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75"/>
  </p:notesMasterIdLst>
  <p:handoutMasterIdLst>
    <p:handoutMasterId r:id="rId76"/>
  </p:handoutMasterIdLst>
  <p:sldIdLst>
    <p:sldId id="257" r:id="rId2"/>
    <p:sldId id="324" r:id="rId3"/>
    <p:sldId id="325" r:id="rId4"/>
    <p:sldId id="326" r:id="rId5"/>
    <p:sldId id="328" r:id="rId6"/>
    <p:sldId id="329" r:id="rId7"/>
    <p:sldId id="332" r:id="rId8"/>
    <p:sldId id="413" r:id="rId9"/>
    <p:sldId id="451" r:id="rId10"/>
    <p:sldId id="409" r:id="rId11"/>
    <p:sldId id="410" r:id="rId12"/>
    <p:sldId id="415" r:id="rId13"/>
    <p:sldId id="416" r:id="rId14"/>
    <p:sldId id="417" r:id="rId15"/>
    <p:sldId id="418" r:id="rId16"/>
    <p:sldId id="452" r:id="rId17"/>
    <p:sldId id="453" r:id="rId18"/>
    <p:sldId id="454" r:id="rId19"/>
    <p:sldId id="461" r:id="rId20"/>
    <p:sldId id="334" r:id="rId21"/>
    <p:sldId id="335" r:id="rId22"/>
    <p:sldId id="336" r:id="rId23"/>
    <p:sldId id="337" r:id="rId24"/>
    <p:sldId id="338" r:id="rId25"/>
    <p:sldId id="339" r:id="rId26"/>
    <p:sldId id="341" r:id="rId27"/>
    <p:sldId id="344" r:id="rId28"/>
    <p:sldId id="340" r:id="rId29"/>
    <p:sldId id="342" r:id="rId30"/>
    <p:sldId id="348" r:id="rId31"/>
    <p:sldId id="349" r:id="rId32"/>
    <p:sldId id="351" r:id="rId33"/>
    <p:sldId id="352" r:id="rId34"/>
    <p:sldId id="423" r:id="rId35"/>
    <p:sldId id="421" r:id="rId36"/>
    <p:sldId id="354" r:id="rId37"/>
    <p:sldId id="355" r:id="rId38"/>
    <p:sldId id="357" r:id="rId39"/>
    <p:sldId id="358" r:id="rId40"/>
    <p:sldId id="468" r:id="rId41"/>
    <p:sldId id="469" r:id="rId42"/>
    <p:sldId id="359" r:id="rId43"/>
    <p:sldId id="360" r:id="rId44"/>
    <p:sldId id="362" r:id="rId45"/>
    <p:sldId id="363" r:id="rId46"/>
    <p:sldId id="470" r:id="rId47"/>
    <p:sldId id="471" r:id="rId48"/>
    <p:sldId id="364" r:id="rId49"/>
    <p:sldId id="365" r:id="rId50"/>
    <p:sldId id="438" r:id="rId51"/>
    <p:sldId id="368" r:id="rId52"/>
    <p:sldId id="370" r:id="rId53"/>
    <p:sldId id="371" r:id="rId54"/>
    <p:sldId id="372" r:id="rId55"/>
    <p:sldId id="422" r:id="rId56"/>
    <p:sldId id="472" r:id="rId57"/>
    <p:sldId id="473" r:id="rId58"/>
    <p:sldId id="474" r:id="rId59"/>
    <p:sldId id="475" r:id="rId60"/>
    <p:sldId id="476" r:id="rId61"/>
    <p:sldId id="380" r:id="rId62"/>
    <p:sldId id="381" r:id="rId63"/>
    <p:sldId id="403" r:id="rId64"/>
    <p:sldId id="404" r:id="rId65"/>
    <p:sldId id="405" r:id="rId66"/>
    <p:sldId id="408" r:id="rId67"/>
    <p:sldId id="406" r:id="rId68"/>
    <p:sldId id="407" r:id="rId69"/>
    <p:sldId id="478" r:id="rId70"/>
    <p:sldId id="424" r:id="rId71"/>
    <p:sldId id="425" r:id="rId72"/>
    <p:sldId id="398" r:id="rId73"/>
    <p:sldId id="401" r:id="rId7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66"/>
    <a:srgbClr val="99FFCC"/>
    <a:srgbClr val="FFFF99"/>
    <a:srgbClr val="FF0066"/>
    <a:srgbClr val="FFFFCC"/>
    <a:srgbClr val="66FF99"/>
    <a:srgbClr val="FFCCFF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1534" autoAdjust="0"/>
    <p:restoredTop sz="89537" autoAdjust="0"/>
  </p:normalViewPr>
  <p:slideViewPr>
    <p:cSldViewPr>
      <p:cViewPr>
        <p:scale>
          <a:sx n="66" d="100"/>
          <a:sy n="66" d="100"/>
        </p:scale>
        <p:origin x="-2748" y="-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359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29.xml"/><Relationship Id="rId13" Type="http://schemas.openxmlformats.org/officeDocument/2006/relationships/slide" Target="slides/slide59.xml"/><Relationship Id="rId3" Type="http://schemas.openxmlformats.org/officeDocument/2006/relationships/slide" Target="slides/slide17.xml"/><Relationship Id="rId7" Type="http://schemas.openxmlformats.org/officeDocument/2006/relationships/slide" Target="slides/slide28.xml"/><Relationship Id="rId12" Type="http://schemas.openxmlformats.org/officeDocument/2006/relationships/slide" Target="slides/slide53.xml"/><Relationship Id="rId2" Type="http://schemas.openxmlformats.org/officeDocument/2006/relationships/slide" Target="slides/slide16.xml"/><Relationship Id="rId1" Type="http://schemas.openxmlformats.org/officeDocument/2006/relationships/slide" Target="slides/slide7.xml"/><Relationship Id="rId6" Type="http://schemas.openxmlformats.org/officeDocument/2006/relationships/slide" Target="slides/slide27.xml"/><Relationship Id="rId11" Type="http://schemas.openxmlformats.org/officeDocument/2006/relationships/slide" Target="slides/slide52.xml"/><Relationship Id="rId5" Type="http://schemas.openxmlformats.org/officeDocument/2006/relationships/slide" Target="slides/slide23.xml"/><Relationship Id="rId10" Type="http://schemas.openxmlformats.org/officeDocument/2006/relationships/slide" Target="slides/slide51.xml"/><Relationship Id="rId4" Type="http://schemas.openxmlformats.org/officeDocument/2006/relationships/slide" Target="slides/slide21.xml"/><Relationship Id="rId9" Type="http://schemas.openxmlformats.org/officeDocument/2006/relationships/slide" Target="slides/slide3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2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1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2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1">
                <a:ea typeface="宋体" pitchFamily="2" charset="-122"/>
              </a:defRPr>
            </a:lvl1pPr>
          </a:lstStyle>
          <a:p>
            <a:pPr>
              <a:defRPr/>
            </a:pPr>
            <a:fld id="{B3B559A0-BD75-44D2-A5F4-8DF7E9DA13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11052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03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47F0CB0-703C-407F-A2A7-E3FCBBDB602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2883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487B302-E2A9-4AB5-92CF-D9C4EAF3268E}" type="slidenum">
              <a:rPr lang="zh-CN" altLang="en-US" smtClean="0">
                <a:ea typeface="宋体" charset="-122"/>
              </a:rPr>
              <a:pPr eaLnBrk="1" hangingPunct="1">
                <a:spcBef>
                  <a:spcPct val="0"/>
                </a:spcBef>
              </a:pPr>
              <a:t>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1" eaLnBrk="1" hangingPunct="1"/>
            <a:r>
              <a:rPr lang="zh-CN" altLang="en-US" sz="1000" smtClean="0">
                <a:latin typeface="Arial" charset="0"/>
              </a:rPr>
              <a:t>需要记录累加操作的次数，当第</a:t>
            </a:r>
            <a:r>
              <a:rPr lang="en-US" altLang="zh-CN" sz="1000" smtClean="0">
                <a:latin typeface="Arial" charset="0"/>
              </a:rPr>
              <a:t>n</a:t>
            </a:r>
            <a:r>
              <a:rPr lang="zh-CN" altLang="en-US" sz="1000" smtClean="0">
                <a:latin typeface="Arial" charset="0"/>
              </a:rPr>
              <a:t>次累加结束后，应结束循环。</a:t>
            </a:r>
          </a:p>
          <a:p>
            <a:pPr eaLnBrk="1" hangingPunct="1"/>
            <a:endParaRPr lang="zh-CN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22F2EDD-F83E-4541-9A81-0E19320E54D1}" type="slidenum">
              <a:rPr lang="zh-CN" altLang="en-US" smtClean="0">
                <a:ea typeface="宋体" charset="-122"/>
              </a:rPr>
              <a:pPr eaLnBrk="1" hangingPunct="1">
                <a:spcBef>
                  <a:spcPct val="0"/>
                </a:spcBef>
              </a:pPr>
              <a:t>37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 eaLnBrk="1" hangingPunct="1">
              <a:buClr>
                <a:srgbClr val="CC0000"/>
              </a:buClr>
              <a:buSzPct val="85000"/>
              <a:buFont typeface="Wingdings" pitchFamily="2" charset="2"/>
              <a:buNone/>
            </a:pPr>
            <a:r>
              <a:rPr kumimoji="1" lang="zh-CN" altLang="en-US" sz="1400" smtClean="0">
                <a:latin typeface="仿宋_GB2312" pitchFamily="49" charset="-122"/>
                <a:ea typeface="仿宋_GB2312" pitchFamily="49" charset="-122"/>
              </a:rPr>
              <a:t>为了构建循环体，应使数列各项的计算具有规律性，所以希望仍然使用赋值表达式</a:t>
            </a:r>
            <a:r>
              <a:rPr kumimoji="1" lang="en-US" altLang="zh-CN" sz="1400" smtClean="0">
                <a:latin typeface="仿宋_GB2312" pitchFamily="49" charset="-122"/>
                <a:ea typeface="仿宋_GB2312" pitchFamily="49" charset="-122"/>
              </a:rPr>
              <a:t>f3=f1+f2</a:t>
            </a:r>
            <a:r>
              <a:rPr kumimoji="1" lang="zh-CN" altLang="en-US" sz="1400" smtClean="0">
                <a:latin typeface="仿宋_GB2312" pitchFamily="49" charset="-122"/>
                <a:ea typeface="仿宋_GB2312" pitchFamily="49" charset="-122"/>
              </a:rPr>
              <a:t>运算，因此需要更新</a:t>
            </a:r>
            <a:r>
              <a:rPr kumimoji="1" lang="en-US" altLang="zh-CN" sz="1400" smtClean="0">
                <a:latin typeface="仿宋_GB2312" pitchFamily="49" charset="-122"/>
                <a:ea typeface="仿宋_GB2312" pitchFamily="49" charset="-122"/>
              </a:rPr>
              <a:t>f1</a:t>
            </a:r>
            <a:r>
              <a:rPr kumimoji="1" lang="zh-CN" altLang="en-US" sz="1400" smtClean="0">
                <a:latin typeface="仿宋_GB2312" pitchFamily="49" charset="-122"/>
                <a:ea typeface="仿宋_GB2312" pitchFamily="49" charset="-122"/>
              </a:rPr>
              <a:t>和</a:t>
            </a:r>
            <a:r>
              <a:rPr kumimoji="1" lang="en-US" altLang="zh-CN" sz="1400" smtClean="0">
                <a:latin typeface="仿宋_GB2312" pitchFamily="49" charset="-122"/>
                <a:ea typeface="仿宋_GB2312" pitchFamily="49" charset="-122"/>
              </a:rPr>
              <a:t>f2</a:t>
            </a:r>
            <a:r>
              <a:rPr kumimoji="1" lang="zh-CN" altLang="en-US" sz="1400" smtClean="0">
                <a:latin typeface="仿宋_GB2312" pitchFamily="49" charset="-122"/>
                <a:ea typeface="仿宋_GB2312" pitchFamily="49" charset="-122"/>
              </a:rPr>
              <a:t>的取值.</a:t>
            </a:r>
          </a:p>
          <a:p>
            <a:pPr eaLnBrk="1" hangingPunct="1"/>
            <a:endParaRPr lang="zh-CN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A1FE5D3-1050-4FCA-8D37-0493751DE32A}" type="slidenum">
              <a:rPr lang="zh-CN" altLang="en-US" smtClean="0">
                <a:ea typeface="宋体" charset="-122"/>
              </a:rPr>
              <a:pPr eaLnBrk="1" hangingPunct="1">
                <a:spcBef>
                  <a:spcPct val="0"/>
                </a:spcBef>
              </a:pPr>
              <a:t>53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z="900" smtClean="0">
                <a:latin typeface="Arial" charset="0"/>
              </a:rPr>
              <a:t>内层循环是嵌在外层循环里面，所以每次内层循环开始前都需要对内层循环中的变量初始化，否则，无法再次进入内层循环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55654FD-92B6-4C61-A397-2FEB34AA13D2}" type="slidenum">
              <a:rPr lang="zh-CN" altLang="en-US" smtClean="0">
                <a:ea typeface="宋体" charset="-122"/>
              </a:rPr>
              <a:pPr eaLnBrk="1" hangingPunct="1">
                <a:spcBef>
                  <a:spcPct val="0"/>
                </a:spcBef>
              </a:pPr>
              <a:t>56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z="1000" smtClean="0">
                <a:latin typeface="黑体" pitchFamily="2" charset="-122"/>
                <a:ea typeface="黑体" pitchFamily="2" charset="-122"/>
              </a:rPr>
              <a:t>首先，随着计算机运算能力的飞速提高，以前需要用几年甚至几个世纪才能解决的问题，现在只需要几个小时、几分钟、甚至几秒钟就能解决。其次，许多令人感兴趣的问题除了</a:t>
            </a:r>
            <a:r>
              <a:rPr lang="zh-CN" altLang="en-US" sz="1000" smtClean="0">
                <a:latin typeface="Times New Roman" pitchFamily="18" charset="0"/>
                <a:ea typeface="黑体" pitchFamily="2" charset="-122"/>
              </a:rPr>
              <a:t>“</a:t>
            </a:r>
            <a:r>
              <a:rPr lang="zh-CN" altLang="en-US" sz="1000" smtClean="0">
                <a:latin typeface="黑体" pitchFamily="2" charset="-122"/>
                <a:ea typeface="黑体" pitchFamily="2" charset="-122"/>
              </a:rPr>
              <a:t>死算</a:t>
            </a:r>
            <a:r>
              <a:rPr lang="zh-CN" altLang="en-US" sz="1000" smtClean="0">
                <a:latin typeface="Times New Roman" pitchFamily="18" charset="0"/>
                <a:ea typeface="黑体" pitchFamily="2" charset="-122"/>
              </a:rPr>
              <a:t>”</a:t>
            </a:r>
            <a:r>
              <a:rPr lang="zh-CN" altLang="en-US" sz="1000" smtClean="0">
                <a:latin typeface="黑体" pitchFamily="2" charset="-122"/>
                <a:ea typeface="黑体" pitchFamily="2" charset="-122"/>
              </a:rPr>
              <a:t>外，没有更好的算法。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0123C16-97B0-4DFD-A636-3341AEA1F661}" type="slidenum">
              <a:rPr lang="zh-CN" altLang="en-US" smtClean="0">
                <a:ea typeface="宋体" charset="-122"/>
              </a:rPr>
              <a:pPr eaLnBrk="1" hangingPunct="1">
                <a:spcBef>
                  <a:spcPct val="0"/>
                </a:spcBef>
              </a:pPr>
              <a:t>63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mtClean="0">
                <a:latin typeface="黑体" pitchFamily="2" charset="-122"/>
                <a:ea typeface="黑体" pitchFamily="2" charset="-122"/>
              </a:rPr>
              <a:t>素数的这个性质使它有很广泛的用途。 </a:t>
            </a:r>
          </a:p>
          <a:p>
            <a:pPr eaLnBrk="1" hangingPunct="1"/>
            <a:endParaRPr lang="zh-CN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8" r="10120" b="34424"/>
          <a:stretch>
            <a:fillRect/>
          </a:stretch>
        </p:blipFill>
        <p:spPr bwMode="auto">
          <a:xfrm>
            <a:off x="539750" y="1844675"/>
            <a:ext cx="453548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02_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860800"/>
            <a:ext cx="48974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55650" y="2709863"/>
            <a:ext cx="7772400" cy="1079500"/>
          </a:xfrm>
        </p:spPr>
        <p:txBody>
          <a:bodyPr/>
          <a:lstStyle>
            <a:lvl1pPr>
              <a:defRPr sz="4400">
                <a:solidFill>
                  <a:srgbClr val="FF0000"/>
                </a:solidFill>
              </a:defRPr>
            </a:lvl1pPr>
          </a:lstStyle>
          <a:p>
            <a:pPr lvl="0"/>
            <a:endParaRPr lang="en-US" altLang="zh-CN" noProof="0" smtClean="0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476375" y="4508500"/>
            <a:ext cx="6400800" cy="600075"/>
          </a:xfrm>
        </p:spPr>
        <p:txBody>
          <a:bodyPr/>
          <a:lstStyle>
            <a:lvl1pPr marL="0" indent="0" algn="ctr">
              <a:buFontTx/>
              <a:buNone/>
              <a:defRPr b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061684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72880981-E42A-4197-ABA2-6569DDEB7085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64290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5125" y="333375"/>
            <a:ext cx="2105025" cy="61436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333375"/>
            <a:ext cx="6167437" cy="61436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97B7AE31-92ED-497A-8F3B-29A2516C4D0B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789243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BE8E8033-6BB3-489B-AF2C-A1D0F209B621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465830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DC990001-C5C2-449B-8F1A-2E5ACE0A6A55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152313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447800"/>
            <a:ext cx="4135437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25" y="1447800"/>
            <a:ext cx="4137025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01BBEE9C-146F-4334-94DF-991A2A8E1EE2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785599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6586804D-DD62-4AF8-9105-9A5CF7D2CB9E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4112218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F85274BD-BE33-4048-A377-4B0E42EBC676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115419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4CC90E05-72B1-4772-B7E1-A3BD39FA1E0B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050414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77CA08FA-373E-4679-92F5-24E8F84075AD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571096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 - </a:t>
            </a:r>
            <a:fld id="{6B507DCE-56FE-4A2E-ACC4-925267BBC9EB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703703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333375"/>
            <a:ext cx="8280400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447800"/>
            <a:ext cx="8424862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597650"/>
            <a:ext cx="19050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2"/>
                </a:solidFill>
                <a:latin typeface="+mj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 - </a:t>
            </a:r>
            <a:fld id="{96235879-35F4-4068-B546-3E22FF1B44D8}" type="slidenum">
              <a:rPr lang="en-US" altLang="zh-CN"/>
              <a:pPr>
                <a:defRPr/>
              </a:pPr>
              <a:t>‹#›</a:t>
            </a:fld>
            <a:r>
              <a:rPr lang="en-US" altLang="zh-CN"/>
              <a:t>-</a:t>
            </a:r>
          </a:p>
        </p:txBody>
      </p: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288925" y="1143000"/>
            <a:ext cx="8604250" cy="142875"/>
            <a:chOff x="204" y="890"/>
            <a:chExt cx="5035" cy="91"/>
          </a:xfrm>
        </p:grpSpPr>
        <p:sp>
          <p:nvSpPr>
            <p:cNvPr id="1030" name="Rectangle 6"/>
            <p:cNvSpPr>
              <a:spLocks noChangeArrowheads="1"/>
            </p:cNvSpPr>
            <p:nvPr userDrawn="1"/>
          </p:nvSpPr>
          <p:spPr bwMode="auto">
            <a:xfrm>
              <a:off x="204" y="890"/>
              <a:ext cx="1769" cy="91"/>
            </a:xfrm>
            <a:prstGeom prst="rect">
              <a:avLst/>
            </a:prstGeom>
            <a:gradFill rotWithShape="1">
              <a:gsLst>
                <a:gs pos="0">
                  <a:srgbClr val="E4C9E4"/>
                </a:gs>
                <a:gs pos="100000">
                  <a:srgbClr val="80008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algn="dist" eaLnBrk="1" hangingPunct="1">
                <a:defRPr/>
              </a:pPr>
              <a:endParaRPr lang="en-US" altLang="zh-CN" sz="1100" smtClean="0">
                <a:solidFill>
                  <a:srgbClr val="FFFFFF"/>
                </a:solidFill>
                <a:latin typeface="Arial Rounded MT Bold" pitchFamily="34" charset="0"/>
              </a:endParaRPr>
            </a:p>
          </p:txBody>
        </p:sp>
        <p:sp>
          <p:nvSpPr>
            <p:cNvPr id="1031" name="Rectangle 7"/>
            <p:cNvSpPr>
              <a:spLocks noChangeArrowheads="1"/>
            </p:cNvSpPr>
            <p:nvPr userDrawn="1"/>
          </p:nvSpPr>
          <p:spPr bwMode="auto">
            <a:xfrm>
              <a:off x="1973" y="890"/>
              <a:ext cx="1451" cy="91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endParaRPr lang="en-US" altLang="zh-CN" sz="1100" smtClean="0">
                <a:solidFill>
                  <a:srgbClr val="FFFFFF"/>
                </a:solidFill>
                <a:latin typeface="Arial Rounded MT Bold" pitchFamily="34" charset="0"/>
              </a:endParaRPr>
            </a:p>
          </p:txBody>
        </p:sp>
        <p:sp>
          <p:nvSpPr>
            <p:cNvPr id="1032" name="Rectangle 8"/>
            <p:cNvSpPr>
              <a:spLocks noChangeArrowheads="1"/>
            </p:cNvSpPr>
            <p:nvPr userDrawn="1"/>
          </p:nvSpPr>
          <p:spPr bwMode="auto">
            <a:xfrm>
              <a:off x="3424" y="890"/>
              <a:ext cx="1815" cy="91"/>
            </a:xfrm>
            <a:prstGeom prst="rect">
              <a:avLst/>
            </a:prstGeom>
            <a:gradFill rotWithShape="1">
              <a:gsLst>
                <a:gs pos="0">
                  <a:srgbClr val="800080"/>
                </a:gs>
                <a:gs pos="100000">
                  <a:srgbClr val="E9D2E9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endParaRPr lang="en-US" altLang="zh-CN" sz="1100" smtClean="0">
                <a:solidFill>
                  <a:srgbClr val="FFFFFF"/>
                </a:solidFill>
                <a:latin typeface="Arial Rounded MT Bold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SzPct val="85000"/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8000"/>
        </a:buClr>
        <a:buSzPct val="115000"/>
        <a:buFont typeface="Times New Roman" pitchFamily="18" charset="0"/>
        <a:buChar char="•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w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image" Target="../media/image9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20.bin"/><Relationship Id="rId4" Type="http://schemas.openxmlformats.org/officeDocument/2006/relationships/image" Target="../media/image9.wmf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55650" y="2425700"/>
            <a:ext cx="7772400" cy="1079500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第5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章 循环结构算法及其实现</a:t>
            </a:r>
            <a:endParaRPr lang="en-US" altLang="en-US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E4A1CAB1-9A0D-4EB7-8771-D43EF15E04F2}" type="slidenum">
              <a:rPr lang="en-US" altLang="zh-CN"/>
              <a:pPr>
                <a:defRPr/>
              </a:pPr>
              <a:t>10</a:t>
            </a:fld>
            <a:r>
              <a:rPr lang="en-US" altLang="zh-CN"/>
              <a:t>-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5.1</a:t>
            </a:r>
            <a:r>
              <a:rPr lang="en-US" altLang="zh-CN" smtClean="0"/>
              <a:t>.1   </a:t>
            </a:r>
            <a:r>
              <a:rPr lang="zh-CN" altLang="en-US" smtClean="0"/>
              <a:t>定数循环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smtClean="0"/>
              <a:t>【</a:t>
            </a:r>
            <a:r>
              <a:rPr lang="zh-CN" altLang="en-US" sz="2800" smtClean="0"/>
              <a:t>例</a:t>
            </a:r>
            <a:r>
              <a:rPr lang="en-US" altLang="zh-CN" sz="2800" smtClean="0"/>
              <a:t>5-2】</a:t>
            </a:r>
            <a:r>
              <a:rPr lang="zh-CN" altLang="en-US" sz="2800" smtClean="0"/>
              <a:t>求输入的 </a:t>
            </a:r>
            <a:r>
              <a:rPr lang="en-US" altLang="zh-CN" sz="2800" smtClean="0"/>
              <a:t>n </a:t>
            </a:r>
            <a:r>
              <a:rPr lang="zh-CN" altLang="en-US" sz="2800" smtClean="0"/>
              <a:t>个成绩中的最高分和最低分。</a:t>
            </a:r>
          </a:p>
          <a:p>
            <a:pPr eaLnBrk="1" hangingPunct="1"/>
            <a:endParaRPr lang="zh-CN" altLang="en-US" sz="2400" smtClean="0"/>
          </a:p>
          <a:p>
            <a:pPr eaLnBrk="1" hangingPunct="1"/>
            <a:r>
              <a:rPr lang="zh-CN" altLang="en-US" sz="2400" smtClean="0"/>
              <a:t>打擂法算法扩充</a:t>
            </a:r>
          </a:p>
          <a:p>
            <a:pPr eaLnBrk="1" hangingPunct="1"/>
            <a:endParaRPr lang="zh-CN" altLang="en-US" sz="2400" smtClean="0"/>
          </a:p>
          <a:p>
            <a:pPr eaLnBrk="1" hangingPunct="1">
              <a:buFontTx/>
              <a:buNone/>
            </a:pPr>
            <a:endParaRPr lang="zh-CN" altLang="en-US" sz="2400" smtClean="0"/>
          </a:p>
        </p:txBody>
      </p:sp>
      <p:grpSp>
        <p:nvGrpSpPr>
          <p:cNvPr id="285752" name="Group 56"/>
          <p:cNvGrpSpPr>
            <a:grpSpLocks/>
          </p:cNvGrpSpPr>
          <p:nvPr/>
        </p:nvGrpSpPr>
        <p:grpSpPr bwMode="auto">
          <a:xfrm>
            <a:off x="3429000" y="2057400"/>
            <a:ext cx="3505200" cy="4452938"/>
            <a:chOff x="3120" y="912"/>
            <a:chExt cx="2208" cy="3240"/>
          </a:xfrm>
        </p:grpSpPr>
        <p:sp>
          <p:nvSpPr>
            <p:cNvPr id="12295" name="Rectangle 4"/>
            <p:cNvSpPr>
              <a:spLocks noChangeArrowheads="1"/>
            </p:cNvSpPr>
            <p:nvPr/>
          </p:nvSpPr>
          <p:spPr bwMode="auto">
            <a:xfrm>
              <a:off x="3120" y="912"/>
              <a:ext cx="2161" cy="3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12296" name="Text Box 5"/>
            <p:cNvSpPr txBox="1">
              <a:spLocks noChangeArrowheads="1"/>
            </p:cNvSpPr>
            <p:nvPr/>
          </p:nvSpPr>
          <p:spPr bwMode="auto">
            <a:xfrm>
              <a:off x="3504" y="912"/>
              <a:ext cx="1315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输入第一个数于</a:t>
              </a:r>
              <a:r>
                <a:rPr lang="en-US" altLang="zh-CN" sz="2000"/>
                <a:t>x</a:t>
              </a:r>
            </a:p>
          </p:txBody>
        </p:sp>
        <p:sp>
          <p:nvSpPr>
            <p:cNvPr id="12297" name="Line 6"/>
            <p:cNvSpPr>
              <a:spLocks noChangeShapeType="1"/>
            </p:cNvSpPr>
            <p:nvPr/>
          </p:nvSpPr>
          <p:spPr bwMode="auto">
            <a:xfrm>
              <a:off x="3120" y="1136"/>
              <a:ext cx="21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grpSp>
          <p:nvGrpSpPr>
            <p:cNvPr id="12298" name="Group 7"/>
            <p:cNvGrpSpPr>
              <a:grpSpLocks/>
            </p:cNvGrpSpPr>
            <p:nvPr/>
          </p:nvGrpSpPr>
          <p:grpSpPr bwMode="auto">
            <a:xfrm>
              <a:off x="3966" y="1994"/>
              <a:ext cx="1315" cy="630"/>
              <a:chOff x="2400" y="3025"/>
              <a:chExt cx="1344" cy="816"/>
            </a:xfrm>
          </p:grpSpPr>
          <p:sp>
            <p:nvSpPr>
              <p:cNvPr id="12343" name="Line 8"/>
              <p:cNvSpPr>
                <a:spLocks noChangeShapeType="1"/>
              </p:cNvSpPr>
              <p:nvPr/>
            </p:nvSpPr>
            <p:spPr bwMode="auto">
              <a:xfrm>
                <a:off x="2400" y="3025"/>
                <a:ext cx="1008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2344" name="Line 9"/>
              <p:cNvSpPr>
                <a:spLocks noChangeShapeType="1"/>
              </p:cNvSpPr>
              <p:nvPr/>
            </p:nvSpPr>
            <p:spPr bwMode="auto">
              <a:xfrm flipV="1">
                <a:off x="3408" y="3025"/>
                <a:ext cx="336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2345" name="Line 10"/>
              <p:cNvSpPr>
                <a:spLocks noChangeShapeType="1"/>
              </p:cNvSpPr>
              <p:nvPr/>
            </p:nvSpPr>
            <p:spPr bwMode="auto">
              <a:xfrm>
                <a:off x="2400" y="3505"/>
                <a:ext cx="13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2346" name="Line 11"/>
              <p:cNvSpPr>
                <a:spLocks noChangeShapeType="1"/>
              </p:cNvSpPr>
              <p:nvPr/>
            </p:nvSpPr>
            <p:spPr bwMode="auto">
              <a:xfrm>
                <a:off x="3408" y="3505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grpSp>
          <p:nvGrpSpPr>
            <p:cNvPr id="12299" name="Group 12"/>
            <p:cNvGrpSpPr>
              <a:grpSpLocks/>
            </p:cNvGrpSpPr>
            <p:nvPr/>
          </p:nvGrpSpPr>
          <p:grpSpPr bwMode="auto">
            <a:xfrm>
              <a:off x="3120" y="1660"/>
              <a:ext cx="2161" cy="964"/>
              <a:chOff x="1536" y="2593"/>
              <a:chExt cx="2208" cy="1248"/>
            </a:xfrm>
          </p:grpSpPr>
          <p:sp>
            <p:nvSpPr>
              <p:cNvPr id="12338" name="Line 13"/>
              <p:cNvSpPr>
                <a:spLocks noChangeShapeType="1"/>
              </p:cNvSpPr>
              <p:nvPr/>
            </p:nvSpPr>
            <p:spPr bwMode="auto">
              <a:xfrm>
                <a:off x="1536" y="2593"/>
                <a:ext cx="864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2339" name="Line 14"/>
              <p:cNvSpPr>
                <a:spLocks noChangeShapeType="1"/>
              </p:cNvSpPr>
              <p:nvPr/>
            </p:nvSpPr>
            <p:spPr bwMode="auto">
              <a:xfrm flipV="1">
                <a:off x="2400" y="2593"/>
                <a:ext cx="1344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2340" name="Line 15"/>
              <p:cNvSpPr>
                <a:spLocks noChangeShapeType="1"/>
              </p:cNvSpPr>
              <p:nvPr/>
            </p:nvSpPr>
            <p:spPr bwMode="auto">
              <a:xfrm>
                <a:off x="1536" y="3025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2341" name="Line 16"/>
              <p:cNvSpPr>
                <a:spLocks noChangeShapeType="1"/>
              </p:cNvSpPr>
              <p:nvPr/>
            </p:nvSpPr>
            <p:spPr bwMode="auto">
              <a:xfrm>
                <a:off x="2400" y="3025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2342" name="Line 17"/>
              <p:cNvSpPr>
                <a:spLocks noChangeShapeType="1"/>
              </p:cNvSpPr>
              <p:nvPr/>
            </p:nvSpPr>
            <p:spPr bwMode="auto">
              <a:xfrm>
                <a:off x="1536" y="3841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sp>
          <p:nvSpPr>
            <p:cNvPr id="12300" name="Text Box 18"/>
            <p:cNvSpPr txBox="1">
              <a:spLocks noChangeArrowheads="1"/>
            </p:cNvSpPr>
            <p:nvPr/>
          </p:nvSpPr>
          <p:spPr bwMode="auto">
            <a:xfrm>
              <a:off x="3360" y="1163"/>
              <a:ext cx="1632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max←x     min ←x</a:t>
              </a:r>
            </a:p>
          </p:txBody>
        </p:sp>
        <p:sp>
          <p:nvSpPr>
            <p:cNvPr id="12301" name="Rectangle 19"/>
            <p:cNvSpPr>
              <a:spLocks noChangeArrowheads="1"/>
            </p:cNvSpPr>
            <p:nvPr/>
          </p:nvSpPr>
          <p:spPr bwMode="auto">
            <a:xfrm>
              <a:off x="3731" y="1697"/>
              <a:ext cx="563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x&gt;max</a:t>
              </a:r>
              <a:endParaRPr lang="zh-CN" altLang="en-US" sz="2000"/>
            </a:p>
          </p:txBody>
        </p:sp>
        <p:sp>
          <p:nvSpPr>
            <p:cNvPr id="12302" name="Text Box 20"/>
            <p:cNvSpPr txBox="1">
              <a:spLocks noChangeArrowheads="1"/>
            </p:cNvSpPr>
            <p:nvPr/>
          </p:nvSpPr>
          <p:spPr bwMode="auto">
            <a:xfrm>
              <a:off x="5046" y="1773"/>
              <a:ext cx="282" cy="2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grpSp>
          <p:nvGrpSpPr>
            <p:cNvPr id="12303" name="Group 21"/>
            <p:cNvGrpSpPr>
              <a:grpSpLocks/>
            </p:cNvGrpSpPr>
            <p:nvPr/>
          </p:nvGrpSpPr>
          <p:grpSpPr bwMode="auto">
            <a:xfrm>
              <a:off x="3120" y="1810"/>
              <a:ext cx="767" cy="495"/>
              <a:chOff x="1536" y="2630"/>
              <a:chExt cx="767" cy="569"/>
            </a:xfrm>
          </p:grpSpPr>
          <p:sp>
            <p:nvSpPr>
              <p:cNvPr id="12336" name="Text Box 22"/>
              <p:cNvSpPr txBox="1">
                <a:spLocks noChangeArrowheads="1"/>
              </p:cNvSpPr>
              <p:nvPr/>
            </p:nvSpPr>
            <p:spPr bwMode="auto">
              <a:xfrm>
                <a:off x="1536" y="2630"/>
                <a:ext cx="423" cy="3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真</a:t>
                </a:r>
              </a:p>
            </p:txBody>
          </p:sp>
          <p:sp>
            <p:nvSpPr>
              <p:cNvPr id="12337" name="Rectangle 23"/>
              <p:cNvSpPr>
                <a:spLocks noChangeArrowheads="1"/>
              </p:cNvSpPr>
              <p:nvPr/>
            </p:nvSpPr>
            <p:spPr bwMode="auto">
              <a:xfrm>
                <a:off x="1677" y="2883"/>
                <a:ext cx="626" cy="3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2000"/>
                  <a:t>max←x</a:t>
                </a:r>
                <a:endParaRPr lang="zh-CN" altLang="en-US" sz="2000"/>
              </a:p>
            </p:txBody>
          </p:sp>
        </p:grpSp>
        <p:sp>
          <p:nvSpPr>
            <p:cNvPr id="12304" name="Rectangle 24"/>
            <p:cNvSpPr>
              <a:spLocks noChangeArrowheads="1"/>
            </p:cNvSpPr>
            <p:nvPr/>
          </p:nvSpPr>
          <p:spPr bwMode="auto">
            <a:xfrm>
              <a:off x="4512" y="1998"/>
              <a:ext cx="564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x&lt;min</a:t>
              </a:r>
              <a:endParaRPr lang="zh-CN" altLang="en-US" sz="2000"/>
            </a:p>
          </p:txBody>
        </p:sp>
        <p:sp>
          <p:nvSpPr>
            <p:cNvPr id="12305" name="Text Box 25"/>
            <p:cNvSpPr txBox="1">
              <a:spLocks noChangeArrowheads="1"/>
            </p:cNvSpPr>
            <p:nvPr/>
          </p:nvSpPr>
          <p:spPr bwMode="auto">
            <a:xfrm>
              <a:off x="5046" y="2181"/>
              <a:ext cx="282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grpSp>
          <p:nvGrpSpPr>
            <p:cNvPr id="12306" name="Group 26"/>
            <p:cNvGrpSpPr>
              <a:grpSpLocks/>
            </p:cNvGrpSpPr>
            <p:nvPr/>
          </p:nvGrpSpPr>
          <p:grpSpPr bwMode="auto">
            <a:xfrm>
              <a:off x="3984" y="2123"/>
              <a:ext cx="652" cy="535"/>
              <a:chOff x="2382" y="3011"/>
              <a:chExt cx="652" cy="614"/>
            </a:xfrm>
          </p:grpSpPr>
          <p:sp>
            <p:nvSpPr>
              <p:cNvPr id="12334" name="Text Box 27"/>
              <p:cNvSpPr txBox="1">
                <a:spLocks noChangeArrowheads="1"/>
              </p:cNvSpPr>
              <p:nvPr/>
            </p:nvSpPr>
            <p:spPr bwMode="auto">
              <a:xfrm>
                <a:off x="2382" y="3011"/>
                <a:ext cx="422" cy="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真</a:t>
                </a:r>
              </a:p>
            </p:txBody>
          </p:sp>
          <p:sp>
            <p:nvSpPr>
              <p:cNvPr id="12335" name="Rectangle 28"/>
              <p:cNvSpPr>
                <a:spLocks noChangeArrowheads="1"/>
              </p:cNvSpPr>
              <p:nvPr/>
            </p:nvSpPr>
            <p:spPr bwMode="auto">
              <a:xfrm>
                <a:off x="2435" y="3310"/>
                <a:ext cx="599" cy="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2000"/>
                  <a:t>min←x</a:t>
                </a:r>
                <a:endParaRPr lang="zh-CN" altLang="en-US" sz="2000"/>
              </a:p>
            </p:txBody>
          </p:sp>
        </p:grpSp>
        <p:sp>
          <p:nvSpPr>
            <p:cNvPr id="12307" name="Text Box 29"/>
            <p:cNvSpPr txBox="1">
              <a:spLocks noChangeArrowheads="1"/>
            </p:cNvSpPr>
            <p:nvPr/>
          </p:nvSpPr>
          <p:spPr bwMode="auto">
            <a:xfrm>
              <a:off x="3600" y="3877"/>
              <a:ext cx="1315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输出</a:t>
              </a:r>
              <a:r>
                <a:rPr lang="en-US" altLang="zh-CN" sz="2000"/>
                <a:t>max, min</a:t>
              </a:r>
            </a:p>
          </p:txBody>
        </p:sp>
        <p:sp>
          <p:nvSpPr>
            <p:cNvPr id="12308" name="Line 30"/>
            <p:cNvSpPr>
              <a:spLocks noChangeShapeType="1"/>
            </p:cNvSpPr>
            <p:nvPr/>
          </p:nvSpPr>
          <p:spPr bwMode="auto">
            <a:xfrm>
              <a:off x="3120" y="1660"/>
              <a:ext cx="21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12309" name="Line 31"/>
            <p:cNvSpPr>
              <a:spLocks noChangeShapeType="1"/>
            </p:cNvSpPr>
            <p:nvPr/>
          </p:nvSpPr>
          <p:spPr bwMode="auto">
            <a:xfrm>
              <a:off x="3120" y="1371"/>
              <a:ext cx="21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12310" name="Text Box 32"/>
            <p:cNvSpPr txBox="1">
              <a:spLocks noChangeArrowheads="1"/>
            </p:cNvSpPr>
            <p:nvPr/>
          </p:nvSpPr>
          <p:spPr bwMode="auto">
            <a:xfrm>
              <a:off x="3504" y="1415"/>
              <a:ext cx="1315" cy="2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输入第2个数于</a:t>
              </a:r>
              <a:r>
                <a:rPr lang="en-US" altLang="zh-CN" sz="2000"/>
                <a:t>x</a:t>
              </a:r>
            </a:p>
          </p:txBody>
        </p:sp>
        <p:grpSp>
          <p:nvGrpSpPr>
            <p:cNvPr id="12311" name="Group 33"/>
            <p:cNvGrpSpPr>
              <a:grpSpLocks/>
            </p:cNvGrpSpPr>
            <p:nvPr/>
          </p:nvGrpSpPr>
          <p:grpSpPr bwMode="auto">
            <a:xfrm>
              <a:off x="3966" y="3247"/>
              <a:ext cx="1315" cy="630"/>
              <a:chOff x="2400" y="3025"/>
              <a:chExt cx="1344" cy="816"/>
            </a:xfrm>
          </p:grpSpPr>
          <p:sp>
            <p:nvSpPr>
              <p:cNvPr id="12330" name="Line 34"/>
              <p:cNvSpPr>
                <a:spLocks noChangeShapeType="1"/>
              </p:cNvSpPr>
              <p:nvPr/>
            </p:nvSpPr>
            <p:spPr bwMode="auto">
              <a:xfrm>
                <a:off x="2400" y="3025"/>
                <a:ext cx="1008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2331" name="Line 35"/>
              <p:cNvSpPr>
                <a:spLocks noChangeShapeType="1"/>
              </p:cNvSpPr>
              <p:nvPr/>
            </p:nvSpPr>
            <p:spPr bwMode="auto">
              <a:xfrm flipV="1">
                <a:off x="3408" y="3025"/>
                <a:ext cx="336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2332" name="Line 36"/>
              <p:cNvSpPr>
                <a:spLocks noChangeShapeType="1"/>
              </p:cNvSpPr>
              <p:nvPr/>
            </p:nvSpPr>
            <p:spPr bwMode="auto">
              <a:xfrm>
                <a:off x="2400" y="3505"/>
                <a:ext cx="13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2333" name="Line 37"/>
              <p:cNvSpPr>
                <a:spLocks noChangeShapeType="1"/>
              </p:cNvSpPr>
              <p:nvPr/>
            </p:nvSpPr>
            <p:spPr bwMode="auto">
              <a:xfrm>
                <a:off x="3408" y="3505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grpSp>
          <p:nvGrpSpPr>
            <p:cNvPr id="12312" name="Group 38"/>
            <p:cNvGrpSpPr>
              <a:grpSpLocks/>
            </p:cNvGrpSpPr>
            <p:nvPr/>
          </p:nvGrpSpPr>
          <p:grpSpPr bwMode="auto">
            <a:xfrm>
              <a:off x="3120" y="2913"/>
              <a:ext cx="2161" cy="964"/>
              <a:chOff x="1536" y="2593"/>
              <a:chExt cx="2208" cy="1248"/>
            </a:xfrm>
          </p:grpSpPr>
          <p:sp>
            <p:nvSpPr>
              <p:cNvPr id="12325" name="Line 39"/>
              <p:cNvSpPr>
                <a:spLocks noChangeShapeType="1"/>
              </p:cNvSpPr>
              <p:nvPr/>
            </p:nvSpPr>
            <p:spPr bwMode="auto">
              <a:xfrm>
                <a:off x="1536" y="2593"/>
                <a:ext cx="864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2326" name="Line 40"/>
              <p:cNvSpPr>
                <a:spLocks noChangeShapeType="1"/>
              </p:cNvSpPr>
              <p:nvPr/>
            </p:nvSpPr>
            <p:spPr bwMode="auto">
              <a:xfrm flipV="1">
                <a:off x="2400" y="2593"/>
                <a:ext cx="1344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2327" name="Line 41"/>
              <p:cNvSpPr>
                <a:spLocks noChangeShapeType="1"/>
              </p:cNvSpPr>
              <p:nvPr/>
            </p:nvSpPr>
            <p:spPr bwMode="auto">
              <a:xfrm>
                <a:off x="1536" y="3025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2328" name="Line 42"/>
              <p:cNvSpPr>
                <a:spLocks noChangeShapeType="1"/>
              </p:cNvSpPr>
              <p:nvPr/>
            </p:nvSpPr>
            <p:spPr bwMode="auto">
              <a:xfrm>
                <a:off x="2400" y="3025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2329" name="Line 43"/>
              <p:cNvSpPr>
                <a:spLocks noChangeShapeType="1"/>
              </p:cNvSpPr>
              <p:nvPr/>
            </p:nvSpPr>
            <p:spPr bwMode="auto">
              <a:xfrm>
                <a:off x="1536" y="3841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sp>
          <p:nvSpPr>
            <p:cNvPr id="12313" name="Rectangle 44"/>
            <p:cNvSpPr>
              <a:spLocks noChangeArrowheads="1"/>
            </p:cNvSpPr>
            <p:nvPr/>
          </p:nvSpPr>
          <p:spPr bwMode="auto">
            <a:xfrm>
              <a:off x="3731" y="2950"/>
              <a:ext cx="563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x&gt;max</a:t>
              </a:r>
              <a:endParaRPr lang="zh-CN" altLang="en-US" sz="2000"/>
            </a:p>
          </p:txBody>
        </p:sp>
        <p:sp>
          <p:nvSpPr>
            <p:cNvPr id="12314" name="Text Box 45"/>
            <p:cNvSpPr txBox="1">
              <a:spLocks noChangeArrowheads="1"/>
            </p:cNvSpPr>
            <p:nvPr/>
          </p:nvSpPr>
          <p:spPr bwMode="auto">
            <a:xfrm>
              <a:off x="5046" y="3026"/>
              <a:ext cx="282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grpSp>
          <p:nvGrpSpPr>
            <p:cNvPr id="12315" name="Group 46"/>
            <p:cNvGrpSpPr>
              <a:grpSpLocks/>
            </p:cNvGrpSpPr>
            <p:nvPr/>
          </p:nvGrpSpPr>
          <p:grpSpPr bwMode="auto">
            <a:xfrm>
              <a:off x="3120" y="3024"/>
              <a:ext cx="767" cy="495"/>
              <a:chOff x="1536" y="2630"/>
              <a:chExt cx="767" cy="569"/>
            </a:xfrm>
          </p:grpSpPr>
          <p:sp>
            <p:nvSpPr>
              <p:cNvPr id="12323" name="Text Box 47"/>
              <p:cNvSpPr txBox="1">
                <a:spLocks noChangeArrowheads="1"/>
              </p:cNvSpPr>
              <p:nvPr/>
            </p:nvSpPr>
            <p:spPr bwMode="auto">
              <a:xfrm>
                <a:off x="1536" y="2630"/>
                <a:ext cx="423" cy="3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真</a:t>
                </a:r>
              </a:p>
            </p:txBody>
          </p:sp>
          <p:sp>
            <p:nvSpPr>
              <p:cNvPr id="12324" name="Rectangle 48"/>
              <p:cNvSpPr>
                <a:spLocks noChangeArrowheads="1"/>
              </p:cNvSpPr>
              <p:nvPr/>
            </p:nvSpPr>
            <p:spPr bwMode="auto">
              <a:xfrm>
                <a:off x="1677" y="2883"/>
                <a:ext cx="626" cy="3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2000"/>
                  <a:t>max←x</a:t>
                </a:r>
                <a:endParaRPr lang="zh-CN" altLang="en-US" sz="2000"/>
              </a:p>
            </p:txBody>
          </p:sp>
        </p:grpSp>
        <p:sp>
          <p:nvSpPr>
            <p:cNvPr id="12316" name="Rectangle 49"/>
            <p:cNvSpPr>
              <a:spLocks noChangeArrowheads="1"/>
            </p:cNvSpPr>
            <p:nvPr/>
          </p:nvSpPr>
          <p:spPr bwMode="auto">
            <a:xfrm>
              <a:off x="4512" y="3251"/>
              <a:ext cx="564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x&lt;min</a:t>
              </a:r>
              <a:endParaRPr lang="zh-CN" altLang="en-US" sz="2000"/>
            </a:p>
          </p:txBody>
        </p:sp>
        <p:sp>
          <p:nvSpPr>
            <p:cNvPr id="12317" name="Text Box 50"/>
            <p:cNvSpPr txBox="1">
              <a:spLocks noChangeArrowheads="1"/>
            </p:cNvSpPr>
            <p:nvPr/>
          </p:nvSpPr>
          <p:spPr bwMode="auto">
            <a:xfrm>
              <a:off x="5046" y="3435"/>
              <a:ext cx="282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grpSp>
          <p:nvGrpSpPr>
            <p:cNvPr id="12318" name="Group 51"/>
            <p:cNvGrpSpPr>
              <a:grpSpLocks/>
            </p:cNvGrpSpPr>
            <p:nvPr/>
          </p:nvGrpSpPr>
          <p:grpSpPr bwMode="auto">
            <a:xfrm>
              <a:off x="3984" y="3376"/>
              <a:ext cx="652" cy="535"/>
              <a:chOff x="2382" y="3011"/>
              <a:chExt cx="652" cy="614"/>
            </a:xfrm>
          </p:grpSpPr>
          <p:sp>
            <p:nvSpPr>
              <p:cNvPr id="12321" name="Text Box 52"/>
              <p:cNvSpPr txBox="1">
                <a:spLocks noChangeArrowheads="1"/>
              </p:cNvSpPr>
              <p:nvPr/>
            </p:nvSpPr>
            <p:spPr bwMode="auto">
              <a:xfrm>
                <a:off x="2382" y="3011"/>
                <a:ext cx="422" cy="3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真</a:t>
                </a:r>
              </a:p>
            </p:txBody>
          </p:sp>
          <p:sp>
            <p:nvSpPr>
              <p:cNvPr id="12322" name="Rectangle 53"/>
              <p:cNvSpPr>
                <a:spLocks noChangeArrowheads="1"/>
              </p:cNvSpPr>
              <p:nvPr/>
            </p:nvSpPr>
            <p:spPr bwMode="auto">
              <a:xfrm>
                <a:off x="2435" y="3310"/>
                <a:ext cx="599" cy="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2000"/>
                  <a:t>min←x</a:t>
                </a:r>
                <a:endParaRPr lang="zh-CN" altLang="en-US" sz="2000"/>
              </a:p>
            </p:txBody>
          </p:sp>
        </p:grpSp>
        <p:sp>
          <p:nvSpPr>
            <p:cNvPr id="12319" name="Line 54"/>
            <p:cNvSpPr>
              <a:spLocks noChangeShapeType="1"/>
            </p:cNvSpPr>
            <p:nvPr/>
          </p:nvSpPr>
          <p:spPr bwMode="auto">
            <a:xfrm>
              <a:off x="3120" y="2875"/>
              <a:ext cx="21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12320" name="Text Box 55"/>
            <p:cNvSpPr txBox="1">
              <a:spLocks noChangeArrowheads="1"/>
            </p:cNvSpPr>
            <p:nvPr/>
          </p:nvSpPr>
          <p:spPr bwMode="auto">
            <a:xfrm>
              <a:off x="3504" y="2626"/>
              <a:ext cx="1315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输入第3个数于</a:t>
              </a:r>
              <a:r>
                <a:rPr lang="en-US" altLang="zh-CN" sz="2000"/>
                <a:t>x</a:t>
              </a:r>
            </a:p>
          </p:txBody>
        </p:sp>
      </p:grpSp>
      <p:sp>
        <p:nvSpPr>
          <p:cNvPr id="285753" name="Rectangle 57"/>
          <p:cNvSpPr>
            <a:spLocks noChangeArrowheads="1"/>
          </p:cNvSpPr>
          <p:nvPr/>
        </p:nvSpPr>
        <p:spPr bwMode="auto">
          <a:xfrm>
            <a:off x="381000" y="2992438"/>
            <a:ext cx="1706563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FF0066"/>
              </a:buClr>
              <a:buSzTx/>
            </a:pPr>
            <a:r>
              <a:rPr lang="zh-CN" altLang="en-US" sz="2400"/>
              <a:t>   循环控制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85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85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7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ADE78F49-B552-44CF-82C1-42A2A6E42259}" type="slidenum">
              <a:rPr lang="en-US" altLang="zh-CN"/>
              <a:pPr>
                <a:defRPr/>
              </a:pPr>
              <a:t>11</a:t>
            </a:fld>
            <a:r>
              <a:rPr lang="en-US" altLang="zh-CN"/>
              <a:t>-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5.1</a:t>
            </a:r>
            <a:r>
              <a:rPr lang="en-US" altLang="zh-CN" smtClean="0"/>
              <a:t>.1   </a:t>
            </a:r>
            <a:r>
              <a:rPr lang="zh-CN" altLang="en-US" smtClean="0"/>
              <a:t>定数循环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0" y="1447800"/>
            <a:ext cx="360045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17" name="Group 5"/>
          <p:cNvGrpSpPr>
            <a:grpSpLocks/>
          </p:cNvGrpSpPr>
          <p:nvPr/>
        </p:nvGrpSpPr>
        <p:grpSpPr bwMode="auto">
          <a:xfrm>
            <a:off x="685800" y="1752600"/>
            <a:ext cx="3505200" cy="4452938"/>
            <a:chOff x="3120" y="912"/>
            <a:chExt cx="2208" cy="3240"/>
          </a:xfrm>
        </p:grpSpPr>
        <p:sp>
          <p:nvSpPr>
            <p:cNvPr id="13318" name="Rectangle 6"/>
            <p:cNvSpPr>
              <a:spLocks noChangeArrowheads="1"/>
            </p:cNvSpPr>
            <p:nvPr/>
          </p:nvSpPr>
          <p:spPr bwMode="auto">
            <a:xfrm>
              <a:off x="3120" y="912"/>
              <a:ext cx="2161" cy="321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13319" name="Text Box 7"/>
            <p:cNvSpPr txBox="1">
              <a:spLocks noChangeArrowheads="1"/>
            </p:cNvSpPr>
            <p:nvPr/>
          </p:nvSpPr>
          <p:spPr bwMode="auto">
            <a:xfrm>
              <a:off x="3504" y="912"/>
              <a:ext cx="1315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输入第一个数于</a:t>
              </a:r>
              <a:r>
                <a:rPr lang="en-US" altLang="zh-CN" sz="2000"/>
                <a:t>x</a:t>
              </a:r>
            </a:p>
          </p:txBody>
        </p:sp>
        <p:sp>
          <p:nvSpPr>
            <p:cNvPr id="13320" name="Line 8"/>
            <p:cNvSpPr>
              <a:spLocks noChangeShapeType="1"/>
            </p:cNvSpPr>
            <p:nvPr/>
          </p:nvSpPr>
          <p:spPr bwMode="auto">
            <a:xfrm>
              <a:off x="3120" y="1136"/>
              <a:ext cx="21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grpSp>
          <p:nvGrpSpPr>
            <p:cNvPr id="13321" name="Group 9"/>
            <p:cNvGrpSpPr>
              <a:grpSpLocks/>
            </p:cNvGrpSpPr>
            <p:nvPr/>
          </p:nvGrpSpPr>
          <p:grpSpPr bwMode="auto">
            <a:xfrm>
              <a:off x="3966" y="1994"/>
              <a:ext cx="1315" cy="630"/>
              <a:chOff x="2400" y="3025"/>
              <a:chExt cx="1344" cy="816"/>
            </a:xfrm>
          </p:grpSpPr>
          <p:sp>
            <p:nvSpPr>
              <p:cNvPr id="13366" name="Line 10"/>
              <p:cNvSpPr>
                <a:spLocks noChangeShapeType="1"/>
              </p:cNvSpPr>
              <p:nvPr/>
            </p:nvSpPr>
            <p:spPr bwMode="auto">
              <a:xfrm>
                <a:off x="2400" y="3025"/>
                <a:ext cx="1008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3367" name="Line 11"/>
              <p:cNvSpPr>
                <a:spLocks noChangeShapeType="1"/>
              </p:cNvSpPr>
              <p:nvPr/>
            </p:nvSpPr>
            <p:spPr bwMode="auto">
              <a:xfrm flipV="1">
                <a:off x="3408" y="3025"/>
                <a:ext cx="336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3368" name="Line 12"/>
              <p:cNvSpPr>
                <a:spLocks noChangeShapeType="1"/>
              </p:cNvSpPr>
              <p:nvPr/>
            </p:nvSpPr>
            <p:spPr bwMode="auto">
              <a:xfrm>
                <a:off x="2400" y="3505"/>
                <a:ext cx="13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3369" name="Line 13"/>
              <p:cNvSpPr>
                <a:spLocks noChangeShapeType="1"/>
              </p:cNvSpPr>
              <p:nvPr/>
            </p:nvSpPr>
            <p:spPr bwMode="auto">
              <a:xfrm>
                <a:off x="3408" y="3505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grpSp>
          <p:nvGrpSpPr>
            <p:cNvPr id="13322" name="Group 14"/>
            <p:cNvGrpSpPr>
              <a:grpSpLocks/>
            </p:cNvGrpSpPr>
            <p:nvPr/>
          </p:nvGrpSpPr>
          <p:grpSpPr bwMode="auto">
            <a:xfrm>
              <a:off x="3120" y="1660"/>
              <a:ext cx="2161" cy="964"/>
              <a:chOff x="1536" y="2593"/>
              <a:chExt cx="2208" cy="1248"/>
            </a:xfrm>
          </p:grpSpPr>
          <p:sp>
            <p:nvSpPr>
              <p:cNvPr id="13361" name="Line 15"/>
              <p:cNvSpPr>
                <a:spLocks noChangeShapeType="1"/>
              </p:cNvSpPr>
              <p:nvPr/>
            </p:nvSpPr>
            <p:spPr bwMode="auto">
              <a:xfrm>
                <a:off x="1536" y="2593"/>
                <a:ext cx="864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3362" name="Line 16"/>
              <p:cNvSpPr>
                <a:spLocks noChangeShapeType="1"/>
              </p:cNvSpPr>
              <p:nvPr/>
            </p:nvSpPr>
            <p:spPr bwMode="auto">
              <a:xfrm flipV="1">
                <a:off x="2400" y="2593"/>
                <a:ext cx="1344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3363" name="Line 17"/>
              <p:cNvSpPr>
                <a:spLocks noChangeShapeType="1"/>
              </p:cNvSpPr>
              <p:nvPr/>
            </p:nvSpPr>
            <p:spPr bwMode="auto">
              <a:xfrm>
                <a:off x="1536" y="3025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3364" name="Line 18"/>
              <p:cNvSpPr>
                <a:spLocks noChangeShapeType="1"/>
              </p:cNvSpPr>
              <p:nvPr/>
            </p:nvSpPr>
            <p:spPr bwMode="auto">
              <a:xfrm>
                <a:off x="2400" y="3025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3365" name="Line 19"/>
              <p:cNvSpPr>
                <a:spLocks noChangeShapeType="1"/>
              </p:cNvSpPr>
              <p:nvPr/>
            </p:nvSpPr>
            <p:spPr bwMode="auto">
              <a:xfrm>
                <a:off x="1536" y="3841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sp>
          <p:nvSpPr>
            <p:cNvPr id="13323" name="Text Box 20"/>
            <p:cNvSpPr txBox="1">
              <a:spLocks noChangeArrowheads="1"/>
            </p:cNvSpPr>
            <p:nvPr/>
          </p:nvSpPr>
          <p:spPr bwMode="auto">
            <a:xfrm>
              <a:off x="3360" y="1163"/>
              <a:ext cx="1632" cy="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max←x     min ←x</a:t>
              </a:r>
            </a:p>
          </p:txBody>
        </p:sp>
        <p:sp>
          <p:nvSpPr>
            <p:cNvPr id="13324" name="Rectangle 21"/>
            <p:cNvSpPr>
              <a:spLocks noChangeArrowheads="1"/>
            </p:cNvSpPr>
            <p:nvPr/>
          </p:nvSpPr>
          <p:spPr bwMode="auto">
            <a:xfrm>
              <a:off x="3731" y="1697"/>
              <a:ext cx="563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x&gt;max</a:t>
              </a:r>
              <a:endParaRPr lang="zh-CN" altLang="en-US" sz="2000"/>
            </a:p>
          </p:txBody>
        </p:sp>
        <p:sp>
          <p:nvSpPr>
            <p:cNvPr id="13325" name="Text Box 22"/>
            <p:cNvSpPr txBox="1">
              <a:spLocks noChangeArrowheads="1"/>
            </p:cNvSpPr>
            <p:nvPr/>
          </p:nvSpPr>
          <p:spPr bwMode="auto">
            <a:xfrm>
              <a:off x="5046" y="1773"/>
              <a:ext cx="282" cy="2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grpSp>
          <p:nvGrpSpPr>
            <p:cNvPr id="13326" name="Group 23"/>
            <p:cNvGrpSpPr>
              <a:grpSpLocks/>
            </p:cNvGrpSpPr>
            <p:nvPr/>
          </p:nvGrpSpPr>
          <p:grpSpPr bwMode="auto">
            <a:xfrm>
              <a:off x="3120" y="1810"/>
              <a:ext cx="767" cy="495"/>
              <a:chOff x="1536" y="2630"/>
              <a:chExt cx="767" cy="569"/>
            </a:xfrm>
          </p:grpSpPr>
          <p:sp>
            <p:nvSpPr>
              <p:cNvPr id="13359" name="Text Box 24"/>
              <p:cNvSpPr txBox="1">
                <a:spLocks noChangeArrowheads="1"/>
              </p:cNvSpPr>
              <p:nvPr/>
            </p:nvSpPr>
            <p:spPr bwMode="auto">
              <a:xfrm>
                <a:off x="1536" y="2630"/>
                <a:ext cx="423" cy="3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真</a:t>
                </a:r>
              </a:p>
            </p:txBody>
          </p:sp>
          <p:sp>
            <p:nvSpPr>
              <p:cNvPr id="13360" name="Rectangle 25"/>
              <p:cNvSpPr>
                <a:spLocks noChangeArrowheads="1"/>
              </p:cNvSpPr>
              <p:nvPr/>
            </p:nvSpPr>
            <p:spPr bwMode="auto">
              <a:xfrm>
                <a:off x="1677" y="2883"/>
                <a:ext cx="626" cy="3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2000"/>
                  <a:t>max←x</a:t>
                </a:r>
                <a:endParaRPr lang="zh-CN" altLang="en-US" sz="2000"/>
              </a:p>
            </p:txBody>
          </p:sp>
        </p:grpSp>
        <p:sp>
          <p:nvSpPr>
            <p:cNvPr id="13327" name="Rectangle 26"/>
            <p:cNvSpPr>
              <a:spLocks noChangeArrowheads="1"/>
            </p:cNvSpPr>
            <p:nvPr/>
          </p:nvSpPr>
          <p:spPr bwMode="auto">
            <a:xfrm>
              <a:off x="4512" y="1998"/>
              <a:ext cx="564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x&lt;min</a:t>
              </a:r>
              <a:endParaRPr lang="zh-CN" altLang="en-US" sz="2000"/>
            </a:p>
          </p:txBody>
        </p:sp>
        <p:sp>
          <p:nvSpPr>
            <p:cNvPr id="13328" name="Text Box 27"/>
            <p:cNvSpPr txBox="1">
              <a:spLocks noChangeArrowheads="1"/>
            </p:cNvSpPr>
            <p:nvPr/>
          </p:nvSpPr>
          <p:spPr bwMode="auto">
            <a:xfrm>
              <a:off x="5046" y="2181"/>
              <a:ext cx="282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grpSp>
          <p:nvGrpSpPr>
            <p:cNvPr id="13329" name="Group 28"/>
            <p:cNvGrpSpPr>
              <a:grpSpLocks/>
            </p:cNvGrpSpPr>
            <p:nvPr/>
          </p:nvGrpSpPr>
          <p:grpSpPr bwMode="auto">
            <a:xfrm>
              <a:off x="3984" y="2123"/>
              <a:ext cx="652" cy="535"/>
              <a:chOff x="2382" y="3011"/>
              <a:chExt cx="652" cy="614"/>
            </a:xfrm>
          </p:grpSpPr>
          <p:sp>
            <p:nvSpPr>
              <p:cNvPr id="13357" name="Text Box 29"/>
              <p:cNvSpPr txBox="1">
                <a:spLocks noChangeArrowheads="1"/>
              </p:cNvSpPr>
              <p:nvPr/>
            </p:nvSpPr>
            <p:spPr bwMode="auto">
              <a:xfrm>
                <a:off x="2382" y="3011"/>
                <a:ext cx="422" cy="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真</a:t>
                </a:r>
              </a:p>
            </p:txBody>
          </p:sp>
          <p:sp>
            <p:nvSpPr>
              <p:cNvPr id="13358" name="Rectangle 30"/>
              <p:cNvSpPr>
                <a:spLocks noChangeArrowheads="1"/>
              </p:cNvSpPr>
              <p:nvPr/>
            </p:nvSpPr>
            <p:spPr bwMode="auto">
              <a:xfrm>
                <a:off x="2435" y="3310"/>
                <a:ext cx="599" cy="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2000"/>
                  <a:t>min←x</a:t>
                </a:r>
                <a:endParaRPr lang="zh-CN" altLang="en-US" sz="2000"/>
              </a:p>
            </p:txBody>
          </p:sp>
        </p:grpSp>
        <p:sp>
          <p:nvSpPr>
            <p:cNvPr id="13330" name="Text Box 31"/>
            <p:cNvSpPr txBox="1">
              <a:spLocks noChangeArrowheads="1"/>
            </p:cNvSpPr>
            <p:nvPr/>
          </p:nvSpPr>
          <p:spPr bwMode="auto">
            <a:xfrm>
              <a:off x="3600" y="3877"/>
              <a:ext cx="1315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输出</a:t>
              </a:r>
              <a:r>
                <a:rPr lang="en-US" altLang="zh-CN" sz="2000"/>
                <a:t>max, min</a:t>
              </a:r>
            </a:p>
          </p:txBody>
        </p:sp>
        <p:sp>
          <p:nvSpPr>
            <p:cNvPr id="13331" name="Line 32"/>
            <p:cNvSpPr>
              <a:spLocks noChangeShapeType="1"/>
            </p:cNvSpPr>
            <p:nvPr/>
          </p:nvSpPr>
          <p:spPr bwMode="auto">
            <a:xfrm>
              <a:off x="3120" y="1660"/>
              <a:ext cx="21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13332" name="Line 33"/>
            <p:cNvSpPr>
              <a:spLocks noChangeShapeType="1"/>
            </p:cNvSpPr>
            <p:nvPr/>
          </p:nvSpPr>
          <p:spPr bwMode="auto">
            <a:xfrm>
              <a:off x="3120" y="1371"/>
              <a:ext cx="21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13333" name="Text Box 34"/>
            <p:cNvSpPr txBox="1">
              <a:spLocks noChangeArrowheads="1"/>
            </p:cNvSpPr>
            <p:nvPr/>
          </p:nvSpPr>
          <p:spPr bwMode="auto">
            <a:xfrm>
              <a:off x="3504" y="1415"/>
              <a:ext cx="1315" cy="2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输入第2个数于</a:t>
              </a:r>
              <a:r>
                <a:rPr lang="en-US" altLang="zh-CN" sz="2000"/>
                <a:t>x</a:t>
              </a:r>
            </a:p>
          </p:txBody>
        </p:sp>
        <p:grpSp>
          <p:nvGrpSpPr>
            <p:cNvPr id="13334" name="Group 35"/>
            <p:cNvGrpSpPr>
              <a:grpSpLocks/>
            </p:cNvGrpSpPr>
            <p:nvPr/>
          </p:nvGrpSpPr>
          <p:grpSpPr bwMode="auto">
            <a:xfrm>
              <a:off x="3966" y="3247"/>
              <a:ext cx="1315" cy="630"/>
              <a:chOff x="2400" y="3025"/>
              <a:chExt cx="1344" cy="816"/>
            </a:xfrm>
          </p:grpSpPr>
          <p:sp>
            <p:nvSpPr>
              <p:cNvPr id="13353" name="Line 36"/>
              <p:cNvSpPr>
                <a:spLocks noChangeShapeType="1"/>
              </p:cNvSpPr>
              <p:nvPr/>
            </p:nvSpPr>
            <p:spPr bwMode="auto">
              <a:xfrm>
                <a:off x="2400" y="3025"/>
                <a:ext cx="1008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3354" name="Line 37"/>
              <p:cNvSpPr>
                <a:spLocks noChangeShapeType="1"/>
              </p:cNvSpPr>
              <p:nvPr/>
            </p:nvSpPr>
            <p:spPr bwMode="auto">
              <a:xfrm flipV="1">
                <a:off x="3408" y="3025"/>
                <a:ext cx="336" cy="4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3355" name="Line 38"/>
              <p:cNvSpPr>
                <a:spLocks noChangeShapeType="1"/>
              </p:cNvSpPr>
              <p:nvPr/>
            </p:nvSpPr>
            <p:spPr bwMode="auto">
              <a:xfrm>
                <a:off x="2400" y="3505"/>
                <a:ext cx="13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3356" name="Line 39"/>
              <p:cNvSpPr>
                <a:spLocks noChangeShapeType="1"/>
              </p:cNvSpPr>
              <p:nvPr/>
            </p:nvSpPr>
            <p:spPr bwMode="auto">
              <a:xfrm>
                <a:off x="3408" y="3505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grpSp>
          <p:nvGrpSpPr>
            <p:cNvPr id="13335" name="Group 40"/>
            <p:cNvGrpSpPr>
              <a:grpSpLocks/>
            </p:cNvGrpSpPr>
            <p:nvPr/>
          </p:nvGrpSpPr>
          <p:grpSpPr bwMode="auto">
            <a:xfrm>
              <a:off x="3120" y="2913"/>
              <a:ext cx="2161" cy="964"/>
              <a:chOff x="1536" y="2593"/>
              <a:chExt cx="2208" cy="1248"/>
            </a:xfrm>
          </p:grpSpPr>
          <p:sp>
            <p:nvSpPr>
              <p:cNvPr id="13348" name="Line 41"/>
              <p:cNvSpPr>
                <a:spLocks noChangeShapeType="1"/>
              </p:cNvSpPr>
              <p:nvPr/>
            </p:nvSpPr>
            <p:spPr bwMode="auto">
              <a:xfrm>
                <a:off x="1536" y="2593"/>
                <a:ext cx="864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3349" name="Line 42"/>
              <p:cNvSpPr>
                <a:spLocks noChangeShapeType="1"/>
              </p:cNvSpPr>
              <p:nvPr/>
            </p:nvSpPr>
            <p:spPr bwMode="auto">
              <a:xfrm flipV="1">
                <a:off x="2400" y="2593"/>
                <a:ext cx="1344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3350" name="Line 43"/>
              <p:cNvSpPr>
                <a:spLocks noChangeShapeType="1"/>
              </p:cNvSpPr>
              <p:nvPr/>
            </p:nvSpPr>
            <p:spPr bwMode="auto">
              <a:xfrm>
                <a:off x="1536" y="3025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3351" name="Line 44"/>
              <p:cNvSpPr>
                <a:spLocks noChangeShapeType="1"/>
              </p:cNvSpPr>
              <p:nvPr/>
            </p:nvSpPr>
            <p:spPr bwMode="auto">
              <a:xfrm>
                <a:off x="2400" y="3025"/>
                <a:ext cx="0" cy="8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13352" name="Line 45"/>
              <p:cNvSpPr>
                <a:spLocks noChangeShapeType="1"/>
              </p:cNvSpPr>
              <p:nvPr/>
            </p:nvSpPr>
            <p:spPr bwMode="auto">
              <a:xfrm>
                <a:off x="1536" y="3841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sp>
          <p:nvSpPr>
            <p:cNvPr id="13336" name="Rectangle 46"/>
            <p:cNvSpPr>
              <a:spLocks noChangeArrowheads="1"/>
            </p:cNvSpPr>
            <p:nvPr/>
          </p:nvSpPr>
          <p:spPr bwMode="auto">
            <a:xfrm>
              <a:off x="3731" y="2950"/>
              <a:ext cx="563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x&gt;max</a:t>
              </a:r>
              <a:endParaRPr lang="zh-CN" altLang="en-US" sz="2000"/>
            </a:p>
          </p:txBody>
        </p:sp>
        <p:sp>
          <p:nvSpPr>
            <p:cNvPr id="13337" name="Text Box 47"/>
            <p:cNvSpPr txBox="1">
              <a:spLocks noChangeArrowheads="1"/>
            </p:cNvSpPr>
            <p:nvPr/>
          </p:nvSpPr>
          <p:spPr bwMode="auto">
            <a:xfrm>
              <a:off x="5046" y="3026"/>
              <a:ext cx="282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grpSp>
          <p:nvGrpSpPr>
            <p:cNvPr id="13338" name="Group 48"/>
            <p:cNvGrpSpPr>
              <a:grpSpLocks/>
            </p:cNvGrpSpPr>
            <p:nvPr/>
          </p:nvGrpSpPr>
          <p:grpSpPr bwMode="auto">
            <a:xfrm>
              <a:off x="3120" y="3024"/>
              <a:ext cx="767" cy="495"/>
              <a:chOff x="1536" y="2630"/>
              <a:chExt cx="767" cy="569"/>
            </a:xfrm>
          </p:grpSpPr>
          <p:sp>
            <p:nvSpPr>
              <p:cNvPr id="13346" name="Text Box 49"/>
              <p:cNvSpPr txBox="1">
                <a:spLocks noChangeArrowheads="1"/>
              </p:cNvSpPr>
              <p:nvPr/>
            </p:nvSpPr>
            <p:spPr bwMode="auto">
              <a:xfrm>
                <a:off x="1536" y="2630"/>
                <a:ext cx="423" cy="3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真</a:t>
                </a:r>
              </a:p>
            </p:txBody>
          </p:sp>
          <p:sp>
            <p:nvSpPr>
              <p:cNvPr id="13347" name="Rectangle 50"/>
              <p:cNvSpPr>
                <a:spLocks noChangeArrowheads="1"/>
              </p:cNvSpPr>
              <p:nvPr/>
            </p:nvSpPr>
            <p:spPr bwMode="auto">
              <a:xfrm>
                <a:off x="1677" y="2883"/>
                <a:ext cx="626" cy="3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2000"/>
                  <a:t>max←x</a:t>
                </a:r>
                <a:endParaRPr lang="zh-CN" altLang="en-US" sz="2000"/>
              </a:p>
            </p:txBody>
          </p:sp>
        </p:grpSp>
        <p:sp>
          <p:nvSpPr>
            <p:cNvPr id="13339" name="Rectangle 51"/>
            <p:cNvSpPr>
              <a:spLocks noChangeArrowheads="1"/>
            </p:cNvSpPr>
            <p:nvPr/>
          </p:nvSpPr>
          <p:spPr bwMode="auto">
            <a:xfrm>
              <a:off x="4512" y="3251"/>
              <a:ext cx="564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x&lt;min</a:t>
              </a:r>
              <a:endParaRPr lang="zh-CN" altLang="en-US" sz="2000"/>
            </a:p>
          </p:txBody>
        </p:sp>
        <p:sp>
          <p:nvSpPr>
            <p:cNvPr id="13340" name="Text Box 52"/>
            <p:cNvSpPr txBox="1">
              <a:spLocks noChangeArrowheads="1"/>
            </p:cNvSpPr>
            <p:nvPr/>
          </p:nvSpPr>
          <p:spPr bwMode="auto">
            <a:xfrm>
              <a:off x="5046" y="3435"/>
              <a:ext cx="282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grpSp>
          <p:nvGrpSpPr>
            <p:cNvPr id="13341" name="Group 53"/>
            <p:cNvGrpSpPr>
              <a:grpSpLocks/>
            </p:cNvGrpSpPr>
            <p:nvPr/>
          </p:nvGrpSpPr>
          <p:grpSpPr bwMode="auto">
            <a:xfrm>
              <a:off x="3984" y="3376"/>
              <a:ext cx="652" cy="535"/>
              <a:chOff x="2382" y="3011"/>
              <a:chExt cx="652" cy="614"/>
            </a:xfrm>
          </p:grpSpPr>
          <p:sp>
            <p:nvSpPr>
              <p:cNvPr id="13344" name="Text Box 54"/>
              <p:cNvSpPr txBox="1">
                <a:spLocks noChangeArrowheads="1"/>
              </p:cNvSpPr>
              <p:nvPr/>
            </p:nvSpPr>
            <p:spPr bwMode="auto">
              <a:xfrm>
                <a:off x="2382" y="3011"/>
                <a:ext cx="422" cy="3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真</a:t>
                </a:r>
              </a:p>
            </p:txBody>
          </p:sp>
          <p:sp>
            <p:nvSpPr>
              <p:cNvPr id="13345" name="Rectangle 55"/>
              <p:cNvSpPr>
                <a:spLocks noChangeArrowheads="1"/>
              </p:cNvSpPr>
              <p:nvPr/>
            </p:nvSpPr>
            <p:spPr bwMode="auto">
              <a:xfrm>
                <a:off x="2435" y="3310"/>
                <a:ext cx="599" cy="3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2000"/>
                  <a:t>min←x</a:t>
                </a:r>
                <a:endParaRPr lang="zh-CN" altLang="en-US" sz="2000"/>
              </a:p>
            </p:txBody>
          </p:sp>
        </p:grpSp>
        <p:sp>
          <p:nvSpPr>
            <p:cNvPr id="13342" name="Line 56"/>
            <p:cNvSpPr>
              <a:spLocks noChangeShapeType="1"/>
            </p:cNvSpPr>
            <p:nvPr/>
          </p:nvSpPr>
          <p:spPr bwMode="auto">
            <a:xfrm>
              <a:off x="3120" y="2875"/>
              <a:ext cx="21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13343" name="Text Box 57"/>
            <p:cNvSpPr txBox="1">
              <a:spLocks noChangeArrowheads="1"/>
            </p:cNvSpPr>
            <p:nvPr/>
          </p:nvSpPr>
          <p:spPr bwMode="auto">
            <a:xfrm>
              <a:off x="3504" y="2626"/>
              <a:ext cx="1315" cy="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输入第3个数于</a:t>
              </a:r>
              <a:r>
                <a:rPr lang="en-US" altLang="zh-CN" sz="2000"/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0EABEF6E-B37F-40CE-BABF-B9E0BD672FE1}" type="slidenum">
              <a:rPr lang="en-US" altLang="zh-CN"/>
              <a:pPr>
                <a:defRPr/>
              </a:pPr>
              <a:t>12</a:t>
            </a:fld>
            <a:r>
              <a:rPr lang="en-US" altLang="zh-CN"/>
              <a:t>-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5.</a:t>
            </a:r>
            <a:r>
              <a:rPr lang="en-US" altLang="zh-CN" sz="2800" smtClean="0"/>
              <a:t>1.2</a:t>
            </a:r>
            <a:r>
              <a:rPr lang="zh-CN" altLang="en-US" sz="2800" smtClean="0"/>
              <a:t>　</a:t>
            </a:r>
            <a:r>
              <a:rPr lang="en-US" altLang="zh-CN" sz="2800" smtClean="0"/>
              <a:t>C</a:t>
            </a:r>
            <a:r>
              <a:rPr lang="zh-CN" altLang="en-US" sz="2800" smtClean="0"/>
              <a:t>语言中的 </a:t>
            </a:r>
            <a:r>
              <a:rPr lang="en-US" altLang="zh-CN" sz="2800" smtClean="0"/>
              <a:t>while </a:t>
            </a:r>
            <a:r>
              <a:rPr lang="zh-CN" altLang="en-US" sz="2800" smtClean="0"/>
              <a:t>语句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277938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/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 smtClean="0">
                <a:latin typeface="仿宋_GB2312" pitchFamily="49" charset="-122"/>
              </a:rPr>
              <a:t>1、</a:t>
            </a:r>
            <a:r>
              <a:rPr kumimoji="1" lang="en-US" altLang="zh-CN" sz="2400" smtClean="0">
                <a:latin typeface="仿宋_GB2312" pitchFamily="49" charset="-122"/>
              </a:rPr>
              <a:t>while </a:t>
            </a:r>
            <a:r>
              <a:rPr kumimoji="1" lang="zh-CN" altLang="en-US" sz="2400" smtClean="0">
                <a:latin typeface="仿宋_GB2312" pitchFamily="49" charset="-122"/>
              </a:rPr>
              <a:t>语句的基本形式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 smtClean="0">
                <a:latin typeface="仿宋_GB2312" pitchFamily="49" charset="-122"/>
              </a:rPr>
              <a:t>       </a:t>
            </a:r>
            <a:r>
              <a:rPr kumimoji="1" lang="en-US" altLang="zh-CN" sz="2400" smtClean="0">
                <a:latin typeface="仿宋_GB2312" pitchFamily="49" charset="-122"/>
              </a:rPr>
              <a:t>while  (</a:t>
            </a:r>
            <a:r>
              <a:rPr kumimoji="1" lang="zh-CN" altLang="en-US" sz="2400" smtClean="0">
                <a:latin typeface="仿宋_GB2312" pitchFamily="49" charset="-122"/>
              </a:rPr>
              <a:t>表达式)   语句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smtClean="0">
              <a:latin typeface="仿宋_GB2312" pitchFamily="49" charset="-122"/>
            </a:endParaRPr>
          </a:p>
        </p:txBody>
      </p:sp>
      <p:sp>
        <p:nvSpPr>
          <p:cNvPr id="14341" name="AutoShape 4"/>
          <p:cNvSpPr>
            <a:spLocks noChangeArrowheads="1"/>
          </p:cNvSpPr>
          <p:nvPr/>
        </p:nvSpPr>
        <p:spPr bwMode="auto">
          <a:xfrm>
            <a:off x="1676400" y="2514600"/>
            <a:ext cx="1447800" cy="457200"/>
          </a:xfrm>
          <a:prstGeom prst="wedgeRectCallout">
            <a:avLst>
              <a:gd name="adj1" fmla="val 36185"/>
              <a:gd name="adj2" fmla="val -10104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ea typeface="宋体" charset="-122"/>
              </a:rPr>
              <a:t>循环条件</a:t>
            </a:r>
          </a:p>
        </p:txBody>
      </p:sp>
      <p:sp>
        <p:nvSpPr>
          <p:cNvPr id="14342" name="AutoShape 5"/>
          <p:cNvSpPr>
            <a:spLocks noChangeArrowheads="1"/>
          </p:cNvSpPr>
          <p:nvPr/>
        </p:nvSpPr>
        <p:spPr bwMode="auto">
          <a:xfrm>
            <a:off x="4114800" y="2514600"/>
            <a:ext cx="1143000" cy="457200"/>
          </a:xfrm>
          <a:prstGeom prst="wedgeRectCallout">
            <a:avLst>
              <a:gd name="adj1" fmla="val 3611"/>
              <a:gd name="adj2" fmla="val -10104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ea typeface="宋体" charset="-122"/>
              </a:rPr>
              <a:t>循环体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C0844B4C-34C2-4AF7-9B8D-F639B3343A14}" type="slidenum">
              <a:rPr lang="en-US" altLang="zh-CN"/>
              <a:pPr>
                <a:defRPr/>
              </a:pPr>
              <a:t>13</a:t>
            </a:fld>
            <a:r>
              <a:rPr lang="en-US" altLang="zh-CN"/>
              <a:t>-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z="2800" smtClean="0"/>
              <a:t>5.</a:t>
            </a:r>
            <a:r>
              <a:rPr lang="en-US" altLang="zh-CN" sz="2800" smtClean="0"/>
              <a:t>1.2</a:t>
            </a:r>
            <a:r>
              <a:rPr lang="zh-CN" altLang="en-US" sz="2800" smtClean="0"/>
              <a:t>　</a:t>
            </a:r>
            <a:r>
              <a:rPr lang="en-US" altLang="zh-CN" sz="2800" smtClean="0"/>
              <a:t>C</a:t>
            </a:r>
            <a:r>
              <a:rPr lang="zh-CN" altLang="en-US" sz="2800" smtClean="0"/>
              <a:t>语言中的 </a:t>
            </a:r>
            <a:r>
              <a:rPr lang="en-US" altLang="zh-CN" sz="2800" smtClean="0"/>
              <a:t>while </a:t>
            </a:r>
            <a:r>
              <a:rPr lang="zh-CN" altLang="en-US" sz="2800" smtClean="0"/>
              <a:t>语句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733800" y="1981200"/>
            <a:ext cx="5181600" cy="45720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en-US" altLang="zh-CN" sz="1800" smtClean="0"/>
              <a:t>main() /*</a:t>
            </a:r>
            <a:r>
              <a:rPr lang="zh-CN" altLang="en-US" sz="1800" smtClean="0"/>
              <a:t>求</a:t>
            </a:r>
            <a:r>
              <a:rPr lang="en-US" altLang="zh-CN" sz="1800" smtClean="0"/>
              <a:t>n</a:t>
            </a:r>
            <a:r>
              <a:rPr lang="zh-CN" altLang="en-US" sz="1800" smtClean="0"/>
              <a:t>个学生某科考试的平均成绩*/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 sz="1800" smtClean="0"/>
              <a:t>{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en-US" altLang="zh-CN" sz="1800" smtClean="0"/>
              <a:t>   int i , n;   float x , sum;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en-US" altLang="zh-CN" sz="1800" smtClean="0"/>
              <a:t>   printf("input n:");    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en-US" altLang="zh-CN" sz="1800" smtClean="0"/>
              <a:t>   scanf("%d" , &amp;n);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en-US" altLang="zh-CN" sz="1800" smtClean="0"/>
              <a:t>   sum = 0;    /*</a:t>
            </a:r>
            <a:r>
              <a:rPr lang="zh-CN" altLang="en-US" sz="1800" smtClean="0"/>
              <a:t>累加器初始化*/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 sz="1800" smtClean="0"/>
              <a:t>   </a:t>
            </a:r>
            <a:r>
              <a:rPr lang="en-US" altLang="zh-CN" sz="1800" smtClean="0"/>
              <a:t>i = 1;	/*</a:t>
            </a:r>
            <a:r>
              <a:rPr lang="zh-CN" altLang="en-US" sz="1800" smtClean="0"/>
              <a:t>计数器初始化*/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 sz="1800" smtClean="0"/>
              <a:t>   </a:t>
            </a:r>
            <a:r>
              <a:rPr lang="en-US" altLang="zh-CN" sz="1800" smtClean="0"/>
              <a:t>printf("\n  input score:");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en-US" altLang="zh-CN" sz="1800" i="1" smtClean="0">
                <a:solidFill>
                  <a:schemeClr val="hlink"/>
                </a:solidFill>
              </a:rPr>
              <a:t>   while  (i ＜= n)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en-US" altLang="zh-CN" sz="2000" i="1" smtClean="0">
                <a:solidFill>
                  <a:schemeClr val="hlink"/>
                </a:solidFill>
              </a:rPr>
              <a:t>  {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en-US" altLang="zh-CN" sz="2000" i="1" smtClean="0">
                <a:solidFill>
                  <a:schemeClr val="hlink"/>
                </a:solidFill>
              </a:rPr>
              <a:t>       scanf("%f", &amp;x);</a:t>
            </a:r>
            <a:endParaRPr lang="en-US" altLang="zh-CN" sz="2000" smtClean="0">
              <a:solidFill>
                <a:schemeClr val="hlink"/>
              </a:solidFill>
            </a:endParaRPr>
          </a:p>
          <a:p>
            <a:pPr marL="179388" lvl="1" indent="0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en-US" altLang="zh-CN" sz="1800" i="1" smtClean="0">
                <a:solidFill>
                  <a:schemeClr val="hlink"/>
                </a:solidFill>
              </a:rPr>
              <a:t>     sum=sum+x;   </a:t>
            </a:r>
            <a:r>
              <a:rPr lang="en-US" altLang="zh-CN" sz="1800" smtClean="0">
                <a:solidFill>
                  <a:schemeClr val="hlink"/>
                </a:solidFill>
              </a:rPr>
              <a:t>/*</a:t>
            </a:r>
            <a:r>
              <a:rPr lang="zh-CN" altLang="en-US" sz="1800" smtClean="0">
                <a:solidFill>
                  <a:schemeClr val="hlink"/>
                </a:solidFill>
              </a:rPr>
              <a:t>累加*/</a:t>
            </a:r>
          </a:p>
          <a:p>
            <a:pPr marL="179388" lvl="1" indent="0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en-US" altLang="zh-CN" sz="1800" i="1" smtClean="0">
                <a:solidFill>
                  <a:schemeClr val="hlink"/>
                </a:solidFill>
              </a:rPr>
              <a:t>     i++;	   </a:t>
            </a:r>
            <a:r>
              <a:rPr lang="en-US" altLang="zh-CN" sz="1800" smtClean="0">
                <a:solidFill>
                  <a:schemeClr val="hlink"/>
                </a:solidFill>
              </a:rPr>
              <a:t>/*</a:t>
            </a:r>
            <a:r>
              <a:rPr lang="zh-CN" altLang="en-US" sz="1800" smtClean="0">
                <a:solidFill>
                  <a:schemeClr val="hlink"/>
                </a:solidFill>
              </a:rPr>
              <a:t>循环计数*/</a:t>
            </a:r>
          </a:p>
          <a:p>
            <a:pPr marL="179388" lvl="1" indent="0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zh-CN" altLang="en-US" sz="1800" i="1" smtClean="0">
                <a:solidFill>
                  <a:schemeClr val="hlink"/>
                </a:solidFill>
              </a:rPr>
              <a:t>}</a:t>
            </a:r>
            <a:endParaRPr lang="zh-CN" altLang="en-US" sz="1800" smtClean="0">
              <a:solidFill>
                <a:schemeClr val="hlink"/>
              </a:solidFill>
            </a:endParaRP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zh-CN" altLang="en-US" sz="1800" smtClean="0"/>
              <a:t>  </a:t>
            </a:r>
            <a:r>
              <a:rPr lang="en-US" altLang="zh-CN" sz="1800" smtClean="0"/>
              <a:t>printf(</a:t>
            </a:r>
            <a:r>
              <a:rPr lang="en-US" altLang="zh-CN" sz="1800" smtClean="0">
                <a:latin typeface="Tahoma" pitchFamily="34" charset="0"/>
              </a:rPr>
              <a:t>“</a:t>
            </a:r>
            <a:r>
              <a:rPr lang="en-US" altLang="zh-CN" sz="1800" smtClean="0"/>
              <a:t> </a:t>
            </a:r>
            <a:r>
              <a:rPr lang="zh-CN" altLang="en-US" sz="1800" smtClean="0"/>
              <a:t>平均分为  :%6.2</a:t>
            </a:r>
            <a:r>
              <a:rPr lang="en-US" altLang="zh-CN" sz="1800" smtClean="0"/>
              <a:t>f\n" , sum/n);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</a:pPr>
            <a:r>
              <a:rPr lang="en-US" altLang="zh-CN" sz="1800" smtClean="0"/>
              <a:t>}</a:t>
            </a:r>
          </a:p>
        </p:txBody>
      </p:sp>
      <p:sp>
        <p:nvSpPr>
          <p:cNvPr id="15365" name="Rectangle 4"/>
          <p:cNvSpPr>
            <a:spLocks noChangeArrowheads="1"/>
          </p:cNvSpPr>
          <p:nvPr/>
        </p:nvSpPr>
        <p:spPr bwMode="auto">
          <a:xfrm>
            <a:off x="152400" y="1295400"/>
            <a:ext cx="5791200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>
                <a:latin typeface="仿宋_GB2312" pitchFamily="49" charset="-122"/>
              </a:rPr>
              <a:t>【例5-</a:t>
            </a:r>
            <a:r>
              <a:rPr kumimoji="1" lang="en-US" altLang="zh-CN" sz="2400">
                <a:latin typeface="仿宋_GB2312" pitchFamily="49" charset="-122"/>
              </a:rPr>
              <a:t>3】</a:t>
            </a:r>
            <a:r>
              <a:rPr kumimoji="1" lang="zh-CN" altLang="en-US" sz="2400">
                <a:latin typeface="仿宋_GB2312" pitchFamily="49" charset="-122"/>
              </a:rPr>
              <a:t>用</a:t>
            </a:r>
            <a:r>
              <a:rPr kumimoji="1" lang="en-US" altLang="zh-CN" sz="2400">
                <a:latin typeface="仿宋_GB2312" pitchFamily="49" charset="-122"/>
              </a:rPr>
              <a:t>C</a:t>
            </a:r>
            <a:r>
              <a:rPr kumimoji="1" lang="zh-CN" altLang="en-US" sz="2400">
                <a:latin typeface="仿宋_GB2312" pitchFamily="49" charset="-122"/>
              </a:rPr>
              <a:t>语言实现例5-</a:t>
            </a:r>
            <a:r>
              <a:rPr kumimoji="1" lang="en-US" altLang="zh-CN" sz="2400">
                <a:latin typeface="仿宋_GB2312" pitchFamily="49" charset="-122"/>
              </a:rPr>
              <a:t>1</a:t>
            </a:r>
            <a:r>
              <a:rPr kumimoji="1" lang="zh-CN" altLang="en-US" sz="2400">
                <a:latin typeface="仿宋_GB2312" pitchFamily="49" charset="-122"/>
              </a:rPr>
              <a:t>算法。</a:t>
            </a:r>
          </a:p>
        </p:txBody>
      </p:sp>
      <p:grpSp>
        <p:nvGrpSpPr>
          <p:cNvPr id="15366" name="Group 5"/>
          <p:cNvGrpSpPr>
            <a:grpSpLocks/>
          </p:cNvGrpSpPr>
          <p:nvPr/>
        </p:nvGrpSpPr>
        <p:grpSpPr bwMode="auto">
          <a:xfrm>
            <a:off x="457200" y="2057400"/>
            <a:ext cx="3124200" cy="3048000"/>
            <a:chOff x="672" y="1536"/>
            <a:chExt cx="1968" cy="1920"/>
          </a:xfrm>
        </p:grpSpPr>
        <p:grpSp>
          <p:nvGrpSpPr>
            <p:cNvPr id="15367" name="Group 6"/>
            <p:cNvGrpSpPr>
              <a:grpSpLocks/>
            </p:cNvGrpSpPr>
            <p:nvPr/>
          </p:nvGrpSpPr>
          <p:grpSpPr bwMode="auto">
            <a:xfrm>
              <a:off x="672" y="2112"/>
              <a:ext cx="1968" cy="1056"/>
              <a:chOff x="1536" y="2160"/>
              <a:chExt cx="1968" cy="1056"/>
            </a:xfrm>
          </p:grpSpPr>
          <p:sp>
            <p:nvSpPr>
              <p:cNvPr id="15375" name="Rectangle 7"/>
              <p:cNvSpPr>
                <a:spLocks noChangeArrowheads="1"/>
              </p:cNvSpPr>
              <p:nvPr/>
            </p:nvSpPr>
            <p:spPr bwMode="auto">
              <a:xfrm>
                <a:off x="1536" y="2160"/>
                <a:ext cx="1968" cy="105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zh-CN" altLang="en-US" sz="1600">
                    <a:latin typeface="Tahoma" pitchFamily="34" charset="0"/>
                    <a:ea typeface="宋体" charset="-122"/>
                  </a:rPr>
                  <a:t>  当 </a:t>
                </a:r>
                <a:r>
                  <a:rPr kumimoji="1" lang="en-US" altLang="zh-CN" sz="1600">
                    <a:latin typeface="Tahoma" pitchFamily="34" charset="0"/>
                    <a:ea typeface="宋体" charset="-122"/>
                  </a:rPr>
                  <a:t>i＜=n </a:t>
                </a:r>
                <a:r>
                  <a:rPr kumimoji="1" lang="zh-CN" altLang="en-US" sz="1600">
                    <a:latin typeface="Tahoma" pitchFamily="34" charset="0"/>
                    <a:ea typeface="宋体" charset="-122"/>
                  </a:rPr>
                  <a:t>时</a:t>
                </a:r>
              </a:p>
            </p:txBody>
          </p:sp>
          <p:sp>
            <p:nvSpPr>
              <p:cNvPr id="15376" name="Rectangle 8"/>
              <p:cNvSpPr>
                <a:spLocks noChangeArrowheads="1"/>
              </p:cNvSpPr>
              <p:nvPr/>
            </p:nvSpPr>
            <p:spPr bwMode="auto">
              <a:xfrm>
                <a:off x="2016" y="2400"/>
                <a:ext cx="1488" cy="8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</p:grpSp>
        <p:sp>
          <p:nvSpPr>
            <p:cNvPr id="15368" name="Rectangle 9"/>
            <p:cNvSpPr>
              <a:spLocks noChangeArrowheads="1"/>
            </p:cNvSpPr>
            <p:nvPr/>
          </p:nvSpPr>
          <p:spPr bwMode="auto">
            <a:xfrm>
              <a:off x="1152" y="2352"/>
              <a:ext cx="1488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  输入一个成绩于</a:t>
              </a: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x</a:t>
              </a:r>
              <a:endParaRPr kumimoji="1" lang="zh-CN" altLang="en-US" sz="160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15369" name="Rectangle 10"/>
            <p:cNvSpPr>
              <a:spLocks noChangeArrowheads="1"/>
            </p:cNvSpPr>
            <p:nvPr/>
          </p:nvSpPr>
          <p:spPr bwMode="auto">
            <a:xfrm>
              <a:off x="1152" y="2592"/>
              <a:ext cx="148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  sum←sum+x</a:t>
              </a:r>
              <a:endParaRPr kumimoji="1" lang="zh-CN" altLang="en-US" sz="160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15370" name="Rectangle 11"/>
            <p:cNvSpPr>
              <a:spLocks noChangeArrowheads="1"/>
            </p:cNvSpPr>
            <p:nvPr/>
          </p:nvSpPr>
          <p:spPr bwMode="auto">
            <a:xfrm>
              <a:off x="1152" y="2880"/>
              <a:ext cx="148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  i++</a:t>
              </a:r>
              <a:endParaRPr kumimoji="1" lang="zh-CN" altLang="en-US" sz="160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15371" name="Rectangle 12"/>
            <p:cNvSpPr>
              <a:spLocks noChangeArrowheads="1"/>
            </p:cNvSpPr>
            <p:nvPr/>
          </p:nvSpPr>
          <p:spPr bwMode="auto">
            <a:xfrm>
              <a:off x="672" y="1536"/>
              <a:ext cx="1968" cy="19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15372" name="Rectangle 13"/>
            <p:cNvSpPr>
              <a:spLocks noChangeArrowheads="1"/>
            </p:cNvSpPr>
            <p:nvPr/>
          </p:nvSpPr>
          <p:spPr bwMode="auto">
            <a:xfrm>
              <a:off x="672" y="1536"/>
              <a:ext cx="196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输入</a:t>
              </a: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n</a:t>
              </a:r>
              <a:endParaRPr lang="zh-CN" altLang="en-US" sz="1600">
                <a:ea typeface="宋体" charset="-122"/>
              </a:endParaRPr>
            </a:p>
          </p:txBody>
        </p:sp>
        <p:sp>
          <p:nvSpPr>
            <p:cNvPr id="15373" name="Rectangle 14"/>
            <p:cNvSpPr>
              <a:spLocks noChangeArrowheads="1"/>
            </p:cNvSpPr>
            <p:nvPr/>
          </p:nvSpPr>
          <p:spPr bwMode="auto">
            <a:xfrm>
              <a:off x="672" y="1824"/>
              <a:ext cx="196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sum ← 0， i ← 1</a:t>
              </a:r>
              <a:endParaRPr kumimoji="1" lang="zh-CN" altLang="en-US" sz="160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15374" name="Rectangle 15"/>
            <p:cNvSpPr>
              <a:spLocks noChangeArrowheads="1"/>
            </p:cNvSpPr>
            <p:nvPr/>
          </p:nvSpPr>
          <p:spPr bwMode="auto">
            <a:xfrm>
              <a:off x="672" y="3168"/>
              <a:ext cx="196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输出平均分</a:t>
              </a: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sum/n</a:t>
              </a:r>
              <a:endParaRPr lang="zh-CN" altLang="en-US" sz="1600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C6BC72B7-41EF-497F-B6DD-C842F4D430B8}" type="slidenum">
              <a:rPr lang="en-US" altLang="zh-CN"/>
              <a:pPr>
                <a:defRPr/>
              </a:pPr>
              <a:t>14</a:t>
            </a:fld>
            <a:r>
              <a:rPr lang="en-US" altLang="zh-CN"/>
              <a:t>-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z="2800" smtClean="0"/>
              <a:t>5.</a:t>
            </a:r>
            <a:r>
              <a:rPr lang="en-US" altLang="zh-CN" sz="2800" smtClean="0"/>
              <a:t>1.2</a:t>
            </a:r>
            <a:r>
              <a:rPr lang="zh-CN" altLang="en-US" sz="2800" smtClean="0"/>
              <a:t>　</a:t>
            </a:r>
            <a:r>
              <a:rPr lang="en-US" altLang="zh-CN" sz="2800" smtClean="0"/>
              <a:t>C</a:t>
            </a:r>
            <a:r>
              <a:rPr lang="zh-CN" altLang="en-US" sz="2800" smtClean="0"/>
              <a:t>语言中的</a:t>
            </a:r>
            <a:r>
              <a:rPr lang="en-US" altLang="zh-CN" sz="2800" smtClean="0"/>
              <a:t>while</a:t>
            </a:r>
            <a:r>
              <a:rPr lang="zh-CN" altLang="en-US" sz="2800" smtClean="0"/>
              <a:t>语句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7924800" cy="1277938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/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 dirty="0" smtClean="0">
                <a:latin typeface="仿宋_GB2312" pitchFamily="49" charset="-122"/>
              </a:rPr>
              <a:t>※注意</a:t>
            </a:r>
            <a:r>
              <a:rPr kumimoji="1" lang="en-US" altLang="zh-CN" sz="2400" dirty="0" smtClean="0">
                <a:latin typeface="仿宋_GB2312" pitchFamily="49" charset="-122"/>
              </a:rPr>
              <a:t>1</a:t>
            </a:r>
            <a:r>
              <a:rPr kumimoji="1" lang="zh-CN" altLang="en-US" sz="2400" dirty="0" smtClean="0">
                <a:latin typeface="仿宋_GB2312" pitchFamily="49" charset="-122"/>
              </a:rPr>
              <a:t>：如果循环体中包含一个以上的语句，就必须用花括号</a:t>
            </a:r>
            <a:r>
              <a:rPr kumimoji="1" lang="zh-CN" altLang="en-US" sz="2400" dirty="0" smtClean="0"/>
              <a:t>“</a:t>
            </a:r>
            <a:r>
              <a:rPr kumimoji="1" lang="zh-CN" altLang="en-US" sz="2400" dirty="0" smtClean="0">
                <a:latin typeface="仿宋_GB2312" pitchFamily="49" charset="-122"/>
              </a:rPr>
              <a:t>{}</a:t>
            </a:r>
            <a:r>
              <a:rPr kumimoji="1" lang="zh-CN" altLang="en-US" sz="2400" dirty="0" smtClean="0"/>
              <a:t>”</a:t>
            </a:r>
            <a:r>
              <a:rPr kumimoji="1" lang="zh-CN" altLang="en-US" sz="2400" dirty="0" smtClean="0">
                <a:latin typeface="仿宋_GB2312" pitchFamily="49" charset="-122"/>
              </a:rPr>
              <a:t>括起来，以复合语句的形式出现，否则，</a:t>
            </a:r>
            <a:r>
              <a:rPr kumimoji="1" lang="en-US" altLang="zh-CN" sz="2400" dirty="0" smtClean="0">
                <a:latin typeface="仿宋_GB2312" pitchFamily="49" charset="-122"/>
              </a:rPr>
              <a:t>while</a:t>
            </a:r>
            <a:r>
              <a:rPr kumimoji="1" lang="zh-CN" altLang="en-US" sz="2400" dirty="0" smtClean="0">
                <a:latin typeface="仿宋_GB2312" pitchFamily="49" charset="-122"/>
              </a:rPr>
              <a:t>只认为其后面的第一条语句是循环体。</a:t>
            </a:r>
          </a:p>
        </p:txBody>
      </p:sp>
      <p:grpSp>
        <p:nvGrpSpPr>
          <p:cNvPr id="16389" name="Group 4"/>
          <p:cNvGrpSpPr>
            <a:grpSpLocks/>
          </p:cNvGrpSpPr>
          <p:nvPr/>
        </p:nvGrpSpPr>
        <p:grpSpPr bwMode="auto">
          <a:xfrm>
            <a:off x="4953000" y="2900363"/>
            <a:ext cx="2895600" cy="2890837"/>
            <a:chOff x="384" y="1248"/>
            <a:chExt cx="1824" cy="1821"/>
          </a:xfrm>
        </p:grpSpPr>
        <p:grpSp>
          <p:nvGrpSpPr>
            <p:cNvPr id="16391" name="Group 5"/>
            <p:cNvGrpSpPr>
              <a:grpSpLocks/>
            </p:cNvGrpSpPr>
            <p:nvPr/>
          </p:nvGrpSpPr>
          <p:grpSpPr bwMode="auto">
            <a:xfrm>
              <a:off x="388" y="1250"/>
              <a:ext cx="1816" cy="260"/>
              <a:chOff x="0" y="0"/>
              <a:chExt cx="1275" cy="355"/>
            </a:xfrm>
          </p:grpSpPr>
          <p:sp>
            <p:nvSpPr>
              <p:cNvPr id="16407" name="Rectangle 6"/>
              <p:cNvSpPr>
                <a:spLocks noChangeArrowheads="1"/>
              </p:cNvSpPr>
              <p:nvPr/>
            </p:nvSpPr>
            <p:spPr bwMode="auto">
              <a:xfrm>
                <a:off x="43" y="0"/>
                <a:ext cx="1189" cy="3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zh-CN" altLang="en-US" sz="1600">
                    <a:latin typeface="Tahoma" pitchFamily="34" charset="0"/>
                    <a:ea typeface="宋体" charset="-122"/>
                  </a:rPr>
                  <a:t>输入</a:t>
                </a:r>
                <a:r>
                  <a:rPr kumimoji="1" lang="en-US" altLang="zh-CN" sz="1600">
                    <a:latin typeface="Tahoma" pitchFamily="34" charset="0"/>
                    <a:ea typeface="宋体" charset="-122"/>
                  </a:rPr>
                  <a:t>n</a:t>
                </a:r>
              </a:p>
              <a:p>
                <a:pPr algn="just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kumimoji="1" lang="zh-CN" altLang="en-US" sz="1600">
                  <a:latin typeface="Tahoma" pitchFamily="34" charset="0"/>
                  <a:ea typeface="宋体" charset="-122"/>
                </a:endParaRPr>
              </a:p>
            </p:txBody>
          </p:sp>
          <p:sp>
            <p:nvSpPr>
              <p:cNvPr id="16408" name="Rectangl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75" cy="355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</p:grpSp>
        <p:grpSp>
          <p:nvGrpSpPr>
            <p:cNvPr id="16392" name="Group 8"/>
            <p:cNvGrpSpPr>
              <a:grpSpLocks/>
            </p:cNvGrpSpPr>
            <p:nvPr/>
          </p:nvGrpSpPr>
          <p:grpSpPr bwMode="auto">
            <a:xfrm>
              <a:off x="388" y="1510"/>
              <a:ext cx="1816" cy="259"/>
              <a:chOff x="0" y="355"/>
              <a:chExt cx="1275" cy="355"/>
            </a:xfrm>
          </p:grpSpPr>
          <p:sp>
            <p:nvSpPr>
              <p:cNvPr id="16405" name="Rectangle 9"/>
              <p:cNvSpPr>
                <a:spLocks noChangeArrowheads="1"/>
              </p:cNvSpPr>
              <p:nvPr/>
            </p:nvSpPr>
            <p:spPr bwMode="auto">
              <a:xfrm>
                <a:off x="43" y="355"/>
                <a:ext cx="1189" cy="3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en-US" altLang="zh-CN" sz="1600">
                    <a:latin typeface="Tahoma" pitchFamily="34" charset="0"/>
                    <a:ea typeface="宋体" charset="-122"/>
                  </a:rPr>
                  <a:t>sum ← 0， i ← 1</a:t>
                </a:r>
              </a:p>
              <a:p>
                <a:pPr algn="just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kumimoji="1" lang="zh-CN" altLang="en-US" sz="1600">
                  <a:latin typeface="Tahoma" pitchFamily="34" charset="0"/>
                  <a:ea typeface="宋体" charset="-122"/>
                </a:endParaRPr>
              </a:p>
            </p:txBody>
          </p:sp>
          <p:sp>
            <p:nvSpPr>
              <p:cNvPr id="16406" name="Rectangle 10"/>
              <p:cNvSpPr>
                <a:spLocks noChangeArrowheads="1"/>
              </p:cNvSpPr>
              <p:nvPr/>
            </p:nvSpPr>
            <p:spPr bwMode="auto">
              <a:xfrm>
                <a:off x="0" y="355"/>
                <a:ext cx="1275" cy="355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</p:grpSp>
        <p:grpSp>
          <p:nvGrpSpPr>
            <p:cNvPr id="16393" name="Group 11"/>
            <p:cNvGrpSpPr>
              <a:grpSpLocks/>
            </p:cNvGrpSpPr>
            <p:nvPr/>
          </p:nvGrpSpPr>
          <p:grpSpPr bwMode="auto">
            <a:xfrm>
              <a:off x="388" y="2807"/>
              <a:ext cx="1816" cy="260"/>
              <a:chOff x="0" y="2130"/>
              <a:chExt cx="1275" cy="355"/>
            </a:xfrm>
          </p:grpSpPr>
          <p:sp>
            <p:nvSpPr>
              <p:cNvPr id="16403" name="Rectangle 12"/>
              <p:cNvSpPr>
                <a:spLocks noChangeArrowheads="1"/>
              </p:cNvSpPr>
              <p:nvPr/>
            </p:nvSpPr>
            <p:spPr bwMode="auto">
              <a:xfrm>
                <a:off x="43" y="2130"/>
                <a:ext cx="1189" cy="35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zh-CN" altLang="en-US" sz="1600">
                    <a:latin typeface="Tahoma" pitchFamily="34" charset="0"/>
                    <a:ea typeface="宋体" charset="-122"/>
                  </a:rPr>
                  <a:t>输出平均分</a:t>
                </a:r>
                <a:r>
                  <a:rPr kumimoji="1" lang="en-US" altLang="zh-CN" sz="1600">
                    <a:latin typeface="Tahoma" pitchFamily="34" charset="0"/>
                    <a:ea typeface="宋体" charset="-122"/>
                  </a:rPr>
                  <a:t>sum/n</a:t>
                </a:r>
              </a:p>
              <a:p>
                <a:pPr algn="just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kumimoji="1" lang="zh-CN" altLang="en-US" sz="1600">
                  <a:latin typeface="Tahoma" pitchFamily="34" charset="0"/>
                  <a:ea typeface="宋体" charset="-122"/>
                </a:endParaRPr>
              </a:p>
            </p:txBody>
          </p:sp>
          <p:sp>
            <p:nvSpPr>
              <p:cNvPr id="16404" name="Rectangle 13"/>
              <p:cNvSpPr>
                <a:spLocks noChangeArrowheads="1"/>
              </p:cNvSpPr>
              <p:nvPr/>
            </p:nvSpPr>
            <p:spPr bwMode="auto">
              <a:xfrm>
                <a:off x="0" y="2130"/>
                <a:ext cx="1275" cy="355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</p:grpSp>
        <p:sp>
          <p:nvSpPr>
            <p:cNvPr id="16394" name="Rectangle 14"/>
            <p:cNvSpPr>
              <a:spLocks noChangeArrowheads="1"/>
            </p:cNvSpPr>
            <p:nvPr/>
          </p:nvSpPr>
          <p:spPr bwMode="auto">
            <a:xfrm>
              <a:off x="384" y="1248"/>
              <a:ext cx="1824" cy="182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16395" name="Rectangle 15"/>
            <p:cNvSpPr>
              <a:spLocks noChangeArrowheads="1"/>
            </p:cNvSpPr>
            <p:nvPr/>
          </p:nvSpPr>
          <p:spPr bwMode="auto">
            <a:xfrm>
              <a:off x="443" y="1824"/>
              <a:ext cx="80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当 </a:t>
              </a: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i＜=n</a:t>
              </a:r>
              <a:r>
                <a:rPr kumimoji="1" lang="en-US" altLang="zh-CN" sz="1600">
                  <a:solidFill>
                    <a:schemeClr val="hlink"/>
                  </a:solidFill>
                  <a:latin typeface="Tahoma" pitchFamily="34" charset="0"/>
                  <a:ea typeface="宋体" charset="-122"/>
                </a:rPr>
                <a:t> </a:t>
              </a: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时</a:t>
              </a:r>
            </a:p>
          </p:txBody>
        </p:sp>
        <p:sp>
          <p:nvSpPr>
            <p:cNvPr id="16396" name="Rectangle 16"/>
            <p:cNvSpPr>
              <a:spLocks noChangeArrowheads="1"/>
            </p:cNvSpPr>
            <p:nvPr/>
          </p:nvSpPr>
          <p:spPr bwMode="auto">
            <a:xfrm>
              <a:off x="864" y="2016"/>
              <a:ext cx="109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输入一个成绩于</a:t>
              </a: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x</a:t>
              </a:r>
            </a:p>
          </p:txBody>
        </p:sp>
        <p:sp>
          <p:nvSpPr>
            <p:cNvPr id="16397" name="Line 17"/>
            <p:cNvSpPr>
              <a:spLocks noChangeShapeType="1"/>
            </p:cNvSpPr>
            <p:nvPr/>
          </p:nvSpPr>
          <p:spPr bwMode="auto">
            <a:xfrm>
              <a:off x="720" y="2016"/>
              <a:ext cx="14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398" name="Line 18"/>
            <p:cNvSpPr>
              <a:spLocks noChangeShapeType="1"/>
            </p:cNvSpPr>
            <p:nvPr/>
          </p:nvSpPr>
          <p:spPr bwMode="auto">
            <a:xfrm>
              <a:off x="720" y="201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399" name="Line 19"/>
            <p:cNvSpPr>
              <a:spLocks noChangeShapeType="1"/>
            </p:cNvSpPr>
            <p:nvPr/>
          </p:nvSpPr>
          <p:spPr bwMode="auto">
            <a:xfrm>
              <a:off x="384" y="2256"/>
              <a:ext cx="18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00" name="Line 20"/>
            <p:cNvSpPr>
              <a:spLocks noChangeShapeType="1"/>
            </p:cNvSpPr>
            <p:nvPr/>
          </p:nvSpPr>
          <p:spPr bwMode="auto">
            <a:xfrm>
              <a:off x="384" y="2544"/>
              <a:ext cx="18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6401" name="Rectangle 21"/>
            <p:cNvSpPr>
              <a:spLocks noChangeArrowheads="1"/>
            </p:cNvSpPr>
            <p:nvPr/>
          </p:nvSpPr>
          <p:spPr bwMode="auto">
            <a:xfrm>
              <a:off x="576" y="2284"/>
              <a:ext cx="96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sum←sum+x</a:t>
              </a:r>
            </a:p>
          </p:txBody>
        </p:sp>
        <p:sp>
          <p:nvSpPr>
            <p:cNvPr id="16402" name="Rectangle 22"/>
            <p:cNvSpPr>
              <a:spLocks noChangeArrowheads="1"/>
            </p:cNvSpPr>
            <p:nvPr/>
          </p:nvSpPr>
          <p:spPr bwMode="auto">
            <a:xfrm>
              <a:off x="720" y="2572"/>
              <a:ext cx="36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i++</a:t>
              </a:r>
            </a:p>
          </p:txBody>
        </p:sp>
      </p:grpSp>
      <p:sp>
        <p:nvSpPr>
          <p:cNvPr id="16390" name="Rectangle 23"/>
          <p:cNvSpPr>
            <a:spLocks noChangeArrowheads="1"/>
          </p:cNvSpPr>
          <p:nvPr/>
        </p:nvSpPr>
        <p:spPr bwMode="auto">
          <a:xfrm>
            <a:off x="1143000" y="2895600"/>
            <a:ext cx="3429000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buSzTx/>
              <a:buFontTx/>
              <a:buNone/>
            </a:pPr>
            <a:r>
              <a:rPr kumimoji="1" lang="en-US" altLang="zh-CN" sz="2000">
                <a:ea typeface="黑体" pitchFamily="2" charset="-122"/>
              </a:rPr>
              <a:t>while (i&lt;= n)</a:t>
            </a:r>
            <a:endParaRPr kumimoji="1" lang="en-US" altLang="zh-CN" sz="2000" b="0"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buSzTx/>
              <a:buFontTx/>
              <a:buNone/>
            </a:pPr>
            <a:r>
              <a:rPr kumimoji="1" lang="en-US" altLang="zh-CN" sz="2000">
                <a:ea typeface="黑体" pitchFamily="2" charset="-122"/>
              </a:rPr>
              <a:t>    scanf("%f"，&amp;x);</a:t>
            </a:r>
            <a:endParaRPr kumimoji="1" lang="en-US" altLang="zh-CN" sz="2000" b="0"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buSzTx/>
              <a:buFontTx/>
              <a:buNone/>
            </a:pPr>
            <a:r>
              <a:rPr kumimoji="1" lang="en-US" altLang="zh-CN" sz="2000">
                <a:ea typeface="黑体" pitchFamily="2" charset="-122"/>
              </a:rPr>
              <a:t>    sum=sum+x;</a:t>
            </a:r>
            <a:endParaRPr kumimoji="1" lang="en-US" altLang="zh-CN" sz="2000" b="0">
              <a:ea typeface="黑体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chemeClr val="tx1"/>
              </a:buClr>
              <a:buSzTx/>
              <a:buFontTx/>
              <a:buNone/>
            </a:pPr>
            <a:r>
              <a:rPr kumimoji="1" lang="en-US" altLang="zh-CN" sz="2000">
                <a:ea typeface="黑体" pitchFamily="2" charset="-122"/>
              </a:rPr>
              <a:t>    i++;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74D2B229-FF47-4993-B8CA-0E63C961939D}" type="slidenum">
              <a:rPr lang="en-US" altLang="zh-CN"/>
              <a:pPr>
                <a:defRPr/>
              </a:pPr>
              <a:t>15</a:t>
            </a:fld>
            <a:r>
              <a:rPr lang="en-US" altLang="zh-CN"/>
              <a:t>-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5.</a:t>
            </a:r>
            <a:r>
              <a:rPr lang="en-US" altLang="zh-CN" smtClean="0"/>
              <a:t>1.2</a:t>
            </a:r>
            <a:r>
              <a:rPr lang="zh-CN" altLang="en-US" smtClean="0"/>
              <a:t>　</a:t>
            </a:r>
            <a:r>
              <a:rPr lang="en-US" altLang="zh-CN" smtClean="0"/>
              <a:t>C</a:t>
            </a:r>
            <a:r>
              <a:rPr lang="zh-CN" altLang="en-US" smtClean="0"/>
              <a:t>语言中的</a:t>
            </a:r>
            <a:r>
              <a:rPr lang="en-US" altLang="zh-CN" smtClean="0"/>
              <a:t>while</a:t>
            </a:r>
            <a:r>
              <a:rPr lang="zh-CN" altLang="en-US" smtClean="0"/>
              <a:t>语句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447800"/>
          </a:xfrm>
        </p:spPr>
        <p:txBody>
          <a:bodyPr/>
          <a:lstStyle/>
          <a:p>
            <a:pPr eaLnBrk="1" hangingPunct="1"/>
            <a:r>
              <a:rPr lang="zh-CN" altLang="en-US" sz="2400" dirty="0" smtClean="0"/>
              <a:t>注意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：在</a:t>
            </a:r>
            <a:r>
              <a:rPr lang="en-US" altLang="zh-CN" sz="2400" dirty="0" smtClean="0"/>
              <a:t>C</a:t>
            </a:r>
            <a:r>
              <a:rPr lang="zh-CN" altLang="en-US" sz="2400" dirty="0" smtClean="0"/>
              <a:t>语言中有一个特殊的语句：空语句，它仅由一个分号“；”组成。在书写分支、循环语句时，一定避免无意间写出空语句。</a:t>
            </a:r>
          </a:p>
          <a:p>
            <a:pPr eaLnBrk="1" hangingPunct="1">
              <a:buFontTx/>
              <a:buNone/>
            </a:pPr>
            <a:endParaRPr lang="zh-CN" altLang="en-US" i="1" dirty="0" smtClean="0"/>
          </a:p>
        </p:txBody>
      </p:sp>
      <p:sp>
        <p:nvSpPr>
          <p:cNvPr id="2" name="矩形 1"/>
          <p:cNvSpPr/>
          <p:nvPr/>
        </p:nvSpPr>
        <p:spPr>
          <a:xfrm>
            <a:off x="914400" y="28956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Tx/>
              <a:buNone/>
            </a:pPr>
            <a:r>
              <a:rPr lang="en-US" altLang="zh-CN" i="1" dirty="0"/>
              <a:t>while  (</a:t>
            </a:r>
            <a:r>
              <a:rPr lang="en-US" altLang="zh-CN" i="1" dirty="0" err="1"/>
              <a:t>i</a:t>
            </a:r>
            <a:r>
              <a:rPr lang="en-US" altLang="zh-CN" i="1" dirty="0"/>
              <a:t> </a:t>
            </a:r>
            <a:r>
              <a:rPr lang="zh-CN" altLang="en-US" i="1" dirty="0"/>
              <a:t>＜</a:t>
            </a:r>
            <a:r>
              <a:rPr lang="en-US" altLang="zh-CN" i="1" dirty="0"/>
              <a:t>= n) ; </a:t>
            </a:r>
          </a:p>
          <a:p>
            <a:pPr eaLnBrk="1" hangingPunct="1">
              <a:buFontTx/>
              <a:buNone/>
            </a:pPr>
            <a:r>
              <a:rPr lang="en-US" altLang="zh-CN" i="1" dirty="0"/>
              <a:t> {</a:t>
            </a:r>
          </a:p>
          <a:p>
            <a:pPr eaLnBrk="1" hangingPunct="1">
              <a:buFontTx/>
              <a:buNone/>
            </a:pPr>
            <a:r>
              <a:rPr lang="en-US" altLang="zh-CN" i="1" dirty="0"/>
              <a:t>       </a:t>
            </a:r>
            <a:r>
              <a:rPr lang="en-US" altLang="zh-CN" i="1" dirty="0" err="1"/>
              <a:t>scanf</a:t>
            </a:r>
            <a:r>
              <a:rPr lang="en-US" altLang="zh-CN" i="1" dirty="0"/>
              <a:t>("%f", &amp;x);</a:t>
            </a:r>
          </a:p>
          <a:p>
            <a:pPr eaLnBrk="1" hangingPunct="1">
              <a:buFontTx/>
              <a:buNone/>
            </a:pPr>
            <a:r>
              <a:rPr lang="en-US" altLang="zh-CN" i="1" dirty="0"/>
              <a:t>       sum = sum + x;</a:t>
            </a:r>
          </a:p>
          <a:p>
            <a:pPr eaLnBrk="1" hangingPunct="1">
              <a:buFontTx/>
              <a:buNone/>
            </a:pPr>
            <a:r>
              <a:rPr lang="en-US" altLang="zh-CN" i="1" dirty="0"/>
              <a:t>       </a:t>
            </a:r>
            <a:r>
              <a:rPr lang="en-US" altLang="zh-CN" i="1" dirty="0" err="1"/>
              <a:t>i</a:t>
            </a:r>
            <a:r>
              <a:rPr lang="en-US" altLang="zh-CN" i="1" dirty="0"/>
              <a:t>++;	</a:t>
            </a:r>
          </a:p>
          <a:p>
            <a:pPr eaLnBrk="1" hangingPunct="1">
              <a:buFontTx/>
              <a:buNone/>
            </a:pPr>
            <a:r>
              <a:rPr lang="en-US" altLang="zh-CN" i="1" dirty="0"/>
              <a:t> }</a:t>
            </a:r>
            <a:endParaRPr lang="zh-CN" alt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B94634A3-D2A9-49C2-8725-E7F3A0520987}" type="slidenum">
              <a:rPr lang="en-US" altLang="zh-CN"/>
              <a:pPr>
                <a:defRPr/>
              </a:pPr>
              <a:t>16</a:t>
            </a:fld>
            <a:r>
              <a:rPr lang="en-US" altLang="zh-CN"/>
              <a:t>-</a:t>
            </a: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b="0" smtClean="0"/>
              <a:t>5.</a:t>
            </a:r>
            <a:r>
              <a:rPr lang="en-US" altLang="zh-CN" b="0" smtClean="0"/>
              <a:t>1.3   for </a:t>
            </a:r>
            <a:r>
              <a:rPr lang="zh-CN" altLang="en-US" b="0" smtClean="0"/>
              <a:t>循环结构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6858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altLang="zh-CN" sz="2400" smtClean="0"/>
              <a:t>     for</a:t>
            </a:r>
            <a:r>
              <a:rPr lang="zh-CN" altLang="en-US" sz="2400" smtClean="0"/>
              <a:t>循环结构可以方便地组织</a:t>
            </a:r>
            <a:r>
              <a:rPr lang="zh-CN" altLang="en-US" sz="2400" smtClean="0">
                <a:solidFill>
                  <a:schemeClr val="hlink"/>
                </a:solidFill>
              </a:rPr>
              <a:t>由计数器控制的定数循环。</a:t>
            </a:r>
            <a:endParaRPr lang="zh-CN" altLang="en-US" sz="2400" smtClean="0"/>
          </a:p>
        </p:txBody>
      </p:sp>
      <p:grpSp>
        <p:nvGrpSpPr>
          <p:cNvPr id="257028" name="Group 4"/>
          <p:cNvGrpSpPr>
            <a:grpSpLocks/>
          </p:cNvGrpSpPr>
          <p:nvPr/>
        </p:nvGrpSpPr>
        <p:grpSpPr bwMode="auto">
          <a:xfrm>
            <a:off x="762000" y="3124200"/>
            <a:ext cx="2743200" cy="2667000"/>
            <a:chOff x="2832" y="1920"/>
            <a:chExt cx="1728" cy="1680"/>
          </a:xfrm>
        </p:grpSpPr>
        <p:grpSp>
          <p:nvGrpSpPr>
            <p:cNvPr id="18463" name="Group 5"/>
            <p:cNvGrpSpPr>
              <a:grpSpLocks/>
            </p:cNvGrpSpPr>
            <p:nvPr/>
          </p:nvGrpSpPr>
          <p:grpSpPr bwMode="auto">
            <a:xfrm>
              <a:off x="2832" y="1920"/>
              <a:ext cx="1728" cy="1680"/>
              <a:chOff x="4221" y="3924"/>
              <a:chExt cx="2940" cy="1974"/>
            </a:xfrm>
          </p:grpSpPr>
          <p:sp>
            <p:nvSpPr>
              <p:cNvPr id="18470" name="Rectangle 6"/>
              <p:cNvSpPr>
                <a:spLocks noChangeArrowheads="1"/>
              </p:cNvSpPr>
              <p:nvPr/>
            </p:nvSpPr>
            <p:spPr bwMode="auto">
              <a:xfrm>
                <a:off x="4221" y="3924"/>
                <a:ext cx="2940" cy="197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  <p:sp>
            <p:nvSpPr>
              <p:cNvPr id="18471" name="Line 7"/>
              <p:cNvSpPr>
                <a:spLocks noChangeShapeType="1"/>
              </p:cNvSpPr>
              <p:nvPr/>
            </p:nvSpPr>
            <p:spPr bwMode="auto">
              <a:xfrm>
                <a:off x="4221" y="4253"/>
                <a:ext cx="29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2" name="Line 8"/>
              <p:cNvSpPr>
                <a:spLocks noChangeShapeType="1"/>
              </p:cNvSpPr>
              <p:nvPr/>
            </p:nvSpPr>
            <p:spPr bwMode="auto">
              <a:xfrm>
                <a:off x="4221" y="4582"/>
                <a:ext cx="29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3" name="Line 9"/>
              <p:cNvSpPr>
                <a:spLocks noChangeShapeType="1"/>
              </p:cNvSpPr>
              <p:nvPr/>
            </p:nvSpPr>
            <p:spPr bwMode="auto">
              <a:xfrm>
                <a:off x="4746" y="4911"/>
                <a:ext cx="241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4" name="Line 10"/>
              <p:cNvSpPr>
                <a:spLocks noChangeShapeType="1"/>
              </p:cNvSpPr>
              <p:nvPr/>
            </p:nvSpPr>
            <p:spPr bwMode="auto">
              <a:xfrm>
                <a:off x="4746" y="5240"/>
                <a:ext cx="241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5" name="Line 11"/>
              <p:cNvSpPr>
                <a:spLocks noChangeShapeType="1"/>
              </p:cNvSpPr>
              <p:nvPr/>
            </p:nvSpPr>
            <p:spPr bwMode="auto">
              <a:xfrm>
                <a:off x="4221" y="5569"/>
                <a:ext cx="29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76" name="Line 12"/>
              <p:cNvSpPr>
                <a:spLocks noChangeShapeType="1"/>
              </p:cNvSpPr>
              <p:nvPr/>
            </p:nvSpPr>
            <p:spPr bwMode="auto">
              <a:xfrm>
                <a:off x="4746" y="4911"/>
                <a:ext cx="0" cy="6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64" name="Rectangle 13"/>
            <p:cNvSpPr>
              <a:spLocks noChangeArrowheads="1"/>
            </p:cNvSpPr>
            <p:nvPr/>
          </p:nvSpPr>
          <p:spPr bwMode="auto">
            <a:xfrm>
              <a:off x="3072" y="2208"/>
              <a:ext cx="67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ea typeface="宋体" charset="-122"/>
                  <a:cs typeface="Times New Roman" pitchFamily="18" charset="0"/>
                </a:rPr>
                <a:t>i </a:t>
              </a:r>
              <a:r>
                <a:rPr kumimoji="1" lang="en-US" altLang="zh-CN" sz="1800">
                  <a:latin typeface="宋体" charset="-122"/>
                  <a:ea typeface="宋体" charset="-122"/>
                  <a:cs typeface="Times New Roman" pitchFamily="18" charset="0"/>
                </a:rPr>
                <a:t>←</a:t>
              </a:r>
              <a:r>
                <a:rPr kumimoji="1" lang="en-US" altLang="zh-CN" sz="1800">
                  <a:ea typeface="宋体" charset="-122"/>
                  <a:cs typeface="Times New Roman" pitchFamily="18" charset="0"/>
                </a:rPr>
                <a:t>1</a:t>
              </a:r>
              <a:r>
                <a:rPr kumimoji="1" lang="en-US" altLang="zh-CN" sz="1800">
                  <a:latin typeface="Tahoma" pitchFamily="34" charset="0"/>
                  <a:ea typeface="宋体" charset="-122"/>
                  <a:cs typeface="Times New Roman" pitchFamily="18" charset="0"/>
                </a:rPr>
                <a:t> </a:t>
              </a:r>
              <a:endParaRPr kumimoji="1" lang="en-US" altLang="zh-CN" sz="1800">
                <a:ea typeface="宋体" charset="-122"/>
                <a:cs typeface="Times New Roman" pitchFamily="18" charset="0"/>
              </a:endParaRPr>
            </a:p>
          </p:txBody>
        </p:sp>
        <p:sp>
          <p:nvSpPr>
            <p:cNvPr id="18465" name="Rectangle 14"/>
            <p:cNvSpPr>
              <a:spLocks noChangeArrowheads="1"/>
            </p:cNvSpPr>
            <p:nvPr/>
          </p:nvSpPr>
          <p:spPr bwMode="auto">
            <a:xfrm>
              <a:off x="2880" y="2496"/>
              <a:ext cx="10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ea typeface="宋体" charset="-122"/>
                  <a:cs typeface="Times New Roman" pitchFamily="18" charset="0"/>
                </a:rPr>
                <a:t>  当 </a:t>
              </a:r>
              <a:r>
                <a:rPr kumimoji="1" lang="en-US" altLang="zh-CN" sz="1800">
                  <a:ea typeface="宋体" charset="-122"/>
                  <a:cs typeface="Times New Roman" pitchFamily="18" charset="0"/>
                </a:rPr>
                <a:t>i ≤ n </a:t>
              </a:r>
              <a:r>
                <a:rPr kumimoji="1" lang="zh-CN" altLang="en-US" sz="1800">
                  <a:ea typeface="宋体" charset="-122"/>
                  <a:cs typeface="Times New Roman" pitchFamily="18" charset="0"/>
                </a:rPr>
                <a:t>时 </a:t>
              </a:r>
            </a:p>
          </p:txBody>
        </p:sp>
        <p:sp>
          <p:nvSpPr>
            <p:cNvPr id="18466" name="Rectangle 15"/>
            <p:cNvSpPr>
              <a:spLocks noChangeArrowheads="1"/>
            </p:cNvSpPr>
            <p:nvPr/>
          </p:nvSpPr>
          <p:spPr bwMode="auto">
            <a:xfrm>
              <a:off x="3312" y="3072"/>
              <a:ext cx="8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ea typeface="宋体" charset="-122"/>
                  <a:cs typeface="Times New Roman" pitchFamily="18" charset="0"/>
                </a:rPr>
                <a:t>  </a:t>
              </a:r>
              <a:r>
                <a:rPr kumimoji="1" lang="en-US" altLang="zh-CN" sz="1800">
                  <a:ea typeface="宋体" charset="-122"/>
                  <a:cs typeface="Times New Roman" pitchFamily="18" charset="0"/>
                </a:rPr>
                <a:t>i++</a:t>
              </a:r>
            </a:p>
          </p:txBody>
        </p:sp>
        <p:sp>
          <p:nvSpPr>
            <p:cNvPr id="18467" name="Rectangle 16"/>
            <p:cNvSpPr>
              <a:spLocks noChangeArrowheads="1"/>
            </p:cNvSpPr>
            <p:nvPr/>
          </p:nvSpPr>
          <p:spPr bwMode="auto">
            <a:xfrm>
              <a:off x="3216" y="1920"/>
              <a:ext cx="8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ea typeface="宋体" charset="-122"/>
                  <a:cs typeface="Times New Roman" pitchFamily="18" charset="0"/>
                </a:rPr>
                <a:t>   …… </a:t>
              </a:r>
            </a:p>
          </p:txBody>
        </p:sp>
        <p:sp>
          <p:nvSpPr>
            <p:cNvPr id="18468" name="Rectangle 17"/>
            <p:cNvSpPr>
              <a:spLocks noChangeArrowheads="1"/>
            </p:cNvSpPr>
            <p:nvPr/>
          </p:nvSpPr>
          <p:spPr bwMode="auto">
            <a:xfrm>
              <a:off x="3360" y="2784"/>
              <a:ext cx="8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ea typeface="宋体" charset="-122"/>
                  <a:cs typeface="Times New Roman" pitchFamily="18" charset="0"/>
                </a:rPr>
                <a:t>   …… </a:t>
              </a:r>
            </a:p>
          </p:txBody>
        </p:sp>
        <p:sp>
          <p:nvSpPr>
            <p:cNvPr id="18469" name="Rectangle 18"/>
            <p:cNvSpPr>
              <a:spLocks noChangeArrowheads="1"/>
            </p:cNvSpPr>
            <p:nvPr/>
          </p:nvSpPr>
          <p:spPr bwMode="auto">
            <a:xfrm>
              <a:off x="3024" y="3312"/>
              <a:ext cx="86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ea typeface="宋体" charset="-122"/>
                  <a:cs typeface="Times New Roman" pitchFamily="18" charset="0"/>
                </a:rPr>
                <a:t>   …… </a:t>
              </a:r>
            </a:p>
          </p:txBody>
        </p:sp>
      </p:grpSp>
      <p:sp>
        <p:nvSpPr>
          <p:cNvPr id="257043" name="Rectangle 19"/>
          <p:cNvSpPr>
            <a:spLocks noChangeArrowheads="1"/>
          </p:cNvSpPr>
          <p:nvPr/>
        </p:nvSpPr>
        <p:spPr bwMode="auto">
          <a:xfrm>
            <a:off x="762000" y="1981200"/>
            <a:ext cx="80010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buFontTx/>
              <a:buNone/>
            </a:pPr>
            <a:r>
              <a:rPr lang="en-US" altLang="zh-CN" sz="2400"/>
              <a:t>for </a:t>
            </a:r>
            <a:r>
              <a:rPr lang="zh-CN" altLang="en-US" sz="2400"/>
              <a:t>循环结构的一般形式：</a:t>
            </a:r>
          </a:p>
          <a:p>
            <a:pPr algn="just" eaLnBrk="1" hangingPunct="1">
              <a:buFontTx/>
              <a:buNone/>
            </a:pPr>
            <a:r>
              <a:rPr lang="zh-CN" altLang="en-US" sz="2400"/>
              <a:t>     </a:t>
            </a:r>
            <a:r>
              <a:rPr lang="en-US" altLang="zh-CN" sz="2400"/>
              <a:t>for    (</a:t>
            </a:r>
            <a:r>
              <a:rPr lang="zh-CN" altLang="en-US" sz="2400"/>
              <a:t>表达式1；表达式2；表达式3)     语句(组)</a:t>
            </a:r>
          </a:p>
        </p:txBody>
      </p:sp>
      <p:grpSp>
        <p:nvGrpSpPr>
          <p:cNvPr id="257061" name="Group 37"/>
          <p:cNvGrpSpPr>
            <a:grpSpLocks/>
          </p:cNvGrpSpPr>
          <p:nvPr/>
        </p:nvGrpSpPr>
        <p:grpSpPr bwMode="auto">
          <a:xfrm>
            <a:off x="5224463" y="3048000"/>
            <a:ext cx="3386137" cy="2743200"/>
            <a:chOff x="2619" y="1920"/>
            <a:chExt cx="2133" cy="1728"/>
          </a:xfrm>
        </p:grpSpPr>
        <p:grpSp>
          <p:nvGrpSpPr>
            <p:cNvPr id="18449" name="Group 22"/>
            <p:cNvGrpSpPr>
              <a:grpSpLocks/>
            </p:cNvGrpSpPr>
            <p:nvPr/>
          </p:nvGrpSpPr>
          <p:grpSpPr bwMode="auto">
            <a:xfrm>
              <a:off x="2619" y="1969"/>
              <a:ext cx="2133" cy="1679"/>
              <a:chOff x="4221" y="3924"/>
              <a:chExt cx="2940" cy="1974"/>
            </a:xfrm>
          </p:grpSpPr>
          <p:sp>
            <p:nvSpPr>
              <p:cNvPr id="18456" name="Rectangle 23"/>
              <p:cNvSpPr>
                <a:spLocks noChangeArrowheads="1"/>
              </p:cNvSpPr>
              <p:nvPr/>
            </p:nvSpPr>
            <p:spPr bwMode="auto">
              <a:xfrm>
                <a:off x="4221" y="3924"/>
                <a:ext cx="2940" cy="197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  <p:sp>
            <p:nvSpPr>
              <p:cNvPr id="18457" name="Line 24"/>
              <p:cNvSpPr>
                <a:spLocks noChangeShapeType="1"/>
              </p:cNvSpPr>
              <p:nvPr/>
            </p:nvSpPr>
            <p:spPr bwMode="auto">
              <a:xfrm>
                <a:off x="4221" y="4253"/>
                <a:ext cx="29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58" name="Line 25"/>
              <p:cNvSpPr>
                <a:spLocks noChangeShapeType="1"/>
              </p:cNvSpPr>
              <p:nvPr/>
            </p:nvSpPr>
            <p:spPr bwMode="auto">
              <a:xfrm>
                <a:off x="4221" y="4582"/>
                <a:ext cx="29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59" name="Line 26"/>
              <p:cNvSpPr>
                <a:spLocks noChangeShapeType="1"/>
              </p:cNvSpPr>
              <p:nvPr/>
            </p:nvSpPr>
            <p:spPr bwMode="auto">
              <a:xfrm>
                <a:off x="4746" y="4911"/>
                <a:ext cx="241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0" name="Line 27"/>
              <p:cNvSpPr>
                <a:spLocks noChangeShapeType="1"/>
              </p:cNvSpPr>
              <p:nvPr/>
            </p:nvSpPr>
            <p:spPr bwMode="auto">
              <a:xfrm>
                <a:off x="4746" y="5240"/>
                <a:ext cx="241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1" name="Line 28"/>
              <p:cNvSpPr>
                <a:spLocks noChangeShapeType="1"/>
              </p:cNvSpPr>
              <p:nvPr/>
            </p:nvSpPr>
            <p:spPr bwMode="auto">
              <a:xfrm>
                <a:off x="4221" y="5569"/>
                <a:ext cx="29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62" name="Line 29"/>
              <p:cNvSpPr>
                <a:spLocks noChangeShapeType="1"/>
              </p:cNvSpPr>
              <p:nvPr/>
            </p:nvSpPr>
            <p:spPr bwMode="auto">
              <a:xfrm>
                <a:off x="4746" y="4911"/>
                <a:ext cx="0" cy="6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8450" name="Rectangle 30"/>
            <p:cNvSpPr>
              <a:spLocks noChangeArrowheads="1"/>
            </p:cNvSpPr>
            <p:nvPr/>
          </p:nvSpPr>
          <p:spPr bwMode="auto">
            <a:xfrm>
              <a:off x="2784" y="2275"/>
              <a:ext cx="172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宋体" charset="-122"/>
                  <a:ea typeface="宋体" charset="-122"/>
                </a:rPr>
                <a:t> 求解</a:t>
              </a:r>
              <a:r>
                <a:rPr kumimoji="1" lang="zh-CN" altLang="en-US" sz="1800">
                  <a:solidFill>
                    <a:srgbClr val="FF0066"/>
                  </a:solidFill>
                  <a:latin typeface="宋体" charset="-122"/>
                  <a:ea typeface="宋体" charset="-122"/>
                </a:rPr>
                <a:t>表达式1</a:t>
              </a:r>
              <a:r>
                <a:rPr kumimoji="1" lang="zh-CN" altLang="en-US" sz="1800">
                  <a:latin typeface="宋体" charset="-122"/>
                  <a:ea typeface="宋体" charset="-122"/>
                </a:rPr>
                <a:t>的值</a:t>
              </a:r>
            </a:p>
          </p:txBody>
        </p:sp>
        <p:sp>
          <p:nvSpPr>
            <p:cNvPr id="18451" name="Rectangle 31"/>
            <p:cNvSpPr>
              <a:spLocks noChangeArrowheads="1"/>
            </p:cNvSpPr>
            <p:nvPr/>
          </p:nvSpPr>
          <p:spPr bwMode="auto">
            <a:xfrm>
              <a:off x="2810" y="2571"/>
              <a:ext cx="175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宋体" charset="-122"/>
                  <a:ea typeface="宋体" charset="-122"/>
                </a:rPr>
                <a:t>当</a:t>
              </a:r>
              <a:r>
                <a:rPr kumimoji="1" lang="zh-CN" altLang="en-US" sz="1800">
                  <a:solidFill>
                    <a:srgbClr val="FF0066"/>
                  </a:solidFill>
                  <a:latin typeface="宋体" charset="-122"/>
                  <a:ea typeface="宋体" charset="-122"/>
                </a:rPr>
                <a:t>表达式2</a:t>
              </a:r>
              <a:r>
                <a:rPr kumimoji="1" lang="zh-CN" altLang="en-US" sz="1800">
                  <a:latin typeface="宋体" charset="-122"/>
                  <a:ea typeface="宋体" charset="-122"/>
                </a:rPr>
                <a:t>为</a:t>
              </a:r>
              <a:r>
                <a:rPr kumimoji="1" lang="zh-CN" altLang="en-US" sz="1800">
                  <a:latin typeface="Tahoma" pitchFamily="34" charset="0"/>
                  <a:ea typeface="宋体" charset="-122"/>
                </a:rPr>
                <a:t>“</a:t>
              </a:r>
              <a:r>
                <a:rPr kumimoji="1" lang="zh-CN" altLang="en-US" sz="1800">
                  <a:latin typeface="宋体" charset="-122"/>
                  <a:ea typeface="宋体" charset="-122"/>
                </a:rPr>
                <a:t>真</a:t>
              </a:r>
              <a:r>
                <a:rPr kumimoji="1" lang="zh-CN" altLang="en-US" sz="1800">
                  <a:latin typeface="Tahoma" pitchFamily="34" charset="0"/>
                  <a:ea typeface="宋体" charset="-122"/>
                </a:rPr>
                <a:t>”</a:t>
              </a:r>
              <a:r>
                <a:rPr kumimoji="1" lang="zh-CN" altLang="en-US" sz="1800">
                  <a:latin typeface="宋体" charset="-122"/>
                  <a:ea typeface="宋体" charset="-122"/>
                </a:rPr>
                <a:t>时</a:t>
              </a:r>
            </a:p>
          </p:txBody>
        </p:sp>
        <p:sp>
          <p:nvSpPr>
            <p:cNvPr id="18452" name="Rectangle 32"/>
            <p:cNvSpPr>
              <a:spLocks noChangeArrowheads="1"/>
            </p:cNvSpPr>
            <p:nvPr/>
          </p:nvSpPr>
          <p:spPr bwMode="auto">
            <a:xfrm>
              <a:off x="3072" y="2841"/>
              <a:ext cx="107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宋体" charset="-122"/>
                  <a:ea typeface="宋体" charset="-122"/>
                </a:rPr>
                <a:t>语句(组）</a:t>
              </a:r>
              <a:endParaRPr kumimoji="1" lang="en-US" altLang="zh-CN" sz="1800">
                <a:latin typeface="宋体" charset="-122"/>
                <a:ea typeface="宋体" charset="-122"/>
              </a:endParaRPr>
            </a:p>
          </p:txBody>
        </p:sp>
        <p:sp>
          <p:nvSpPr>
            <p:cNvPr id="18453" name="Rectangle 33"/>
            <p:cNvSpPr>
              <a:spLocks noChangeArrowheads="1"/>
            </p:cNvSpPr>
            <p:nvPr/>
          </p:nvSpPr>
          <p:spPr bwMode="auto">
            <a:xfrm>
              <a:off x="2976" y="3105"/>
              <a:ext cx="153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宋体" charset="-122"/>
                  <a:ea typeface="宋体" charset="-122"/>
                </a:rPr>
                <a:t> 求解</a:t>
              </a:r>
              <a:r>
                <a:rPr kumimoji="1" lang="zh-CN" altLang="en-US" sz="1800">
                  <a:solidFill>
                    <a:srgbClr val="FF0066"/>
                  </a:solidFill>
                  <a:latin typeface="宋体" charset="-122"/>
                  <a:ea typeface="宋体" charset="-122"/>
                </a:rPr>
                <a:t>表达式3</a:t>
              </a:r>
              <a:r>
                <a:rPr kumimoji="1" lang="zh-CN" altLang="en-US" sz="1800">
                  <a:latin typeface="宋体" charset="-122"/>
                  <a:ea typeface="宋体" charset="-122"/>
                </a:rPr>
                <a:t>的值</a:t>
              </a:r>
            </a:p>
          </p:txBody>
        </p:sp>
        <p:sp>
          <p:nvSpPr>
            <p:cNvPr id="18454" name="Text Box 34"/>
            <p:cNvSpPr txBox="1">
              <a:spLocks noChangeArrowheads="1"/>
            </p:cNvSpPr>
            <p:nvPr/>
          </p:nvSpPr>
          <p:spPr bwMode="auto">
            <a:xfrm>
              <a:off x="3236" y="1920"/>
              <a:ext cx="62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1800" b="0">
                  <a:ea typeface="宋体" charset="-122"/>
                </a:rPr>
                <a:t>……</a:t>
              </a:r>
              <a:endParaRPr kumimoji="1" lang="zh-CN" altLang="en-US" sz="1800" b="0">
                <a:latin typeface="宋体" charset="-122"/>
                <a:ea typeface="宋体" charset="-122"/>
              </a:endParaRPr>
            </a:p>
          </p:txBody>
        </p:sp>
        <p:sp>
          <p:nvSpPr>
            <p:cNvPr id="18455" name="Text Box 35"/>
            <p:cNvSpPr txBox="1">
              <a:spLocks noChangeArrowheads="1"/>
            </p:cNvSpPr>
            <p:nvPr/>
          </p:nvSpPr>
          <p:spPr bwMode="auto">
            <a:xfrm>
              <a:off x="3236" y="3302"/>
              <a:ext cx="62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1800" b="0">
                  <a:ea typeface="宋体" charset="-122"/>
                </a:rPr>
                <a:t>……</a:t>
              </a:r>
              <a:endParaRPr kumimoji="1" lang="zh-CN" altLang="en-US" sz="1800" b="0">
                <a:latin typeface="宋体" charset="-122"/>
                <a:ea typeface="宋体" charset="-122"/>
              </a:endParaRPr>
            </a:p>
          </p:txBody>
        </p:sp>
      </p:grpSp>
      <p:grpSp>
        <p:nvGrpSpPr>
          <p:cNvPr id="257064" name="Group 40"/>
          <p:cNvGrpSpPr>
            <a:grpSpLocks/>
          </p:cNvGrpSpPr>
          <p:nvPr/>
        </p:nvGrpSpPr>
        <p:grpSpPr bwMode="auto">
          <a:xfrm>
            <a:off x="3505200" y="3276600"/>
            <a:ext cx="1752600" cy="533400"/>
            <a:chOff x="2208" y="2064"/>
            <a:chExt cx="1104" cy="336"/>
          </a:xfrm>
        </p:grpSpPr>
        <p:sp>
          <p:nvSpPr>
            <p:cNvPr id="18447" name="AutoShape 38"/>
            <p:cNvSpPr>
              <a:spLocks noChangeArrowheads="1"/>
            </p:cNvSpPr>
            <p:nvPr/>
          </p:nvSpPr>
          <p:spPr bwMode="auto">
            <a:xfrm>
              <a:off x="2208" y="2304"/>
              <a:ext cx="1104" cy="96"/>
            </a:xfrm>
            <a:prstGeom prst="leftRightArrow">
              <a:avLst>
                <a:gd name="adj1" fmla="val 50000"/>
                <a:gd name="adj2" fmla="val 23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18448" name="Text Box 39"/>
            <p:cNvSpPr txBox="1">
              <a:spLocks noChangeArrowheads="1"/>
            </p:cNvSpPr>
            <p:nvPr/>
          </p:nvSpPr>
          <p:spPr bwMode="auto">
            <a:xfrm>
              <a:off x="2448" y="2064"/>
              <a:ext cx="624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>
                  <a:ea typeface="宋体" charset="-122"/>
                </a:rPr>
                <a:t>赋初值</a:t>
              </a:r>
            </a:p>
          </p:txBody>
        </p:sp>
      </p:grpSp>
      <p:grpSp>
        <p:nvGrpSpPr>
          <p:cNvPr id="257068" name="Group 44"/>
          <p:cNvGrpSpPr>
            <a:grpSpLocks/>
          </p:cNvGrpSpPr>
          <p:nvPr/>
        </p:nvGrpSpPr>
        <p:grpSpPr bwMode="auto">
          <a:xfrm>
            <a:off x="3505200" y="3810000"/>
            <a:ext cx="1752600" cy="533400"/>
            <a:chOff x="2208" y="2400"/>
            <a:chExt cx="1104" cy="336"/>
          </a:xfrm>
        </p:grpSpPr>
        <p:sp>
          <p:nvSpPr>
            <p:cNvPr id="18445" name="AutoShape 42"/>
            <p:cNvSpPr>
              <a:spLocks noChangeArrowheads="1"/>
            </p:cNvSpPr>
            <p:nvPr/>
          </p:nvSpPr>
          <p:spPr bwMode="auto">
            <a:xfrm>
              <a:off x="2208" y="2640"/>
              <a:ext cx="1104" cy="96"/>
            </a:xfrm>
            <a:prstGeom prst="leftRightArrow">
              <a:avLst>
                <a:gd name="adj1" fmla="val 50000"/>
                <a:gd name="adj2" fmla="val 23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18446" name="Text Box 43"/>
            <p:cNvSpPr txBox="1">
              <a:spLocks noChangeArrowheads="1"/>
            </p:cNvSpPr>
            <p:nvPr/>
          </p:nvSpPr>
          <p:spPr bwMode="auto">
            <a:xfrm>
              <a:off x="2400" y="2400"/>
              <a:ext cx="816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>
                  <a:ea typeface="宋体" charset="-122"/>
                </a:rPr>
                <a:t>循环条件</a:t>
              </a:r>
            </a:p>
          </p:txBody>
        </p:sp>
      </p:grpSp>
      <p:grpSp>
        <p:nvGrpSpPr>
          <p:cNvPr id="257069" name="Group 45"/>
          <p:cNvGrpSpPr>
            <a:grpSpLocks/>
          </p:cNvGrpSpPr>
          <p:nvPr/>
        </p:nvGrpSpPr>
        <p:grpSpPr bwMode="auto">
          <a:xfrm>
            <a:off x="3505200" y="4724400"/>
            <a:ext cx="1752600" cy="533400"/>
            <a:chOff x="2208" y="2400"/>
            <a:chExt cx="1104" cy="336"/>
          </a:xfrm>
        </p:grpSpPr>
        <p:sp>
          <p:nvSpPr>
            <p:cNvPr id="18443" name="AutoShape 46"/>
            <p:cNvSpPr>
              <a:spLocks noChangeArrowheads="1"/>
            </p:cNvSpPr>
            <p:nvPr/>
          </p:nvSpPr>
          <p:spPr bwMode="auto">
            <a:xfrm>
              <a:off x="2208" y="2640"/>
              <a:ext cx="1104" cy="96"/>
            </a:xfrm>
            <a:prstGeom prst="leftRightArrow">
              <a:avLst>
                <a:gd name="adj1" fmla="val 50000"/>
                <a:gd name="adj2" fmla="val 230000"/>
              </a:avLst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18444" name="Text Box 47"/>
            <p:cNvSpPr txBox="1">
              <a:spLocks noChangeArrowheads="1"/>
            </p:cNvSpPr>
            <p:nvPr/>
          </p:nvSpPr>
          <p:spPr bwMode="auto">
            <a:xfrm>
              <a:off x="2400" y="2400"/>
              <a:ext cx="816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>
                  <a:ea typeface="宋体" charset="-122"/>
                </a:rPr>
                <a:t>计数器加1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7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7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7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7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57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4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8AF809F7-B0E1-43E8-BF2B-5467870B39F8}" type="slidenum">
              <a:rPr lang="en-US" altLang="zh-CN"/>
              <a:pPr>
                <a:defRPr/>
              </a:pPr>
              <a:t>17</a:t>
            </a:fld>
            <a:r>
              <a:rPr lang="en-US" altLang="zh-CN"/>
              <a:t>-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b="0" smtClean="0"/>
              <a:t>5.</a:t>
            </a:r>
            <a:r>
              <a:rPr lang="en-US" altLang="zh-CN" b="0" smtClean="0"/>
              <a:t>1.3   for </a:t>
            </a:r>
            <a:r>
              <a:rPr lang="zh-CN" altLang="en-US" b="0" smtClean="0"/>
              <a:t>循环结构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381000" y="1508125"/>
            <a:ext cx="5486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buFontTx/>
              <a:buNone/>
            </a:pPr>
            <a:r>
              <a:rPr lang="zh-CN" altLang="en-US" sz="2400" dirty="0">
                <a:latin typeface="黑体" pitchFamily="2" charset="-122"/>
              </a:rPr>
              <a:t>【例</a:t>
            </a:r>
            <a:r>
              <a:rPr lang="en-US" altLang="zh-CN" sz="2400" dirty="0">
                <a:latin typeface="黑体" pitchFamily="2" charset="-122"/>
              </a:rPr>
              <a:t>5-4</a:t>
            </a:r>
            <a:r>
              <a:rPr lang="zh-CN" altLang="en-US" sz="2400" dirty="0">
                <a:latin typeface="黑体" pitchFamily="2" charset="-122"/>
              </a:rPr>
              <a:t>】</a:t>
            </a:r>
            <a:r>
              <a:rPr lang="zh-CN" altLang="en-US" sz="2400" dirty="0" smtClean="0"/>
              <a:t>求</a:t>
            </a:r>
            <a:r>
              <a:rPr lang="en-US" altLang="zh-CN" sz="2400" dirty="0" smtClean="0"/>
              <a:t>n!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grpSp>
        <p:nvGrpSpPr>
          <p:cNvPr id="259077" name="Group 5"/>
          <p:cNvGrpSpPr>
            <a:grpSpLocks/>
          </p:cNvGrpSpPr>
          <p:nvPr/>
        </p:nvGrpSpPr>
        <p:grpSpPr bwMode="auto">
          <a:xfrm>
            <a:off x="4419600" y="2743200"/>
            <a:ext cx="3810000" cy="1981200"/>
            <a:chOff x="2736" y="1584"/>
            <a:chExt cx="2400" cy="1248"/>
          </a:xfrm>
        </p:grpSpPr>
        <p:sp>
          <p:nvSpPr>
            <p:cNvPr id="19485" name="Rectangle 6"/>
            <p:cNvSpPr>
              <a:spLocks noChangeArrowheads="1"/>
            </p:cNvSpPr>
            <p:nvPr/>
          </p:nvSpPr>
          <p:spPr bwMode="auto">
            <a:xfrm>
              <a:off x="2736" y="1584"/>
              <a:ext cx="2400" cy="124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19486" name="Line 7"/>
            <p:cNvSpPr>
              <a:spLocks noChangeShapeType="1"/>
            </p:cNvSpPr>
            <p:nvPr/>
          </p:nvSpPr>
          <p:spPr bwMode="auto">
            <a:xfrm>
              <a:off x="2736" y="1904"/>
              <a:ext cx="24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Line 8"/>
            <p:cNvSpPr>
              <a:spLocks noChangeShapeType="1"/>
            </p:cNvSpPr>
            <p:nvPr/>
          </p:nvSpPr>
          <p:spPr bwMode="auto">
            <a:xfrm>
              <a:off x="3165" y="2184"/>
              <a:ext cx="197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Line 9"/>
            <p:cNvSpPr>
              <a:spLocks noChangeShapeType="1"/>
            </p:cNvSpPr>
            <p:nvPr/>
          </p:nvSpPr>
          <p:spPr bwMode="auto">
            <a:xfrm>
              <a:off x="2736" y="2496"/>
              <a:ext cx="24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9" name="Line 10"/>
            <p:cNvSpPr>
              <a:spLocks noChangeShapeType="1"/>
            </p:cNvSpPr>
            <p:nvPr/>
          </p:nvSpPr>
          <p:spPr bwMode="auto">
            <a:xfrm>
              <a:off x="3165" y="2184"/>
              <a:ext cx="0" cy="3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9083" name="Rectangle 11"/>
          <p:cNvSpPr>
            <a:spLocks noChangeArrowheads="1"/>
          </p:cNvSpPr>
          <p:nvPr/>
        </p:nvSpPr>
        <p:spPr bwMode="auto">
          <a:xfrm>
            <a:off x="4800600" y="2819400"/>
            <a:ext cx="28194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 dirty="0">
                <a:latin typeface="Tahoma" pitchFamily="34" charset="0"/>
                <a:ea typeface="黑体" pitchFamily="2" charset="-122"/>
              </a:rPr>
              <a:t> 输入</a:t>
            </a:r>
            <a:r>
              <a:rPr kumimoji="1" lang="en-US" altLang="zh-CN" sz="1800" dirty="0">
                <a:latin typeface="Tahoma" pitchFamily="34" charset="0"/>
                <a:ea typeface="黑体" pitchFamily="2" charset="-122"/>
              </a:rPr>
              <a:t>n </a:t>
            </a:r>
            <a:r>
              <a:rPr kumimoji="1" lang="en-US" altLang="zh-CN" sz="1800" dirty="0" smtClean="0">
                <a:latin typeface="Tahoma" pitchFamily="34" charset="0"/>
                <a:ea typeface="黑体" pitchFamily="2" charset="-122"/>
              </a:rPr>
              <a:t>   s=1 </a:t>
            </a:r>
            <a:endParaRPr kumimoji="1" lang="en-US" altLang="zh-CN" sz="1800" dirty="0">
              <a:latin typeface="Tahoma" pitchFamily="34" charset="0"/>
              <a:ea typeface="黑体" pitchFamily="2" charset="-122"/>
            </a:endParaRPr>
          </a:p>
        </p:txBody>
      </p:sp>
      <p:sp>
        <p:nvSpPr>
          <p:cNvPr id="259084" name="Rectangle 12"/>
          <p:cNvSpPr>
            <a:spLocks noChangeArrowheads="1"/>
          </p:cNvSpPr>
          <p:nvPr/>
        </p:nvSpPr>
        <p:spPr bwMode="auto">
          <a:xfrm>
            <a:off x="6477000" y="3290888"/>
            <a:ext cx="990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 dirty="0" err="1">
                <a:latin typeface="Tahoma" pitchFamily="34" charset="0"/>
                <a:ea typeface="黑体" pitchFamily="2" charset="-122"/>
              </a:rPr>
              <a:t>i</a:t>
            </a:r>
            <a:r>
              <a:rPr kumimoji="1" lang="en-US" altLang="zh-CN" sz="1800" dirty="0">
                <a:latin typeface="Tahoma" pitchFamily="34" charset="0"/>
                <a:ea typeface="黑体" pitchFamily="2" charset="-122"/>
              </a:rPr>
              <a:t>++)</a:t>
            </a:r>
          </a:p>
        </p:txBody>
      </p:sp>
      <p:sp>
        <p:nvSpPr>
          <p:cNvPr id="259085" name="Rectangle 13"/>
          <p:cNvSpPr>
            <a:spLocks noChangeArrowheads="1"/>
          </p:cNvSpPr>
          <p:nvPr/>
        </p:nvSpPr>
        <p:spPr bwMode="auto">
          <a:xfrm>
            <a:off x="4953000" y="4267200"/>
            <a:ext cx="1905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 dirty="0">
                <a:latin typeface="Tahoma" pitchFamily="34" charset="0"/>
                <a:ea typeface="黑体" pitchFamily="2" charset="-122"/>
              </a:rPr>
              <a:t>输出</a:t>
            </a:r>
            <a:r>
              <a:rPr kumimoji="1" lang="en-US" altLang="zh-CN" sz="1800" dirty="0" smtClean="0">
                <a:latin typeface="Tahoma" pitchFamily="34" charset="0"/>
                <a:ea typeface="黑体" pitchFamily="2" charset="-122"/>
              </a:rPr>
              <a:t>s </a:t>
            </a:r>
            <a:endParaRPr kumimoji="1" lang="en-US" altLang="zh-CN" sz="1800" dirty="0">
              <a:latin typeface="Tahoma" pitchFamily="34" charset="0"/>
              <a:ea typeface="黑体" pitchFamily="2" charset="-122"/>
            </a:endParaRPr>
          </a:p>
        </p:txBody>
      </p:sp>
      <p:sp>
        <p:nvSpPr>
          <p:cNvPr id="259086" name="Rectangle 14"/>
          <p:cNvSpPr>
            <a:spLocks noChangeArrowheads="1"/>
          </p:cNvSpPr>
          <p:nvPr/>
        </p:nvSpPr>
        <p:spPr bwMode="auto">
          <a:xfrm>
            <a:off x="5334000" y="3733800"/>
            <a:ext cx="82747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 dirty="0" smtClean="0">
                <a:latin typeface="Tahoma" pitchFamily="34" charset="0"/>
                <a:ea typeface="黑体" pitchFamily="2" charset="-122"/>
              </a:rPr>
              <a:t>s=s*</a:t>
            </a:r>
            <a:r>
              <a:rPr kumimoji="1" lang="en-US" altLang="zh-CN" sz="1800" dirty="0" err="1" smtClean="0">
                <a:latin typeface="Tahoma" pitchFamily="34" charset="0"/>
                <a:ea typeface="黑体" pitchFamily="2" charset="-122"/>
              </a:rPr>
              <a:t>i</a:t>
            </a:r>
            <a:endParaRPr kumimoji="1" lang="en-US" altLang="zh-CN" sz="1800" dirty="0">
              <a:latin typeface="Tahoma" pitchFamily="34" charset="0"/>
              <a:ea typeface="黑体" pitchFamily="2" charset="-122"/>
            </a:endParaRPr>
          </a:p>
        </p:txBody>
      </p:sp>
      <p:sp>
        <p:nvSpPr>
          <p:cNvPr id="259087" name="Text Box 15"/>
          <p:cNvSpPr txBox="1">
            <a:spLocks noChangeArrowheads="1"/>
          </p:cNvSpPr>
          <p:nvPr/>
        </p:nvSpPr>
        <p:spPr bwMode="auto">
          <a:xfrm>
            <a:off x="4876800" y="2286000"/>
            <a:ext cx="2743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2000">
                <a:latin typeface="Tahoma" pitchFamily="34" charset="0"/>
                <a:ea typeface="宋体" charset="-122"/>
              </a:rPr>
              <a:t>for </a:t>
            </a:r>
            <a:r>
              <a:rPr kumimoji="1" lang="zh-CN" altLang="en-US" sz="2000">
                <a:latin typeface="Tahoma" pitchFamily="34" charset="0"/>
                <a:ea typeface="宋体" charset="-122"/>
              </a:rPr>
              <a:t>循环组织算法</a:t>
            </a:r>
          </a:p>
        </p:txBody>
      </p:sp>
      <p:grpSp>
        <p:nvGrpSpPr>
          <p:cNvPr id="259088" name="Group 16"/>
          <p:cNvGrpSpPr>
            <a:grpSpLocks/>
          </p:cNvGrpSpPr>
          <p:nvPr/>
        </p:nvGrpSpPr>
        <p:grpSpPr bwMode="auto">
          <a:xfrm>
            <a:off x="990600" y="2286000"/>
            <a:ext cx="2971800" cy="3124200"/>
            <a:chOff x="3264" y="1440"/>
            <a:chExt cx="1872" cy="1968"/>
          </a:xfrm>
        </p:grpSpPr>
        <p:grpSp>
          <p:nvGrpSpPr>
            <p:cNvPr id="19470" name="Group 17"/>
            <p:cNvGrpSpPr>
              <a:grpSpLocks/>
            </p:cNvGrpSpPr>
            <p:nvPr/>
          </p:nvGrpSpPr>
          <p:grpSpPr bwMode="auto">
            <a:xfrm>
              <a:off x="3264" y="1728"/>
              <a:ext cx="1872" cy="1680"/>
              <a:chOff x="4221" y="3924"/>
              <a:chExt cx="2940" cy="1974"/>
            </a:xfrm>
          </p:grpSpPr>
          <p:sp>
            <p:nvSpPr>
              <p:cNvPr id="19478" name="Rectangle 18"/>
              <p:cNvSpPr>
                <a:spLocks noChangeArrowheads="1"/>
              </p:cNvSpPr>
              <p:nvPr/>
            </p:nvSpPr>
            <p:spPr bwMode="auto">
              <a:xfrm>
                <a:off x="4221" y="3924"/>
                <a:ext cx="2940" cy="1974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  <p:sp>
            <p:nvSpPr>
              <p:cNvPr id="19479" name="Line 19"/>
              <p:cNvSpPr>
                <a:spLocks noChangeShapeType="1"/>
              </p:cNvSpPr>
              <p:nvPr/>
            </p:nvSpPr>
            <p:spPr bwMode="auto">
              <a:xfrm>
                <a:off x="4221" y="4253"/>
                <a:ext cx="29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0" name="Line 20"/>
              <p:cNvSpPr>
                <a:spLocks noChangeShapeType="1"/>
              </p:cNvSpPr>
              <p:nvPr/>
            </p:nvSpPr>
            <p:spPr bwMode="auto">
              <a:xfrm>
                <a:off x="4221" y="4582"/>
                <a:ext cx="29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1" name="Line 21"/>
              <p:cNvSpPr>
                <a:spLocks noChangeShapeType="1"/>
              </p:cNvSpPr>
              <p:nvPr/>
            </p:nvSpPr>
            <p:spPr bwMode="auto">
              <a:xfrm>
                <a:off x="4746" y="4911"/>
                <a:ext cx="241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2" name="Line 22"/>
              <p:cNvSpPr>
                <a:spLocks noChangeShapeType="1"/>
              </p:cNvSpPr>
              <p:nvPr/>
            </p:nvSpPr>
            <p:spPr bwMode="auto">
              <a:xfrm>
                <a:off x="4746" y="5240"/>
                <a:ext cx="241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Line 23"/>
              <p:cNvSpPr>
                <a:spLocks noChangeShapeType="1"/>
              </p:cNvSpPr>
              <p:nvPr/>
            </p:nvSpPr>
            <p:spPr bwMode="auto">
              <a:xfrm>
                <a:off x="4221" y="5569"/>
                <a:ext cx="294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4" name="Line 24"/>
              <p:cNvSpPr>
                <a:spLocks noChangeShapeType="1"/>
              </p:cNvSpPr>
              <p:nvPr/>
            </p:nvSpPr>
            <p:spPr bwMode="auto">
              <a:xfrm>
                <a:off x="4746" y="4911"/>
                <a:ext cx="0" cy="6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471" name="Rectangle 25"/>
            <p:cNvSpPr>
              <a:spLocks noChangeArrowheads="1"/>
            </p:cNvSpPr>
            <p:nvPr/>
          </p:nvSpPr>
          <p:spPr bwMode="auto">
            <a:xfrm>
              <a:off x="3524" y="2016"/>
              <a:ext cx="72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solidFill>
                    <a:srgbClr val="FF0066"/>
                  </a:solidFill>
                  <a:latin typeface="Tahoma" pitchFamily="34" charset="0"/>
                  <a:ea typeface="黑体" pitchFamily="2" charset="-122"/>
                </a:rPr>
                <a:t>     i =1 </a:t>
              </a:r>
            </a:p>
          </p:txBody>
        </p:sp>
        <p:sp>
          <p:nvSpPr>
            <p:cNvPr id="19472" name="Rectangle 26"/>
            <p:cNvSpPr>
              <a:spLocks noChangeArrowheads="1"/>
            </p:cNvSpPr>
            <p:nvPr/>
          </p:nvSpPr>
          <p:spPr bwMode="auto">
            <a:xfrm>
              <a:off x="3316" y="2304"/>
              <a:ext cx="1244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dirty="0">
                  <a:latin typeface="Tahoma" pitchFamily="34" charset="0"/>
                  <a:ea typeface="黑体" pitchFamily="2" charset="-122"/>
                </a:rPr>
                <a:t>  当 </a:t>
              </a:r>
              <a:r>
                <a:rPr kumimoji="1" lang="en-US" altLang="zh-CN" sz="1800" dirty="0" err="1">
                  <a:solidFill>
                    <a:srgbClr val="FF0066"/>
                  </a:solidFill>
                  <a:latin typeface="Tahoma" pitchFamily="34" charset="0"/>
                  <a:ea typeface="黑体" pitchFamily="2" charset="-122"/>
                </a:rPr>
                <a:t>i</a:t>
              </a:r>
              <a:r>
                <a:rPr kumimoji="1" lang="en-US" altLang="zh-CN" sz="1800" dirty="0">
                  <a:solidFill>
                    <a:srgbClr val="FF0066"/>
                  </a:solidFill>
                  <a:latin typeface="Tahoma" pitchFamily="34" charset="0"/>
                  <a:ea typeface="黑体" pitchFamily="2" charset="-122"/>
                </a:rPr>
                <a:t>&lt;= </a:t>
              </a:r>
              <a:r>
                <a:rPr kumimoji="1" lang="en-US" altLang="zh-CN" sz="1800" dirty="0" smtClean="0">
                  <a:solidFill>
                    <a:srgbClr val="FF0066"/>
                  </a:solidFill>
                  <a:latin typeface="Tahoma" pitchFamily="34" charset="0"/>
                  <a:ea typeface="黑体" pitchFamily="2" charset="-122"/>
                </a:rPr>
                <a:t>n</a:t>
              </a:r>
              <a:r>
                <a:rPr kumimoji="1" lang="en-US" altLang="zh-CN" sz="1800" dirty="0" smtClean="0">
                  <a:latin typeface="Tahoma" pitchFamily="34" charset="0"/>
                  <a:ea typeface="黑体" pitchFamily="2" charset="-122"/>
                </a:rPr>
                <a:t> </a:t>
              </a:r>
              <a:r>
                <a:rPr kumimoji="1" lang="zh-CN" altLang="en-US" sz="1800" dirty="0">
                  <a:latin typeface="Tahoma" pitchFamily="34" charset="0"/>
                  <a:ea typeface="黑体" pitchFamily="2" charset="-122"/>
                </a:rPr>
                <a:t>时 </a:t>
              </a:r>
            </a:p>
          </p:txBody>
        </p:sp>
        <p:sp>
          <p:nvSpPr>
            <p:cNvPr id="19473" name="Rectangle 27"/>
            <p:cNvSpPr>
              <a:spLocks noChangeArrowheads="1"/>
            </p:cNvSpPr>
            <p:nvPr/>
          </p:nvSpPr>
          <p:spPr bwMode="auto">
            <a:xfrm>
              <a:off x="3784" y="2880"/>
              <a:ext cx="9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Tahoma" pitchFamily="34" charset="0"/>
                  <a:ea typeface="黑体" pitchFamily="2" charset="-122"/>
                </a:rPr>
                <a:t>  </a:t>
              </a:r>
              <a:r>
                <a:rPr kumimoji="1" lang="en-US" altLang="zh-CN" sz="1800">
                  <a:solidFill>
                    <a:srgbClr val="FF0066"/>
                  </a:solidFill>
                  <a:latin typeface="Tahoma" pitchFamily="34" charset="0"/>
                  <a:ea typeface="黑体" pitchFamily="2" charset="-122"/>
                </a:rPr>
                <a:t>i++ </a:t>
              </a:r>
            </a:p>
          </p:txBody>
        </p:sp>
        <p:sp>
          <p:nvSpPr>
            <p:cNvPr id="19474" name="Rectangle 28"/>
            <p:cNvSpPr>
              <a:spLocks noChangeArrowheads="1"/>
            </p:cNvSpPr>
            <p:nvPr/>
          </p:nvSpPr>
          <p:spPr bwMode="auto">
            <a:xfrm>
              <a:off x="3524" y="1728"/>
              <a:ext cx="142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dirty="0">
                  <a:latin typeface="Tahoma" pitchFamily="34" charset="0"/>
                  <a:ea typeface="黑体" pitchFamily="2" charset="-122"/>
                </a:rPr>
                <a:t> </a:t>
              </a:r>
              <a:r>
                <a:rPr kumimoji="1" lang="zh-CN" altLang="en-US" sz="1800" dirty="0" smtClean="0">
                  <a:latin typeface="Tahoma" pitchFamily="34" charset="0"/>
                  <a:ea typeface="黑体" pitchFamily="2" charset="-122"/>
                </a:rPr>
                <a:t>输入</a:t>
              </a:r>
              <a:r>
                <a:rPr kumimoji="1" lang="en-US" altLang="zh-CN" sz="1800" dirty="0" smtClean="0">
                  <a:latin typeface="Tahoma" pitchFamily="34" charset="0"/>
                  <a:ea typeface="黑体" pitchFamily="2" charset="-122"/>
                </a:rPr>
                <a:t>n   s=1</a:t>
              </a:r>
              <a:endParaRPr kumimoji="1" lang="en-US" altLang="zh-CN" sz="1800" dirty="0">
                <a:latin typeface="Tahoma" pitchFamily="34" charset="0"/>
                <a:ea typeface="黑体" pitchFamily="2" charset="-122"/>
              </a:endParaRPr>
            </a:p>
          </p:txBody>
        </p:sp>
        <p:sp>
          <p:nvSpPr>
            <p:cNvPr id="19475" name="Rectangle 29"/>
            <p:cNvSpPr>
              <a:spLocks noChangeArrowheads="1"/>
            </p:cNvSpPr>
            <p:nvPr/>
          </p:nvSpPr>
          <p:spPr bwMode="auto">
            <a:xfrm>
              <a:off x="3836" y="2592"/>
              <a:ext cx="115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 dirty="0" smtClean="0">
                  <a:latin typeface="Tahoma" pitchFamily="34" charset="0"/>
                  <a:ea typeface="黑体" pitchFamily="2" charset="-122"/>
                </a:rPr>
                <a:t>s=s*</a:t>
              </a:r>
              <a:r>
                <a:rPr kumimoji="1" lang="en-US" altLang="zh-CN" sz="1800" dirty="0" err="1" smtClean="0">
                  <a:latin typeface="Tahoma" pitchFamily="34" charset="0"/>
                  <a:ea typeface="黑体" pitchFamily="2" charset="-122"/>
                </a:rPr>
                <a:t>i</a:t>
              </a:r>
              <a:endParaRPr kumimoji="1" lang="en-US" altLang="zh-CN" sz="1800" dirty="0">
                <a:latin typeface="Tahoma" pitchFamily="34" charset="0"/>
                <a:ea typeface="黑体" pitchFamily="2" charset="-122"/>
              </a:endParaRPr>
            </a:p>
          </p:txBody>
        </p:sp>
        <p:sp>
          <p:nvSpPr>
            <p:cNvPr id="19476" name="Rectangle 30"/>
            <p:cNvSpPr>
              <a:spLocks noChangeArrowheads="1"/>
            </p:cNvSpPr>
            <p:nvPr/>
          </p:nvSpPr>
          <p:spPr bwMode="auto">
            <a:xfrm>
              <a:off x="3472" y="3120"/>
              <a:ext cx="93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dirty="0">
                  <a:latin typeface="Tahoma" pitchFamily="34" charset="0"/>
                  <a:ea typeface="黑体" pitchFamily="2" charset="-122"/>
                </a:rPr>
                <a:t>输出</a:t>
              </a:r>
              <a:r>
                <a:rPr kumimoji="1" lang="en-US" altLang="zh-CN" sz="1800" dirty="0" smtClean="0">
                  <a:latin typeface="Tahoma" pitchFamily="34" charset="0"/>
                  <a:ea typeface="黑体" pitchFamily="2" charset="-122"/>
                </a:rPr>
                <a:t>s </a:t>
              </a:r>
              <a:endParaRPr kumimoji="1" lang="en-US" altLang="zh-CN" sz="1800" dirty="0">
                <a:latin typeface="Tahoma" pitchFamily="34" charset="0"/>
                <a:ea typeface="黑体" pitchFamily="2" charset="-122"/>
              </a:endParaRPr>
            </a:p>
          </p:txBody>
        </p:sp>
        <p:sp>
          <p:nvSpPr>
            <p:cNvPr id="19477" name="Text Box 31"/>
            <p:cNvSpPr txBox="1">
              <a:spLocks noChangeArrowheads="1"/>
            </p:cNvSpPr>
            <p:nvPr/>
          </p:nvSpPr>
          <p:spPr bwMode="auto">
            <a:xfrm>
              <a:off x="3312" y="1440"/>
              <a:ext cx="172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latin typeface="Tahoma" pitchFamily="34" charset="0"/>
                  <a:ea typeface="宋体" charset="-122"/>
                </a:rPr>
                <a:t>先判断型循环组织算法</a:t>
              </a:r>
            </a:p>
          </p:txBody>
        </p:sp>
      </p:grpSp>
      <p:sp>
        <p:nvSpPr>
          <p:cNvPr id="259104" name="Rectangle 32"/>
          <p:cNvSpPr>
            <a:spLocks noChangeArrowheads="1"/>
          </p:cNvSpPr>
          <p:nvPr/>
        </p:nvSpPr>
        <p:spPr bwMode="auto">
          <a:xfrm>
            <a:off x="4419600" y="3276600"/>
            <a:ext cx="1600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>
                <a:latin typeface="Tahoma" pitchFamily="34" charset="0"/>
                <a:ea typeface="黑体" pitchFamily="2" charset="-122"/>
              </a:rPr>
              <a:t> </a:t>
            </a:r>
            <a:r>
              <a:rPr kumimoji="1" lang="en-US" altLang="zh-CN" sz="1800">
                <a:latin typeface="Tahoma" pitchFamily="34" charset="0"/>
                <a:ea typeface="黑体" pitchFamily="2" charset="-122"/>
              </a:rPr>
              <a:t>for   (i=1；</a:t>
            </a:r>
          </a:p>
        </p:txBody>
      </p:sp>
      <p:sp>
        <p:nvSpPr>
          <p:cNvPr id="259105" name="Rectangle 33"/>
          <p:cNvSpPr>
            <a:spLocks noChangeArrowheads="1"/>
          </p:cNvSpPr>
          <p:nvPr/>
        </p:nvSpPr>
        <p:spPr bwMode="auto">
          <a:xfrm>
            <a:off x="5715000" y="3290888"/>
            <a:ext cx="101181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 dirty="0" err="1">
                <a:latin typeface="Tahoma" pitchFamily="34" charset="0"/>
                <a:ea typeface="黑体" pitchFamily="2" charset="-122"/>
              </a:rPr>
              <a:t>i</a:t>
            </a:r>
            <a:r>
              <a:rPr kumimoji="1" lang="en-US" altLang="zh-CN" sz="1800" dirty="0" smtClean="0">
                <a:latin typeface="Tahoma" pitchFamily="34" charset="0"/>
                <a:ea typeface="黑体" pitchFamily="2" charset="-122"/>
              </a:rPr>
              <a:t>&lt;=n；</a:t>
            </a:r>
            <a:endParaRPr kumimoji="1" lang="en-US" altLang="zh-CN" sz="1800" dirty="0">
              <a:latin typeface="Tahoma" pitchFamily="34" charset="0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9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83" grpId="0" autoUpdateAnimBg="0"/>
      <p:bldP spid="259084" grpId="0" autoUpdateAnimBg="0"/>
      <p:bldP spid="259085" grpId="0" autoUpdateAnimBg="0"/>
      <p:bldP spid="259086" grpId="0" autoUpdateAnimBg="0"/>
      <p:bldP spid="259087" grpId="0" autoUpdateAnimBg="0"/>
      <p:bldP spid="259104" grpId="0" autoUpdateAnimBg="0"/>
      <p:bldP spid="25910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E71BF231-EEAA-4419-A44C-9BEC8F749681}" type="slidenum">
              <a:rPr lang="en-US" altLang="zh-CN"/>
              <a:pPr>
                <a:defRPr/>
              </a:pPr>
              <a:t>18</a:t>
            </a:fld>
            <a:r>
              <a:rPr lang="en-US" altLang="zh-CN"/>
              <a:t>-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b="0" smtClean="0"/>
              <a:t>5.</a:t>
            </a:r>
            <a:r>
              <a:rPr lang="en-US" altLang="zh-CN" b="0" smtClean="0"/>
              <a:t>1.3   for </a:t>
            </a:r>
            <a:r>
              <a:rPr lang="zh-CN" altLang="en-US" b="0" smtClean="0"/>
              <a:t>循环结构</a:t>
            </a:r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14800" y="1601336"/>
            <a:ext cx="4648200" cy="4799464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000" dirty="0"/>
              <a:t>main()	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/>
              <a:t>{</a:t>
            </a:r>
            <a:endParaRPr lang="zh-CN" altLang="zh-CN" sz="2000" dirty="0"/>
          </a:p>
          <a:p>
            <a:pPr marL="0" indent="355600">
              <a:buNone/>
            </a:pPr>
            <a:r>
              <a:rPr lang="en-US" altLang="zh-CN" sz="2000" dirty="0" err="1"/>
              <a:t>int</a:t>
            </a:r>
            <a:r>
              <a:rPr lang="en-US" altLang="zh-CN" sz="2000" dirty="0"/>
              <a:t> </a:t>
            </a:r>
            <a:r>
              <a:rPr lang="en-US" altLang="zh-CN" sz="2000" dirty="0" err="1"/>
              <a:t>i</a:t>
            </a:r>
            <a:r>
              <a:rPr lang="en-US" altLang="zh-CN" sz="2000" dirty="0"/>
              <a:t>, n;     long p;</a:t>
            </a:r>
            <a:endParaRPr lang="zh-CN" altLang="zh-CN" sz="2000" dirty="0"/>
          </a:p>
          <a:p>
            <a:pPr marL="0" indent="355600">
              <a:buNone/>
            </a:pPr>
            <a:r>
              <a:rPr lang="en-US" altLang="zh-CN" sz="2000" dirty="0"/>
              <a:t> </a:t>
            </a:r>
            <a:endParaRPr lang="zh-CN" altLang="zh-CN" sz="2000" dirty="0"/>
          </a:p>
          <a:p>
            <a:pPr marL="0" indent="355600">
              <a:buNone/>
            </a:pPr>
            <a:r>
              <a:rPr lang="en-US" altLang="zh-CN" sz="2000" dirty="0" err="1"/>
              <a:t>printf</a:t>
            </a:r>
            <a:r>
              <a:rPr lang="en-US" altLang="zh-CN" sz="2000" dirty="0"/>
              <a:t>("input n:");</a:t>
            </a:r>
            <a:endParaRPr lang="zh-CN" altLang="zh-CN" sz="2000" dirty="0"/>
          </a:p>
          <a:p>
            <a:pPr marL="0" indent="355600">
              <a:buNone/>
            </a:pPr>
            <a:r>
              <a:rPr lang="en-US" altLang="zh-CN" sz="2000" dirty="0" err="1"/>
              <a:t>scanf</a:t>
            </a:r>
            <a:r>
              <a:rPr lang="en-US" altLang="zh-CN" sz="2000" dirty="0"/>
              <a:t>("%d", &amp;n</a:t>
            </a:r>
            <a:r>
              <a:rPr lang="en-US" altLang="zh-CN" sz="2000" dirty="0" smtClean="0"/>
              <a:t>);</a:t>
            </a:r>
          </a:p>
          <a:p>
            <a:pPr marL="0" indent="355600">
              <a:buNone/>
            </a:pPr>
            <a:endParaRPr lang="zh-CN" altLang="zh-CN" sz="2000" dirty="0"/>
          </a:p>
          <a:p>
            <a:pPr marL="0" indent="355600">
              <a:buNone/>
            </a:pPr>
            <a:r>
              <a:rPr lang="en-US" altLang="zh-CN" sz="2000" dirty="0"/>
              <a:t>p = 1;    </a:t>
            </a:r>
            <a:r>
              <a:rPr lang="en-US" altLang="zh-CN" sz="2000" dirty="0" smtClean="0"/>
              <a:t>         </a:t>
            </a:r>
            <a:r>
              <a:rPr lang="en-US" altLang="zh-CN" sz="2000" dirty="0"/>
              <a:t>/*</a:t>
            </a:r>
            <a:r>
              <a:rPr lang="zh-CN" altLang="zh-CN" sz="2000" dirty="0"/>
              <a:t>累乘变量初始化</a:t>
            </a:r>
            <a:r>
              <a:rPr lang="en-US" altLang="zh-CN" sz="2000" dirty="0"/>
              <a:t>*/</a:t>
            </a:r>
            <a:endParaRPr lang="zh-CN" altLang="zh-CN" sz="2000" dirty="0"/>
          </a:p>
          <a:p>
            <a:pPr marL="0" indent="355600">
              <a:buNone/>
            </a:pPr>
            <a:r>
              <a:rPr lang="en-US" altLang="zh-CN" sz="2000" dirty="0"/>
              <a:t>for  (</a:t>
            </a:r>
            <a:r>
              <a:rPr lang="en-US" altLang="zh-CN" sz="2000" dirty="0" err="1"/>
              <a:t>i</a:t>
            </a:r>
            <a:r>
              <a:rPr lang="en-US" altLang="zh-CN" sz="2000" dirty="0"/>
              <a:t> = 1; </a:t>
            </a:r>
            <a:r>
              <a:rPr lang="en-US" altLang="zh-CN" sz="2000" dirty="0" err="1"/>
              <a:t>i</a:t>
            </a:r>
            <a:r>
              <a:rPr lang="en-US" altLang="zh-CN" sz="2000" dirty="0"/>
              <a:t> &lt;= n</a:t>
            </a:r>
            <a:r>
              <a:rPr lang="en-US" altLang="zh-CN" sz="2000" dirty="0" smtClean="0"/>
              <a:t>; </a:t>
            </a:r>
            <a:r>
              <a:rPr lang="en-US" altLang="zh-CN" sz="2000" dirty="0" err="1" smtClean="0"/>
              <a:t>i</a:t>
            </a:r>
            <a:r>
              <a:rPr lang="en-US" altLang="zh-CN" sz="2000" dirty="0"/>
              <a:t>++ )          </a:t>
            </a:r>
            <a:endParaRPr lang="zh-CN" altLang="zh-CN" sz="2000" dirty="0"/>
          </a:p>
          <a:p>
            <a:pPr marL="0" indent="355600">
              <a:buNone/>
            </a:pPr>
            <a:r>
              <a:rPr lang="en-US" altLang="zh-CN" sz="2000" dirty="0" smtClean="0"/>
              <a:t>      p </a:t>
            </a:r>
            <a:r>
              <a:rPr lang="en-US" altLang="zh-CN" sz="2000" dirty="0"/>
              <a:t>= p * </a:t>
            </a:r>
            <a:r>
              <a:rPr lang="en-US" altLang="zh-CN" sz="2000" dirty="0" err="1"/>
              <a:t>i</a:t>
            </a:r>
            <a:r>
              <a:rPr lang="en-US" altLang="zh-CN" sz="2000" dirty="0" smtClean="0"/>
              <a:t>;</a:t>
            </a:r>
          </a:p>
          <a:p>
            <a:pPr marL="0" indent="355600">
              <a:buNone/>
            </a:pPr>
            <a:endParaRPr lang="zh-CN" altLang="zh-CN" sz="2000" dirty="0"/>
          </a:p>
          <a:p>
            <a:pPr marL="0" indent="355600">
              <a:buNone/>
            </a:pPr>
            <a:r>
              <a:rPr lang="en-US" altLang="zh-CN" sz="2000" dirty="0" err="1"/>
              <a:t>printf</a:t>
            </a:r>
            <a:r>
              <a:rPr lang="en-US" altLang="zh-CN" sz="2000" dirty="0"/>
              <a:t>("%d!= %</a:t>
            </a:r>
            <a:r>
              <a:rPr lang="en-US" altLang="zh-CN" sz="2000" dirty="0" err="1"/>
              <a:t>ld</a:t>
            </a:r>
            <a:r>
              <a:rPr lang="en-US" altLang="zh-CN" sz="2000" dirty="0"/>
              <a:t>\n", n, p);</a:t>
            </a:r>
            <a:endParaRPr lang="zh-CN" altLang="zh-CN" sz="2000" dirty="0"/>
          </a:p>
          <a:p>
            <a:pPr marL="0" indent="0">
              <a:buNone/>
            </a:pPr>
            <a:r>
              <a:rPr lang="en-US" altLang="zh-CN" sz="2000" dirty="0"/>
              <a:t>}</a:t>
            </a:r>
            <a:endParaRPr lang="zh-CN" altLang="zh-CN" sz="2000" dirty="0"/>
          </a:p>
          <a:p>
            <a:pPr marL="0" indent="0" algn="just" eaLnBrk="1" hangingPunct="1">
              <a:lnSpc>
                <a:spcPct val="140000"/>
              </a:lnSpc>
              <a:spcBef>
                <a:spcPct val="0"/>
              </a:spcBef>
              <a:buClrTx/>
              <a:buSzTx/>
              <a:buNone/>
            </a:pPr>
            <a:endParaRPr lang="zh-CN" altLang="en-US" sz="2000" dirty="0" smtClean="0"/>
          </a:p>
        </p:txBody>
      </p:sp>
      <p:grpSp>
        <p:nvGrpSpPr>
          <p:cNvPr id="2" name="组合 1"/>
          <p:cNvGrpSpPr/>
          <p:nvPr/>
        </p:nvGrpSpPr>
        <p:grpSpPr>
          <a:xfrm>
            <a:off x="152400" y="1753737"/>
            <a:ext cx="3810000" cy="1981200"/>
            <a:chOff x="4419600" y="2743200"/>
            <a:chExt cx="3810000" cy="1981200"/>
          </a:xfrm>
        </p:grpSpPr>
        <p:grpSp>
          <p:nvGrpSpPr>
            <p:cNvPr id="18" name="Group 5"/>
            <p:cNvGrpSpPr>
              <a:grpSpLocks/>
            </p:cNvGrpSpPr>
            <p:nvPr/>
          </p:nvGrpSpPr>
          <p:grpSpPr bwMode="auto">
            <a:xfrm>
              <a:off x="4419600" y="2743200"/>
              <a:ext cx="3810000" cy="1981200"/>
              <a:chOff x="2736" y="1584"/>
              <a:chExt cx="2400" cy="1248"/>
            </a:xfrm>
          </p:grpSpPr>
          <p:sp>
            <p:nvSpPr>
              <p:cNvPr id="19" name="Rectangle 6"/>
              <p:cNvSpPr>
                <a:spLocks noChangeArrowheads="1"/>
              </p:cNvSpPr>
              <p:nvPr/>
            </p:nvSpPr>
            <p:spPr bwMode="auto">
              <a:xfrm>
                <a:off x="2736" y="1584"/>
                <a:ext cx="2400" cy="1248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  <p:sp>
            <p:nvSpPr>
              <p:cNvPr id="20" name="Line 7"/>
              <p:cNvSpPr>
                <a:spLocks noChangeShapeType="1"/>
              </p:cNvSpPr>
              <p:nvPr/>
            </p:nvSpPr>
            <p:spPr bwMode="auto">
              <a:xfrm>
                <a:off x="2736" y="1904"/>
                <a:ext cx="24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Line 8"/>
              <p:cNvSpPr>
                <a:spLocks noChangeShapeType="1"/>
              </p:cNvSpPr>
              <p:nvPr/>
            </p:nvSpPr>
            <p:spPr bwMode="auto">
              <a:xfrm>
                <a:off x="3165" y="2184"/>
                <a:ext cx="1971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Line 9"/>
              <p:cNvSpPr>
                <a:spLocks noChangeShapeType="1"/>
              </p:cNvSpPr>
              <p:nvPr/>
            </p:nvSpPr>
            <p:spPr bwMode="auto">
              <a:xfrm>
                <a:off x="2736" y="2496"/>
                <a:ext cx="24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Line 10"/>
              <p:cNvSpPr>
                <a:spLocks noChangeShapeType="1"/>
              </p:cNvSpPr>
              <p:nvPr/>
            </p:nvSpPr>
            <p:spPr bwMode="auto">
              <a:xfrm>
                <a:off x="3165" y="2184"/>
                <a:ext cx="0" cy="3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" name="Rectangle 11"/>
            <p:cNvSpPr>
              <a:spLocks noChangeArrowheads="1"/>
            </p:cNvSpPr>
            <p:nvPr/>
          </p:nvSpPr>
          <p:spPr bwMode="auto">
            <a:xfrm>
              <a:off x="4800600" y="2819400"/>
              <a:ext cx="28194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dirty="0">
                  <a:latin typeface="Tahoma" pitchFamily="34" charset="0"/>
                  <a:ea typeface="黑体" pitchFamily="2" charset="-122"/>
                </a:rPr>
                <a:t> 输入</a:t>
              </a:r>
              <a:r>
                <a:rPr kumimoji="1" lang="en-US" altLang="zh-CN" sz="1800" dirty="0">
                  <a:latin typeface="Tahoma" pitchFamily="34" charset="0"/>
                  <a:ea typeface="黑体" pitchFamily="2" charset="-122"/>
                </a:rPr>
                <a:t>n </a:t>
              </a:r>
              <a:r>
                <a:rPr kumimoji="1" lang="en-US" altLang="zh-CN" sz="1800" dirty="0" smtClean="0">
                  <a:latin typeface="Tahoma" pitchFamily="34" charset="0"/>
                  <a:ea typeface="黑体" pitchFamily="2" charset="-122"/>
                </a:rPr>
                <a:t>   s=1 </a:t>
              </a:r>
              <a:endParaRPr kumimoji="1" lang="en-US" altLang="zh-CN" sz="1800" dirty="0">
                <a:latin typeface="Tahoma" pitchFamily="34" charset="0"/>
                <a:ea typeface="黑体" pitchFamily="2" charset="-122"/>
              </a:endParaRPr>
            </a:p>
          </p:txBody>
        </p:sp>
        <p:sp>
          <p:nvSpPr>
            <p:cNvPr id="25" name="Rectangle 12"/>
            <p:cNvSpPr>
              <a:spLocks noChangeArrowheads="1"/>
            </p:cNvSpPr>
            <p:nvPr/>
          </p:nvSpPr>
          <p:spPr bwMode="auto">
            <a:xfrm>
              <a:off x="6477000" y="3290888"/>
              <a:ext cx="99060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 dirty="0" err="1">
                  <a:latin typeface="Tahoma" pitchFamily="34" charset="0"/>
                  <a:ea typeface="黑体" pitchFamily="2" charset="-122"/>
                </a:rPr>
                <a:t>i</a:t>
              </a:r>
              <a:r>
                <a:rPr kumimoji="1" lang="en-US" altLang="zh-CN" sz="1800" dirty="0">
                  <a:latin typeface="Tahoma" pitchFamily="34" charset="0"/>
                  <a:ea typeface="黑体" pitchFamily="2" charset="-122"/>
                </a:rPr>
                <a:t>++)</a:t>
              </a:r>
            </a:p>
          </p:txBody>
        </p:sp>
        <p:sp>
          <p:nvSpPr>
            <p:cNvPr id="26" name="Rectangle 13"/>
            <p:cNvSpPr>
              <a:spLocks noChangeArrowheads="1"/>
            </p:cNvSpPr>
            <p:nvPr/>
          </p:nvSpPr>
          <p:spPr bwMode="auto">
            <a:xfrm>
              <a:off x="4953000" y="4267200"/>
              <a:ext cx="19050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dirty="0">
                  <a:latin typeface="Tahoma" pitchFamily="34" charset="0"/>
                  <a:ea typeface="黑体" pitchFamily="2" charset="-122"/>
                </a:rPr>
                <a:t>输出</a:t>
              </a:r>
              <a:r>
                <a:rPr kumimoji="1" lang="en-US" altLang="zh-CN" sz="1800" dirty="0" smtClean="0">
                  <a:latin typeface="Tahoma" pitchFamily="34" charset="0"/>
                  <a:ea typeface="黑体" pitchFamily="2" charset="-122"/>
                </a:rPr>
                <a:t>s </a:t>
              </a:r>
              <a:endParaRPr kumimoji="1" lang="en-US" altLang="zh-CN" sz="1800" dirty="0">
                <a:latin typeface="Tahoma" pitchFamily="34" charset="0"/>
                <a:ea typeface="黑体" pitchFamily="2" charset="-122"/>
              </a:endParaRPr>
            </a:p>
          </p:txBody>
        </p:sp>
        <p:sp>
          <p:nvSpPr>
            <p:cNvPr id="27" name="Rectangle 14"/>
            <p:cNvSpPr>
              <a:spLocks noChangeArrowheads="1"/>
            </p:cNvSpPr>
            <p:nvPr/>
          </p:nvSpPr>
          <p:spPr bwMode="auto">
            <a:xfrm>
              <a:off x="5334000" y="3733800"/>
              <a:ext cx="82747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 dirty="0" smtClean="0">
                  <a:latin typeface="Tahoma" pitchFamily="34" charset="0"/>
                  <a:ea typeface="黑体" pitchFamily="2" charset="-122"/>
                </a:rPr>
                <a:t>s=s*</a:t>
              </a:r>
              <a:r>
                <a:rPr kumimoji="1" lang="en-US" altLang="zh-CN" sz="1800" dirty="0" err="1" smtClean="0">
                  <a:latin typeface="Tahoma" pitchFamily="34" charset="0"/>
                  <a:ea typeface="黑体" pitchFamily="2" charset="-122"/>
                </a:rPr>
                <a:t>i</a:t>
              </a:r>
              <a:endParaRPr kumimoji="1" lang="en-US" altLang="zh-CN" sz="1800" dirty="0">
                <a:latin typeface="Tahoma" pitchFamily="34" charset="0"/>
                <a:ea typeface="黑体" pitchFamily="2" charset="-122"/>
              </a:endParaRPr>
            </a:p>
          </p:txBody>
        </p:sp>
        <p:sp>
          <p:nvSpPr>
            <p:cNvPr id="28" name="Rectangle 32"/>
            <p:cNvSpPr>
              <a:spLocks noChangeArrowheads="1"/>
            </p:cNvSpPr>
            <p:nvPr/>
          </p:nvSpPr>
          <p:spPr bwMode="auto">
            <a:xfrm>
              <a:off x="4419600" y="3276600"/>
              <a:ext cx="16002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Tahoma" pitchFamily="34" charset="0"/>
                  <a:ea typeface="黑体" pitchFamily="2" charset="-122"/>
                </a:rPr>
                <a:t> </a:t>
              </a:r>
              <a:r>
                <a:rPr kumimoji="1" lang="en-US" altLang="zh-CN" sz="1800">
                  <a:latin typeface="Tahoma" pitchFamily="34" charset="0"/>
                  <a:ea typeface="黑体" pitchFamily="2" charset="-122"/>
                </a:rPr>
                <a:t>for   (i=1；</a:t>
              </a:r>
            </a:p>
          </p:txBody>
        </p:sp>
        <p:sp>
          <p:nvSpPr>
            <p:cNvPr id="29" name="Rectangle 33"/>
            <p:cNvSpPr>
              <a:spLocks noChangeArrowheads="1"/>
            </p:cNvSpPr>
            <p:nvPr/>
          </p:nvSpPr>
          <p:spPr bwMode="auto">
            <a:xfrm>
              <a:off x="5715000" y="3290888"/>
              <a:ext cx="101181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 dirty="0" err="1">
                  <a:latin typeface="Tahoma" pitchFamily="34" charset="0"/>
                  <a:ea typeface="黑体" pitchFamily="2" charset="-122"/>
                </a:rPr>
                <a:t>i</a:t>
              </a:r>
              <a:r>
                <a:rPr kumimoji="1" lang="en-US" altLang="zh-CN" sz="1800" dirty="0" smtClean="0">
                  <a:latin typeface="Tahoma" pitchFamily="34" charset="0"/>
                  <a:ea typeface="黑体" pitchFamily="2" charset="-122"/>
                </a:rPr>
                <a:t>&lt;=n；</a:t>
              </a:r>
              <a:endParaRPr kumimoji="1" lang="en-US" altLang="zh-CN" sz="1800" dirty="0">
                <a:latin typeface="Tahoma" pitchFamily="34" charset="0"/>
                <a:ea typeface="黑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边学边练</a:t>
            </a:r>
          </a:p>
        </p:txBody>
      </p:sp>
      <p:sp>
        <p:nvSpPr>
          <p:cNvPr id="21507" name="内容占位符 2"/>
          <p:cNvSpPr>
            <a:spLocks noGrp="1"/>
          </p:cNvSpPr>
          <p:nvPr>
            <p:ph idx="1"/>
          </p:nvPr>
        </p:nvSpPr>
        <p:spPr>
          <a:xfrm>
            <a:off x="2667000" y="1447800"/>
            <a:ext cx="6153150" cy="17526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/>
              <a:t>1</a:t>
            </a:r>
            <a:r>
              <a:rPr lang="zh-CN" altLang="zh-CN" sz="2800" dirty="0" smtClean="0"/>
              <a:t>、求</a:t>
            </a:r>
            <a:r>
              <a:rPr lang="en-US" altLang="zh-CN" sz="2800" dirty="0" smtClean="0"/>
              <a:t>1</a:t>
            </a:r>
            <a:r>
              <a:rPr lang="zh-CN" altLang="zh-CN" sz="2800" dirty="0" smtClean="0"/>
              <a:t>到</a:t>
            </a:r>
            <a:r>
              <a:rPr lang="en-US" altLang="zh-CN" sz="2800" dirty="0" smtClean="0"/>
              <a:t>n</a:t>
            </a:r>
            <a:r>
              <a:rPr lang="zh-CN" altLang="zh-CN" sz="2800" dirty="0" smtClean="0"/>
              <a:t>的平方和。</a:t>
            </a:r>
          </a:p>
          <a:p>
            <a:pPr marL="0" indent="0">
              <a:buNone/>
            </a:pPr>
            <a:r>
              <a:rPr lang="en-US" altLang="zh-CN" sz="2800" dirty="0" smtClean="0"/>
              <a:t>2</a:t>
            </a:r>
            <a:r>
              <a:rPr lang="zh-CN" altLang="zh-CN" sz="2800" dirty="0" smtClean="0"/>
              <a:t>、求</a:t>
            </a:r>
            <a:r>
              <a:rPr lang="en-US" altLang="zh-CN" sz="2800" dirty="0" smtClean="0"/>
              <a:t>1+1/3+1/5+....+1/99</a:t>
            </a:r>
            <a:r>
              <a:rPr lang="zh-CN" altLang="zh-CN" sz="2800" dirty="0" smtClean="0"/>
              <a:t>。</a:t>
            </a:r>
            <a:endParaRPr lang="zh-CN" altLang="en-US" sz="2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 - </a:t>
            </a:r>
            <a:fld id="{6020C2C0-C643-45E1-9B55-89972D23A28B}" type="slidenum">
              <a:rPr lang="en-US" altLang="zh-CN" smtClean="0"/>
              <a:pPr>
                <a:defRPr/>
              </a:pPr>
              <a:t>19</a:t>
            </a:fld>
            <a:r>
              <a:rPr lang="en-US" altLang="zh-CN" smtClean="0"/>
              <a:t>-</a:t>
            </a:r>
            <a:endParaRPr lang="en-US" altLang="zh-CN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8" name="位图图像" r:id="rId3" imgW="5380952" imgH="4704762" progId="PBrush">
                  <p:embed/>
                </p:oleObj>
              </mc:Choice>
              <mc:Fallback>
                <p:oleObj name="位图图像" r:id="rId3" imgW="5380952" imgH="4704762" progId="PBrush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D3EAF7BA-675A-4488-9642-29411107CF69}" type="slidenum">
              <a:rPr lang="en-US" altLang="zh-CN"/>
              <a:pPr>
                <a:defRPr/>
              </a:pPr>
              <a:t>2</a:t>
            </a:fld>
            <a:r>
              <a:rPr lang="en-US" altLang="zh-CN"/>
              <a:t>-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第5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</a:rPr>
              <a:t>章 循环结构算法及其实现</a:t>
            </a:r>
            <a:endParaRPr lang="en-US" altLang="zh-CN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0"/>
            <a:ext cx="8424863" cy="4114800"/>
          </a:xfrm>
        </p:spPr>
        <p:txBody>
          <a:bodyPr/>
          <a:lstStyle/>
          <a:p>
            <a:pPr eaLnBrk="1" hangingPunct="1"/>
            <a:r>
              <a:rPr lang="zh-CN" altLang="en-US" sz="2800" smtClean="0">
                <a:latin typeface="仿宋_GB2312" pitchFamily="49" charset="-122"/>
              </a:rPr>
              <a:t>学习目标</a:t>
            </a:r>
          </a:p>
          <a:p>
            <a:pPr lvl="1" eaLnBrk="1" hangingPunct="1"/>
            <a:r>
              <a:rPr lang="zh-CN" altLang="en-US" sz="2400" smtClean="0">
                <a:latin typeface="仿宋_GB2312" pitchFamily="49" charset="-122"/>
              </a:rPr>
              <a:t>掌握定数循环和不定数循环的设计方法</a:t>
            </a:r>
          </a:p>
          <a:p>
            <a:pPr lvl="1" eaLnBrk="1" hangingPunct="1"/>
            <a:r>
              <a:rPr lang="zh-CN" altLang="en-US" sz="2400" smtClean="0">
                <a:latin typeface="仿宋_GB2312" pitchFamily="49" charset="-122"/>
              </a:rPr>
              <a:t>掌握嵌套循环的设计方法</a:t>
            </a:r>
          </a:p>
          <a:p>
            <a:pPr lvl="1" eaLnBrk="1" hangingPunct="1"/>
            <a:r>
              <a:rPr lang="zh-CN" altLang="en-US" sz="2400" smtClean="0">
                <a:latin typeface="仿宋_GB2312" pitchFamily="49" charset="-122"/>
              </a:rPr>
              <a:t>掌握常用算法（累加、累乘、求最大/小数、求素数，迭代、穷举法等）</a:t>
            </a:r>
            <a:endParaRPr lang="zh-CN" altLang="en-US" sz="2000" smtClean="0">
              <a:latin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EC8609FB-11CC-444E-BA3A-8B4D7129A6C1}" type="slidenum">
              <a:rPr lang="en-US" altLang="zh-CN"/>
              <a:pPr>
                <a:defRPr/>
              </a:pPr>
              <a:t>20</a:t>
            </a:fld>
            <a:r>
              <a:rPr lang="en-US" altLang="zh-CN"/>
              <a:t>-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5.1</a:t>
            </a:r>
            <a:r>
              <a:rPr lang="en-US" altLang="zh-CN" smtClean="0"/>
              <a:t>.4 	</a:t>
            </a:r>
            <a:r>
              <a:rPr lang="zh-CN" altLang="en-US" smtClean="0"/>
              <a:t>不定数循环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990600"/>
          </a:xfrm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en-US" altLang="zh-CN" sz="2800" dirty="0" smtClean="0">
                <a:solidFill>
                  <a:schemeClr val="hlink"/>
                </a:solidFill>
              </a:rPr>
              <a:t>1. </a:t>
            </a:r>
            <a:r>
              <a:rPr lang="zh-CN" altLang="en-US" sz="2800" dirty="0" smtClean="0">
                <a:solidFill>
                  <a:schemeClr val="hlink"/>
                </a:solidFill>
              </a:rPr>
              <a:t>由输入控制的不定数循环</a:t>
            </a:r>
          </a:p>
          <a:p>
            <a:pPr marL="609600" indent="-609600" eaLnBrk="1" hangingPunct="1">
              <a:buFontTx/>
              <a:buNone/>
            </a:pPr>
            <a:endParaRPr lang="en-US" altLang="zh-CN" sz="2800" dirty="0" smtClean="0">
              <a:solidFill>
                <a:schemeClr val="hlink"/>
              </a:solidFill>
            </a:endParaRPr>
          </a:p>
          <a:p>
            <a:pPr marL="609600" indent="-609600" eaLnBrk="1" hangingPunct="1">
              <a:buFontTx/>
              <a:buNone/>
            </a:pPr>
            <a:r>
              <a:rPr lang="en-US" altLang="zh-CN" sz="2800" dirty="0" smtClean="0"/>
              <a:t>【</a:t>
            </a:r>
            <a:r>
              <a:rPr lang="zh-CN" altLang="en-US" sz="2800" dirty="0" smtClean="0"/>
              <a:t>例5-</a:t>
            </a:r>
            <a:r>
              <a:rPr lang="en-US" altLang="zh-CN" sz="2800" dirty="0" smtClean="0"/>
              <a:t>5】</a:t>
            </a:r>
            <a:r>
              <a:rPr lang="zh-CN" altLang="en-US" sz="2800" dirty="0" smtClean="0"/>
              <a:t>求某班若干个学生的某科考试的平均成绩。</a:t>
            </a:r>
          </a:p>
          <a:p>
            <a:pPr marL="609600" indent="-609600" eaLnBrk="1" hangingPunct="1">
              <a:buClr>
                <a:schemeClr val="tx1"/>
              </a:buClr>
              <a:buSzTx/>
              <a:buFontTx/>
              <a:buAutoNum type="arabicPeriod"/>
            </a:pPr>
            <a:r>
              <a:rPr lang="zh-CN" altLang="en-US" sz="2400" dirty="0" smtClean="0"/>
              <a:t>与【例5-1】的区别</a:t>
            </a:r>
          </a:p>
        </p:txBody>
      </p:sp>
      <p:sp>
        <p:nvSpPr>
          <p:cNvPr id="194564" name="Rectangle 4"/>
          <p:cNvSpPr>
            <a:spLocks noChangeArrowheads="1"/>
          </p:cNvSpPr>
          <p:nvPr/>
        </p:nvSpPr>
        <p:spPr bwMode="auto">
          <a:xfrm>
            <a:off x="533400" y="3581400"/>
            <a:ext cx="4572000" cy="2119313"/>
          </a:xfrm>
          <a:prstGeom prst="rect">
            <a:avLst/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【例5-1】：设某班有</a:t>
            </a:r>
            <a:r>
              <a:rPr lang="en-US" altLang="zh-CN" sz="2400"/>
              <a:t>n</a:t>
            </a:r>
            <a:r>
              <a:rPr lang="zh-CN" altLang="en-US" sz="2400"/>
              <a:t>个学生，输入他们某科考试的成绩后，输出全班的平均成绩。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【例5-</a:t>
            </a:r>
            <a:r>
              <a:rPr lang="en-US" altLang="zh-CN" sz="2400"/>
              <a:t>3】</a:t>
            </a:r>
            <a:r>
              <a:rPr lang="zh-CN" altLang="en-US" sz="2400"/>
              <a:t>：求某班若干个学生的某科考试的平均成绩。</a:t>
            </a:r>
          </a:p>
        </p:txBody>
      </p:sp>
      <p:sp>
        <p:nvSpPr>
          <p:cNvPr id="194565" name="AutoShape 5"/>
          <p:cNvSpPr>
            <a:spLocks noChangeArrowheads="1"/>
          </p:cNvSpPr>
          <p:nvPr/>
        </p:nvSpPr>
        <p:spPr bwMode="auto">
          <a:xfrm>
            <a:off x="4953000" y="4038600"/>
            <a:ext cx="990600" cy="152400"/>
          </a:xfrm>
          <a:prstGeom prst="rightArrow">
            <a:avLst>
              <a:gd name="adj1" fmla="val 50000"/>
              <a:gd name="adj2" fmla="val 1625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194566" name="AutoShape 6"/>
          <p:cNvSpPr>
            <a:spLocks noChangeArrowheads="1"/>
          </p:cNvSpPr>
          <p:nvPr/>
        </p:nvSpPr>
        <p:spPr bwMode="auto">
          <a:xfrm>
            <a:off x="4953000" y="5181600"/>
            <a:ext cx="990600" cy="152400"/>
          </a:xfrm>
          <a:prstGeom prst="rightArrow">
            <a:avLst>
              <a:gd name="adj1" fmla="val 50000"/>
              <a:gd name="adj2" fmla="val 162500"/>
            </a:avLst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194567" name="Text Box 7"/>
          <p:cNvSpPr txBox="1">
            <a:spLocks noChangeArrowheads="1"/>
          </p:cNvSpPr>
          <p:nvPr/>
        </p:nvSpPr>
        <p:spPr bwMode="auto">
          <a:xfrm>
            <a:off x="6019800" y="3581400"/>
            <a:ext cx="24384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>
                <a:ea typeface="宋体" charset="-122"/>
              </a:rPr>
              <a:t>成绩的个数</a:t>
            </a:r>
            <a:r>
              <a:rPr lang="zh-CN" altLang="en-US" sz="2400">
                <a:solidFill>
                  <a:srgbClr val="FF0066"/>
                </a:solidFill>
                <a:ea typeface="宋体" charset="-122"/>
              </a:rPr>
              <a:t>已知</a:t>
            </a:r>
          </a:p>
        </p:txBody>
      </p:sp>
      <p:sp>
        <p:nvSpPr>
          <p:cNvPr id="194568" name="Text Box 8"/>
          <p:cNvSpPr txBox="1">
            <a:spLocks noChangeArrowheads="1"/>
          </p:cNvSpPr>
          <p:nvPr/>
        </p:nvSpPr>
        <p:spPr bwMode="auto">
          <a:xfrm>
            <a:off x="6019800" y="4876800"/>
            <a:ext cx="24384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>
                <a:ea typeface="宋体" charset="-122"/>
              </a:rPr>
              <a:t>成绩的个数</a:t>
            </a:r>
            <a:r>
              <a:rPr lang="zh-CN" altLang="en-US" sz="2400">
                <a:solidFill>
                  <a:srgbClr val="FF0066"/>
                </a:solidFill>
                <a:ea typeface="宋体" charset="-122"/>
              </a:rPr>
              <a:t>未知</a:t>
            </a:r>
          </a:p>
        </p:txBody>
      </p:sp>
      <p:sp>
        <p:nvSpPr>
          <p:cNvPr id="194569" name="Text Box 9"/>
          <p:cNvSpPr txBox="1">
            <a:spLocks noChangeArrowheads="1"/>
          </p:cNvSpPr>
          <p:nvPr/>
        </p:nvSpPr>
        <p:spPr bwMode="auto">
          <a:xfrm>
            <a:off x="6019800" y="3981450"/>
            <a:ext cx="2438400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chemeClr val="accent1"/>
                </a:solidFill>
                <a:ea typeface="宋体" charset="-122"/>
              </a:rPr>
              <a:t>定数循环</a:t>
            </a:r>
            <a:r>
              <a:rPr lang="zh-CN" altLang="en-US" sz="2400">
                <a:ea typeface="宋体" charset="-122"/>
              </a:rPr>
              <a:t>：</a:t>
            </a:r>
            <a:r>
              <a:rPr lang="zh-CN" altLang="en-US" sz="2400">
                <a:solidFill>
                  <a:srgbClr val="FF0066"/>
                </a:solidFill>
                <a:ea typeface="宋体" charset="-122"/>
              </a:rPr>
              <a:t>计数器</a:t>
            </a:r>
            <a:r>
              <a:rPr lang="zh-CN" altLang="en-US" sz="2400">
                <a:ea typeface="宋体" charset="-122"/>
              </a:rPr>
              <a:t>控制循环</a:t>
            </a:r>
          </a:p>
        </p:txBody>
      </p:sp>
      <p:sp>
        <p:nvSpPr>
          <p:cNvPr id="194570" name="Text Box 10"/>
          <p:cNvSpPr txBox="1">
            <a:spLocks noChangeArrowheads="1"/>
          </p:cNvSpPr>
          <p:nvPr/>
        </p:nvSpPr>
        <p:spPr bwMode="auto">
          <a:xfrm>
            <a:off x="6019800" y="5273675"/>
            <a:ext cx="2438400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chemeClr val="accent1"/>
                </a:solidFill>
                <a:ea typeface="宋体" charset="-122"/>
              </a:rPr>
              <a:t>不定数循环</a:t>
            </a:r>
            <a:r>
              <a:rPr lang="zh-CN" altLang="en-US" sz="2400">
                <a:ea typeface="宋体" charset="-122"/>
              </a:rPr>
              <a:t>：设定</a:t>
            </a:r>
            <a:r>
              <a:rPr lang="zh-CN" altLang="en-US" sz="2400">
                <a:solidFill>
                  <a:srgbClr val="FF0066"/>
                </a:solidFill>
                <a:ea typeface="宋体" charset="-122"/>
              </a:rPr>
              <a:t>标志</a:t>
            </a:r>
            <a:r>
              <a:rPr lang="zh-CN" altLang="en-US" sz="2400">
                <a:ea typeface="宋体" charset="-122"/>
              </a:rPr>
              <a:t>控制循环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4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4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4" grpId="0" animBg="1" autoUpdateAnimBg="0"/>
      <p:bldP spid="194565" grpId="0" animBg="1"/>
      <p:bldP spid="194566" grpId="0" animBg="1"/>
      <p:bldP spid="194567" grpId="0" autoUpdateAnimBg="0"/>
      <p:bldP spid="194568" grpId="0" autoUpdateAnimBg="0"/>
      <p:bldP spid="194569" grpId="0" autoUpdateAnimBg="0"/>
      <p:bldP spid="194570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AD5240F0-E103-4B3F-8C2D-DE37D5B79C6B}" type="slidenum">
              <a:rPr lang="en-US" altLang="zh-CN"/>
              <a:pPr>
                <a:defRPr/>
              </a:pPr>
              <a:t>21</a:t>
            </a:fld>
            <a:r>
              <a:rPr lang="en-US" altLang="zh-CN"/>
              <a:t>-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2. 使用标志控制不定数循环</a:t>
            </a:r>
            <a:endParaRPr lang="en-US" altLang="zh-CN" smtClean="0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457200" y="1447800"/>
            <a:ext cx="5029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（1）为什么用标识控制循环？</a:t>
            </a: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381000" y="2743200"/>
            <a:ext cx="48768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（2）用什么做结束的标识？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457200" y="4343400"/>
            <a:ext cx="34290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（3）循环条件</a:t>
            </a:r>
          </a:p>
        </p:txBody>
      </p:sp>
      <p:sp>
        <p:nvSpPr>
          <p:cNvPr id="195591" name="Rectangle 7"/>
          <p:cNvSpPr>
            <a:spLocks noChangeArrowheads="1"/>
          </p:cNvSpPr>
          <p:nvPr/>
        </p:nvSpPr>
        <p:spPr bwMode="auto">
          <a:xfrm>
            <a:off x="685800" y="1905000"/>
            <a:ext cx="8077200" cy="8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数目不定，在所有学生的成绩都输入之后，必须输入一个结束的标识，以此通知系统输入已经结束。</a:t>
            </a:r>
          </a:p>
        </p:txBody>
      </p:sp>
      <p:sp>
        <p:nvSpPr>
          <p:cNvPr id="195592" name="Rectangle 8"/>
          <p:cNvSpPr>
            <a:spLocks noChangeArrowheads="1"/>
          </p:cNvSpPr>
          <p:nvPr/>
        </p:nvSpPr>
        <p:spPr bwMode="auto">
          <a:xfrm>
            <a:off x="685800" y="3200400"/>
            <a:ext cx="8153400" cy="116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 标识的作用是表明输入结束，所以只要不是合法的数据，就都可以做标识。</a:t>
            </a:r>
          </a:p>
          <a:p>
            <a:pPr eaLnBrk="1" hangingPunct="1">
              <a:spcBef>
                <a:spcPct val="0"/>
              </a:spcBef>
              <a:buClrTx/>
              <a:buSzTx/>
            </a:pPr>
            <a:r>
              <a:rPr lang="zh-CN" altLang="en-US" sz="2400"/>
              <a:t> 利用宏名表示结束标识。</a:t>
            </a:r>
          </a:p>
        </p:txBody>
      </p:sp>
      <p:sp>
        <p:nvSpPr>
          <p:cNvPr id="195593" name="Rectangle 9"/>
          <p:cNvSpPr>
            <a:spLocks noChangeArrowheads="1"/>
          </p:cNvSpPr>
          <p:nvPr/>
        </p:nvSpPr>
        <p:spPr bwMode="auto">
          <a:xfrm>
            <a:off x="685800" y="4862513"/>
            <a:ext cx="8077200" cy="146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buSzTx/>
              <a:buFont typeface="Wingdings" pitchFamily="2" charset="2"/>
              <a:buNone/>
            </a:pPr>
            <a:r>
              <a:rPr lang="zh-CN" altLang="en-US" sz="2400"/>
              <a:t>设标识为-1，在-1之前输入的每个数是要进行统计的学生的成绩。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buSzTx/>
              <a:buFont typeface="Wingdings" pitchFamily="2" charset="2"/>
              <a:buNone/>
            </a:pPr>
            <a:r>
              <a:rPr lang="en-US" altLang="zh-CN" sz="2400"/>
              <a:t>#define FLAG  -1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buSzTx/>
              <a:buFont typeface="Wingdings" pitchFamily="2" charset="2"/>
              <a:buNone/>
            </a:pPr>
            <a:r>
              <a:rPr lang="zh-CN" altLang="en-US" sz="2400"/>
              <a:t>循环条件：当</a:t>
            </a:r>
            <a:r>
              <a:rPr lang="en-US" altLang="zh-CN" sz="2400"/>
              <a:t>x≠FLAG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5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5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5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91" grpId="0" autoUpdateAnimBg="0"/>
      <p:bldP spid="195592" grpId="0" autoUpdateAnimBg="0"/>
      <p:bldP spid="19559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8E862B1D-D9C4-4924-9002-1C88D083239F}" type="slidenum">
              <a:rPr lang="en-US" altLang="zh-CN"/>
              <a:pPr>
                <a:defRPr/>
              </a:pPr>
              <a:t>22</a:t>
            </a:fld>
            <a:r>
              <a:rPr lang="en-US" altLang="zh-CN"/>
              <a:t>-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3. 算法</a:t>
            </a:r>
            <a:endParaRPr lang="en-US" altLang="zh-CN" smtClean="0"/>
          </a:p>
        </p:txBody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8424863" cy="1981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008000"/>
              </a:buClr>
              <a:buSzTx/>
              <a:buFont typeface="Times New Roman" pitchFamily="18" charset="0"/>
              <a:buNone/>
            </a:pPr>
            <a:r>
              <a:rPr lang="zh-CN" altLang="en-US" sz="2400" smtClean="0"/>
              <a:t>（1）初始化</a:t>
            </a:r>
            <a:endParaRPr lang="en-US" altLang="zh-CN" sz="2400" smtClean="0"/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008000"/>
              </a:buClr>
              <a:buSzTx/>
              <a:buFont typeface="Times New Roman" pitchFamily="18" charset="0"/>
              <a:buNone/>
            </a:pPr>
            <a:r>
              <a:rPr lang="zh-CN" altLang="en-US" sz="2400" smtClean="0"/>
              <a:t>（2）当</a:t>
            </a:r>
            <a:r>
              <a:rPr lang="en-US" altLang="zh-CN" sz="2400" smtClean="0"/>
              <a:t>x </a:t>
            </a:r>
            <a:r>
              <a:rPr lang="en-US" altLang="zh-CN" sz="2400" smtClean="0">
                <a:latin typeface="楷体_GB2312" pitchFamily="49" charset="-122"/>
                <a:ea typeface="楷体_GB2312" pitchFamily="49" charset="-122"/>
              </a:rPr>
              <a:t>≠FLAG</a:t>
            </a:r>
            <a:r>
              <a:rPr lang="zh-CN" altLang="en-US" sz="2400" smtClean="0">
                <a:latin typeface="楷体_GB2312" pitchFamily="49" charset="-122"/>
                <a:ea typeface="楷体_GB2312" pitchFamily="49" charset="-122"/>
              </a:rPr>
              <a:t>时，</a:t>
            </a:r>
            <a:r>
              <a:rPr lang="zh-CN" altLang="en-US" sz="2400" smtClean="0"/>
              <a:t>把输入的成绩累加在一起，并对成绩的个数进行计数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008000"/>
              </a:buClr>
              <a:buSzTx/>
              <a:buFont typeface="Times New Roman" pitchFamily="18" charset="0"/>
              <a:buNone/>
            </a:pPr>
            <a:r>
              <a:rPr lang="zh-CN" altLang="en-US" sz="2400" smtClean="0"/>
              <a:t>（3）计算平均成绩 ，并输出计算结果</a:t>
            </a:r>
            <a:endParaRPr lang="zh-CN" altLang="en-US" smtClean="0"/>
          </a:p>
        </p:txBody>
      </p:sp>
      <p:sp>
        <p:nvSpPr>
          <p:cNvPr id="196612" name="AutoShape 4"/>
          <p:cNvSpPr>
            <a:spLocks/>
          </p:cNvSpPr>
          <p:nvPr/>
        </p:nvSpPr>
        <p:spPr bwMode="auto">
          <a:xfrm>
            <a:off x="5214938" y="3352800"/>
            <a:ext cx="3776662" cy="1316038"/>
          </a:xfrm>
          <a:prstGeom prst="accentBorderCallout2">
            <a:avLst>
              <a:gd name="adj1" fmla="val 8685"/>
              <a:gd name="adj2" fmla="val -2019"/>
              <a:gd name="adj3" fmla="val 8685"/>
              <a:gd name="adj4" fmla="val -41657"/>
              <a:gd name="adj5" fmla="val -131968"/>
              <a:gd name="adj6" fmla="val -82764"/>
            </a:avLst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1、累加器</a:t>
            </a:r>
            <a:r>
              <a:rPr lang="en-US" altLang="zh-CN" sz="2400"/>
              <a:t>sum</a:t>
            </a:r>
            <a:r>
              <a:rPr lang="zh-CN" altLang="en-US" sz="2400"/>
              <a:t>赋初值：0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2、计数器</a:t>
            </a:r>
            <a:r>
              <a:rPr lang="en-US" altLang="zh-CN" sz="2400"/>
              <a:t>count</a:t>
            </a:r>
            <a:r>
              <a:rPr lang="zh-CN" altLang="en-US" sz="2400"/>
              <a:t>赋初值：0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3、成绩</a:t>
            </a:r>
            <a:r>
              <a:rPr lang="en-US" altLang="zh-CN" sz="2400"/>
              <a:t>x</a:t>
            </a:r>
            <a:r>
              <a:rPr lang="zh-CN" altLang="en-US" sz="2400"/>
              <a:t>赋初值：输入</a:t>
            </a:r>
          </a:p>
        </p:txBody>
      </p:sp>
      <p:grpSp>
        <p:nvGrpSpPr>
          <p:cNvPr id="196613" name="Group 5"/>
          <p:cNvGrpSpPr>
            <a:grpSpLocks/>
          </p:cNvGrpSpPr>
          <p:nvPr/>
        </p:nvGrpSpPr>
        <p:grpSpPr bwMode="auto">
          <a:xfrm>
            <a:off x="1828800" y="4419600"/>
            <a:ext cx="3124200" cy="1676400"/>
            <a:chOff x="1536" y="2160"/>
            <a:chExt cx="1968" cy="1056"/>
          </a:xfrm>
        </p:grpSpPr>
        <p:sp>
          <p:nvSpPr>
            <p:cNvPr id="24596" name="Rectangle 6"/>
            <p:cNvSpPr>
              <a:spLocks noChangeArrowheads="1"/>
            </p:cNvSpPr>
            <p:nvPr/>
          </p:nvSpPr>
          <p:spPr bwMode="auto">
            <a:xfrm>
              <a:off x="1536" y="2160"/>
              <a:ext cx="1968" cy="105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  当 </a:t>
              </a: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x ≠FLAG </a:t>
              </a: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时</a:t>
              </a:r>
            </a:p>
          </p:txBody>
        </p:sp>
        <p:sp>
          <p:nvSpPr>
            <p:cNvPr id="24597" name="Rectangle 7"/>
            <p:cNvSpPr>
              <a:spLocks noChangeArrowheads="1"/>
            </p:cNvSpPr>
            <p:nvPr/>
          </p:nvSpPr>
          <p:spPr bwMode="auto">
            <a:xfrm>
              <a:off x="2016" y="2400"/>
              <a:ext cx="1488" cy="81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sp>
        <p:nvSpPr>
          <p:cNvPr id="196616" name="Rectangle 8"/>
          <p:cNvSpPr>
            <a:spLocks noChangeArrowheads="1"/>
          </p:cNvSpPr>
          <p:nvPr/>
        </p:nvSpPr>
        <p:spPr bwMode="auto">
          <a:xfrm>
            <a:off x="2590800" y="4800600"/>
            <a:ext cx="2362200" cy="3810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600">
                <a:latin typeface="Tahoma" pitchFamily="34" charset="0"/>
                <a:ea typeface="宋体" charset="-122"/>
              </a:rPr>
              <a:t> sum ← sum+x</a:t>
            </a:r>
            <a:endParaRPr kumimoji="1" lang="zh-CN" altLang="en-US" sz="1600">
              <a:latin typeface="Tahoma" pitchFamily="34" charset="0"/>
              <a:ea typeface="宋体" charset="-122"/>
            </a:endParaRPr>
          </a:p>
        </p:txBody>
      </p:sp>
      <p:sp>
        <p:nvSpPr>
          <p:cNvPr id="196617" name="Rectangle 9"/>
          <p:cNvSpPr>
            <a:spLocks noChangeArrowheads="1"/>
          </p:cNvSpPr>
          <p:nvPr/>
        </p:nvSpPr>
        <p:spPr bwMode="auto">
          <a:xfrm>
            <a:off x="2590800" y="5181600"/>
            <a:ext cx="2362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600">
                <a:latin typeface="Tahoma" pitchFamily="34" charset="0"/>
                <a:ea typeface="宋体" charset="-122"/>
              </a:rPr>
              <a:t> </a:t>
            </a:r>
            <a:r>
              <a:rPr kumimoji="1" lang="en-US" altLang="zh-CN" sz="1600">
                <a:solidFill>
                  <a:schemeClr val="accent2"/>
                </a:solidFill>
                <a:latin typeface="Tahoma" pitchFamily="34" charset="0"/>
                <a:ea typeface="宋体" charset="-122"/>
              </a:rPr>
              <a:t>count ++</a:t>
            </a:r>
            <a:endParaRPr kumimoji="1" lang="zh-CN" altLang="en-US" sz="1600">
              <a:solidFill>
                <a:schemeClr val="accent2"/>
              </a:solidFill>
              <a:latin typeface="Tahoma" pitchFamily="34" charset="0"/>
              <a:ea typeface="宋体" charset="-122"/>
            </a:endParaRPr>
          </a:p>
        </p:txBody>
      </p:sp>
      <p:sp>
        <p:nvSpPr>
          <p:cNvPr id="196618" name="Rectangle 10"/>
          <p:cNvSpPr>
            <a:spLocks noChangeArrowheads="1"/>
          </p:cNvSpPr>
          <p:nvPr/>
        </p:nvSpPr>
        <p:spPr bwMode="auto">
          <a:xfrm>
            <a:off x="2590800" y="5638800"/>
            <a:ext cx="2362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600">
                <a:latin typeface="Tahoma" pitchFamily="34" charset="0"/>
                <a:ea typeface="宋体" charset="-122"/>
              </a:rPr>
              <a:t> 输入</a:t>
            </a:r>
            <a:r>
              <a:rPr kumimoji="1" lang="en-US" altLang="zh-CN" sz="1600">
                <a:latin typeface="Tahoma" pitchFamily="34" charset="0"/>
                <a:ea typeface="宋体" charset="-122"/>
              </a:rPr>
              <a:t>x</a:t>
            </a:r>
            <a:endParaRPr kumimoji="1" lang="zh-CN" altLang="en-US" sz="1600">
              <a:latin typeface="Tahoma" pitchFamily="34" charset="0"/>
              <a:ea typeface="宋体" charset="-122"/>
            </a:endParaRPr>
          </a:p>
        </p:txBody>
      </p:sp>
      <p:sp>
        <p:nvSpPr>
          <p:cNvPr id="196619" name="Rectangle 11"/>
          <p:cNvSpPr>
            <a:spLocks noChangeArrowheads="1"/>
          </p:cNvSpPr>
          <p:nvPr/>
        </p:nvSpPr>
        <p:spPr bwMode="auto">
          <a:xfrm>
            <a:off x="1828800" y="3505200"/>
            <a:ext cx="3124200" cy="304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196620" name="Rectangle 12"/>
          <p:cNvSpPr>
            <a:spLocks noChangeArrowheads="1"/>
          </p:cNvSpPr>
          <p:nvPr/>
        </p:nvSpPr>
        <p:spPr bwMode="auto">
          <a:xfrm>
            <a:off x="1828800" y="3505200"/>
            <a:ext cx="3124200" cy="4572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600">
                <a:latin typeface="Tahoma" pitchFamily="34" charset="0"/>
                <a:ea typeface="宋体" charset="-122"/>
              </a:rPr>
              <a:t>sum ← 0， </a:t>
            </a:r>
            <a:r>
              <a:rPr kumimoji="1" lang="en-US" altLang="zh-CN" sz="1600">
                <a:solidFill>
                  <a:schemeClr val="accent2"/>
                </a:solidFill>
                <a:latin typeface="Tahoma" pitchFamily="34" charset="0"/>
                <a:ea typeface="宋体" charset="-122"/>
              </a:rPr>
              <a:t>count← 0</a:t>
            </a:r>
            <a:endParaRPr kumimoji="1" lang="zh-CN" altLang="en-US" sz="1600">
              <a:solidFill>
                <a:schemeClr val="accent2"/>
              </a:solidFill>
              <a:latin typeface="Tahoma" pitchFamily="34" charset="0"/>
              <a:ea typeface="宋体" charset="-122"/>
            </a:endParaRPr>
          </a:p>
        </p:txBody>
      </p:sp>
      <p:sp>
        <p:nvSpPr>
          <p:cNvPr id="196621" name="Rectangle 13"/>
          <p:cNvSpPr>
            <a:spLocks noChangeArrowheads="1"/>
          </p:cNvSpPr>
          <p:nvPr/>
        </p:nvSpPr>
        <p:spPr bwMode="auto">
          <a:xfrm>
            <a:off x="1828800" y="3962400"/>
            <a:ext cx="3124200" cy="4572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600">
                <a:latin typeface="Tahoma" pitchFamily="34" charset="0"/>
                <a:ea typeface="宋体" charset="-122"/>
              </a:rPr>
              <a:t>输入一个成绩于</a:t>
            </a:r>
            <a:r>
              <a:rPr kumimoji="1" lang="en-US" altLang="zh-CN" sz="1600">
                <a:latin typeface="Tahoma" pitchFamily="34" charset="0"/>
                <a:ea typeface="宋体" charset="-122"/>
              </a:rPr>
              <a:t>x</a:t>
            </a:r>
          </a:p>
        </p:txBody>
      </p:sp>
      <p:sp>
        <p:nvSpPr>
          <p:cNvPr id="196622" name="Rectangle 14"/>
          <p:cNvSpPr>
            <a:spLocks noChangeArrowheads="1"/>
          </p:cNvSpPr>
          <p:nvPr/>
        </p:nvSpPr>
        <p:spPr bwMode="auto">
          <a:xfrm>
            <a:off x="1828800" y="6096000"/>
            <a:ext cx="3124200" cy="4572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600">
                <a:latin typeface="Tahoma" pitchFamily="34" charset="0"/>
                <a:ea typeface="宋体" charset="-122"/>
              </a:rPr>
              <a:t>输出平均分</a:t>
            </a:r>
            <a:r>
              <a:rPr kumimoji="1" lang="en-US" altLang="zh-CN" sz="1600">
                <a:latin typeface="Tahoma" pitchFamily="34" charset="0"/>
                <a:ea typeface="宋体" charset="-122"/>
              </a:rPr>
              <a:t>sum/</a:t>
            </a:r>
            <a:r>
              <a:rPr kumimoji="1" lang="en-US" altLang="zh-CN" sz="1600">
                <a:solidFill>
                  <a:schemeClr val="accent2"/>
                </a:solidFill>
                <a:latin typeface="Tahoma" pitchFamily="34" charset="0"/>
                <a:ea typeface="宋体" charset="-122"/>
              </a:rPr>
              <a:t>count</a:t>
            </a:r>
            <a:endParaRPr kumimoji="1" lang="zh-CN" altLang="en-US" sz="1600">
              <a:solidFill>
                <a:schemeClr val="accent2"/>
              </a:solidFill>
              <a:latin typeface="Tahoma" pitchFamily="34" charset="0"/>
              <a:ea typeface="宋体" charset="-122"/>
            </a:endParaRPr>
          </a:p>
        </p:txBody>
      </p:sp>
      <p:sp>
        <p:nvSpPr>
          <p:cNvPr id="196623" name="AutoShape 15"/>
          <p:cNvSpPr>
            <a:spLocks/>
          </p:cNvSpPr>
          <p:nvPr/>
        </p:nvSpPr>
        <p:spPr bwMode="auto">
          <a:xfrm>
            <a:off x="1600200" y="3505200"/>
            <a:ext cx="228600" cy="914400"/>
          </a:xfrm>
          <a:prstGeom prst="leftBrace">
            <a:avLst>
              <a:gd name="adj1" fmla="val 3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196624" name="AutoShape 16"/>
          <p:cNvSpPr>
            <a:spLocks/>
          </p:cNvSpPr>
          <p:nvPr/>
        </p:nvSpPr>
        <p:spPr bwMode="auto">
          <a:xfrm>
            <a:off x="1600200" y="4419600"/>
            <a:ext cx="228600" cy="1676400"/>
          </a:xfrm>
          <a:prstGeom prst="leftBrace">
            <a:avLst>
              <a:gd name="adj1" fmla="val 6111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196625" name="AutoShape 17"/>
          <p:cNvSpPr>
            <a:spLocks/>
          </p:cNvSpPr>
          <p:nvPr/>
        </p:nvSpPr>
        <p:spPr bwMode="auto">
          <a:xfrm>
            <a:off x="1600200" y="6096000"/>
            <a:ext cx="228600" cy="457200"/>
          </a:xfrm>
          <a:prstGeom prst="leftBrace">
            <a:avLst>
              <a:gd name="adj1" fmla="val 1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196626" name="Text Box 18"/>
          <p:cNvSpPr txBox="1">
            <a:spLocks noChangeArrowheads="1"/>
          </p:cNvSpPr>
          <p:nvPr/>
        </p:nvSpPr>
        <p:spPr bwMode="auto">
          <a:xfrm>
            <a:off x="381000" y="3657600"/>
            <a:ext cx="129540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>
                <a:ea typeface="宋体" charset="-122"/>
              </a:rPr>
              <a:t>循环前的初始化</a:t>
            </a:r>
          </a:p>
        </p:txBody>
      </p:sp>
      <p:sp>
        <p:nvSpPr>
          <p:cNvPr id="196627" name="Text Box 19"/>
          <p:cNvSpPr txBox="1">
            <a:spLocks noChangeArrowheads="1"/>
          </p:cNvSpPr>
          <p:nvPr/>
        </p:nvSpPr>
        <p:spPr bwMode="auto">
          <a:xfrm>
            <a:off x="381000" y="5029200"/>
            <a:ext cx="12954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>
                <a:ea typeface="宋体" charset="-122"/>
              </a:rPr>
              <a:t>循环体</a:t>
            </a:r>
          </a:p>
        </p:txBody>
      </p:sp>
      <p:sp>
        <p:nvSpPr>
          <p:cNvPr id="196628" name="Text Box 20"/>
          <p:cNvSpPr txBox="1">
            <a:spLocks noChangeArrowheads="1"/>
          </p:cNvSpPr>
          <p:nvPr/>
        </p:nvSpPr>
        <p:spPr bwMode="auto">
          <a:xfrm>
            <a:off x="381000" y="6022975"/>
            <a:ext cx="129540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>
                <a:ea typeface="宋体" charset="-122"/>
              </a:rPr>
              <a:t>循环后的处理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6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6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6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6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6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6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6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96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96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96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9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9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9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2" grpId="0" animBg="1" autoUpdateAnimBg="0"/>
      <p:bldP spid="196616" grpId="0" animBg="1" autoUpdateAnimBg="0"/>
      <p:bldP spid="196617" grpId="0" animBg="1" autoUpdateAnimBg="0"/>
      <p:bldP spid="196618" grpId="0" animBg="1" autoUpdateAnimBg="0"/>
      <p:bldP spid="196619" grpId="0" animBg="1"/>
      <p:bldP spid="196620" grpId="0" animBg="1" autoUpdateAnimBg="0"/>
      <p:bldP spid="196621" grpId="0" animBg="1" autoUpdateAnimBg="0"/>
      <p:bldP spid="196622" grpId="0" animBg="1" autoUpdateAnimBg="0"/>
      <p:bldP spid="196623" grpId="0" animBg="1"/>
      <p:bldP spid="196624" grpId="0" animBg="1"/>
      <p:bldP spid="196625" grpId="0" animBg="1"/>
      <p:bldP spid="196626" grpId="0" autoUpdateAnimBg="0"/>
      <p:bldP spid="196627" grpId="0" autoUpdateAnimBg="0"/>
      <p:bldP spid="19662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21B9AC62-0331-4D53-ADB9-7F98493C2D65}" type="slidenum">
              <a:rPr lang="en-US" altLang="zh-CN"/>
              <a:pPr>
                <a:defRPr/>
              </a:pPr>
              <a:t>23</a:t>
            </a:fld>
            <a:r>
              <a:rPr lang="en-US" altLang="zh-CN"/>
              <a:t>-</a:t>
            </a: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定数循环和不定数循环的比较</a:t>
            </a:r>
          </a:p>
        </p:txBody>
      </p:sp>
      <p:grpSp>
        <p:nvGrpSpPr>
          <p:cNvPr id="25604" name="Group 27"/>
          <p:cNvGrpSpPr>
            <a:grpSpLocks/>
          </p:cNvGrpSpPr>
          <p:nvPr/>
        </p:nvGrpSpPr>
        <p:grpSpPr bwMode="auto">
          <a:xfrm>
            <a:off x="4800600" y="2209800"/>
            <a:ext cx="3124200" cy="3048000"/>
            <a:chOff x="3024" y="1536"/>
            <a:chExt cx="1968" cy="1920"/>
          </a:xfrm>
        </p:grpSpPr>
        <p:grpSp>
          <p:nvGrpSpPr>
            <p:cNvPr id="25620" name="Group 4"/>
            <p:cNvGrpSpPr>
              <a:grpSpLocks/>
            </p:cNvGrpSpPr>
            <p:nvPr/>
          </p:nvGrpSpPr>
          <p:grpSpPr bwMode="auto">
            <a:xfrm>
              <a:off x="3024" y="2112"/>
              <a:ext cx="1968" cy="1056"/>
              <a:chOff x="1536" y="2160"/>
              <a:chExt cx="1968" cy="1056"/>
            </a:xfrm>
          </p:grpSpPr>
          <p:sp>
            <p:nvSpPr>
              <p:cNvPr id="25628" name="Rectangle 5"/>
              <p:cNvSpPr>
                <a:spLocks noChangeArrowheads="1"/>
              </p:cNvSpPr>
              <p:nvPr/>
            </p:nvSpPr>
            <p:spPr bwMode="auto">
              <a:xfrm>
                <a:off x="1536" y="2160"/>
                <a:ext cx="1968" cy="105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zh-CN" altLang="en-US" sz="1800">
                    <a:latin typeface="Tahoma" pitchFamily="34" charset="0"/>
                    <a:ea typeface="宋体" charset="-122"/>
                  </a:rPr>
                  <a:t>  当 </a:t>
                </a:r>
                <a:r>
                  <a:rPr kumimoji="1" lang="en-US" altLang="zh-CN" sz="1800">
                    <a:solidFill>
                      <a:schemeClr val="hlink"/>
                    </a:solidFill>
                    <a:latin typeface="Tahoma" pitchFamily="34" charset="0"/>
                    <a:ea typeface="宋体" charset="-122"/>
                  </a:rPr>
                  <a:t>x ≠FLAG </a:t>
                </a:r>
                <a:r>
                  <a:rPr kumimoji="1" lang="zh-CN" altLang="en-US" sz="1800">
                    <a:latin typeface="Tahoma" pitchFamily="34" charset="0"/>
                    <a:ea typeface="宋体" charset="-122"/>
                  </a:rPr>
                  <a:t>时</a:t>
                </a:r>
              </a:p>
            </p:txBody>
          </p:sp>
          <p:sp>
            <p:nvSpPr>
              <p:cNvPr id="25629" name="Rectangle 6"/>
              <p:cNvSpPr>
                <a:spLocks noChangeArrowheads="1"/>
              </p:cNvSpPr>
              <p:nvPr/>
            </p:nvSpPr>
            <p:spPr bwMode="auto">
              <a:xfrm>
                <a:off x="2016" y="2400"/>
                <a:ext cx="1488" cy="8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</p:grpSp>
        <p:sp>
          <p:nvSpPr>
            <p:cNvPr id="25621" name="Rectangle 7"/>
            <p:cNvSpPr>
              <a:spLocks noChangeArrowheads="1"/>
            </p:cNvSpPr>
            <p:nvPr/>
          </p:nvSpPr>
          <p:spPr bwMode="auto">
            <a:xfrm>
              <a:off x="3504" y="2352"/>
              <a:ext cx="1488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 sum ← sum+x</a:t>
              </a:r>
              <a:endParaRPr kumimoji="1" lang="zh-CN" altLang="en-US" sz="180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25622" name="Rectangle 8"/>
            <p:cNvSpPr>
              <a:spLocks noChangeArrowheads="1"/>
            </p:cNvSpPr>
            <p:nvPr/>
          </p:nvSpPr>
          <p:spPr bwMode="auto">
            <a:xfrm>
              <a:off x="3504" y="2592"/>
              <a:ext cx="148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 count ++</a:t>
              </a:r>
              <a:endParaRPr kumimoji="1" lang="zh-CN" altLang="en-US" sz="180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25623" name="Rectangle 9"/>
            <p:cNvSpPr>
              <a:spLocks noChangeArrowheads="1"/>
            </p:cNvSpPr>
            <p:nvPr/>
          </p:nvSpPr>
          <p:spPr bwMode="auto">
            <a:xfrm>
              <a:off x="3504" y="2880"/>
              <a:ext cx="148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Tahoma" pitchFamily="34" charset="0"/>
                  <a:ea typeface="宋体" charset="-122"/>
                </a:rPr>
                <a:t> </a:t>
              </a:r>
              <a:r>
                <a:rPr kumimoji="1" lang="zh-CN" altLang="en-US" sz="1800">
                  <a:solidFill>
                    <a:schemeClr val="hlink"/>
                  </a:solidFill>
                  <a:latin typeface="Tahoma" pitchFamily="34" charset="0"/>
                  <a:ea typeface="宋体" charset="-122"/>
                </a:rPr>
                <a:t>输入</a:t>
              </a:r>
              <a:r>
                <a:rPr kumimoji="1" lang="en-US" altLang="zh-CN" sz="1800">
                  <a:solidFill>
                    <a:schemeClr val="hlink"/>
                  </a:solidFill>
                  <a:latin typeface="Tahoma" pitchFamily="34" charset="0"/>
                  <a:ea typeface="宋体" charset="-122"/>
                </a:rPr>
                <a:t>x</a:t>
              </a:r>
              <a:endParaRPr kumimoji="1" lang="zh-CN" altLang="en-US" sz="1800">
                <a:solidFill>
                  <a:schemeClr val="hlink"/>
                </a:solidFill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25624" name="Rectangle 10"/>
            <p:cNvSpPr>
              <a:spLocks noChangeArrowheads="1"/>
            </p:cNvSpPr>
            <p:nvPr/>
          </p:nvSpPr>
          <p:spPr bwMode="auto">
            <a:xfrm>
              <a:off x="3024" y="1536"/>
              <a:ext cx="1968" cy="19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25625" name="Rectangle 11"/>
            <p:cNvSpPr>
              <a:spLocks noChangeArrowheads="1"/>
            </p:cNvSpPr>
            <p:nvPr/>
          </p:nvSpPr>
          <p:spPr bwMode="auto">
            <a:xfrm>
              <a:off x="3024" y="1536"/>
              <a:ext cx="196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sum ← 0， count← 0</a:t>
              </a:r>
              <a:endParaRPr kumimoji="1" lang="zh-CN" altLang="en-US" sz="180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25626" name="Rectangle 12"/>
            <p:cNvSpPr>
              <a:spLocks noChangeArrowheads="1"/>
            </p:cNvSpPr>
            <p:nvPr/>
          </p:nvSpPr>
          <p:spPr bwMode="auto">
            <a:xfrm>
              <a:off x="3024" y="1824"/>
              <a:ext cx="196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solidFill>
                    <a:schemeClr val="hlink"/>
                  </a:solidFill>
                  <a:latin typeface="Tahoma" pitchFamily="34" charset="0"/>
                  <a:ea typeface="宋体" charset="-122"/>
                </a:rPr>
                <a:t>输入一个成绩于</a:t>
              </a:r>
              <a:r>
                <a:rPr kumimoji="1" lang="en-US" altLang="zh-CN" sz="1800">
                  <a:solidFill>
                    <a:schemeClr val="hlink"/>
                  </a:solidFill>
                  <a:latin typeface="Tahoma" pitchFamily="34" charset="0"/>
                  <a:ea typeface="宋体" charset="-122"/>
                </a:rPr>
                <a:t>x</a:t>
              </a:r>
            </a:p>
          </p:txBody>
        </p:sp>
        <p:sp>
          <p:nvSpPr>
            <p:cNvPr id="25627" name="Rectangle 13"/>
            <p:cNvSpPr>
              <a:spLocks noChangeArrowheads="1"/>
            </p:cNvSpPr>
            <p:nvPr/>
          </p:nvSpPr>
          <p:spPr bwMode="auto">
            <a:xfrm>
              <a:off x="3024" y="3168"/>
              <a:ext cx="196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Tahoma" pitchFamily="34" charset="0"/>
                  <a:ea typeface="宋体" charset="-122"/>
                </a:rPr>
                <a:t>输出平均分</a:t>
              </a: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sum/count</a:t>
              </a:r>
              <a:endParaRPr kumimoji="1" lang="zh-CN" altLang="en-US" sz="1800">
                <a:latin typeface="Tahoma" pitchFamily="34" charset="0"/>
                <a:ea typeface="宋体" charset="-122"/>
              </a:endParaRPr>
            </a:p>
          </p:txBody>
        </p:sp>
      </p:grpSp>
      <p:grpSp>
        <p:nvGrpSpPr>
          <p:cNvPr id="25605" name="Group 26"/>
          <p:cNvGrpSpPr>
            <a:grpSpLocks/>
          </p:cNvGrpSpPr>
          <p:nvPr/>
        </p:nvGrpSpPr>
        <p:grpSpPr bwMode="auto">
          <a:xfrm>
            <a:off x="1066800" y="2190750"/>
            <a:ext cx="3200400" cy="3048000"/>
            <a:chOff x="672" y="1536"/>
            <a:chExt cx="1968" cy="1920"/>
          </a:xfrm>
        </p:grpSpPr>
        <p:grpSp>
          <p:nvGrpSpPr>
            <p:cNvPr id="25610" name="Group 14"/>
            <p:cNvGrpSpPr>
              <a:grpSpLocks/>
            </p:cNvGrpSpPr>
            <p:nvPr/>
          </p:nvGrpSpPr>
          <p:grpSpPr bwMode="auto">
            <a:xfrm>
              <a:off x="672" y="2112"/>
              <a:ext cx="1968" cy="1056"/>
              <a:chOff x="1536" y="2160"/>
              <a:chExt cx="1968" cy="1056"/>
            </a:xfrm>
          </p:grpSpPr>
          <p:sp>
            <p:nvSpPr>
              <p:cNvPr id="25618" name="Rectangle 15"/>
              <p:cNvSpPr>
                <a:spLocks noChangeArrowheads="1"/>
              </p:cNvSpPr>
              <p:nvPr/>
            </p:nvSpPr>
            <p:spPr bwMode="auto">
              <a:xfrm>
                <a:off x="1536" y="2160"/>
                <a:ext cx="1968" cy="105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zh-CN" altLang="en-US" sz="1800">
                    <a:latin typeface="Tahoma" pitchFamily="34" charset="0"/>
                    <a:ea typeface="宋体" charset="-122"/>
                  </a:rPr>
                  <a:t>  当 </a:t>
                </a:r>
                <a:r>
                  <a:rPr kumimoji="1" lang="en-US" altLang="zh-CN" sz="1800">
                    <a:solidFill>
                      <a:schemeClr val="hlink"/>
                    </a:solidFill>
                    <a:latin typeface="Tahoma" pitchFamily="34" charset="0"/>
                    <a:ea typeface="宋体" charset="-122"/>
                  </a:rPr>
                  <a:t>i＜=n </a:t>
                </a:r>
                <a:r>
                  <a:rPr kumimoji="1" lang="zh-CN" altLang="en-US" sz="1800">
                    <a:latin typeface="Tahoma" pitchFamily="34" charset="0"/>
                    <a:ea typeface="宋体" charset="-122"/>
                  </a:rPr>
                  <a:t>时</a:t>
                </a:r>
              </a:p>
            </p:txBody>
          </p:sp>
          <p:sp>
            <p:nvSpPr>
              <p:cNvPr id="25619" name="Rectangle 16"/>
              <p:cNvSpPr>
                <a:spLocks noChangeArrowheads="1"/>
              </p:cNvSpPr>
              <p:nvPr/>
            </p:nvSpPr>
            <p:spPr bwMode="auto">
              <a:xfrm>
                <a:off x="2016" y="2400"/>
                <a:ext cx="1488" cy="8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</p:grpSp>
        <p:sp>
          <p:nvSpPr>
            <p:cNvPr id="25611" name="Rectangle 17"/>
            <p:cNvSpPr>
              <a:spLocks noChangeArrowheads="1"/>
            </p:cNvSpPr>
            <p:nvPr/>
          </p:nvSpPr>
          <p:spPr bwMode="auto">
            <a:xfrm>
              <a:off x="1152" y="2352"/>
              <a:ext cx="1488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Tahoma" pitchFamily="34" charset="0"/>
                  <a:ea typeface="宋体" charset="-122"/>
                </a:rPr>
                <a:t>  输入一个成绩于</a:t>
              </a: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x</a:t>
              </a:r>
              <a:endParaRPr kumimoji="1" lang="zh-CN" altLang="en-US" sz="180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25612" name="Rectangle 18"/>
            <p:cNvSpPr>
              <a:spLocks noChangeArrowheads="1"/>
            </p:cNvSpPr>
            <p:nvPr/>
          </p:nvSpPr>
          <p:spPr bwMode="auto">
            <a:xfrm>
              <a:off x="1152" y="2592"/>
              <a:ext cx="148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  sum←sum+x</a:t>
              </a:r>
              <a:endParaRPr kumimoji="1" lang="zh-CN" altLang="en-US" sz="180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25613" name="Rectangle 19"/>
            <p:cNvSpPr>
              <a:spLocks noChangeArrowheads="1"/>
            </p:cNvSpPr>
            <p:nvPr/>
          </p:nvSpPr>
          <p:spPr bwMode="auto">
            <a:xfrm>
              <a:off x="1152" y="2880"/>
              <a:ext cx="148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solidFill>
                    <a:schemeClr val="hlink"/>
                  </a:solidFill>
                  <a:latin typeface="Tahoma" pitchFamily="34" charset="0"/>
                  <a:ea typeface="宋体" charset="-122"/>
                </a:rPr>
                <a:t>  i++</a:t>
              </a:r>
              <a:endParaRPr kumimoji="1" lang="zh-CN" altLang="en-US" sz="1800">
                <a:solidFill>
                  <a:schemeClr val="hlink"/>
                </a:solidFill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25614" name="Rectangle 20"/>
            <p:cNvSpPr>
              <a:spLocks noChangeArrowheads="1"/>
            </p:cNvSpPr>
            <p:nvPr/>
          </p:nvSpPr>
          <p:spPr bwMode="auto">
            <a:xfrm>
              <a:off x="672" y="1536"/>
              <a:ext cx="1968" cy="19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25615" name="Rectangle 21"/>
            <p:cNvSpPr>
              <a:spLocks noChangeArrowheads="1"/>
            </p:cNvSpPr>
            <p:nvPr/>
          </p:nvSpPr>
          <p:spPr bwMode="auto">
            <a:xfrm>
              <a:off x="672" y="1536"/>
              <a:ext cx="196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Tahoma" pitchFamily="34" charset="0"/>
                  <a:ea typeface="宋体" charset="-122"/>
                </a:rPr>
                <a:t>输入</a:t>
              </a: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n</a:t>
              </a:r>
              <a:endParaRPr lang="zh-CN" altLang="en-US" sz="1800">
                <a:ea typeface="宋体" charset="-122"/>
              </a:endParaRPr>
            </a:p>
          </p:txBody>
        </p:sp>
        <p:sp>
          <p:nvSpPr>
            <p:cNvPr id="25616" name="Rectangle 22"/>
            <p:cNvSpPr>
              <a:spLocks noChangeArrowheads="1"/>
            </p:cNvSpPr>
            <p:nvPr/>
          </p:nvSpPr>
          <p:spPr bwMode="auto">
            <a:xfrm>
              <a:off x="672" y="1824"/>
              <a:ext cx="196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sum ← 0， </a:t>
              </a:r>
              <a:r>
                <a:rPr kumimoji="1" lang="en-US" altLang="zh-CN" sz="1800">
                  <a:solidFill>
                    <a:schemeClr val="hlink"/>
                  </a:solidFill>
                  <a:latin typeface="Tahoma" pitchFamily="34" charset="0"/>
                  <a:ea typeface="宋体" charset="-122"/>
                </a:rPr>
                <a:t>i ← 1</a:t>
              </a:r>
              <a:endParaRPr kumimoji="1" lang="zh-CN" altLang="en-US" sz="1800">
                <a:solidFill>
                  <a:schemeClr val="hlink"/>
                </a:solidFill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25617" name="Rectangle 23"/>
            <p:cNvSpPr>
              <a:spLocks noChangeArrowheads="1"/>
            </p:cNvSpPr>
            <p:nvPr/>
          </p:nvSpPr>
          <p:spPr bwMode="auto">
            <a:xfrm>
              <a:off x="672" y="3168"/>
              <a:ext cx="196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Tahoma" pitchFamily="34" charset="0"/>
                  <a:ea typeface="宋体" charset="-122"/>
                </a:rPr>
                <a:t>输出平均分</a:t>
              </a: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sum/n</a:t>
              </a:r>
              <a:endParaRPr lang="zh-CN" altLang="en-US" sz="1800">
                <a:ea typeface="宋体" charset="-122"/>
              </a:endParaRPr>
            </a:p>
          </p:txBody>
        </p:sp>
      </p:grpSp>
      <p:sp>
        <p:nvSpPr>
          <p:cNvPr id="25606" name="Rectangle 24"/>
          <p:cNvSpPr>
            <a:spLocks noChangeArrowheads="1"/>
          </p:cNvSpPr>
          <p:nvPr/>
        </p:nvSpPr>
        <p:spPr bwMode="auto">
          <a:xfrm>
            <a:off x="1905000" y="1612900"/>
            <a:ext cx="18288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chemeClr val="tx2"/>
                </a:solidFill>
                <a:latin typeface="Impact" pitchFamily="34" charset="0"/>
                <a:ea typeface="方正姚体" pitchFamily="2" charset="-122"/>
              </a:rPr>
              <a:t>定数循环</a:t>
            </a:r>
          </a:p>
        </p:txBody>
      </p:sp>
      <p:sp>
        <p:nvSpPr>
          <p:cNvPr id="25607" name="Rectangle 25"/>
          <p:cNvSpPr>
            <a:spLocks noChangeArrowheads="1"/>
          </p:cNvSpPr>
          <p:nvPr/>
        </p:nvSpPr>
        <p:spPr bwMode="auto">
          <a:xfrm>
            <a:off x="5484813" y="1600200"/>
            <a:ext cx="2058987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chemeClr val="tx2"/>
                </a:solidFill>
                <a:latin typeface="Impact" pitchFamily="34" charset="0"/>
                <a:ea typeface="方正姚体" pitchFamily="2" charset="-122"/>
              </a:rPr>
              <a:t>不定数循环</a:t>
            </a:r>
          </a:p>
        </p:txBody>
      </p:sp>
      <p:sp>
        <p:nvSpPr>
          <p:cNvPr id="25608" name="Text Box 28"/>
          <p:cNvSpPr txBox="1">
            <a:spLocks noChangeArrowheads="1"/>
          </p:cNvSpPr>
          <p:nvPr/>
        </p:nvSpPr>
        <p:spPr bwMode="auto">
          <a:xfrm>
            <a:off x="1498600" y="5334000"/>
            <a:ext cx="23114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0">
                <a:solidFill>
                  <a:schemeClr val="tx2"/>
                </a:solidFill>
                <a:latin typeface="Impact" pitchFamily="34" charset="0"/>
                <a:ea typeface="方正姚体" pitchFamily="2" charset="-122"/>
              </a:rPr>
              <a:t>求</a:t>
            </a:r>
            <a:r>
              <a:rPr lang="en-US" altLang="zh-CN" sz="2000" b="0">
                <a:solidFill>
                  <a:schemeClr val="tx2"/>
                </a:solidFill>
                <a:latin typeface="Impact" pitchFamily="34" charset="0"/>
                <a:ea typeface="方正姚体" pitchFamily="2" charset="-122"/>
              </a:rPr>
              <a:t>n</a:t>
            </a:r>
            <a:r>
              <a:rPr lang="zh-CN" altLang="en-US" sz="2000" b="0">
                <a:solidFill>
                  <a:schemeClr val="tx2"/>
                </a:solidFill>
                <a:latin typeface="Impact" pitchFamily="34" charset="0"/>
                <a:ea typeface="方正姚体" pitchFamily="2" charset="-122"/>
              </a:rPr>
              <a:t>个学生的平均分</a:t>
            </a:r>
          </a:p>
        </p:txBody>
      </p:sp>
      <p:sp>
        <p:nvSpPr>
          <p:cNvPr id="25609" name="Text Box 29"/>
          <p:cNvSpPr txBox="1">
            <a:spLocks noChangeArrowheads="1"/>
          </p:cNvSpPr>
          <p:nvPr/>
        </p:nvSpPr>
        <p:spPr bwMode="auto">
          <a:xfrm>
            <a:off x="4933950" y="5260975"/>
            <a:ext cx="268605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0">
                <a:solidFill>
                  <a:schemeClr val="tx2"/>
                </a:solidFill>
                <a:latin typeface="Impact" pitchFamily="34" charset="0"/>
                <a:ea typeface="方正姚体" pitchFamily="2" charset="-122"/>
              </a:rPr>
              <a:t>求若干个学生的平均分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C0DF79F8-9972-416D-95B0-6CAA9C582A4D}" type="slidenum">
              <a:rPr lang="en-US" altLang="zh-CN"/>
              <a:pPr>
                <a:defRPr/>
              </a:pPr>
              <a:t>24</a:t>
            </a:fld>
            <a:r>
              <a:rPr lang="en-US" altLang="zh-CN"/>
              <a:t>-</a:t>
            </a: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5.1</a:t>
            </a:r>
            <a:r>
              <a:rPr lang="en-US" altLang="zh-CN" smtClean="0"/>
              <a:t>.4 	</a:t>
            </a:r>
            <a:r>
              <a:rPr lang="zh-CN" altLang="en-US" smtClean="0"/>
              <a:t>不定数循环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4338" y="1447800"/>
            <a:ext cx="8424862" cy="7620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dirty="0" smtClean="0">
                <a:latin typeface="黑体" pitchFamily="2" charset="-122"/>
              </a:rPr>
              <a:t>2.</a:t>
            </a:r>
            <a:r>
              <a:rPr lang="zh-CN" altLang="en-US" sz="2800" dirty="0" smtClean="0">
                <a:latin typeface="黑体" pitchFamily="2" charset="-122"/>
              </a:rPr>
              <a:t>由规律控制的不定数循环</a:t>
            </a:r>
          </a:p>
          <a:p>
            <a:pPr algn="just" eaLnBrk="1" hangingPunct="1">
              <a:lnSpc>
                <a:spcPct val="80000"/>
              </a:lnSpc>
              <a:spcBef>
                <a:spcPct val="0"/>
              </a:spcBef>
              <a:buClrTx/>
              <a:buFontTx/>
              <a:buNone/>
            </a:pPr>
            <a:endParaRPr lang="en-US" altLang="zh-CN" sz="2800" dirty="0" smtClean="0">
              <a:latin typeface="黑体" pitchFamily="2" charset="-122"/>
            </a:endParaRPr>
          </a:p>
          <a:p>
            <a:pPr algn="just" eaLnBrk="1" hangingPunct="1">
              <a:lnSpc>
                <a:spcPct val="8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400" dirty="0" smtClean="0">
                <a:latin typeface="黑体" pitchFamily="2" charset="-122"/>
              </a:rPr>
              <a:t>【</a:t>
            </a:r>
            <a:r>
              <a:rPr lang="zh-CN" altLang="en-US" sz="2400" dirty="0" smtClean="0">
                <a:latin typeface="黑体" pitchFamily="2" charset="-122"/>
              </a:rPr>
              <a:t>例5-</a:t>
            </a:r>
            <a:r>
              <a:rPr lang="en-US" altLang="zh-CN" sz="2400" dirty="0" smtClean="0">
                <a:latin typeface="黑体" pitchFamily="2" charset="-122"/>
              </a:rPr>
              <a:t>6】</a:t>
            </a:r>
            <a:r>
              <a:rPr lang="zh-CN" altLang="en-US" sz="2400" dirty="0" smtClean="0"/>
              <a:t>计算从低位到高位二进制数的哪一位权值最先超过</a:t>
            </a:r>
            <a:r>
              <a:rPr lang="en-US" altLang="zh-CN" sz="2400" dirty="0" smtClean="0"/>
              <a:t>10</a:t>
            </a:r>
            <a:r>
              <a:rPr lang="en-US" altLang="zh-CN" sz="2400" baseline="30000" dirty="0" smtClean="0"/>
              <a:t>6</a:t>
            </a:r>
            <a:r>
              <a:rPr lang="en-US" altLang="zh-CN" sz="2400" dirty="0" smtClean="0"/>
              <a:t> </a:t>
            </a:r>
            <a:r>
              <a:rPr lang="zh-CN" altLang="en-US" sz="2400" dirty="0" smtClean="0"/>
              <a:t>。</a:t>
            </a:r>
          </a:p>
        </p:txBody>
      </p:sp>
      <p:sp>
        <p:nvSpPr>
          <p:cNvPr id="198669" name="Rectangle 13"/>
          <p:cNvSpPr>
            <a:spLocks noChangeArrowheads="1"/>
          </p:cNvSpPr>
          <p:nvPr/>
        </p:nvSpPr>
        <p:spPr bwMode="auto">
          <a:xfrm>
            <a:off x="533400" y="3067050"/>
            <a:ext cx="45720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ea typeface="楷体_GB2312" pitchFamily="49" charset="-122"/>
              </a:rPr>
              <a:t>1. 二进制数的权值</a:t>
            </a:r>
          </a:p>
        </p:txBody>
      </p:sp>
      <p:sp>
        <p:nvSpPr>
          <p:cNvPr id="198670" name="Rectangle 14"/>
          <p:cNvSpPr>
            <a:spLocks noChangeArrowheads="1"/>
          </p:cNvSpPr>
          <p:nvPr/>
        </p:nvSpPr>
        <p:spPr bwMode="auto">
          <a:xfrm>
            <a:off x="762000" y="3657600"/>
            <a:ext cx="6629400" cy="1717675"/>
          </a:xfrm>
          <a:prstGeom prst="rect">
            <a:avLst/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/>
              <a:t>          X  X  X     X   X   X    X   X（</a:t>
            </a:r>
            <a:r>
              <a:rPr lang="zh-CN" altLang="en-US" sz="2400"/>
              <a:t>二进制数）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位：       </a:t>
            </a:r>
            <a:r>
              <a:rPr lang="zh-CN" altLang="en-US" sz="2400">
                <a:latin typeface="Tahoma" pitchFamily="34" charset="0"/>
              </a:rPr>
              <a:t>……</a:t>
            </a:r>
            <a:r>
              <a:rPr lang="zh-CN" altLang="en-US" sz="2400"/>
              <a:t>     4    3    2     1    0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权值  ：  </a:t>
            </a:r>
            <a:r>
              <a:rPr lang="zh-CN" altLang="en-US" sz="2400">
                <a:latin typeface="Tahoma" pitchFamily="34" charset="0"/>
              </a:rPr>
              <a:t>……</a:t>
            </a:r>
            <a:r>
              <a:rPr lang="zh-CN" altLang="en-US" sz="2400"/>
              <a:t>   2</a:t>
            </a:r>
            <a:r>
              <a:rPr lang="zh-CN" altLang="en-US" sz="2400" baseline="30000"/>
              <a:t>4</a:t>
            </a:r>
            <a:r>
              <a:rPr lang="zh-CN" altLang="en-US" sz="2400"/>
              <a:t>   2</a:t>
            </a:r>
            <a:r>
              <a:rPr lang="zh-CN" altLang="en-US" sz="2400" baseline="30000"/>
              <a:t>3</a:t>
            </a:r>
            <a:r>
              <a:rPr lang="zh-CN" altLang="en-US" sz="2400"/>
              <a:t>   2</a:t>
            </a:r>
            <a:r>
              <a:rPr lang="zh-CN" altLang="en-US" sz="2400" baseline="30000"/>
              <a:t>2</a:t>
            </a:r>
            <a:r>
              <a:rPr lang="zh-CN" altLang="en-US" sz="2400"/>
              <a:t>   2</a:t>
            </a:r>
            <a:r>
              <a:rPr lang="zh-CN" altLang="en-US" sz="2400" baseline="30000"/>
              <a:t>1</a:t>
            </a:r>
            <a:r>
              <a:rPr lang="zh-CN" altLang="en-US" sz="2400"/>
              <a:t>   2</a:t>
            </a:r>
            <a:r>
              <a:rPr lang="zh-CN" altLang="en-US" sz="2400" baseline="30000"/>
              <a:t>0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十进制数：</a:t>
            </a:r>
            <a:r>
              <a:rPr lang="zh-CN" altLang="en-US" sz="2400">
                <a:latin typeface="Tahoma" pitchFamily="34" charset="0"/>
              </a:rPr>
              <a:t>…</a:t>
            </a:r>
            <a:r>
              <a:rPr lang="zh-CN" altLang="en-US" sz="2400"/>
              <a:t>  16    8    4     2    1 </a:t>
            </a:r>
          </a:p>
        </p:txBody>
      </p:sp>
      <p:pic>
        <p:nvPicPr>
          <p:cNvPr id="198671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876800"/>
            <a:ext cx="4391025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8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98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69" grpId="0" autoUpdateAnimBg="0"/>
      <p:bldP spid="198670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BB484D79-9889-47C3-9A25-ACF8B93A30BB}" type="slidenum">
              <a:rPr lang="en-US" altLang="zh-CN"/>
              <a:pPr>
                <a:defRPr/>
              </a:pPr>
              <a:t>25</a:t>
            </a:fld>
            <a:r>
              <a:rPr lang="en-US" altLang="zh-CN"/>
              <a:t>-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2. 累乘器的使用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447800"/>
            <a:ext cx="8424863" cy="3200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dirty="0" smtClean="0"/>
              <a:t>设</a:t>
            </a:r>
            <a:r>
              <a:rPr lang="en-US" altLang="zh-CN" sz="2400" dirty="0" smtClean="0"/>
              <a:t>p</a:t>
            </a:r>
            <a:r>
              <a:rPr lang="zh-CN" altLang="en-US" sz="2400" dirty="0" smtClean="0"/>
              <a:t>是保存累乘积的变量－－累乘器</a:t>
            </a:r>
          </a:p>
          <a:p>
            <a:pPr lvl="1" eaLnBrk="1" hangingPunct="1"/>
            <a:r>
              <a:rPr lang="zh-CN" altLang="en-US" sz="2400" dirty="0" smtClean="0"/>
              <a:t>利用累乘器求积的过程：</a:t>
            </a:r>
          </a:p>
          <a:p>
            <a:pPr lvl="2" eaLnBrk="1" hangingPunct="1">
              <a:buFontTx/>
              <a:buAutoNum type="arabicParenR"/>
            </a:pPr>
            <a:r>
              <a:rPr lang="zh-CN" altLang="en-US" dirty="0" smtClean="0"/>
              <a:t>  对累乘器赋初值－－累乘的起点</a:t>
            </a:r>
          </a:p>
          <a:p>
            <a:pPr lvl="2" eaLnBrk="1" hangingPunct="1">
              <a:buFontTx/>
              <a:buAutoNum type="arabicParenR"/>
            </a:pPr>
            <a:r>
              <a:rPr lang="zh-CN" altLang="en-US" dirty="0" smtClean="0"/>
              <a:t>  “获取”要累乘的数据，设为</a:t>
            </a:r>
            <a:r>
              <a:rPr lang="en-US" altLang="zh-CN" dirty="0" smtClean="0"/>
              <a:t>x</a:t>
            </a:r>
          </a:p>
          <a:p>
            <a:pPr lvl="2" eaLnBrk="1" hangingPunct="1">
              <a:buFontTx/>
              <a:buAutoNum type="arabicParenR"/>
            </a:pPr>
            <a:r>
              <a:rPr lang="zh-CN" altLang="en-US" dirty="0" smtClean="0"/>
              <a:t>  将</a:t>
            </a:r>
            <a:r>
              <a:rPr lang="en-US" altLang="zh-CN" dirty="0" smtClean="0"/>
              <a:t>x</a:t>
            </a:r>
            <a:r>
              <a:rPr lang="zh-CN" altLang="en-US" dirty="0" smtClean="0"/>
              <a:t>与</a:t>
            </a:r>
            <a:r>
              <a:rPr lang="en-US" altLang="zh-CN" dirty="0" smtClean="0"/>
              <a:t>p</a:t>
            </a:r>
            <a:r>
              <a:rPr lang="zh-CN" altLang="en-US" dirty="0" smtClean="0"/>
              <a:t>相乘，再放回</a:t>
            </a:r>
            <a:r>
              <a:rPr lang="en-US" altLang="zh-CN" dirty="0" smtClean="0"/>
              <a:t>p</a:t>
            </a:r>
            <a:r>
              <a:rPr lang="zh-CN" altLang="en-US" dirty="0" smtClean="0"/>
              <a:t>中: </a:t>
            </a:r>
          </a:p>
          <a:p>
            <a:pPr lvl="2" eaLnBrk="1" hangingPunct="1">
              <a:buFontTx/>
              <a:buNone/>
            </a:pPr>
            <a:r>
              <a:rPr lang="zh-CN" altLang="en-US" dirty="0" smtClean="0"/>
              <a:t>                    </a:t>
            </a:r>
            <a:r>
              <a:rPr lang="en-US" altLang="zh-CN" dirty="0" smtClean="0"/>
              <a:t>p = p *x</a:t>
            </a:r>
          </a:p>
          <a:p>
            <a:pPr lvl="2" eaLnBrk="1" hangingPunct="1">
              <a:buFontTx/>
              <a:buNone/>
            </a:pPr>
            <a:r>
              <a:rPr lang="zh-CN" altLang="en-US" dirty="0" smtClean="0"/>
              <a:t>重复2）、3）完成多个数据的累乘</a:t>
            </a:r>
          </a:p>
        </p:txBody>
      </p:sp>
      <p:sp>
        <p:nvSpPr>
          <p:cNvPr id="199688" name="Rectangle 8"/>
          <p:cNvSpPr>
            <a:spLocks noChangeArrowheads="1"/>
          </p:cNvSpPr>
          <p:nvPr/>
        </p:nvSpPr>
        <p:spPr bwMode="auto">
          <a:xfrm>
            <a:off x="6157913" y="2286000"/>
            <a:ext cx="1739900" cy="443069"/>
          </a:xfrm>
          <a:prstGeom prst="rect">
            <a:avLst/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dirty="0" smtClean="0"/>
              <a:t>p＝</a:t>
            </a:r>
            <a:r>
              <a:rPr lang="en-US" altLang="zh-CN" sz="2400" dirty="0"/>
              <a:t>1</a:t>
            </a:r>
            <a:endParaRPr lang="zh-CN" altLang="en-US" sz="2400" dirty="0"/>
          </a:p>
        </p:txBody>
      </p:sp>
      <p:sp>
        <p:nvSpPr>
          <p:cNvPr id="199690" name="Rectangle 10"/>
          <p:cNvSpPr>
            <a:spLocks noChangeArrowheads="1"/>
          </p:cNvSpPr>
          <p:nvPr/>
        </p:nvSpPr>
        <p:spPr bwMode="auto">
          <a:xfrm>
            <a:off x="6157913" y="3638550"/>
            <a:ext cx="1739900" cy="443069"/>
          </a:xfrm>
          <a:prstGeom prst="rect">
            <a:avLst/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dirty="0" smtClean="0"/>
              <a:t>p=p </a:t>
            </a:r>
            <a:r>
              <a:rPr lang="en-US" altLang="zh-CN" sz="2400" dirty="0"/>
              <a:t>*2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9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9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8" grpId="0" animBg="1" autoUpdateAnimBg="0"/>
      <p:bldP spid="199690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3875FAA2-3F2C-4032-A6E6-428AC1FDBD48}" type="slidenum">
              <a:rPr lang="en-US" altLang="zh-CN"/>
              <a:pPr>
                <a:defRPr/>
              </a:pPr>
              <a:t>26</a:t>
            </a:fld>
            <a:r>
              <a:rPr lang="en-US" altLang="zh-CN"/>
              <a:t>-</a:t>
            </a:r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3. 算法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424863" cy="1600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008000"/>
              </a:buClr>
              <a:buSzTx/>
              <a:buFont typeface="Times New Roman" pitchFamily="18" charset="0"/>
              <a:buNone/>
            </a:pPr>
            <a:r>
              <a:rPr lang="zh-CN" altLang="en-US" sz="2400" dirty="0" smtClean="0"/>
              <a:t>（1）初始化</a:t>
            </a:r>
            <a:endParaRPr lang="en-US" altLang="zh-CN" sz="2400" dirty="0" smtClean="0"/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008000"/>
              </a:buClr>
              <a:buSzTx/>
              <a:buFont typeface="Times New Roman" pitchFamily="18" charset="0"/>
              <a:buNone/>
            </a:pPr>
            <a:r>
              <a:rPr lang="zh-CN" altLang="en-US" sz="2400" dirty="0" smtClean="0"/>
              <a:t>（2）当</a:t>
            </a:r>
            <a:r>
              <a:rPr lang="en-US" altLang="zh-CN" sz="2400" dirty="0" smtClean="0"/>
              <a:t>p&lt;1000</a:t>
            </a:r>
            <a:r>
              <a:rPr lang="zh-CN" altLang="en-US" sz="2400" dirty="0" smtClean="0"/>
              <a:t>时，累乘求某位的权值，并记录该</a:t>
            </a:r>
            <a:r>
              <a:rPr lang="zh-CN" altLang="en-US" sz="2400" dirty="0" smtClean="0">
                <a:latin typeface="Tahoma" pitchFamily="34" charset="0"/>
              </a:rPr>
              <a:t>“</a:t>
            </a:r>
            <a:r>
              <a:rPr lang="zh-CN" altLang="en-US" sz="2400" dirty="0" smtClean="0"/>
              <a:t>位</a:t>
            </a:r>
            <a:r>
              <a:rPr lang="zh-CN" altLang="en-US" sz="2400" dirty="0" smtClean="0">
                <a:latin typeface="Tahoma" pitchFamily="34" charset="0"/>
              </a:rPr>
              <a:t>”</a:t>
            </a:r>
            <a:endParaRPr lang="zh-CN" altLang="en-US" sz="2400" dirty="0" smtClean="0"/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Clr>
                <a:srgbClr val="008000"/>
              </a:buClr>
              <a:buSzTx/>
              <a:buFont typeface="Times New Roman" pitchFamily="18" charset="0"/>
              <a:buNone/>
            </a:pPr>
            <a:r>
              <a:rPr lang="zh-CN" altLang="en-US" sz="2400" dirty="0" smtClean="0"/>
              <a:t>（3）输出求得的</a:t>
            </a:r>
            <a:r>
              <a:rPr lang="zh-CN" altLang="en-US" sz="2400" dirty="0" smtClean="0">
                <a:latin typeface="Tahoma" pitchFamily="34" charset="0"/>
              </a:rPr>
              <a:t>“</a:t>
            </a:r>
            <a:r>
              <a:rPr lang="zh-CN" altLang="en-US" sz="2400" dirty="0" smtClean="0"/>
              <a:t>位</a:t>
            </a:r>
            <a:r>
              <a:rPr lang="zh-CN" altLang="en-US" sz="2400" dirty="0" smtClean="0">
                <a:latin typeface="Tahoma" pitchFamily="34" charset="0"/>
              </a:rPr>
              <a:t>”</a:t>
            </a:r>
            <a:r>
              <a:rPr lang="zh-CN" altLang="en-US" sz="2400" dirty="0" smtClean="0"/>
              <a:t>的取值</a:t>
            </a:r>
          </a:p>
        </p:txBody>
      </p:sp>
      <p:sp>
        <p:nvSpPr>
          <p:cNvPr id="201751" name="AutoShape 23"/>
          <p:cNvSpPr>
            <a:spLocks/>
          </p:cNvSpPr>
          <p:nvPr/>
        </p:nvSpPr>
        <p:spPr bwMode="auto">
          <a:xfrm>
            <a:off x="4876800" y="2667000"/>
            <a:ext cx="4038600" cy="914400"/>
          </a:xfrm>
          <a:prstGeom prst="accentBorderCallout2">
            <a:avLst>
              <a:gd name="adj1" fmla="val 12500"/>
              <a:gd name="adj2" fmla="val -1889"/>
              <a:gd name="adj3" fmla="val 12500"/>
              <a:gd name="adj4" fmla="val -34000"/>
              <a:gd name="adj5" fmla="val -106079"/>
              <a:gd name="adj6" fmla="val -67296"/>
            </a:avLst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/>
              <a:t>1、累乘</a:t>
            </a:r>
            <a:r>
              <a:rPr lang="zh-CN" altLang="en-US" sz="2400" dirty="0" smtClean="0"/>
              <a:t>器</a:t>
            </a:r>
            <a:r>
              <a:rPr lang="en-US" altLang="zh-CN" sz="2400" dirty="0" smtClean="0"/>
              <a:t>p</a:t>
            </a:r>
            <a:r>
              <a:rPr lang="zh-CN" altLang="en-US" sz="2400" dirty="0" smtClean="0"/>
              <a:t>赋</a:t>
            </a:r>
            <a:r>
              <a:rPr lang="zh-CN" altLang="en-US" sz="2400" dirty="0"/>
              <a:t>初值：1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/>
              <a:t>2、</a:t>
            </a:r>
            <a:r>
              <a:rPr lang="zh-CN" altLang="en-US" sz="2400" dirty="0">
                <a:latin typeface="Tahoma" pitchFamily="34" charset="0"/>
              </a:rPr>
              <a:t>“</a:t>
            </a:r>
            <a:r>
              <a:rPr lang="zh-CN" altLang="en-US" sz="2400" dirty="0"/>
              <a:t>位</a:t>
            </a:r>
            <a:r>
              <a:rPr lang="zh-CN" altLang="en-US" sz="2400" dirty="0">
                <a:latin typeface="Tahoma" pitchFamily="34" charset="0"/>
              </a:rPr>
              <a:t>”</a:t>
            </a:r>
            <a:r>
              <a:rPr lang="zh-CN" altLang="en-US" sz="2400" dirty="0"/>
              <a:t>值 </a:t>
            </a:r>
            <a:r>
              <a:rPr lang="en-US" altLang="zh-CN" sz="2400" dirty="0" err="1"/>
              <a:t>i</a:t>
            </a:r>
            <a:r>
              <a:rPr lang="en-US" altLang="zh-CN" sz="2400" dirty="0"/>
              <a:t> </a:t>
            </a:r>
            <a:r>
              <a:rPr lang="zh-CN" altLang="en-US" sz="2400" dirty="0"/>
              <a:t>赋初值：0</a:t>
            </a:r>
          </a:p>
        </p:txBody>
      </p:sp>
      <p:sp>
        <p:nvSpPr>
          <p:cNvPr id="201753" name="Rectangle 25"/>
          <p:cNvSpPr>
            <a:spLocks noChangeArrowheads="1"/>
          </p:cNvSpPr>
          <p:nvPr/>
        </p:nvSpPr>
        <p:spPr bwMode="auto">
          <a:xfrm>
            <a:off x="1674813" y="3584575"/>
            <a:ext cx="3735387" cy="2895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01754" name="Rectangle 26"/>
          <p:cNvSpPr>
            <a:spLocks noChangeArrowheads="1"/>
          </p:cNvSpPr>
          <p:nvPr/>
        </p:nvSpPr>
        <p:spPr bwMode="auto">
          <a:xfrm>
            <a:off x="1674813" y="3584575"/>
            <a:ext cx="3735387" cy="533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 dirty="0">
                <a:solidFill>
                  <a:schemeClr val="hlink"/>
                </a:solidFill>
                <a:latin typeface="Tahoma" pitchFamily="34" charset="0"/>
                <a:ea typeface="宋体" charset="-122"/>
              </a:rPr>
              <a:t>               </a:t>
            </a:r>
            <a:r>
              <a:rPr kumimoji="1" lang="en-US" altLang="zh-CN" sz="1800" dirty="0" smtClean="0">
                <a:solidFill>
                  <a:schemeClr val="hlink"/>
                </a:solidFill>
                <a:latin typeface="Tahoma" pitchFamily="34" charset="0"/>
                <a:ea typeface="宋体" charset="-122"/>
              </a:rPr>
              <a:t>p←</a:t>
            </a:r>
            <a:r>
              <a:rPr kumimoji="1" lang="en-US" altLang="zh-CN" sz="1800" dirty="0">
                <a:solidFill>
                  <a:schemeClr val="hlink"/>
                </a:solidFill>
                <a:latin typeface="Tahoma" pitchFamily="34" charset="0"/>
                <a:ea typeface="宋体" charset="-122"/>
              </a:rPr>
              <a:t>1</a:t>
            </a:r>
            <a:endParaRPr kumimoji="1" lang="zh-CN" altLang="en-US" sz="1800" dirty="0">
              <a:solidFill>
                <a:schemeClr val="hlink"/>
              </a:solidFill>
              <a:latin typeface="Tahoma" pitchFamily="34" charset="0"/>
              <a:ea typeface="宋体" charset="-122"/>
            </a:endParaRPr>
          </a:p>
        </p:txBody>
      </p:sp>
      <p:sp>
        <p:nvSpPr>
          <p:cNvPr id="201755" name="Rectangle 27"/>
          <p:cNvSpPr>
            <a:spLocks noChangeArrowheads="1"/>
          </p:cNvSpPr>
          <p:nvPr/>
        </p:nvSpPr>
        <p:spPr bwMode="auto">
          <a:xfrm>
            <a:off x="1674813" y="4117975"/>
            <a:ext cx="3735387" cy="533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>
                <a:latin typeface="Tahoma" pitchFamily="34" charset="0"/>
                <a:ea typeface="宋体" charset="-122"/>
              </a:rPr>
              <a:t>                i ←0</a:t>
            </a:r>
            <a:endParaRPr kumimoji="1" lang="zh-CN" altLang="en-US" sz="1800">
              <a:latin typeface="Tahoma" pitchFamily="34" charset="0"/>
              <a:ea typeface="宋体" charset="-122"/>
            </a:endParaRPr>
          </a:p>
        </p:txBody>
      </p:sp>
      <p:sp>
        <p:nvSpPr>
          <p:cNvPr id="201757" name="Rectangle 29"/>
          <p:cNvSpPr>
            <a:spLocks noChangeArrowheads="1"/>
          </p:cNvSpPr>
          <p:nvPr/>
        </p:nvSpPr>
        <p:spPr bwMode="auto">
          <a:xfrm>
            <a:off x="1674813" y="4651375"/>
            <a:ext cx="3735387" cy="1295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 dirty="0" smtClean="0">
                <a:latin typeface="Tahoma" pitchFamily="34" charset="0"/>
                <a:ea typeface="宋体" charset="-122"/>
              </a:rPr>
              <a:t>当</a:t>
            </a:r>
            <a:r>
              <a:rPr kumimoji="1" lang="en-US" altLang="zh-CN" sz="1800" dirty="0" smtClean="0">
                <a:solidFill>
                  <a:schemeClr val="hlink"/>
                </a:solidFill>
                <a:latin typeface="Tahoma" pitchFamily="34" charset="0"/>
                <a:ea typeface="宋体" charset="-122"/>
              </a:rPr>
              <a:t>p </a:t>
            </a:r>
            <a:r>
              <a:rPr kumimoji="1" lang="en-US" altLang="zh-CN" sz="1800" dirty="0">
                <a:solidFill>
                  <a:schemeClr val="hlink"/>
                </a:solidFill>
                <a:latin typeface="Tahoma" pitchFamily="34" charset="0"/>
                <a:ea typeface="宋体" charset="-122"/>
              </a:rPr>
              <a:t>＜ 1000</a:t>
            </a:r>
            <a:r>
              <a:rPr kumimoji="1" lang="en-US" altLang="zh-CN" sz="1800" dirty="0">
                <a:latin typeface="Tahoma" pitchFamily="34" charset="0"/>
                <a:ea typeface="宋体" charset="-122"/>
              </a:rPr>
              <a:t> </a:t>
            </a:r>
            <a:r>
              <a:rPr kumimoji="1" lang="zh-CN" altLang="en-US" sz="1800" dirty="0">
                <a:latin typeface="Tahoma" pitchFamily="34" charset="0"/>
                <a:ea typeface="宋体" charset="-122"/>
              </a:rPr>
              <a:t>时</a:t>
            </a:r>
          </a:p>
        </p:txBody>
      </p:sp>
      <p:sp>
        <p:nvSpPr>
          <p:cNvPr id="201759" name="Rectangle 31"/>
          <p:cNvSpPr>
            <a:spLocks noChangeArrowheads="1"/>
          </p:cNvSpPr>
          <p:nvPr/>
        </p:nvSpPr>
        <p:spPr bwMode="auto">
          <a:xfrm>
            <a:off x="2360613" y="5032375"/>
            <a:ext cx="30480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01760" name="Rectangle 32"/>
          <p:cNvSpPr>
            <a:spLocks noChangeArrowheads="1"/>
          </p:cNvSpPr>
          <p:nvPr/>
        </p:nvSpPr>
        <p:spPr bwMode="auto">
          <a:xfrm>
            <a:off x="2360613" y="5032375"/>
            <a:ext cx="30480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 dirty="0" smtClean="0">
                <a:solidFill>
                  <a:schemeClr val="hlink"/>
                </a:solidFill>
                <a:latin typeface="Tahoma" pitchFamily="34" charset="0"/>
                <a:ea typeface="宋体" charset="-122"/>
              </a:rPr>
              <a:t>  p←  p </a:t>
            </a:r>
            <a:r>
              <a:rPr kumimoji="1" lang="en-US" altLang="zh-CN" sz="1800" dirty="0">
                <a:solidFill>
                  <a:schemeClr val="hlink"/>
                </a:solidFill>
                <a:latin typeface="Tahoma" pitchFamily="34" charset="0"/>
                <a:ea typeface="宋体" charset="-122"/>
              </a:rPr>
              <a:t>* 2</a:t>
            </a:r>
            <a:endParaRPr lang="zh-CN" altLang="en-US" sz="1800" dirty="0">
              <a:ea typeface="宋体" charset="-122"/>
            </a:endParaRPr>
          </a:p>
        </p:txBody>
      </p:sp>
      <p:sp>
        <p:nvSpPr>
          <p:cNvPr id="201761" name="Rectangle 33"/>
          <p:cNvSpPr>
            <a:spLocks noChangeArrowheads="1"/>
          </p:cNvSpPr>
          <p:nvPr/>
        </p:nvSpPr>
        <p:spPr bwMode="auto">
          <a:xfrm>
            <a:off x="2360613" y="5489575"/>
            <a:ext cx="30480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>
                <a:latin typeface="Tahoma" pitchFamily="34" charset="0"/>
                <a:ea typeface="宋体" charset="-122"/>
              </a:rPr>
              <a:t>  i++</a:t>
            </a:r>
            <a:endParaRPr kumimoji="1" lang="zh-CN" altLang="en-US" sz="1800">
              <a:latin typeface="Tahoma" pitchFamily="34" charset="0"/>
              <a:ea typeface="宋体" charset="-122"/>
            </a:endParaRPr>
          </a:p>
        </p:txBody>
      </p:sp>
      <p:sp>
        <p:nvSpPr>
          <p:cNvPr id="201762" name="Rectangle 34"/>
          <p:cNvSpPr>
            <a:spLocks noChangeArrowheads="1"/>
          </p:cNvSpPr>
          <p:nvPr/>
        </p:nvSpPr>
        <p:spPr bwMode="auto">
          <a:xfrm>
            <a:off x="1674813" y="5946775"/>
            <a:ext cx="3735387" cy="5334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>
                <a:latin typeface="Tahoma" pitchFamily="34" charset="0"/>
                <a:ea typeface="宋体" charset="-122"/>
              </a:rPr>
              <a:t>输出 </a:t>
            </a:r>
            <a:r>
              <a:rPr kumimoji="1" lang="en-US" altLang="zh-CN" sz="1800">
                <a:latin typeface="Tahoma" pitchFamily="34" charset="0"/>
                <a:ea typeface="宋体" charset="-122"/>
              </a:rPr>
              <a:t>i+1</a:t>
            </a:r>
            <a:endParaRPr kumimoji="1" lang="zh-CN" altLang="en-US" sz="1800">
              <a:latin typeface="Tahoma" pitchFamily="34" charset="0"/>
              <a:ea typeface="宋体" charset="-122"/>
            </a:endParaRPr>
          </a:p>
        </p:txBody>
      </p:sp>
      <p:sp>
        <p:nvSpPr>
          <p:cNvPr id="201763" name="AutoShape 35"/>
          <p:cNvSpPr>
            <a:spLocks/>
          </p:cNvSpPr>
          <p:nvPr/>
        </p:nvSpPr>
        <p:spPr bwMode="auto">
          <a:xfrm>
            <a:off x="1447800" y="3584575"/>
            <a:ext cx="228600" cy="1066800"/>
          </a:xfrm>
          <a:prstGeom prst="leftBrace">
            <a:avLst>
              <a:gd name="adj1" fmla="val 3888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01764" name="AutoShape 36"/>
          <p:cNvSpPr>
            <a:spLocks/>
          </p:cNvSpPr>
          <p:nvPr/>
        </p:nvSpPr>
        <p:spPr bwMode="auto">
          <a:xfrm>
            <a:off x="1447800" y="4651375"/>
            <a:ext cx="228600" cy="1295400"/>
          </a:xfrm>
          <a:prstGeom prst="leftBrace">
            <a:avLst>
              <a:gd name="adj1" fmla="val 47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01765" name="AutoShape 37"/>
          <p:cNvSpPr>
            <a:spLocks/>
          </p:cNvSpPr>
          <p:nvPr/>
        </p:nvSpPr>
        <p:spPr bwMode="auto">
          <a:xfrm>
            <a:off x="1447800" y="6022975"/>
            <a:ext cx="228600" cy="457200"/>
          </a:xfrm>
          <a:prstGeom prst="leftBrace">
            <a:avLst>
              <a:gd name="adj1" fmla="val 1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01766" name="Text Box 38"/>
          <p:cNvSpPr txBox="1">
            <a:spLocks noChangeArrowheads="1"/>
          </p:cNvSpPr>
          <p:nvPr/>
        </p:nvSpPr>
        <p:spPr bwMode="auto">
          <a:xfrm>
            <a:off x="228600" y="3816350"/>
            <a:ext cx="129540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>
                <a:ea typeface="宋体" charset="-122"/>
              </a:rPr>
              <a:t>循环前的初始化</a:t>
            </a:r>
          </a:p>
        </p:txBody>
      </p:sp>
      <p:sp>
        <p:nvSpPr>
          <p:cNvPr id="201767" name="Text Box 39"/>
          <p:cNvSpPr txBox="1">
            <a:spLocks noChangeArrowheads="1"/>
          </p:cNvSpPr>
          <p:nvPr/>
        </p:nvSpPr>
        <p:spPr bwMode="auto">
          <a:xfrm>
            <a:off x="228600" y="5108575"/>
            <a:ext cx="12954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>
                <a:ea typeface="宋体" charset="-122"/>
              </a:rPr>
              <a:t>循环体</a:t>
            </a:r>
          </a:p>
        </p:txBody>
      </p:sp>
      <p:sp>
        <p:nvSpPr>
          <p:cNvPr id="201768" name="Text Box 40"/>
          <p:cNvSpPr txBox="1">
            <a:spLocks noChangeArrowheads="1"/>
          </p:cNvSpPr>
          <p:nvPr/>
        </p:nvSpPr>
        <p:spPr bwMode="auto">
          <a:xfrm>
            <a:off x="228600" y="5946775"/>
            <a:ext cx="129540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>
                <a:ea typeface="宋体" charset="-122"/>
              </a:rPr>
              <a:t>循环后的处理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0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0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0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0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0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51" grpId="0" animBg="1" autoUpdateAnimBg="0"/>
      <p:bldP spid="201753" grpId="0" animBg="1"/>
      <p:bldP spid="201754" grpId="0" animBg="1" autoUpdateAnimBg="0"/>
      <p:bldP spid="201755" grpId="0" animBg="1" autoUpdateAnimBg="0"/>
      <p:bldP spid="201757" grpId="0" animBg="1" autoUpdateAnimBg="0"/>
      <p:bldP spid="201759" grpId="0" animBg="1"/>
      <p:bldP spid="201760" grpId="0" animBg="1" autoUpdateAnimBg="0"/>
      <p:bldP spid="201761" grpId="0" animBg="1" autoUpdateAnimBg="0"/>
      <p:bldP spid="201762" grpId="0" animBg="1" autoUpdateAnimBg="0"/>
      <p:bldP spid="201763" grpId="0" animBg="1"/>
      <p:bldP spid="201764" grpId="0" animBg="1"/>
      <p:bldP spid="201765" grpId="0" animBg="1"/>
      <p:bldP spid="201766" grpId="0" autoUpdateAnimBg="0"/>
      <p:bldP spid="201767" grpId="0" autoUpdateAnimBg="0"/>
      <p:bldP spid="201768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C12C9CFC-75B0-4885-BA0E-3038D952BB7C}" type="slidenum">
              <a:rPr lang="en-US" altLang="zh-CN"/>
              <a:pPr>
                <a:defRPr/>
              </a:pPr>
              <a:t>27</a:t>
            </a:fld>
            <a:r>
              <a:rPr lang="en-US" altLang="zh-CN"/>
              <a:t>-</a:t>
            </a: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总结一：定数循环中</a:t>
            </a:r>
            <a:r>
              <a:rPr lang="zh-CN" altLang="en-US" smtClean="0">
                <a:solidFill>
                  <a:srgbClr val="FF0066"/>
                </a:solidFill>
              </a:rPr>
              <a:t>计数器</a:t>
            </a:r>
            <a:r>
              <a:rPr lang="zh-CN" altLang="en-US" smtClean="0"/>
              <a:t>的使用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381000" y="2362200"/>
            <a:ext cx="54864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Tx/>
              <a:buFontTx/>
              <a:buNone/>
            </a:pPr>
            <a:r>
              <a:rPr kumimoji="1" lang="zh-CN" altLang="en-US" sz="2400">
                <a:latin typeface="仿宋_GB2312" pitchFamily="49" charset="-122"/>
                <a:sym typeface="Wingdings" pitchFamily="2" charset="2"/>
              </a:rPr>
              <a:t>(3)循环体内</a:t>
            </a:r>
            <a:r>
              <a:rPr kumimoji="1" lang="zh-CN" altLang="en-US" sz="2400">
                <a:solidFill>
                  <a:schemeClr val="hlink"/>
                </a:solidFill>
                <a:latin typeface="仿宋_GB2312" pitchFamily="49" charset="-122"/>
                <a:sym typeface="Wingdings" pitchFamily="2" charset="2"/>
              </a:rPr>
              <a:t>修改</a:t>
            </a:r>
            <a:r>
              <a:rPr kumimoji="1" lang="zh-CN" altLang="en-US" sz="2400">
                <a:latin typeface="仿宋_GB2312" pitchFamily="49" charset="-122"/>
                <a:sym typeface="Wingdings" pitchFamily="2" charset="2"/>
              </a:rPr>
              <a:t>计数器的</a:t>
            </a:r>
            <a:r>
              <a:rPr kumimoji="1" lang="zh-CN" altLang="en-US" sz="2400">
                <a:solidFill>
                  <a:schemeClr val="hlink"/>
                </a:solidFill>
                <a:latin typeface="仿宋_GB2312" pitchFamily="49" charset="-122"/>
                <a:sym typeface="Wingdings" pitchFamily="2" charset="2"/>
              </a:rPr>
              <a:t>取值</a:t>
            </a:r>
            <a:endParaRPr kumimoji="1" lang="en-US" altLang="zh-CN" sz="2400">
              <a:solidFill>
                <a:schemeClr val="hlink"/>
              </a:solidFill>
              <a:latin typeface="仿宋_GB2312" pitchFamily="49" charset="-122"/>
              <a:sym typeface="Wingdings" pitchFamily="2" charset="2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381000" y="1395413"/>
            <a:ext cx="367188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>
                <a:latin typeface="仿宋_GB2312" pitchFamily="49" charset="-122"/>
              </a:rPr>
              <a:t>(1)循环前对计数器</a:t>
            </a:r>
            <a:r>
              <a:rPr kumimoji="1" lang="zh-CN" altLang="en-US" sz="2400">
                <a:solidFill>
                  <a:schemeClr val="hlink"/>
                </a:solidFill>
                <a:latin typeface="仿宋_GB2312" pitchFamily="49" charset="-122"/>
              </a:rPr>
              <a:t>赋初值</a:t>
            </a: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381000" y="1852613"/>
            <a:ext cx="3671888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>
                <a:latin typeface="仿宋_GB2312" pitchFamily="49" charset="-122"/>
              </a:rPr>
              <a:t>(2)由计数器</a:t>
            </a:r>
            <a:r>
              <a:rPr kumimoji="1" lang="zh-CN" altLang="en-US" sz="2400">
                <a:solidFill>
                  <a:schemeClr val="accent2"/>
                </a:solidFill>
                <a:latin typeface="仿宋_GB2312" pitchFamily="49" charset="-122"/>
              </a:rPr>
              <a:t>构成循环条件</a:t>
            </a:r>
          </a:p>
        </p:txBody>
      </p:sp>
      <p:grpSp>
        <p:nvGrpSpPr>
          <p:cNvPr id="29703" name="Group 7"/>
          <p:cNvGrpSpPr>
            <a:grpSpLocks/>
          </p:cNvGrpSpPr>
          <p:nvPr/>
        </p:nvGrpSpPr>
        <p:grpSpPr bwMode="auto">
          <a:xfrm>
            <a:off x="2514600" y="2971800"/>
            <a:ext cx="3429000" cy="3048000"/>
            <a:chOff x="672" y="1536"/>
            <a:chExt cx="1968" cy="1920"/>
          </a:xfrm>
        </p:grpSpPr>
        <p:grpSp>
          <p:nvGrpSpPr>
            <p:cNvPr id="29704" name="Group 8"/>
            <p:cNvGrpSpPr>
              <a:grpSpLocks/>
            </p:cNvGrpSpPr>
            <p:nvPr/>
          </p:nvGrpSpPr>
          <p:grpSpPr bwMode="auto">
            <a:xfrm>
              <a:off x="672" y="2112"/>
              <a:ext cx="1968" cy="1056"/>
              <a:chOff x="1536" y="2160"/>
              <a:chExt cx="1968" cy="1056"/>
            </a:xfrm>
          </p:grpSpPr>
          <p:sp>
            <p:nvSpPr>
              <p:cNvPr id="29712" name="Rectangle 9"/>
              <p:cNvSpPr>
                <a:spLocks noChangeArrowheads="1"/>
              </p:cNvSpPr>
              <p:nvPr/>
            </p:nvSpPr>
            <p:spPr bwMode="auto">
              <a:xfrm>
                <a:off x="1536" y="2160"/>
                <a:ext cx="1968" cy="105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zh-CN" altLang="en-US" sz="1800">
                    <a:latin typeface="Tahoma" pitchFamily="34" charset="0"/>
                    <a:ea typeface="宋体" charset="-122"/>
                  </a:rPr>
                  <a:t>  当 </a:t>
                </a:r>
                <a:r>
                  <a:rPr kumimoji="1" lang="en-US" altLang="zh-CN" sz="1800">
                    <a:solidFill>
                      <a:schemeClr val="hlink"/>
                    </a:solidFill>
                    <a:latin typeface="Tahoma" pitchFamily="34" charset="0"/>
                    <a:ea typeface="宋体" charset="-122"/>
                  </a:rPr>
                  <a:t>i＜=n </a:t>
                </a:r>
                <a:r>
                  <a:rPr kumimoji="1" lang="zh-CN" altLang="en-US" sz="1800">
                    <a:latin typeface="Tahoma" pitchFamily="34" charset="0"/>
                    <a:ea typeface="宋体" charset="-122"/>
                  </a:rPr>
                  <a:t>时</a:t>
                </a:r>
              </a:p>
            </p:txBody>
          </p:sp>
          <p:sp>
            <p:nvSpPr>
              <p:cNvPr id="29713" name="Rectangle 10"/>
              <p:cNvSpPr>
                <a:spLocks noChangeArrowheads="1"/>
              </p:cNvSpPr>
              <p:nvPr/>
            </p:nvSpPr>
            <p:spPr bwMode="auto">
              <a:xfrm>
                <a:off x="2016" y="2400"/>
                <a:ext cx="1488" cy="8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</p:grpSp>
        <p:sp>
          <p:nvSpPr>
            <p:cNvPr id="29705" name="Rectangle 11"/>
            <p:cNvSpPr>
              <a:spLocks noChangeArrowheads="1"/>
            </p:cNvSpPr>
            <p:nvPr/>
          </p:nvSpPr>
          <p:spPr bwMode="auto">
            <a:xfrm>
              <a:off x="1152" y="2352"/>
              <a:ext cx="1488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Tahoma" pitchFamily="34" charset="0"/>
                  <a:ea typeface="宋体" charset="-122"/>
                </a:rPr>
                <a:t>  输入一个成绩于</a:t>
              </a: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x</a:t>
              </a:r>
              <a:endParaRPr kumimoji="1" lang="zh-CN" altLang="en-US" sz="180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29706" name="Rectangle 12"/>
            <p:cNvSpPr>
              <a:spLocks noChangeArrowheads="1"/>
            </p:cNvSpPr>
            <p:nvPr/>
          </p:nvSpPr>
          <p:spPr bwMode="auto">
            <a:xfrm>
              <a:off x="1152" y="2592"/>
              <a:ext cx="148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  sum←sum+x</a:t>
              </a:r>
              <a:endParaRPr kumimoji="1" lang="zh-CN" altLang="en-US" sz="180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29707" name="Rectangle 13"/>
            <p:cNvSpPr>
              <a:spLocks noChangeArrowheads="1"/>
            </p:cNvSpPr>
            <p:nvPr/>
          </p:nvSpPr>
          <p:spPr bwMode="auto">
            <a:xfrm>
              <a:off x="1152" y="2880"/>
              <a:ext cx="148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solidFill>
                    <a:schemeClr val="hlink"/>
                  </a:solidFill>
                  <a:latin typeface="Tahoma" pitchFamily="34" charset="0"/>
                  <a:ea typeface="宋体" charset="-122"/>
                </a:rPr>
                <a:t>  i++</a:t>
              </a:r>
              <a:endParaRPr kumimoji="1" lang="zh-CN" altLang="en-US" sz="1800">
                <a:solidFill>
                  <a:schemeClr val="hlink"/>
                </a:solidFill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29708" name="Rectangle 14"/>
            <p:cNvSpPr>
              <a:spLocks noChangeArrowheads="1"/>
            </p:cNvSpPr>
            <p:nvPr/>
          </p:nvSpPr>
          <p:spPr bwMode="auto">
            <a:xfrm>
              <a:off x="672" y="1536"/>
              <a:ext cx="1968" cy="19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29709" name="Rectangle 15"/>
            <p:cNvSpPr>
              <a:spLocks noChangeArrowheads="1"/>
            </p:cNvSpPr>
            <p:nvPr/>
          </p:nvSpPr>
          <p:spPr bwMode="auto">
            <a:xfrm>
              <a:off x="672" y="1536"/>
              <a:ext cx="196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Tahoma" pitchFamily="34" charset="0"/>
                  <a:ea typeface="宋体" charset="-122"/>
                </a:rPr>
                <a:t>输入</a:t>
              </a: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n</a:t>
              </a:r>
              <a:endParaRPr lang="zh-CN" altLang="en-US" sz="1800">
                <a:ea typeface="宋体" charset="-122"/>
              </a:endParaRPr>
            </a:p>
          </p:txBody>
        </p:sp>
        <p:sp>
          <p:nvSpPr>
            <p:cNvPr id="29710" name="Rectangle 16"/>
            <p:cNvSpPr>
              <a:spLocks noChangeArrowheads="1"/>
            </p:cNvSpPr>
            <p:nvPr/>
          </p:nvSpPr>
          <p:spPr bwMode="auto">
            <a:xfrm>
              <a:off x="672" y="1824"/>
              <a:ext cx="196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sum ← 0， </a:t>
              </a:r>
              <a:r>
                <a:rPr kumimoji="1" lang="en-US" altLang="zh-CN" sz="1800">
                  <a:solidFill>
                    <a:schemeClr val="hlink"/>
                  </a:solidFill>
                  <a:latin typeface="Tahoma" pitchFamily="34" charset="0"/>
                  <a:ea typeface="宋体" charset="-122"/>
                </a:rPr>
                <a:t>i ← 1</a:t>
              </a:r>
              <a:endParaRPr kumimoji="1" lang="zh-CN" altLang="en-US" sz="1800">
                <a:solidFill>
                  <a:schemeClr val="hlink"/>
                </a:solidFill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29711" name="Rectangle 17"/>
            <p:cNvSpPr>
              <a:spLocks noChangeArrowheads="1"/>
            </p:cNvSpPr>
            <p:nvPr/>
          </p:nvSpPr>
          <p:spPr bwMode="auto">
            <a:xfrm>
              <a:off x="672" y="3168"/>
              <a:ext cx="196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Tahoma" pitchFamily="34" charset="0"/>
                  <a:ea typeface="宋体" charset="-122"/>
                </a:rPr>
                <a:t>输出平均分</a:t>
              </a: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sum/n</a:t>
              </a:r>
              <a:endParaRPr lang="zh-CN" altLang="en-US" sz="1800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5F1361B8-251E-44AF-9ED9-472B1C2A74DC}" type="slidenum">
              <a:rPr lang="en-US" altLang="zh-CN"/>
              <a:pPr>
                <a:defRPr/>
              </a:pPr>
              <a:t>28</a:t>
            </a:fld>
            <a:r>
              <a:rPr lang="en-US" altLang="zh-CN"/>
              <a:t>-</a:t>
            </a: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总结二：不定数循环中</a:t>
            </a:r>
            <a:r>
              <a:rPr lang="zh-CN" altLang="en-US" smtClean="0">
                <a:solidFill>
                  <a:srgbClr val="FF0066"/>
                </a:solidFill>
              </a:rPr>
              <a:t>循环控制变量</a:t>
            </a:r>
            <a:r>
              <a:rPr lang="zh-CN" altLang="en-US" smtClean="0"/>
              <a:t>的使用</a:t>
            </a:r>
          </a:p>
        </p:txBody>
      </p:sp>
      <p:grpSp>
        <p:nvGrpSpPr>
          <p:cNvPr id="30724" name="Group 34"/>
          <p:cNvGrpSpPr>
            <a:grpSpLocks/>
          </p:cNvGrpSpPr>
          <p:nvPr/>
        </p:nvGrpSpPr>
        <p:grpSpPr bwMode="auto">
          <a:xfrm>
            <a:off x="4492625" y="2971800"/>
            <a:ext cx="3736975" cy="2895600"/>
            <a:chOff x="3263" y="1392"/>
            <a:chExt cx="2353" cy="1824"/>
          </a:xfrm>
        </p:grpSpPr>
        <p:sp>
          <p:nvSpPr>
            <p:cNvPr id="30745" name="Rectangle 4"/>
            <p:cNvSpPr>
              <a:spLocks noChangeArrowheads="1"/>
            </p:cNvSpPr>
            <p:nvPr/>
          </p:nvSpPr>
          <p:spPr bwMode="auto">
            <a:xfrm>
              <a:off x="3263" y="1392"/>
              <a:ext cx="2353" cy="18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30746" name="Rectangle 5"/>
            <p:cNvSpPr>
              <a:spLocks noChangeArrowheads="1"/>
            </p:cNvSpPr>
            <p:nvPr/>
          </p:nvSpPr>
          <p:spPr bwMode="auto">
            <a:xfrm>
              <a:off x="3263" y="1392"/>
              <a:ext cx="2353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 dirty="0">
                  <a:latin typeface="Tahoma" pitchFamily="34" charset="0"/>
                  <a:ea typeface="宋体" charset="-122"/>
                </a:rPr>
                <a:t>               </a:t>
              </a:r>
              <a:r>
                <a:rPr kumimoji="1" lang="en-US" altLang="zh-CN" sz="1800" dirty="0" smtClean="0">
                  <a:latin typeface="Tahoma" pitchFamily="34" charset="0"/>
                  <a:ea typeface="宋体" charset="-122"/>
                </a:rPr>
                <a:t>p←</a:t>
              </a:r>
              <a:r>
                <a:rPr kumimoji="1" lang="en-US" altLang="zh-CN" sz="1800" dirty="0">
                  <a:latin typeface="Tahoma" pitchFamily="34" charset="0"/>
                  <a:ea typeface="宋体" charset="-122"/>
                </a:rPr>
                <a:t>1</a:t>
              </a:r>
              <a:endParaRPr kumimoji="1" lang="zh-CN" altLang="en-US" sz="1800" dirty="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30747" name="Rectangle 6"/>
            <p:cNvSpPr>
              <a:spLocks noChangeArrowheads="1"/>
            </p:cNvSpPr>
            <p:nvPr/>
          </p:nvSpPr>
          <p:spPr bwMode="auto">
            <a:xfrm>
              <a:off x="3263" y="1728"/>
              <a:ext cx="2353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                i ←0</a:t>
              </a:r>
              <a:endParaRPr kumimoji="1" lang="zh-CN" altLang="en-US" sz="1800">
                <a:latin typeface="Tahoma" pitchFamily="34" charset="0"/>
                <a:ea typeface="宋体" charset="-122"/>
              </a:endParaRPr>
            </a:p>
          </p:txBody>
        </p:sp>
        <p:grpSp>
          <p:nvGrpSpPr>
            <p:cNvPr id="30748" name="Group 7"/>
            <p:cNvGrpSpPr>
              <a:grpSpLocks/>
            </p:cNvGrpSpPr>
            <p:nvPr/>
          </p:nvGrpSpPr>
          <p:grpSpPr bwMode="auto">
            <a:xfrm>
              <a:off x="3263" y="2064"/>
              <a:ext cx="2353" cy="816"/>
              <a:chOff x="432" y="2880"/>
              <a:chExt cx="2112" cy="1008"/>
            </a:xfrm>
          </p:grpSpPr>
          <p:sp>
            <p:nvSpPr>
              <p:cNvPr id="30753" name="Rectangle 8"/>
              <p:cNvSpPr>
                <a:spLocks noChangeArrowheads="1"/>
              </p:cNvSpPr>
              <p:nvPr/>
            </p:nvSpPr>
            <p:spPr bwMode="auto">
              <a:xfrm>
                <a:off x="528" y="2910"/>
                <a:ext cx="1045" cy="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zh-CN" altLang="en-US" sz="1800" dirty="0">
                    <a:latin typeface="Tahoma" pitchFamily="34" charset="0"/>
                    <a:ea typeface="宋体" charset="-122"/>
                  </a:rPr>
                  <a:t>当 </a:t>
                </a:r>
                <a:r>
                  <a:rPr kumimoji="1" lang="en-US" altLang="zh-CN" sz="1800" dirty="0" smtClean="0">
                    <a:latin typeface="Tahoma" pitchFamily="34" charset="0"/>
                    <a:ea typeface="宋体" charset="-122"/>
                  </a:rPr>
                  <a:t>p </a:t>
                </a:r>
                <a:r>
                  <a:rPr kumimoji="1" lang="en-US" altLang="zh-CN" sz="1800" dirty="0">
                    <a:latin typeface="Tahoma" pitchFamily="34" charset="0"/>
                    <a:ea typeface="宋体" charset="-122"/>
                  </a:rPr>
                  <a:t>＜ 1000 </a:t>
                </a:r>
                <a:r>
                  <a:rPr kumimoji="1" lang="zh-CN" altLang="en-US" sz="1800" dirty="0">
                    <a:latin typeface="Tahoma" pitchFamily="34" charset="0"/>
                    <a:ea typeface="宋体" charset="-122"/>
                  </a:rPr>
                  <a:t>时</a:t>
                </a:r>
              </a:p>
            </p:txBody>
          </p:sp>
          <p:sp>
            <p:nvSpPr>
              <p:cNvPr id="30754" name="Rectangle 9"/>
              <p:cNvSpPr>
                <a:spLocks noChangeArrowheads="1"/>
              </p:cNvSpPr>
              <p:nvPr/>
            </p:nvSpPr>
            <p:spPr bwMode="auto">
              <a:xfrm>
                <a:off x="432" y="2880"/>
                <a:ext cx="2112" cy="1008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</p:grpSp>
        <p:sp>
          <p:nvSpPr>
            <p:cNvPr id="30749" name="Rectangle 10"/>
            <p:cNvSpPr>
              <a:spLocks noChangeArrowheads="1"/>
            </p:cNvSpPr>
            <p:nvPr/>
          </p:nvSpPr>
          <p:spPr bwMode="auto">
            <a:xfrm>
              <a:off x="3695" y="2304"/>
              <a:ext cx="1920" cy="5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30750" name="Rectangle 11"/>
            <p:cNvSpPr>
              <a:spLocks noChangeArrowheads="1"/>
            </p:cNvSpPr>
            <p:nvPr/>
          </p:nvSpPr>
          <p:spPr bwMode="auto">
            <a:xfrm>
              <a:off x="3695" y="2304"/>
              <a:ext cx="19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 dirty="0" smtClean="0">
                  <a:latin typeface="Tahoma" pitchFamily="34" charset="0"/>
                  <a:ea typeface="宋体" charset="-122"/>
                </a:rPr>
                <a:t>p←  p </a:t>
              </a:r>
              <a:r>
                <a:rPr kumimoji="1" lang="en-US" altLang="zh-CN" sz="1800" dirty="0">
                  <a:latin typeface="Tahoma" pitchFamily="34" charset="0"/>
                  <a:ea typeface="宋体" charset="-122"/>
                </a:rPr>
                <a:t>* 2</a:t>
              </a:r>
              <a:endParaRPr lang="zh-CN" altLang="en-US" sz="1800" dirty="0">
                <a:ea typeface="宋体" charset="-122"/>
              </a:endParaRPr>
            </a:p>
          </p:txBody>
        </p:sp>
        <p:sp>
          <p:nvSpPr>
            <p:cNvPr id="30751" name="Rectangle 12"/>
            <p:cNvSpPr>
              <a:spLocks noChangeArrowheads="1"/>
            </p:cNvSpPr>
            <p:nvPr/>
          </p:nvSpPr>
          <p:spPr bwMode="auto">
            <a:xfrm>
              <a:off x="3695" y="2592"/>
              <a:ext cx="1920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  i++</a:t>
              </a:r>
              <a:endParaRPr kumimoji="1" lang="zh-CN" altLang="en-US" sz="180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30752" name="Rectangle 13"/>
            <p:cNvSpPr>
              <a:spLocks noChangeArrowheads="1"/>
            </p:cNvSpPr>
            <p:nvPr/>
          </p:nvSpPr>
          <p:spPr bwMode="auto">
            <a:xfrm>
              <a:off x="3263" y="2880"/>
              <a:ext cx="2353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Tahoma" pitchFamily="34" charset="0"/>
                  <a:ea typeface="宋体" charset="-122"/>
                </a:rPr>
                <a:t>输出 </a:t>
              </a: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i</a:t>
              </a:r>
              <a:endParaRPr kumimoji="1" lang="zh-CN" altLang="en-US" sz="1800">
                <a:latin typeface="Tahoma" pitchFamily="34" charset="0"/>
                <a:ea typeface="宋体" charset="-122"/>
              </a:endParaRPr>
            </a:p>
          </p:txBody>
        </p:sp>
      </p:grpSp>
      <p:grpSp>
        <p:nvGrpSpPr>
          <p:cNvPr id="30725" name="Group 33"/>
          <p:cNvGrpSpPr>
            <a:grpSpLocks/>
          </p:cNvGrpSpPr>
          <p:nvPr/>
        </p:nvGrpSpPr>
        <p:grpSpPr bwMode="auto">
          <a:xfrm>
            <a:off x="1066800" y="2971800"/>
            <a:ext cx="3124200" cy="3048000"/>
            <a:chOff x="1007" y="1380"/>
            <a:chExt cx="1968" cy="1920"/>
          </a:xfrm>
        </p:grpSpPr>
        <p:grpSp>
          <p:nvGrpSpPr>
            <p:cNvPr id="30735" name="Group 16"/>
            <p:cNvGrpSpPr>
              <a:grpSpLocks/>
            </p:cNvGrpSpPr>
            <p:nvPr/>
          </p:nvGrpSpPr>
          <p:grpSpPr bwMode="auto">
            <a:xfrm>
              <a:off x="1007" y="1956"/>
              <a:ext cx="1968" cy="1056"/>
              <a:chOff x="1536" y="2160"/>
              <a:chExt cx="1968" cy="1056"/>
            </a:xfrm>
          </p:grpSpPr>
          <p:sp>
            <p:nvSpPr>
              <p:cNvPr id="30743" name="Rectangle 17"/>
              <p:cNvSpPr>
                <a:spLocks noChangeArrowheads="1"/>
              </p:cNvSpPr>
              <p:nvPr/>
            </p:nvSpPr>
            <p:spPr bwMode="auto">
              <a:xfrm>
                <a:off x="1536" y="2160"/>
                <a:ext cx="1968" cy="105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zh-CN" altLang="en-US" sz="1800">
                    <a:latin typeface="Tahoma" pitchFamily="34" charset="0"/>
                    <a:ea typeface="宋体" charset="-122"/>
                  </a:rPr>
                  <a:t>  当 </a:t>
                </a:r>
                <a:r>
                  <a:rPr kumimoji="1" lang="en-US" altLang="zh-CN" sz="1800">
                    <a:latin typeface="Tahoma" pitchFamily="34" charset="0"/>
                    <a:ea typeface="宋体" charset="-122"/>
                  </a:rPr>
                  <a:t>x ≠-1 </a:t>
                </a:r>
                <a:r>
                  <a:rPr kumimoji="1" lang="zh-CN" altLang="en-US" sz="1800">
                    <a:latin typeface="Tahoma" pitchFamily="34" charset="0"/>
                    <a:ea typeface="宋体" charset="-122"/>
                  </a:rPr>
                  <a:t>时</a:t>
                </a:r>
              </a:p>
            </p:txBody>
          </p:sp>
          <p:sp>
            <p:nvSpPr>
              <p:cNvPr id="30744" name="Rectangle 18"/>
              <p:cNvSpPr>
                <a:spLocks noChangeArrowheads="1"/>
              </p:cNvSpPr>
              <p:nvPr/>
            </p:nvSpPr>
            <p:spPr bwMode="auto">
              <a:xfrm>
                <a:off x="2016" y="2400"/>
                <a:ext cx="1488" cy="81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99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</p:grpSp>
        <p:sp>
          <p:nvSpPr>
            <p:cNvPr id="30736" name="Rectangle 19"/>
            <p:cNvSpPr>
              <a:spLocks noChangeArrowheads="1"/>
            </p:cNvSpPr>
            <p:nvPr/>
          </p:nvSpPr>
          <p:spPr bwMode="auto">
            <a:xfrm>
              <a:off x="1487" y="2196"/>
              <a:ext cx="1488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 sum ← sum+x</a:t>
              </a:r>
              <a:endParaRPr kumimoji="1" lang="zh-CN" altLang="en-US" sz="180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30737" name="Rectangle 20"/>
            <p:cNvSpPr>
              <a:spLocks noChangeArrowheads="1"/>
            </p:cNvSpPr>
            <p:nvPr/>
          </p:nvSpPr>
          <p:spPr bwMode="auto">
            <a:xfrm>
              <a:off x="1487" y="2436"/>
              <a:ext cx="148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 count ++</a:t>
              </a:r>
              <a:endParaRPr kumimoji="1" lang="zh-CN" altLang="en-US" sz="180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30738" name="Rectangle 21"/>
            <p:cNvSpPr>
              <a:spLocks noChangeArrowheads="1"/>
            </p:cNvSpPr>
            <p:nvPr/>
          </p:nvSpPr>
          <p:spPr bwMode="auto">
            <a:xfrm>
              <a:off x="1487" y="2724"/>
              <a:ext cx="148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Tahoma" pitchFamily="34" charset="0"/>
                  <a:ea typeface="宋体" charset="-122"/>
                </a:rPr>
                <a:t> 输入</a:t>
              </a: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x</a:t>
              </a:r>
              <a:endParaRPr kumimoji="1" lang="zh-CN" altLang="en-US" sz="180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30739" name="Rectangle 22"/>
            <p:cNvSpPr>
              <a:spLocks noChangeArrowheads="1"/>
            </p:cNvSpPr>
            <p:nvPr/>
          </p:nvSpPr>
          <p:spPr bwMode="auto">
            <a:xfrm>
              <a:off x="1007" y="1380"/>
              <a:ext cx="1968" cy="19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30740" name="Rectangle 23"/>
            <p:cNvSpPr>
              <a:spLocks noChangeArrowheads="1"/>
            </p:cNvSpPr>
            <p:nvPr/>
          </p:nvSpPr>
          <p:spPr bwMode="auto">
            <a:xfrm>
              <a:off x="1007" y="1380"/>
              <a:ext cx="196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sum ← 0， count← 0</a:t>
              </a:r>
              <a:endParaRPr kumimoji="1" lang="zh-CN" altLang="en-US" sz="1800">
                <a:latin typeface="Tahoma" pitchFamily="34" charset="0"/>
                <a:ea typeface="宋体" charset="-122"/>
              </a:endParaRPr>
            </a:p>
          </p:txBody>
        </p:sp>
        <p:sp>
          <p:nvSpPr>
            <p:cNvPr id="30741" name="Rectangle 24"/>
            <p:cNvSpPr>
              <a:spLocks noChangeArrowheads="1"/>
            </p:cNvSpPr>
            <p:nvPr/>
          </p:nvSpPr>
          <p:spPr bwMode="auto">
            <a:xfrm>
              <a:off x="1007" y="1668"/>
              <a:ext cx="196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C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Tahoma" pitchFamily="34" charset="0"/>
                  <a:ea typeface="宋体" charset="-122"/>
                </a:rPr>
                <a:t>输入一个成绩于</a:t>
              </a: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x</a:t>
              </a:r>
            </a:p>
          </p:txBody>
        </p:sp>
        <p:sp>
          <p:nvSpPr>
            <p:cNvPr id="30742" name="Rectangle 25"/>
            <p:cNvSpPr>
              <a:spLocks noChangeArrowheads="1"/>
            </p:cNvSpPr>
            <p:nvPr/>
          </p:nvSpPr>
          <p:spPr bwMode="auto">
            <a:xfrm>
              <a:off x="1007" y="3012"/>
              <a:ext cx="196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CC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latin typeface="Tahoma" pitchFamily="34" charset="0"/>
                  <a:ea typeface="宋体" charset="-122"/>
                </a:rPr>
                <a:t>输出平均分</a:t>
              </a:r>
              <a:r>
                <a:rPr kumimoji="1" lang="en-US" altLang="zh-CN" sz="1800">
                  <a:latin typeface="Tahoma" pitchFamily="34" charset="0"/>
                  <a:ea typeface="宋体" charset="-122"/>
                </a:rPr>
                <a:t>sum/count</a:t>
              </a:r>
              <a:endParaRPr kumimoji="1" lang="zh-CN" altLang="en-US" sz="1800">
                <a:latin typeface="Tahoma" pitchFamily="34" charset="0"/>
                <a:ea typeface="宋体" charset="-122"/>
              </a:endParaRPr>
            </a:p>
          </p:txBody>
        </p:sp>
      </p:grpSp>
      <p:sp>
        <p:nvSpPr>
          <p:cNvPr id="200730" name="Rectangle 26"/>
          <p:cNvSpPr>
            <a:spLocks noChangeArrowheads="1"/>
          </p:cNvSpPr>
          <p:nvPr/>
        </p:nvSpPr>
        <p:spPr bwMode="auto">
          <a:xfrm>
            <a:off x="381000" y="2362200"/>
            <a:ext cx="5791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tx1"/>
              </a:buClr>
              <a:buSzTx/>
              <a:buFontTx/>
              <a:buNone/>
            </a:pPr>
            <a:r>
              <a:rPr kumimoji="1" lang="zh-CN" altLang="en-US" sz="2400">
                <a:latin typeface="仿宋_GB2312" pitchFamily="49" charset="-122"/>
                <a:sym typeface="Wingdings" pitchFamily="2" charset="2"/>
              </a:rPr>
              <a:t>(3)循环体内</a:t>
            </a:r>
            <a:r>
              <a:rPr kumimoji="1" lang="zh-CN" altLang="en-US" sz="2400">
                <a:solidFill>
                  <a:schemeClr val="hlink"/>
                </a:solidFill>
                <a:latin typeface="仿宋_GB2312" pitchFamily="49" charset="-122"/>
                <a:sym typeface="Wingdings" pitchFamily="2" charset="2"/>
              </a:rPr>
              <a:t>修改</a:t>
            </a:r>
            <a:r>
              <a:rPr kumimoji="1" lang="zh-CN" altLang="en-US" sz="2400">
                <a:latin typeface="仿宋_GB2312" pitchFamily="49" charset="-122"/>
                <a:sym typeface="Wingdings" pitchFamily="2" charset="2"/>
              </a:rPr>
              <a:t>循环变量的</a:t>
            </a:r>
            <a:r>
              <a:rPr kumimoji="1" lang="zh-CN" altLang="en-US" sz="2400">
                <a:solidFill>
                  <a:schemeClr val="hlink"/>
                </a:solidFill>
                <a:latin typeface="仿宋_GB2312" pitchFamily="49" charset="-122"/>
                <a:sym typeface="Wingdings" pitchFamily="2" charset="2"/>
              </a:rPr>
              <a:t>取值</a:t>
            </a:r>
            <a:endParaRPr kumimoji="1" lang="en-US" altLang="zh-CN" sz="2400">
              <a:solidFill>
                <a:schemeClr val="hlink"/>
              </a:solidFill>
              <a:latin typeface="仿宋_GB2312" pitchFamily="49" charset="-122"/>
              <a:sym typeface="Wingdings" pitchFamily="2" charset="2"/>
            </a:endParaRPr>
          </a:p>
        </p:txBody>
      </p:sp>
      <p:sp>
        <p:nvSpPr>
          <p:cNvPr id="200731" name="Rectangle 27"/>
          <p:cNvSpPr>
            <a:spLocks noChangeArrowheads="1"/>
          </p:cNvSpPr>
          <p:nvPr/>
        </p:nvSpPr>
        <p:spPr bwMode="auto">
          <a:xfrm>
            <a:off x="1068388" y="3371850"/>
            <a:ext cx="3124200" cy="533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>
                <a:solidFill>
                  <a:srgbClr val="FF0066"/>
                </a:solidFill>
                <a:latin typeface="Tahoma" pitchFamily="34" charset="0"/>
                <a:ea typeface="宋体" charset="-122"/>
              </a:rPr>
              <a:t>输入一个成绩于</a:t>
            </a:r>
            <a:r>
              <a:rPr kumimoji="1" lang="en-US" altLang="zh-CN" sz="1800">
                <a:solidFill>
                  <a:srgbClr val="FF0066"/>
                </a:solidFill>
                <a:latin typeface="Tahoma" pitchFamily="34" charset="0"/>
                <a:ea typeface="宋体" charset="-122"/>
              </a:rPr>
              <a:t>x</a:t>
            </a:r>
          </a:p>
        </p:txBody>
      </p:sp>
      <p:sp>
        <p:nvSpPr>
          <p:cNvPr id="200732" name="Rectangle 28"/>
          <p:cNvSpPr>
            <a:spLocks noChangeArrowheads="1"/>
          </p:cNvSpPr>
          <p:nvPr/>
        </p:nvSpPr>
        <p:spPr bwMode="auto">
          <a:xfrm>
            <a:off x="4494213" y="2971800"/>
            <a:ext cx="3735387" cy="5334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 dirty="0">
                <a:solidFill>
                  <a:schemeClr val="hlink"/>
                </a:solidFill>
                <a:latin typeface="Tahoma" pitchFamily="34" charset="0"/>
                <a:ea typeface="宋体" charset="-122"/>
              </a:rPr>
              <a:t>               </a:t>
            </a:r>
            <a:r>
              <a:rPr kumimoji="1" lang="en-US" altLang="zh-CN" sz="1800" dirty="0" smtClean="0">
                <a:solidFill>
                  <a:srgbClr val="FF0066"/>
                </a:solidFill>
                <a:latin typeface="Tahoma" pitchFamily="34" charset="0"/>
                <a:ea typeface="宋体" charset="-122"/>
              </a:rPr>
              <a:t>p←</a:t>
            </a:r>
            <a:r>
              <a:rPr kumimoji="1" lang="en-US" altLang="zh-CN" sz="1800" dirty="0">
                <a:solidFill>
                  <a:srgbClr val="FF0066"/>
                </a:solidFill>
                <a:latin typeface="Tahoma" pitchFamily="34" charset="0"/>
                <a:ea typeface="宋体" charset="-122"/>
              </a:rPr>
              <a:t>1</a:t>
            </a:r>
            <a:endParaRPr kumimoji="1" lang="zh-CN" altLang="en-US" sz="1800" dirty="0">
              <a:solidFill>
                <a:srgbClr val="FF0066"/>
              </a:solidFill>
              <a:latin typeface="Tahoma" pitchFamily="34" charset="0"/>
              <a:ea typeface="宋体" charset="-122"/>
            </a:endParaRPr>
          </a:p>
        </p:txBody>
      </p:sp>
      <p:sp>
        <p:nvSpPr>
          <p:cNvPr id="200733" name="Rectangle 29"/>
          <p:cNvSpPr>
            <a:spLocks noChangeArrowheads="1"/>
          </p:cNvSpPr>
          <p:nvPr/>
        </p:nvSpPr>
        <p:spPr bwMode="auto">
          <a:xfrm>
            <a:off x="1190625" y="3883025"/>
            <a:ext cx="1419225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/>
          <a:p>
            <a:pPr>
              <a:defRPr/>
            </a:pPr>
            <a:r>
              <a:rPr kumimoji="1" lang="zh-CN" altLang="en-US" sz="1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宋体" pitchFamily="2" charset="-122"/>
              </a:rPr>
              <a:t>当 </a:t>
            </a:r>
            <a:r>
              <a:rPr kumimoji="1" lang="en-US" altLang="zh-CN" sz="1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宋体" pitchFamily="2" charset="-122"/>
              </a:rPr>
              <a:t>x ≠-1 </a:t>
            </a:r>
            <a:r>
              <a:rPr kumimoji="1" lang="zh-CN" altLang="en-US" sz="18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宋体" pitchFamily="2" charset="-122"/>
              </a:rPr>
              <a:t>时</a:t>
            </a:r>
          </a:p>
        </p:txBody>
      </p:sp>
      <p:sp>
        <p:nvSpPr>
          <p:cNvPr id="200734" name="Rectangle 30"/>
          <p:cNvSpPr>
            <a:spLocks noChangeArrowheads="1"/>
          </p:cNvSpPr>
          <p:nvPr/>
        </p:nvSpPr>
        <p:spPr bwMode="auto">
          <a:xfrm>
            <a:off x="4659313" y="4071938"/>
            <a:ext cx="1849865" cy="350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/>
          <a:p>
            <a:pPr>
              <a:defRPr/>
            </a:pPr>
            <a:r>
              <a:rPr kumimoji="1" lang="zh-CN" altLang="en-US" sz="18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宋体" pitchFamily="2" charset="-122"/>
              </a:rPr>
              <a:t>当 </a:t>
            </a:r>
            <a:r>
              <a:rPr kumimoji="1" lang="en-US" altLang="zh-CN" sz="18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宋体" pitchFamily="2" charset="-122"/>
              </a:rPr>
              <a:t>p </a:t>
            </a:r>
            <a:r>
              <a:rPr kumimoji="1" lang="en-US" altLang="zh-CN" sz="18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宋体" pitchFamily="2" charset="-122"/>
              </a:rPr>
              <a:t>＜ 1000 </a:t>
            </a:r>
            <a:r>
              <a:rPr kumimoji="1" lang="zh-CN" altLang="en-US" sz="18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宋体" pitchFamily="2" charset="-122"/>
              </a:rPr>
              <a:t>时</a:t>
            </a:r>
          </a:p>
        </p:txBody>
      </p:sp>
      <p:sp>
        <p:nvSpPr>
          <p:cNvPr id="200735" name="Rectangle 31"/>
          <p:cNvSpPr>
            <a:spLocks noChangeArrowheads="1"/>
          </p:cNvSpPr>
          <p:nvPr/>
        </p:nvSpPr>
        <p:spPr bwMode="auto">
          <a:xfrm>
            <a:off x="1830388" y="5110163"/>
            <a:ext cx="2360612" cy="446087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>
                <a:latin typeface="Tahoma" pitchFamily="34" charset="0"/>
                <a:ea typeface="宋体" charset="-122"/>
              </a:rPr>
              <a:t> </a:t>
            </a:r>
            <a:r>
              <a:rPr kumimoji="1" lang="zh-CN" altLang="en-US" sz="1800">
                <a:solidFill>
                  <a:srgbClr val="FF0066"/>
                </a:solidFill>
                <a:latin typeface="Tahoma" pitchFamily="34" charset="0"/>
                <a:ea typeface="宋体" charset="-122"/>
              </a:rPr>
              <a:t>输入</a:t>
            </a:r>
            <a:r>
              <a:rPr kumimoji="1" lang="en-US" altLang="zh-CN" sz="1800">
                <a:solidFill>
                  <a:srgbClr val="FF0066"/>
                </a:solidFill>
                <a:latin typeface="Tahoma" pitchFamily="34" charset="0"/>
                <a:ea typeface="宋体" charset="-122"/>
              </a:rPr>
              <a:t>x</a:t>
            </a:r>
            <a:endParaRPr kumimoji="1" lang="zh-CN" altLang="en-US" sz="1800">
              <a:solidFill>
                <a:srgbClr val="FF0066"/>
              </a:solidFill>
              <a:latin typeface="Tahoma" pitchFamily="34" charset="0"/>
              <a:ea typeface="宋体" charset="-122"/>
            </a:endParaRPr>
          </a:p>
        </p:txBody>
      </p:sp>
      <p:sp>
        <p:nvSpPr>
          <p:cNvPr id="200736" name="Rectangle 32"/>
          <p:cNvSpPr>
            <a:spLocks noChangeArrowheads="1"/>
          </p:cNvSpPr>
          <p:nvPr/>
        </p:nvSpPr>
        <p:spPr bwMode="auto">
          <a:xfrm>
            <a:off x="5180013" y="4419600"/>
            <a:ext cx="30480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 dirty="0" smtClean="0">
                <a:solidFill>
                  <a:srgbClr val="FF0066"/>
                </a:solidFill>
                <a:latin typeface="Tahoma" pitchFamily="34" charset="0"/>
                <a:ea typeface="宋体" charset="-122"/>
              </a:rPr>
              <a:t>p←  p </a:t>
            </a:r>
            <a:r>
              <a:rPr kumimoji="1" lang="en-US" altLang="zh-CN" sz="1800" dirty="0">
                <a:solidFill>
                  <a:srgbClr val="FF0066"/>
                </a:solidFill>
                <a:latin typeface="Tahoma" pitchFamily="34" charset="0"/>
                <a:ea typeface="宋体" charset="-122"/>
              </a:rPr>
              <a:t>* 2</a:t>
            </a:r>
            <a:endParaRPr lang="zh-CN" altLang="en-US" sz="1800" dirty="0">
              <a:solidFill>
                <a:srgbClr val="FF0066"/>
              </a:solidFill>
              <a:latin typeface="Tahoma" pitchFamily="34" charset="0"/>
              <a:ea typeface="宋体" charset="-122"/>
            </a:endParaRPr>
          </a:p>
        </p:txBody>
      </p:sp>
      <p:sp>
        <p:nvSpPr>
          <p:cNvPr id="200739" name="Rectangle 35"/>
          <p:cNvSpPr>
            <a:spLocks noChangeArrowheads="1"/>
          </p:cNvSpPr>
          <p:nvPr/>
        </p:nvSpPr>
        <p:spPr bwMode="auto">
          <a:xfrm>
            <a:off x="381000" y="1395413"/>
            <a:ext cx="50292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>
                <a:latin typeface="仿宋_GB2312" pitchFamily="49" charset="-122"/>
              </a:rPr>
              <a:t>(1)循环前对循环控制变量</a:t>
            </a:r>
            <a:r>
              <a:rPr kumimoji="1" lang="zh-CN" altLang="en-US" sz="2400">
                <a:solidFill>
                  <a:schemeClr val="hlink"/>
                </a:solidFill>
                <a:latin typeface="仿宋_GB2312" pitchFamily="49" charset="-122"/>
              </a:rPr>
              <a:t>赋初值</a:t>
            </a:r>
          </a:p>
        </p:txBody>
      </p:sp>
      <p:sp>
        <p:nvSpPr>
          <p:cNvPr id="200740" name="Rectangle 36"/>
          <p:cNvSpPr>
            <a:spLocks noChangeArrowheads="1"/>
          </p:cNvSpPr>
          <p:nvPr/>
        </p:nvSpPr>
        <p:spPr bwMode="auto">
          <a:xfrm>
            <a:off x="381000" y="1852613"/>
            <a:ext cx="49530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>
                <a:latin typeface="仿宋_GB2312" pitchFamily="49" charset="-122"/>
              </a:rPr>
              <a:t>(2)由循环控制变量</a:t>
            </a:r>
            <a:r>
              <a:rPr kumimoji="1" lang="zh-CN" altLang="en-US" sz="2400">
                <a:solidFill>
                  <a:schemeClr val="accent2"/>
                </a:solidFill>
                <a:latin typeface="仿宋_GB2312" pitchFamily="49" charset="-122"/>
              </a:rPr>
              <a:t>构成循环条件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30" grpId="0" autoUpdateAnimBg="0"/>
      <p:bldP spid="200731" grpId="0" animBg="1" autoUpdateAnimBg="0"/>
      <p:bldP spid="200732" grpId="0" animBg="1" autoUpdateAnimBg="0"/>
      <p:bldP spid="200733" grpId="0" autoUpdateAnimBg="0"/>
      <p:bldP spid="200734" grpId="0" autoUpdateAnimBg="0"/>
      <p:bldP spid="200735" grpId="0" animBg="1" autoUpdateAnimBg="0"/>
      <p:bldP spid="200736" grpId="0" animBg="1" autoUpdateAnimBg="0"/>
      <p:bldP spid="200739" grpId="0" autoUpdateAnimBg="0"/>
      <p:bldP spid="200740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267F2F8B-EB68-4BB0-8C71-A4A93F902681}" type="slidenum">
              <a:rPr lang="en-US" altLang="zh-CN"/>
              <a:pPr>
                <a:defRPr/>
              </a:pPr>
              <a:t>29</a:t>
            </a:fld>
            <a:r>
              <a:rPr lang="en-US" altLang="zh-CN"/>
              <a:t>-</a:t>
            </a: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总结三：累加器和累乘器的使用</a:t>
            </a:r>
          </a:p>
        </p:txBody>
      </p:sp>
      <p:graphicFrame>
        <p:nvGraphicFramePr>
          <p:cNvPr id="202792" name="Group 40"/>
          <p:cNvGraphicFramePr>
            <a:graphicFrameLocks noGrp="1"/>
          </p:cNvGraphicFramePr>
          <p:nvPr/>
        </p:nvGraphicFramePr>
        <p:xfrm>
          <a:off x="609600" y="1828800"/>
          <a:ext cx="8001000" cy="2948016"/>
        </p:xfrm>
        <a:graphic>
          <a:graphicData uri="http://schemas.openxmlformats.org/drawingml/2006/table">
            <a:tbl>
              <a:tblPr/>
              <a:tblGrid>
                <a:gridCol w="1219200"/>
                <a:gridCol w="3276600"/>
                <a:gridCol w="3505200"/>
              </a:tblGrid>
              <a:tr h="8507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L="72390" marR="72390" marT="38091" marB="3809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累加器</a:t>
                      </a:r>
                    </a:p>
                  </a:txBody>
                  <a:tcPr marL="72390" marR="72390" marT="38091" marB="380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累乘器</a:t>
                      </a:r>
                    </a:p>
                  </a:txBody>
                  <a:tcPr marL="72390" marR="72390" marT="38091" marB="380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65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循环前赋初值</a:t>
                      </a:r>
                    </a:p>
                  </a:txBody>
                  <a:tcPr marL="72390" marR="72390" marT="38091" marB="3809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  <a:sym typeface="Wingdings" pitchFamily="2" charset="2"/>
                        </a:rPr>
                        <a:t>sum＝0 （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  <a:sym typeface="Wingdings" pitchFamily="2" charset="2"/>
                        </a:rPr>
                        <a:t>也可以是其他的数）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  <a:sym typeface="Wingdings" pitchFamily="2" charset="2"/>
                        </a:rPr>
                        <a:t>原则：是累加的起点</a:t>
                      </a:r>
                    </a:p>
                  </a:txBody>
                  <a:tcPr marL="72390" marR="72390" marT="38091" marB="380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  <a:sym typeface="Wingdings" pitchFamily="2" charset="2"/>
                        </a:rPr>
                        <a:t>p=1 （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  <a:sym typeface="Wingdings" pitchFamily="2" charset="2"/>
                        </a:rPr>
                        <a:t>也可以是其他的数）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  <a:sym typeface="Wingdings" pitchFamily="2" charset="2"/>
                        </a:rPr>
                        <a:t>原则：是累乘的起点</a:t>
                      </a:r>
                    </a:p>
                  </a:txBody>
                  <a:tcPr marL="72390" marR="72390" marT="38091" marB="380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07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使用</a:t>
                      </a:r>
                    </a:p>
                  </a:txBody>
                  <a:tcPr marL="72390" marR="72390" marT="38091" marB="3809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  <a:sym typeface="Wingdings" pitchFamily="2" charset="2"/>
                        </a:rPr>
                        <a:t>sum=sum+x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  <a:sym typeface="Wingdings" pitchFamily="2" charset="2"/>
                      </a:endParaRPr>
                    </a:p>
                  </a:txBody>
                  <a:tcPr marL="72390" marR="72390" marT="38091" marB="380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  <a:sym typeface="Wingdings" pitchFamily="2" charset="2"/>
                        </a:rPr>
                        <a:t>p = p *x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  <a:sym typeface="Wingdings" pitchFamily="2" charset="2"/>
                      </a:endParaRPr>
                    </a:p>
                  </a:txBody>
                  <a:tcPr marL="72390" marR="72390" marT="38091" marB="3809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1AC5EC49-2D5A-4B00-A5B9-5D50A503C3A7}" type="slidenum">
              <a:rPr lang="en-US" altLang="zh-CN"/>
              <a:pPr>
                <a:defRPr/>
              </a:pPr>
              <a:t>3</a:t>
            </a:fld>
            <a:r>
              <a:rPr lang="en-US" altLang="zh-CN"/>
              <a:t>-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5.1</a:t>
            </a:r>
            <a:r>
              <a:rPr lang="en-US" altLang="zh-CN" smtClean="0"/>
              <a:t>	</a:t>
            </a:r>
            <a:r>
              <a:rPr lang="zh-CN" altLang="en-US" smtClean="0"/>
              <a:t>先判断型循环结构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4343400"/>
          </a:xfrm>
        </p:spPr>
        <p:txBody>
          <a:bodyPr/>
          <a:lstStyle/>
          <a:p>
            <a:pPr marL="533400" indent="-533400" eaLnBrk="1" hangingPunct="1">
              <a:buFontTx/>
              <a:buNone/>
            </a:pPr>
            <a:r>
              <a:rPr lang="en-US" altLang="zh-CN" sz="2800" dirty="0" smtClean="0"/>
              <a:t>5.1.1 </a:t>
            </a:r>
            <a:r>
              <a:rPr lang="zh-CN" altLang="en-US" sz="2800" dirty="0" smtClean="0"/>
              <a:t>定数循环</a:t>
            </a:r>
          </a:p>
          <a:p>
            <a:pPr marL="533400" indent="-533400" eaLnBrk="1" hangingPunct="1">
              <a:buFontTx/>
              <a:buNone/>
            </a:pPr>
            <a:endParaRPr lang="zh-CN" altLang="en-US" sz="2800" dirty="0" smtClean="0"/>
          </a:p>
          <a:p>
            <a:pPr marL="533400" indent="-533400" eaLnBrk="1" hangingPunct="1">
              <a:buFontTx/>
              <a:buNone/>
            </a:pPr>
            <a:r>
              <a:rPr lang="zh-CN" altLang="en-US" sz="2400" dirty="0" smtClean="0"/>
              <a:t>【例5-1】设某班有</a:t>
            </a:r>
            <a:r>
              <a:rPr lang="en-US" altLang="zh-CN" sz="2400" dirty="0" smtClean="0"/>
              <a:t>n</a:t>
            </a:r>
            <a:r>
              <a:rPr lang="zh-CN" altLang="en-US" sz="2400" dirty="0" smtClean="0"/>
              <a:t>个学生，输入他们某科考试的成绩后，输出全班的平均成绩。</a:t>
            </a:r>
          </a:p>
          <a:p>
            <a:pPr marL="533400" indent="-533400" algn="just" eaLnBrk="1" hangingPunct="1">
              <a:buFontTx/>
              <a:buNone/>
            </a:pPr>
            <a:r>
              <a:rPr lang="zh-CN" altLang="en-US" sz="2400" dirty="0" smtClean="0"/>
              <a:t>1. 解题大体过程</a:t>
            </a:r>
          </a:p>
          <a:p>
            <a:pPr marL="533400" indent="-533400" eaLnBrk="1" hangingPunct="1">
              <a:buFontTx/>
              <a:buNone/>
            </a:pPr>
            <a:r>
              <a:rPr lang="zh-CN" altLang="en-US" sz="2400" dirty="0" smtClean="0">
                <a:ea typeface="楷体_GB2312" pitchFamily="49" charset="-122"/>
              </a:rPr>
              <a:t>      </a:t>
            </a:r>
            <a:r>
              <a:rPr lang="zh-CN" altLang="en-US" sz="2400" dirty="0" smtClean="0"/>
              <a:t>全班的平均成绩等于</a:t>
            </a:r>
            <a:r>
              <a:rPr lang="en-US" altLang="zh-CN" sz="2400" dirty="0" smtClean="0"/>
              <a:t>n</a:t>
            </a:r>
            <a:r>
              <a:rPr lang="zh-CN" altLang="en-US" sz="2400" dirty="0" smtClean="0"/>
              <a:t>个学生的总成绩除以学生人数</a:t>
            </a:r>
            <a:r>
              <a:rPr lang="en-US" altLang="zh-CN" sz="2400" dirty="0" smtClean="0"/>
              <a:t>n。</a:t>
            </a:r>
          </a:p>
          <a:p>
            <a:pPr marL="914400" lvl="1" indent="-457200" eaLnBrk="1" hangingPunct="1">
              <a:buSzTx/>
              <a:buFont typeface="Times New Roman" pitchFamily="18" charset="0"/>
              <a:buNone/>
            </a:pPr>
            <a:r>
              <a:rPr lang="zh-CN" altLang="en-US" sz="2400" dirty="0" smtClean="0"/>
              <a:t>（1）输入</a:t>
            </a:r>
            <a:r>
              <a:rPr lang="en-US" altLang="zh-CN" sz="2400" dirty="0" smtClean="0"/>
              <a:t>n</a:t>
            </a:r>
          </a:p>
          <a:p>
            <a:pPr marL="914400" lvl="1" indent="-457200" eaLnBrk="1" hangingPunct="1">
              <a:buSzTx/>
              <a:buFont typeface="Times New Roman" pitchFamily="18" charset="0"/>
              <a:buNone/>
            </a:pPr>
            <a:r>
              <a:rPr lang="zh-CN" altLang="en-US" sz="2400" dirty="0" smtClean="0"/>
              <a:t>（2）把输入的</a:t>
            </a:r>
            <a:r>
              <a:rPr lang="en-US" altLang="zh-CN" sz="2400" dirty="0" smtClean="0"/>
              <a:t>n</a:t>
            </a:r>
            <a:r>
              <a:rPr lang="zh-CN" altLang="en-US" sz="2400" dirty="0" smtClean="0"/>
              <a:t>个成绩累加在一起</a:t>
            </a:r>
          </a:p>
          <a:p>
            <a:pPr marL="914400" lvl="1" indent="-457200" eaLnBrk="1" hangingPunct="1">
              <a:buSzTx/>
              <a:buFont typeface="Times New Roman" pitchFamily="18" charset="0"/>
              <a:buNone/>
            </a:pPr>
            <a:r>
              <a:rPr lang="zh-CN" altLang="en-US" sz="2400" dirty="0" smtClean="0"/>
              <a:t>（3）计算平均成绩 ，并输出计算结果 </a:t>
            </a:r>
          </a:p>
        </p:txBody>
      </p:sp>
      <p:sp>
        <p:nvSpPr>
          <p:cNvPr id="183300" name="AutoShape 4"/>
          <p:cNvSpPr>
            <a:spLocks/>
          </p:cNvSpPr>
          <p:nvPr/>
        </p:nvSpPr>
        <p:spPr bwMode="auto">
          <a:xfrm>
            <a:off x="7315200" y="5257800"/>
            <a:ext cx="1535113" cy="476250"/>
          </a:xfrm>
          <a:prstGeom prst="borderCallout2">
            <a:avLst>
              <a:gd name="adj1" fmla="val 24000"/>
              <a:gd name="adj2" fmla="val -4963"/>
              <a:gd name="adj3" fmla="val 24000"/>
              <a:gd name="adj4" fmla="val -59361"/>
              <a:gd name="adj5" fmla="val -90333"/>
              <a:gd name="adj6" fmla="val -115514"/>
            </a:avLst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累加器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3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3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3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3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299" grpId="0" build="p" bldLvl="2" autoUpdateAnimBg="0"/>
      <p:bldP spid="183300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45631232-50E9-4ACA-92EA-0C43848C3AC8}" type="slidenum">
              <a:rPr lang="en-US" altLang="zh-CN"/>
              <a:pPr>
                <a:defRPr/>
              </a:pPr>
              <a:t>30</a:t>
            </a:fld>
            <a:r>
              <a:rPr lang="en-US" altLang="zh-CN"/>
              <a:t>-</a:t>
            </a: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z="2800" smtClean="0"/>
              <a:t>5.</a:t>
            </a:r>
            <a:r>
              <a:rPr lang="en-US" altLang="zh-CN" sz="2800" smtClean="0"/>
              <a:t>1.5</a:t>
            </a:r>
            <a:r>
              <a:rPr lang="zh-CN" altLang="en-US" sz="2800" smtClean="0"/>
              <a:t>先判断型循环结构的算法举例</a:t>
            </a:r>
          </a:p>
        </p:txBody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3687763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/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 smtClean="0">
                <a:latin typeface="仿宋_GB2312" pitchFamily="49" charset="-122"/>
              </a:rPr>
              <a:t>【例5-</a:t>
            </a:r>
            <a:r>
              <a:rPr kumimoji="1" lang="en-US" altLang="zh-CN" sz="2400" smtClean="0">
                <a:latin typeface="仿宋_GB2312" pitchFamily="49" charset="-122"/>
              </a:rPr>
              <a:t>7】</a:t>
            </a:r>
            <a:r>
              <a:rPr kumimoji="1" lang="zh-CN" altLang="en-US" sz="2400" smtClean="0">
                <a:latin typeface="仿宋_GB2312" pitchFamily="49" charset="-122"/>
              </a:rPr>
              <a:t>用参考级数</a:t>
            </a:r>
            <a:r>
              <a:rPr kumimoji="1" lang="en-US" altLang="zh-CN" sz="2400" smtClean="0">
                <a:latin typeface="仿宋_GB2312" pitchFamily="49" charset="-122"/>
              </a:rPr>
              <a:t>π/4≈            </a:t>
            </a:r>
            <a:r>
              <a:rPr kumimoji="1" lang="en-US" altLang="zh-CN" sz="2400" smtClean="0"/>
              <a:t>……</a:t>
            </a:r>
            <a:r>
              <a:rPr kumimoji="1" lang="zh-CN" altLang="en-US" sz="2400" smtClean="0">
                <a:latin typeface="仿宋_GB2312" pitchFamily="49" charset="-122"/>
              </a:rPr>
              <a:t>求</a:t>
            </a:r>
            <a:r>
              <a:rPr kumimoji="1" lang="en-US" altLang="zh-CN" sz="2400" smtClean="0">
                <a:latin typeface="仿宋_GB2312" pitchFamily="49" charset="-122"/>
              </a:rPr>
              <a:t>π</a:t>
            </a:r>
            <a:r>
              <a:rPr kumimoji="1" lang="zh-CN" altLang="en-US" sz="2400" smtClean="0">
                <a:latin typeface="仿宋_GB2312" pitchFamily="49" charset="-122"/>
              </a:rPr>
              <a:t>的近似值。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 smtClean="0">
                <a:latin typeface="仿宋_GB2312" pitchFamily="49" charset="-122"/>
              </a:rPr>
              <a:t>说明：如果要求</a:t>
            </a:r>
            <a:r>
              <a:rPr kumimoji="1" lang="en-US" altLang="zh-CN" sz="2400" smtClean="0">
                <a:latin typeface="仿宋_GB2312" pitchFamily="49" charset="-122"/>
              </a:rPr>
              <a:t>π</a:t>
            </a:r>
            <a:r>
              <a:rPr kumimoji="1" lang="zh-CN" altLang="en-US" sz="2400" smtClean="0">
                <a:latin typeface="仿宋_GB2312" pitchFamily="49" charset="-122"/>
              </a:rPr>
              <a:t>的精度较高，则需要计算的项数也要相应地多。这里指定一个精度要求：当最后一项的绝对值小于10</a:t>
            </a:r>
            <a:r>
              <a:rPr kumimoji="1" lang="zh-CN" altLang="en-US" sz="2400" baseline="30000" smtClean="0">
                <a:latin typeface="仿宋_GB2312" pitchFamily="49" charset="-122"/>
              </a:rPr>
              <a:t>-4</a:t>
            </a:r>
            <a:r>
              <a:rPr kumimoji="1" lang="zh-CN" altLang="en-US" sz="2400" smtClean="0">
                <a:latin typeface="仿宋_GB2312" pitchFamily="49" charset="-122"/>
              </a:rPr>
              <a:t>，即精确到小数点后4位，就认为达到要求了。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smtClean="0">
              <a:latin typeface="仿宋_GB2312" pitchFamily="49" charset="-122"/>
            </a:endParaRP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 smtClean="0">
                <a:latin typeface="仿宋_GB2312" pitchFamily="49" charset="-122"/>
              </a:rPr>
              <a:t>1. 解题分析</a:t>
            </a:r>
          </a:p>
          <a:p>
            <a:pPr marL="457200" lvl="1" indent="0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kumimoji="1" lang="zh-CN" altLang="en-US" sz="2000" smtClean="0">
                <a:latin typeface="仿宋_GB2312" pitchFamily="49" charset="-122"/>
              </a:rPr>
              <a:t> </a:t>
            </a:r>
            <a:r>
              <a:rPr kumimoji="1" lang="zh-CN" altLang="en-US" sz="2400" smtClean="0">
                <a:latin typeface="仿宋_GB2312" pitchFamily="49" charset="-122"/>
              </a:rPr>
              <a:t>问题的实质：求累加和</a:t>
            </a:r>
          </a:p>
          <a:p>
            <a:pPr marL="457200" lvl="1" indent="0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Char char="•"/>
            </a:pPr>
            <a:r>
              <a:rPr kumimoji="1" lang="zh-CN" altLang="en-US" sz="2400" smtClean="0">
                <a:latin typeface="仿宋_GB2312" pitchFamily="49" charset="-122"/>
              </a:rPr>
              <a:t> 设一个累加器（</a:t>
            </a:r>
            <a:r>
              <a:rPr kumimoji="1" lang="en-US" altLang="zh-CN" sz="2400" smtClean="0">
                <a:latin typeface="仿宋_GB2312" pitchFamily="49" charset="-122"/>
              </a:rPr>
              <a:t>pi）</a:t>
            </a:r>
            <a:r>
              <a:rPr kumimoji="1" lang="zh-CN" altLang="en-US" sz="2400" smtClean="0">
                <a:latin typeface="仿宋_GB2312" pitchFamily="49" charset="-122"/>
              </a:rPr>
              <a:t>保存各项累加的结果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 smtClean="0">
              <a:latin typeface="仿宋_GB2312" pitchFamily="49" charset="-122"/>
            </a:endParaRPr>
          </a:p>
        </p:txBody>
      </p:sp>
      <p:graphicFrame>
        <p:nvGraphicFramePr>
          <p:cNvPr id="32773" name="Object 5"/>
          <p:cNvGraphicFramePr>
            <a:graphicFrameLocks noChangeAspect="1"/>
          </p:cNvGraphicFramePr>
          <p:nvPr/>
        </p:nvGraphicFramePr>
        <p:xfrm>
          <a:off x="4495800" y="1339850"/>
          <a:ext cx="1752600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1" r:id="rId3" imgW="825142" imgH="355446" progId="Equation.3">
                  <p:embed/>
                </p:oleObj>
              </mc:Choice>
              <mc:Fallback>
                <p:oleObj r:id="rId3" imgW="825142" imgH="355446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1339850"/>
                        <a:ext cx="1752600" cy="71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9E536E07-5CD6-4E82-B565-892001839E84}" type="slidenum">
              <a:rPr lang="en-US" altLang="zh-CN"/>
              <a:pPr>
                <a:defRPr/>
              </a:pPr>
              <a:t>31</a:t>
            </a:fld>
            <a:r>
              <a:rPr lang="en-US" altLang="zh-CN"/>
              <a:t>-</a:t>
            </a:r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kumimoji="1" lang="zh-CN" altLang="en-US" smtClean="0">
                <a:latin typeface="仿宋_GB2312" pitchFamily="49" charset="-122"/>
              </a:rPr>
              <a:t>2. 设计循环体</a:t>
            </a:r>
          </a:p>
        </p:txBody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32004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kumimoji="1" lang="zh-CN" altLang="en-US" sz="2400" smtClean="0">
                <a:latin typeface="仿宋_GB2312" pitchFamily="49" charset="-122"/>
              </a:rPr>
              <a:t>※ 找出进行累加的各项的</a:t>
            </a:r>
            <a:r>
              <a:rPr kumimoji="1" lang="zh-CN" altLang="en-US" sz="2400" smtClean="0"/>
              <a:t>“</a:t>
            </a:r>
            <a:r>
              <a:rPr kumimoji="1" lang="zh-CN" altLang="en-US" sz="2400" smtClean="0">
                <a:latin typeface="仿宋_GB2312" pitchFamily="49" charset="-122"/>
              </a:rPr>
              <a:t>共性</a:t>
            </a:r>
            <a:r>
              <a:rPr kumimoji="1" lang="zh-CN" altLang="en-US" sz="2400" smtClean="0"/>
              <a:t>”</a:t>
            </a:r>
            <a:r>
              <a:rPr kumimoji="1" lang="zh-CN" altLang="en-US" sz="2400" smtClean="0">
                <a:latin typeface="仿宋_GB2312" pitchFamily="49" charset="-122"/>
              </a:rPr>
              <a:t>－－规律：</a:t>
            </a:r>
          </a:p>
          <a:p>
            <a:pPr lvl="1" algn="just" eaLnBrk="1" hangingPunct="1">
              <a:lnSpc>
                <a:spcPct val="130000"/>
              </a:lnSpc>
            </a:pPr>
            <a:r>
              <a:rPr kumimoji="1" lang="zh-CN" altLang="en-US" sz="2400" smtClean="0">
                <a:latin typeface="仿宋_GB2312" pitchFamily="49" charset="-122"/>
              </a:rPr>
              <a:t>各项的分子都是1（恒定不变）</a:t>
            </a:r>
          </a:p>
          <a:p>
            <a:pPr lvl="1" algn="just" eaLnBrk="1" hangingPunct="1">
              <a:lnSpc>
                <a:spcPct val="130000"/>
              </a:lnSpc>
            </a:pPr>
            <a:r>
              <a:rPr kumimoji="1" lang="zh-CN" altLang="en-US" sz="2400" smtClean="0">
                <a:latin typeface="仿宋_GB2312" pitchFamily="49" charset="-122"/>
              </a:rPr>
              <a:t>分母以2递增（变化），首项的分母是1</a:t>
            </a:r>
          </a:p>
          <a:p>
            <a:pPr lvl="1" algn="just" eaLnBrk="1" hangingPunct="1">
              <a:lnSpc>
                <a:spcPct val="130000"/>
              </a:lnSpc>
            </a:pPr>
            <a:endParaRPr kumimoji="1" lang="zh-CN" altLang="en-US" sz="2400" smtClean="0">
              <a:latin typeface="仿宋_GB2312" pitchFamily="49" charset="-122"/>
            </a:endParaRPr>
          </a:p>
          <a:p>
            <a:pPr lvl="1" algn="just" eaLnBrk="1" hangingPunct="1">
              <a:lnSpc>
                <a:spcPct val="130000"/>
              </a:lnSpc>
            </a:pPr>
            <a:r>
              <a:rPr kumimoji="1" lang="zh-CN" altLang="en-US" sz="2400" smtClean="0">
                <a:latin typeface="仿宋_GB2312" pitchFamily="49" charset="-122"/>
              </a:rPr>
              <a:t>在要累加的各项中，奇数项为正，偶数项为负，且由正号开始，正负交替</a:t>
            </a:r>
            <a:endParaRPr kumimoji="1" lang="zh-CN" altLang="en-US" sz="2000" smtClean="0">
              <a:latin typeface="仿宋_GB2312" pitchFamily="49" charset="-122"/>
            </a:endParaRPr>
          </a:p>
        </p:txBody>
      </p:sp>
      <p:grpSp>
        <p:nvGrpSpPr>
          <p:cNvPr id="33797" name="Group 4"/>
          <p:cNvGrpSpPr>
            <a:grpSpLocks/>
          </p:cNvGrpSpPr>
          <p:nvPr/>
        </p:nvGrpSpPr>
        <p:grpSpPr bwMode="auto">
          <a:xfrm>
            <a:off x="3733800" y="228600"/>
            <a:ext cx="3524250" cy="717550"/>
            <a:chOff x="1200" y="3504"/>
            <a:chExt cx="2220" cy="452"/>
          </a:xfrm>
        </p:grpSpPr>
        <p:sp>
          <p:nvSpPr>
            <p:cNvPr id="33802" name="Rectangle 5"/>
            <p:cNvSpPr>
              <a:spLocks noChangeArrowheads="1"/>
            </p:cNvSpPr>
            <p:nvPr/>
          </p:nvSpPr>
          <p:spPr bwMode="auto">
            <a:xfrm>
              <a:off x="1200" y="3600"/>
              <a:ext cx="2220" cy="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400">
                  <a:latin typeface="仿宋_GB2312" pitchFamily="49" charset="-122"/>
                </a:rPr>
                <a:t>π/4≈            </a:t>
              </a:r>
              <a:r>
                <a:rPr kumimoji="1" lang="en-US" altLang="zh-CN" sz="2400"/>
                <a:t>……</a:t>
              </a:r>
              <a:endParaRPr kumimoji="1" lang="zh-CN" altLang="en-US" sz="2400">
                <a:latin typeface="仿宋_GB2312" pitchFamily="49" charset="-122"/>
              </a:endParaRPr>
            </a:p>
          </p:txBody>
        </p:sp>
        <p:graphicFrame>
          <p:nvGraphicFramePr>
            <p:cNvPr id="33803" name="Object 6"/>
            <p:cNvGraphicFramePr>
              <a:graphicFrameLocks noChangeAspect="1"/>
            </p:cNvGraphicFramePr>
            <p:nvPr/>
          </p:nvGraphicFramePr>
          <p:xfrm>
            <a:off x="1824" y="3504"/>
            <a:ext cx="1104" cy="4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11" r:id="rId3" imgW="825142" imgH="355446" progId="Equation.3">
                    <p:embed/>
                  </p:oleObj>
                </mc:Choice>
                <mc:Fallback>
                  <p:oleObj r:id="rId3" imgW="825142" imgH="355446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24" y="3504"/>
                          <a:ext cx="1104" cy="4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0951" name="Rectangle 7"/>
          <p:cNvSpPr>
            <a:spLocks noChangeArrowheads="1"/>
          </p:cNvSpPr>
          <p:nvPr/>
        </p:nvSpPr>
        <p:spPr bwMode="auto">
          <a:xfrm>
            <a:off x="5422900" y="1962150"/>
            <a:ext cx="1054100" cy="476250"/>
          </a:xfrm>
          <a:prstGeom prst="rect">
            <a:avLst/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常量1</a:t>
            </a:r>
          </a:p>
        </p:txBody>
      </p:sp>
      <p:sp>
        <p:nvSpPr>
          <p:cNvPr id="210952" name="Rectangle 8"/>
          <p:cNvSpPr>
            <a:spLocks noChangeArrowheads="1"/>
          </p:cNvSpPr>
          <p:nvPr/>
        </p:nvSpPr>
        <p:spPr bwMode="auto">
          <a:xfrm>
            <a:off x="2133600" y="3105150"/>
            <a:ext cx="5181600" cy="476250"/>
          </a:xfrm>
          <a:prstGeom prst="rect">
            <a:avLst/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变量</a:t>
            </a:r>
            <a:r>
              <a:rPr lang="en-US" altLang="zh-CN" sz="2400"/>
              <a:t>n，</a:t>
            </a:r>
            <a:r>
              <a:rPr lang="zh-CN" altLang="en-US" sz="2400"/>
              <a:t>初值为1，每次加2（</a:t>
            </a:r>
            <a:r>
              <a:rPr lang="en-US" altLang="zh-CN" sz="2400"/>
              <a:t>n=n+2）</a:t>
            </a:r>
          </a:p>
        </p:txBody>
      </p:sp>
      <p:sp>
        <p:nvSpPr>
          <p:cNvPr id="210953" name="Rectangle 9"/>
          <p:cNvSpPr>
            <a:spLocks noChangeArrowheads="1"/>
          </p:cNvSpPr>
          <p:nvPr/>
        </p:nvSpPr>
        <p:spPr bwMode="auto">
          <a:xfrm>
            <a:off x="990600" y="4648200"/>
            <a:ext cx="7924800" cy="841375"/>
          </a:xfrm>
          <a:prstGeom prst="rect">
            <a:avLst/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设一个用于控制符号正负交替变化的变量</a:t>
            </a:r>
            <a:r>
              <a:rPr lang="en-US" altLang="zh-CN" sz="2400"/>
              <a:t>sign，</a:t>
            </a:r>
            <a:r>
              <a:rPr lang="zh-CN" altLang="en-US" sz="2400"/>
              <a:t>初值为1（代表正号），用</a:t>
            </a:r>
            <a:r>
              <a:rPr lang="en-US" altLang="zh-CN" sz="2400"/>
              <a:t>sign←-sign</a:t>
            </a:r>
            <a:r>
              <a:rPr lang="zh-CN" altLang="en-US" sz="2400"/>
              <a:t>操作改变符号。</a:t>
            </a:r>
          </a:p>
        </p:txBody>
      </p:sp>
      <p:sp>
        <p:nvSpPr>
          <p:cNvPr id="210954" name="Rectangle 10"/>
          <p:cNvSpPr>
            <a:spLocks noChangeArrowheads="1"/>
          </p:cNvSpPr>
          <p:nvPr/>
        </p:nvSpPr>
        <p:spPr bwMode="auto">
          <a:xfrm>
            <a:off x="5105400" y="5715000"/>
            <a:ext cx="1981200" cy="476250"/>
          </a:xfrm>
          <a:prstGeom prst="rect">
            <a:avLst/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各项：</a:t>
            </a:r>
            <a:r>
              <a:rPr lang="en-US" altLang="zh-CN" sz="2400"/>
              <a:t>sign/n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0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0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0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0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51" grpId="0" animBg="1" autoUpdateAnimBg="0"/>
      <p:bldP spid="210952" grpId="0" animBg="1" autoUpdateAnimBg="0"/>
      <p:bldP spid="210953" grpId="0" animBg="1" autoUpdateAnimBg="0"/>
      <p:bldP spid="210954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03E4461B-B8ED-4B0D-88C2-465C5BEC91D4}" type="slidenum">
              <a:rPr lang="en-US" altLang="zh-CN"/>
              <a:pPr>
                <a:defRPr/>
              </a:pPr>
              <a:t>32</a:t>
            </a:fld>
            <a:r>
              <a:rPr lang="en-US" altLang="zh-CN"/>
              <a:t>-</a:t>
            </a: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kumimoji="1" lang="zh-CN" altLang="en-US" smtClean="0">
                <a:latin typeface="仿宋_GB2312" pitchFamily="49" charset="-122"/>
              </a:rPr>
              <a:t>3.循环条件和循环体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25146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FontTx/>
              <a:buNone/>
            </a:pPr>
            <a:r>
              <a:rPr kumimoji="1" lang="zh-CN" altLang="en-US" sz="2400" smtClean="0">
                <a:latin typeface="仿宋_GB2312" pitchFamily="49" charset="-122"/>
              </a:rPr>
              <a:t>不定数循环</a:t>
            </a:r>
          </a:p>
          <a:p>
            <a:pPr lvl="1" algn="just" eaLnBrk="1" hangingPunct="1">
              <a:lnSpc>
                <a:spcPct val="130000"/>
              </a:lnSpc>
            </a:pPr>
            <a:r>
              <a:rPr kumimoji="1" lang="zh-CN" altLang="en-US" sz="2400" smtClean="0">
                <a:latin typeface="仿宋_GB2312" pitchFamily="49" charset="-122"/>
              </a:rPr>
              <a:t>当某一项的绝对值小于10</a:t>
            </a:r>
            <a:r>
              <a:rPr kumimoji="1" lang="zh-CN" altLang="en-US" sz="2400" baseline="30000" smtClean="0">
                <a:latin typeface="仿宋_GB2312" pitchFamily="49" charset="-122"/>
              </a:rPr>
              <a:t>-4</a:t>
            </a:r>
            <a:r>
              <a:rPr kumimoji="1" lang="zh-CN" altLang="en-US" sz="2400" smtClean="0">
                <a:latin typeface="仿宋_GB2312" pitchFamily="49" charset="-122"/>
              </a:rPr>
              <a:t>后停止累加，所以应该将各项的值存储在一个变量中，设为</a:t>
            </a:r>
            <a:r>
              <a:rPr kumimoji="1" lang="en-US" altLang="zh-CN" sz="2400" smtClean="0">
                <a:latin typeface="仿宋_GB2312" pitchFamily="49" charset="-122"/>
              </a:rPr>
              <a:t>item</a:t>
            </a:r>
          </a:p>
          <a:p>
            <a:pPr lvl="1" algn="just" eaLnBrk="1" hangingPunct="1">
              <a:lnSpc>
                <a:spcPct val="130000"/>
              </a:lnSpc>
            </a:pPr>
            <a:r>
              <a:rPr kumimoji="1" lang="zh-CN" altLang="en-US" sz="2400" smtClean="0">
                <a:latin typeface="仿宋_GB2312" pitchFamily="49" charset="-122"/>
              </a:rPr>
              <a:t>用</a:t>
            </a:r>
            <a:r>
              <a:rPr kumimoji="1" lang="en-US" altLang="zh-CN" sz="2400" smtClean="0">
                <a:latin typeface="仿宋_GB2312" pitchFamily="49" charset="-122"/>
              </a:rPr>
              <a:t>item</a:t>
            </a:r>
            <a:r>
              <a:rPr kumimoji="1" lang="zh-CN" altLang="en-US" sz="2400" smtClean="0">
                <a:latin typeface="仿宋_GB2312" pitchFamily="49" charset="-122"/>
              </a:rPr>
              <a:t>作为循环变量控制循环，循环的条件是 |</a:t>
            </a:r>
            <a:r>
              <a:rPr kumimoji="1" lang="en-US" altLang="zh-CN" sz="2400" smtClean="0">
                <a:latin typeface="仿宋_GB2312" pitchFamily="49" charset="-122"/>
              </a:rPr>
              <a:t>item| ≥10</a:t>
            </a:r>
            <a:r>
              <a:rPr kumimoji="1" lang="en-US" altLang="zh-CN" sz="2400" baseline="30000" smtClean="0">
                <a:latin typeface="仿宋_GB2312" pitchFamily="49" charset="-122"/>
              </a:rPr>
              <a:t>-4</a:t>
            </a:r>
            <a:r>
              <a:rPr kumimoji="1" lang="en-US" altLang="zh-CN" sz="2400" smtClean="0">
                <a:latin typeface="仿宋_GB2312" pitchFamily="49" charset="-122"/>
              </a:rPr>
              <a:t>。</a:t>
            </a:r>
          </a:p>
        </p:txBody>
      </p:sp>
      <p:sp>
        <p:nvSpPr>
          <p:cNvPr id="212999" name="Rectangle 7"/>
          <p:cNvSpPr>
            <a:spLocks noChangeArrowheads="1"/>
          </p:cNvSpPr>
          <p:nvPr/>
        </p:nvSpPr>
        <p:spPr bwMode="auto">
          <a:xfrm>
            <a:off x="2667000" y="4114800"/>
            <a:ext cx="3505200" cy="22860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>
                <a:latin typeface="宋体" charset="-122"/>
                <a:ea typeface="宋体" charset="-122"/>
              </a:rPr>
              <a:t>当</a:t>
            </a:r>
            <a:r>
              <a:rPr kumimoji="1" lang="zh-CN" altLang="en-US" sz="2000">
                <a:latin typeface="Tahoma" pitchFamily="34" charset="0"/>
                <a:ea typeface="宋体" charset="-122"/>
              </a:rPr>
              <a:t> |</a:t>
            </a:r>
            <a:r>
              <a:rPr kumimoji="1" lang="en-US" altLang="zh-CN" sz="2000">
                <a:latin typeface="Tahoma" pitchFamily="34" charset="0"/>
                <a:ea typeface="宋体" charset="-122"/>
              </a:rPr>
              <a:t>item|</a:t>
            </a:r>
            <a:r>
              <a:rPr kumimoji="1" lang="en-US" altLang="zh-CN" sz="2000">
                <a:latin typeface="宋体" charset="-122"/>
                <a:ea typeface="宋体" charset="-122"/>
              </a:rPr>
              <a:t>≥</a:t>
            </a:r>
            <a:r>
              <a:rPr kumimoji="1" lang="en-US" altLang="zh-CN" sz="2000">
                <a:latin typeface="Tahoma" pitchFamily="34" charset="0"/>
                <a:ea typeface="宋体" charset="-122"/>
              </a:rPr>
              <a:t>10</a:t>
            </a:r>
            <a:r>
              <a:rPr kumimoji="1" lang="en-US" altLang="zh-CN" sz="2000" baseline="30000">
                <a:latin typeface="Tahoma" pitchFamily="34" charset="0"/>
                <a:ea typeface="宋体" charset="-122"/>
              </a:rPr>
              <a:t>-4</a:t>
            </a:r>
            <a:endParaRPr lang="zh-CN" altLang="en-US" sz="2400">
              <a:ea typeface="宋体" charset="-122"/>
            </a:endParaRPr>
          </a:p>
        </p:txBody>
      </p:sp>
      <p:sp>
        <p:nvSpPr>
          <p:cNvPr id="213000" name="Rectangle 8"/>
          <p:cNvSpPr>
            <a:spLocks noChangeArrowheads="1"/>
          </p:cNvSpPr>
          <p:nvPr/>
        </p:nvSpPr>
        <p:spPr bwMode="auto">
          <a:xfrm>
            <a:off x="3446463" y="4572000"/>
            <a:ext cx="2725737" cy="182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13001" name="Rectangle 9"/>
          <p:cNvSpPr>
            <a:spLocks noChangeArrowheads="1"/>
          </p:cNvSpPr>
          <p:nvPr/>
        </p:nvSpPr>
        <p:spPr bwMode="auto">
          <a:xfrm>
            <a:off x="3446463" y="5029200"/>
            <a:ext cx="2725737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 b="0">
                <a:latin typeface="Tahoma" pitchFamily="34" charset="0"/>
                <a:ea typeface="宋体" charset="-122"/>
              </a:rPr>
              <a:t>   n</a:t>
            </a:r>
            <a:r>
              <a:rPr kumimoji="1" lang="en-US" altLang="zh-CN" sz="2000" b="0">
                <a:latin typeface="宋体" charset="-122"/>
                <a:ea typeface="宋体" charset="-122"/>
              </a:rPr>
              <a:t>←</a:t>
            </a:r>
            <a:r>
              <a:rPr kumimoji="1" lang="en-US" altLang="zh-CN" sz="2000" b="0">
                <a:latin typeface="Tahoma" pitchFamily="34" charset="0"/>
                <a:ea typeface="宋体" charset="-122"/>
              </a:rPr>
              <a:t>n+2</a:t>
            </a:r>
            <a:endParaRPr kumimoji="1" lang="zh-CN" altLang="en-US" sz="2000" b="0">
              <a:latin typeface="Tahoma" pitchFamily="34" charset="0"/>
              <a:ea typeface="宋体" charset="-122"/>
            </a:endParaRPr>
          </a:p>
        </p:txBody>
      </p:sp>
      <p:sp>
        <p:nvSpPr>
          <p:cNvPr id="213002" name="Rectangle 10"/>
          <p:cNvSpPr>
            <a:spLocks noChangeArrowheads="1"/>
          </p:cNvSpPr>
          <p:nvPr/>
        </p:nvSpPr>
        <p:spPr bwMode="auto">
          <a:xfrm>
            <a:off x="3446463" y="5486400"/>
            <a:ext cx="2725737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 b="0">
                <a:latin typeface="Tahoma" pitchFamily="34" charset="0"/>
                <a:ea typeface="宋体" charset="-122"/>
              </a:rPr>
              <a:t>   sign </a:t>
            </a:r>
            <a:r>
              <a:rPr kumimoji="1" lang="en-US" altLang="zh-CN" sz="2000" b="0">
                <a:latin typeface="宋体" charset="-122"/>
                <a:ea typeface="宋体" charset="-122"/>
              </a:rPr>
              <a:t>←</a:t>
            </a:r>
            <a:r>
              <a:rPr kumimoji="1" lang="en-US" altLang="zh-CN" sz="2000" b="0">
                <a:latin typeface="Tahoma" pitchFamily="34" charset="0"/>
                <a:ea typeface="宋体" charset="-122"/>
              </a:rPr>
              <a:t>-sign</a:t>
            </a:r>
            <a:endParaRPr lang="zh-CN" altLang="en-US" sz="2400">
              <a:ea typeface="宋体" charset="-122"/>
            </a:endParaRPr>
          </a:p>
        </p:txBody>
      </p:sp>
      <p:sp>
        <p:nvSpPr>
          <p:cNvPr id="213003" name="Rectangle 11"/>
          <p:cNvSpPr>
            <a:spLocks noChangeArrowheads="1"/>
          </p:cNvSpPr>
          <p:nvPr/>
        </p:nvSpPr>
        <p:spPr bwMode="auto">
          <a:xfrm>
            <a:off x="3446463" y="5943600"/>
            <a:ext cx="2725737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 b="0">
                <a:latin typeface="Tahoma" pitchFamily="34" charset="0"/>
                <a:ea typeface="宋体" charset="-122"/>
              </a:rPr>
              <a:t>   item</a:t>
            </a:r>
            <a:r>
              <a:rPr kumimoji="1" lang="en-US" altLang="zh-CN" sz="2000" b="0">
                <a:latin typeface="宋体" charset="-122"/>
                <a:ea typeface="宋体" charset="-122"/>
              </a:rPr>
              <a:t>←</a:t>
            </a:r>
            <a:r>
              <a:rPr kumimoji="1" lang="en-US" altLang="zh-CN" sz="2000" b="0">
                <a:latin typeface="Tahoma" pitchFamily="34" charset="0"/>
                <a:ea typeface="宋体" charset="-122"/>
              </a:rPr>
              <a:t>sign / n</a:t>
            </a:r>
            <a:endParaRPr lang="zh-CN" altLang="en-US" sz="2400">
              <a:ea typeface="宋体" charset="-122"/>
            </a:endParaRPr>
          </a:p>
        </p:txBody>
      </p:sp>
      <p:sp>
        <p:nvSpPr>
          <p:cNvPr id="213004" name="Rectangle 12"/>
          <p:cNvSpPr>
            <a:spLocks noChangeArrowheads="1"/>
          </p:cNvSpPr>
          <p:nvPr/>
        </p:nvSpPr>
        <p:spPr bwMode="auto">
          <a:xfrm>
            <a:off x="3446463" y="4572000"/>
            <a:ext cx="2725737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 b="0">
                <a:latin typeface="Tahoma" pitchFamily="34" charset="0"/>
                <a:ea typeface="宋体" charset="-122"/>
              </a:rPr>
              <a:t>   pi</a:t>
            </a:r>
            <a:r>
              <a:rPr kumimoji="1" lang="en-US" altLang="zh-CN" sz="2000" b="0">
                <a:latin typeface="宋体" charset="-122"/>
                <a:ea typeface="宋体" charset="-122"/>
              </a:rPr>
              <a:t>←</a:t>
            </a:r>
            <a:r>
              <a:rPr kumimoji="1" lang="en-US" altLang="zh-CN" sz="2000" b="0">
                <a:latin typeface="Tahoma" pitchFamily="34" charset="0"/>
                <a:ea typeface="宋体" charset="-122"/>
              </a:rPr>
              <a:t>pi+item</a:t>
            </a:r>
            <a:endParaRPr kumimoji="1" lang="zh-CN" altLang="en-US" sz="2000" b="0">
              <a:latin typeface="Tahoma" pitchFamily="34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2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3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3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3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3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3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9" grpId="0" animBg="1" autoUpdateAnimBg="0"/>
      <p:bldP spid="213000" grpId="0" animBg="1"/>
      <p:bldP spid="213001" grpId="0" animBg="1" autoUpdateAnimBg="0"/>
      <p:bldP spid="213002" grpId="0" animBg="1" autoUpdateAnimBg="0"/>
      <p:bldP spid="213003" grpId="0" animBg="1" autoUpdateAnimBg="0"/>
      <p:bldP spid="213004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440EA72D-0F45-488C-8DA6-FD7A1FA50DC1}" type="slidenum">
              <a:rPr lang="en-US" altLang="zh-CN"/>
              <a:pPr>
                <a:defRPr/>
              </a:pPr>
              <a:t>33</a:t>
            </a:fld>
            <a:r>
              <a:rPr lang="en-US" altLang="zh-CN"/>
              <a:t>-</a:t>
            </a: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kumimoji="1" lang="en-US" altLang="zh-CN" smtClean="0">
                <a:latin typeface="仿宋_GB2312" pitchFamily="49" charset="-122"/>
              </a:rPr>
              <a:t>4. </a:t>
            </a:r>
            <a:r>
              <a:rPr kumimoji="1" lang="zh-CN" altLang="en-US" smtClean="0">
                <a:latin typeface="仿宋_GB2312" pitchFamily="49" charset="-122"/>
              </a:rPr>
              <a:t>循环前的初始化</a:t>
            </a:r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4038600"/>
            <a:ext cx="4191000" cy="21336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20000"/>
              </a:lnSpc>
            </a:pPr>
            <a:r>
              <a:rPr kumimoji="1" lang="en-US" altLang="zh-CN" sz="2000" smtClean="0">
                <a:latin typeface="仿宋_GB2312" pitchFamily="49" charset="-122"/>
              </a:rPr>
              <a:t>item：</a:t>
            </a:r>
            <a:r>
              <a:rPr kumimoji="1" lang="zh-CN" altLang="en-US" sz="2000" smtClean="0">
                <a:latin typeface="仿宋_GB2312" pitchFamily="49" charset="-122"/>
              </a:rPr>
              <a:t>循环控制变量，初值为第一项1</a:t>
            </a:r>
          </a:p>
          <a:p>
            <a:pPr algn="just" eaLnBrk="1" hangingPunct="1">
              <a:lnSpc>
                <a:spcPct val="120000"/>
              </a:lnSpc>
            </a:pPr>
            <a:r>
              <a:rPr kumimoji="1" lang="zh-CN" altLang="en-US" sz="2000" smtClean="0">
                <a:latin typeface="仿宋_GB2312" pitchFamily="49" charset="-122"/>
              </a:rPr>
              <a:t>变量</a:t>
            </a:r>
            <a:r>
              <a:rPr kumimoji="1" lang="en-US" altLang="zh-CN" sz="2000" smtClean="0">
                <a:latin typeface="仿宋_GB2312" pitchFamily="49" charset="-122"/>
              </a:rPr>
              <a:t>pi: </a:t>
            </a:r>
            <a:r>
              <a:rPr kumimoji="1" lang="zh-CN" altLang="en-US" sz="2000" smtClean="0">
                <a:latin typeface="仿宋_GB2312" pitchFamily="49" charset="-122"/>
              </a:rPr>
              <a:t>保存累加和，初值为0</a:t>
            </a:r>
          </a:p>
          <a:p>
            <a:pPr algn="just" eaLnBrk="1" hangingPunct="1">
              <a:lnSpc>
                <a:spcPct val="120000"/>
              </a:lnSpc>
            </a:pPr>
            <a:r>
              <a:rPr kumimoji="1" lang="en-US" altLang="zh-CN" sz="2000" smtClean="0">
                <a:latin typeface="仿宋_GB2312" pitchFamily="49" charset="-122"/>
              </a:rPr>
              <a:t>n: </a:t>
            </a:r>
            <a:r>
              <a:rPr kumimoji="1" lang="zh-CN" altLang="en-US" sz="2000" smtClean="0">
                <a:latin typeface="仿宋_GB2312" pitchFamily="49" charset="-122"/>
              </a:rPr>
              <a:t>保存各项分母，初值为1</a:t>
            </a:r>
          </a:p>
          <a:p>
            <a:pPr algn="just" eaLnBrk="1" hangingPunct="1">
              <a:lnSpc>
                <a:spcPct val="120000"/>
              </a:lnSpc>
            </a:pPr>
            <a:r>
              <a:rPr kumimoji="1" lang="en-US" altLang="zh-CN" sz="2000" smtClean="0">
                <a:latin typeface="仿宋_GB2312" pitchFamily="49" charset="-122"/>
              </a:rPr>
              <a:t>sign: </a:t>
            </a:r>
            <a:r>
              <a:rPr kumimoji="1" lang="zh-CN" altLang="en-US" sz="2000" smtClean="0">
                <a:latin typeface="仿宋_GB2312" pitchFamily="49" charset="-122"/>
              </a:rPr>
              <a:t>符号位，初值为1（正）</a:t>
            </a:r>
          </a:p>
        </p:txBody>
      </p:sp>
      <p:grpSp>
        <p:nvGrpSpPr>
          <p:cNvPr id="35845" name="Group 19"/>
          <p:cNvGrpSpPr>
            <a:grpSpLocks/>
          </p:cNvGrpSpPr>
          <p:nvPr/>
        </p:nvGrpSpPr>
        <p:grpSpPr bwMode="auto">
          <a:xfrm>
            <a:off x="609600" y="1524000"/>
            <a:ext cx="3505200" cy="2286000"/>
            <a:chOff x="1680" y="2592"/>
            <a:chExt cx="2208" cy="1440"/>
          </a:xfrm>
        </p:grpSpPr>
        <p:sp>
          <p:nvSpPr>
            <p:cNvPr id="214029" name="Rectangle 13"/>
            <p:cNvSpPr>
              <a:spLocks noChangeArrowheads="1"/>
            </p:cNvSpPr>
            <p:nvPr/>
          </p:nvSpPr>
          <p:spPr bwMode="auto">
            <a:xfrm>
              <a:off x="1680" y="2592"/>
              <a:ext cx="2208" cy="144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r>
                <a:rPr kumimoji="1" lang="zh-CN" altLang="en-US" sz="2000" b="1">
                  <a:latin typeface="宋体" pitchFamily="2" charset="-122"/>
                  <a:ea typeface="宋体" pitchFamily="2" charset="-122"/>
                </a:rPr>
                <a:t>当</a:t>
              </a:r>
              <a:r>
                <a:rPr kumimoji="1" lang="zh-CN" altLang="en-US" sz="2000" b="1">
                  <a:latin typeface="Tahoma" pitchFamily="34" charset="0"/>
                  <a:ea typeface="宋体" pitchFamily="2" charset="-122"/>
                </a:rPr>
                <a:t> |</a:t>
              </a:r>
              <a:r>
                <a:rPr kumimoji="1" lang="en-US" altLang="zh-CN" sz="2000" b="1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ea typeface="宋体" pitchFamily="2" charset="-122"/>
                </a:rPr>
                <a:t>item</a:t>
              </a:r>
              <a:r>
                <a:rPr kumimoji="1" lang="en-US" altLang="zh-CN" sz="2000" b="1">
                  <a:latin typeface="Tahoma" pitchFamily="34" charset="0"/>
                  <a:ea typeface="宋体" pitchFamily="2" charset="-122"/>
                </a:rPr>
                <a:t>|</a:t>
              </a:r>
              <a:r>
                <a:rPr kumimoji="1" lang="en-US" altLang="zh-CN" sz="2000" b="1">
                  <a:latin typeface="宋体" pitchFamily="2" charset="-122"/>
                  <a:ea typeface="宋体" pitchFamily="2" charset="-122"/>
                </a:rPr>
                <a:t>≥</a:t>
              </a:r>
              <a:r>
                <a:rPr kumimoji="1" lang="en-US" altLang="zh-CN" sz="2000" b="1">
                  <a:latin typeface="Tahoma" pitchFamily="34" charset="0"/>
                  <a:ea typeface="宋体" pitchFamily="2" charset="-122"/>
                </a:rPr>
                <a:t>10</a:t>
              </a:r>
              <a:r>
                <a:rPr kumimoji="1" lang="en-US" altLang="zh-CN" sz="2000" b="1" baseline="30000">
                  <a:latin typeface="Tahoma" pitchFamily="34" charset="0"/>
                  <a:ea typeface="宋体" pitchFamily="2" charset="-122"/>
                </a:rPr>
                <a:t>-4</a:t>
              </a:r>
              <a:endParaRPr lang="zh-CN" altLang="en-US" b="1">
                <a:ea typeface="宋体" pitchFamily="2" charset="-122"/>
              </a:endParaRPr>
            </a:p>
          </p:txBody>
        </p:sp>
        <p:sp>
          <p:nvSpPr>
            <p:cNvPr id="35860" name="Rectangle 14"/>
            <p:cNvSpPr>
              <a:spLocks noChangeArrowheads="1"/>
            </p:cNvSpPr>
            <p:nvPr/>
          </p:nvSpPr>
          <p:spPr bwMode="auto">
            <a:xfrm>
              <a:off x="2171" y="2880"/>
              <a:ext cx="1717" cy="11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214031" name="Rectangle 15"/>
            <p:cNvSpPr>
              <a:spLocks noChangeArrowheads="1"/>
            </p:cNvSpPr>
            <p:nvPr/>
          </p:nvSpPr>
          <p:spPr bwMode="auto">
            <a:xfrm>
              <a:off x="2171" y="3168"/>
              <a:ext cx="1717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/>
            <a:p>
              <a:pPr>
                <a:defRPr/>
              </a:pPr>
              <a:r>
                <a:rPr kumimoji="1" lang="en-US" altLang="zh-CN" sz="2000">
                  <a:latin typeface="Tahoma" pitchFamily="34" charset="0"/>
                  <a:ea typeface="宋体" pitchFamily="2" charset="-122"/>
                </a:rPr>
                <a:t>   n</a:t>
              </a:r>
              <a:r>
                <a:rPr kumimoji="1" lang="en-US" altLang="zh-CN" sz="2000">
                  <a:latin typeface="宋体" pitchFamily="2" charset="-122"/>
                  <a:ea typeface="宋体" pitchFamily="2" charset="-122"/>
                </a:rPr>
                <a:t>←</a:t>
              </a:r>
              <a:r>
                <a:rPr kumimoji="1" lang="en-US" altLang="zh-CN" sz="2000" b="1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ea typeface="宋体" pitchFamily="2" charset="-122"/>
                </a:rPr>
                <a:t>n</a:t>
              </a:r>
              <a:r>
                <a:rPr kumimoji="1" lang="en-US" altLang="zh-CN" sz="2000">
                  <a:latin typeface="Tahoma" pitchFamily="34" charset="0"/>
                  <a:ea typeface="宋体" pitchFamily="2" charset="-122"/>
                </a:rPr>
                <a:t>+2</a:t>
              </a:r>
              <a:endParaRPr kumimoji="1" lang="zh-CN" altLang="en-US" sz="2000">
                <a:latin typeface="Tahoma" pitchFamily="34" charset="0"/>
                <a:ea typeface="宋体" pitchFamily="2" charset="-122"/>
              </a:endParaRPr>
            </a:p>
          </p:txBody>
        </p:sp>
        <p:sp>
          <p:nvSpPr>
            <p:cNvPr id="214032" name="Rectangle 16"/>
            <p:cNvSpPr>
              <a:spLocks noChangeArrowheads="1"/>
            </p:cNvSpPr>
            <p:nvPr/>
          </p:nvSpPr>
          <p:spPr bwMode="auto">
            <a:xfrm>
              <a:off x="2171" y="3456"/>
              <a:ext cx="1717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/>
            <a:p>
              <a:pPr>
                <a:defRPr/>
              </a:pPr>
              <a:r>
                <a:rPr kumimoji="1" lang="en-US" altLang="zh-CN" sz="2000">
                  <a:latin typeface="Tahoma" pitchFamily="34" charset="0"/>
                  <a:ea typeface="宋体" pitchFamily="2" charset="-122"/>
                </a:rPr>
                <a:t>   sign </a:t>
              </a:r>
              <a:r>
                <a:rPr kumimoji="1" lang="en-US" altLang="zh-CN" sz="2000">
                  <a:latin typeface="宋体" pitchFamily="2" charset="-122"/>
                  <a:ea typeface="宋体" pitchFamily="2" charset="-122"/>
                </a:rPr>
                <a:t>←</a:t>
              </a:r>
              <a:r>
                <a:rPr kumimoji="1" lang="en-US" altLang="zh-CN" sz="2000">
                  <a:latin typeface="Tahoma" pitchFamily="34" charset="0"/>
                  <a:ea typeface="宋体" pitchFamily="2" charset="-122"/>
                </a:rPr>
                <a:t>-</a:t>
              </a:r>
              <a:r>
                <a:rPr kumimoji="1" lang="en-US" altLang="zh-CN" sz="2000" b="1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ea typeface="宋体" pitchFamily="2" charset="-122"/>
                </a:rPr>
                <a:t>sign</a:t>
              </a:r>
              <a:endParaRPr kumimoji="1" lang="zh-CN" altLang="en-US" sz="20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宋体" pitchFamily="2" charset="-122"/>
              </a:endParaRPr>
            </a:p>
          </p:txBody>
        </p:sp>
        <p:sp>
          <p:nvSpPr>
            <p:cNvPr id="35863" name="Rectangle 17"/>
            <p:cNvSpPr>
              <a:spLocks noChangeArrowheads="1"/>
            </p:cNvSpPr>
            <p:nvPr/>
          </p:nvSpPr>
          <p:spPr bwMode="auto">
            <a:xfrm>
              <a:off x="2171" y="3744"/>
              <a:ext cx="1717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 b="0">
                  <a:latin typeface="Tahoma" pitchFamily="34" charset="0"/>
                  <a:ea typeface="宋体" charset="-122"/>
                </a:rPr>
                <a:t>   item</a:t>
              </a:r>
              <a:r>
                <a:rPr kumimoji="1" lang="en-US" altLang="zh-CN" sz="2000" b="0">
                  <a:latin typeface="宋体" charset="-122"/>
                  <a:ea typeface="宋体" charset="-122"/>
                </a:rPr>
                <a:t>←</a:t>
              </a:r>
              <a:r>
                <a:rPr kumimoji="1" lang="en-US" altLang="zh-CN" sz="2000" b="0">
                  <a:latin typeface="Tahoma" pitchFamily="34" charset="0"/>
                  <a:ea typeface="宋体" charset="-122"/>
                </a:rPr>
                <a:t>sign / n</a:t>
              </a:r>
              <a:endParaRPr lang="zh-CN" altLang="en-US" sz="2400">
                <a:ea typeface="宋体" charset="-122"/>
              </a:endParaRPr>
            </a:p>
          </p:txBody>
        </p:sp>
        <p:sp>
          <p:nvSpPr>
            <p:cNvPr id="214034" name="Rectangle 18"/>
            <p:cNvSpPr>
              <a:spLocks noChangeArrowheads="1"/>
            </p:cNvSpPr>
            <p:nvPr/>
          </p:nvSpPr>
          <p:spPr bwMode="auto">
            <a:xfrm>
              <a:off x="2171" y="2880"/>
              <a:ext cx="1717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/>
            <a:p>
              <a:pPr>
                <a:defRPr/>
              </a:pPr>
              <a:r>
                <a:rPr kumimoji="1" lang="en-US" altLang="zh-CN" sz="2000">
                  <a:latin typeface="Tahoma" pitchFamily="34" charset="0"/>
                  <a:ea typeface="宋体" pitchFamily="2" charset="-122"/>
                </a:rPr>
                <a:t>   pi</a:t>
              </a:r>
              <a:r>
                <a:rPr kumimoji="1" lang="en-US" altLang="zh-CN" sz="2000">
                  <a:latin typeface="宋体" pitchFamily="2" charset="-122"/>
                  <a:ea typeface="宋体" pitchFamily="2" charset="-122"/>
                </a:rPr>
                <a:t>←</a:t>
              </a:r>
              <a:r>
                <a:rPr kumimoji="1" lang="en-US" altLang="zh-CN" sz="2000" b="1">
                  <a:solidFill>
                    <a:srgbClr val="FF0066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ahoma" pitchFamily="34" charset="0"/>
                  <a:ea typeface="宋体" pitchFamily="2" charset="-122"/>
                </a:rPr>
                <a:t>pi</a:t>
              </a:r>
              <a:r>
                <a:rPr kumimoji="1" lang="en-US" altLang="zh-CN" sz="2000">
                  <a:latin typeface="Tahoma" pitchFamily="34" charset="0"/>
                  <a:ea typeface="宋体" pitchFamily="2" charset="-122"/>
                </a:rPr>
                <a:t>+item</a:t>
              </a:r>
              <a:endParaRPr kumimoji="1" lang="zh-CN" altLang="en-US" sz="2000">
                <a:latin typeface="Tahoma" pitchFamily="34" charset="0"/>
                <a:ea typeface="宋体" pitchFamily="2" charset="-122"/>
              </a:endParaRPr>
            </a:p>
          </p:txBody>
        </p:sp>
      </p:grpSp>
      <p:grpSp>
        <p:nvGrpSpPr>
          <p:cNvPr id="35846" name="Group 20"/>
          <p:cNvGrpSpPr>
            <a:grpSpLocks/>
          </p:cNvGrpSpPr>
          <p:nvPr/>
        </p:nvGrpSpPr>
        <p:grpSpPr bwMode="auto">
          <a:xfrm>
            <a:off x="4857750" y="1447800"/>
            <a:ext cx="3524250" cy="717550"/>
            <a:chOff x="1200" y="3504"/>
            <a:chExt cx="2220" cy="452"/>
          </a:xfrm>
        </p:grpSpPr>
        <p:sp>
          <p:nvSpPr>
            <p:cNvPr id="35857" name="Rectangle 21"/>
            <p:cNvSpPr>
              <a:spLocks noChangeArrowheads="1"/>
            </p:cNvSpPr>
            <p:nvPr/>
          </p:nvSpPr>
          <p:spPr bwMode="auto">
            <a:xfrm>
              <a:off x="1200" y="3600"/>
              <a:ext cx="2220" cy="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400">
                  <a:latin typeface="仿宋_GB2312" pitchFamily="49" charset="-122"/>
                </a:rPr>
                <a:t>π/4≈            </a:t>
              </a:r>
              <a:r>
                <a:rPr kumimoji="1" lang="en-US" altLang="zh-CN" sz="2400"/>
                <a:t>……</a:t>
              </a:r>
              <a:endParaRPr kumimoji="1" lang="zh-CN" altLang="en-US" sz="2400">
                <a:latin typeface="仿宋_GB2312" pitchFamily="49" charset="-122"/>
              </a:endParaRPr>
            </a:p>
          </p:txBody>
        </p:sp>
        <p:graphicFrame>
          <p:nvGraphicFramePr>
            <p:cNvPr id="35858" name="Object 22"/>
            <p:cNvGraphicFramePr>
              <a:graphicFrameLocks noChangeAspect="1"/>
            </p:cNvGraphicFramePr>
            <p:nvPr/>
          </p:nvGraphicFramePr>
          <p:xfrm>
            <a:off x="1824" y="3504"/>
            <a:ext cx="1104" cy="4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872" r:id="rId3" imgW="825142" imgH="355446" progId="Equation.3">
                    <p:embed/>
                  </p:oleObj>
                </mc:Choice>
                <mc:Fallback>
                  <p:oleObj r:id="rId3" imgW="825142" imgH="355446" progId="Equation.3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24" y="3504"/>
                          <a:ext cx="1104" cy="4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4048" name="Group 32"/>
          <p:cNvGrpSpPr>
            <a:grpSpLocks/>
          </p:cNvGrpSpPr>
          <p:nvPr/>
        </p:nvGrpSpPr>
        <p:grpSpPr bwMode="auto">
          <a:xfrm>
            <a:off x="4876800" y="2438400"/>
            <a:ext cx="3505200" cy="3657600"/>
            <a:chOff x="3072" y="1536"/>
            <a:chExt cx="2208" cy="2304"/>
          </a:xfrm>
        </p:grpSpPr>
        <p:sp>
          <p:nvSpPr>
            <p:cNvPr id="35848" name="Rectangle 23"/>
            <p:cNvSpPr>
              <a:spLocks noChangeArrowheads="1"/>
            </p:cNvSpPr>
            <p:nvPr/>
          </p:nvSpPr>
          <p:spPr bwMode="auto">
            <a:xfrm>
              <a:off x="3072" y="2112"/>
              <a:ext cx="2208" cy="144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当</a:t>
              </a:r>
              <a:r>
                <a:rPr kumimoji="1" lang="zh-CN" altLang="en-US" sz="2000" b="0">
                  <a:ea typeface="宋体" charset="-122"/>
                </a:rPr>
                <a:t> |</a:t>
              </a:r>
              <a:r>
                <a:rPr kumimoji="1" lang="en-US" altLang="zh-CN" sz="2000" b="0">
                  <a:ea typeface="宋体" charset="-122"/>
                </a:rPr>
                <a:t>item|≥10</a:t>
              </a:r>
              <a:r>
                <a:rPr kumimoji="1" lang="en-US" altLang="zh-CN" sz="2000" b="0" baseline="30000">
                  <a:ea typeface="宋体" charset="-122"/>
                </a:rPr>
                <a:t>-4</a:t>
              </a:r>
              <a:endParaRPr lang="zh-CN" altLang="en-US" sz="2000" b="0">
                <a:ea typeface="宋体" charset="-122"/>
              </a:endParaRPr>
            </a:p>
          </p:txBody>
        </p:sp>
        <p:sp>
          <p:nvSpPr>
            <p:cNvPr id="35849" name="Rectangle 24"/>
            <p:cNvSpPr>
              <a:spLocks noChangeArrowheads="1"/>
            </p:cNvSpPr>
            <p:nvPr/>
          </p:nvSpPr>
          <p:spPr bwMode="auto">
            <a:xfrm>
              <a:off x="3563" y="2400"/>
              <a:ext cx="1717" cy="11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35850" name="Rectangle 25"/>
            <p:cNvSpPr>
              <a:spLocks noChangeArrowheads="1"/>
            </p:cNvSpPr>
            <p:nvPr/>
          </p:nvSpPr>
          <p:spPr bwMode="auto">
            <a:xfrm>
              <a:off x="3563" y="2688"/>
              <a:ext cx="1717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 b="0">
                  <a:ea typeface="宋体" charset="-122"/>
                </a:rPr>
                <a:t>   n←n+2</a:t>
              </a:r>
              <a:endParaRPr kumimoji="1" lang="zh-CN" altLang="en-US" sz="2000" b="0">
                <a:ea typeface="宋体" charset="-122"/>
              </a:endParaRPr>
            </a:p>
          </p:txBody>
        </p:sp>
        <p:sp>
          <p:nvSpPr>
            <p:cNvPr id="35851" name="Rectangle 26"/>
            <p:cNvSpPr>
              <a:spLocks noChangeArrowheads="1"/>
            </p:cNvSpPr>
            <p:nvPr/>
          </p:nvSpPr>
          <p:spPr bwMode="auto">
            <a:xfrm>
              <a:off x="3563" y="2976"/>
              <a:ext cx="1717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 b="0">
                  <a:ea typeface="宋体" charset="-122"/>
                </a:rPr>
                <a:t>   sign ←-sign</a:t>
              </a:r>
              <a:endParaRPr lang="zh-CN" altLang="en-US" sz="2000" b="0">
                <a:ea typeface="宋体" charset="-122"/>
              </a:endParaRPr>
            </a:p>
          </p:txBody>
        </p:sp>
        <p:sp>
          <p:nvSpPr>
            <p:cNvPr id="35852" name="Rectangle 27"/>
            <p:cNvSpPr>
              <a:spLocks noChangeArrowheads="1"/>
            </p:cNvSpPr>
            <p:nvPr/>
          </p:nvSpPr>
          <p:spPr bwMode="auto">
            <a:xfrm>
              <a:off x="3563" y="3264"/>
              <a:ext cx="1717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 b="0">
                  <a:ea typeface="宋体" charset="-122"/>
                </a:rPr>
                <a:t>   item←sign / n</a:t>
              </a:r>
              <a:endParaRPr lang="zh-CN" altLang="en-US" sz="2000" b="0">
                <a:ea typeface="宋体" charset="-122"/>
              </a:endParaRPr>
            </a:p>
          </p:txBody>
        </p:sp>
        <p:sp>
          <p:nvSpPr>
            <p:cNvPr id="35853" name="Rectangle 28"/>
            <p:cNvSpPr>
              <a:spLocks noChangeArrowheads="1"/>
            </p:cNvSpPr>
            <p:nvPr/>
          </p:nvSpPr>
          <p:spPr bwMode="auto">
            <a:xfrm>
              <a:off x="3563" y="2400"/>
              <a:ext cx="1717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 b="0">
                  <a:ea typeface="宋体" charset="-122"/>
                </a:rPr>
                <a:t>   pi←pi+item</a:t>
              </a:r>
              <a:endParaRPr kumimoji="1" lang="zh-CN" altLang="en-US" sz="2000" b="0">
                <a:ea typeface="宋体" charset="-122"/>
              </a:endParaRPr>
            </a:p>
          </p:txBody>
        </p:sp>
        <p:sp>
          <p:nvSpPr>
            <p:cNvPr id="35854" name="Rectangle 29"/>
            <p:cNvSpPr>
              <a:spLocks noChangeArrowheads="1"/>
            </p:cNvSpPr>
            <p:nvPr/>
          </p:nvSpPr>
          <p:spPr bwMode="auto">
            <a:xfrm>
              <a:off x="3072" y="1824"/>
              <a:ext cx="220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 b="0">
                  <a:ea typeface="宋体" charset="-122"/>
                </a:rPr>
                <a:t>n←1,  sign←1</a:t>
              </a:r>
              <a:endParaRPr kumimoji="1" lang="zh-CN" altLang="en-US" sz="2000" b="0">
                <a:ea typeface="宋体" charset="-122"/>
              </a:endParaRPr>
            </a:p>
          </p:txBody>
        </p:sp>
        <p:sp>
          <p:nvSpPr>
            <p:cNvPr id="35855" name="Rectangle 30"/>
            <p:cNvSpPr>
              <a:spLocks noChangeArrowheads="1"/>
            </p:cNvSpPr>
            <p:nvPr/>
          </p:nvSpPr>
          <p:spPr bwMode="auto">
            <a:xfrm>
              <a:off x="3072" y="1536"/>
              <a:ext cx="220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 b="0">
                  <a:ea typeface="宋体" charset="-122"/>
                </a:rPr>
                <a:t>item←1,  pi←0 </a:t>
              </a:r>
              <a:endParaRPr kumimoji="1" lang="zh-CN" altLang="en-US" sz="2000" b="0">
                <a:ea typeface="宋体" charset="-122"/>
              </a:endParaRPr>
            </a:p>
          </p:txBody>
        </p:sp>
        <p:sp>
          <p:nvSpPr>
            <p:cNvPr id="35856" name="Rectangle 31"/>
            <p:cNvSpPr>
              <a:spLocks noChangeArrowheads="1"/>
            </p:cNvSpPr>
            <p:nvPr/>
          </p:nvSpPr>
          <p:spPr bwMode="auto">
            <a:xfrm>
              <a:off x="3072" y="3552"/>
              <a:ext cx="2208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输出</a:t>
              </a:r>
              <a:r>
                <a:rPr kumimoji="1" lang="en-US" altLang="zh-CN" sz="2000" b="0">
                  <a:ea typeface="宋体" charset="-122"/>
                </a:rPr>
                <a:t>pi*4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4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4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4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4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9" grpId="0" build="p" bldLvl="2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EF5B677A-C079-4DAF-84B4-60392C72FF65}" type="slidenum">
              <a:rPr lang="en-US" altLang="zh-CN"/>
              <a:pPr>
                <a:defRPr/>
              </a:pPr>
              <a:t>34</a:t>
            </a:fld>
            <a:r>
              <a:rPr lang="en-US" altLang="zh-CN"/>
              <a:t>-</a:t>
            </a: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3600"/>
              <a:t>设计循环的方法</a:t>
            </a:r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dirty="0" smtClean="0"/>
              <a:t>一、找规律，定变量，写运算，确定循环条件</a:t>
            </a:r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循环体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件事：做本次的</a:t>
            </a:r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                          准备下次的</a:t>
            </a:r>
            <a:endParaRPr lang="en-US" altLang="zh-CN" sz="2400" dirty="0" smtClean="0"/>
          </a:p>
          <a:p>
            <a:pPr eaLnBrk="1" hangingPunct="1">
              <a:buFontTx/>
              <a:buNone/>
            </a:pPr>
            <a:endParaRPr lang="zh-CN" altLang="en-US" sz="2400" dirty="0" smtClean="0"/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二、设计循环前的初始化</a:t>
            </a:r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初始化对象：循环变量中涉及的变量</a:t>
            </a:r>
          </a:p>
          <a:p>
            <a:pPr eaLnBrk="1" hangingPunct="1">
              <a:buFontTx/>
              <a:buNone/>
            </a:pPr>
            <a:r>
              <a:rPr lang="zh-CN" altLang="en-US" sz="2400" dirty="0" smtClean="0"/>
              <a:t>                        循环体中等号右侧的变量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767CCB26-8687-4E4C-A7D5-82E8B5B1921E}" type="slidenum">
              <a:rPr lang="en-US" altLang="zh-CN"/>
              <a:pPr>
                <a:defRPr/>
              </a:pPr>
              <a:t>35</a:t>
            </a:fld>
            <a:r>
              <a:rPr lang="en-US" altLang="zh-CN"/>
              <a:t>-</a:t>
            </a: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/>
              <a:t>边学边练</a:t>
            </a:r>
            <a:endParaRPr lang="zh-CN" altLang="en-US" dirty="0" smtClean="0"/>
          </a:p>
        </p:txBody>
      </p:sp>
      <p:sp>
        <p:nvSpPr>
          <p:cNvPr id="299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71800" y="1447800"/>
            <a:ext cx="5848350" cy="5029200"/>
          </a:xfrm>
        </p:spPr>
        <p:txBody>
          <a:bodyPr/>
          <a:lstStyle/>
          <a:p>
            <a:pPr eaLnBrk="1" hangingPunct="1"/>
            <a:r>
              <a:rPr lang="zh-CN" altLang="zh-CN" dirty="0" smtClean="0"/>
              <a:t>求</a:t>
            </a:r>
            <a:r>
              <a:rPr lang="en-US" altLang="zh-CN" dirty="0" smtClean="0"/>
              <a:t> 1-3+5-7+</a:t>
            </a:r>
            <a:r>
              <a:rPr lang="zh-CN" altLang="zh-CN" dirty="0" smtClean="0"/>
              <a:t>……</a:t>
            </a:r>
            <a:r>
              <a:rPr lang="en-US" altLang="zh-CN" dirty="0" smtClean="0"/>
              <a:t> -99 + 101</a:t>
            </a:r>
            <a:r>
              <a:rPr lang="zh-CN" altLang="zh-CN" dirty="0" smtClean="0"/>
              <a:t>。</a:t>
            </a:r>
            <a:endParaRPr lang="zh-CN" altLang="en-US" dirty="0" smtClean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60" name="位图图像" r:id="rId3" imgW="5380952" imgH="4704762" progId="PBrush">
                  <p:embed/>
                </p:oleObj>
              </mc:Choice>
              <mc:Fallback>
                <p:oleObj name="位图图像" r:id="rId3" imgW="5380952" imgH="4704762" progId="PBrush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9011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EDEC5D08-63F4-4445-B98A-C4E4CE8EDFD2}" type="slidenum">
              <a:rPr lang="en-US" altLang="zh-CN"/>
              <a:pPr>
                <a:defRPr/>
              </a:pPr>
              <a:t>36</a:t>
            </a:fld>
            <a:r>
              <a:rPr lang="en-US" altLang="zh-CN"/>
              <a:t>-</a:t>
            </a:r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/>
            <a:r>
              <a:rPr lang="zh-CN" altLang="en-US" sz="2800" smtClean="0"/>
              <a:t>5.</a:t>
            </a:r>
            <a:r>
              <a:rPr lang="en-US" altLang="zh-CN" sz="2800" smtClean="0"/>
              <a:t>1.5 </a:t>
            </a:r>
            <a:r>
              <a:rPr lang="zh-CN" altLang="en-US" sz="2800" smtClean="0"/>
              <a:t>先判断型循环结构的算法举例</a:t>
            </a: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71600"/>
            <a:ext cx="8077200" cy="26670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FontTx/>
              <a:buNone/>
            </a:pPr>
            <a:r>
              <a:rPr kumimoji="1" lang="zh-CN" altLang="en-US" sz="2400" smtClean="0">
                <a:latin typeface="仿宋_GB2312" pitchFamily="49" charset="-122"/>
              </a:rPr>
              <a:t>【例5-</a:t>
            </a:r>
            <a:r>
              <a:rPr kumimoji="1" lang="en-US" altLang="zh-CN" sz="2400" smtClean="0">
                <a:latin typeface="仿宋_GB2312" pitchFamily="49" charset="-122"/>
              </a:rPr>
              <a:t>8】 Fibonacci(</a:t>
            </a:r>
            <a:r>
              <a:rPr kumimoji="1" lang="zh-CN" altLang="en-US" sz="2400" smtClean="0">
                <a:latin typeface="仿宋_GB2312" pitchFamily="49" charset="-122"/>
              </a:rPr>
              <a:t>斐波那契)数列是一个意大利商人编写的养兔子模型。假定一个月大小的一对兔子(雄的和雌的)，对于繁殖还太年轻，但两个月大小的兔子便足够成熟。又假定从第二个月开始，每一个月它们都繁殖一对新的兔子(雄的和雌的)。如果每一对兔子的繁殖都按上面说的同样的方式。试问，从开始起每个月有多少对兔子？</a:t>
            </a:r>
          </a:p>
        </p:txBody>
      </p:sp>
      <p:grpSp>
        <p:nvGrpSpPr>
          <p:cNvPr id="218116" name="Group 4"/>
          <p:cNvGrpSpPr>
            <a:grpSpLocks/>
          </p:cNvGrpSpPr>
          <p:nvPr/>
        </p:nvGrpSpPr>
        <p:grpSpPr bwMode="auto">
          <a:xfrm>
            <a:off x="762000" y="4114800"/>
            <a:ext cx="3505200" cy="2514600"/>
            <a:chOff x="1152" y="2208"/>
            <a:chExt cx="1690" cy="1536"/>
          </a:xfrm>
        </p:grpSpPr>
        <p:sp>
          <p:nvSpPr>
            <p:cNvPr id="38924" name="Oval 5"/>
            <p:cNvSpPr>
              <a:spLocks noChangeArrowheads="1"/>
            </p:cNvSpPr>
            <p:nvPr/>
          </p:nvSpPr>
          <p:spPr bwMode="auto">
            <a:xfrm>
              <a:off x="1152" y="2208"/>
              <a:ext cx="186" cy="12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38925" name="Line 6"/>
            <p:cNvSpPr>
              <a:spLocks noChangeShapeType="1"/>
            </p:cNvSpPr>
            <p:nvPr/>
          </p:nvSpPr>
          <p:spPr bwMode="auto">
            <a:xfrm>
              <a:off x="1243" y="2349"/>
              <a:ext cx="0" cy="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6" name="Oval 7"/>
            <p:cNvSpPr>
              <a:spLocks noChangeArrowheads="1"/>
            </p:cNvSpPr>
            <p:nvPr/>
          </p:nvSpPr>
          <p:spPr bwMode="auto">
            <a:xfrm>
              <a:off x="1152" y="2549"/>
              <a:ext cx="186" cy="128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38927" name="Oval 8"/>
            <p:cNvSpPr>
              <a:spLocks noChangeArrowheads="1"/>
            </p:cNvSpPr>
            <p:nvPr/>
          </p:nvSpPr>
          <p:spPr bwMode="auto">
            <a:xfrm>
              <a:off x="1152" y="2887"/>
              <a:ext cx="186" cy="127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38928" name="Line 9"/>
            <p:cNvSpPr>
              <a:spLocks noChangeShapeType="1"/>
            </p:cNvSpPr>
            <p:nvPr/>
          </p:nvSpPr>
          <p:spPr bwMode="auto">
            <a:xfrm>
              <a:off x="1243" y="3028"/>
              <a:ext cx="0" cy="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9" name="Oval 10"/>
            <p:cNvSpPr>
              <a:spLocks noChangeArrowheads="1"/>
            </p:cNvSpPr>
            <p:nvPr/>
          </p:nvSpPr>
          <p:spPr bwMode="auto">
            <a:xfrm>
              <a:off x="1152" y="3228"/>
              <a:ext cx="186" cy="128"/>
            </a:xfrm>
            <a:prstGeom prst="ellipse">
              <a:avLst/>
            </a:prstGeom>
            <a:solidFill>
              <a:srgbClr val="80808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38930" name="Line 11"/>
            <p:cNvSpPr>
              <a:spLocks noChangeShapeType="1"/>
            </p:cNvSpPr>
            <p:nvPr/>
          </p:nvSpPr>
          <p:spPr bwMode="auto">
            <a:xfrm>
              <a:off x="1243" y="2687"/>
              <a:ext cx="0" cy="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1" name="Line 12"/>
            <p:cNvSpPr>
              <a:spLocks noChangeShapeType="1"/>
            </p:cNvSpPr>
            <p:nvPr/>
          </p:nvSpPr>
          <p:spPr bwMode="auto">
            <a:xfrm>
              <a:off x="1243" y="3383"/>
              <a:ext cx="0" cy="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2" name="Oval 13"/>
            <p:cNvSpPr>
              <a:spLocks noChangeArrowheads="1"/>
            </p:cNvSpPr>
            <p:nvPr/>
          </p:nvSpPr>
          <p:spPr bwMode="auto">
            <a:xfrm>
              <a:off x="1152" y="3606"/>
              <a:ext cx="186" cy="128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grpSp>
          <p:nvGrpSpPr>
            <p:cNvPr id="38933" name="Group 14"/>
            <p:cNvGrpSpPr>
              <a:grpSpLocks/>
            </p:cNvGrpSpPr>
            <p:nvPr/>
          </p:nvGrpSpPr>
          <p:grpSpPr bwMode="auto">
            <a:xfrm>
              <a:off x="1361" y="2618"/>
              <a:ext cx="356" cy="389"/>
              <a:chOff x="3801" y="9206"/>
              <a:chExt cx="630" cy="640"/>
            </a:xfrm>
          </p:grpSpPr>
          <p:sp>
            <p:nvSpPr>
              <p:cNvPr id="38948" name="Line 15"/>
              <p:cNvSpPr>
                <a:spLocks noChangeShapeType="1"/>
              </p:cNvSpPr>
              <p:nvPr/>
            </p:nvSpPr>
            <p:spPr bwMode="auto">
              <a:xfrm>
                <a:off x="3801" y="9206"/>
                <a:ext cx="420" cy="3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49" name="Oval 16"/>
              <p:cNvSpPr>
                <a:spLocks noChangeArrowheads="1"/>
              </p:cNvSpPr>
              <p:nvPr/>
            </p:nvSpPr>
            <p:spPr bwMode="auto">
              <a:xfrm>
                <a:off x="4102" y="9636"/>
                <a:ext cx="329" cy="21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</p:grpSp>
        <p:grpSp>
          <p:nvGrpSpPr>
            <p:cNvPr id="38934" name="Group 17"/>
            <p:cNvGrpSpPr>
              <a:grpSpLocks/>
            </p:cNvGrpSpPr>
            <p:nvPr/>
          </p:nvGrpSpPr>
          <p:grpSpPr bwMode="auto">
            <a:xfrm>
              <a:off x="1361" y="2966"/>
              <a:ext cx="356" cy="389"/>
              <a:chOff x="3801" y="9206"/>
              <a:chExt cx="630" cy="640"/>
            </a:xfrm>
          </p:grpSpPr>
          <p:sp>
            <p:nvSpPr>
              <p:cNvPr id="38946" name="Line 18"/>
              <p:cNvSpPr>
                <a:spLocks noChangeShapeType="1"/>
              </p:cNvSpPr>
              <p:nvPr/>
            </p:nvSpPr>
            <p:spPr bwMode="auto">
              <a:xfrm>
                <a:off x="3801" y="9206"/>
                <a:ext cx="420" cy="3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47" name="Oval 19"/>
              <p:cNvSpPr>
                <a:spLocks noChangeArrowheads="1"/>
              </p:cNvSpPr>
              <p:nvPr/>
            </p:nvSpPr>
            <p:spPr bwMode="auto">
              <a:xfrm>
                <a:off x="4102" y="9636"/>
                <a:ext cx="329" cy="21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</p:grpSp>
        <p:grpSp>
          <p:nvGrpSpPr>
            <p:cNvPr id="38935" name="Group 20"/>
            <p:cNvGrpSpPr>
              <a:grpSpLocks/>
            </p:cNvGrpSpPr>
            <p:nvPr/>
          </p:nvGrpSpPr>
          <p:grpSpPr bwMode="auto">
            <a:xfrm>
              <a:off x="1361" y="3338"/>
              <a:ext cx="356" cy="389"/>
              <a:chOff x="3801" y="9206"/>
              <a:chExt cx="630" cy="640"/>
            </a:xfrm>
          </p:grpSpPr>
          <p:sp>
            <p:nvSpPr>
              <p:cNvPr id="38944" name="Line 21"/>
              <p:cNvSpPr>
                <a:spLocks noChangeShapeType="1"/>
              </p:cNvSpPr>
              <p:nvPr/>
            </p:nvSpPr>
            <p:spPr bwMode="auto">
              <a:xfrm>
                <a:off x="3801" y="9206"/>
                <a:ext cx="420" cy="32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stealth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945" name="Oval 22"/>
              <p:cNvSpPr>
                <a:spLocks noChangeArrowheads="1"/>
              </p:cNvSpPr>
              <p:nvPr/>
            </p:nvSpPr>
            <p:spPr bwMode="auto">
              <a:xfrm>
                <a:off x="4102" y="9636"/>
                <a:ext cx="329" cy="21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</p:grpSp>
        <p:sp>
          <p:nvSpPr>
            <p:cNvPr id="38936" name="Line 23"/>
            <p:cNvSpPr>
              <a:spLocks noChangeShapeType="1"/>
            </p:cNvSpPr>
            <p:nvPr/>
          </p:nvSpPr>
          <p:spPr bwMode="auto">
            <a:xfrm>
              <a:off x="1744" y="2973"/>
              <a:ext cx="236" cy="1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7" name="Oval 24"/>
            <p:cNvSpPr>
              <a:spLocks noChangeArrowheads="1"/>
            </p:cNvSpPr>
            <p:nvPr/>
          </p:nvSpPr>
          <p:spPr bwMode="auto">
            <a:xfrm>
              <a:off x="1913" y="3234"/>
              <a:ext cx="186" cy="127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38938" name="Line 25"/>
            <p:cNvSpPr>
              <a:spLocks noChangeShapeType="1"/>
            </p:cNvSpPr>
            <p:nvPr/>
          </p:nvSpPr>
          <p:spPr bwMode="auto">
            <a:xfrm>
              <a:off x="1715" y="3356"/>
              <a:ext cx="237" cy="1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9" name="Oval 26"/>
            <p:cNvSpPr>
              <a:spLocks noChangeArrowheads="1"/>
            </p:cNvSpPr>
            <p:nvPr/>
          </p:nvSpPr>
          <p:spPr bwMode="auto">
            <a:xfrm>
              <a:off x="1885" y="3616"/>
              <a:ext cx="185" cy="128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38940" name="Line 27"/>
            <p:cNvSpPr>
              <a:spLocks noChangeShapeType="1"/>
            </p:cNvSpPr>
            <p:nvPr/>
          </p:nvSpPr>
          <p:spPr bwMode="auto">
            <a:xfrm>
              <a:off x="2128" y="3356"/>
              <a:ext cx="236" cy="19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41" name="Oval 28"/>
            <p:cNvSpPr>
              <a:spLocks noChangeArrowheads="1"/>
            </p:cNvSpPr>
            <p:nvPr/>
          </p:nvSpPr>
          <p:spPr bwMode="auto">
            <a:xfrm>
              <a:off x="2297" y="3616"/>
              <a:ext cx="186" cy="128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38942" name="Line 29"/>
            <p:cNvSpPr>
              <a:spLocks noChangeShapeType="1"/>
            </p:cNvSpPr>
            <p:nvPr/>
          </p:nvSpPr>
          <p:spPr bwMode="auto">
            <a:xfrm rot="300000">
              <a:off x="2131" y="3348"/>
              <a:ext cx="620" cy="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43" name="Oval 30"/>
            <p:cNvSpPr>
              <a:spLocks noChangeArrowheads="1"/>
            </p:cNvSpPr>
            <p:nvPr/>
          </p:nvSpPr>
          <p:spPr bwMode="auto">
            <a:xfrm>
              <a:off x="2656" y="3606"/>
              <a:ext cx="186" cy="12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18143" name="Group 31"/>
          <p:cNvGrpSpPr>
            <a:grpSpLocks/>
          </p:cNvGrpSpPr>
          <p:nvPr/>
        </p:nvGrpSpPr>
        <p:grpSpPr bwMode="auto">
          <a:xfrm>
            <a:off x="1381125" y="3990975"/>
            <a:ext cx="3876675" cy="809625"/>
            <a:chOff x="3078" y="2265"/>
            <a:chExt cx="2442" cy="510"/>
          </a:xfrm>
        </p:grpSpPr>
        <p:sp>
          <p:nvSpPr>
            <p:cNvPr id="38920" name="Oval 32"/>
            <p:cNvSpPr>
              <a:spLocks noChangeArrowheads="1"/>
            </p:cNvSpPr>
            <p:nvPr/>
          </p:nvSpPr>
          <p:spPr bwMode="auto">
            <a:xfrm>
              <a:off x="3078" y="2322"/>
              <a:ext cx="186" cy="13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38921" name="Oval 33"/>
            <p:cNvSpPr>
              <a:spLocks noChangeArrowheads="1"/>
            </p:cNvSpPr>
            <p:nvPr/>
          </p:nvSpPr>
          <p:spPr bwMode="auto">
            <a:xfrm>
              <a:off x="3078" y="2534"/>
              <a:ext cx="186" cy="136"/>
            </a:xfrm>
            <a:prstGeom prst="ellipse">
              <a:avLst/>
            </a:prstGeom>
            <a:solidFill>
              <a:srgbClr val="969696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38922" name="Rectangle 34"/>
            <p:cNvSpPr>
              <a:spLocks noChangeArrowheads="1"/>
            </p:cNvSpPr>
            <p:nvPr/>
          </p:nvSpPr>
          <p:spPr bwMode="auto">
            <a:xfrm>
              <a:off x="3408" y="2265"/>
              <a:ext cx="21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b="0">
                  <a:latin typeface="黑体" pitchFamily="2" charset="-122"/>
                  <a:ea typeface="黑体" pitchFamily="2" charset="-122"/>
                </a:rPr>
                <a:t>一对对于繁殖还太年轻的兔子 </a:t>
              </a:r>
            </a:p>
          </p:txBody>
        </p:sp>
        <p:sp>
          <p:nvSpPr>
            <p:cNvPr id="38923" name="Rectangle 35"/>
            <p:cNvSpPr>
              <a:spLocks noChangeArrowheads="1"/>
            </p:cNvSpPr>
            <p:nvPr/>
          </p:nvSpPr>
          <p:spPr bwMode="auto">
            <a:xfrm>
              <a:off x="3408" y="2544"/>
              <a:ext cx="201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 b="0">
                  <a:latin typeface="黑体" pitchFamily="2" charset="-122"/>
                  <a:ea typeface="黑体" pitchFamily="2" charset="-122"/>
                </a:rPr>
                <a:t>一对对于繁殖足够成熟的兔子 </a:t>
              </a:r>
            </a:p>
          </p:txBody>
        </p:sp>
      </p:grpSp>
      <p:sp>
        <p:nvSpPr>
          <p:cNvPr id="218148" name="Rectangle 36"/>
          <p:cNvSpPr>
            <a:spLocks noChangeArrowheads="1"/>
          </p:cNvSpPr>
          <p:nvPr/>
        </p:nvSpPr>
        <p:spPr bwMode="auto">
          <a:xfrm>
            <a:off x="5181600" y="4114800"/>
            <a:ext cx="3733800" cy="1936750"/>
          </a:xfrm>
          <a:prstGeom prst="rect">
            <a:avLst/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400">
                <a:latin typeface="仿宋_GB2312" pitchFamily="49" charset="-122"/>
              </a:rPr>
              <a:t>Fibonacci</a:t>
            </a:r>
            <a:r>
              <a:rPr lang="zh-CN" altLang="en-US" sz="2400"/>
              <a:t> 数列：1、1、2、3、5、8、13、21 、34  </a:t>
            </a:r>
            <a:r>
              <a:rPr lang="zh-CN" altLang="en-US" sz="2400">
                <a:latin typeface="Tahoma" pitchFamily="34" charset="0"/>
              </a:rPr>
              <a:t>…</a:t>
            </a:r>
            <a:endParaRPr lang="zh-CN" altLang="en-US" sz="2400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规律：第一个数和第二个数是1，数列中的其他数都是它的前两个数之和。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48" grpId="0" animBg="1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DF092FAA-F4CD-4845-96FF-81A50B2514FB}" type="slidenum">
              <a:rPr lang="en-US" altLang="zh-CN"/>
              <a:pPr>
                <a:defRPr/>
              </a:pPr>
              <a:t>37</a:t>
            </a:fld>
            <a:r>
              <a:rPr lang="en-US" altLang="zh-CN"/>
              <a:t>-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l" eaLnBrk="1" hangingPunct="1"/>
            <a:r>
              <a:rPr lang="zh-CN" altLang="en-US" sz="2800" smtClean="0"/>
              <a:t>1.  构建循环体，求</a:t>
            </a:r>
            <a:r>
              <a:rPr lang="en-US" altLang="zh-CN" sz="2800" smtClean="0"/>
              <a:t>Fibonacci</a:t>
            </a:r>
            <a:r>
              <a:rPr lang="zh-CN" altLang="en-US" sz="2800" smtClean="0"/>
              <a:t>数列的前</a:t>
            </a:r>
            <a:r>
              <a:rPr lang="en-US" altLang="zh-CN" sz="2800" smtClean="0"/>
              <a:t>n</a:t>
            </a:r>
            <a:r>
              <a:rPr lang="zh-CN" altLang="en-US" sz="2800" smtClean="0"/>
              <a:t>项</a:t>
            </a:r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4405312" cy="42672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FontTx/>
              <a:buNone/>
            </a:pPr>
            <a:r>
              <a:rPr kumimoji="1" lang="zh-CN" altLang="en-US" sz="2400" smtClean="0">
                <a:latin typeface="仿宋_GB2312" pitchFamily="49" charset="-122"/>
              </a:rPr>
              <a:t>※设用整型变量 </a:t>
            </a:r>
            <a:r>
              <a:rPr kumimoji="1" lang="en-US" altLang="zh-CN" sz="2400" smtClean="0">
                <a:latin typeface="仿宋_GB2312" pitchFamily="49" charset="-122"/>
              </a:rPr>
              <a:t>f1、f2、f3 </a:t>
            </a:r>
            <a:r>
              <a:rPr kumimoji="1" lang="zh-CN" altLang="en-US" sz="2400" smtClean="0">
                <a:latin typeface="仿宋_GB2312" pitchFamily="49" charset="-122"/>
              </a:rPr>
              <a:t>表示</a:t>
            </a:r>
            <a:r>
              <a:rPr kumimoji="1" lang="en-US" altLang="zh-CN" sz="2400" smtClean="0">
                <a:latin typeface="仿宋_GB2312" pitchFamily="49" charset="-122"/>
              </a:rPr>
              <a:t>Fibonacci</a:t>
            </a:r>
            <a:r>
              <a:rPr kumimoji="1" lang="zh-CN" altLang="en-US" sz="2400" smtClean="0">
                <a:latin typeface="仿宋_GB2312" pitchFamily="49" charset="-122"/>
              </a:rPr>
              <a:t>数列中</a:t>
            </a:r>
            <a:r>
              <a:rPr kumimoji="1" lang="zh-CN" altLang="en-US" sz="2400" smtClean="0">
                <a:solidFill>
                  <a:schemeClr val="accent2"/>
                </a:solidFill>
                <a:latin typeface="仿宋_GB2312" pitchFamily="49" charset="-122"/>
              </a:rPr>
              <a:t>连续的3项。</a:t>
            </a:r>
          </a:p>
          <a:p>
            <a:pPr algn="just" eaLnBrk="1" hangingPunct="1"/>
            <a:r>
              <a:rPr kumimoji="1" lang="zh-CN" altLang="en-US" sz="2400" smtClean="0">
                <a:latin typeface="仿宋_GB2312" pitchFamily="49" charset="-122"/>
              </a:rPr>
              <a:t>初始情况：</a:t>
            </a:r>
            <a:r>
              <a:rPr kumimoji="1" lang="en-US" altLang="zh-CN" sz="2400" smtClean="0">
                <a:latin typeface="仿宋_GB2312" pitchFamily="49" charset="-122"/>
              </a:rPr>
              <a:t>f1=1，f2=1</a:t>
            </a:r>
          </a:p>
          <a:p>
            <a:pPr algn="just" eaLnBrk="1" hangingPunct="1"/>
            <a:r>
              <a:rPr kumimoji="1" lang="zh-CN" altLang="en-US" sz="2400" smtClean="0">
                <a:latin typeface="仿宋_GB2312" pitchFamily="49" charset="-122"/>
              </a:rPr>
              <a:t>数列的第3项：前两项之和</a:t>
            </a:r>
            <a:r>
              <a:rPr kumimoji="1" lang="en-US" altLang="zh-CN" sz="2400" smtClean="0">
                <a:latin typeface="仿宋_GB2312" pitchFamily="49" charset="-122"/>
              </a:rPr>
              <a:t>f3=f1+f2=2（</a:t>
            </a:r>
            <a:r>
              <a:rPr kumimoji="1" lang="zh-CN" altLang="en-US" sz="2400" smtClean="0">
                <a:latin typeface="仿宋_GB2312" pitchFamily="49" charset="-122"/>
              </a:rPr>
              <a:t>1，1，2）</a:t>
            </a:r>
          </a:p>
          <a:p>
            <a:pPr algn="just" eaLnBrk="1" hangingPunct="1"/>
            <a:r>
              <a:rPr kumimoji="1" lang="zh-CN" altLang="en-US" sz="2400" smtClean="0">
                <a:latin typeface="仿宋_GB2312" pitchFamily="49" charset="-122"/>
              </a:rPr>
              <a:t>数列的第4项：第2项和第3项之和    </a:t>
            </a:r>
          </a:p>
          <a:p>
            <a:pPr lvl="1" algn="just" eaLnBrk="1" hangingPunct="1">
              <a:buClr>
                <a:srgbClr val="CC0000"/>
              </a:buClr>
              <a:buSzPct val="85000"/>
              <a:buFontTx/>
              <a:buNone/>
            </a:pPr>
            <a:r>
              <a:rPr kumimoji="1" lang="en-US" altLang="zh-CN" sz="2400" smtClean="0">
                <a:solidFill>
                  <a:srgbClr val="FF0066"/>
                </a:solidFill>
                <a:latin typeface="仿宋_GB2312" pitchFamily="49" charset="-122"/>
              </a:rPr>
              <a:t>f3=f1+f2</a:t>
            </a:r>
          </a:p>
          <a:p>
            <a:pPr algn="just" eaLnBrk="1" hangingPunct="1"/>
            <a:r>
              <a:rPr kumimoji="1" lang="zh-CN" altLang="en-US" sz="2400" smtClean="0">
                <a:latin typeface="仿宋_GB2312" pitchFamily="49" charset="-122"/>
              </a:rPr>
              <a:t>数列的其它项，与之类似</a:t>
            </a:r>
          </a:p>
        </p:txBody>
      </p:sp>
      <p:sp>
        <p:nvSpPr>
          <p:cNvPr id="219140" name="AutoShape 4"/>
          <p:cNvSpPr>
            <a:spLocks noChangeArrowheads="1"/>
          </p:cNvSpPr>
          <p:nvPr/>
        </p:nvSpPr>
        <p:spPr bwMode="auto">
          <a:xfrm flipH="1">
            <a:off x="5486400" y="1943100"/>
            <a:ext cx="379413" cy="1071563"/>
          </a:xfrm>
          <a:prstGeom prst="curvedLeftArrow">
            <a:avLst>
              <a:gd name="adj1" fmla="val 56485"/>
              <a:gd name="adj2" fmla="val 112971"/>
              <a:gd name="adj3" fmla="val 33333"/>
            </a:avLst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graphicFrame>
        <p:nvGraphicFramePr>
          <p:cNvPr id="219141" name="Group 5"/>
          <p:cNvGraphicFramePr>
            <a:graphicFrameLocks noGrp="1"/>
          </p:cNvGraphicFramePr>
          <p:nvPr/>
        </p:nvGraphicFramePr>
        <p:xfrm>
          <a:off x="5029200" y="1714500"/>
          <a:ext cx="1828800" cy="877888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</a:tblGrid>
              <a:tr h="4389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f1</a:t>
                      </a:r>
                    </a:p>
                  </a:txBody>
                  <a:tcPr marL="73025" marR="73025" marT="36525" marB="365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f2</a:t>
                      </a:r>
                    </a:p>
                  </a:txBody>
                  <a:tcPr marL="73025" marR="73025" marT="36525" marB="365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f3</a:t>
                      </a:r>
                    </a:p>
                  </a:txBody>
                  <a:tcPr marL="73025" marR="73025" marT="36525" marB="365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9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L="73025" marR="73025" marT="36525" marB="365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L="73025" marR="73025" marT="36525" marB="365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L="73025" marR="73025" marT="36525" marB="365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9156" name="Rectangle 20"/>
          <p:cNvSpPr>
            <a:spLocks noChangeArrowheads="1"/>
          </p:cNvSpPr>
          <p:nvPr/>
        </p:nvSpPr>
        <p:spPr bwMode="auto">
          <a:xfrm>
            <a:off x="6858000" y="3181350"/>
            <a:ext cx="6096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400"/>
              <a:t>3</a:t>
            </a:r>
          </a:p>
        </p:txBody>
      </p:sp>
      <p:sp>
        <p:nvSpPr>
          <p:cNvPr id="219157" name="Rectangle 21"/>
          <p:cNvSpPr>
            <a:spLocks noChangeArrowheads="1"/>
          </p:cNvSpPr>
          <p:nvPr/>
        </p:nvSpPr>
        <p:spPr bwMode="auto">
          <a:xfrm>
            <a:off x="6248400" y="3181350"/>
            <a:ext cx="6096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400"/>
              <a:t>2</a:t>
            </a:r>
          </a:p>
        </p:txBody>
      </p:sp>
      <p:sp>
        <p:nvSpPr>
          <p:cNvPr id="219158" name="Rectangle 22"/>
          <p:cNvSpPr>
            <a:spLocks noChangeArrowheads="1"/>
          </p:cNvSpPr>
          <p:nvPr/>
        </p:nvSpPr>
        <p:spPr bwMode="auto">
          <a:xfrm>
            <a:off x="5638800" y="3181350"/>
            <a:ext cx="6096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400"/>
              <a:t>1</a:t>
            </a:r>
          </a:p>
        </p:txBody>
      </p:sp>
      <p:grpSp>
        <p:nvGrpSpPr>
          <p:cNvPr id="219203" name="Group 67"/>
          <p:cNvGrpSpPr>
            <a:grpSpLocks/>
          </p:cNvGrpSpPr>
          <p:nvPr/>
        </p:nvGrpSpPr>
        <p:grpSpPr bwMode="auto">
          <a:xfrm>
            <a:off x="5638800" y="2743200"/>
            <a:ext cx="1828800" cy="876300"/>
            <a:chOff x="3552" y="1728"/>
            <a:chExt cx="1152" cy="552"/>
          </a:xfrm>
        </p:grpSpPr>
        <p:sp>
          <p:nvSpPr>
            <p:cNvPr id="39983" name="Rectangle 23"/>
            <p:cNvSpPr>
              <a:spLocks noChangeArrowheads="1"/>
            </p:cNvSpPr>
            <p:nvPr/>
          </p:nvSpPr>
          <p:spPr bwMode="auto">
            <a:xfrm>
              <a:off x="4320" y="1728"/>
              <a:ext cx="384" cy="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zh-CN" sz="2400"/>
                <a:t>f3</a:t>
              </a:r>
            </a:p>
          </p:txBody>
        </p:sp>
        <p:sp>
          <p:nvSpPr>
            <p:cNvPr id="39984" name="Rectangle 24"/>
            <p:cNvSpPr>
              <a:spLocks noChangeArrowheads="1"/>
            </p:cNvSpPr>
            <p:nvPr/>
          </p:nvSpPr>
          <p:spPr bwMode="auto">
            <a:xfrm>
              <a:off x="3936" y="1728"/>
              <a:ext cx="384" cy="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zh-CN" sz="2400"/>
                <a:t>f2</a:t>
              </a:r>
            </a:p>
          </p:txBody>
        </p:sp>
        <p:sp>
          <p:nvSpPr>
            <p:cNvPr id="39985" name="Rectangle 25"/>
            <p:cNvSpPr>
              <a:spLocks noChangeArrowheads="1"/>
            </p:cNvSpPr>
            <p:nvPr/>
          </p:nvSpPr>
          <p:spPr bwMode="auto">
            <a:xfrm>
              <a:off x="3552" y="1728"/>
              <a:ext cx="384" cy="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zh-CN" sz="2400"/>
                <a:t>f1</a:t>
              </a:r>
            </a:p>
          </p:txBody>
        </p:sp>
        <p:sp>
          <p:nvSpPr>
            <p:cNvPr id="39986" name="Line 26"/>
            <p:cNvSpPr>
              <a:spLocks noChangeShapeType="1"/>
            </p:cNvSpPr>
            <p:nvPr/>
          </p:nvSpPr>
          <p:spPr bwMode="auto">
            <a:xfrm>
              <a:off x="3552" y="1728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9987" name="Line 27"/>
            <p:cNvSpPr>
              <a:spLocks noChangeShapeType="1"/>
            </p:cNvSpPr>
            <p:nvPr/>
          </p:nvSpPr>
          <p:spPr bwMode="auto">
            <a:xfrm>
              <a:off x="3552" y="2004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9988" name="Line 28"/>
            <p:cNvSpPr>
              <a:spLocks noChangeShapeType="1"/>
            </p:cNvSpPr>
            <p:nvPr/>
          </p:nvSpPr>
          <p:spPr bwMode="auto">
            <a:xfrm>
              <a:off x="3552" y="2280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9989" name="Line 29"/>
            <p:cNvSpPr>
              <a:spLocks noChangeShapeType="1"/>
            </p:cNvSpPr>
            <p:nvPr/>
          </p:nvSpPr>
          <p:spPr bwMode="auto">
            <a:xfrm>
              <a:off x="3552" y="1728"/>
              <a:ext cx="0" cy="55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9990" name="Line 30"/>
            <p:cNvSpPr>
              <a:spLocks noChangeShapeType="1"/>
            </p:cNvSpPr>
            <p:nvPr/>
          </p:nvSpPr>
          <p:spPr bwMode="auto">
            <a:xfrm>
              <a:off x="3936" y="1728"/>
              <a:ext cx="0" cy="5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9991" name="Line 31"/>
            <p:cNvSpPr>
              <a:spLocks noChangeShapeType="1"/>
            </p:cNvSpPr>
            <p:nvPr/>
          </p:nvSpPr>
          <p:spPr bwMode="auto">
            <a:xfrm>
              <a:off x="4320" y="1728"/>
              <a:ext cx="0" cy="5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9992" name="Line 32"/>
            <p:cNvSpPr>
              <a:spLocks noChangeShapeType="1"/>
            </p:cNvSpPr>
            <p:nvPr/>
          </p:nvSpPr>
          <p:spPr bwMode="auto">
            <a:xfrm>
              <a:off x="4704" y="1728"/>
              <a:ext cx="0" cy="55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sp>
        <p:nvSpPr>
          <p:cNvPr id="219170" name="Rectangle 34"/>
          <p:cNvSpPr>
            <a:spLocks noChangeArrowheads="1"/>
          </p:cNvSpPr>
          <p:nvPr/>
        </p:nvSpPr>
        <p:spPr bwMode="auto">
          <a:xfrm>
            <a:off x="7467600" y="4210050"/>
            <a:ext cx="6096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400"/>
              <a:t>5</a:t>
            </a:r>
          </a:p>
        </p:txBody>
      </p:sp>
      <p:sp>
        <p:nvSpPr>
          <p:cNvPr id="219171" name="Rectangle 35"/>
          <p:cNvSpPr>
            <a:spLocks noChangeArrowheads="1"/>
          </p:cNvSpPr>
          <p:nvPr/>
        </p:nvSpPr>
        <p:spPr bwMode="auto">
          <a:xfrm>
            <a:off x="6858000" y="4210050"/>
            <a:ext cx="6096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400"/>
              <a:t>3</a:t>
            </a:r>
          </a:p>
        </p:txBody>
      </p:sp>
      <p:sp>
        <p:nvSpPr>
          <p:cNvPr id="219172" name="Rectangle 36"/>
          <p:cNvSpPr>
            <a:spLocks noChangeArrowheads="1"/>
          </p:cNvSpPr>
          <p:nvPr/>
        </p:nvSpPr>
        <p:spPr bwMode="auto">
          <a:xfrm>
            <a:off x="6248400" y="4210050"/>
            <a:ext cx="6096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400"/>
              <a:t>2</a:t>
            </a:r>
          </a:p>
        </p:txBody>
      </p:sp>
      <p:grpSp>
        <p:nvGrpSpPr>
          <p:cNvPr id="219204" name="Group 68"/>
          <p:cNvGrpSpPr>
            <a:grpSpLocks/>
          </p:cNvGrpSpPr>
          <p:nvPr/>
        </p:nvGrpSpPr>
        <p:grpSpPr bwMode="auto">
          <a:xfrm>
            <a:off x="6248400" y="3771900"/>
            <a:ext cx="1828800" cy="876300"/>
            <a:chOff x="3936" y="2376"/>
            <a:chExt cx="1152" cy="552"/>
          </a:xfrm>
        </p:grpSpPr>
        <p:sp>
          <p:nvSpPr>
            <p:cNvPr id="39973" name="Rectangle 37"/>
            <p:cNvSpPr>
              <a:spLocks noChangeArrowheads="1"/>
            </p:cNvSpPr>
            <p:nvPr/>
          </p:nvSpPr>
          <p:spPr bwMode="auto">
            <a:xfrm>
              <a:off x="4704" y="2376"/>
              <a:ext cx="384" cy="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zh-CN" sz="2400"/>
                <a:t>f3</a:t>
              </a:r>
            </a:p>
          </p:txBody>
        </p:sp>
        <p:sp>
          <p:nvSpPr>
            <p:cNvPr id="39974" name="Rectangle 38"/>
            <p:cNvSpPr>
              <a:spLocks noChangeArrowheads="1"/>
            </p:cNvSpPr>
            <p:nvPr/>
          </p:nvSpPr>
          <p:spPr bwMode="auto">
            <a:xfrm>
              <a:off x="4320" y="2376"/>
              <a:ext cx="384" cy="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zh-CN" sz="2400"/>
                <a:t>f2</a:t>
              </a:r>
            </a:p>
          </p:txBody>
        </p:sp>
        <p:sp>
          <p:nvSpPr>
            <p:cNvPr id="39975" name="Rectangle 39"/>
            <p:cNvSpPr>
              <a:spLocks noChangeArrowheads="1"/>
            </p:cNvSpPr>
            <p:nvPr/>
          </p:nvSpPr>
          <p:spPr bwMode="auto">
            <a:xfrm>
              <a:off x="3936" y="2376"/>
              <a:ext cx="384" cy="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zh-CN" sz="2400"/>
                <a:t>f1</a:t>
              </a:r>
            </a:p>
          </p:txBody>
        </p:sp>
        <p:sp>
          <p:nvSpPr>
            <p:cNvPr id="39976" name="Line 40"/>
            <p:cNvSpPr>
              <a:spLocks noChangeShapeType="1"/>
            </p:cNvSpPr>
            <p:nvPr/>
          </p:nvSpPr>
          <p:spPr bwMode="auto">
            <a:xfrm>
              <a:off x="3936" y="2376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9977" name="Line 41"/>
            <p:cNvSpPr>
              <a:spLocks noChangeShapeType="1"/>
            </p:cNvSpPr>
            <p:nvPr/>
          </p:nvSpPr>
          <p:spPr bwMode="auto">
            <a:xfrm>
              <a:off x="3936" y="2652"/>
              <a:ext cx="1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9978" name="Line 42"/>
            <p:cNvSpPr>
              <a:spLocks noChangeShapeType="1"/>
            </p:cNvSpPr>
            <p:nvPr/>
          </p:nvSpPr>
          <p:spPr bwMode="auto">
            <a:xfrm>
              <a:off x="3936" y="2928"/>
              <a:ext cx="1152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9979" name="Line 43"/>
            <p:cNvSpPr>
              <a:spLocks noChangeShapeType="1"/>
            </p:cNvSpPr>
            <p:nvPr/>
          </p:nvSpPr>
          <p:spPr bwMode="auto">
            <a:xfrm>
              <a:off x="3936" y="2376"/>
              <a:ext cx="0" cy="55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9980" name="Line 44"/>
            <p:cNvSpPr>
              <a:spLocks noChangeShapeType="1"/>
            </p:cNvSpPr>
            <p:nvPr/>
          </p:nvSpPr>
          <p:spPr bwMode="auto">
            <a:xfrm>
              <a:off x="4320" y="2376"/>
              <a:ext cx="0" cy="5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9981" name="Line 45"/>
            <p:cNvSpPr>
              <a:spLocks noChangeShapeType="1"/>
            </p:cNvSpPr>
            <p:nvPr/>
          </p:nvSpPr>
          <p:spPr bwMode="auto">
            <a:xfrm>
              <a:off x="4704" y="2376"/>
              <a:ext cx="0" cy="5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9982" name="Line 46"/>
            <p:cNvSpPr>
              <a:spLocks noChangeShapeType="1"/>
            </p:cNvSpPr>
            <p:nvPr/>
          </p:nvSpPr>
          <p:spPr bwMode="auto">
            <a:xfrm>
              <a:off x="5088" y="2376"/>
              <a:ext cx="0" cy="552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sp>
        <p:nvSpPr>
          <p:cNvPr id="219197" name="AutoShape 61"/>
          <p:cNvSpPr>
            <a:spLocks noChangeArrowheads="1"/>
          </p:cNvSpPr>
          <p:nvPr/>
        </p:nvSpPr>
        <p:spPr bwMode="auto">
          <a:xfrm flipH="1">
            <a:off x="6019800" y="1943100"/>
            <a:ext cx="379413" cy="1071563"/>
          </a:xfrm>
          <a:prstGeom prst="curvedLeftArrow">
            <a:avLst>
              <a:gd name="adj1" fmla="val 56485"/>
              <a:gd name="adj2" fmla="val 112971"/>
              <a:gd name="adj3" fmla="val 33333"/>
            </a:avLst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19198" name="AutoShape 62"/>
          <p:cNvSpPr>
            <a:spLocks noChangeArrowheads="1"/>
          </p:cNvSpPr>
          <p:nvPr/>
        </p:nvSpPr>
        <p:spPr bwMode="auto">
          <a:xfrm flipH="1">
            <a:off x="6019800" y="2967038"/>
            <a:ext cx="379413" cy="1071562"/>
          </a:xfrm>
          <a:prstGeom prst="curvedLeftArrow">
            <a:avLst>
              <a:gd name="adj1" fmla="val 56485"/>
              <a:gd name="adj2" fmla="val 112971"/>
              <a:gd name="adj3" fmla="val 33333"/>
            </a:avLst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19199" name="AutoShape 63"/>
          <p:cNvSpPr>
            <a:spLocks noChangeArrowheads="1"/>
          </p:cNvSpPr>
          <p:nvPr/>
        </p:nvSpPr>
        <p:spPr bwMode="auto">
          <a:xfrm flipH="1">
            <a:off x="6630988" y="2967038"/>
            <a:ext cx="379412" cy="1071562"/>
          </a:xfrm>
          <a:prstGeom prst="curvedLeftArrow">
            <a:avLst>
              <a:gd name="adj1" fmla="val 56485"/>
              <a:gd name="adj2" fmla="val 112971"/>
              <a:gd name="adj3" fmla="val 33333"/>
            </a:avLst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19206" name="Text Box 70"/>
          <p:cNvSpPr txBox="1">
            <a:spLocks noChangeArrowheads="1"/>
          </p:cNvSpPr>
          <p:nvPr/>
        </p:nvSpPr>
        <p:spPr bwMode="auto">
          <a:xfrm>
            <a:off x="5715000" y="2133600"/>
            <a:ext cx="457200" cy="4381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FF0066"/>
                </a:solidFill>
                <a:ea typeface="宋体" charset="-122"/>
              </a:rPr>
              <a:t>2</a:t>
            </a:r>
          </a:p>
        </p:txBody>
      </p:sp>
      <p:sp>
        <p:nvSpPr>
          <p:cNvPr id="219202" name="Rectangle 66"/>
          <p:cNvSpPr>
            <a:spLocks noChangeArrowheads="1"/>
          </p:cNvSpPr>
          <p:nvPr/>
        </p:nvSpPr>
        <p:spPr bwMode="auto">
          <a:xfrm>
            <a:off x="7162800" y="1676400"/>
            <a:ext cx="1447800" cy="914400"/>
          </a:xfrm>
          <a:prstGeom prst="rect">
            <a:avLst/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/>
              <a:t>f1←f2</a:t>
            </a:r>
          </a:p>
          <a:p>
            <a:pPr algn="ctr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/>
              <a:t>f2←f3</a:t>
            </a:r>
          </a:p>
        </p:txBody>
      </p:sp>
      <p:sp>
        <p:nvSpPr>
          <p:cNvPr id="219207" name="Text Box 71"/>
          <p:cNvSpPr txBox="1">
            <a:spLocks noChangeArrowheads="1"/>
          </p:cNvSpPr>
          <p:nvPr/>
        </p:nvSpPr>
        <p:spPr bwMode="auto">
          <a:xfrm>
            <a:off x="6324600" y="2133600"/>
            <a:ext cx="457200" cy="4381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dist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FF0066"/>
                </a:solidFill>
                <a:ea typeface="宋体" charset="-122"/>
              </a:rPr>
              <a:t>3</a:t>
            </a:r>
          </a:p>
        </p:txBody>
      </p:sp>
      <p:sp>
        <p:nvSpPr>
          <p:cNvPr id="219209" name="Text Box 73"/>
          <p:cNvSpPr txBox="1">
            <a:spLocks noChangeArrowheads="1"/>
          </p:cNvSpPr>
          <p:nvPr/>
        </p:nvSpPr>
        <p:spPr bwMode="auto">
          <a:xfrm>
            <a:off x="5715000" y="3143250"/>
            <a:ext cx="457200" cy="4381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FF0066"/>
                </a:solidFill>
                <a:ea typeface="宋体" charset="-122"/>
              </a:rPr>
              <a:t>2</a:t>
            </a:r>
          </a:p>
        </p:txBody>
      </p:sp>
      <p:sp>
        <p:nvSpPr>
          <p:cNvPr id="219210" name="Text Box 74"/>
          <p:cNvSpPr txBox="1">
            <a:spLocks noChangeArrowheads="1"/>
          </p:cNvSpPr>
          <p:nvPr/>
        </p:nvSpPr>
        <p:spPr bwMode="auto">
          <a:xfrm>
            <a:off x="6400800" y="3143250"/>
            <a:ext cx="457200" cy="4381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FF0066"/>
                </a:solidFill>
                <a:ea typeface="宋体" charset="-122"/>
              </a:rPr>
              <a:t>3</a:t>
            </a:r>
          </a:p>
        </p:txBody>
      </p:sp>
      <p:sp>
        <p:nvSpPr>
          <p:cNvPr id="219211" name="Text Box 75"/>
          <p:cNvSpPr txBox="1">
            <a:spLocks noChangeArrowheads="1"/>
          </p:cNvSpPr>
          <p:nvPr/>
        </p:nvSpPr>
        <p:spPr bwMode="auto">
          <a:xfrm>
            <a:off x="7010400" y="3143250"/>
            <a:ext cx="457200" cy="43815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>
                <a:solidFill>
                  <a:srgbClr val="FF0066"/>
                </a:solidFill>
                <a:ea typeface="宋体" charset="-122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9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91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9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91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91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91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9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9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19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1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19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1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19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19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19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19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19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19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 nodeType="clickPar">
                      <p:stCondLst>
                        <p:cond delay="indefinite"/>
                      </p:stCondLst>
                      <p:childTnLst>
                        <p:par>
                          <p:cTn id="1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19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39" grpId="0" build="p" bldLvl="3" autoUpdateAnimBg="0"/>
      <p:bldP spid="219140" grpId="0" animBg="1"/>
      <p:bldP spid="219156" grpId="0" autoUpdateAnimBg="0"/>
      <p:bldP spid="219157" grpId="0" autoUpdateAnimBg="0"/>
      <p:bldP spid="219158" grpId="0" autoUpdateAnimBg="0"/>
      <p:bldP spid="219170" grpId="0" autoUpdateAnimBg="0"/>
      <p:bldP spid="219171" grpId="0" autoUpdateAnimBg="0"/>
      <p:bldP spid="219172" grpId="0" autoUpdateAnimBg="0"/>
      <p:bldP spid="219197" grpId="0" animBg="1"/>
      <p:bldP spid="219198" grpId="0" animBg="1"/>
      <p:bldP spid="219199" grpId="0" animBg="1"/>
      <p:bldP spid="219206" grpId="0" animBg="1" autoUpdateAnimBg="0"/>
      <p:bldP spid="219202" grpId="0" animBg="1" autoUpdateAnimBg="0"/>
      <p:bldP spid="219207" grpId="0" animBg="1" autoUpdateAnimBg="0"/>
      <p:bldP spid="219209" grpId="0" animBg="1" autoUpdateAnimBg="0"/>
      <p:bldP spid="219210" grpId="0" animBg="1" autoUpdateAnimBg="0"/>
      <p:bldP spid="219211" grpId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047F665A-8A7B-4ED8-B1AF-6598E34D0CE4}" type="slidenum">
              <a:rPr lang="en-US" altLang="zh-CN"/>
              <a:pPr>
                <a:defRPr/>
              </a:pPr>
              <a:t>38</a:t>
            </a:fld>
            <a:r>
              <a:rPr lang="en-US" altLang="zh-CN"/>
              <a:t>-</a:t>
            </a: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l" eaLnBrk="1" hangingPunct="1"/>
            <a:r>
              <a:rPr lang="zh-CN" altLang="en-US" sz="2800" smtClean="0"/>
              <a:t>2. 变量迭代的原则</a:t>
            </a: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buFontTx/>
              <a:buNone/>
            </a:pPr>
            <a:r>
              <a:rPr kumimoji="1" lang="zh-CN" altLang="en-US" sz="2400" smtClean="0">
                <a:latin typeface="仿宋_GB2312" pitchFamily="49" charset="-122"/>
              </a:rPr>
              <a:t>    先</a:t>
            </a:r>
            <a:r>
              <a:rPr kumimoji="1" lang="zh-CN" altLang="en-US" sz="2400" smtClean="0"/>
              <a:t>“</a:t>
            </a:r>
            <a:r>
              <a:rPr kumimoji="1" lang="zh-CN" altLang="en-US" sz="2400" smtClean="0">
                <a:latin typeface="仿宋_GB2312" pitchFamily="49" charset="-122"/>
              </a:rPr>
              <a:t>使用</a:t>
            </a:r>
            <a:r>
              <a:rPr kumimoji="1" lang="zh-CN" altLang="en-US" sz="2400" smtClean="0"/>
              <a:t>”</a:t>
            </a:r>
            <a:r>
              <a:rPr kumimoji="1" lang="zh-CN" altLang="en-US" sz="2400" smtClean="0">
                <a:latin typeface="仿宋_GB2312" pitchFamily="49" charset="-122"/>
              </a:rPr>
              <a:t>，后</a:t>
            </a:r>
            <a:r>
              <a:rPr kumimoji="1" lang="zh-CN" altLang="en-US" sz="2400" smtClean="0"/>
              <a:t>“</a:t>
            </a:r>
            <a:r>
              <a:rPr kumimoji="1" lang="zh-CN" altLang="en-US" sz="2400" smtClean="0">
                <a:latin typeface="仿宋_GB2312" pitchFamily="49" charset="-122"/>
              </a:rPr>
              <a:t>覆盖</a:t>
            </a:r>
            <a:r>
              <a:rPr kumimoji="1" lang="zh-CN" altLang="en-US" sz="2400" smtClean="0"/>
              <a:t>”</a:t>
            </a:r>
            <a:r>
              <a:rPr kumimoji="1" lang="en-US" altLang="zh-CN" sz="2400" smtClean="0">
                <a:latin typeface="仿宋_GB2312" pitchFamily="49" charset="-122"/>
              </a:rPr>
              <a:t>(</a:t>
            </a:r>
            <a:r>
              <a:rPr kumimoji="1" lang="zh-CN" altLang="en-US" sz="2400" smtClean="0">
                <a:latin typeface="仿宋_GB2312" pitchFamily="49" charset="-122"/>
              </a:rPr>
              <a:t>先读后写</a:t>
            </a:r>
            <a:r>
              <a:rPr kumimoji="1" lang="en-US" altLang="zh-CN" sz="2400" smtClean="0">
                <a:latin typeface="仿宋_GB2312" pitchFamily="49" charset="-122"/>
              </a:rPr>
              <a:t>)</a:t>
            </a:r>
          </a:p>
          <a:p>
            <a:pPr algn="just" eaLnBrk="1" hangingPunct="1">
              <a:buFontTx/>
              <a:buNone/>
            </a:pPr>
            <a:r>
              <a:rPr kumimoji="1" lang="zh-CN" altLang="en-US" sz="2400" smtClean="0">
                <a:latin typeface="仿宋_GB2312" pitchFamily="49" charset="-122"/>
              </a:rPr>
              <a:t>    ※ </a:t>
            </a:r>
            <a:r>
              <a:rPr kumimoji="1" lang="zh-CN" altLang="en-US" sz="2400" smtClean="0"/>
              <a:t>“</a:t>
            </a:r>
            <a:r>
              <a:rPr kumimoji="1" lang="zh-CN" altLang="en-US" sz="2400" smtClean="0">
                <a:latin typeface="仿宋_GB2312" pitchFamily="49" charset="-122"/>
              </a:rPr>
              <a:t>使用</a:t>
            </a:r>
            <a:r>
              <a:rPr kumimoji="1" lang="zh-CN" altLang="en-US" sz="2400" smtClean="0"/>
              <a:t>”</a:t>
            </a:r>
            <a:r>
              <a:rPr kumimoji="1" lang="zh-CN" altLang="en-US" sz="2400" smtClean="0">
                <a:latin typeface="仿宋_GB2312" pitchFamily="49" charset="-122"/>
              </a:rPr>
              <a:t>：利用该变量进行运算</a:t>
            </a:r>
          </a:p>
          <a:p>
            <a:pPr algn="just" eaLnBrk="1" hangingPunct="1">
              <a:buFontTx/>
              <a:buNone/>
            </a:pPr>
            <a:r>
              <a:rPr kumimoji="1" lang="zh-CN" altLang="en-US" sz="2400" smtClean="0">
                <a:latin typeface="仿宋_GB2312" pitchFamily="49" charset="-122"/>
              </a:rPr>
              <a:t>    ※ </a:t>
            </a:r>
            <a:r>
              <a:rPr kumimoji="1" lang="zh-CN" altLang="en-US" sz="2400" smtClean="0"/>
              <a:t>“</a:t>
            </a:r>
            <a:r>
              <a:rPr kumimoji="1" lang="zh-CN" altLang="en-US" sz="2400" smtClean="0">
                <a:latin typeface="仿宋_GB2312" pitchFamily="49" charset="-122"/>
              </a:rPr>
              <a:t>覆盖</a:t>
            </a:r>
            <a:r>
              <a:rPr kumimoji="1" lang="zh-CN" altLang="en-US" sz="2400" smtClean="0"/>
              <a:t>”</a:t>
            </a:r>
            <a:r>
              <a:rPr kumimoji="1" lang="zh-CN" altLang="en-US" sz="2400" smtClean="0">
                <a:latin typeface="仿宋_GB2312" pitchFamily="49" charset="-122"/>
              </a:rPr>
              <a:t>：对变量的值进行更新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7102D411-5F2E-4C4A-AFF3-F3379BE4D10E}" type="slidenum">
              <a:rPr lang="en-US" altLang="zh-CN"/>
              <a:pPr>
                <a:defRPr/>
              </a:pPr>
              <a:t>39</a:t>
            </a:fld>
            <a:r>
              <a:rPr lang="en-US" altLang="zh-CN"/>
              <a:t>-</a:t>
            </a: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3. 算法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4252912" cy="1447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smtClean="0"/>
              <a:t>（1）输入</a:t>
            </a:r>
            <a:r>
              <a:rPr lang="en-US" altLang="zh-CN" sz="2400" smtClean="0"/>
              <a:t>n</a:t>
            </a:r>
          </a:p>
          <a:p>
            <a:pPr eaLnBrk="1" hangingPunct="1">
              <a:buFontTx/>
              <a:buNone/>
            </a:pPr>
            <a:r>
              <a:rPr lang="en-US" altLang="zh-CN" sz="2400" smtClean="0"/>
              <a:t>（2）</a:t>
            </a:r>
            <a:r>
              <a:rPr lang="zh-CN" altLang="en-US" sz="2400" smtClean="0"/>
              <a:t>求前两项，并输出</a:t>
            </a:r>
          </a:p>
          <a:p>
            <a:pPr eaLnBrk="1" hangingPunct="1">
              <a:buFontTx/>
              <a:buNone/>
            </a:pPr>
            <a:r>
              <a:rPr lang="zh-CN" altLang="en-US" sz="2400" smtClean="0"/>
              <a:t>（3）求剩余的</a:t>
            </a:r>
            <a:r>
              <a:rPr lang="en-US" altLang="zh-CN" sz="2400" smtClean="0"/>
              <a:t>n-2</a:t>
            </a:r>
            <a:r>
              <a:rPr lang="zh-CN" altLang="en-US" sz="2400" smtClean="0"/>
              <a:t>项，并输出</a:t>
            </a:r>
          </a:p>
        </p:txBody>
      </p:sp>
      <p:sp>
        <p:nvSpPr>
          <p:cNvPr id="223284" name="AutoShape 52"/>
          <p:cNvSpPr>
            <a:spLocks noChangeArrowheads="1"/>
          </p:cNvSpPr>
          <p:nvPr/>
        </p:nvSpPr>
        <p:spPr bwMode="auto">
          <a:xfrm>
            <a:off x="1295400" y="2743200"/>
            <a:ext cx="2362200" cy="1143000"/>
          </a:xfrm>
          <a:prstGeom prst="upArrowCallout">
            <a:avLst>
              <a:gd name="adj1" fmla="val 51667"/>
              <a:gd name="adj2" fmla="val 51667"/>
              <a:gd name="adj3" fmla="val 16667"/>
              <a:gd name="adj4" fmla="val 6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>
                <a:ea typeface="宋体" charset="-122"/>
              </a:rPr>
              <a:t>定数循环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>
                <a:ea typeface="宋体" charset="-122"/>
              </a:rPr>
              <a:t>计数器控制</a:t>
            </a:r>
          </a:p>
        </p:txBody>
      </p:sp>
      <p:sp>
        <p:nvSpPr>
          <p:cNvPr id="223285" name="Rectangle 53"/>
          <p:cNvSpPr>
            <a:spLocks noChangeArrowheads="1"/>
          </p:cNvSpPr>
          <p:nvPr/>
        </p:nvSpPr>
        <p:spPr bwMode="auto">
          <a:xfrm>
            <a:off x="4953000" y="1676400"/>
            <a:ext cx="35052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23286" name="Rectangle 54"/>
          <p:cNvSpPr>
            <a:spLocks noChangeArrowheads="1"/>
          </p:cNvSpPr>
          <p:nvPr/>
        </p:nvSpPr>
        <p:spPr bwMode="auto">
          <a:xfrm>
            <a:off x="4953000" y="1676400"/>
            <a:ext cx="35052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>
                <a:latin typeface="Tahoma" pitchFamily="34" charset="0"/>
                <a:ea typeface="宋体" charset="-122"/>
              </a:rPr>
              <a:t>              输入</a:t>
            </a:r>
            <a:r>
              <a:rPr kumimoji="1" lang="en-US" altLang="zh-CN" sz="1800">
                <a:latin typeface="Tahoma" pitchFamily="34" charset="0"/>
                <a:ea typeface="宋体" charset="-122"/>
              </a:rPr>
              <a:t>n</a:t>
            </a:r>
            <a:endParaRPr kumimoji="1" lang="zh-CN" altLang="en-US" sz="1800">
              <a:latin typeface="Tahoma" pitchFamily="34" charset="0"/>
              <a:ea typeface="宋体" charset="-122"/>
            </a:endParaRPr>
          </a:p>
        </p:txBody>
      </p:sp>
      <p:sp>
        <p:nvSpPr>
          <p:cNvPr id="223287" name="Rectangle 55"/>
          <p:cNvSpPr>
            <a:spLocks noChangeArrowheads="1"/>
          </p:cNvSpPr>
          <p:nvPr/>
        </p:nvSpPr>
        <p:spPr bwMode="auto">
          <a:xfrm>
            <a:off x="4953000" y="2133600"/>
            <a:ext cx="35052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>
                <a:latin typeface="Tahoma" pitchFamily="34" charset="0"/>
                <a:ea typeface="宋体" charset="-122"/>
              </a:rPr>
              <a:t>f1←1，f2←1</a:t>
            </a:r>
            <a:endParaRPr kumimoji="1" lang="zh-CN" altLang="en-US" sz="1800">
              <a:latin typeface="Tahoma" pitchFamily="34" charset="0"/>
              <a:ea typeface="宋体" charset="-122"/>
            </a:endParaRPr>
          </a:p>
        </p:txBody>
      </p:sp>
      <p:sp>
        <p:nvSpPr>
          <p:cNvPr id="223288" name="Rectangle 56"/>
          <p:cNvSpPr>
            <a:spLocks noChangeArrowheads="1"/>
          </p:cNvSpPr>
          <p:nvPr/>
        </p:nvSpPr>
        <p:spPr bwMode="auto">
          <a:xfrm>
            <a:off x="4953000" y="2590800"/>
            <a:ext cx="35052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>
                <a:latin typeface="Tahoma" pitchFamily="34" charset="0"/>
                <a:ea typeface="宋体" charset="-122"/>
              </a:rPr>
              <a:t>              输出</a:t>
            </a:r>
            <a:r>
              <a:rPr kumimoji="1" lang="en-US" altLang="zh-CN" sz="1800">
                <a:latin typeface="Tahoma" pitchFamily="34" charset="0"/>
                <a:ea typeface="宋体" charset="-122"/>
              </a:rPr>
              <a:t>f1，f2</a:t>
            </a:r>
            <a:endParaRPr kumimoji="1" lang="zh-CN" altLang="en-US" sz="1800">
              <a:latin typeface="Tahoma" pitchFamily="34" charset="0"/>
              <a:ea typeface="宋体" charset="-122"/>
            </a:endParaRPr>
          </a:p>
        </p:txBody>
      </p:sp>
      <p:sp>
        <p:nvSpPr>
          <p:cNvPr id="223289" name="Rectangle 57"/>
          <p:cNvSpPr>
            <a:spLocks noChangeArrowheads="1"/>
          </p:cNvSpPr>
          <p:nvPr/>
        </p:nvSpPr>
        <p:spPr bwMode="auto">
          <a:xfrm>
            <a:off x="4953000" y="3048000"/>
            <a:ext cx="35052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>
                <a:latin typeface="Tahoma" pitchFamily="34" charset="0"/>
                <a:ea typeface="宋体" charset="-122"/>
              </a:rPr>
              <a:t>              </a:t>
            </a:r>
            <a:r>
              <a:rPr kumimoji="1" lang="en-US" altLang="zh-CN" sz="1800">
                <a:solidFill>
                  <a:schemeClr val="accent2"/>
                </a:solidFill>
                <a:latin typeface="Tahoma" pitchFamily="34" charset="0"/>
                <a:ea typeface="宋体" charset="-122"/>
              </a:rPr>
              <a:t>i←1</a:t>
            </a:r>
            <a:endParaRPr kumimoji="1" lang="zh-CN" altLang="en-US" sz="1800">
              <a:solidFill>
                <a:schemeClr val="accent2"/>
              </a:solidFill>
              <a:latin typeface="Tahoma" pitchFamily="34" charset="0"/>
              <a:ea typeface="宋体" charset="-122"/>
            </a:endParaRPr>
          </a:p>
        </p:txBody>
      </p:sp>
      <p:sp>
        <p:nvSpPr>
          <p:cNvPr id="223290" name="Rectangle 58"/>
          <p:cNvSpPr>
            <a:spLocks noChangeArrowheads="1"/>
          </p:cNvSpPr>
          <p:nvPr/>
        </p:nvSpPr>
        <p:spPr bwMode="auto">
          <a:xfrm>
            <a:off x="4953000" y="3505200"/>
            <a:ext cx="3505200" cy="2743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>
                <a:latin typeface="Tahoma" pitchFamily="34" charset="0"/>
                <a:ea typeface="宋体" charset="-122"/>
              </a:rPr>
              <a:t>当 </a:t>
            </a:r>
            <a:r>
              <a:rPr kumimoji="1" lang="en-US" altLang="zh-CN" sz="1800">
                <a:solidFill>
                  <a:schemeClr val="accent2"/>
                </a:solidFill>
                <a:latin typeface="Tahoma" pitchFamily="34" charset="0"/>
                <a:ea typeface="宋体" charset="-122"/>
              </a:rPr>
              <a:t>i&lt;=n-2</a:t>
            </a:r>
            <a:r>
              <a:rPr kumimoji="1" lang="en-US" altLang="zh-CN" sz="1800">
                <a:latin typeface="Tahoma" pitchFamily="34" charset="0"/>
                <a:ea typeface="宋体" charset="-122"/>
              </a:rPr>
              <a:t> </a:t>
            </a:r>
            <a:r>
              <a:rPr kumimoji="1" lang="zh-CN" altLang="en-US" sz="1800">
                <a:latin typeface="Tahoma" pitchFamily="34" charset="0"/>
                <a:ea typeface="宋体" charset="-122"/>
              </a:rPr>
              <a:t>时</a:t>
            </a:r>
          </a:p>
        </p:txBody>
      </p:sp>
      <p:sp>
        <p:nvSpPr>
          <p:cNvPr id="223291" name="Rectangle 59"/>
          <p:cNvSpPr>
            <a:spLocks noChangeArrowheads="1"/>
          </p:cNvSpPr>
          <p:nvPr/>
        </p:nvSpPr>
        <p:spPr bwMode="auto">
          <a:xfrm>
            <a:off x="5638800" y="3962400"/>
            <a:ext cx="281940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23292" name="Rectangle 60"/>
          <p:cNvSpPr>
            <a:spLocks noChangeArrowheads="1"/>
          </p:cNvSpPr>
          <p:nvPr/>
        </p:nvSpPr>
        <p:spPr bwMode="auto">
          <a:xfrm>
            <a:off x="5638800" y="3962400"/>
            <a:ext cx="2819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>
                <a:latin typeface="Tahoma" pitchFamily="34" charset="0"/>
                <a:ea typeface="宋体" charset="-122"/>
              </a:rPr>
              <a:t>    f3←f1+f2</a:t>
            </a:r>
            <a:endParaRPr kumimoji="1" lang="zh-CN" altLang="en-US" sz="1800">
              <a:latin typeface="Tahoma" pitchFamily="34" charset="0"/>
              <a:ea typeface="宋体" charset="-122"/>
            </a:endParaRPr>
          </a:p>
        </p:txBody>
      </p:sp>
      <p:sp>
        <p:nvSpPr>
          <p:cNvPr id="223293" name="Rectangle 61"/>
          <p:cNvSpPr>
            <a:spLocks noChangeArrowheads="1"/>
          </p:cNvSpPr>
          <p:nvPr/>
        </p:nvSpPr>
        <p:spPr bwMode="auto">
          <a:xfrm>
            <a:off x="5638800" y="4419600"/>
            <a:ext cx="2819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>
                <a:latin typeface="Tahoma" pitchFamily="34" charset="0"/>
                <a:ea typeface="宋体" charset="-122"/>
              </a:rPr>
              <a:t>    输出</a:t>
            </a:r>
            <a:r>
              <a:rPr kumimoji="1" lang="en-US" altLang="zh-CN" sz="1800">
                <a:latin typeface="Tahoma" pitchFamily="34" charset="0"/>
                <a:ea typeface="宋体" charset="-122"/>
              </a:rPr>
              <a:t>f3</a:t>
            </a:r>
            <a:endParaRPr kumimoji="1" lang="zh-CN" altLang="en-US" sz="1800">
              <a:latin typeface="Tahoma" pitchFamily="34" charset="0"/>
              <a:ea typeface="宋体" charset="-122"/>
            </a:endParaRPr>
          </a:p>
        </p:txBody>
      </p:sp>
      <p:sp>
        <p:nvSpPr>
          <p:cNvPr id="223294" name="Rectangle 62"/>
          <p:cNvSpPr>
            <a:spLocks noChangeArrowheads="1"/>
          </p:cNvSpPr>
          <p:nvPr/>
        </p:nvSpPr>
        <p:spPr bwMode="auto">
          <a:xfrm>
            <a:off x="5638800" y="4876800"/>
            <a:ext cx="2819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>
                <a:latin typeface="Tahoma" pitchFamily="34" charset="0"/>
                <a:ea typeface="宋体" charset="-122"/>
              </a:rPr>
              <a:t>    f1←f2</a:t>
            </a:r>
            <a:endParaRPr kumimoji="1" lang="zh-CN" altLang="en-US" sz="1800">
              <a:latin typeface="Tahoma" pitchFamily="34" charset="0"/>
              <a:ea typeface="宋体" charset="-122"/>
            </a:endParaRPr>
          </a:p>
        </p:txBody>
      </p:sp>
      <p:sp>
        <p:nvSpPr>
          <p:cNvPr id="223295" name="Rectangle 63"/>
          <p:cNvSpPr>
            <a:spLocks noChangeArrowheads="1"/>
          </p:cNvSpPr>
          <p:nvPr/>
        </p:nvSpPr>
        <p:spPr bwMode="auto">
          <a:xfrm>
            <a:off x="5638800" y="5334000"/>
            <a:ext cx="2819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>
                <a:latin typeface="Tahoma" pitchFamily="34" charset="0"/>
                <a:ea typeface="宋体" charset="-122"/>
              </a:rPr>
              <a:t>    f2←f3</a:t>
            </a:r>
            <a:endParaRPr kumimoji="1" lang="zh-CN" altLang="en-US" sz="1800">
              <a:latin typeface="Tahoma" pitchFamily="34" charset="0"/>
              <a:ea typeface="宋体" charset="-122"/>
            </a:endParaRPr>
          </a:p>
        </p:txBody>
      </p:sp>
      <p:sp>
        <p:nvSpPr>
          <p:cNvPr id="223296" name="Rectangle 64"/>
          <p:cNvSpPr>
            <a:spLocks noChangeArrowheads="1"/>
          </p:cNvSpPr>
          <p:nvPr/>
        </p:nvSpPr>
        <p:spPr bwMode="auto">
          <a:xfrm>
            <a:off x="5638800" y="5791200"/>
            <a:ext cx="28194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>
                <a:latin typeface="Tahoma" pitchFamily="34" charset="0"/>
                <a:ea typeface="宋体" charset="-122"/>
              </a:rPr>
              <a:t>    </a:t>
            </a:r>
            <a:r>
              <a:rPr kumimoji="1" lang="en-US" altLang="zh-CN" sz="1800">
                <a:solidFill>
                  <a:schemeClr val="accent2"/>
                </a:solidFill>
                <a:latin typeface="Tahoma" pitchFamily="34" charset="0"/>
                <a:ea typeface="宋体" charset="-122"/>
              </a:rPr>
              <a:t>i++</a:t>
            </a:r>
            <a:endParaRPr kumimoji="1" lang="zh-CN" altLang="en-US" sz="1800">
              <a:solidFill>
                <a:schemeClr val="accent2"/>
              </a:solidFill>
              <a:latin typeface="Tahoma" pitchFamily="34" charset="0"/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3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3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3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3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3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3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3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3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3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23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23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3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23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84" grpId="0" animBg="1" autoUpdateAnimBg="0"/>
      <p:bldP spid="223285" grpId="0" animBg="1"/>
      <p:bldP spid="223286" grpId="0" animBg="1" autoUpdateAnimBg="0"/>
      <p:bldP spid="223287" grpId="0" animBg="1" autoUpdateAnimBg="0"/>
      <p:bldP spid="223288" grpId="0" animBg="1" autoUpdateAnimBg="0"/>
      <p:bldP spid="223289" grpId="0" animBg="1" autoUpdateAnimBg="0"/>
      <p:bldP spid="223290" grpId="0" animBg="1" autoUpdateAnimBg="0"/>
      <p:bldP spid="223291" grpId="0" animBg="1"/>
      <p:bldP spid="223292" grpId="0" animBg="1" autoUpdateAnimBg="0"/>
      <p:bldP spid="223293" grpId="0" animBg="1" autoUpdateAnimBg="0"/>
      <p:bldP spid="223294" grpId="0" animBg="1" autoUpdateAnimBg="0"/>
      <p:bldP spid="223295" grpId="0" animBg="1" autoUpdateAnimBg="0"/>
      <p:bldP spid="223296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4B7A9096-18ED-4DAF-8A0C-2B71DFD530F9}" type="slidenum">
              <a:rPr lang="en-US" altLang="zh-CN"/>
              <a:pPr>
                <a:defRPr/>
              </a:pPr>
              <a:t>4</a:t>
            </a:fld>
            <a:r>
              <a:rPr lang="en-US" altLang="zh-CN"/>
              <a:t>-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2. 累加器的使用</a:t>
            </a:r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29718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 eaLnBrk="1" hangingPunct="1">
              <a:buFontTx/>
              <a:buNone/>
            </a:pPr>
            <a:r>
              <a:rPr lang="zh-CN" altLang="en-US" sz="2400" smtClean="0"/>
              <a:t>设</a:t>
            </a:r>
            <a:r>
              <a:rPr lang="en-US" altLang="zh-CN" sz="2400" smtClean="0"/>
              <a:t>sum</a:t>
            </a:r>
            <a:r>
              <a:rPr lang="zh-CN" altLang="en-US" sz="2400" smtClean="0"/>
              <a:t>是保存累加和的变量－－累加器</a:t>
            </a:r>
          </a:p>
          <a:p>
            <a:pPr marL="990600" lvl="1" indent="-533400" eaLnBrk="1" hangingPunct="1"/>
            <a:r>
              <a:rPr lang="zh-CN" altLang="en-US" sz="2400" smtClean="0"/>
              <a:t>利用累加器求和的过程：</a:t>
            </a:r>
          </a:p>
          <a:p>
            <a:pPr marL="1371600" lvl="2" indent="-457200" eaLnBrk="1" hangingPunct="1">
              <a:buFontTx/>
              <a:buAutoNum type="arabicParenR"/>
            </a:pPr>
            <a:r>
              <a:rPr lang="zh-CN" altLang="en-US" smtClean="0"/>
              <a:t>对累加器赋初值－－累加的起点</a:t>
            </a:r>
          </a:p>
          <a:p>
            <a:pPr marL="1371600" lvl="2" indent="-457200" eaLnBrk="1" hangingPunct="1">
              <a:buFontTx/>
              <a:buAutoNum type="arabicParenR"/>
            </a:pPr>
            <a:r>
              <a:rPr lang="zh-CN" altLang="en-US" smtClean="0"/>
              <a:t>“获取”要累加的数据，设为</a:t>
            </a:r>
            <a:r>
              <a:rPr lang="en-US" altLang="zh-CN" smtClean="0"/>
              <a:t>x</a:t>
            </a:r>
          </a:p>
          <a:p>
            <a:pPr marL="1371600" lvl="2" indent="-457200" eaLnBrk="1" hangingPunct="1">
              <a:buFontTx/>
              <a:buAutoNum type="arabicParenR"/>
            </a:pPr>
            <a:r>
              <a:rPr lang="zh-CN" altLang="en-US" smtClean="0"/>
              <a:t>将</a:t>
            </a:r>
            <a:r>
              <a:rPr lang="en-US" altLang="zh-CN" smtClean="0"/>
              <a:t>x</a:t>
            </a:r>
            <a:r>
              <a:rPr lang="zh-CN" altLang="en-US" smtClean="0"/>
              <a:t>与</a:t>
            </a:r>
            <a:r>
              <a:rPr lang="en-US" altLang="zh-CN" smtClean="0"/>
              <a:t>sum</a:t>
            </a:r>
            <a:r>
              <a:rPr lang="zh-CN" altLang="en-US" smtClean="0"/>
              <a:t>相加，再放回</a:t>
            </a:r>
            <a:r>
              <a:rPr lang="en-US" altLang="zh-CN" smtClean="0"/>
              <a:t>sum</a:t>
            </a:r>
            <a:r>
              <a:rPr lang="zh-CN" altLang="en-US" smtClean="0"/>
              <a:t>中: 即 </a:t>
            </a:r>
            <a:r>
              <a:rPr lang="en-US" altLang="zh-CN" smtClean="0"/>
              <a:t>sum = sum+x</a:t>
            </a:r>
          </a:p>
          <a:p>
            <a:pPr marL="1371600" lvl="2" indent="-457200" eaLnBrk="1" hangingPunct="1">
              <a:buFontTx/>
              <a:buNone/>
            </a:pPr>
            <a:r>
              <a:rPr lang="zh-CN" altLang="en-US" smtClean="0"/>
              <a:t>重复2）、3）完成多个数据的累加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4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4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3" grpId="0" build="p" bldLvl="3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3600" dirty="0"/>
              <a:t>边学边练</a:t>
            </a:r>
          </a:p>
        </p:txBody>
      </p:sp>
      <p:sp>
        <p:nvSpPr>
          <p:cNvPr id="43011" name="内容占位符 2"/>
          <p:cNvSpPr>
            <a:spLocks noGrp="1"/>
          </p:cNvSpPr>
          <p:nvPr>
            <p:ph idx="1"/>
          </p:nvPr>
        </p:nvSpPr>
        <p:spPr>
          <a:xfrm>
            <a:off x="2743200" y="1447800"/>
            <a:ext cx="6076950" cy="5029200"/>
          </a:xfrm>
        </p:spPr>
        <p:txBody>
          <a:bodyPr/>
          <a:lstStyle/>
          <a:p>
            <a:r>
              <a:rPr lang="zh-CN" altLang="zh-CN" sz="2800" dirty="0" smtClean="0"/>
              <a:t>用每行</a:t>
            </a:r>
            <a:r>
              <a:rPr lang="en-US" altLang="zh-CN" sz="2800" dirty="0" smtClean="0"/>
              <a:t>5</a:t>
            </a:r>
            <a:r>
              <a:rPr lang="zh-CN" altLang="zh-CN" sz="2800" dirty="0" smtClean="0"/>
              <a:t>项的形式输出</a:t>
            </a:r>
            <a:r>
              <a:rPr lang="en-US" altLang="zh-CN" sz="2800" dirty="0" smtClean="0"/>
              <a:t>Fibonacci</a:t>
            </a:r>
            <a:r>
              <a:rPr lang="zh-CN" altLang="zh-CN" sz="2800" dirty="0" smtClean="0"/>
              <a:t>数列。</a:t>
            </a:r>
            <a:endParaRPr lang="zh-CN" altLang="en-US" sz="2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 - </a:t>
            </a:r>
            <a:fld id="{C40D4917-470D-4641-8ED8-B2706CFCC8EB}" type="slidenum">
              <a:rPr lang="en-US" altLang="zh-CN" smtClean="0"/>
              <a:pPr>
                <a:defRPr/>
              </a:pPr>
              <a:t>40</a:t>
            </a:fld>
            <a:r>
              <a:rPr lang="en-US" altLang="zh-CN" smtClean="0"/>
              <a:t>-</a:t>
            </a:r>
            <a:endParaRPr lang="en-US" altLang="zh-CN"/>
          </a:p>
        </p:txBody>
      </p:sp>
      <p:graphicFrame>
        <p:nvGraphicFramePr>
          <p:cNvPr id="43013" name="对象 4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1" name="位图图像" r:id="rId3" imgW="5380952" imgH="4704762" progId="PBrush">
                  <p:embed/>
                </p:oleObj>
              </mc:Choice>
              <mc:Fallback>
                <p:oleObj name="位图图像" r:id="rId3" imgW="5380952" imgH="4704762" progId="PBrush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FFAAFD44-F81B-46D5-97EF-8B27FE07898D}" type="slidenum">
              <a:rPr lang="en-US" altLang="zh-CN"/>
              <a:pPr>
                <a:defRPr/>
              </a:pPr>
              <a:t>41</a:t>
            </a:fld>
            <a:r>
              <a:rPr lang="en-US" altLang="zh-CN"/>
              <a:t>-</a:t>
            </a:r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3600" dirty="0"/>
              <a:t>边学边练</a:t>
            </a:r>
          </a:p>
        </p:txBody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95600" y="1524000"/>
            <a:ext cx="6248400" cy="2819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dirty="0"/>
              <a:t> </a:t>
            </a:r>
            <a:r>
              <a:rPr kumimoji="1" lang="zh-CN" altLang="en-US" sz="2800" dirty="0" smtClean="0">
                <a:latin typeface="仿宋_GB2312" pitchFamily="49" charset="-122"/>
              </a:rPr>
              <a:t>有一分数序列：</a:t>
            </a:r>
          </a:p>
          <a:p>
            <a:pPr algn="just" eaLnBrk="1" hangingPunct="1">
              <a:buFontTx/>
              <a:buNone/>
            </a:pPr>
            <a:endParaRPr kumimoji="1" lang="en-US" altLang="zh-CN" sz="2800" dirty="0" smtClean="0">
              <a:latin typeface="仿宋_GB2312" pitchFamily="49" charset="-122"/>
            </a:endParaRPr>
          </a:p>
          <a:p>
            <a:pPr algn="just" eaLnBrk="1" hangingPunct="1">
              <a:buFontTx/>
              <a:buNone/>
            </a:pPr>
            <a:endParaRPr kumimoji="1" lang="en-US" altLang="zh-CN" sz="2800" dirty="0" smtClean="0">
              <a:latin typeface="仿宋_GB2312" pitchFamily="49" charset="-122"/>
            </a:endParaRPr>
          </a:p>
          <a:p>
            <a:pPr algn="just" eaLnBrk="1" hangingPunct="1">
              <a:buFontTx/>
              <a:buNone/>
            </a:pPr>
            <a:r>
              <a:rPr kumimoji="1" lang="zh-CN" altLang="en-US" sz="2800" dirty="0" smtClean="0">
                <a:latin typeface="仿宋_GB2312" pitchFamily="49" charset="-122"/>
              </a:rPr>
              <a:t> 求这个数列前20项的和。</a:t>
            </a:r>
          </a:p>
        </p:txBody>
      </p:sp>
      <p:graphicFrame>
        <p:nvGraphicFramePr>
          <p:cNvPr id="44037" name="Object 4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4" name="位图图像" r:id="rId3" imgW="5380952" imgH="4704762" progId="PBrush">
                  <p:embed/>
                </p:oleObj>
              </mc:Choice>
              <mc:Fallback>
                <p:oleObj name="位图图像" r:id="rId3" imgW="5380952" imgH="4704762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038" name="Object 8"/>
          <p:cNvGraphicFramePr>
            <a:graphicFrameLocks noChangeAspect="1"/>
          </p:cNvGraphicFramePr>
          <p:nvPr/>
        </p:nvGraphicFramePr>
        <p:xfrm>
          <a:off x="3657600" y="2133600"/>
          <a:ext cx="3352800" cy="954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55" name="Equation" r:id="rId5" imgW="1320227" imgH="355446" progId="Equation.3">
                  <p:embed/>
                </p:oleObj>
              </mc:Choice>
              <mc:Fallback>
                <p:oleObj name="Equation" r:id="rId5" imgW="1320227" imgH="355446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2133600"/>
                        <a:ext cx="3352800" cy="954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6D7B64B0-4F22-4301-BA81-D314CF1E7F4B}" type="slidenum">
              <a:rPr lang="en-US" altLang="zh-CN"/>
              <a:pPr>
                <a:defRPr/>
              </a:pPr>
              <a:t>42</a:t>
            </a:fld>
            <a:r>
              <a:rPr lang="en-US" altLang="zh-CN"/>
              <a:t>-</a:t>
            </a:r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5.</a:t>
            </a:r>
            <a:r>
              <a:rPr lang="en-US" altLang="zh-CN" sz="2800" smtClean="0"/>
              <a:t>1.5</a:t>
            </a:r>
            <a:r>
              <a:rPr lang="zh-CN" altLang="en-US" sz="2800" smtClean="0"/>
              <a:t>先判断型循环结构的算法举例</a:t>
            </a: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8288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smtClean="0"/>
              <a:t>【例5-</a:t>
            </a:r>
            <a:r>
              <a:rPr lang="en-US" altLang="zh-CN" sz="2400" smtClean="0"/>
              <a:t>9】</a:t>
            </a:r>
            <a:r>
              <a:rPr lang="zh-CN" altLang="en-US" sz="2400" smtClean="0"/>
              <a:t>求若干个正数中的最小的两个数。</a:t>
            </a:r>
          </a:p>
          <a:p>
            <a:pPr eaLnBrk="1" hangingPunct="1">
              <a:buFontTx/>
              <a:buNone/>
            </a:pPr>
            <a:r>
              <a:rPr lang="zh-CN" altLang="en-US" sz="2400" smtClean="0"/>
              <a:t>1. 解题分析</a:t>
            </a:r>
          </a:p>
          <a:p>
            <a:pPr lvl="1" eaLnBrk="1" hangingPunct="1">
              <a:buClr>
                <a:srgbClr val="CC0000"/>
              </a:buClr>
              <a:buSzPct val="85000"/>
              <a:buFontTx/>
              <a:buNone/>
            </a:pPr>
            <a:r>
              <a:rPr lang="zh-CN" altLang="en-US" sz="2400" smtClean="0"/>
              <a:t>  在求最小数算法的基础上改进。</a:t>
            </a:r>
          </a:p>
        </p:txBody>
      </p:sp>
      <p:grpSp>
        <p:nvGrpSpPr>
          <p:cNvPr id="45061" name="Group 80"/>
          <p:cNvGrpSpPr>
            <a:grpSpLocks/>
          </p:cNvGrpSpPr>
          <p:nvPr/>
        </p:nvGrpSpPr>
        <p:grpSpPr bwMode="auto">
          <a:xfrm>
            <a:off x="1143000" y="2819400"/>
            <a:ext cx="3505200" cy="3757613"/>
            <a:chOff x="624" y="1824"/>
            <a:chExt cx="2208" cy="2367"/>
          </a:xfrm>
        </p:grpSpPr>
        <p:sp>
          <p:nvSpPr>
            <p:cNvPr id="45063" name="Rectangle 4"/>
            <p:cNvSpPr>
              <a:spLocks noChangeArrowheads="1"/>
            </p:cNvSpPr>
            <p:nvPr/>
          </p:nvSpPr>
          <p:spPr bwMode="auto">
            <a:xfrm>
              <a:off x="624" y="1824"/>
              <a:ext cx="2161" cy="234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45064" name="Text Box 5"/>
            <p:cNvSpPr txBox="1">
              <a:spLocks noChangeArrowheads="1"/>
            </p:cNvSpPr>
            <p:nvPr/>
          </p:nvSpPr>
          <p:spPr bwMode="auto">
            <a:xfrm>
              <a:off x="864" y="1824"/>
              <a:ext cx="1315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输入第一个数于</a:t>
              </a:r>
              <a:r>
                <a:rPr lang="en-US" altLang="zh-CN" sz="2000"/>
                <a:t>x</a:t>
              </a:r>
            </a:p>
          </p:txBody>
        </p:sp>
        <p:sp>
          <p:nvSpPr>
            <p:cNvPr id="45065" name="Line 6"/>
            <p:cNvSpPr>
              <a:spLocks noChangeShapeType="1"/>
            </p:cNvSpPr>
            <p:nvPr/>
          </p:nvSpPr>
          <p:spPr bwMode="auto">
            <a:xfrm>
              <a:off x="624" y="2027"/>
              <a:ext cx="21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5066" name="Line 13"/>
            <p:cNvSpPr>
              <a:spLocks noChangeShapeType="1"/>
            </p:cNvSpPr>
            <p:nvPr/>
          </p:nvSpPr>
          <p:spPr bwMode="auto">
            <a:xfrm>
              <a:off x="624" y="2501"/>
              <a:ext cx="846" cy="3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5067" name="Line 14"/>
            <p:cNvSpPr>
              <a:spLocks noChangeShapeType="1"/>
            </p:cNvSpPr>
            <p:nvPr/>
          </p:nvSpPr>
          <p:spPr bwMode="auto">
            <a:xfrm flipV="1">
              <a:off x="1470" y="2501"/>
              <a:ext cx="1315" cy="3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5068" name="Line 15"/>
            <p:cNvSpPr>
              <a:spLocks noChangeShapeType="1"/>
            </p:cNvSpPr>
            <p:nvPr/>
          </p:nvSpPr>
          <p:spPr bwMode="auto">
            <a:xfrm>
              <a:off x="624" y="2804"/>
              <a:ext cx="21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5069" name="Line 16"/>
            <p:cNvSpPr>
              <a:spLocks noChangeShapeType="1"/>
            </p:cNvSpPr>
            <p:nvPr/>
          </p:nvSpPr>
          <p:spPr bwMode="auto">
            <a:xfrm>
              <a:off x="1470" y="2804"/>
              <a:ext cx="0" cy="2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5070" name="Line 17"/>
            <p:cNvSpPr>
              <a:spLocks noChangeShapeType="1"/>
            </p:cNvSpPr>
            <p:nvPr/>
          </p:nvSpPr>
          <p:spPr bwMode="auto">
            <a:xfrm>
              <a:off x="624" y="3041"/>
              <a:ext cx="21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5071" name="Text Box 18"/>
            <p:cNvSpPr txBox="1">
              <a:spLocks noChangeArrowheads="1"/>
            </p:cNvSpPr>
            <p:nvPr/>
          </p:nvSpPr>
          <p:spPr bwMode="auto">
            <a:xfrm>
              <a:off x="864" y="2050"/>
              <a:ext cx="1632" cy="1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min ←x</a:t>
              </a:r>
            </a:p>
          </p:txBody>
        </p:sp>
        <p:sp>
          <p:nvSpPr>
            <p:cNvPr id="45072" name="Rectangle 19"/>
            <p:cNvSpPr>
              <a:spLocks noChangeArrowheads="1"/>
            </p:cNvSpPr>
            <p:nvPr/>
          </p:nvSpPr>
          <p:spPr bwMode="auto">
            <a:xfrm>
              <a:off x="1235" y="2536"/>
              <a:ext cx="563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x&lt;min</a:t>
              </a:r>
              <a:endParaRPr lang="zh-CN" altLang="en-US" sz="2000"/>
            </a:p>
          </p:txBody>
        </p:sp>
        <p:sp>
          <p:nvSpPr>
            <p:cNvPr id="45073" name="Text Box 20"/>
            <p:cNvSpPr txBox="1">
              <a:spLocks noChangeArrowheads="1"/>
            </p:cNvSpPr>
            <p:nvPr/>
          </p:nvSpPr>
          <p:spPr bwMode="auto">
            <a:xfrm>
              <a:off x="2550" y="2603"/>
              <a:ext cx="28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grpSp>
          <p:nvGrpSpPr>
            <p:cNvPr id="45074" name="Group 21"/>
            <p:cNvGrpSpPr>
              <a:grpSpLocks/>
            </p:cNvGrpSpPr>
            <p:nvPr/>
          </p:nvGrpSpPr>
          <p:grpSpPr bwMode="auto">
            <a:xfrm>
              <a:off x="624" y="2592"/>
              <a:ext cx="740" cy="437"/>
              <a:chOff x="1536" y="2631"/>
              <a:chExt cx="740" cy="555"/>
            </a:xfrm>
          </p:grpSpPr>
          <p:sp>
            <p:nvSpPr>
              <p:cNvPr id="45091" name="Text Box 22"/>
              <p:cNvSpPr txBox="1">
                <a:spLocks noChangeArrowheads="1"/>
              </p:cNvSpPr>
              <p:nvPr/>
            </p:nvSpPr>
            <p:spPr bwMode="auto">
              <a:xfrm>
                <a:off x="1536" y="2631"/>
                <a:ext cx="423" cy="3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真</a:t>
                </a:r>
              </a:p>
            </p:txBody>
          </p:sp>
          <p:sp>
            <p:nvSpPr>
              <p:cNvPr id="45092" name="Rectangle 23"/>
              <p:cNvSpPr>
                <a:spLocks noChangeArrowheads="1"/>
              </p:cNvSpPr>
              <p:nvPr/>
            </p:nvSpPr>
            <p:spPr bwMode="auto">
              <a:xfrm>
                <a:off x="1677" y="2884"/>
                <a:ext cx="599" cy="3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2000"/>
                  <a:t>min←x</a:t>
                </a:r>
                <a:endParaRPr lang="zh-CN" altLang="en-US" sz="2000"/>
              </a:p>
            </p:txBody>
          </p:sp>
        </p:grpSp>
        <p:sp>
          <p:nvSpPr>
            <p:cNvPr id="45075" name="Text Box 29"/>
            <p:cNvSpPr txBox="1">
              <a:spLocks noChangeArrowheads="1"/>
            </p:cNvSpPr>
            <p:nvPr/>
          </p:nvSpPr>
          <p:spPr bwMode="auto">
            <a:xfrm>
              <a:off x="1008" y="3953"/>
              <a:ext cx="1315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输出</a:t>
              </a:r>
              <a:r>
                <a:rPr lang="en-US" altLang="zh-CN" sz="2000"/>
                <a:t> min</a:t>
              </a:r>
            </a:p>
          </p:txBody>
        </p:sp>
        <p:sp>
          <p:nvSpPr>
            <p:cNvPr id="45076" name="Line 30"/>
            <p:cNvSpPr>
              <a:spLocks noChangeShapeType="1"/>
            </p:cNvSpPr>
            <p:nvPr/>
          </p:nvSpPr>
          <p:spPr bwMode="auto">
            <a:xfrm>
              <a:off x="624" y="2501"/>
              <a:ext cx="21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5077" name="Line 31"/>
            <p:cNvSpPr>
              <a:spLocks noChangeShapeType="1"/>
            </p:cNvSpPr>
            <p:nvPr/>
          </p:nvSpPr>
          <p:spPr bwMode="auto">
            <a:xfrm>
              <a:off x="624" y="2240"/>
              <a:ext cx="21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5078" name="Text Box 32"/>
            <p:cNvSpPr txBox="1">
              <a:spLocks noChangeArrowheads="1"/>
            </p:cNvSpPr>
            <p:nvPr/>
          </p:nvSpPr>
          <p:spPr bwMode="auto">
            <a:xfrm>
              <a:off x="864" y="2279"/>
              <a:ext cx="1315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输入第2个数于</a:t>
              </a:r>
              <a:r>
                <a:rPr lang="en-US" altLang="zh-CN" sz="2000"/>
                <a:t>x</a:t>
              </a:r>
            </a:p>
          </p:txBody>
        </p:sp>
        <p:sp>
          <p:nvSpPr>
            <p:cNvPr id="45079" name="Line 39"/>
            <p:cNvSpPr>
              <a:spLocks noChangeShapeType="1"/>
            </p:cNvSpPr>
            <p:nvPr/>
          </p:nvSpPr>
          <p:spPr bwMode="auto">
            <a:xfrm>
              <a:off x="624" y="3342"/>
              <a:ext cx="846" cy="3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5080" name="Line 40"/>
            <p:cNvSpPr>
              <a:spLocks noChangeShapeType="1"/>
            </p:cNvSpPr>
            <p:nvPr/>
          </p:nvSpPr>
          <p:spPr bwMode="auto">
            <a:xfrm flipV="1">
              <a:off x="1470" y="3342"/>
              <a:ext cx="1315" cy="3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5081" name="Line 41"/>
            <p:cNvSpPr>
              <a:spLocks noChangeShapeType="1"/>
            </p:cNvSpPr>
            <p:nvPr/>
          </p:nvSpPr>
          <p:spPr bwMode="auto">
            <a:xfrm>
              <a:off x="624" y="3644"/>
              <a:ext cx="21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5082" name="Line 42"/>
            <p:cNvSpPr>
              <a:spLocks noChangeShapeType="1"/>
            </p:cNvSpPr>
            <p:nvPr/>
          </p:nvSpPr>
          <p:spPr bwMode="auto">
            <a:xfrm>
              <a:off x="1470" y="3644"/>
              <a:ext cx="0" cy="2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5083" name="Line 43"/>
            <p:cNvSpPr>
              <a:spLocks noChangeShapeType="1"/>
            </p:cNvSpPr>
            <p:nvPr/>
          </p:nvSpPr>
          <p:spPr bwMode="auto">
            <a:xfrm>
              <a:off x="624" y="3910"/>
              <a:ext cx="21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5084" name="Rectangle 44"/>
            <p:cNvSpPr>
              <a:spLocks noChangeArrowheads="1"/>
            </p:cNvSpPr>
            <p:nvPr/>
          </p:nvSpPr>
          <p:spPr bwMode="auto">
            <a:xfrm>
              <a:off x="1235" y="3375"/>
              <a:ext cx="563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x&lt;min</a:t>
              </a:r>
              <a:endParaRPr lang="zh-CN" altLang="en-US" sz="2000"/>
            </a:p>
          </p:txBody>
        </p:sp>
        <p:sp>
          <p:nvSpPr>
            <p:cNvPr id="45085" name="Text Box 45"/>
            <p:cNvSpPr txBox="1">
              <a:spLocks noChangeArrowheads="1"/>
            </p:cNvSpPr>
            <p:nvPr/>
          </p:nvSpPr>
          <p:spPr bwMode="auto">
            <a:xfrm>
              <a:off x="2550" y="3444"/>
              <a:ext cx="282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grpSp>
          <p:nvGrpSpPr>
            <p:cNvPr id="45086" name="Group 46"/>
            <p:cNvGrpSpPr>
              <a:grpSpLocks/>
            </p:cNvGrpSpPr>
            <p:nvPr/>
          </p:nvGrpSpPr>
          <p:grpSpPr bwMode="auto">
            <a:xfrm>
              <a:off x="624" y="3442"/>
              <a:ext cx="740" cy="438"/>
              <a:chOff x="1536" y="2630"/>
              <a:chExt cx="740" cy="557"/>
            </a:xfrm>
          </p:grpSpPr>
          <p:sp>
            <p:nvSpPr>
              <p:cNvPr id="45089" name="Text Box 47"/>
              <p:cNvSpPr txBox="1">
                <a:spLocks noChangeArrowheads="1"/>
              </p:cNvSpPr>
              <p:nvPr/>
            </p:nvSpPr>
            <p:spPr bwMode="auto">
              <a:xfrm>
                <a:off x="1536" y="2630"/>
                <a:ext cx="423" cy="3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真</a:t>
                </a:r>
              </a:p>
            </p:txBody>
          </p:sp>
          <p:sp>
            <p:nvSpPr>
              <p:cNvPr id="45090" name="Rectangle 48"/>
              <p:cNvSpPr>
                <a:spLocks noChangeArrowheads="1"/>
              </p:cNvSpPr>
              <p:nvPr/>
            </p:nvSpPr>
            <p:spPr bwMode="auto">
              <a:xfrm>
                <a:off x="1677" y="2884"/>
                <a:ext cx="599" cy="3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2000"/>
                  <a:t>min←x</a:t>
                </a:r>
                <a:endParaRPr lang="zh-CN" altLang="en-US" sz="2000"/>
              </a:p>
            </p:txBody>
          </p:sp>
        </p:grpSp>
        <p:sp>
          <p:nvSpPr>
            <p:cNvPr id="45087" name="Line 54"/>
            <p:cNvSpPr>
              <a:spLocks noChangeShapeType="1"/>
            </p:cNvSpPr>
            <p:nvPr/>
          </p:nvSpPr>
          <p:spPr bwMode="auto">
            <a:xfrm>
              <a:off x="624" y="3307"/>
              <a:ext cx="21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5088" name="Text Box 55"/>
            <p:cNvSpPr txBox="1">
              <a:spLocks noChangeArrowheads="1"/>
            </p:cNvSpPr>
            <p:nvPr/>
          </p:nvSpPr>
          <p:spPr bwMode="auto">
            <a:xfrm>
              <a:off x="816" y="3084"/>
              <a:ext cx="1315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输入第3个数于</a:t>
              </a:r>
              <a:r>
                <a:rPr lang="en-US" altLang="zh-CN" sz="2000"/>
                <a:t>x</a:t>
              </a:r>
            </a:p>
          </p:txBody>
        </p:sp>
      </p:grpSp>
      <p:sp>
        <p:nvSpPr>
          <p:cNvPr id="224338" name="Rectangle 82"/>
          <p:cNvSpPr>
            <a:spLocks noChangeArrowheads="1"/>
          </p:cNvSpPr>
          <p:nvPr/>
        </p:nvSpPr>
        <p:spPr bwMode="auto">
          <a:xfrm>
            <a:off x="5105400" y="2819400"/>
            <a:ext cx="3810000" cy="885825"/>
          </a:xfrm>
          <a:prstGeom prst="rect">
            <a:avLst/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设：</a:t>
            </a:r>
            <a:r>
              <a:rPr lang="en-US" altLang="zh-CN" sz="2400"/>
              <a:t>min</a:t>
            </a:r>
            <a:r>
              <a:rPr lang="zh-CN" altLang="en-US" sz="2400"/>
              <a:t>保存最小数</a:t>
            </a:r>
          </a:p>
          <a:p>
            <a:pPr lvl="1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/>
              <a:t>  </a:t>
            </a:r>
            <a:r>
              <a:rPr lang="en-US" altLang="zh-CN" sz="2400" b="0">
                <a:ea typeface="宋体" charset="-122"/>
              </a:rPr>
              <a:t>secondMin</a:t>
            </a:r>
            <a:r>
              <a:rPr lang="zh-CN" altLang="en-US" sz="2400"/>
              <a:t>保存次小数</a:t>
            </a:r>
            <a:endParaRPr lang="en-US" altLang="zh-CN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338" grpId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A4513003-DF0E-4128-8FAA-24B968F71F17}" type="slidenum">
              <a:rPr lang="en-US" altLang="zh-CN"/>
              <a:pPr>
                <a:defRPr/>
              </a:pPr>
              <a:t>43</a:t>
            </a:fld>
            <a:r>
              <a:rPr lang="en-US" altLang="zh-CN"/>
              <a:t>-</a:t>
            </a:r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2. 求次小数的算法</a:t>
            </a:r>
          </a:p>
        </p:txBody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2819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smtClean="0"/>
              <a:t>次小的数只比最小的数大，所以可以分两种情况分析：</a:t>
            </a:r>
          </a:p>
          <a:p>
            <a:pPr lvl="1" eaLnBrk="1" hangingPunct="1">
              <a:buClr>
                <a:srgbClr val="CC0000"/>
              </a:buClr>
              <a:buSzPct val="85000"/>
              <a:buFont typeface="Wingdings" pitchFamily="2" charset="2"/>
              <a:buChar char="v"/>
            </a:pPr>
            <a:r>
              <a:rPr lang="zh-CN" altLang="en-US" sz="2400" smtClean="0"/>
              <a:t>第一种情况：如果输入的</a:t>
            </a:r>
            <a:r>
              <a:rPr lang="en-US" altLang="zh-CN" sz="2400" smtClean="0"/>
              <a:t>x</a:t>
            </a:r>
            <a:r>
              <a:rPr lang="zh-CN" altLang="en-US" sz="2400" smtClean="0"/>
              <a:t>比当前最小数还小，就可以在更新原最小数之前，先用它更新次小数。</a:t>
            </a:r>
          </a:p>
          <a:p>
            <a:pPr lvl="1" eaLnBrk="1" hangingPunct="1">
              <a:buClr>
                <a:srgbClr val="CC0000"/>
              </a:buClr>
              <a:buSzPct val="85000"/>
              <a:buFont typeface="Wingdings" pitchFamily="2" charset="2"/>
              <a:buChar char="v"/>
            </a:pPr>
            <a:r>
              <a:rPr lang="zh-CN" altLang="en-US" sz="2400" smtClean="0"/>
              <a:t>第二种情况：如果输入的</a:t>
            </a:r>
            <a:r>
              <a:rPr lang="en-US" altLang="zh-CN" sz="2400" smtClean="0"/>
              <a:t>x</a:t>
            </a:r>
            <a:r>
              <a:rPr lang="zh-CN" altLang="en-US" sz="2400" smtClean="0"/>
              <a:t>不比最小数小，却比次小数小。这时，不需要更新最小数，但要更新次小数。即：如果输入的</a:t>
            </a:r>
            <a:r>
              <a:rPr lang="en-US" altLang="zh-CN" sz="2400" smtClean="0"/>
              <a:t>x</a:t>
            </a:r>
            <a:r>
              <a:rPr lang="zh-CN" altLang="en-US" sz="2400" smtClean="0"/>
              <a:t>不比最小数小，还要继续将它与次小数比较。</a:t>
            </a:r>
          </a:p>
        </p:txBody>
      </p:sp>
      <p:grpSp>
        <p:nvGrpSpPr>
          <p:cNvPr id="46085" name="Group 13"/>
          <p:cNvGrpSpPr>
            <a:grpSpLocks/>
          </p:cNvGrpSpPr>
          <p:nvPr/>
        </p:nvGrpSpPr>
        <p:grpSpPr bwMode="auto">
          <a:xfrm>
            <a:off x="3878263" y="4343400"/>
            <a:ext cx="3894137" cy="447675"/>
            <a:chOff x="1440" y="2688"/>
            <a:chExt cx="2453" cy="282"/>
          </a:xfrm>
        </p:grpSpPr>
        <p:sp>
          <p:nvSpPr>
            <p:cNvPr id="46095" name="Text Box 5"/>
            <p:cNvSpPr txBox="1">
              <a:spLocks noChangeArrowheads="1"/>
            </p:cNvSpPr>
            <p:nvPr/>
          </p:nvSpPr>
          <p:spPr bwMode="auto">
            <a:xfrm>
              <a:off x="1440" y="2688"/>
              <a:ext cx="804" cy="27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lnSpc>
                  <a:spcPct val="96000"/>
                </a:lnSpc>
                <a:spcBef>
                  <a:spcPts val="200"/>
                </a:spcBef>
                <a:buClrTx/>
                <a:buSzTx/>
                <a:buFontTx/>
                <a:buNone/>
              </a:pPr>
              <a:r>
                <a:rPr lang="en-US" altLang="zh-CN" sz="2000" b="0">
                  <a:ea typeface="宋体" charset="-122"/>
                </a:rPr>
                <a:t>secondMin</a:t>
              </a:r>
              <a:endParaRPr lang="en-US" altLang="zh-CN" sz="2000">
                <a:ea typeface="宋体" charset="-122"/>
              </a:endParaRPr>
            </a:p>
          </p:txBody>
        </p:sp>
        <p:sp>
          <p:nvSpPr>
            <p:cNvPr id="46096" name="Text Box 6"/>
            <p:cNvSpPr txBox="1">
              <a:spLocks noChangeArrowheads="1"/>
            </p:cNvSpPr>
            <p:nvPr/>
          </p:nvSpPr>
          <p:spPr bwMode="auto">
            <a:xfrm>
              <a:off x="2710" y="2688"/>
              <a:ext cx="369" cy="27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lnSpc>
                  <a:spcPct val="96000"/>
                </a:lnSpc>
                <a:spcBef>
                  <a:spcPts val="200"/>
                </a:spcBef>
                <a:buClrTx/>
                <a:buSzTx/>
                <a:buFontTx/>
                <a:buNone/>
              </a:pPr>
              <a:r>
                <a:rPr lang="en-US" altLang="zh-CN" sz="2000">
                  <a:ea typeface="宋体" charset="-122"/>
                </a:rPr>
                <a:t>min</a:t>
              </a:r>
            </a:p>
          </p:txBody>
        </p:sp>
        <p:sp>
          <p:nvSpPr>
            <p:cNvPr id="46097" name="Text Box 7"/>
            <p:cNvSpPr txBox="1">
              <a:spLocks noChangeArrowheads="1"/>
            </p:cNvSpPr>
            <p:nvPr/>
          </p:nvSpPr>
          <p:spPr bwMode="auto">
            <a:xfrm>
              <a:off x="3524" y="2696"/>
              <a:ext cx="369" cy="27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lnSpc>
                  <a:spcPct val="96000"/>
                </a:lnSpc>
                <a:spcBef>
                  <a:spcPts val="200"/>
                </a:spcBef>
                <a:buClrTx/>
                <a:buSzTx/>
                <a:buFontTx/>
                <a:buNone/>
              </a:pPr>
              <a:r>
                <a:rPr lang="en-US" altLang="zh-CN" sz="2000">
                  <a:ea typeface="宋体" charset="-122"/>
                </a:rPr>
                <a:t>x</a:t>
              </a:r>
            </a:p>
          </p:txBody>
        </p:sp>
      </p:grpSp>
      <p:sp>
        <p:nvSpPr>
          <p:cNvPr id="225288" name="AutoShape 8"/>
          <p:cNvSpPr>
            <a:spLocks noChangeArrowheads="1"/>
          </p:cNvSpPr>
          <p:nvPr/>
        </p:nvSpPr>
        <p:spPr bwMode="auto">
          <a:xfrm rot="5400000">
            <a:off x="6767512" y="4278313"/>
            <a:ext cx="339725" cy="1377950"/>
          </a:xfrm>
          <a:prstGeom prst="curvedLeftArrow">
            <a:avLst>
              <a:gd name="adj1" fmla="val 81121"/>
              <a:gd name="adj2" fmla="val 162243"/>
              <a:gd name="adj3" fmla="val 33333"/>
            </a:avLst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25289" name="AutoShape 9"/>
          <p:cNvSpPr>
            <a:spLocks noChangeArrowheads="1"/>
          </p:cNvSpPr>
          <p:nvPr/>
        </p:nvSpPr>
        <p:spPr bwMode="auto">
          <a:xfrm rot="5400000">
            <a:off x="4927600" y="3979863"/>
            <a:ext cx="339725" cy="1981200"/>
          </a:xfrm>
          <a:prstGeom prst="curvedLeftArrow">
            <a:avLst>
              <a:gd name="adj1" fmla="val 116636"/>
              <a:gd name="adj2" fmla="val 233271"/>
              <a:gd name="adj3" fmla="val 33333"/>
            </a:avLst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46088" name="Text Box 14"/>
          <p:cNvSpPr txBox="1">
            <a:spLocks noChangeArrowheads="1"/>
          </p:cNvSpPr>
          <p:nvPr/>
        </p:nvSpPr>
        <p:spPr bwMode="auto">
          <a:xfrm>
            <a:off x="1143000" y="4419600"/>
            <a:ext cx="1295400" cy="43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>
                <a:solidFill>
                  <a:srgbClr val="FF0066"/>
                </a:solidFill>
                <a:ea typeface="宋体" charset="-122"/>
              </a:rPr>
              <a:t>x&lt;min</a:t>
            </a:r>
          </a:p>
        </p:txBody>
      </p:sp>
      <p:sp>
        <p:nvSpPr>
          <p:cNvPr id="46089" name="Text Box 15"/>
          <p:cNvSpPr txBox="1">
            <a:spLocks noChangeArrowheads="1"/>
          </p:cNvSpPr>
          <p:nvPr/>
        </p:nvSpPr>
        <p:spPr bwMode="auto">
          <a:xfrm>
            <a:off x="838200" y="5508625"/>
            <a:ext cx="2819400" cy="44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400">
                <a:solidFill>
                  <a:srgbClr val="FF0066"/>
                </a:solidFill>
                <a:ea typeface="宋体" charset="-122"/>
              </a:rPr>
              <a:t>min&lt;x&lt;</a:t>
            </a:r>
            <a:r>
              <a:rPr lang="en-US" altLang="zh-CN" sz="2400" b="0">
                <a:ea typeface="宋体" charset="-122"/>
              </a:rPr>
              <a:t> </a:t>
            </a:r>
            <a:r>
              <a:rPr lang="en-US" altLang="zh-CN" sz="2400">
                <a:solidFill>
                  <a:srgbClr val="FF0066"/>
                </a:solidFill>
                <a:ea typeface="宋体" charset="-122"/>
              </a:rPr>
              <a:t>secondMin</a:t>
            </a:r>
          </a:p>
        </p:txBody>
      </p:sp>
      <p:grpSp>
        <p:nvGrpSpPr>
          <p:cNvPr id="46090" name="Group 16"/>
          <p:cNvGrpSpPr>
            <a:grpSpLocks/>
          </p:cNvGrpSpPr>
          <p:nvPr/>
        </p:nvGrpSpPr>
        <p:grpSpPr bwMode="auto">
          <a:xfrm>
            <a:off x="3878263" y="5530850"/>
            <a:ext cx="3894137" cy="447675"/>
            <a:chOff x="1440" y="2688"/>
            <a:chExt cx="2453" cy="282"/>
          </a:xfrm>
        </p:grpSpPr>
        <p:sp>
          <p:nvSpPr>
            <p:cNvPr id="46092" name="Text Box 17"/>
            <p:cNvSpPr txBox="1">
              <a:spLocks noChangeArrowheads="1"/>
            </p:cNvSpPr>
            <p:nvPr/>
          </p:nvSpPr>
          <p:spPr bwMode="auto">
            <a:xfrm>
              <a:off x="1440" y="2688"/>
              <a:ext cx="804" cy="27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lnSpc>
                  <a:spcPct val="96000"/>
                </a:lnSpc>
                <a:spcBef>
                  <a:spcPts val="200"/>
                </a:spcBef>
                <a:buClrTx/>
                <a:buSzTx/>
                <a:buFontTx/>
                <a:buNone/>
              </a:pPr>
              <a:r>
                <a:rPr lang="en-US" altLang="zh-CN" sz="2000" b="0">
                  <a:ea typeface="宋体" charset="-122"/>
                </a:rPr>
                <a:t>secondMin</a:t>
              </a:r>
              <a:endParaRPr lang="en-US" altLang="zh-CN" sz="2000">
                <a:ea typeface="宋体" charset="-122"/>
              </a:endParaRPr>
            </a:p>
          </p:txBody>
        </p:sp>
        <p:sp>
          <p:nvSpPr>
            <p:cNvPr id="46093" name="Text Box 18"/>
            <p:cNvSpPr txBox="1">
              <a:spLocks noChangeArrowheads="1"/>
            </p:cNvSpPr>
            <p:nvPr/>
          </p:nvSpPr>
          <p:spPr bwMode="auto">
            <a:xfrm>
              <a:off x="2710" y="2688"/>
              <a:ext cx="369" cy="27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lnSpc>
                  <a:spcPct val="96000"/>
                </a:lnSpc>
                <a:spcBef>
                  <a:spcPts val="200"/>
                </a:spcBef>
                <a:buClrTx/>
                <a:buSzTx/>
                <a:buFontTx/>
                <a:buNone/>
              </a:pPr>
              <a:r>
                <a:rPr lang="en-US" altLang="zh-CN" sz="2000">
                  <a:ea typeface="宋体" charset="-122"/>
                </a:rPr>
                <a:t>min</a:t>
              </a:r>
            </a:p>
          </p:txBody>
        </p:sp>
        <p:sp>
          <p:nvSpPr>
            <p:cNvPr id="46094" name="Text Box 19"/>
            <p:cNvSpPr txBox="1">
              <a:spLocks noChangeArrowheads="1"/>
            </p:cNvSpPr>
            <p:nvPr/>
          </p:nvSpPr>
          <p:spPr bwMode="auto">
            <a:xfrm>
              <a:off x="3524" y="2696"/>
              <a:ext cx="369" cy="27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lnSpc>
                  <a:spcPct val="96000"/>
                </a:lnSpc>
                <a:spcBef>
                  <a:spcPts val="200"/>
                </a:spcBef>
                <a:buClrTx/>
                <a:buSzTx/>
                <a:buFontTx/>
                <a:buNone/>
              </a:pPr>
              <a:r>
                <a:rPr lang="en-US" altLang="zh-CN" sz="2000">
                  <a:ea typeface="宋体" charset="-122"/>
                </a:rPr>
                <a:t>x</a:t>
              </a:r>
            </a:p>
          </p:txBody>
        </p:sp>
      </p:grpSp>
      <p:sp>
        <p:nvSpPr>
          <p:cNvPr id="225300" name="AutoShape 20"/>
          <p:cNvSpPr>
            <a:spLocks noChangeArrowheads="1"/>
          </p:cNvSpPr>
          <p:nvPr/>
        </p:nvSpPr>
        <p:spPr bwMode="auto">
          <a:xfrm rot="5400000">
            <a:off x="5472112" y="4170363"/>
            <a:ext cx="339725" cy="3968750"/>
          </a:xfrm>
          <a:prstGeom prst="curvedLeftArrow">
            <a:avLst>
              <a:gd name="adj1" fmla="val 160198"/>
              <a:gd name="adj2" fmla="val 351873"/>
              <a:gd name="adj3" fmla="val 42056"/>
            </a:avLst>
          </a:prstGeom>
          <a:solidFill>
            <a:srgbClr val="FFFFFF"/>
          </a:solidFill>
          <a:ln w="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5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25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2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8" grpId="0" animBg="1"/>
      <p:bldP spid="225289" grpId="0" animBg="1"/>
      <p:bldP spid="22530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6770688" y="6477000"/>
            <a:ext cx="1905000" cy="260350"/>
          </a:xfrm>
        </p:spPr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BC38FC66-E62B-475F-8361-EF79BBF08B14}" type="slidenum">
              <a:rPr lang="en-US" altLang="zh-CN"/>
              <a:pPr>
                <a:defRPr/>
              </a:pPr>
              <a:t>44</a:t>
            </a:fld>
            <a:r>
              <a:rPr lang="en-US" altLang="zh-CN"/>
              <a:t>-</a:t>
            </a:r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z="2800" smtClean="0"/>
              <a:t>3. 循环条件和循环体</a:t>
            </a:r>
            <a:endParaRPr lang="en-US" altLang="zh-CN" sz="2800" smtClean="0"/>
          </a:p>
        </p:txBody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6764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1" eaLnBrk="1" hangingPunct="1">
              <a:buClr>
                <a:srgbClr val="CC0000"/>
              </a:buClr>
              <a:buSzPct val="85000"/>
              <a:buFont typeface="Wingdings" pitchFamily="2" charset="2"/>
              <a:buChar char="v"/>
            </a:pPr>
            <a:r>
              <a:rPr lang="zh-CN" altLang="en-US" sz="2400" smtClean="0"/>
              <a:t> 不定数循环</a:t>
            </a:r>
          </a:p>
          <a:p>
            <a:pPr lvl="1" eaLnBrk="1" hangingPunct="1">
              <a:buClr>
                <a:srgbClr val="CC0000"/>
              </a:buClr>
              <a:buSzPct val="85000"/>
              <a:buFont typeface="Wingdings" pitchFamily="2" charset="2"/>
              <a:buChar char="v"/>
            </a:pPr>
            <a:r>
              <a:rPr lang="zh-CN" altLang="en-US" sz="2400" smtClean="0"/>
              <a:t> 将存放输入数的变量</a:t>
            </a:r>
            <a:r>
              <a:rPr lang="en-US" altLang="zh-CN" sz="2400" smtClean="0"/>
              <a:t>x</a:t>
            </a:r>
            <a:r>
              <a:rPr lang="zh-CN" altLang="en-US" sz="2400" smtClean="0"/>
              <a:t>做为循环控制变量，因为本题中合法的数据是所有的正数，所以取一个非正数0做为结束标记</a:t>
            </a:r>
            <a:endParaRPr lang="zh-CN" altLang="en-US" sz="2000" smtClean="0"/>
          </a:p>
        </p:txBody>
      </p:sp>
      <p:sp>
        <p:nvSpPr>
          <p:cNvPr id="227364" name="Rectangle 36"/>
          <p:cNvSpPr>
            <a:spLocks noChangeArrowheads="1"/>
          </p:cNvSpPr>
          <p:nvPr/>
        </p:nvSpPr>
        <p:spPr bwMode="auto">
          <a:xfrm>
            <a:off x="2130425" y="4960938"/>
            <a:ext cx="11160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>
                <a:ea typeface="宋体" charset="-122"/>
              </a:rPr>
              <a:t>min ← x</a:t>
            </a:r>
          </a:p>
        </p:txBody>
      </p:sp>
      <p:sp>
        <p:nvSpPr>
          <p:cNvPr id="227365" name="Rectangle 37"/>
          <p:cNvSpPr>
            <a:spLocks noChangeArrowheads="1"/>
          </p:cNvSpPr>
          <p:nvPr/>
        </p:nvSpPr>
        <p:spPr bwMode="auto">
          <a:xfrm>
            <a:off x="5921375" y="4579938"/>
            <a:ext cx="1830388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>
                <a:ea typeface="宋体" charset="-122"/>
              </a:rPr>
              <a:t>x＜</a:t>
            </a:r>
            <a:r>
              <a:rPr lang="en-US" altLang="zh-CN" sz="2000">
                <a:ea typeface="宋体" charset="-122"/>
              </a:rPr>
              <a:t> secondMin</a:t>
            </a:r>
            <a:endParaRPr kumimoji="1" lang="en-US" altLang="zh-CN" sz="2000">
              <a:ea typeface="宋体" charset="-122"/>
            </a:endParaRPr>
          </a:p>
        </p:txBody>
      </p:sp>
      <p:sp>
        <p:nvSpPr>
          <p:cNvPr id="227366" name="Rectangle 38"/>
          <p:cNvSpPr>
            <a:spLocks noChangeArrowheads="1"/>
          </p:cNvSpPr>
          <p:nvPr/>
        </p:nvSpPr>
        <p:spPr bwMode="auto">
          <a:xfrm>
            <a:off x="2203450" y="5799138"/>
            <a:ext cx="885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Clr>
                <a:schemeClr val="tx1"/>
              </a:buClr>
              <a:buSzTx/>
              <a:buFontTx/>
              <a:buNone/>
            </a:pPr>
            <a:r>
              <a:rPr kumimoji="1" lang="zh-CN" altLang="en-US" sz="2000">
                <a:ea typeface="宋体" charset="-122"/>
              </a:rPr>
              <a:t>输入</a:t>
            </a:r>
            <a:r>
              <a:rPr kumimoji="1" lang="en-US" altLang="zh-CN" sz="2000">
                <a:ea typeface="宋体" charset="-122"/>
              </a:rPr>
              <a:t>x </a:t>
            </a:r>
          </a:p>
        </p:txBody>
      </p:sp>
      <p:grpSp>
        <p:nvGrpSpPr>
          <p:cNvPr id="227367" name="Group 39"/>
          <p:cNvGrpSpPr>
            <a:grpSpLocks/>
          </p:cNvGrpSpPr>
          <p:nvPr/>
        </p:nvGrpSpPr>
        <p:grpSpPr bwMode="auto">
          <a:xfrm>
            <a:off x="4089400" y="4800600"/>
            <a:ext cx="1892300" cy="865188"/>
            <a:chOff x="1776" y="2304"/>
            <a:chExt cx="1166" cy="545"/>
          </a:xfrm>
        </p:grpSpPr>
        <p:sp>
          <p:nvSpPr>
            <p:cNvPr id="47132" name="Rectangle 40"/>
            <p:cNvSpPr>
              <a:spLocks noChangeArrowheads="1"/>
            </p:cNvSpPr>
            <p:nvPr/>
          </p:nvSpPr>
          <p:spPr bwMode="auto">
            <a:xfrm>
              <a:off x="1776" y="2597"/>
              <a:ext cx="1166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  <a:buFontTx/>
                <a:buNone/>
              </a:pPr>
              <a:r>
                <a:rPr lang="en-US" altLang="zh-CN" sz="2000">
                  <a:ea typeface="宋体" charset="-122"/>
                </a:rPr>
                <a:t>secondMin </a:t>
              </a:r>
              <a:r>
                <a:rPr kumimoji="1" lang="en-US" altLang="zh-CN" sz="2000">
                  <a:ea typeface="宋体" charset="-122"/>
                </a:rPr>
                <a:t>←x </a:t>
              </a:r>
            </a:p>
          </p:txBody>
        </p:sp>
        <p:sp>
          <p:nvSpPr>
            <p:cNvPr id="47133" name="Rectangle 41"/>
            <p:cNvSpPr>
              <a:spLocks noChangeArrowheads="1"/>
            </p:cNvSpPr>
            <p:nvPr/>
          </p:nvSpPr>
          <p:spPr bwMode="auto">
            <a:xfrm>
              <a:off x="1824" y="2304"/>
              <a:ext cx="27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真</a:t>
              </a:r>
            </a:p>
          </p:txBody>
        </p:sp>
      </p:grpSp>
      <p:sp>
        <p:nvSpPr>
          <p:cNvPr id="227370" name="Rectangle 42"/>
          <p:cNvSpPr>
            <a:spLocks noChangeArrowheads="1"/>
          </p:cNvSpPr>
          <p:nvPr/>
        </p:nvSpPr>
        <p:spPr bwMode="auto">
          <a:xfrm>
            <a:off x="7777163" y="4724400"/>
            <a:ext cx="447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>
                <a:ea typeface="宋体" charset="-122"/>
              </a:rPr>
              <a:t>假</a:t>
            </a:r>
          </a:p>
        </p:txBody>
      </p:sp>
      <p:sp>
        <p:nvSpPr>
          <p:cNvPr id="227371" name="Rectangle 43"/>
          <p:cNvSpPr>
            <a:spLocks noChangeArrowheads="1"/>
          </p:cNvSpPr>
          <p:nvPr/>
        </p:nvSpPr>
        <p:spPr bwMode="auto">
          <a:xfrm>
            <a:off x="7700963" y="3962400"/>
            <a:ext cx="4476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>
                <a:ea typeface="宋体" charset="-122"/>
              </a:rPr>
              <a:t>假</a:t>
            </a:r>
          </a:p>
        </p:txBody>
      </p:sp>
      <p:sp>
        <p:nvSpPr>
          <p:cNvPr id="227372" name="Rectangle 44"/>
          <p:cNvSpPr>
            <a:spLocks noChangeArrowheads="1"/>
          </p:cNvSpPr>
          <p:nvPr/>
        </p:nvSpPr>
        <p:spPr bwMode="auto">
          <a:xfrm>
            <a:off x="1905000" y="4579938"/>
            <a:ext cx="21272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>
                <a:ea typeface="宋体" charset="-122"/>
              </a:rPr>
              <a:t>secondMin </a:t>
            </a:r>
            <a:r>
              <a:rPr kumimoji="1" lang="en-US" altLang="zh-CN" sz="2000">
                <a:ea typeface="宋体" charset="-122"/>
              </a:rPr>
              <a:t>←min</a:t>
            </a:r>
          </a:p>
        </p:txBody>
      </p:sp>
      <p:sp>
        <p:nvSpPr>
          <p:cNvPr id="227373" name="Rectangle 45"/>
          <p:cNvSpPr>
            <a:spLocks noChangeArrowheads="1"/>
          </p:cNvSpPr>
          <p:nvPr/>
        </p:nvSpPr>
        <p:spPr bwMode="auto">
          <a:xfrm>
            <a:off x="2171700" y="4038600"/>
            <a:ext cx="774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>
                <a:ea typeface="宋体" charset="-122"/>
              </a:rPr>
              <a:t>真</a:t>
            </a:r>
          </a:p>
        </p:txBody>
      </p:sp>
      <p:sp>
        <p:nvSpPr>
          <p:cNvPr id="227374" name="Rectangle 46"/>
          <p:cNvSpPr>
            <a:spLocks noChangeArrowheads="1"/>
          </p:cNvSpPr>
          <p:nvPr/>
        </p:nvSpPr>
        <p:spPr bwMode="auto">
          <a:xfrm>
            <a:off x="838200" y="3200400"/>
            <a:ext cx="7405688" cy="304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>
                <a:ea typeface="宋体" charset="-122"/>
              </a:rPr>
              <a:t>当 </a:t>
            </a:r>
            <a:r>
              <a:rPr kumimoji="1" lang="en-US" altLang="zh-CN" sz="2000">
                <a:ea typeface="宋体" charset="-122"/>
              </a:rPr>
              <a:t>x &gt; 0  </a:t>
            </a:r>
            <a:r>
              <a:rPr kumimoji="1" lang="zh-CN" altLang="en-US" sz="2000">
                <a:ea typeface="宋体" charset="-122"/>
              </a:rPr>
              <a:t>时</a:t>
            </a:r>
          </a:p>
        </p:txBody>
      </p:sp>
      <p:sp>
        <p:nvSpPr>
          <p:cNvPr id="227375" name="Rectangle 47"/>
          <p:cNvSpPr>
            <a:spLocks noChangeArrowheads="1"/>
          </p:cNvSpPr>
          <p:nvPr/>
        </p:nvSpPr>
        <p:spPr bwMode="auto">
          <a:xfrm>
            <a:off x="1914525" y="3657600"/>
            <a:ext cx="6329363" cy="2590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>
              <a:ea typeface="宋体" charset="-122"/>
            </a:endParaRPr>
          </a:p>
        </p:txBody>
      </p:sp>
      <p:sp>
        <p:nvSpPr>
          <p:cNvPr id="227376" name="Rectangle 48"/>
          <p:cNvSpPr>
            <a:spLocks noChangeArrowheads="1"/>
          </p:cNvSpPr>
          <p:nvPr/>
        </p:nvSpPr>
        <p:spPr bwMode="auto">
          <a:xfrm>
            <a:off x="1914525" y="3657600"/>
            <a:ext cx="6329363" cy="2057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>
              <a:ea typeface="宋体" charset="-122"/>
            </a:endParaRPr>
          </a:p>
        </p:txBody>
      </p:sp>
      <p:grpSp>
        <p:nvGrpSpPr>
          <p:cNvPr id="227377" name="Group 49"/>
          <p:cNvGrpSpPr>
            <a:grpSpLocks/>
          </p:cNvGrpSpPr>
          <p:nvPr/>
        </p:nvGrpSpPr>
        <p:grpSpPr bwMode="auto">
          <a:xfrm>
            <a:off x="1914525" y="3657600"/>
            <a:ext cx="6329363" cy="2057400"/>
            <a:chOff x="3648" y="1536"/>
            <a:chExt cx="2256" cy="1296"/>
          </a:xfrm>
        </p:grpSpPr>
        <p:sp>
          <p:nvSpPr>
            <p:cNvPr id="47128" name="Line 50"/>
            <p:cNvSpPr>
              <a:spLocks noChangeShapeType="1"/>
            </p:cNvSpPr>
            <p:nvPr/>
          </p:nvSpPr>
          <p:spPr bwMode="auto">
            <a:xfrm>
              <a:off x="3648" y="1536"/>
              <a:ext cx="72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7129" name="Line 51"/>
            <p:cNvSpPr>
              <a:spLocks noChangeShapeType="1"/>
            </p:cNvSpPr>
            <p:nvPr/>
          </p:nvSpPr>
          <p:spPr bwMode="auto">
            <a:xfrm flipV="1">
              <a:off x="4368" y="1536"/>
              <a:ext cx="1536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7130" name="Line 52"/>
            <p:cNvSpPr>
              <a:spLocks noChangeShapeType="1"/>
            </p:cNvSpPr>
            <p:nvPr/>
          </p:nvSpPr>
          <p:spPr bwMode="auto">
            <a:xfrm>
              <a:off x="3648" y="2064"/>
              <a:ext cx="22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7131" name="Line 53"/>
            <p:cNvSpPr>
              <a:spLocks noChangeShapeType="1"/>
            </p:cNvSpPr>
            <p:nvPr/>
          </p:nvSpPr>
          <p:spPr bwMode="auto">
            <a:xfrm>
              <a:off x="4368" y="2064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grpSp>
        <p:nvGrpSpPr>
          <p:cNvPr id="227382" name="Group 54"/>
          <p:cNvGrpSpPr>
            <a:grpSpLocks/>
          </p:cNvGrpSpPr>
          <p:nvPr/>
        </p:nvGrpSpPr>
        <p:grpSpPr bwMode="auto">
          <a:xfrm>
            <a:off x="3935413" y="4495800"/>
            <a:ext cx="4308475" cy="1219200"/>
            <a:chOff x="4368" y="2064"/>
            <a:chExt cx="1536" cy="768"/>
          </a:xfrm>
        </p:grpSpPr>
        <p:sp>
          <p:nvSpPr>
            <p:cNvPr id="47124" name="Line 55"/>
            <p:cNvSpPr>
              <a:spLocks noChangeShapeType="1"/>
            </p:cNvSpPr>
            <p:nvPr/>
          </p:nvSpPr>
          <p:spPr bwMode="auto">
            <a:xfrm>
              <a:off x="4368" y="2064"/>
              <a:ext cx="1104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7125" name="Line 56"/>
            <p:cNvSpPr>
              <a:spLocks noChangeShapeType="1"/>
            </p:cNvSpPr>
            <p:nvPr/>
          </p:nvSpPr>
          <p:spPr bwMode="auto">
            <a:xfrm flipV="1">
              <a:off x="5472" y="2064"/>
              <a:ext cx="43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7126" name="Line 57"/>
            <p:cNvSpPr>
              <a:spLocks noChangeShapeType="1"/>
            </p:cNvSpPr>
            <p:nvPr/>
          </p:nvSpPr>
          <p:spPr bwMode="auto">
            <a:xfrm>
              <a:off x="4368" y="2496"/>
              <a:ext cx="15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7127" name="Line 58"/>
            <p:cNvSpPr>
              <a:spLocks noChangeShapeType="1"/>
            </p:cNvSpPr>
            <p:nvPr/>
          </p:nvSpPr>
          <p:spPr bwMode="auto">
            <a:xfrm>
              <a:off x="5472" y="2496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sp>
        <p:nvSpPr>
          <p:cNvPr id="227387" name="Rectangle 59"/>
          <p:cNvSpPr>
            <a:spLocks noChangeArrowheads="1"/>
          </p:cNvSpPr>
          <p:nvPr/>
        </p:nvSpPr>
        <p:spPr bwMode="auto">
          <a:xfrm>
            <a:off x="1914525" y="5715000"/>
            <a:ext cx="6329363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>
              <a:ea typeface="宋体" charset="-122"/>
            </a:endParaRPr>
          </a:p>
        </p:txBody>
      </p:sp>
      <p:sp>
        <p:nvSpPr>
          <p:cNvPr id="227388" name="Rectangle 60"/>
          <p:cNvSpPr>
            <a:spLocks noChangeArrowheads="1"/>
          </p:cNvSpPr>
          <p:nvPr/>
        </p:nvSpPr>
        <p:spPr bwMode="auto">
          <a:xfrm>
            <a:off x="3351213" y="3741738"/>
            <a:ext cx="96043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>
                <a:ea typeface="宋体" charset="-122"/>
              </a:rPr>
              <a:t>x＜min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7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7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7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7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7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7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7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7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27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27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27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7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2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2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27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64" grpId="0" autoUpdateAnimBg="0"/>
      <p:bldP spid="227365" grpId="0" autoUpdateAnimBg="0"/>
      <p:bldP spid="227366" grpId="0" autoUpdateAnimBg="0"/>
      <p:bldP spid="227370" grpId="0" autoUpdateAnimBg="0"/>
      <p:bldP spid="227371" grpId="0" autoUpdateAnimBg="0"/>
      <p:bldP spid="227372" grpId="0" autoUpdateAnimBg="0"/>
      <p:bldP spid="227373" grpId="0" autoUpdateAnimBg="0"/>
      <p:bldP spid="227374" grpId="0" animBg="1" autoUpdateAnimBg="0"/>
      <p:bldP spid="227375" grpId="0" animBg="1"/>
      <p:bldP spid="227376" grpId="0" animBg="1"/>
      <p:bldP spid="227387" grpId="0" animBg="1"/>
      <p:bldP spid="227388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694E2B90-797A-4EDA-B540-EBD39A59CD53}" type="slidenum">
              <a:rPr lang="en-US" altLang="zh-CN"/>
              <a:pPr>
                <a:defRPr/>
              </a:pPr>
              <a:t>45</a:t>
            </a:fld>
            <a:r>
              <a:rPr lang="en-US" altLang="zh-CN"/>
              <a:t>-</a:t>
            </a:r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2800" smtClean="0"/>
              <a:t>4. 循环前的初始化</a:t>
            </a:r>
          </a:p>
        </p:txBody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71600"/>
            <a:ext cx="8424863" cy="5334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itchFamily="2" charset="2"/>
              <a:buChar char="v"/>
            </a:pPr>
            <a:r>
              <a:rPr lang="en-US" altLang="zh-CN" sz="2400" smtClean="0"/>
              <a:t>min、min_next、</a:t>
            </a:r>
            <a:r>
              <a:rPr lang="zh-CN" altLang="en-US" sz="2400" smtClean="0"/>
              <a:t>循环控制变量</a:t>
            </a:r>
            <a:r>
              <a:rPr lang="en-US" altLang="zh-CN" sz="2400" smtClean="0"/>
              <a:t>x</a:t>
            </a:r>
            <a:r>
              <a:rPr lang="zh-CN" altLang="en-US" sz="2400" smtClean="0"/>
              <a:t>需要初始化</a:t>
            </a:r>
          </a:p>
        </p:txBody>
      </p:sp>
      <p:grpSp>
        <p:nvGrpSpPr>
          <p:cNvPr id="228467" name="Group 115"/>
          <p:cNvGrpSpPr>
            <a:grpSpLocks/>
          </p:cNvGrpSpPr>
          <p:nvPr/>
        </p:nvGrpSpPr>
        <p:grpSpPr bwMode="auto">
          <a:xfrm>
            <a:off x="838200" y="2438400"/>
            <a:ext cx="7405688" cy="3048000"/>
            <a:chOff x="528" y="2016"/>
            <a:chExt cx="4665" cy="1920"/>
          </a:xfrm>
        </p:grpSpPr>
        <p:sp>
          <p:nvSpPr>
            <p:cNvPr id="48172" name="Rectangle 90"/>
            <p:cNvSpPr>
              <a:spLocks noChangeArrowheads="1"/>
            </p:cNvSpPr>
            <p:nvPr/>
          </p:nvSpPr>
          <p:spPr bwMode="auto">
            <a:xfrm>
              <a:off x="1200" y="3125"/>
              <a:ext cx="70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>
                  <a:ea typeface="宋体" charset="-122"/>
                </a:rPr>
                <a:t>min ← x</a:t>
              </a:r>
            </a:p>
          </p:txBody>
        </p:sp>
        <p:sp>
          <p:nvSpPr>
            <p:cNvPr id="48173" name="Rectangle 91"/>
            <p:cNvSpPr>
              <a:spLocks noChangeArrowheads="1"/>
            </p:cNvSpPr>
            <p:nvPr/>
          </p:nvSpPr>
          <p:spPr bwMode="auto">
            <a:xfrm>
              <a:off x="3648" y="2832"/>
              <a:ext cx="1194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>
                  <a:ea typeface="宋体" charset="-122"/>
                </a:rPr>
                <a:t>x＜</a:t>
              </a:r>
              <a:r>
                <a:rPr lang="en-US" altLang="zh-CN" sz="2000">
                  <a:ea typeface="宋体" charset="-122"/>
                </a:rPr>
                <a:t> secondMin </a:t>
              </a:r>
              <a:endParaRPr kumimoji="1" lang="en-US" altLang="zh-CN" sz="2000">
                <a:ea typeface="宋体" charset="-122"/>
              </a:endParaRPr>
            </a:p>
          </p:txBody>
        </p:sp>
        <p:sp>
          <p:nvSpPr>
            <p:cNvPr id="48174" name="Rectangle 92"/>
            <p:cNvSpPr>
              <a:spLocks noChangeArrowheads="1"/>
            </p:cNvSpPr>
            <p:nvPr/>
          </p:nvSpPr>
          <p:spPr bwMode="auto">
            <a:xfrm>
              <a:off x="1388" y="3653"/>
              <a:ext cx="55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buClr>
                  <a:schemeClr val="tx1"/>
                </a:buClr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输入</a:t>
              </a:r>
              <a:r>
                <a:rPr kumimoji="1" lang="en-US" altLang="zh-CN" sz="2000">
                  <a:ea typeface="宋体" charset="-122"/>
                </a:rPr>
                <a:t>x </a:t>
              </a:r>
            </a:p>
          </p:txBody>
        </p:sp>
        <p:grpSp>
          <p:nvGrpSpPr>
            <p:cNvPr id="48175" name="Group 93"/>
            <p:cNvGrpSpPr>
              <a:grpSpLocks/>
            </p:cNvGrpSpPr>
            <p:nvPr/>
          </p:nvGrpSpPr>
          <p:grpSpPr bwMode="auto">
            <a:xfrm>
              <a:off x="2575" y="3024"/>
              <a:ext cx="1192" cy="545"/>
              <a:chOff x="1776" y="2304"/>
              <a:chExt cx="1166" cy="545"/>
            </a:xfrm>
          </p:grpSpPr>
          <p:sp>
            <p:nvSpPr>
              <p:cNvPr id="48195" name="Rectangle 94"/>
              <p:cNvSpPr>
                <a:spLocks noChangeArrowheads="1"/>
              </p:cNvSpPr>
              <p:nvPr/>
            </p:nvSpPr>
            <p:spPr bwMode="auto">
              <a:xfrm>
                <a:off x="1776" y="2597"/>
                <a:ext cx="1166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buClr>
                    <a:schemeClr val="tx1"/>
                  </a:buClr>
                  <a:buSzTx/>
                  <a:buFontTx/>
                  <a:buNone/>
                </a:pPr>
                <a:r>
                  <a:rPr lang="en-US" altLang="zh-CN" sz="2000">
                    <a:ea typeface="宋体" charset="-122"/>
                  </a:rPr>
                  <a:t>secondMin </a:t>
                </a:r>
                <a:r>
                  <a:rPr kumimoji="1" lang="en-US" altLang="zh-CN" sz="2000">
                    <a:ea typeface="宋体" charset="-122"/>
                  </a:rPr>
                  <a:t>←x </a:t>
                </a:r>
              </a:p>
            </p:txBody>
          </p:sp>
          <p:sp>
            <p:nvSpPr>
              <p:cNvPr id="48196" name="Rectangle 95"/>
              <p:cNvSpPr>
                <a:spLocks noChangeArrowheads="1"/>
              </p:cNvSpPr>
              <p:nvPr/>
            </p:nvSpPr>
            <p:spPr bwMode="auto">
              <a:xfrm>
                <a:off x="1824" y="2304"/>
                <a:ext cx="27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zh-CN" altLang="en-US" sz="2000">
                    <a:ea typeface="宋体" charset="-122"/>
                  </a:rPr>
                  <a:t>真</a:t>
                </a:r>
              </a:p>
            </p:txBody>
          </p:sp>
        </p:grpSp>
        <p:sp>
          <p:nvSpPr>
            <p:cNvPr id="48176" name="Rectangle 96"/>
            <p:cNvSpPr>
              <a:spLocks noChangeArrowheads="1"/>
            </p:cNvSpPr>
            <p:nvPr/>
          </p:nvSpPr>
          <p:spPr bwMode="auto">
            <a:xfrm>
              <a:off x="4899" y="2976"/>
              <a:ext cx="28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假</a:t>
              </a:r>
            </a:p>
          </p:txBody>
        </p:sp>
        <p:sp>
          <p:nvSpPr>
            <p:cNvPr id="48177" name="Rectangle 97"/>
            <p:cNvSpPr>
              <a:spLocks noChangeArrowheads="1"/>
            </p:cNvSpPr>
            <p:nvPr/>
          </p:nvSpPr>
          <p:spPr bwMode="auto">
            <a:xfrm>
              <a:off x="4851" y="2496"/>
              <a:ext cx="28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假</a:t>
              </a:r>
            </a:p>
          </p:txBody>
        </p:sp>
        <p:sp>
          <p:nvSpPr>
            <p:cNvPr id="48178" name="Rectangle 98"/>
            <p:cNvSpPr>
              <a:spLocks noChangeArrowheads="1"/>
            </p:cNvSpPr>
            <p:nvPr/>
          </p:nvSpPr>
          <p:spPr bwMode="auto">
            <a:xfrm>
              <a:off x="1200" y="2885"/>
              <a:ext cx="1340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>
                  <a:ea typeface="宋体" charset="-122"/>
                </a:rPr>
                <a:t>secondMin </a:t>
              </a:r>
              <a:r>
                <a:rPr kumimoji="1" lang="en-US" altLang="zh-CN" sz="2000">
                  <a:ea typeface="宋体" charset="-122"/>
                </a:rPr>
                <a:t>←min</a:t>
              </a:r>
            </a:p>
          </p:txBody>
        </p:sp>
        <p:sp>
          <p:nvSpPr>
            <p:cNvPr id="48179" name="Rectangle 99"/>
            <p:cNvSpPr>
              <a:spLocks noChangeArrowheads="1"/>
            </p:cNvSpPr>
            <p:nvPr/>
          </p:nvSpPr>
          <p:spPr bwMode="auto">
            <a:xfrm>
              <a:off x="1368" y="2544"/>
              <a:ext cx="48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真</a:t>
              </a:r>
            </a:p>
          </p:txBody>
        </p:sp>
        <p:sp>
          <p:nvSpPr>
            <p:cNvPr id="48180" name="Rectangle 100"/>
            <p:cNvSpPr>
              <a:spLocks noChangeArrowheads="1"/>
            </p:cNvSpPr>
            <p:nvPr/>
          </p:nvSpPr>
          <p:spPr bwMode="auto">
            <a:xfrm>
              <a:off x="528" y="2016"/>
              <a:ext cx="4665" cy="19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当 </a:t>
              </a:r>
              <a:r>
                <a:rPr kumimoji="1" lang="en-US" altLang="zh-CN" sz="2000">
                  <a:ea typeface="宋体" charset="-122"/>
                </a:rPr>
                <a:t>x &gt; 0  </a:t>
              </a:r>
              <a:r>
                <a:rPr kumimoji="1" lang="zh-CN" altLang="en-US" sz="2000">
                  <a:ea typeface="宋体" charset="-122"/>
                </a:rPr>
                <a:t>时</a:t>
              </a:r>
            </a:p>
          </p:txBody>
        </p:sp>
        <p:sp>
          <p:nvSpPr>
            <p:cNvPr id="48181" name="Rectangle 101"/>
            <p:cNvSpPr>
              <a:spLocks noChangeArrowheads="1"/>
            </p:cNvSpPr>
            <p:nvPr/>
          </p:nvSpPr>
          <p:spPr bwMode="auto">
            <a:xfrm>
              <a:off x="1206" y="2304"/>
              <a:ext cx="3987" cy="16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48182" name="Rectangle 102"/>
            <p:cNvSpPr>
              <a:spLocks noChangeArrowheads="1"/>
            </p:cNvSpPr>
            <p:nvPr/>
          </p:nvSpPr>
          <p:spPr bwMode="auto">
            <a:xfrm>
              <a:off x="1206" y="2304"/>
              <a:ext cx="3987" cy="12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grpSp>
          <p:nvGrpSpPr>
            <p:cNvPr id="48183" name="Group 103"/>
            <p:cNvGrpSpPr>
              <a:grpSpLocks/>
            </p:cNvGrpSpPr>
            <p:nvPr/>
          </p:nvGrpSpPr>
          <p:grpSpPr bwMode="auto">
            <a:xfrm>
              <a:off x="1206" y="2304"/>
              <a:ext cx="3987" cy="1296"/>
              <a:chOff x="3648" y="1536"/>
              <a:chExt cx="2256" cy="1296"/>
            </a:xfrm>
          </p:grpSpPr>
          <p:sp>
            <p:nvSpPr>
              <p:cNvPr id="48191" name="Line 104"/>
              <p:cNvSpPr>
                <a:spLocks noChangeShapeType="1"/>
              </p:cNvSpPr>
              <p:nvPr/>
            </p:nvSpPr>
            <p:spPr bwMode="auto">
              <a:xfrm>
                <a:off x="3648" y="1536"/>
                <a:ext cx="720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48192" name="Line 105"/>
              <p:cNvSpPr>
                <a:spLocks noChangeShapeType="1"/>
              </p:cNvSpPr>
              <p:nvPr/>
            </p:nvSpPr>
            <p:spPr bwMode="auto">
              <a:xfrm flipV="1">
                <a:off x="4368" y="1536"/>
                <a:ext cx="1536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48193" name="Line 106"/>
              <p:cNvSpPr>
                <a:spLocks noChangeShapeType="1"/>
              </p:cNvSpPr>
              <p:nvPr/>
            </p:nvSpPr>
            <p:spPr bwMode="auto">
              <a:xfrm>
                <a:off x="3648" y="2064"/>
                <a:ext cx="225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48194" name="Line 107"/>
              <p:cNvSpPr>
                <a:spLocks noChangeShapeType="1"/>
              </p:cNvSpPr>
              <p:nvPr/>
            </p:nvSpPr>
            <p:spPr bwMode="auto">
              <a:xfrm>
                <a:off x="4368" y="2064"/>
                <a:ext cx="0" cy="7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grpSp>
          <p:nvGrpSpPr>
            <p:cNvPr id="48184" name="Group 108"/>
            <p:cNvGrpSpPr>
              <a:grpSpLocks/>
            </p:cNvGrpSpPr>
            <p:nvPr/>
          </p:nvGrpSpPr>
          <p:grpSpPr bwMode="auto">
            <a:xfrm>
              <a:off x="2479" y="2832"/>
              <a:ext cx="2714" cy="768"/>
              <a:chOff x="4368" y="2064"/>
              <a:chExt cx="1536" cy="768"/>
            </a:xfrm>
          </p:grpSpPr>
          <p:sp>
            <p:nvSpPr>
              <p:cNvPr id="48187" name="Line 109"/>
              <p:cNvSpPr>
                <a:spLocks noChangeShapeType="1"/>
              </p:cNvSpPr>
              <p:nvPr/>
            </p:nvSpPr>
            <p:spPr bwMode="auto">
              <a:xfrm>
                <a:off x="4368" y="2064"/>
                <a:ext cx="1104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48188" name="Line 110"/>
              <p:cNvSpPr>
                <a:spLocks noChangeShapeType="1"/>
              </p:cNvSpPr>
              <p:nvPr/>
            </p:nvSpPr>
            <p:spPr bwMode="auto">
              <a:xfrm flipV="1">
                <a:off x="5472" y="2064"/>
                <a:ext cx="432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48189" name="Line 111"/>
              <p:cNvSpPr>
                <a:spLocks noChangeShapeType="1"/>
              </p:cNvSpPr>
              <p:nvPr/>
            </p:nvSpPr>
            <p:spPr bwMode="auto">
              <a:xfrm>
                <a:off x="4368" y="2496"/>
                <a:ext cx="15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48190" name="Line 112"/>
              <p:cNvSpPr>
                <a:spLocks noChangeShapeType="1"/>
              </p:cNvSpPr>
              <p:nvPr/>
            </p:nvSpPr>
            <p:spPr bwMode="auto">
              <a:xfrm>
                <a:off x="5472" y="2496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sp>
          <p:nvSpPr>
            <p:cNvPr id="48185" name="Rectangle 113"/>
            <p:cNvSpPr>
              <a:spLocks noChangeArrowheads="1"/>
            </p:cNvSpPr>
            <p:nvPr/>
          </p:nvSpPr>
          <p:spPr bwMode="auto">
            <a:xfrm>
              <a:off x="1206" y="3600"/>
              <a:ext cx="3987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48186" name="Rectangle 114"/>
            <p:cNvSpPr>
              <a:spLocks noChangeArrowheads="1"/>
            </p:cNvSpPr>
            <p:nvPr/>
          </p:nvSpPr>
          <p:spPr bwMode="auto">
            <a:xfrm>
              <a:off x="2111" y="2357"/>
              <a:ext cx="599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>
                  <a:ea typeface="宋体" charset="-122"/>
                </a:rPr>
                <a:t>x＜min</a:t>
              </a:r>
            </a:p>
          </p:txBody>
        </p:sp>
      </p:grpSp>
      <p:grpSp>
        <p:nvGrpSpPr>
          <p:cNvPr id="107" name="Group 89"/>
          <p:cNvGrpSpPr>
            <a:grpSpLocks/>
          </p:cNvGrpSpPr>
          <p:nvPr/>
        </p:nvGrpSpPr>
        <p:grpSpPr bwMode="auto">
          <a:xfrm>
            <a:off x="1447800" y="2057400"/>
            <a:ext cx="5105400" cy="4191000"/>
            <a:chOff x="912" y="1296"/>
            <a:chExt cx="3216" cy="2640"/>
          </a:xfrm>
        </p:grpSpPr>
        <p:sp>
          <p:nvSpPr>
            <p:cNvPr id="48135" name="Rectangle 52"/>
            <p:cNvSpPr>
              <a:spLocks noChangeArrowheads="1"/>
            </p:cNvSpPr>
            <p:nvPr/>
          </p:nvSpPr>
          <p:spPr bwMode="auto">
            <a:xfrm>
              <a:off x="1244" y="3174"/>
              <a:ext cx="52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min←x</a:t>
              </a:r>
            </a:p>
          </p:txBody>
        </p:sp>
        <p:sp>
          <p:nvSpPr>
            <p:cNvPr id="48136" name="Rectangle 53"/>
            <p:cNvSpPr>
              <a:spLocks noChangeArrowheads="1"/>
            </p:cNvSpPr>
            <p:nvPr/>
          </p:nvSpPr>
          <p:spPr bwMode="auto">
            <a:xfrm>
              <a:off x="1271" y="2735"/>
              <a:ext cx="2857" cy="72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48137" name="Line 54"/>
            <p:cNvSpPr>
              <a:spLocks noChangeShapeType="1"/>
            </p:cNvSpPr>
            <p:nvPr/>
          </p:nvSpPr>
          <p:spPr bwMode="auto">
            <a:xfrm>
              <a:off x="1271" y="2976"/>
              <a:ext cx="28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8" name="Line 55"/>
            <p:cNvSpPr>
              <a:spLocks noChangeShapeType="1"/>
            </p:cNvSpPr>
            <p:nvPr/>
          </p:nvSpPr>
          <p:spPr bwMode="auto">
            <a:xfrm>
              <a:off x="1271" y="2735"/>
              <a:ext cx="982" cy="2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39" name="Line 56"/>
            <p:cNvSpPr>
              <a:spLocks noChangeShapeType="1"/>
            </p:cNvSpPr>
            <p:nvPr/>
          </p:nvSpPr>
          <p:spPr bwMode="auto">
            <a:xfrm flipV="1">
              <a:off x="2253" y="2735"/>
              <a:ext cx="1875" cy="2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0" name="Line 57"/>
            <p:cNvSpPr>
              <a:spLocks noChangeShapeType="1"/>
            </p:cNvSpPr>
            <p:nvPr/>
          </p:nvSpPr>
          <p:spPr bwMode="auto">
            <a:xfrm>
              <a:off x="2253" y="2976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1" name="Line 58"/>
            <p:cNvSpPr>
              <a:spLocks noChangeShapeType="1"/>
            </p:cNvSpPr>
            <p:nvPr/>
          </p:nvSpPr>
          <p:spPr bwMode="auto">
            <a:xfrm>
              <a:off x="2253" y="3251"/>
              <a:ext cx="18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2" name="Line 59"/>
            <p:cNvSpPr>
              <a:spLocks noChangeShapeType="1"/>
            </p:cNvSpPr>
            <p:nvPr/>
          </p:nvSpPr>
          <p:spPr bwMode="auto">
            <a:xfrm>
              <a:off x="2253" y="2976"/>
              <a:ext cx="1304" cy="2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3" name="Line 60"/>
            <p:cNvSpPr>
              <a:spLocks noChangeShapeType="1"/>
            </p:cNvSpPr>
            <p:nvPr/>
          </p:nvSpPr>
          <p:spPr bwMode="auto">
            <a:xfrm flipV="1">
              <a:off x="3557" y="2976"/>
              <a:ext cx="571" cy="2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4" name="Line 61"/>
            <p:cNvSpPr>
              <a:spLocks noChangeShapeType="1"/>
            </p:cNvSpPr>
            <p:nvPr/>
          </p:nvSpPr>
          <p:spPr bwMode="auto">
            <a:xfrm>
              <a:off x="3557" y="3251"/>
              <a:ext cx="0" cy="2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45" name="Rectangle 62"/>
            <p:cNvSpPr>
              <a:spLocks noChangeArrowheads="1"/>
            </p:cNvSpPr>
            <p:nvPr/>
          </p:nvSpPr>
          <p:spPr bwMode="auto">
            <a:xfrm>
              <a:off x="2011" y="2699"/>
              <a:ext cx="56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x  &lt; min</a:t>
              </a:r>
            </a:p>
          </p:txBody>
        </p:sp>
        <p:sp>
          <p:nvSpPr>
            <p:cNvPr id="48146" name="Rectangle 63"/>
            <p:cNvSpPr>
              <a:spLocks noChangeArrowheads="1"/>
            </p:cNvSpPr>
            <p:nvPr/>
          </p:nvSpPr>
          <p:spPr bwMode="auto">
            <a:xfrm>
              <a:off x="1208" y="2710"/>
              <a:ext cx="24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真</a:t>
              </a:r>
            </a:p>
          </p:txBody>
        </p:sp>
        <p:sp>
          <p:nvSpPr>
            <p:cNvPr id="48147" name="Rectangle 64"/>
            <p:cNvSpPr>
              <a:spLocks noChangeArrowheads="1"/>
            </p:cNvSpPr>
            <p:nvPr/>
          </p:nvSpPr>
          <p:spPr bwMode="auto">
            <a:xfrm>
              <a:off x="3883" y="2764"/>
              <a:ext cx="24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假</a:t>
              </a:r>
            </a:p>
          </p:txBody>
        </p:sp>
        <p:sp>
          <p:nvSpPr>
            <p:cNvPr id="48148" name="Rectangle 65"/>
            <p:cNvSpPr>
              <a:spLocks noChangeArrowheads="1"/>
            </p:cNvSpPr>
            <p:nvPr/>
          </p:nvSpPr>
          <p:spPr bwMode="auto">
            <a:xfrm>
              <a:off x="2994" y="2956"/>
              <a:ext cx="955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x &lt; secondMin </a:t>
              </a:r>
            </a:p>
          </p:txBody>
        </p:sp>
        <p:sp>
          <p:nvSpPr>
            <p:cNvPr id="48149" name="Rectangle 66"/>
            <p:cNvSpPr>
              <a:spLocks noChangeArrowheads="1"/>
            </p:cNvSpPr>
            <p:nvPr/>
          </p:nvSpPr>
          <p:spPr bwMode="auto">
            <a:xfrm>
              <a:off x="2246" y="2998"/>
              <a:ext cx="24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真</a:t>
              </a:r>
            </a:p>
          </p:txBody>
        </p:sp>
        <p:sp>
          <p:nvSpPr>
            <p:cNvPr id="48150" name="Rectangle 67"/>
            <p:cNvSpPr>
              <a:spLocks noChangeArrowheads="1"/>
            </p:cNvSpPr>
            <p:nvPr/>
          </p:nvSpPr>
          <p:spPr bwMode="auto">
            <a:xfrm>
              <a:off x="3883" y="3052"/>
              <a:ext cx="24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假</a:t>
              </a:r>
            </a:p>
          </p:txBody>
        </p:sp>
        <p:sp>
          <p:nvSpPr>
            <p:cNvPr id="48151" name="Rectangle 68"/>
            <p:cNvSpPr>
              <a:spLocks noChangeArrowheads="1"/>
            </p:cNvSpPr>
            <p:nvPr/>
          </p:nvSpPr>
          <p:spPr bwMode="auto">
            <a:xfrm>
              <a:off x="2253" y="3197"/>
              <a:ext cx="979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secondMin ← x</a:t>
              </a:r>
            </a:p>
          </p:txBody>
        </p:sp>
        <p:sp>
          <p:nvSpPr>
            <p:cNvPr id="48152" name="Line 69"/>
            <p:cNvSpPr>
              <a:spLocks noChangeShapeType="1"/>
            </p:cNvSpPr>
            <p:nvPr/>
          </p:nvSpPr>
          <p:spPr bwMode="auto">
            <a:xfrm>
              <a:off x="1277" y="3203"/>
              <a:ext cx="96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53" name="Rectangle 70"/>
            <p:cNvSpPr>
              <a:spLocks noChangeArrowheads="1"/>
            </p:cNvSpPr>
            <p:nvPr/>
          </p:nvSpPr>
          <p:spPr bwMode="auto">
            <a:xfrm>
              <a:off x="1235" y="2947"/>
              <a:ext cx="1098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secondMin ←min</a:t>
              </a:r>
            </a:p>
          </p:txBody>
        </p:sp>
        <p:sp>
          <p:nvSpPr>
            <p:cNvPr id="48154" name="Rectangle 71"/>
            <p:cNvSpPr>
              <a:spLocks noChangeArrowheads="1"/>
            </p:cNvSpPr>
            <p:nvPr/>
          </p:nvSpPr>
          <p:spPr bwMode="auto">
            <a:xfrm>
              <a:off x="957" y="2496"/>
              <a:ext cx="3168" cy="119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当 </a:t>
              </a:r>
              <a:r>
                <a:rPr lang="en-US" altLang="zh-CN" sz="1600">
                  <a:ea typeface="宋体" charset="-122"/>
                </a:rPr>
                <a:t>x &gt; 0 </a:t>
              </a:r>
              <a:r>
                <a:rPr lang="zh-CN" altLang="en-US" sz="1600">
                  <a:ea typeface="宋体" charset="-122"/>
                </a:rPr>
                <a:t>时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 </a:t>
              </a: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1600">
                <a:ea typeface="宋体" charset="-122"/>
              </a:endParaRP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1600">
                <a:ea typeface="宋体" charset="-122"/>
              </a:endParaRP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1600">
                <a:ea typeface="宋体" charset="-122"/>
              </a:endParaRP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1600">
                <a:ea typeface="宋体" charset="-122"/>
              </a:endParaRPr>
            </a:p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1600">
                <a:ea typeface="宋体" charset="-122"/>
              </a:endParaRPr>
            </a:p>
          </p:txBody>
        </p:sp>
        <p:sp>
          <p:nvSpPr>
            <p:cNvPr id="48155" name="Rectangle 72"/>
            <p:cNvSpPr>
              <a:spLocks noChangeArrowheads="1"/>
            </p:cNvSpPr>
            <p:nvPr/>
          </p:nvSpPr>
          <p:spPr bwMode="auto">
            <a:xfrm>
              <a:off x="1271" y="3456"/>
              <a:ext cx="2854" cy="23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输入</a:t>
              </a:r>
              <a:r>
                <a:rPr lang="en-US" altLang="zh-CN" sz="1600">
                  <a:ea typeface="宋体" charset="-122"/>
                </a:rPr>
                <a:t>x</a:t>
              </a:r>
            </a:p>
          </p:txBody>
        </p:sp>
        <p:sp>
          <p:nvSpPr>
            <p:cNvPr id="48156" name="Rectangle 73"/>
            <p:cNvSpPr>
              <a:spLocks noChangeArrowheads="1"/>
            </p:cNvSpPr>
            <p:nvPr/>
          </p:nvSpPr>
          <p:spPr bwMode="auto">
            <a:xfrm>
              <a:off x="957" y="2256"/>
              <a:ext cx="3168" cy="2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输入</a:t>
              </a:r>
              <a:r>
                <a:rPr lang="en-US" altLang="zh-CN" sz="1600">
                  <a:ea typeface="宋体" charset="-122"/>
                </a:rPr>
                <a:t>x</a:t>
              </a:r>
            </a:p>
          </p:txBody>
        </p:sp>
        <p:sp>
          <p:nvSpPr>
            <p:cNvPr id="48157" name="Rectangle 74"/>
            <p:cNvSpPr>
              <a:spLocks noChangeArrowheads="1"/>
            </p:cNvSpPr>
            <p:nvPr/>
          </p:nvSpPr>
          <p:spPr bwMode="auto">
            <a:xfrm>
              <a:off x="957" y="3695"/>
              <a:ext cx="3168" cy="2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输出</a:t>
              </a:r>
              <a:r>
                <a:rPr lang="en-US" altLang="zh-CN" sz="1600">
                  <a:ea typeface="宋体" charset="-122"/>
                </a:rPr>
                <a:t>min, secondMin </a:t>
              </a:r>
            </a:p>
          </p:txBody>
        </p:sp>
        <p:sp>
          <p:nvSpPr>
            <p:cNvPr id="48158" name="Rectangle 75"/>
            <p:cNvSpPr>
              <a:spLocks noChangeArrowheads="1"/>
            </p:cNvSpPr>
            <p:nvPr/>
          </p:nvSpPr>
          <p:spPr bwMode="auto">
            <a:xfrm>
              <a:off x="957" y="1296"/>
              <a:ext cx="3168" cy="2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输入 </a:t>
              </a:r>
              <a:r>
                <a:rPr lang="en-US" altLang="zh-CN" sz="1600">
                  <a:ea typeface="宋体" charset="-122"/>
                </a:rPr>
                <a:t>x, y</a:t>
              </a:r>
            </a:p>
          </p:txBody>
        </p:sp>
        <p:sp>
          <p:nvSpPr>
            <p:cNvPr id="48159" name="Rectangle 76"/>
            <p:cNvSpPr>
              <a:spLocks noChangeArrowheads="1"/>
            </p:cNvSpPr>
            <p:nvPr/>
          </p:nvSpPr>
          <p:spPr bwMode="auto">
            <a:xfrm>
              <a:off x="957" y="1537"/>
              <a:ext cx="3168" cy="71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48160" name="Line 77"/>
            <p:cNvSpPr>
              <a:spLocks noChangeShapeType="1"/>
            </p:cNvSpPr>
            <p:nvPr/>
          </p:nvSpPr>
          <p:spPr bwMode="auto">
            <a:xfrm>
              <a:off x="957" y="1535"/>
              <a:ext cx="1497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1" name="Line 78"/>
            <p:cNvSpPr>
              <a:spLocks noChangeShapeType="1"/>
            </p:cNvSpPr>
            <p:nvPr/>
          </p:nvSpPr>
          <p:spPr bwMode="auto">
            <a:xfrm flipV="1">
              <a:off x="2454" y="1535"/>
              <a:ext cx="1671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2" name="Line 79"/>
            <p:cNvSpPr>
              <a:spLocks noChangeShapeType="1"/>
            </p:cNvSpPr>
            <p:nvPr/>
          </p:nvSpPr>
          <p:spPr bwMode="auto">
            <a:xfrm>
              <a:off x="957" y="1775"/>
              <a:ext cx="31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3" name="Line 80"/>
            <p:cNvSpPr>
              <a:spLocks noChangeShapeType="1"/>
            </p:cNvSpPr>
            <p:nvPr/>
          </p:nvSpPr>
          <p:spPr bwMode="auto">
            <a:xfrm>
              <a:off x="2454" y="1775"/>
              <a:ext cx="0" cy="4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4" name="Text Box 81"/>
            <p:cNvSpPr txBox="1">
              <a:spLocks noChangeArrowheads="1"/>
            </p:cNvSpPr>
            <p:nvPr/>
          </p:nvSpPr>
          <p:spPr bwMode="auto">
            <a:xfrm>
              <a:off x="2306" y="1535"/>
              <a:ext cx="64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x&lt;y</a:t>
              </a:r>
            </a:p>
          </p:txBody>
        </p:sp>
        <p:sp>
          <p:nvSpPr>
            <p:cNvPr id="48165" name="Rectangle 82"/>
            <p:cNvSpPr>
              <a:spLocks noChangeArrowheads="1"/>
            </p:cNvSpPr>
            <p:nvPr/>
          </p:nvSpPr>
          <p:spPr bwMode="auto">
            <a:xfrm>
              <a:off x="3842" y="1509"/>
              <a:ext cx="24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假</a:t>
              </a:r>
            </a:p>
          </p:txBody>
        </p:sp>
        <p:sp>
          <p:nvSpPr>
            <p:cNvPr id="48166" name="Rectangle 83"/>
            <p:cNvSpPr>
              <a:spLocks noChangeArrowheads="1"/>
            </p:cNvSpPr>
            <p:nvPr/>
          </p:nvSpPr>
          <p:spPr bwMode="auto">
            <a:xfrm>
              <a:off x="912" y="1518"/>
              <a:ext cx="277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 真</a:t>
              </a:r>
            </a:p>
          </p:txBody>
        </p:sp>
        <p:sp>
          <p:nvSpPr>
            <p:cNvPr id="48167" name="Line 84"/>
            <p:cNvSpPr>
              <a:spLocks noChangeShapeType="1"/>
            </p:cNvSpPr>
            <p:nvPr/>
          </p:nvSpPr>
          <p:spPr bwMode="auto">
            <a:xfrm>
              <a:off x="957" y="2016"/>
              <a:ext cx="31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68" name="Rectangle 85"/>
            <p:cNvSpPr>
              <a:spLocks noChangeArrowheads="1"/>
            </p:cNvSpPr>
            <p:nvPr/>
          </p:nvSpPr>
          <p:spPr bwMode="auto">
            <a:xfrm>
              <a:off x="1072" y="1980"/>
              <a:ext cx="979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secondMin ← y</a:t>
              </a:r>
            </a:p>
          </p:txBody>
        </p:sp>
        <p:sp>
          <p:nvSpPr>
            <p:cNvPr id="48169" name="Rectangle 86"/>
            <p:cNvSpPr>
              <a:spLocks noChangeArrowheads="1"/>
            </p:cNvSpPr>
            <p:nvPr/>
          </p:nvSpPr>
          <p:spPr bwMode="auto">
            <a:xfrm>
              <a:off x="1072" y="1740"/>
              <a:ext cx="555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min ←x</a:t>
              </a:r>
            </a:p>
          </p:txBody>
        </p:sp>
        <p:sp>
          <p:nvSpPr>
            <p:cNvPr id="48170" name="Rectangle 87"/>
            <p:cNvSpPr>
              <a:spLocks noChangeArrowheads="1"/>
            </p:cNvSpPr>
            <p:nvPr/>
          </p:nvSpPr>
          <p:spPr bwMode="auto">
            <a:xfrm>
              <a:off x="2513" y="2016"/>
              <a:ext cx="946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secondMin ← x</a:t>
              </a:r>
            </a:p>
          </p:txBody>
        </p:sp>
        <p:sp>
          <p:nvSpPr>
            <p:cNvPr id="48171" name="Rectangle 88"/>
            <p:cNvSpPr>
              <a:spLocks noChangeArrowheads="1"/>
            </p:cNvSpPr>
            <p:nvPr/>
          </p:nvSpPr>
          <p:spPr bwMode="auto">
            <a:xfrm>
              <a:off x="2513" y="1740"/>
              <a:ext cx="55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min ←y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4FB5BEBB-55D3-4B2D-8DBA-4D8E5903120B}" type="slidenum">
              <a:rPr lang="en-US" altLang="zh-CN"/>
              <a:pPr>
                <a:defRPr/>
              </a:pPr>
              <a:t>46</a:t>
            </a:fld>
            <a:r>
              <a:rPr lang="en-US" altLang="zh-CN"/>
              <a:t>-</a:t>
            </a:r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b="0" dirty="0" smtClean="0"/>
              <a:t>5.</a:t>
            </a:r>
            <a:r>
              <a:rPr lang="en-US" altLang="zh-CN" b="0" dirty="0" smtClean="0"/>
              <a:t>3  </a:t>
            </a:r>
            <a:r>
              <a:rPr lang="zh-CN" altLang="en-US" dirty="0" smtClean="0"/>
              <a:t>后判断型循环结构</a:t>
            </a:r>
            <a:endParaRPr lang="zh-CN" altLang="en-US" b="0" dirty="0" smtClean="0"/>
          </a:p>
        </p:txBody>
      </p:sp>
      <p:grpSp>
        <p:nvGrpSpPr>
          <p:cNvPr id="49156" name="Group 4"/>
          <p:cNvGrpSpPr>
            <a:grpSpLocks/>
          </p:cNvGrpSpPr>
          <p:nvPr/>
        </p:nvGrpSpPr>
        <p:grpSpPr bwMode="auto">
          <a:xfrm>
            <a:off x="2819400" y="2057400"/>
            <a:ext cx="2362200" cy="1325563"/>
            <a:chOff x="1728" y="1632"/>
            <a:chExt cx="1488" cy="835"/>
          </a:xfrm>
        </p:grpSpPr>
        <p:grpSp>
          <p:nvGrpSpPr>
            <p:cNvPr id="49158" name="Group 5"/>
            <p:cNvGrpSpPr>
              <a:grpSpLocks/>
            </p:cNvGrpSpPr>
            <p:nvPr/>
          </p:nvGrpSpPr>
          <p:grpSpPr bwMode="auto">
            <a:xfrm>
              <a:off x="1728" y="1632"/>
              <a:ext cx="1488" cy="816"/>
              <a:chOff x="4956" y="4911"/>
              <a:chExt cx="2310" cy="987"/>
            </a:xfrm>
          </p:grpSpPr>
          <p:sp>
            <p:nvSpPr>
              <p:cNvPr id="49161" name="Rectangle 6"/>
              <p:cNvSpPr>
                <a:spLocks noChangeArrowheads="1"/>
              </p:cNvSpPr>
              <p:nvPr/>
            </p:nvSpPr>
            <p:spPr bwMode="auto">
              <a:xfrm>
                <a:off x="4956" y="4911"/>
                <a:ext cx="2310" cy="987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 b="0">
                  <a:ea typeface="宋体" charset="-122"/>
                </a:endParaRPr>
              </a:p>
            </p:txBody>
          </p:sp>
          <p:sp>
            <p:nvSpPr>
              <p:cNvPr id="49162" name="Line 7"/>
              <p:cNvSpPr>
                <a:spLocks noChangeShapeType="1"/>
              </p:cNvSpPr>
              <p:nvPr/>
            </p:nvSpPr>
            <p:spPr bwMode="auto">
              <a:xfrm>
                <a:off x="5271" y="4911"/>
                <a:ext cx="0" cy="65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63" name="Line 8"/>
              <p:cNvSpPr>
                <a:spLocks noChangeShapeType="1"/>
              </p:cNvSpPr>
              <p:nvPr/>
            </p:nvSpPr>
            <p:spPr bwMode="auto">
              <a:xfrm>
                <a:off x="5271" y="5569"/>
                <a:ext cx="199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9159" name="Text Box 9"/>
            <p:cNvSpPr txBox="1">
              <a:spLocks noChangeArrowheads="1"/>
            </p:cNvSpPr>
            <p:nvPr/>
          </p:nvSpPr>
          <p:spPr bwMode="auto">
            <a:xfrm>
              <a:off x="2160" y="1728"/>
              <a:ext cx="91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latin typeface="Tahoma" pitchFamily="34" charset="0"/>
                  <a:ea typeface="宋体" charset="-122"/>
                </a:rPr>
                <a:t>循环体</a:t>
              </a:r>
            </a:p>
          </p:txBody>
        </p:sp>
        <p:sp>
          <p:nvSpPr>
            <p:cNvPr id="49160" name="Text Box 10"/>
            <p:cNvSpPr txBox="1">
              <a:spLocks noChangeArrowheads="1"/>
            </p:cNvSpPr>
            <p:nvPr/>
          </p:nvSpPr>
          <p:spPr bwMode="auto">
            <a:xfrm>
              <a:off x="1872" y="2217"/>
              <a:ext cx="91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latin typeface="Tahoma" pitchFamily="34" charset="0"/>
                  <a:ea typeface="宋体" charset="-122"/>
                </a:rPr>
                <a:t>循环条件</a:t>
              </a:r>
            </a:p>
          </p:txBody>
        </p:sp>
      </p:grpSp>
      <p:sp>
        <p:nvSpPr>
          <p:cNvPr id="252939" name="Rectangle 11"/>
          <p:cNvSpPr>
            <a:spLocks noChangeArrowheads="1"/>
          </p:cNvSpPr>
          <p:nvPr/>
        </p:nvSpPr>
        <p:spPr bwMode="auto">
          <a:xfrm>
            <a:off x="762000" y="3733800"/>
            <a:ext cx="76200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 与先判断型循环结构的不同：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zh-CN" altLang="en-US" sz="2400"/>
              <a:t>先执行一次循环体，再判断循环条件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zh-CN" altLang="en-US" sz="2400"/>
              <a:t>对变量的初始化有所不同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2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2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2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39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AC60865F-B100-40E5-A141-0F4AEEE78E8D}" type="slidenum">
              <a:rPr lang="en-US" altLang="zh-CN"/>
              <a:pPr>
                <a:defRPr/>
              </a:pPr>
              <a:t>47</a:t>
            </a:fld>
            <a:r>
              <a:rPr lang="en-US" altLang="zh-CN"/>
              <a:t>-</a:t>
            </a:r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b="0" smtClean="0"/>
              <a:t>5.</a:t>
            </a:r>
            <a:r>
              <a:rPr lang="en-US" altLang="zh-CN" b="0" smtClean="0"/>
              <a:t>3  </a:t>
            </a:r>
            <a:r>
              <a:rPr lang="zh-CN" altLang="en-US" b="0" smtClean="0"/>
              <a:t>后判断型循环结构</a:t>
            </a: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0668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2400" smtClean="0">
                <a:latin typeface="黑体" pitchFamily="2" charset="-122"/>
              </a:rPr>
              <a:t>【例</a:t>
            </a:r>
            <a:r>
              <a:rPr lang="en-US" altLang="zh-CN" sz="2400" smtClean="0">
                <a:latin typeface="黑体" pitchFamily="2" charset="-122"/>
              </a:rPr>
              <a:t>5-13</a:t>
            </a:r>
            <a:r>
              <a:rPr lang="zh-CN" altLang="en-US" sz="2400" smtClean="0">
                <a:latin typeface="黑体" pitchFamily="2" charset="-122"/>
              </a:rPr>
              <a:t>】利用后判断型循环结构，输入两个正数。在输入错误的情况下，重新输入。</a:t>
            </a:r>
            <a:endParaRPr lang="zh-CN" altLang="en-US" sz="2400" smtClean="0"/>
          </a:p>
        </p:txBody>
      </p:sp>
      <p:sp>
        <p:nvSpPr>
          <p:cNvPr id="253974" name="Rectangle 22"/>
          <p:cNvSpPr>
            <a:spLocks noChangeArrowheads="1"/>
          </p:cNvSpPr>
          <p:nvPr/>
        </p:nvSpPr>
        <p:spPr bwMode="auto">
          <a:xfrm>
            <a:off x="1143000" y="3276600"/>
            <a:ext cx="2895600" cy="457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 b="0">
                <a:latin typeface="Tahoma" pitchFamily="34" charset="0"/>
                <a:ea typeface="黑体" pitchFamily="2" charset="-122"/>
              </a:rPr>
              <a:t>       输入</a:t>
            </a:r>
            <a:r>
              <a:rPr kumimoji="1" lang="en-US" altLang="zh-CN" sz="1800" b="0">
                <a:latin typeface="Tahoma" pitchFamily="34" charset="0"/>
                <a:ea typeface="黑体" pitchFamily="2" charset="-122"/>
              </a:rPr>
              <a:t>m, n</a:t>
            </a:r>
            <a:endParaRPr lang="zh-CN" altLang="en-US" sz="2400" b="0">
              <a:ea typeface="宋体" charset="-122"/>
            </a:endParaRPr>
          </a:p>
        </p:txBody>
      </p:sp>
      <p:sp>
        <p:nvSpPr>
          <p:cNvPr id="253975" name="Rectangle 23"/>
          <p:cNvSpPr>
            <a:spLocks noChangeArrowheads="1"/>
          </p:cNvSpPr>
          <p:nvPr/>
        </p:nvSpPr>
        <p:spPr bwMode="auto">
          <a:xfrm>
            <a:off x="1143000" y="3733800"/>
            <a:ext cx="2895600" cy="91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 b="0">
                <a:latin typeface="Tahoma" pitchFamily="34" charset="0"/>
                <a:ea typeface="黑体" pitchFamily="2" charset="-122"/>
              </a:rPr>
              <a:t>当 </a:t>
            </a:r>
            <a:r>
              <a:rPr kumimoji="1" lang="en-US" altLang="zh-CN" sz="1800" b="0">
                <a:latin typeface="Tahoma" pitchFamily="34" charset="0"/>
                <a:ea typeface="黑体" pitchFamily="2" charset="-122"/>
              </a:rPr>
              <a:t>m&lt;=0 </a:t>
            </a:r>
            <a:r>
              <a:rPr kumimoji="1" lang="zh-CN" altLang="en-US" sz="1800" b="0">
                <a:latin typeface="Tahoma" pitchFamily="34" charset="0"/>
                <a:ea typeface="黑体" pitchFamily="2" charset="-122"/>
              </a:rPr>
              <a:t>或 </a:t>
            </a:r>
            <a:r>
              <a:rPr kumimoji="1" lang="en-US" altLang="zh-CN" sz="1800" b="0">
                <a:latin typeface="Tahoma" pitchFamily="34" charset="0"/>
                <a:ea typeface="黑体" pitchFamily="2" charset="-122"/>
              </a:rPr>
              <a:t>n&lt;=0 </a:t>
            </a:r>
            <a:r>
              <a:rPr kumimoji="1" lang="zh-CN" altLang="en-US" sz="1800" b="0">
                <a:latin typeface="Tahoma" pitchFamily="34" charset="0"/>
                <a:ea typeface="黑体" pitchFamily="2" charset="-122"/>
              </a:rPr>
              <a:t>时</a:t>
            </a:r>
            <a:endParaRPr lang="zh-CN" altLang="en-US" sz="2400" b="0">
              <a:ea typeface="宋体" charset="-122"/>
            </a:endParaRPr>
          </a:p>
        </p:txBody>
      </p:sp>
      <p:sp>
        <p:nvSpPr>
          <p:cNvPr id="253976" name="Rectangle 24"/>
          <p:cNvSpPr>
            <a:spLocks noChangeArrowheads="1"/>
          </p:cNvSpPr>
          <p:nvPr/>
        </p:nvSpPr>
        <p:spPr bwMode="auto">
          <a:xfrm>
            <a:off x="1752600" y="4191000"/>
            <a:ext cx="2286000" cy="45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 b="0">
                <a:latin typeface="Tahoma" pitchFamily="34" charset="0"/>
                <a:ea typeface="黑体" pitchFamily="2" charset="-122"/>
              </a:rPr>
              <a:t>输入</a:t>
            </a:r>
            <a:r>
              <a:rPr kumimoji="1" lang="en-US" altLang="zh-CN" sz="1800" b="0">
                <a:latin typeface="Tahoma" pitchFamily="34" charset="0"/>
                <a:ea typeface="黑体" pitchFamily="2" charset="-122"/>
              </a:rPr>
              <a:t>m, n</a:t>
            </a:r>
            <a:endParaRPr lang="zh-CN" altLang="en-US" sz="2400" b="0">
              <a:ea typeface="宋体" charset="-122"/>
            </a:endParaRPr>
          </a:p>
        </p:txBody>
      </p:sp>
      <p:sp>
        <p:nvSpPr>
          <p:cNvPr id="253977" name="Rectangle 25"/>
          <p:cNvSpPr>
            <a:spLocks noChangeArrowheads="1"/>
          </p:cNvSpPr>
          <p:nvPr/>
        </p:nvSpPr>
        <p:spPr bwMode="auto">
          <a:xfrm>
            <a:off x="1447800" y="2759075"/>
            <a:ext cx="236855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>
                <a:latin typeface="黑体" pitchFamily="2" charset="-122"/>
              </a:rPr>
              <a:t>先判断型循环算法   </a:t>
            </a:r>
          </a:p>
        </p:txBody>
      </p:sp>
      <p:sp>
        <p:nvSpPr>
          <p:cNvPr id="253978" name="Rectangle 26"/>
          <p:cNvSpPr>
            <a:spLocks noChangeArrowheads="1"/>
          </p:cNvSpPr>
          <p:nvPr/>
        </p:nvSpPr>
        <p:spPr bwMode="auto">
          <a:xfrm>
            <a:off x="5175250" y="2755900"/>
            <a:ext cx="236855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>
                <a:latin typeface="黑体" pitchFamily="2" charset="-122"/>
              </a:rPr>
              <a:t>后判断型循环算法   </a:t>
            </a:r>
          </a:p>
        </p:txBody>
      </p:sp>
      <p:sp>
        <p:nvSpPr>
          <p:cNvPr id="253979" name="Rectangle 27"/>
          <p:cNvSpPr>
            <a:spLocks noChangeArrowheads="1"/>
          </p:cNvSpPr>
          <p:nvPr/>
        </p:nvSpPr>
        <p:spPr bwMode="auto">
          <a:xfrm>
            <a:off x="4876800" y="3289300"/>
            <a:ext cx="2971800" cy="990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b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 b="0">
                <a:latin typeface="Tahoma" pitchFamily="34" charset="0"/>
                <a:ea typeface="黑体" pitchFamily="2" charset="-122"/>
              </a:rPr>
              <a:t>当</a:t>
            </a:r>
            <a:r>
              <a:rPr kumimoji="1" lang="en-US" altLang="zh-CN" sz="1800" b="0">
                <a:latin typeface="Tahoma" pitchFamily="34" charset="0"/>
                <a:ea typeface="黑体" pitchFamily="2" charset="-122"/>
              </a:rPr>
              <a:t>m&lt;=0 </a:t>
            </a:r>
            <a:r>
              <a:rPr kumimoji="1" lang="zh-CN" altLang="en-US" sz="1800" b="0">
                <a:latin typeface="Tahoma" pitchFamily="34" charset="0"/>
                <a:ea typeface="黑体" pitchFamily="2" charset="-122"/>
              </a:rPr>
              <a:t>或 </a:t>
            </a:r>
            <a:r>
              <a:rPr kumimoji="1" lang="en-US" altLang="zh-CN" sz="1800" b="0">
                <a:latin typeface="Tahoma" pitchFamily="34" charset="0"/>
                <a:ea typeface="黑体" pitchFamily="2" charset="-122"/>
              </a:rPr>
              <a:t>n&lt;=0</a:t>
            </a:r>
            <a:r>
              <a:rPr kumimoji="1" lang="zh-CN" altLang="en-US" sz="1800" b="0">
                <a:latin typeface="Tahoma" pitchFamily="34" charset="0"/>
                <a:ea typeface="黑体" pitchFamily="2" charset="-122"/>
              </a:rPr>
              <a:t>时</a:t>
            </a:r>
            <a:endParaRPr lang="zh-CN" altLang="en-US" sz="2400" b="0">
              <a:ea typeface="宋体" charset="-122"/>
            </a:endParaRPr>
          </a:p>
        </p:txBody>
      </p:sp>
      <p:sp>
        <p:nvSpPr>
          <p:cNvPr id="253980" name="Rectangle 28"/>
          <p:cNvSpPr>
            <a:spLocks noChangeArrowheads="1"/>
          </p:cNvSpPr>
          <p:nvPr/>
        </p:nvSpPr>
        <p:spPr bwMode="auto">
          <a:xfrm>
            <a:off x="5410200" y="3289300"/>
            <a:ext cx="243840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800" b="0">
                <a:latin typeface="Tahoma" pitchFamily="34" charset="0"/>
                <a:ea typeface="黑体" pitchFamily="2" charset="-122"/>
              </a:rPr>
              <a:t>输入</a:t>
            </a:r>
            <a:r>
              <a:rPr kumimoji="1" lang="en-US" altLang="zh-CN" sz="1800" b="0">
                <a:latin typeface="Tahoma" pitchFamily="34" charset="0"/>
                <a:ea typeface="黑体" pitchFamily="2" charset="-122"/>
              </a:rPr>
              <a:t>m, n</a:t>
            </a:r>
            <a:endParaRPr lang="zh-CN" altLang="en-US" sz="2400" b="0">
              <a:ea typeface="宋体" charset="-122"/>
            </a:endParaRPr>
          </a:p>
        </p:txBody>
      </p:sp>
      <p:sp>
        <p:nvSpPr>
          <p:cNvPr id="253981" name="Rectangle 29"/>
          <p:cNvSpPr>
            <a:spLocks noChangeArrowheads="1"/>
          </p:cNvSpPr>
          <p:nvPr/>
        </p:nvSpPr>
        <p:spPr bwMode="auto">
          <a:xfrm>
            <a:off x="609600" y="5105400"/>
            <a:ext cx="7924800" cy="512763"/>
          </a:xfrm>
          <a:prstGeom prst="rect">
            <a:avLst/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后判断循环中，有的变量是在第一次循环时完成初始化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74" grpId="0" animBg="1" autoUpdateAnimBg="0"/>
      <p:bldP spid="253975" grpId="0" animBg="1" autoUpdateAnimBg="0"/>
      <p:bldP spid="253976" grpId="0" animBg="1" autoUpdateAnimBg="0"/>
      <p:bldP spid="253977" grpId="0" autoUpdateAnimBg="0"/>
      <p:bldP spid="253978" grpId="0" autoUpdateAnimBg="0"/>
      <p:bldP spid="253979" grpId="0" animBg="1" autoUpdateAnimBg="0"/>
      <p:bldP spid="253980" grpId="0" animBg="1" autoUpdateAnimBg="0"/>
      <p:bldP spid="253981" grpId="0" animBg="1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23333C33-FD91-40A8-B14C-757D982E23D0}" type="slidenum">
              <a:rPr lang="en-US" altLang="zh-CN"/>
              <a:pPr>
                <a:defRPr/>
              </a:pPr>
              <a:t>48</a:t>
            </a:fld>
            <a:r>
              <a:rPr lang="en-US" altLang="zh-CN"/>
              <a:t>-</a:t>
            </a: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5.</a:t>
            </a:r>
            <a:r>
              <a:rPr lang="en-US" altLang="zh-CN" dirty="0" smtClean="0"/>
              <a:t>4  </a:t>
            </a:r>
            <a:r>
              <a:rPr lang="zh-CN" altLang="en-US" dirty="0" smtClean="0"/>
              <a:t>循环的嵌套</a:t>
            </a:r>
          </a:p>
        </p:txBody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5240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400" dirty="0" smtClean="0"/>
              <a:t>【例5-1</a:t>
            </a:r>
            <a:r>
              <a:rPr lang="en-US" altLang="zh-CN" sz="2400" dirty="0" smtClean="0"/>
              <a:t>5】</a:t>
            </a:r>
            <a:r>
              <a:rPr lang="zh-CN" altLang="en-US" sz="2400" dirty="0" smtClean="0"/>
              <a:t>编写一个人口统计算法，1982 年我国人口为 12 亿，如果按年增长率分别为：2%、1.5%、1%、0.5%计算，各需多少年后，我国人口会翻一番(24亿)。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endParaRPr lang="zh-CN" altLang="en-US" sz="2400" dirty="0" smtClean="0"/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400" dirty="0" smtClean="0"/>
              <a:t>1、设计解决问题的框架（“顶”）</a:t>
            </a: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endParaRPr lang="zh-CN" altLang="en-US" sz="2400" dirty="0" smtClean="0"/>
          </a:p>
        </p:txBody>
      </p:sp>
      <p:grpSp>
        <p:nvGrpSpPr>
          <p:cNvPr id="230404" name="Group 4"/>
          <p:cNvGrpSpPr>
            <a:grpSpLocks/>
          </p:cNvGrpSpPr>
          <p:nvPr/>
        </p:nvGrpSpPr>
        <p:grpSpPr bwMode="auto">
          <a:xfrm>
            <a:off x="1600200" y="3810000"/>
            <a:ext cx="5486400" cy="2301875"/>
            <a:chOff x="1440" y="2208"/>
            <a:chExt cx="2592" cy="1450"/>
          </a:xfrm>
        </p:grpSpPr>
        <p:sp>
          <p:nvSpPr>
            <p:cNvPr id="51208" name="Rectangle 5"/>
            <p:cNvSpPr>
              <a:spLocks noChangeArrowheads="1"/>
            </p:cNvSpPr>
            <p:nvPr/>
          </p:nvSpPr>
          <p:spPr bwMode="auto">
            <a:xfrm>
              <a:off x="1440" y="2208"/>
              <a:ext cx="2514" cy="14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51209" name="Line 6"/>
            <p:cNvSpPr>
              <a:spLocks noChangeShapeType="1"/>
            </p:cNvSpPr>
            <p:nvPr/>
          </p:nvSpPr>
          <p:spPr bwMode="auto">
            <a:xfrm>
              <a:off x="1440" y="2488"/>
              <a:ext cx="251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0" name="Line 7"/>
            <p:cNvSpPr>
              <a:spLocks noChangeShapeType="1"/>
            </p:cNvSpPr>
            <p:nvPr/>
          </p:nvSpPr>
          <p:spPr bwMode="auto">
            <a:xfrm>
              <a:off x="1827" y="2768"/>
              <a:ext cx="212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1" name="Line 8"/>
            <p:cNvSpPr>
              <a:spLocks noChangeShapeType="1"/>
            </p:cNvSpPr>
            <p:nvPr/>
          </p:nvSpPr>
          <p:spPr bwMode="auto">
            <a:xfrm>
              <a:off x="1827" y="3047"/>
              <a:ext cx="212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2" name="Line 9"/>
            <p:cNvSpPr>
              <a:spLocks noChangeShapeType="1"/>
            </p:cNvSpPr>
            <p:nvPr/>
          </p:nvSpPr>
          <p:spPr bwMode="auto">
            <a:xfrm>
              <a:off x="1827" y="2768"/>
              <a:ext cx="0" cy="8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3" name="Rectangle 10"/>
            <p:cNvSpPr>
              <a:spLocks noChangeArrowheads="1"/>
            </p:cNvSpPr>
            <p:nvPr/>
          </p:nvSpPr>
          <p:spPr bwMode="auto">
            <a:xfrm>
              <a:off x="1680" y="2248"/>
              <a:ext cx="134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>
                  <a:ea typeface="宋体" charset="-122"/>
                </a:rPr>
                <a:t>k←0.02 </a:t>
              </a:r>
            </a:p>
          </p:txBody>
        </p:sp>
        <p:sp>
          <p:nvSpPr>
            <p:cNvPr id="51214" name="Rectangle 11"/>
            <p:cNvSpPr>
              <a:spLocks noChangeArrowheads="1"/>
            </p:cNvSpPr>
            <p:nvPr/>
          </p:nvSpPr>
          <p:spPr bwMode="auto">
            <a:xfrm>
              <a:off x="1680" y="2568"/>
              <a:ext cx="139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当 </a:t>
              </a:r>
              <a:r>
                <a:rPr kumimoji="1" lang="en-US" altLang="zh-CN" sz="2000">
                  <a:ea typeface="宋体" charset="-122"/>
                </a:rPr>
                <a:t>k&gt;=0.005</a:t>
              </a:r>
              <a:r>
                <a:rPr kumimoji="1" lang="zh-CN" altLang="en-US" sz="2000">
                  <a:ea typeface="宋体" charset="-122"/>
                </a:rPr>
                <a:t>时 </a:t>
              </a:r>
            </a:p>
          </p:txBody>
        </p:sp>
        <p:sp>
          <p:nvSpPr>
            <p:cNvPr id="51215" name="Rectangle 12"/>
            <p:cNvSpPr>
              <a:spLocks noChangeArrowheads="1"/>
            </p:cNvSpPr>
            <p:nvPr/>
          </p:nvSpPr>
          <p:spPr bwMode="auto">
            <a:xfrm>
              <a:off x="1824" y="2808"/>
              <a:ext cx="220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计算增长率</a:t>
              </a:r>
              <a:r>
                <a:rPr kumimoji="1" lang="en-US" altLang="zh-CN" sz="2000">
                  <a:ea typeface="宋体" charset="-122"/>
                </a:rPr>
                <a:t>k</a:t>
              </a:r>
              <a:r>
                <a:rPr kumimoji="1" lang="zh-CN" altLang="en-US" sz="2000">
                  <a:ea typeface="宋体" charset="-122"/>
                </a:rPr>
                <a:t>所对应的翻番的年数 </a:t>
              </a:r>
              <a:r>
                <a:rPr kumimoji="1" lang="en-US" altLang="zh-CN" sz="2000">
                  <a:ea typeface="宋体" charset="-122"/>
                </a:rPr>
                <a:t>n</a:t>
              </a:r>
            </a:p>
          </p:txBody>
        </p:sp>
        <p:sp>
          <p:nvSpPr>
            <p:cNvPr id="51216" name="Line 13"/>
            <p:cNvSpPr>
              <a:spLocks noChangeShapeType="1"/>
            </p:cNvSpPr>
            <p:nvPr/>
          </p:nvSpPr>
          <p:spPr bwMode="auto">
            <a:xfrm>
              <a:off x="1824" y="3326"/>
              <a:ext cx="211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1217" name="Rectangle 14"/>
            <p:cNvSpPr>
              <a:spLocks noChangeArrowheads="1"/>
            </p:cNvSpPr>
            <p:nvPr/>
          </p:nvSpPr>
          <p:spPr bwMode="auto">
            <a:xfrm>
              <a:off x="1872" y="3408"/>
              <a:ext cx="96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>
                  <a:ea typeface="宋体" charset="-122"/>
                </a:rPr>
                <a:t>k←k-0.005 </a:t>
              </a:r>
            </a:p>
          </p:txBody>
        </p:sp>
        <p:sp>
          <p:nvSpPr>
            <p:cNvPr id="51218" name="Text Box 15"/>
            <p:cNvSpPr txBox="1">
              <a:spLocks noChangeArrowheads="1"/>
            </p:cNvSpPr>
            <p:nvPr/>
          </p:nvSpPr>
          <p:spPr bwMode="auto">
            <a:xfrm>
              <a:off x="1824" y="3088"/>
              <a:ext cx="115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输出 </a:t>
              </a:r>
              <a:r>
                <a:rPr kumimoji="1" lang="en-US" altLang="zh-CN" sz="2000">
                  <a:ea typeface="宋体" charset="-122"/>
                </a:rPr>
                <a:t>k，n</a:t>
              </a:r>
            </a:p>
          </p:txBody>
        </p:sp>
      </p:grpSp>
      <p:sp>
        <p:nvSpPr>
          <p:cNvPr id="230416" name="AutoShape 16"/>
          <p:cNvSpPr>
            <a:spLocks noChangeArrowheads="1"/>
          </p:cNvSpPr>
          <p:nvPr/>
        </p:nvSpPr>
        <p:spPr bwMode="auto">
          <a:xfrm>
            <a:off x="6546850" y="4876800"/>
            <a:ext cx="844550" cy="152400"/>
          </a:xfrm>
          <a:prstGeom prst="rightArrow">
            <a:avLst>
              <a:gd name="adj1" fmla="val 50000"/>
              <a:gd name="adj2" fmla="val 138542"/>
            </a:avLst>
          </a:prstGeom>
          <a:solidFill>
            <a:srgbClr val="66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30417" name="WordArt 17"/>
          <p:cNvSpPr>
            <a:spLocks noChangeArrowheads="1" noChangeShapeType="1"/>
          </p:cNvSpPr>
          <p:nvPr/>
        </p:nvSpPr>
        <p:spPr bwMode="auto">
          <a:xfrm>
            <a:off x="7239000" y="4572000"/>
            <a:ext cx="1417638" cy="646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069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FFFF66"/>
                  </a:solidFill>
                  <a:round/>
                  <a:headEnd/>
                  <a:tailEnd/>
                </a:ln>
                <a:solidFill>
                  <a:srgbClr val="00FF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0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0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0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0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0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3" grpId="0" build="p" bldLvl="2" autoUpdateAnimBg="0"/>
      <p:bldP spid="230416" grpId="0" animBg="1"/>
      <p:bldP spid="23041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86A79D5D-B5CD-4A56-BB10-2F82E742F0A3}" type="slidenum">
              <a:rPr lang="en-US" altLang="zh-CN"/>
              <a:pPr>
                <a:defRPr/>
              </a:pPr>
              <a:t>49</a:t>
            </a:fld>
            <a:r>
              <a:rPr lang="en-US" altLang="zh-CN"/>
              <a:t>-</a:t>
            </a:r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2800" smtClean="0"/>
              <a:t>2. 计算增长率</a:t>
            </a:r>
            <a:r>
              <a:rPr lang="en-US" altLang="zh-CN" sz="2800" smtClean="0"/>
              <a:t>k</a:t>
            </a:r>
            <a:r>
              <a:rPr lang="zh-CN" altLang="en-US" sz="2800" smtClean="0"/>
              <a:t>所对应的翻番的年数 </a:t>
            </a:r>
            <a:r>
              <a:rPr lang="en-US" altLang="zh-CN" sz="2800" smtClean="0"/>
              <a:t>n</a:t>
            </a:r>
            <a:endParaRPr lang="zh-CN" altLang="en-US" sz="2800" smtClean="0"/>
          </a:p>
        </p:txBody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828800"/>
          </a:xfrm>
        </p:spPr>
        <p:txBody>
          <a:bodyPr/>
          <a:lstStyle/>
          <a:p>
            <a:pPr eaLnBrk="1" hangingPunct="1"/>
            <a:r>
              <a:rPr lang="zh-CN" altLang="en-US" sz="2400" dirty="0" smtClean="0"/>
              <a:t>设</a:t>
            </a:r>
            <a:r>
              <a:rPr lang="en-US" altLang="zh-CN" sz="2400" dirty="0" smtClean="0"/>
              <a:t>p</a:t>
            </a:r>
            <a:r>
              <a:rPr lang="zh-CN" altLang="en-US" sz="2400" dirty="0" smtClean="0"/>
              <a:t>保存人口数量</a:t>
            </a:r>
          </a:p>
          <a:p>
            <a:pPr eaLnBrk="1" hangingPunct="1"/>
            <a:r>
              <a:rPr lang="zh-CN" altLang="en-US" sz="2400" dirty="0" smtClean="0"/>
              <a:t>以增长率</a:t>
            </a:r>
            <a:r>
              <a:rPr lang="en-US" altLang="zh-CN" sz="2400" dirty="0" smtClean="0"/>
              <a:t>k</a:t>
            </a:r>
            <a:r>
              <a:rPr lang="zh-CN" altLang="en-US" sz="2400" dirty="0" smtClean="0"/>
              <a:t>增长一年后的人口数为</a:t>
            </a:r>
            <a:r>
              <a:rPr lang="en-US" altLang="zh-CN" sz="2400" dirty="0" smtClean="0"/>
              <a:t>s*(1+k) ，</a:t>
            </a:r>
            <a:r>
              <a:rPr lang="zh-CN" altLang="en-US" sz="2400" dirty="0" smtClean="0"/>
              <a:t>第二年在其基础上再以</a:t>
            </a:r>
            <a:r>
              <a:rPr lang="en-US" altLang="zh-CN" sz="2400" dirty="0" smtClean="0"/>
              <a:t>k</a:t>
            </a:r>
            <a:r>
              <a:rPr lang="zh-CN" altLang="en-US" sz="2400" dirty="0" smtClean="0"/>
              <a:t>为增长率增长： </a:t>
            </a:r>
            <a:r>
              <a:rPr lang="en-US" altLang="zh-CN" sz="2400" dirty="0" smtClean="0"/>
              <a:t>s*(1+k) *(1+k)……</a:t>
            </a:r>
            <a:endParaRPr lang="zh-CN" altLang="en-US" sz="2400" dirty="0" smtClean="0"/>
          </a:p>
          <a:p>
            <a:pPr eaLnBrk="1" hangingPunct="1"/>
            <a:r>
              <a:rPr lang="zh-CN" altLang="en-US" sz="2400" dirty="0" smtClean="0"/>
              <a:t>问题本质：累乘(1+</a:t>
            </a:r>
            <a:r>
              <a:rPr lang="en-US" altLang="zh-CN" sz="2400" dirty="0" smtClean="0"/>
              <a:t>k)</a:t>
            </a:r>
          </a:p>
        </p:txBody>
      </p:sp>
      <p:sp>
        <p:nvSpPr>
          <p:cNvPr id="231442" name="Rectangle 18"/>
          <p:cNvSpPr>
            <a:spLocks noChangeArrowheads="1"/>
          </p:cNvSpPr>
          <p:nvPr/>
        </p:nvSpPr>
        <p:spPr bwMode="auto">
          <a:xfrm>
            <a:off x="2438400" y="3794125"/>
            <a:ext cx="4495800" cy="213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31443" name="Rectangle 19"/>
          <p:cNvSpPr>
            <a:spLocks noChangeArrowheads="1"/>
          </p:cNvSpPr>
          <p:nvPr/>
        </p:nvSpPr>
        <p:spPr bwMode="auto">
          <a:xfrm>
            <a:off x="2438400" y="3794125"/>
            <a:ext cx="4495800" cy="4270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 dirty="0">
                <a:ea typeface="宋体" charset="-122"/>
              </a:rPr>
              <a:t>          </a:t>
            </a:r>
            <a:r>
              <a:rPr kumimoji="1" lang="en-US" altLang="zh-CN" sz="2000" dirty="0" smtClean="0">
                <a:ea typeface="宋体" charset="-122"/>
              </a:rPr>
              <a:t>p←</a:t>
            </a:r>
            <a:r>
              <a:rPr kumimoji="1" lang="en-US" altLang="zh-CN" sz="2000" dirty="0">
                <a:ea typeface="宋体" charset="-122"/>
              </a:rPr>
              <a:t>1</a:t>
            </a:r>
            <a:endParaRPr kumimoji="1" lang="zh-CN" altLang="en-US" sz="2000" dirty="0">
              <a:ea typeface="宋体" charset="-122"/>
            </a:endParaRPr>
          </a:p>
        </p:txBody>
      </p:sp>
      <p:sp>
        <p:nvSpPr>
          <p:cNvPr id="231444" name="Rectangle 20"/>
          <p:cNvSpPr>
            <a:spLocks noChangeArrowheads="1"/>
          </p:cNvSpPr>
          <p:nvPr/>
        </p:nvSpPr>
        <p:spPr bwMode="auto">
          <a:xfrm>
            <a:off x="2438400" y="4221163"/>
            <a:ext cx="4495800" cy="4270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>
                <a:ea typeface="宋体" charset="-122"/>
              </a:rPr>
              <a:t>          n←0</a:t>
            </a:r>
            <a:endParaRPr kumimoji="1" lang="zh-CN" altLang="en-US" sz="2000">
              <a:ea typeface="宋体" charset="-122"/>
            </a:endParaRPr>
          </a:p>
        </p:txBody>
      </p:sp>
      <p:sp>
        <p:nvSpPr>
          <p:cNvPr id="231445" name="Rectangle 21"/>
          <p:cNvSpPr>
            <a:spLocks noChangeArrowheads="1"/>
          </p:cNvSpPr>
          <p:nvPr/>
        </p:nvSpPr>
        <p:spPr bwMode="auto">
          <a:xfrm>
            <a:off x="2438400" y="4648200"/>
            <a:ext cx="4495800" cy="1279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 dirty="0">
                <a:ea typeface="宋体" charset="-122"/>
              </a:rPr>
              <a:t>当 </a:t>
            </a:r>
            <a:r>
              <a:rPr kumimoji="1" lang="en-US" altLang="zh-CN" sz="2000" dirty="0" smtClean="0">
                <a:ea typeface="宋体" charset="-122"/>
              </a:rPr>
              <a:t>p&lt;2 </a:t>
            </a:r>
            <a:r>
              <a:rPr kumimoji="1" lang="zh-CN" altLang="en-US" sz="2000" dirty="0">
                <a:ea typeface="宋体" charset="-122"/>
              </a:rPr>
              <a:t>时</a:t>
            </a:r>
          </a:p>
        </p:txBody>
      </p:sp>
      <p:sp>
        <p:nvSpPr>
          <p:cNvPr id="231446" name="Rectangle 22"/>
          <p:cNvSpPr>
            <a:spLocks noChangeArrowheads="1"/>
          </p:cNvSpPr>
          <p:nvPr/>
        </p:nvSpPr>
        <p:spPr bwMode="auto">
          <a:xfrm>
            <a:off x="3429000" y="5073650"/>
            <a:ext cx="3505200" cy="854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31447" name="Rectangle 23"/>
          <p:cNvSpPr>
            <a:spLocks noChangeArrowheads="1"/>
          </p:cNvSpPr>
          <p:nvPr/>
        </p:nvSpPr>
        <p:spPr bwMode="auto">
          <a:xfrm>
            <a:off x="3429000" y="5073650"/>
            <a:ext cx="3505200" cy="4270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 dirty="0" err="1" smtClean="0">
                <a:ea typeface="宋体" charset="-122"/>
              </a:rPr>
              <a:t>p←p</a:t>
            </a:r>
            <a:r>
              <a:rPr kumimoji="1" lang="en-US" altLang="zh-CN" sz="2000" dirty="0" smtClean="0">
                <a:ea typeface="宋体" charset="-122"/>
              </a:rPr>
              <a:t>*(</a:t>
            </a:r>
            <a:r>
              <a:rPr kumimoji="1" lang="en-US" altLang="zh-CN" sz="2000" dirty="0">
                <a:ea typeface="宋体" charset="-122"/>
              </a:rPr>
              <a:t>1+k) </a:t>
            </a:r>
            <a:endParaRPr lang="zh-CN" altLang="en-US" sz="2000" b="0" dirty="0">
              <a:ea typeface="宋体" charset="-122"/>
            </a:endParaRPr>
          </a:p>
        </p:txBody>
      </p:sp>
      <p:sp>
        <p:nvSpPr>
          <p:cNvPr id="231449" name="Rectangle 25"/>
          <p:cNvSpPr>
            <a:spLocks noChangeArrowheads="1"/>
          </p:cNvSpPr>
          <p:nvPr/>
        </p:nvSpPr>
        <p:spPr bwMode="auto">
          <a:xfrm>
            <a:off x="3429000" y="5500688"/>
            <a:ext cx="3505200" cy="4270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>
                <a:ea typeface="宋体" charset="-122"/>
              </a:rPr>
              <a:t>     n++</a:t>
            </a:r>
            <a:endParaRPr kumimoji="1" lang="zh-CN" altLang="en-US" sz="200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42" grpId="0" animBg="1"/>
      <p:bldP spid="231443" grpId="0" animBg="1" autoUpdateAnimBg="0"/>
      <p:bldP spid="231444" grpId="0" animBg="1" autoUpdateAnimBg="0"/>
      <p:bldP spid="231445" grpId="0" animBg="1" autoUpdateAnimBg="0"/>
      <p:bldP spid="231446" grpId="0" animBg="1"/>
      <p:bldP spid="231447" grpId="0" animBg="1" autoUpdateAnimBg="0"/>
      <p:bldP spid="231449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AD9AB8C7-6F7B-4132-B3C6-493AFC5D89A4}" type="slidenum">
              <a:rPr lang="en-US" altLang="zh-CN"/>
              <a:pPr>
                <a:defRPr/>
              </a:pPr>
              <a:t>5</a:t>
            </a:fld>
            <a:r>
              <a:rPr lang="en-US" altLang="zh-CN"/>
              <a:t>-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2. 累加器的使用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5472112" cy="685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smtClean="0"/>
              <a:t>【</a:t>
            </a:r>
            <a:r>
              <a:rPr lang="zh-CN" altLang="en-US" sz="2400" smtClean="0">
                <a:solidFill>
                  <a:srgbClr val="FF0066"/>
                </a:solidFill>
              </a:rPr>
              <a:t>4个成绩累加的过程示例</a:t>
            </a:r>
            <a:r>
              <a:rPr lang="zh-CN" altLang="en-US" sz="2400" smtClean="0"/>
              <a:t>】</a:t>
            </a:r>
            <a:endParaRPr lang="en-US" altLang="zh-CN" sz="2400" smtClean="0"/>
          </a:p>
        </p:txBody>
      </p:sp>
      <p:sp>
        <p:nvSpPr>
          <p:cNvPr id="186392" name="Rectangle 24"/>
          <p:cNvSpPr>
            <a:spLocks noChangeArrowheads="1"/>
          </p:cNvSpPr>
          <p:nvPr/>
        </p:nvSpPr>
        <p:spPr bwMode="auto">
          <a:xfrm>
            <a:off x="4645025" y="4535488"/>
            <a:ext cx="2289175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360</a:t>
            </a:r>
          </a:p>
        </p:txBody>
      </p:sp>
      <p:sp>
        <p:nvSpPr>
          <p:cNvPr id="186391" name="Rectangle 23"/>
          <p:cNvSpPr>
            <a:spLocks noChangeArrowheads="1"/>
          </p:cNvSpPr>
          <p:nvPr/>
        </p:nvSpPr>
        <p:spPr bwMode="auto">
          <a:xfrm>
            <a:off x="3800475" y="4535488"/>
            <a:ext cx="844550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90</a:t>
            </a:r>
          </a:p>
        </p:txBody>
      </p:sp>
      <p:sp>
        <p:nvSpPr>
          <p:cNvPr id="186390" name="Rectangle 22"/>
          <p:cNvSpPr>
            <a:spLocks noChangeArrowheads="1"/>
          </p:cNvSpPr>
          <p:nvPr/>
        </p:nvSpPr>
        <p:spPr bwMode="auto">
          <a:xfrm>
            <a:off x="2814638" y="4535488"/>
            <a:ext cx="985837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270</a:t>
            </a:r>
          </a:p>
        </p:txBody>
      </p:sp>
      <p:sp>
        <p:nvSpPr>
          <p:cNvPr id="7176" name="Rectangle 21"/>
          <p:cNvSpPr>
            <a:spLocks noChangeArrowheads="1"/>
          </p:cNvSpPr>
          <p:nvPr/>
        </p:nvSpPr>
        <p:spPr bwMode="auto">
          <a:xfrm>
            <a:off x="1828800" y="4535488"/>
            <a:ext cx="985838" cy="60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>
                <a:ea typeface="方正舒体" pitchFamily="2" charset="-122"/>
              </a:rPr>
              <a:t>④</a:t>
            </a:r>
            <a:endParaRPr lang="zh-CN" altLang="en-US" sz="2400">
              <a:ea typeface="方正舒体" pitchFamily="2" charset="-122"/>
            </a:endParaRPr>
          </a:p>
        </p:txBody>
      </p:sp>
      <p:sp>
        <p:nvSpPr>
          <p:cNvPr id="186388" name="Rectangle 20"/>
          <p:cNvSpPr>
            <a:spLocks noChangeArrowheads="1"/>
          </p:cNvSpPr>
          <p:nvPr/>
        </p:nvSpPr>
        <p:spPr bwMode="auto">
          <a:xfrm>
            <a:off x="4645025" y="3930650"/>
            <a:ext cx="2289175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270</a:t>
            </a:r>
          </a:p>
        </p:txBody>
      </p:sp>
      <p:sp>
        <p:nvSpPr>
          <p:cNvPr id="186387" name="Rectangle 19"/>
          <p:cNvSpPr>
            <a:spLocks noChangeArrowheads="1"/>
          </p:cNvSpPr>
          <p:nvPr/>
        </p:nvSpPr>
        <p:spPr bwMode="auto">
          <a:xfrm>
            <a:off x="3800475" y="3930650"/>
            <a:ext cx="844550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90</a:t>
            </a:r>
          </a:p>
        </p:txBody>
      </p:sp>
      <p:sp>
        <p:nvSpPr>
          <p:cNvPr id="186386" name="Rectangle 18"/>
          <p:cNvSpPr>
            <a:spLocks noChangeArrowheads="1"/>
          </p:cNvSpPr>
          <p:nvPr/>
        </p:nvSpPr>
        <p:spPr bwMode="auto">
          <a:xfrm>
            <a:off x="2814638" y="3930650"/>
            <a:ext cx="985837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180</a:t>
            </a:r>
          </a:p>
        </p:txBody>
      </p:sp>
      <p:sp>
        <p:nvSpPr>
          <p:cNvPr id="7180" name="Rectangle 17"/>
          <p:cNvSpPr>
            <a:spLocks noChangeArrowheads="1"/>
          </p:cNvSpPr>
          <p:nvPr/>
        </p:nvSpPr>
        <p:spPr bwMode="auto">
          <a:xfrm>
            <a:off x="1828800" y="3930650"/>
            <a:ext cx="985838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>
                <a:ea typeface="方正舒体" pitchFamily="2" charset="-122"/>
              </a:rPr>
              <a:t>③</a:t>
            </a:r>
            <a:endParaRPr lang="zh-CN" altLang="en-US" sz="2400">
              <a:ea typeface="方正舒体" pitchFamily="2" charset="-122"/>
            </a:endParaRPr>
          </a:p>
        </p:txBody>
      </p:sp>
      <p:sp>
        <p:nvSpPr>
          <p:cNvPr id="186384" name="Rectangle 16"/>
          <p:cNvSpPr>
            <a:spLocks noChangeArrowheads="1"/>
          </p:cNvSpPr>
          <p:nvPr/>
        </p:nvSpPr>
        <p:spPr bwMode="auto">
          <a:xfrm>
            <a:off x="4645025" y="3327400"/>
            <a:ext cx="228917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180</a:t>
            </a:r>
          </a:p>
        </p:txBody>
      </p:sp>
      <p:sp>
        <p:nvSpPr>
          <p:cNvPr id="186383" name="Rectangle 15"/>
          <p:cNvSpPr>
            <a:spLocks noChangeArrowheads="1"/>
          </p:cNvSpPr>
          <p:nvPr/>
        </p:nvSpPr>
        <p:spPr bwMode="auto">
          <a:xfrm>
            <a:off x="3800475" y="3327400"/>
            <a:ext cx="844550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100</a:t>
            </a:r>
          </a:p>
        </p:txBody>
      </p:sp>
      <p:sp>
        <p:nvSpPr>
          <p:cNvPr id="186382" name="Rectangle 14"/>
          <p:cNvSpPr>
            <a:spLocks noChangeArrowheads="1"/>
          </p:cNvSpPr>
          <p:nvPr/>
        </p:nvSpPr>
        <p:spPr bwMode="auto">
          <a:xfrm>
            <a:off x="2814638" y="3327400"/>
            <a:ext cx="98583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80</a:t>
            </a:r>
          </a:p>
        </p:txBody>
      </p:sp>
      <p:sp>
        <p:nvSpPr>
          <p:cNvPr id="7184" name="Rectangle 13"/>
          <p:cNvSpPr>
            <a:spLocks noChangeArrowheads="1"/>
          </p:cNvSpPr>
          <p:nvPr/>
        </p:nvSpPr>
        <p:spPr bwMode="auto">
          <a:xfrm>
            <a:off x="1828800" y="3327400"/>
            <a:ext cx="985838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>
                <a:ea typeface="方正舒体" pitchFamily="2" charset="-122"/>
              </a:rPr>
              <a:t>②</a:t>
            </a:r>
            <a:r>
              <a:rPr lang="zh-CN" altLang="en-US" sz="2400"/>
              <a:t> </a:t>
            </a:r>
          </a:p>
        </p:txBody>
      </p:sp>
      <p:sp>
        <p:nvSpPr>
          <p:cNvPr id="186380" name="Rectangle 12"/>
          <p:cNvSpPr>
            <a:spLocks noChangeArrowheads="1"/>
          </p:cNvSpPr>
          <p:nvPr/>
        </p:nvSpPr>
        <p:spPr bwMode="auto">
          <a:xfrm>
            <a:off x="4645025" y="2738438"/>
            <a:ext cx="2289175" cy="58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80</a:t>
            </a:r>
          </a:p>
        </p:txBody>
      </p:sp>
      <p:sp>
        <p:nvSpPr>
          <p:cNvPr id="186379" name="Rectangle 11"/>
          <p:cNvSpPr>
            <a:spLocks noChangeArrowheads="1"/>
          </p:cNvSpPr>
          <p:nvPr/>
        </p:nvSpPr>
        <p:spPr bwMode="auto">
          <a:xfrm>
            <a:off x="3800475" y="2738438"/>
            <a:ext cx="844550" cy="58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80</a:t>
            </a:r>
          </a:p>
        </p:txBody>
      </p:sp>
      <p:sp>
        <p:nvSpPr>
          <p:cNvPr id="186378" name="Rectangle 10"/>
          <p:cNvSpPr>
            <a:spLocks noChangeArrowheads="1"/>
          </p:cNvSpPr>
          <p:nvPr/>
        </p:nvSpPr>
        <p:spPr bwMode="auto">
          <a:xfrm>
            <a:off x="2814638" y="2738438"/>
            <a:ext cx="985837" cy="58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0</a:t>
            </a:r>
          </a:p>
        </p:txBody>
      </p:sp>
      <p:sp>
        <p:nvSpPr>
          <p:cNvPr id="7188" name="Rectangle 9"/>
          <p:cNvSpPr>
            <a:spLocks noChangeArrowheads="1"/>
          </p:cNvSpPr>
          <p:nvPr/>
        </p:nvSpPr>
        <p:spPr bwMode="auto">
          <a:xfrm>
            <a:off x="1828800" y="2738438"/>
            <a:ext cx="985838" cy="58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>
                <a:ea typeface="方正舒体" pitchFamily="2" charset="-122"/>
              </a:rPr>
              <a:t>①</a:t>
            </a:r>
            <a:endParaRPr lang="en-US" altLang="zh-CN" sz="2400"/>
          </a:p>
        </p:txBody>
      </p:sp>
      <p:sp>
        <p:nvSpPr>
          <p:cNvPr id="7189" name="Rectangle 8"/>
          <p:cNvSpPr>
            <a:spLocks noChangeArrowheads="1"/>
          </p:cNvSpPr>
          <p:nvPr/>
        </p:nvSpPr>
        <p:spPr bwMode="auto">
          <a:xfrm>
            <a:off x="4645025" y="2133600"/>
            <a:ext cx="2289175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/>
              <a:t>sum=sum+x</a:t>
            </a:r>
          </a:p>
        </p:txBody>
      </p:sp>
      <p:sp>
        <p:nvSpPr>
          <p:cNvPr id="7190" name="Rectangle 7"/>
          <p:cNvSpPr>
            <a:spLocks noChangeArrowheads="1"/>
          </p:cNvSpPr>
          <p:nvPr/>
        </p:nvSpPr>
        <p:spPr bwMode="auto">
          <a:xfrm>
            <a:off x="3800475" y="2133600"/>
            <a:ext cx="844550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/>
              <a:t>x</a:t>
            </a:r>
          </a:p>
        </p:txBody>
      </p:sp>
      <p:sp>
        <p:nvSpPr>
          <p:cNvPr id="7191" name="Rectangle 6"/>
          <p:cNvSpPr>
            <a:spLocks noChangeArrowheads="1"/>
          </p:cNvSpPr>
          <p:nvPr/>
        </p:nvSpPr>
        <p:spPr bwMode="auto">
          <a:xfrm>
            <a:off x="2814638" y="2133600"/>
            <a:ext cx="985837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/>
              <a:t>sum</a:t>
            </a:r>
          </a:p>
        </p:txBody>
      </p:sp>
      <p:sp>
        <p:nvSpPr>
          <p:cNvPr id="7192" name="Rectangle 5"/>
          <p:cNvSpPr>
            <a:spLocks noChangeArrowheads="1"/>
          </p:cNvSpPr>
          <p:nvPr/>
        </p:nvSpPr>
        <p:spPr bwMode="auto">
          <a:xfrm>
            <a:off x="1828800" y="2133600"/>
            <a:ext cx="985838" cy="604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endParaRPr lang="zh-CN" altLang="en-US" sz="2400"/>
          </a:p>
        </p:txBody>
      </p:sp>
      <p:sp>
        <p:nvSpPr>
          <p:cNvPr id="7193" name="Line 25"/>
          <p:cNvSpPr>
            <a:spLocks noChangeShapeType="1"/>
          </p:cNvSpPr>
          <p:nvPr/>
        </p:nvSpPr>
        <p:spPr bwMode="auto">
          <a:xfrm>
            <a:off x="1828800" y="2133600"/>
            <a:ext cx="51054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7194" name="Line 26"/>
          <p:cNvSpPr>
            <a:spLocks noChangeShapeType="1"/>
          </p:cNvSpPr>
          <p:nvPr/>
        </p:nvSpPr>
        <p:spPr bwMode="auto">
          <a:xfrm>
            <a:off x="1828800" y="2738438"/>
            <a:ext cx="5105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7195" name="Line 27"/>
          <p:cNvSpPr>
            <a:spLocks noChangeShapeType="1"/>
          </p:cNvSpPr>
          <p:nvPr/>
        </p:nvSpPr>
        <p:spPr bwMode="auto">
          <a:xfrm>
            <a:off x="1828800" y="3327400"/>
            <a:ext cx="5105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7196" name="Line 28"/>
          <p:cNvSpPr>
            <a:spLocks noChangeShapeType="1"/>
          </p:cNvSpPr>
          <p:nvPr/>
        </p:nvSpPr>
        <p:spPr bwMode="auto">
          <a:xfrm>
            <a:off x="1828800" y="3930650"/>
            <a:ext cx="5105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7197" name="Line 29"/>
          <p:cNvSpPr>
            <a:spLocks noChangeShapeType="1"/>
          </p:cNvSpPr>
          <p:nvPr/>
        </p:nvSpPr>
        <p:spPr bwMode="auto">
          <a:xfrm>
            <a:off x="1828800" y="4535488"/>
            <a:ext cx="5105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7198" name="Line 30"/>
          <p:cNvSpPr>
            <a:spLocks noChangeShapeType="1"/>
          </p:cNvSpPr>
          <p:nvPr/>
        </p:nvSpPr>
        <p:spPr bwMode="auto">
          <a:xfrm>
            <a:off x="1828800" y="5140325"/>
            <a:ext cx="5105400" cy="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7199" name="Line 31"/>
          <p:cNvSpPr>
            <a:spLocks noChangeShapeType="1"/>
          </p:cNvSpPr>
          <p:nvPr/>
        </p:nvSpPr>
        <p:spPr bwMode="auto">
          <a:xfrm>
            <a:off x="1828800" y="2133600"/>
            <a:ext cx="0" cy="3006725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7200" name="Line 32"/>
          <p:cNvSpPr>
            <a:spLocks noChangeShapeType="1"/>
          </p:cNvSpPr>
          <p:nvPr/>
        </p:nvSpPr>
        <p:spPr bwMode="auto">
          <a:xfrm>
            <a:off x="2814638" y="2133600"/>
            <a:ext cx="0" cy="3006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7201" name="Line 33"/>
          <p:cNvSpPr>
            <a:spLocks noChangeShapeType="1"/>
          </p:cNvSpPr>
          <p:nvPr/>
        </p:nvSpPr>
        <p:spPr bwMode="auto">
          <a:xfrm>
            <a:off x="3800475" y="2133600"/>
            <a:ext cx="0" cy="3006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7202" name="Line 34"/>
          <p:cNvSpPr>
            <a:spLocks noChangeShapeType="1"/>
          </p:cNvSpPr>
          <p:nvPr/>
        </p:nvSpPr>
        <p:spPr bwMode="auto">
          <a:xfrm>
            <a:off x="4645025" y="2133600"/>
            <a:ext cx="0" cy="3006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7203" name="Line 35"/>
          <p:cNvSpPr>
            <a:spLocks noChangeShapeType="1"/>
          </p:cNvSpPr>
          <p:nvPr/>
        </p:nvSpPr>
        <p:spPr bwMode="auto">
          <a:xfrm>
            <a:off x="6934200" y="2133600"/>
            <a:ext cx="0" cy="3006725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6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6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6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6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6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6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8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92" grpId="0" autoUpdateAnimBg="0"/>
      <p:bldP spid="186391" grpId="0" autoUpdateAnimBg="0"/>
      <p:bldP spid="186390" grpId="0" autoUpdateAnimBg="0"/>
      <p:bldP spid="186388" grpId="0" autoUpdateAnimBg="0"/>
      <p:bldP spid="186387" grpId="0" autoUpdateAnimBg="0"/>
      <p:bldP spid="186386" grpId="0" autoUpdateAnimBg="0"/>
      <p:bldP spid="186384" grpId="0" autoUpdateAnimBg="0"/>
      <p:bldP spid="186383" grpId="0" autoUpdateAnimBg="0"/>
      <p:bldP spid="186382" grpId="0" autoUpdateAnimBg="0"/>
      <p:bldP spid="186380" grpId="0" autoUpdateAnimBg="0"/>
      <p:bldP spid="186379" grpId="0" autoUpdateAnimBg="0"/>
      <p:bldP spid="186378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6104D8CC-61A8-44EC-8BA3-4AE1E99B7228}" type="slidenum">
              <a:rPr lang="en-US" altLang="zh-CN"/>
              <a:pPr>
                <a:defRPr/>
              </a:pPr>
              <a:t>50</a:t>
            </a:fld>
            <a:r>
              <a:rPr lang="en-US" altLang="zh-CN"/>
              <a:t>-</a:t>
            </a:r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2800" smtClean="0"/>
              <a:t>2. 计算增长率</a:t>
            </a:r>
            <a:r>
              <a:rPr lang="en-US" altLang="zh-CN" sz="2800" smtClean="0"/>
              <a:t>k</a:t>
            </a:r>
            <a:r>
              <a:rPr lang="zh-CN" altLang="en-US" sz="2800" smtClean="0"/>
              <a:t>所对应的翻番的年数 </a:t>
            </a:r>
            <a:r>
              <a:rPr lang="en-US" altLang="zh-CN" sz="2800" smtClean="0"/>
              <a:t>n</a:t>
            </a:r>
            <a:endParaRPr lang="zh-CN" altLang="en-US" sz="2800" smtClean="0"/>
          </a:p>
        </p:txBody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828800"/>
          </a:xfrm>
        </p:spPr>
        <p:txBody>
          <a:bodyPr/>
          <a:lstStyle/>
          <a:p>
            <a:pPr eaLnBrk="1" hangingPunct="1"/>
            <a:r>
              <a:rPr lang="zh-CN" altLang="en-US" sz="2400" smtClean="0"/>
              <a:t>设</a:t>
            </a:r>
            <a:r>
              <a:rPr lang="en-US" altLang="zh-CN" sz="2400" smtClean="0"/>
              <a:t>s</a:t>
            </a:r>
            <a:r>
              <a:rPr lang="zh-CN" altLang="en-US" sz="2400" smtClean="0"/>
              <a:t>保存人口数量</a:t>
            </a:r>
          </a:p>
          <a:p>
            <a:pPr eaLnBrk="1" hangingPunct="1"/>
            <a:r>
              <a:rPr lang="zh-CN" altLang="en-US" sz="2400" smtClean="0"/>
              <a:t>以增长率</a:t>
            </a:r>
            <a:r>
              <a:rPr lang="en-US" altLang="zh-CN" sz="2400" smtClean="0"/>
              <a:t>k</a:t>
            </a:r>
            <a:r>
              <a:rPr lang="zh-CN" altLang="en-US" sz="2400" smtClean="0"/>
              <a:t>增长一年后的人口数为</a:t>
            </a:r>
            <a:r>
              <a:rPr lang="en-US" altLang="zh-CN" sz="2400" smtClean="0"/>
              <a:t>s*(1+2%) ，</a:t>
            </a:r>
            <a:r>
              <a:rPr lang="zh-CN" altLang="en-US" sz="2400" smtClean="0"/>
              <a:t>第二年在其基础上再以</a:t>
            </a:r>
            <a:r>
              <a:rPr lang="en-US" altLang="zh-CN" sz="2400" smtClean="0"/>
              <a:t>k</a:t>
            </a:r>
            <a:r>
              <a:rPr lang="zh-CN" altLang="en-US" sz="2400" smtClean="0"/>
              <a:t>为增长率增长： </a:t>
            </a:r>
            <a:r>
              <a:rPr lang="en-US" altLang="zh-CN" sz="2400" smtClean="0"/>
              <a:t>s*(1+2%) *(1+2%)……</a:t>
            </a:r>
            <a:endParaRPr lang="zh-CN" altLang="en-US" sz="2400" smtClean="0"/>
          </a:p>
          <a:p>
            <a:pPr eaLnBrk="1" hangingPunct="1"/>
            <a:r>
              <a:rPr lang="zh-CN" altLang="en-US" sz="2400" smtClean="0"/>
              <a:t>问题本质：累乘(1+</a:t>
            </a:r>
            <a:r>
              <a:rPr lang="en-US" altLang="zh-CN" sz="2400" smtClean="0"/>
              <a:t>2%)</a:t>
            </a:r>
          </a:p>
        </p:txBody>
      </p:sp>
      <p:sp>
        <p:nvSpPr>
          <p:cNvPr id="53253" name="Rectangle 4"/>
          <p:cNvSpPr>
            <a:spLocks noChangeArrowheads="1"/>
          </p:cNvSpPr>
          <p:nvPr/>
        </p:nvSpPr>
        <p:spPr bwMode="auto">
          <a:xfrm>
            <a:off x="2438400" y="3794125"/>
            <a:ext cx="4495800" cy="2133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316421" name="Rectangle 5"/>
          <p:cNvSpPr>
            <a:spLocks noChangeArrowheads="1"/>
          </p:cNvSpPr>
          <p:nvPr/>
        </p:nvSpPr>
        <p:spPr bwMode="auto">
          <a:xfrm>
            <a:off x="2438400" y="3794125"/>
            <a:ext cx="4495800" cy="4270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>
                <a:ea typeface="宋体" charset="-122"/>
              </a:rPr>
              <a:t>          s←1</a:t>
            </a:r>
            <a:endParaRPr kumimoji="1" lang="zh-CN" altLang="en-US" sz="2000">
              <a:ea typeface="宋体" charset="-122"/>
            </a:endParaRPr>
          </a:p>
        </p:txBody>
      </p:sp>
      <p:sp>
        <p:nvSpPr>
          <p:cNvPr id="316422" name="Rectangle 6"/>
          <p:cNvSpPr>
            <a:spLocks noChangeArrowheads="1"/>
          </p:cNvSpPr>
          <p:nvPr/>
        </p:nvSpPr>
        <p:spPr bwMode="auto">
          <a:xfrm>
            <a:off x="2438400" y="4221163"/>
            <a:ext cx="4495800" cy="4270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>
                <a:ea typeface="宋体" charset="-122"/>
              </a:rPr>
              <a:t>          n←0</a:t>
            </a:r>
            <a:endParaRPr kumimoji="1" lang="zh-CN" altLang="en-US" sz="2000">
              <a:ea typeface="宋体" charset="-122"/>
            </a:endParaRPr>
          </a:p>
        </p:txBody>
      </p:sp>
      <p:sp>
        <p:nvSpPr>
          <p:cNvPr id="53256" name="Rectangle 7"/>
          <p:cNvSpPr>
            <a:spLocks noChangeArrowheads="1"/>
          </p:cNvSpPr>
          <p:nvPr/>
        </p:nvSpPr>
        <p:spPr bwMode="auto">
          <a:xfrm>
            <a:off x="2438400" y="4648200"/>
            <a:ext cx="4495800" cy="1279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>
                <a:ea typeface="宋体" charset="-122"/>
              </a:rPr>
              <a:t>当 </a:t>
            </a:r>
            <a:r>
              <a:rPr kumimoji="1" lang="en-US" altLang="zh-CN" sz="2000">
                <a:ea typeface="宋体" charset="-122"/>
              </a:rPr>
              <a:t>s&lt;2 </a:t>
            </a:r>
            <a:r>
              <a:rPr kumimoji="1" lang="zh-CN" altLang="en-US" sz="2000">
                <a:ea typeface="宋体" charset="-122"/>
              </a:rPr>
              <a:t>时</a:t>
            </a:r>
          </a:p>
        </p:txBody>
      </p:sp>
      <p:sp>
        <p:nvSpPr>
          <p:cNvPr id="53257" name="Rectangle 8"/>
          <p:cNvSpPr>
            <a:spLocks noChangeArrowheads="1"/>
          </p:cNvSpPr>
          <p:nvPr/>
        </p:nvSpPr>
        <p:spPr bwMode="auto">
          <a:xfrm>
            <a:off x="3429000" y="5073650"/>
            <a:ext cx="3505200" cy="854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316425" name="Rectangle 9"/>
          <p:cNvSpPr>
            <a:spLocks noChangeArrowheads="1"/>
          </p:cNvSpPr>
          <p:nvPr/>
        </p:nvSpPr>
        <p:spPr bwMode="auto">
          <a:xfrm>
            <a:off x="3429000" y="5486400"/>
            <a:ext cx="3505200" cy="4270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>
                <a:ea typeface="宋体" charset="-122"/>
              </a:rPr>
              <a:t>    s←s*(1+0.02) </a:t>
            </a:r>
            <a:endParaRPr lang="zh-CN" altLang="en-US" sz="2000" b="0">
              <a:ea typeface="宋体" charset="-122"/>
            </a:endParaRPr>
          </a:p>
        </p:txBody>
      </p:sp>
      <p:sp>
        <p:nvSpPr>
          <p:cNvPr id="316427" name="Rectangle 11"/>
          <p:cNvSpPr>
            <a:spLocks noChangeArrowheads="1"/>
          </p:cNvSpPr>
          <p:nvPr/>
        </p:nvSpPr>
        <p:spPr bwMode="auto">
          <a:xfrm>
            <a:off x="3429000" y="5059363"/>
            <a:ext cx="3505200" cy="4270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>
                <a:ea typeface="宋体" charset="-122"/>
              </a:rPr>
              <a:t>     n++</a:t>
            </a:r>
            <a:endParaRPr kumimoji="1" lang="zh-CN" altLang="en-US" sz="2000">
              <a:ea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21" grpId="0" animBg="1"/>
      <p:bldP spid="316422" grpId="0" animBg="1"/>
      <p:bldP spid="316425" grpId="0" animBg="1"/>
      <p:bldP spid="31642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9A8D80CA-2A10-4C51-8280-A6F2A0D0A280}" type="slidenum">
              <a:rPr lang="en-US" altLang="zh-CN"/>
              <a:pPr>
                <a:defRPr/>
              </a:pPr>
              <a:t>51</a:t>
            </a:fld>
            <a:r>
              <a:rPr lang="en-US" altLang="zh-CN"/>
              <a:t>-</a:t>
            </a:r>
          </a:p>
        </p:txBody>
      </p:sp>
      <p:sp>
        <p:nvSpPr>
          <p:cNvPr id="54275" name="Rectangle 25"/>
          <p:cNvSpPr>
            <a:spLocks noChangeArrowheads="1"/>
          </p:cNvSpPr>
          <p:nvPr/>
        </p:nvSpPr>
        <p:spPr bwMode="auto">
          <a:xfrm>
            <a:off x="2286000" y="2286000"/>
            <a:ext cx="4572000" cy="37338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>
                <a:ea typeface="宋体" charset="-122"/>
              </a:rPr>
              <a:t>当 </a:t>
            </a:r>
            <a:r>
              <a:rPr kumimoji="1" lang="en-US" altLang="zh-CN" sz="2000">
                <a:ea typeface="宋体" charset="-122"/>
              </a:rPr>
              <a:t>k&gt;=0.005</a:t>
            </a:r>
            <a:r>
              <a:rPr kumimoji="1" lang="zh-CN" altLang="en-US" sz="2000">
                <a:ea typeface="宋体" charset="-122"/>
              </a:rPr>
              <a:t>时</a:t>
            </a:r>
          </a:p>
        </p:txBody>
      </p:sp>
      <p:sp>
        <p:nvSpPr>
          <p:cNvPr id="5427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367712" cy="733425"/>
          </a:xfrm>
        </p:spPr>
        <p:txBody>
          <a:bodyPr/>
          <a:lstStyle/>
          <a:p>
            <a:pPr algn="l" eaLnBrk="1" hangingPunct="1"/>
            <a:r>
              <a:rPr lang="zh-CN" altLang="en-US" sz="2800" smtClean="0"/>
              <a:t>3、“填充”总算法－－自顶向下，逐步求精的思想</a:t>
            </a:r>
          </a:p>
        </p:txBody>
      </p:sp>
      <p:sp>
        <p:nvSpPr>
          <p:cNvPr id="54277" name="Rectangle 17"/>
          <p:cNvSpPr>
            <a:spLocks noChangeArrowheads="1"/>
          </p:cNvSpPr>
          <p:nvPr/>
        </p:nvSpPr>
        <p:spPr bwMode="auto">
          <a:xfrm>
            <a:off x="2286000" y="1752600"/>
            <a:ext cx="4572000" cy="426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54278" name="Rectangle 18"/>
          <p:cNvSpPr>
            <a:spLocks noChangeArrowheads="1"/>
          </p:cNvSpPr>
          <p:nvPr/>
        </p:nvSpPr>
        <p:spPr bwMode="auto">
          <a:xfrm>
            <a:off x="2286000" y="1752600"/>
            <a:ext cx="4572000" cy="5334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>
                <a:ea typeface="宋体" charset="-122"/>
              </a:rPr>
              <a:t>           k←0.02</a:t>
            </a:r>
            <a:endParaRPr lang="zh-CN" altLang="en-US" sz="2000" b="0">
              <a:ea typeface="宋体" charset="-122"/>
            </a:endParaRPr>
          </a:p>
        </p:txBody>
      </p:sp>
      <p:sp>
        <p:nvSpPr>
          <p:cNvPr id="54279" name="Rectangle 19"/>
          <p:cNvSpPr>
            <a:spLocks noChangeArrowheads="1"/>
          </p:cNvSpPr>
          <p:nvPr/>
        </p:nvSpPr>
        <p:spPr bwMode="auto">
          <a:xfrm>
            <a:off x="2851150" y="2819400"/>
            <a:ext cx="4006850" cy="2667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>
                <a:ea typeface="宋体" charset="-122"/>
              </a:rPr>
              <a:t>计算增长率</a:t>
            </a:r>
            <a:r>
              <a:rPr kumimoji="1" lang="en-US" altLang="zh-CN" sz="2000">
                <a:ea typeface="宋体" charset="-122"/>
              </a:rPr>
              <a:t>k</a:t>
            </a:r>
            <a:r>
              <a:rPr kumimoji="1" lang="zh-CN" altLang="en-US" sz="2000">
                <a:ea typeface="宋体" charset="-122"/>
              </a:rPr>
              <a:t>所对应的翻番的年数 </a:t>
            </a:r>
            <a:r>
              <a:rPr kumimoji="1" lang="en-US" altLang="zh-CN" sz="2000">
                <a:ea typeface="宋体" charset="-122"/>
              </a:rPr>
              <a:t>n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000" b="0">
              <a:ea typeface="宋体" charset="-122"/>
            </a:endParaRPr>
          </a:p>
        </p:txBody>
      </p:sp>
      <p:grpSp>
        <p:nvGrpSpPr>
          <p:cNvPr id="234524" name="Group 28"/>
          <p:cNvGrpSpPr>
            <a:grpSpLocks/>
          </p:cNvGrpSpPr>
          <p:nvPr/>
        </p:nvGrpSpPr>
        <p:grpSpPr bwMode="auto">
          <a:xfrm>
            <a:off x="2851150" y="2819400"/>
            <a:ext cx="4006850" cy="2133600"/>
            <a:chOff x="1364" y="1680"/>
            <a:chExt cx="2524" cy="1344"/>
          </a:xfrm>
        </p:grpSpPr>
        <p:sp>
          <p:nvSpPr>
            <p:cNvPr id="54291" name="Rectangle 26"/>
            <p:cNvSpPr>
              <a:spLocks noChangeArrowheads="1"/>
            </p:cNvSpPr>
            <p:nvPr/>
          </p:nvSpPr>
          <p:spPr bwMode="auto">
            <a:xfrm>
              <a:off x="1364" y="2016"/>
              <a:ext cx="2524" cy="1008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当 </a:t>
              </a:r>
              <a:r>
                <a:rPr kumimoji="1" lang="en-US" altLang="zh-CN" sz="2000">
                  <a:ea typeface="宋体" charset="-122"/>
                </a:rPr>
                <a:t>s&lt;2 </a:t>
              </a:r>
              <a:r>
                <a:rPr kumimoji="1" lang="zh-CN" altLang="en-US" sz="2000">
                  <a:ea typeface="宋体" charset="-122"/>
                </a:rPr>
                <a:t>时</a:t>
              </a:r>
            </a:p>
          </p:txBody>
        </p:sp>
        <p:sp>
          <p:nvSpPr>
            <p:cNvPr id="54292" name="Rectangle 20"/>
            <p:cNvSpPr>
              <a:spLocks noChangeArrowheads="1"/>
            </p:cNvSpPr>
            <p:nvPr/>
          </p:nvSpPr>
          <p:spPr bwMode="auto">
            <a:xfrm>
              <a:off x="1364" y="1680"/>
              <a:ext cx="2524" cy="336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>
                  <a:ea typeface="宋体" charset="-122"/>
                </a:rPr>
                <a:t>         n←0，  s←1 </a:t>
              </a:r>
              <a:endParaRPr kumimoji="1" lang="zh-CN" altLang="en-US" sz="2000">
                <a:ea typeface="宋体" charset="-122"/>
              </a:endParaRPr>
            </a:p>
          </p:txBody>
        </p:sp>
        <p:sp>
          <p:nvSpPr>
            <p:cNvPr id="54293" name="Rectangle 21"/>
            <p:cNvSpPr>
              <a:spLocks noChangeArrowheads="1"/>
            </p:cNvSpPr>
            <p:nvPr/>
          </p:nvSpPr>
          <p:spPr bwMode="auto">
            <a:xfrm>
              <a:off x="1684" y="2352"/>
              <a:ext cx="2204" cy="67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000" b="0">
                <a:ea typeface="宋体" charset="-122"/>
              </a:endParaRPr>
            </a:p>
          </p:txBody>
        </p:sp>
        <p:sp>
          <p:nvSpPr>
            <p:cNvPr id="54294" name="Rectangle 22"/>
            <p:cNvSpPr>
              <a:spLocks noChangeArrowheads="1"/>
            </p:cNvSpPr>
            <p:nvPr/>
          </p:nvSpPr>
          <p:spPr bwMode="auto">
            <a:xfrm>
              <a:off x="1684" y="2352"/>
              <a:ext cx="2204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>
                  <a:ea typeface="宋体" charset="-122"/>
                </a:rPr>
                <a:t>     s←s*(1+k)</a:t>
              </a:r>
              <a:endParaRPr kumimoji="1" lang="zh-CN" altLang="en-US" sz="2000">
                <a:ea typeface="宋体" charset="-122"/>
              </a:endParaRPr>
            </a:p>
          </p:txBody>
        </p:sp>
        <p:sp>
          <p:nvSpPr>
            <p:cNvPr id="54295" name="Rectangle 23"/>
            <p:cNvSpPr>
              <a:spLocks noChangeArrowheads="1"/>
            </p:cNvSpPr>
            <p:nvPr/>
          </p:nvSpPr>
          <p:spPr bwMode="auto">
            <a:xfrm>
              <a:off x="1684" y="2688"/>
              <a:ext cx="2204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>
                  <a:ea typeface="宋体" charset="-122"/>
                </a:rPr>
                <a:t>     n++</a:t>
              </a:r>
              <a:endParaRPr kumimoji="1" lang="zh-CN" altLang="en-US" sz="2000">
                <a:ea typeface="宋体" charset="-122"/>
              </a:endParaRPr>
            </a:p>
          </p:txBody>
        </p:sp>
      </p:grpSp>
      <p:sp>
        <p:nvSpPr>
          <p:cNvPr id="54281" name="Rectangle 24"/>
          <p:cNvSpPr>
            <a:spLocks noChangeArrowheads="1"/>
          </p:cNvSpPr>
          <p:nvPr/>
        </p:nvSpPr>
        <p:spPr bwMode="auto">
          <a:xfrm>
            <a:off x="2851150" y="4953000"/>
            <a:ext cx="400685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>
                <a:ea typeface="宋体" charset="-122"/>
              </a:rPr>
              <a:t> 输出 </a:t>
            </a:r>
            <a:r>
              <a:rPr kumimoji="1" lang="en-US" altLang="zh-CN" sz="2000">
                <a:ea typeface="宋体" charset="-122"/>
              </a:rPr>
              <a:t>k，n</a:t>
            </a:r>
            <a:endParaRPr kumimoji="1" lang="zh-CN" altLang="en-US" sz="2000">
              <a:ea typeface="宋体" charset="-122"/>
            </a:endParaRPr>
          </a:p>
        </p:txBody>
      </p:sp>
      <p:sp>
        <p:nvSpPr>
          <p:cNvPr id="54282" name="Rectangle 27"/>
          <p:cNvSpPr>
            <a:spLocks noChangeArrowheads="1"/>
          </p:cNvSpPr>
          <p:nvPr/>
        </p:nvSpPr>
        <p:spPr bwMode="auto">
          <a:xfrm>
            <a:off x="2851150" y="5486400"/>
            <a:ext cx="4006850" cy="533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>
                <a:ea typeface="宋体" charset="-122"/>
              </a:rPr>
              <a:t> </a:t>
            </a:r>
            <a:r>
              <a:rPr kumimoji="1" lang="en-US" altLang="zh-CN" sz="2000">
                <a:ea typeface="宋体" charset="-122"/>
              </a:rPr>
              <a:t>k←k-0.005</a:t>
            </a:r>
            <a:endParaRPr kumimoji="1" lang="zh-CN" altLang="en-US" sz="2000">
              <a:ea typeface="宋体" charset="-122"/>
            </a:endParaRPr>
          </a:p>
        </p:txBody>
      </p:sp>
      <p:sp>
        <p:nvSpPr>
          <p:cNvPr id="234525" name="Rectangle 29"/>
          <p:cNvSpPr>
            <a:spLocks noChangeArrowheads="1"/>
          </p:cNvSpPr>
          <p:nvPr/>
        </p:nvSpPr>
        <p:spPr bwMode="auto">
          <a:xfrm>
            <a:off x="2851150" y="2819400"/>
            <a:ext cx="4006850" cy="533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>
                <a:ea typeface="宋体" charset="-122"/>
              </a:rPr>
              <a:t>         n←0， s←1 </a:t>
            </a:r>
            <a:endParaRPr kumimoji="1" lang="zh-CN" altLang="en-US" sz="2000">
              <a:ea typeface="宋体" charset="-122"/>
            </a:endParaRPr>
          </a:p>
        </p:txBody>
      </p:sp>
      <p:sp>
        <p:nvSpPr>
          <p:cNvPr id="54284" name="Rectangle 30"/>
          <p:cNvSpPr>
            <a:spLocks noChangeArrowheads="1"/>
          </p:cNvSpPr>
          <p:nvPr/>
        </p:nvSpPr>
        <p:spPr bwMode="auto">
          <a:xfrm>
            <a:off x="2286000" y="1752600"/>
            <a:ext cx="4572000" cy="5334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000">
                <a:ea typeface="宋体" charset="-122"/>
              </a:rPr>
              <a:t>           k←0.02</a:t>
            </a:r>
            <a:endParaRPr lang="zh-CN" altLang="en-US" sz="2000" b="0">
              <a:ea typeface="宋体" charset="-122"/>
            </a:endParaRPr>
          </a:p>
        </p:txBody>
      </p:sp>
      <p:sp>
        <p:nvSpPr>
          <p:cNvPr id="234527" name="AutoShape 31"/>
          <p:cNvSpPr>
            <a:spLocks/>
          </p:cNvSpPr>
          <p:nvPr/>
        </p:nvSpPr>
        <p:spPr bwMode="auto">
          <a:xfrm>
            <a:off x="2057400" y="1752600"/>
            <a:ext cx="228600" cy="4267200"/>
          </a:xfrm>
          <a:prstGeom prst="leftBrace">
            <a:avLst>
              <a:gd name="adj1" fmla="val 15555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34528" name="Rectangle 32"/>
          <p:cNvSpPr>
            <a:spLocks noChangeArrowheads="1"/>
          </p:cNvSpPr>
          <p:nvPr/>
        </p:nvSpPr>
        <p:spPr bwMode="auto">
          <a:xfrm>
            <a:off x="838200" y="3708400"/>
            <a:ext cx="1295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>
                <a:ea typeface="宋体" charset="-122"/>
              </a:rPr>
              <a:t>外层循环</a:t>
            </a:r>
          </a:p>
        </p:txBody>
      </p:sp>
      <p:sp>
        <p:nvSpPr>
          <p:cNvPr id="234529" name="AutoShape 33"/>
          <p:cNvSpPr>
            <a:spLocks/>
          </p:cNvSpPr>
          <p:nvPr/>
        </p:nvSpPr>
        <p:spPr bwMode="auto">
          <a:xfrm>
            <a:off x="6858000" y="2819400"/>
            <a:ext cx="152400" cy="2133600"/>
          </a:xfrm>
          <a:prstGeom prst="rightBrace">
            <a:avLst>
              <a:gd name="adj1" fmla="val 11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34530" name="Rectangle 34"/>
          <p:cNvSpPr>
            <a:spLocks noChangeArrowheads="1"/>
          </p:cNvSpPr>
          <p:nvPr/>
        </p:nvSpPr>
        <p:spPr bwMode="auto">
          <a:xfrm>
            <a:off x="6972300" y="3646488"/>
            <a:ext cx="1333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>
                <a:ea typeface="宋体" charset="-122"/>
              </a:rPr>
              <a:t>内层循环</a:t>
            </a:r>
          </a:p>
        </p:txBody>
      </p:sp>
      <p:sp>
        <p:nvSpPr>
          <p:cNvPr id="234531" name="AutoShape 35"/>
          <p:cNvSpPr>
            <a:spLocks noChangeArrowheads="1"/>
          </p:cNvSpPr>
          <p:nvPr/>
        </p:nvSpPr>
        <p:spPr bwMode="auto">
          <a:xfrm>
            <a:off x="457200" y="1600200"/>
            <a:ext cx="1066800" cy="457200"/>
          </a:xfrm>
          <a:prstGeom prst="wedgeRectCallout">
            <a:avLst>
              <a:gd name="adj1" fmla="val 130356"/>
              <a:gd name="adj2" fmla="val 56944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>
                <a:ea typeface="宋体" charset="-122"/>
              </a:rPr>
              <a:t>初始化</a:t>
            </a:r>
          </a:p>
        </p:txBody>
      </p:sp>
      <p:sp>
        <p:nvSpPr>
          <p:cNvPr id="234532" name="AutoShape 36"/>
          <p:cNvSpPr>
            <a:spLocks noChangeArrowheads="1"/>
          </p:cNvSpPr>
          <p:nvPr/>
        </p:nvSpPr>
        <p:spPr bwMode="auto">
          <a:xfrm>
            <a:off x="7086600" y="2438400"/>
            <a:ext cx="1066800" cy="457200"/>
          </a:xfrm>
          <a:prstGeom prst="wedgeRectCallout">
            <a:avLst>
              <a:gd name="adj1" fmla="val -156995"/>
              <a:gd name="adj2" fmla="val 87153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000">
                <a:ea typeface="宋体" charset="-122"/>
              </a:rPr>
              <a:t>初始化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4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4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4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4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4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4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4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4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4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4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525" grpId="0" animBg="1" autoUpdateAnimBg="0"/>
      <p:bldP spid="234527" grpId="0" animBg="1"/>
      <p:bldP spid="234528" grpId="0" autoUpdateAnimBg="0"/>
      <p:bldP spid="234529" grpId="0" animBg="1"/>
      <p:bldP spid="234530" grpId="0" autoUpdateAnimBg="0"/>
      <p:bldP spid="234531" grpId="0" animBg="1" autoUpdateAnimBg="0"/>
      <p:bldP spid="234532" grpId="0" animBg="1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7BDA4044-C984-44FF-BD01-872C656095BA}" type="slidenum">
              <a:rPr lang="en-US" altLang="zh-CN"/>
              <a:pPr>
                <a:defRPr/>
              </a:pPr>
              <a:t>52</a:t>
            </a:fld>
            <a:r>
              <a:rPr lang="en-US" altLang="zh-CN"/>
              <a:t>-</a:t>
            </a: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4.  嵌套循环执行的过程</a:t>
            </a:r>
          </a:p>
        </p:txBody>
      </p:sp>
      <p:grpSp>
        <p:nvGrpSpPr>
          <p:cNvPr id="55300" name="Group 20"/>
          <p:cNvGrpSpPr>
            <a:grpSpLocks/>
          </p:cNvGrpSpPr>
          <p:nvPr/>
        </p:nvGrpSpPr>
        <p:grpSpPr bwMode="auto">
          <a:xfrm>
            <a:off x="609600" y="1752600"/>
            <a:ext cx="4572000" cy="4267200"/>
            <a:chOff x="384" y="1104"/>
            <a:chExt cx="2880" cy="2688"/>
          </a:xfrm>
        </p:grpSpPr>
        <p:sp>
          <p:nvSpPr>
            <p:cNvPr id="55302" name="Rectangle 4"/>
            <p:cNvSpPr>
              <a:spLocks noChangeArrowheads="1"/>
            </p:cNvSpPr>
            <p:nvPr/>
          </p:nvSpPr>
          <p:spPr bwMode="auto">
            <a:xfrm>
              <a:off x="384" y="1440"/>
              <a:ext cx="2880" cy="2352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当 </a:t>
              </a:r>
              <a:r>
                <a:rPr kumimoji="1" lang="en-US" altLang="zh-CN" sz="2000">
                  <a:ea typeface="宋体" charset="-122"/>
                </a:rPr>
                <a:t>k&gt;=0.005</a:t>
              </a:r>
              <a:r>
                <a:rPr kumimoji="1" lang="zh-CN" altLang="en-US" sz="2000">
                  <a:ea typeface="宋体" charset="-122"/>
                </a:rPr>
                <a:t>时</a:t>
              </a:r>
            </a:p>
          </p:txBody>
        </p:sp>
        <p:sp>
          <p:nvSpPr>
            <p:cNvPr id="55303" name="Rectangle 5"/>
            <p:cNvSpPr>
              <a:spLocks noChangeArrowheads="1"/>
            </p:cNvSpPr>
            <p:nvPr/>
          </p:nvSpPr>
          <p:spPr bwMode="auto">
            <a:xfrm>
              <a:off x="384" y="1104"/>
              <a:ext cx="2880" cy="26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55304" name="Rectangle 6"/>
            <p:cNvSpPr>
              <a:spLocks noChangeArrowheads="1"/>
            </p:cNvSpPr>
            <p:nvPr/>
          </p:nvSpPr>
          <p:spPr bwMode="auto">
            <a:xfrm>
              <a:off x="384" y="1104"/>
              <a:ext cx="2880" cy="336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>
                  <a:ea typeface="宋体" charset="-122"/>
                </a:rPr>
                <a:t>           k←0.02</a:t>
              </a:r>
              <a:endParaRPr lang="zh-CN" altLang="en-US" sz="2000" b="0">
                <a:ea typeface="宋体" charset="-122"/>
              </a:endParaRPr>
            </a:p>
          </p:txBody>
        </p:sp>
        <p:sp>
          <p:nvSpPr>
            <p:cNvPr id="55305" name="Rectangle 7"/>
            <p:cNvSpPr>
              <a:spLocks noChangeArrowheads="1"/>
            </p:cNvSpPr>
            <p:nvPr/>
          </p:nvSpPr>
          <p:spPr bwMode="auto">
            <a:xfrm>
              <a:off x="740" y="1776"/>
              <a:ext cx="2524" cy="16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计算增长率</a:t>
              </a:r>
              <a:r>
                <a:rPr kumimoji="1" lang="en-US" altLang="zh-CN" sz="2000">
                  <a:ea typeface="宋体" charset="-122"/>
                </a:rPr>
                <a:t>k</a:t>
              </a:r>
              <a:r>
                <a:rPr kumimoji="1" lang="zh-CN" altLang="en-US" sz="2000">
                  <a:ea typeface="宋体" charset="-122"/>
                </a:rPr>
                <a:t>所对应的翻番的年数 </a:t>
              </a:r>
              <a:r>
                <a:rPr kumimoji="1" lang="en-US" altLang="zh-CN" sz="2000">
                  <a:ea typeface="宋体" charset="-122"/>
                </a:rPr>
                <a:t>n</a:t>
              </a: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000" b="0">
                <a:ea typeface="宋体" charset="-122"/>
              </a:endParaRPr>
            </a:p>
          </p:txBody>
        </p:sp>
        <p:grpSp>
          <p:nvGrpSpPr>
            <p:cNvPr id="55306" name="Group 8"/>
            <p:cNvGrpSpPr>
              <a:grpSpLocks/>
            </p:cNvGrpSpPr>
            <p:nvPr/>
          </p:nvGrpSpPr>
          <p:grpSpPr bwMode="auto">
            <a:xfrm>
              <a:off x="740" y="1776"/>
              <a:ext cx="2524" cy="1344"/>
              <a:chOff x="1364" y="1680"/>
              <a:chExt cx="2524" cy="1344"/>
            </a:xfrm>
          </p:grpSpPr>
          <p:sp>
            <p:nvSpPr>
              <p:cNvPr id="55309" name="Rectangle 9"/>
              <p:cNvSpPr>
                <a:spLocks noChangeArrowheads="1"/>
              </p:cNvSpPr>
              <p:nvPr/>
            </p:nvSpPr>
            <p:spPr bwMode="auto">
              <a:xfrm>
                <a:off x="1364" y="2016"/>
                <a:ext cx="2524" cy="1008"/>
              </a:xfrm>
              <a:prstGeom prst="rect">
                <a:avLst/>
              </a:prstGeom>
              <a:solidFill>
                <a:srgbClr val="FF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zh-CN" altLang="en-US" sz="2000" dirty="0">
                    <a:ea typeface="宋体" charset="-122"/>
                  </a:rPr>
                  <a:t>当 </a:t>
                </a:r>
                <a:r>
                  <a:rPr kumimoji="1" lang="en-US" altLang="zh-CN" sz="2000" dirty="0" smtClean="0">
                    <a:ea typeface="宋体" charset="-122"/>
                  </a:rPr>
                  <a:t>p&lt;2 </a:t>
                </a:r>
                <a:r>
                  <a:rPr kumimoji="1" lang="zh-CN" altLang="en-US" sz="2000" dirty="0">
                    <a:ea typeface="宋体" charset="-122"/>
                  </a:rPr>
                  <a:t>时</a:t>
                </a:r>
              </a:p>
            </p:txBody>
          </p:sp>
          <p:sp>
            <p:nvSpPr>
              <p:cNvPr id="55310" name="Rectangle 10"/>
              <p:cNvSpPr>
                <a:spLocks noChangeArrowheads="1"/>
              </p:cNvSpPr>
              <p:nvPr/>
            </p:nvSpPr>
            <p:spPr bwMode="auto">
              <a:xfrm>
                <a:off x="1364" y="1680"/>
                <a:ext cx="2524" cy="336"/>
              </a:xfrm>
              <a:prstGeom prst="rect">
                <a:avLst/>
              </a:prstGeom>
              <a:solidFill>
                <a:srgbClr val="FF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en-US" altLang="zh-CN" sz="2000" dirty="0">
                    <a:ea typeface="宋体" charset="-122"/>
                  </a:rPr>
                  <a:t>         n←0,   </a:t>
                </a:r>
                <a:r>
                  <a:rPr kumimoji="1" lang="en-US" altLang="zh-CN" sz="2000" dirty="0" smtClean="0">
                    <a:ea typeface="宋体" charset="-122"/>
                  </a:rPr>
                  <a:t>p←</a:t>
                </a:r>
                <a:r>
                  <a:rPr kumimoji="1" lang="en-US" altLang="zh-CN" sz="2000" dirty="0">
                    <a:ea typeface="宋体" charset="-122"/>
                  </a:rPr>
                  <a:t>1 </a:t>
                </a:r>
                <a:endParaRPr kumimoji="1" lang="zh-CN" altLang="en-US" sz="2000" dirty="0">
                  <a:ea typeface="宋体" charset="-122"/>
                </a:endParaRPr>
              </a:p>
            </p:txBody>
          </p:sp>
          <p:sp>
            <p:nvSpPr>
              <p:cNvPr id="55311" name="Rectangle 11"/>
              <p:cNvSpPr>
                <a:spLocks noChangeArrowheads="1"/>
              </p:cNvSpPr>
              <p:nvPr/>
            </p:nvSpPr>
            <p:spPr bwMode="auto">
              <a:xfrm>
                <a:off x="1684" y="2352"/>
                <a:ext cx="2204" cy="67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000" b="0">
                  <a:ea typeface="宋体" charset="-122"/>
                </a:endParaRPr>
              </a:p>
            </p:txBody>
          </p:sp>
          <p:sp>
            <p:nvSpPr>
              <p:cNvPr id="55312" name="Rectangle 12"/>
              <p:cNvSpPr>
                <a:spLocks noChangeArrowheads="1"/>
              </p:cNvSpPr>
              <p:nvPr/>
            </p:nvSpPr>
            <p:spPr bwMode="auto">
              <a:xfrm>
                <a:off x="1684" y="2352"/>
                <a:ext cx="2204" cy="33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en-US" altLang="zh-CN" sz="2000" dirty="0">
                    <a:ea typeface="宋体" charset="-122"/>
                  </a:rPr>
                  <a:t>     </a:t>
                </a:r>
                <a:r>
                  <a:rPr kumimoji="1" lang="en-US" altLang="zh-CN" sz="2000" dirty="0" err="1" smtClean="0">
                    <a:ea typeface="宋体" charset="-122"/>
                  </a:rPr>
                  <a:t>p←p</a:t>
                </a:r>
                <a:r>
                  <a:rPr kumimoji="1" lang="en-US" altLang="zh-CN" sz="2000" dirty="0" smtClean="0">
                    <a:ea typeface="宋体" charset="-122"/>
                  </a:rPr>
                  <a:t>*(</a:t>
                </a:r>
                <a:r>
                  <a:rPr kumimoji="1" lang="en-US" altLang="zh-CN" sz="2000" dirty="0">
                    <a:ea typeface="宋体" charset="-122"/>
                  </a:rPr>
                  <a:t>1+k)</a:t>
                </a:r>
                <a:endParaRPr kumimoji="1" lang="zh-CN" altLang="en-US" sz="2000" dirty="0">
                  <a:ea typeface="宋体" charset="-122"/>
                </a:endParaRPr>
              </a:p>
            </p:txBody>
          </p:sp>
          <p:sp>
            <p:nvSpPr>
              <p:cNvPr id="55313" name="Rectangle 13"/>
              <p:cNvSpPr>
                <a:spLocks noChangeArrowheads="1"/>
              </p:cNvSpPr>
              <p:nvPr/>
            </p:nvSpPr>
            <p:spPr bwMode="auto">
              <a:xfrm>
                <a:off x="1684" y="2688"/>
                <a:ext cx="2204" cy="33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en-US" altLang="zh-CN" sz="2000">
                    <a:ea typeface="宋体" charset="-122"/>
                  </a:rPr>
                  <a:t>     n++</a:t>
                </a:r>
                <a:endParaRPr kumimoji="1" lang="zh-CN" altLang="en-US" sz="2000">
                  <a:ea typeface="宋体" charset="-122"/>
                </a:endParaRPr>
              </a:p>
            </p:txBody>
          </p:sp>
        </p:grpSp>
        <p:sp>
          <p:nvSpPr>
            <p:cNvPr id="55307" name="Rectangle 14"/>
            <p:cNvSpPr>
              <a:spLocks noChangeArrowheads="1"/>
            </p:cNvSpPr>
            <p:nvPr/>
          </p:nvSpPr>
          <p:spPr bwMode="auto">
            <a:xfrm>
              <a:off x="740" y="3120"/>
              <a:ext cx="2524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 输出 </a:t>
              </a:r>
              <a:r>
                <a:rPr kumimoji="1" lang="en-US" altLang="zh-CN" sz="2000">
                  <a:ea typeface="宋体" charset="-122"/>
                </a:rPr>
                <a:t>k，n</a:t>
              </a:r>
              <a:endParaRPr kumimoji="1" lang="zh-CN" altLang="en-US" sz="2000">
                <a:ea typeface="宋体" charset="-122"/>
              </a:endParaRPr>
            </a:p>
          </p:txBody>
        </p:sp>
        <p:sp>
          <p:nvSpPr>
            <p:cNvPr id="55308" name="Rectangle 15"/>
            <p:cNvSpPr>
              <a:spLocks noChangeArrowheads="1"/>
            </p:cNvSpPr>
            <p:nvPr/>
          </p:nvSpPr>
          <p:spPr bwMode="auto">
            <a:xfrm>
              <a:off x="740" y="3456"/>
              <a:ext cx="2524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 </a:t>
              </a:r>
              <a:r>
                <a:rPr kumimoji="1" lang="en-US" altLang="zh-CN" sz="2000">
                  <a:ea typeface="宋体" charset="-122"/>
                </a:rPr>
                <a:t>k←k-0.005</a:t>
              </a:r>
              <a:endParaRPr kumimoji="1" lang="zh-CN" altLang="en-US" sz="2000">
                <a:ea typeface="宋体" charset="-122"/>
              </a:endParaRPr>
            </a:p>
          </p:txBody>
        </p:sp>
      </p:grpSp>
      <p:sp>
        <p:nvSpPr>
          <p:cNvPr id="55301" name="Rectangle 19"/>
          <p:cNvSpPr>
            <a:spLocks noGrp="1" noChangeArrowheads="1"/>
          </p:cNvSpPr>
          <p:nvPr>
            <p:ph type="body" idx="1"/>
          </p:nvPr>
        </p:nvSpPr>
        <p:spPr>
          <a:xfrm>
            <a:off x="5105400" y="1752600"/>
            <a:ext cx="3505200" cy="4495800"/>
          </a:xfrm>
          <a:noFill/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 进入外层循环：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（1）执行内层循环</a:t>
            </a:r>
          </a:p>
          <a:p>
            <a:pPr lvl="1" algn="just" eaLnBrk="1" hangingPunct="1">
              <a:lnSpc>
                <a:spcPct val="110000"/>
              </a:lnSpc>
            </a:pPr>
            <a:r>
              <a:rPr lang="zh-CN" altLang="en-US" sz="2400" smtClean="0"/>
              <a:t>内层循环初始化</a:t>
            </a:r>
          </a:p>
          <a:p>
            <a:pPr lvl="1" algn="just" eaLnBrk="1" hangingPunct="1">
              <a:lnSpc>
                <a:spcPct val="110000"/>
              </a:lnSpc>
            </a:pPr>
            <a:r>
              <a:rPr lang="zh-CN" altLang="en-US" sz="2400" smtClean="0"/>
              <a:t>执行内层循环循环体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 (2) 退出内层循环后：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     执行外层循环内的其他运算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    (3) 返回外层循环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2505CFB3-17CB-43D5-BF48-144E679AEE41}" type="slidenum">
              <a:rPr lang="en-US" altLang="zh-CN"/>
              <a:pPr>
                <a:defRPr/>
              </a:pPr>
              <a:t>53</a:t>
            </a:fld>
            <a:r>
              <a:rPr lang="en-US" altLang="zh-CN"/>
              <a:t>-</a:t>
            </a:r>
          </a:p>
        </p:txBody>
      </p:sp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4.  嵌套循环执行的过程 </a:t>
            </a:r>
          </a:p>
        </p:txBody>
      </p:sp>
      <p:grpSp>
        <p:nvGrpSpPr>
          <p:cNvPr id="56324" name="Group 92"/>
          <p:cNvGrpSpPr>
            <a:grpSpLocks/>
          </p:cNvGrpSpPr>
          <p:nvPr/>
        </p:nvGrpSpPr>
        <p:grpSpPr bwMode="auto">
          <a:xfrm>
            <a:off x="152400" y="1524000"/>
            <a:ext cx="4267200" cy="4267200"/>
            <a:chOff x="384" y="1104"/>
            <a:chExt cx="2880" cy="2688"/>
          </a:xfrm>
        </p:grpSpPr>
        <p:sp>
          <p:nvSpPr>
            <p:cNvPr id="56391" name="Rectangle 4"/>
            <p:cNvSpPr>
              <a:spLocks noChangeArrowheads="1"/>
            </p:cNvSpPr>
            <p:nvPr/>
          </p:nvSpPr>
          <p:spPr bwMode="auto">
            <a:xfrm>
              <a:off x="384" y="1440"/>
              <a:ext cx="2880" cy="2352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当 </a:t>
              </a:r>
              <a:r>
                <a:rPr kumimoji="1" lang="en-US" altLang="zh-CN" sz="2000">
                  <a:ea typeface="宋体" charset="-122"/>
                </a:rPr>
                <a:t>k&gt;=0.005</a:t>
              </a:r>
              <a:r>
                <a:rPr kumimoji="1" lang="zh-CN" altLang="en-US" sz="2000">
                  <a:ea typeface="宋体" charset="-122"/>
                </a:rPr>
                <a:t>时</a:t>
              </a:r>
            </a:p>
          </p:txBody>
        </p:sp>
        <p:sp>
          <p:nvSpPr>
            <p:cNvPr id="56392" name="Rectangle 5"/>
            <p:cNvSpPr>
              <a:spLocks noChangeArrowheads="1"/>
            </p:cNvSpPr>
            <p:nvPr/>
          </p:nvSpPr>
          <p:spPr bwMode="auto">
            <a:xfrm>
              <a:off x="384" y="1104"/>
              <a:ext cx="2880" cy="26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56393" name="Rectangle 6"/>
            <p:cNvSpPr>
              <a:spLocks noChangeArrowheads="1"/>
            </p:cNvSpPr>
            <p:nvPr/>
          </p:nvSpPr>
          <p:spPr bwMode="auto">
            <a:xfrm>
              <a:off x="384" y="1104"/>
              <a:ext cx="2880" cy="336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>
                  <a:ea typeface="宋体" charset="-122"/>
                </a:rPr>
                <a:t>           k←0.02</a:t>
              </a:r>
              <a:endParaRPr lang="zh-CN" altLang="en-US" sz="2000" b="0">
                <a:ea typeface="宋体" charset="-122"/>
              </a:endParaRPr>
            </a:p>
          </p:txBody>
        </p:sp>
        <p:sp>
          <p:nvSpPr>
            <p:cNvPr id="56394" name="Rectangle 7"/>
            <p:cNvSpPr>
              <a:spLocks noChangeArrowheads="1"/>
            </p:cNvSpPr>
            <p:nvPr/>
          </p:nvSpPr>
          <p:spPr bwMode="auto">
            <a:xfrm>
              <a:off x="740" y="1776"/>
              <a:ext cx="2524" cy="16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000" b="0">
                <a:ea typeface="宋体" charset="-122"/>
              </a:endParaRPr>
            </a:p>
          </p:txBody>
        </p:sp>
        <p:grpSp>
          <p:nvGrpSpPr>
            <p:cNvPr id="56395" name="Group 8"/>
            <p:cNvGrpSpPr>
              <a:grpSpLocks/>
            </p:cNvGrpSpPr>
            <p:nvPr/>
          </p:nvGrpSpPr>
          <p:grpSpPr bwMode="auto">
            <a:xfrm>
              <a:off x="740" y="1776"/>
              <a:ext cx="2524" cy="1344"/>
              <a:chOff x="1364" y="1680"/>
              <a:chExt cx="2524" cy="1344"/>
            </a:xfrm>
          </p:grpSpPr>
          <p:sp>
            <p:nvSpPr>
              <p:cNvPr id="56398" name="Rectangle 9"/>
              <p:cNvSpPr>
                <a:spLocks noChangeArrowheads="1"/>
              </p:cNvSpPr>
              <p:nvPr/>
            </p:nvSpPr>
            <p:spPr bwMode="auto">
              <a:xfrm>
                <a:off x="1364" y="2016"/>
                <a:ext cx="2524" cy="1008"/>
              </a:xfrm>
              <a:prstGeom prst="rect">
                <a:avLst/>
              </a:prstGeom>
              <a:solidFill>
                <a:srgbClr val="FF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zh-CN" altLang="en-US" sz="2000" dirty="0">
                    <a:ea typeface="宋体" charset="-122"/>
                  </a:rPr>
                  <a:t>当 </a:t>
                </a:r>
                <a:r>
                  <a:rPr kumimoji="1" lang="en-US" altLang="zh-CN" sz="2000" dirty="0" smtClean="0">
                    <a:ea typeface="宋体" charset="-122"/>
                  </a:rPr>
                  <a:t>p&lt;2 </a:t>
                </a:r>
                <a:r>
                  <a:rPr kumimoji="1" lang="zh-CN" altLang="en-US" sz="2000" dirty="0">
                    <a:ea typeface="宋体" charset="-122"/>
                  </a:rPr>
                  <a:t>时</a:t>
                </a:r>
              </a:p>
            </p:txBody>
          </p:sp>
          <p:sp>
            <p:nvSpPr>
              <p:cNvPr id="56399" name="Rectangle 10"/>
              <p:cNvSpPr>
                <a:spLocks noChangeArrowheads="1"/>
              </p:cNvSpPr>
              <p:nvPr/>
            </p:nvSpPr>
            <p:spPr bwMode="auto">
              <a:xfrm>
                <a:off x="1364" y="1680"/>
                <a:ext cx="2524" cy="336"/>
              </a:xfrm>
              <a:prstGeom prst="rect">
                <a:avLst/>
              </a:prstGeom>
              <a:solidFill>
                <a:srgbClr val="FF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en-US" altLang="zh-CN" sz="2000" dirty="0">
                    <a:ea typeface="宋体" charset="-122"/>
                  </a:rPr>
                  <a:t>         n←0,   </a:t>
                </a:r>
                <a:r>
                  <a:rPr kumimoji="1" lang="en-US" altLang="zh-CN" sz="2000" dirty="0" smtClean="0">
                    <a:ea typeface="宋体" charset="-122"/>
                  </a:rPr>
                  <a:t>p←</a:t>
                </a:r>
                <a:r>
                  <a:rPr kumimoji="1" lang="en-US" altLang="zh-CN" sz="2000" dirty="0">
                    <a:ea typeface="宋体" charset="-122"/>
                  </a:rPr>
                  <a:t>1 </a:t>
                </a:r>
                <a:endParaRPr kumimoji="1" lang="zh-CN" altLang="en-US" sz="2000" dirty="0">
                  <a:ea typeface="宋体" charset="-122"/>
                </a:endParaRPr>
              </a:p>
            </p:txBody>
          </p:sp>
          <p:sp>
            <p:nvSpPr>
              <p:cNvPr id="56400" name="Rectangle 11"/>
              <p:cNvSpPr>
                <a:spLocks noChangeArrowheads="1"/>
              </p:cNvSpPr>
              <p:nvPr/>
            </p:nvSpPr>
            <p:spPr bwMode="auto">
              <a:xfrm>
                <a:off x="1684" y="2352"/>
                <a:ext cx="2204" cy="67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000" b="0">
                  <a:ea typeface="宋体" charset="-122"/>
                </a:endParaRPr>
              </a:p>
            </p:txBody>
          </p:sp>
          <p:sp>
            <p:nvSpPr>
              <p:cNvPr id="56401" name="Rectangle 12"/>
              <p:cNvSpPr>
                <a:spLocks noChangeArrowheads="1"/>
              </p:cNvSpPr>
              <p:nvPr/>
            </p:nvSpPr>
            <p:spPr bwMode="auto">
              <a:xfrm>
                <a:off x="1684" y="2352"/>
                <a:ext cx="2204" cy="33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en-US" altLang="zh-CN" sz="2000" dirty="0">
                    <a:ea typeface="宋体" charset="-122"/>
                  </a:rPr>
                  <a:t>     </a:t>
                </a:r>
                <a:r>
                  <a:rPr kumimoji="1" lang="en-US" altLang="zh-CN" sz="2000" dirty="0" err="1" smtClean="0">
                    <a:ea typeface="宋体" charset="-122"/>
                  </a:rPr>
                  <a:t>p←p</a:t>
                </a:r>
                <a:r>
                  <a:rPr kumimoji="1" lang="en-US" altLang="zh-CN" sz="2000" dirty="0" smtClean="0">
                    <a:ea typeface="宋体" charset="-122"/>
                  </a:rPr>
                  <a:t>*(</a:t>
                </a:r>
                <a:r>
                  <a:rPr kumimoji="1" lang="en-US" altLang="zh-CN" sz="2000" dirty="0">
                    <a:ea typeface="宋体" charset="-122"/>
                  </a:rPr>
                  <a:t>1+k)</a:t>
                </a:r>
                <a:endParaRPr kumimoji="1" lang="zh-CN" altLang="en-US" sz="2000" dirty="0">
                  <a:ea typeface="宋体" charset="-122"/>
                </a:endParaRPr>
              </a:p>
            </p:txBody>
          </p:sp>
          <p:sp>
            <p:nvSpPr>
              <p:cNvPr id="56402" name="Rectangle 13"/>
              <p:cNvSpPr>
                <a:spLocks noChangeArrowheads="1"/>
              </p:cNvSpPr>
              <p:nvPr/>
            </p:nvSpPr>
            <p:spPr bwMode="auto">
              <a:xfrm>
                <a:off x="1684" y="2688"/>
                <a:ext cx="2204" cy="336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en-US" altLang="zh-CN" sz="2000">
                    <a:ea typeface="宋体" charset="-122"/>
                  </a:rPr>
                  <a:t>     n++</a:t>
                </a:r>
                <a:endParaRPr kumimoji="1" lang="zh-CN" altLang="en-US" sz="2000">
                  <a:ea typeface="宋体" charset="-122"/>
                </a:endParaRPr>
              </a:p>
            </p:txBody>
          </p:sp>
        </p:grpSp>
        <p:sp>
          <p:nvSpPr>
            <p:cNvPr id="56396" name="Rectangle 14"/>
            <p:cNvSpPr>
              <a:spLocks noChangeArrowheads="1"/>
            </p:cNvSpPr>
            <p:nvPr/>
          </p:nvSpPr>
          <p:spPr bwMode="auto">
            <a:xfrm>
              <a:off x="740" y="3120"/>
              <a:ext cx="2524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 输出 </a:t>
              </a:r>
              <a:r>
                <a:rPr kumimoji="1" lang="en-US" altLang="zh-CN" sz="2000">
                  <a:ea typeface="宋体" charset="-122"/>
                </a:rPr>
                <a:t>k，n</a:t>
              </a:r>
              <a:endParaRPr kumimoji="1" lang="zh-CN" altLang="en-US" sz="2000">
                <a:ea typeface="宋体" charset="-122"/>
              </a:endParaRPr>
            </a:p>
          </p:txBody>
        </p:sp>
        <p:sp>
          <p:nvSpPr>
            <p:cNvPr id="56397" name="Rectangle 15"/>
            <p:cNvSpPr>
              <a:spLocks noChangeArrowheads="1"/>
            </p:cNvSpPr>
            <p:nvPr/>
          </p:nvSpPr>
          <p:spPr bwMode="auto">
            <a:xfrm>
              <a:off x="740" y="3456"/>
              <a:ext cx="2524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 </a:t>
              </a:r>
              <a:r>
                <a:rPr kumimoji="1" lang="en-US" altLang="zh-CN" sz="2000">
                  <a:ea typeface="宋体" charset="-122"/>
                </a:rPr>
                <a:t>k←k-0.005</a:t>
              </a:r>
              <a:endParaRPr kumimoji="1" lang="zh-CN" altLang="en-US" sz="2000">
                <a:ea typeface="宋体" charset="-122"/>
              </a:endParaRPr>
            </a:p>
          </p:txBody>
        </p:sp>
      </p:grpSp>
      <p:graphicFrame>
        <p:nvGraphicFramePr>
          <p:cNvPr id="237783" name="Group 215"/>
          <p:cNvGraphicFramePr>
            <a:graphicFrameLocks noGrp="1"/>
          </p:cNvGraphicFramePr>
          <p:nvPr/>
        </p:nvGraphicFramePr>
        <p:xfrm>
          <a:off x="4724400" y="381000"/>
          <a:ext cx="4419600" cy="6586535"/>
        </p:xfrm>
        <a:graphic>
          <a:graphicData uri="http://schemas.openxmlformats.org/drawingml/2006/table">
            <a:tbl>
              <a:tblPr/>
              <a:tblGrid>
                <a:gridCol w="1143000"/>
                <a:gridCol w="1066800"/>
                <a:gridCol w="533400"/>
                <a:gridCol w="1676400"/>
              </a:tblGrid>
              <a:tr h="7620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外层循环变量 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内层循环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变量 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说  明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k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p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n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0.02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任意值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任意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外层循环开始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0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内层初始化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465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1.02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1.04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2.04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36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0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0.015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2.04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36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外层循环开始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0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内层初始化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465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1.015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7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7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0DD0AE3F-46B6-4B8D-A95B-F65539692266}" type="slidenum">
              <a:rPr lang="en-US" altLang="zh-CN"/>
              <a:pPr>
                <a:defRPr/>
              </a:pPr>
              <a:t>54</a:t>
            </a:fld>
            <a:r>
              <a:rPr lang="en-US" altLang="zh-CN"/>
              <a:t>-</a:t>
            </a:r>
          </a:p>
        </p:txBody>
      </p:sp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5. 循环嵌套的注意事项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/>
              <a:t>※ 嵌套循环的规则：</a:t>
            </a:r>
          </a:p>
          <a:p>
            <a:pPr lvl="1" algn="just" eaLnBrk="1" hangingPunct="1">
              <a:lnSpc>
                <a:spcPct val="110000"/>
              </a:lnSpc>
            </a:pPr>
            <a:r>
              <a:rPr lang="zh-CN" altLang="en-US" sz="2400" smtClean="0"/>
              <a:t>内外循环不能交叉</a:t>
            </a:r>
          </a:p>
          <a:p>
            <a:pPr lvl="1" algn="just" eaLnBrk="1" hangingPunct="1">
              <a:lnSpc>
                <a:spcPct val="110000"/>
              </a:lnSpc>
            </a:pPr>
            <a:r>
              <a:rPr lang="zh-CN" altLang="en-US" sz="2400" smtClean="0"/>
              <a:t>内外循环的控制变量不能同名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endParaRPr lang="zh-CN" altLang="en-US" sz="2400" smtClean="0"/>
          </a:p>
        </p:txBody>
      </p:sp>
      <p:grpSp>
        <p:nvGrpSpPr>
          <p:cNvPr id="238610" name="Group 18"/>
          <p:cNvGrpSpPr>
            <a:grpSpLocks/>
          </p:cNvGrpSpPr>
          <p:nvPr/>
        </p:nvGrpSpPr>
        <p:grpSpPr bwMode="auto">
          <a:xfrm>
            <a:off x="3048000" y="3276600"/>
            <a:ext cx="4343400" cy="3048000"/>
            <a:chOff x="1248" y="1872"/>
            <a:chExt cx="2592" cy="1920"/>
          </a:xfrm>
        </p:grpSpPr>
        <p:sp>
          <p:nvSpPr>
            <p:cNvPr id="57351" name="Rectangle 6"/>
            <p:cNvSpPr>
              <a:spLocks noChangeArrowheads="1"/>
            </p:cNvSpPr>
            <p:nvPr/>
          </p:nvSpPr>
          <p:spPr bwMode="auto">
            <a:xfrm>
              <a:off x="1248" y="2148"/>
              <a:ext cx="2592" cy="164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当 </a:t>
              </a:r>
              <a:r>
                <a:rPr kumimoji="1" lang="en-US" altLang="zh-CN" sz="2000">
                  <a:ea typeface="宋体" charset="-122"/>
                </a:rPr>
                <a:t>k&gt;=0.005</a:t>
              </a:r>
              <a:r>
                <a:rPr kumimoji="1" lang="zh-CN" altLang="en-US" sz="2000">
                  <a:ea typeface="宋体" charset="-122"/>
                </a:rPr>
                <a:t>时</a:t>
              </a:r>
            </a:p>
          </p:txBody>
        </p:sp>
        <p:sp>
          <p:nvSpPr>
            <p:cNvPr id="57352" name="Rectangle 7"/>
            <p:cNvSpPr>
              <a:spLocks noChangeArrowheads="1"/>
            </p:cNvSpPr>
            <p:nvPr/>
          </p:nvSpPr>
          <p:spPr bwMode="auto">
            <a:xfrm>
              <a:off x="1248" y="1872"/>
              <a:ext cx="2592" cy="19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57353" name="Rectangle 8"/>
            <p:cNvSpPr>
              <a:spLocks noChangeArrowheads="1"/>
            </p:cNvSpPr>
            <p:nvPr/>
          </p:nvSpPr>
          <p:spPr bwMode="auto">
            <a:xfrm>
              <a:off x="1248" y="1872"/>
              <a:ext cx="2592" cy="276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 dirty="0">
                  <a:ea typeface="宋体" charset="-122"/>
                </a:rPr>
                <a:t>       k←0.02,  n←0,   </a:t>
              </a:r>
              <a:r>
                <a:rPr kumimoji="1" lang="en-US" altLang="zh-CN" sz="2000" dirty="0" smtClean="0">
                  <a:ea typeface="宋体" charset="-122"/>
                </a:rPr>
                <a:t>p←</a:t>
              </a:r>
              <a:r>
                <a:rPr kumimoji="1" lang="en-US" altLang="zh-CN" sz="2000" dirty="0">
                  <a:ea typeface="宋体" charset="-122"/>
                </a:rPr>
                <a:t>1 </a:t>
              </a:r>
              <a:endParaRPr kumimoji="1" lang="zh-CN" altLang="en-US" sz="2000" dirty="0">
                <a:ea typeface="宋体" charset="-122"/>
              </a:endParaRPr>
            </a:p>
          </p:txBody>
        </p:sp>
        <p:sp>
          <p:nvSpPr>
            <p:cNvPr id="57354" name="Rectangle 9"/>
            <p:cNvSpPr>
              <a:spLocks noChangeArrowheads="1"/>
            </p:cNvSpPr>
            <p:nvPr/>
          </p:nvSpPr>
          <p:spPr bwMode="auto">
            <a:xfrm>
              <a:off x="1568" y="2424"/>
              <a:ext cx="2272" cy="136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000" b="0">
                <a:ea typeface="宋体" charset="-122"/>
              </a:endParaRPr>
            </a:p>
          </p:txBody>
        </p:sp>
        <p:sp>
          <p:nvSpPr>
            <p:cNvPr id="57355" name="Rectangle 11"/>
            <p:cNvSpPr>
              <a:spLocks noChangeArrowheads="1"/>
            </p:cNvSpPr>
            <p:nvPr/>
          </p:nvSpPr>
          <p:spPr bwMode="auto">
            <a:xfrm>
              <a:off x="1568" y="2400"/>
              <a:ext cx="2272" cy="828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 dirty="0">
                  <a:ea typeface="宋体" charset="-122"/>
                </a:rPr>
                <a:t>当 </a:t>
              </a:r>
              <a:r>
                <a:rPr kumimoji="1" lang="en-US" altLang="zh-CN" sz="2000" dirty="0" smtClean="0">
                  <a:ea typeface="宋体" charset="-122"/>
                </a:rPr>
                <a:t>p&lt;2 </a:t>
              </a:r>
              <a:r>
                <a:rPr kumimoji="1" lang="zh-CN" altLang="en-US" sz="2000" dirty="0">
                  <a:ea typeface="宋体" charset="-122"/>
                </a:rPr>
                <a:t>时</a:t>
              </a:r>
            </a:p>
          </p:txBody>
        </p:sp>
        <p:sp>
          <p:nvSpPr>
            <p:cNvPr id="57356" name="Rectangle 13"/>
            <p:cNvSpPr>
              <a:spLocks noChangeArrowheads="1"/>
            </p:cNvSpPr>
            <p:nvPr/>
          </p:nvSpPr>
          <p:spPr bwMode="auto">
            <a:xfrm>
              <a:off x="1856" y="2676"/>
              <a:ext cx="1984" cy="5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000" b="0">
                <a:ea typeface="宋体" charset="-122"/>
              </a:endParaRPr>
            </a:p>
          </p:txBody>
        </p:sp>
        <p:sp>
          <p:nvSpPr>
            <p:cNvPr id="57357" name="Rectangle 14"/>
            <p:cNvSpPr>
              <a:spLocks noChangeArrowheads="1"/>
            </p:cNvSpPr>
            <p:nvPr/>
          </p:nvSpPr>
          <p:spPr bwMode="auto">
            <a:xfrm>
              <a:off x="1856" y="2676"/>
              <a:ext cx="1984" cy="2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 dirty="0">
                  <a:ea typeface="宋体" charset="-122"/>
                </a:rPr>
                <a:t>     </a:t>
              </a:r>
              <a:r>
                <a:rPr kumimoji="1" lang="en-US" altLang="zh-CN" sz="2000" dirty="0" err="1" smtClean="0">
                  <a:ea typeface="宋体" charset="-122"/>
                </a:rPr>
                <a:t>p←p</a:t>
              </a:r>
              <a:r>
                <a:rPr kumimoji="1" lang="en-US" altLang="zh-CN" sz="2000" dirty="0" smtClean="0">
                  <a:ea typeface="宋体" charset="-122"/>
                </a:rPr>
                <a:t>*(</a:t>
              </a:r>
              <a:r>
                <a:rPr kumimoji="1" lang="en-US" altLang="zh-CN" sz="2000" dirty="0">
                  <a:ea typeface="宋体" charset="-122"/>
                </a:rPr>
                <a:t>1+k)</a:t>
              </a:r>
              <a:endParaRPr kumimoji="1" lang="zh-CN" altLang="en-US" sz="2000" dirty="0">
                <a:ea typeface="宋体" charset="-122"/>
              </a:endParaRPr>
            </a:p>
          </p:txBody>
        </p:sp>
        <p:sp>
          <p:nvSpPr>
            <p:cNvPr id="57358" name="Rectangle 15"/>
            <p:cNvSpPr>
              <a:spLocks noChangeArrowheads="1"/>
            </p:cNvSpPr>
            <p:nvPr/>
          </p:nvSpPr>
          <p:spPr bwMode="auto">
            <a:xfrm>
              <a:off x="1856" y="2952"/>
              <a:ext cx="1984" cy="2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>
                  <a:ea typeface="宋体" charset="-122"/>
                </a:rPr>
                <a:t>     n++</a:t>
              </a:r>
              <a:endParaRPr kumimoji="1" lang="zh-CN" altLang="en-US" sz="2000">
                <a:ea typeface="宋体" charset="-122"/>
              </a:endParaRPr>
            </a:p>
          </p:txBody>
        </p:sp>
        <p:sp>
          <p:nvSpPr>
            <p:cNvPr id="57359" name="Rectangle 16"/>
            <p:cNvSpPr>
              <a:spLocks noChangeArrowheads="1"/>
            </p:cNvSpPr>
            <p:nvPr/>
          </p:nvSpPr>
          <p:spPr bwMode="auto">
            <a:xfrm>
              <a:off x="1568" y="3228"/>
              <a:ext cx="2272" cy="2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 输出 </a:t>
              </a:r>
              <a:r>
                <a:rPr kumimoji="1" lang="en-US" altLang="zh-CN" sz="2000">
                  <a:ea typeface="宋体" charset="-122"/>
                </a:rPr>
                <a:t>k，n</a:t>
              </a:r>
              <a:endParaRPr kumimoji="1" lang="zh-CN" altLang="en-US" sz="2000">
                <a:ea typeface="宋体" charset="-122"/>
              </a:endParaRPr>
            </a:p>
          </p:txBody>
        </p:sp>
        <p:sp>
          <p:nvSpPr>
            <p:cNvPr id="57360" name="Rectangle 17"/>
            <p:cNvSpPr>
              <a:spLocks noChangeArrowheads="1"/>
            </p:cNvSpPr>
            <p:nvPr/>
          </p:nvSpPr>
          <p:spPr bwMode="auto">
            <a:xfrm>
              <a:off x="1568" y="3504"/>
              <a:ext cx="2272" cy="28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>
                  <a:ea typeface="宋体" charset="-122"/>
                </a:rPr>
                <a:t> </a:t>
              </a:r>
              <a:r>
                <a:rPr kumimoji="1" lang="en-US" altLang="zh-CN" sz="2000">
                  <a:ea typeface="宋体" charset="-122"/>
                </a:rPr>
                <a:t>k←k-0.005</a:t>
              </a:r>
              <a:endParaRPr kumimoji="1" lang="zh-CN" altLang="en-US" sz="2000">
                <a:ea typeface="宋体" charset="-122"/>
              </a:endParaRPr>
            </a:p>
          </p:txBody>
        </p:sp>
      </p:grpSp>
      <p:sp>
        <p:nvSpPr>
          <p:cNvPr id="238611" name="Text Box 19"/>
          <p:cNvSpPr txBox="1">
            <a:spLocks noChangeArrowheads="1"/>
          </p:cNvSpPr>
          <p:nvPr/>
        </p:nvSpPr>
        <p:spPr bwMode="auto">
          <a:xfrm>
            <a:off x="990600" y="3276600"/>
            <a:ext cx="1676400" cy="512763"/>
          </a:xfrm>
          <a:prstGeom prst="rect">
            <a:avLst/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典型错误：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611" grpId="0" animBg="1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9479DB5C-4432-4B93-B4F9-470AB0701024}" type="slidenum">
              <a:rPr lang="en-US" altLang="zh-CN"/>
              <a:pPr>
                <a:defRPr/>
              </a:pPr>
              <a:t>55</a:t>
            </a:fld>
            <a:r>
              <a:rPr lang="en-US" altLang="zh-CN"/>
              <a:t>-</a:t>
            </a:r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3600" dirty="0"/>
              <a:t>边学边练</a:t>
            </a: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90800" y="1447800"/>
            <a:ext cx="6229350" cy="5029200"/>
          </a:xfrm>
        </p:spPr>
        <p:txBody>
          <a:bodyPr/>
          <a:lstStyle/>
          <a:p>
            <a:pPr eaLnBrk="1" hangingPunct="1"/>
            <a:r>
              <a:rPr lang="zh-CN" altLang="en-US" sz="2800" dirty="0" smtClean="0"/>
              <a:t>打印如下图形：</a:t>
            </a:r>
          </a:p>
          <a:p>
            <a:pPr indent="106363" eaLnBrk="1" hangingPunct="1">
              <a:buFontTx/>
              <a:buNone/>
            </a:pPr>
            <a:r>
              <a:rPr lang="en-US" altLang="zh-CN" sz="2800" dirty="0" smtClean="0"/>
              <a:t>3    5     7    9</a:t>
            </a:r>
          </a:p>
          <a:p>
            <a:pPr indent="106363" eaLnBrk="1" hangingPunct="1">
              <a:buFontTx/>
              <a:buNone/>
            </a:pPr>
            <a:r>
              <a:rPr lang="en-US" altLang="zh-CN" sz="2800" dirty="0" smtClean="0"/>
              <a:t>6    8   10   12</a:t>
            </a:r>
          </a:p>
          <a:p>
            <a:pPr indent="106363" eaLnBrk="1" hangingPunct="1">
              <a:buFontTx/>
              <a:buNone/>
            </a:pPr>
            <a:r>
              <a:rPr lang="en-US" altLang="zh-CN" sz="2800" dirty="0" smtClean="0"/>
              <a:t>9   11  13   15</a:t>
            </a:r>
          </a:p>
          <a:p>
            <a:pPr indent="106363" eaLnBrk="1" hangingPunct="1">
              <a:buFontTx/>
              <a:buNone/>
            </a:pPr>
            <a:r>
              <a:rPr lang="en-US" altLang="zh-CN" sz="2800" dirty="0" smtClean="0"/>
              <a:t>12  14  16  18</a:t>
            </a:r>
          </a:p>
          <a:p>
            <a:pPr indent="106363" eaLnBrk="1" hangingPunct="1">
              <a:buFontTx/>
              <a:buNone/>
            </a:pPr>
            <a:r>
              <a:rPr lang="en-US" altLang="zh-CN" sz="2800" dirty="0" smtClean="0"/>
              <a:t>15  17  19  21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84" name="位图图像" r:id="rId3" imgW="5380952" imgH="4704762" progId="PBrush">
                  <p:embed/>
                </p:oleObj>
              </mc:Choice>
              <mc:Fallback>
                <p:oleObj name="位图图像" r:id="rId3" imgW="5380952" imgH="4704762" progId="PBrush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0D58EBFA-5443-49EA-A766-6ECC6F203B69}" type="slidenum">
              <a:rPr lang="en-US" altLang="zh-CN"/>
              <a:pPr>
                <a:defRPr/>
              </a:pPr>
              <a:t>56</a:t>
            </a:fld>
            <a:r>
              <a:rPr lang="en-US" altLang="zh-CN"/>
              <a:t>-</a:t>
            </a:r>
          </a:p>
        </p:txBody>
      </p:sp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b="0" dirty="0" smtClean="0"/>
              <a:t>5.</a:t>
            </a:r>
            <a:r>
              <a:rPr lang="en-US" altLang="zh-CN" sz="3600" b="0" dirty="0" smtClean="0"/>
              <a:t>4.3</a:t>
            </a:r>
            <a:r>
              <a:rPr lang="zh-CN" altLang="en-US" sz="3600" b="0" dirty="0" smtClean="0"/>
              <a:t>  </a:t>
            </a:r>
            <a:r>
              <a:rPr lang="en-US" altLang="zh-CN" sz="3600" b="0" dirty="0" smtClean="0"/>
              <a:t>for </a:t>
            </a:r>
            <a:r>
              <a:rPr lang="zh-CN" altLang="en-US" sz="3600" b="0" dirty="0" smtClean="0"/>
              <a:t>循环结构与穷举法</a:t>
            </a:r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34290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2400" smtClean="0">
                <a:latin typeface="黑体" pitchFamily="2" charset="-122"/>
              </a:rPr>
              <a:t>穷举法：计算机解题常用的一种方法。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Char char="v"/>
            </a:pPr>
            <a:r>
              <a:rPr lang="zh-CN" altLang="en-US" sz="2400" smtClean="0">
                <a:latin typeface="黑体" pitchFamily="2" charset="-122"/>
              </a:rPr>
              <a:t>穷举法的基本思想：一一列举出各种可能出现的情况，并判断哪一种是符合要求的。</a:t>
            </a:r>
          </a:p>
          <a:p>
            <a:pPr eaLnBrk="1" hangingPunct="1">
              <a:lnSpc>
                <a:spcPct val="120000"/>
              </a:lnSpc>
              <a:buFont typeface="Wingdings" pitchFamily="2" charset="2"/>
              <a:buChar char="v"/>
            </a:pPr>
            <a:r>
              <a:rPr lang="zh-CN" altLang="en-US" sz="2400" smtClean="0">
                <a:latin typeface="黑体" pitchFamily="2" charset="-122"/>
              </a:rPr>
              <a:t>穷举法是一种</a:t>
            </a:r>
            <a:r>
              <a:rPr lang="zh-CN" altLang="en-US" sz="2400" smtClean="0"/>
              <a:t>“</a:t>
            </a:r>
            <a:r>
              <a:rPr lang="zh-CN" altLang="en-US" sz="2400" smtClean="0">
                <a:latin typeface="黑体" pitchFamily="2" charset="-122"/>
              </a:rPr>
              <a:t>在没有其它方法的情况下的方法</a:t>
            </a:r>
            <a:r>
              <a:rPr lang="zh-CN" altLang="en-US" sz="2400" smtClean="0"/>
              <a:t>”</a:t>
            </a:r>
            <a:r>
              <a:rPr lang="zh-CN" altLang="en-US" sz="2400" smtClean="0">
                <a:latin typeface="黑体" pitchFamily="2" charset="-122"/>
              </a:rPr>
              <a:t>，是一种最</a:t>
            </a:r>
            <a:r>
              <a:rPr lang="zh-CN" altLang="en-US" sz="2400" smtClean="0"/>
              <a:t>“</a:t>
            </a:r>
            <a:r>
              <a:rPr lang="zh-CN" altLang="en-US" sz="2400" smtClean="0">
                <a:latin typeface="黑体" pitchFamily="2" charset="-122"/>
              </a:rPr>
              <a:t>笨</a:t>
            </a:r>
            <a:r>
              <a:rPr lang="zh-CN" altLang="en-US" sz="2400" smtClean="0"/>
              <a:t>”</a:t>
            </a:r>
            <a:r>
              <a:rPr lang="zh-CN" altLang="en-US" sz="2400" smtClean="0">
                <a:latin typeface="黑体" pitchFamily="2" charset="-122"/>
              </a:rPr>
              <a:t>的方法，然而对一些无法使用解析法求解的问题往往更有效。也许很多人不欣赏这种算法，但这种方法确实很重要。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0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0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0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099" grpId="0" build="p" bldLvl="2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7AE48D87-27F8-4620-92B7-896FD6184BAF}" type="slidenum">
              <a:rPr lang="en-US" altLang="zh-CN"/>
              <a:pPr>
                <a:defRPr/>
              </a:pPr>
              <a:t>57</a:t>
            </a:fld>
            <a:r>
              <a:rPr lang="en-US" altLang="zh-CN"/>
              <a:t>-</a:t>
            </a:r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3600" b="0"/>
              <a:t>5.</a:t>
            </a:r>
            <a:r>
              <a:rPr lang="en-US" altLang="zh-CN" sz="3600" b="0"/>
              <a:t>4.3</a:t>
            </a:r>
            <a:r>
              <a:rPr lang="zh-CN" altLang="en-US" sz="3600" b="0"/>
              <a:t>  </a:t>
            </a:r>
            <a:r>
              <a:rPr lang="en-US" altLang="zh-CN" sz="3600" b="0"/>
              <a:t>for </a:t>
            </a:r>
            <a:r>
              <a:rPr lang="zh-CN" altLang="en-US" sz="3600" b="0"/>
              <a:t>循环结构与穷举法</a:t>
            </a:r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905000"/>
          </a:xfrm>
          <a:noFill/>
        </p:spPr>
        <p:txBody>
          <a:bodyPr/>
          <a:lstStyle/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【例5-1</a:t>
            </a:r>
            <a:r>
              <a:rPr lang="en-US" altLang="zh-CN" sz="2400" smtClean="0"/>
              <a:t>6】</a:t>
            </a:r>
            <a:r>
              <a:rPr lang="zh-CN" altLang="en-US" sz="2400" smtClean="0"/>
              <a:t>解数学灯谜。已知有以下算式成立，其中 </a:t>
            </a:r>
            <a:r>
              <a:rPr lang="en-US" altLang="zh-CN" sz="2400" smtClean="0"/>
              <a:t>A、B、C </a:t>
            </a:r>
            <a:r>
              <a:rPr lang="zh-CN" altLang="en-US" sz="2400" smtClean="0"/>
              <a:t>均为一位正整数，求它们各为多少。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                     </a:t>
            </a:r>
            <a:r>
              <a:rPr lang="en-US" altLang="zh-CN" sz="2400" smtClean="0"/>
              <a:t>A B C                        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400" smtClean="0"/>
              <a:t>                 -     C B</a:t>
            </a:r>
          </a:p>
          <a:p>
            <a:pPr algn="just" eaLnBrk="1" hangingPunct="1">
              <a:lnSpc>
                <a:spcPct val="90000"/>
              </a:lnSpc>
              <a:buFontTx/>
              <a:buNone/>
            </a:pPr>
            <a:r>
              <a:rPr lang="en-US" altLang="zh-CN" sz="2400" smtClean="0"/>
              <a:t>                       C A</a:t>
            </a:r>
          </a:p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endParaRPr lang="zh-CN" altLang="en-US" sz="2400" smtClean="0"/>
          </a:p>
        </p:txBody>
      </p:sp>
      <p:sp>
        <p:nvSpPr>
          <p:cNvPr id="60421" name="Line 5"/>
          <p:cNvSpPr>
            <a:spLocks noChangeShapeType="1"/>
          </p:cNvSpPr>
          <p:nvPr/>
        </p:nvSpPr>
        <p:spPr bwMode="auto">
          <a:xfrm>
            <a:off x="1752600" y="2971800"/>
            <a:ext cx="137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262150" name="Rectangle 6"/>
          <p:cNvSpPr>
            <a:spLocks noChangeArrowheads="1"/>
          </p:cNvSpPr>
          <p:nvPr/>
        </p:nvSpPr>
        <p:spPr bwMode="auto">
          <a:xfrm>
            <a:off x="685800" y="3473450"/>
            <a:ext cx="8001000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v"/>
            </a:pPr>
            <a:r>
              <a:rPr lang="zh-CN" altLang="en-US" sz="2400"/>
              <a:t>使用解析的方法分析以上算式是一个比较复杂的过程，不适合在计算机上解题，众多的条件判断、分支将使逻辑关系将非常复杂，使算法的可读性降低。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Font typeface="Wingdings" pitchFamily="2" charset="2"/>
              <a:buChar char="v"/>
            </a:pPr>
            <a:r>
              <a:rPr lang="zh-CN" altLang="en-US" sz="2400"/>
              <a:t>本题中，已知</a:t>
            </a:r>
            <a:r>
              <a:rPr lang="en-US" altLang="zh-CN" sz="2400"/>
              <a:t>A、B、C</a:t>
            </a:r>
            <a:r>
              <a:rPr lang="zh-CN" altLang="en-US" sz="2400"/>
              <a:t>是一位正整数，所以取值范围在1-9之间。这3个数所有的组合一共有9*9*9=729种情况，可以让计算机对每一种组合都判断一下是否满足给定的算式，如果符合，则将</a:t>
            </a:r>
            <a:r>
              <a:rPr lang="en-US" altLang="zh-CN" sz="2400"/>
              <a:t>A、B、C</a:t>
            </a:r>
            <a:r>
              <a:rPr lang="zh-CN" altLang="en-US" sz="2400"/>
              <a:t>的值输出。这就是穷举法。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2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21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2150" grpId="0" build="p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F6F78BE6-583B-4E16-9836-E4A5958372FE}" type="slidenum">
              <a:rPr lang="en-US" altLang="zh-CN"/>
              <a:pPr>
                <a:defRPr/>
              </a:pPr>
              <a:t>58</a:t>
            </a:fld>
            <a:r>
              <a:rPr lang="en-US" altLang="zh-CN"/>
              <a:t>-</a:t>
            </a:r>
          </a:p>
        </p:txBody>
      </p:sp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3600" b="0"/>
              <a:t>5.</a:t>
            </a:r>
            <a:r>
              <a:rPr lang="en-US" altLang="zh-CN" sz="3600" b="0"/>
              <a:t>4.3</a:t>
            </a:r>
            <a:r>
              <a:rPr lang="zh-CN" altLang="en-US" sz="3600" b="0"/>
              <a:t>  </a:t>
            </a:r>
            <a:r>
              <a:rPr lang="en-US" altLang="zh-CN" sz="3600" b="0"/>
              <a:t>for </a:t>
            </a:r>
            <a:r>
              <a:rPr lang="zh-CN" altLang="en-US" sz="3600" b="0"/>
              <a:t>循环结构与穷举法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3716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400" smtClean="0"/>
              <a:t>1．用</a:t>
            </a:r>
            <a:r>
              <a:rPr lang="en-US" altLang="zh-CN" sz="2400" smtClean="0"/>
              <a:t>for</a:t>
            </a:r>
            <a:r>
              <a:rPr lang="zh-CN" altLang="en-US" sz="2400" smtClean="0"/>
              <a:t>循环实现穷举法</a:t>
            </a:r>
          </a:p>
          <a:p>
            <a:pPr algn="just"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400" smtClean="0"/>
              <a:t>     设用</a:t>
            </a:r>
            <a:r>
              <a:rPr lang="en-US" altLang="zh-CN" sz="2400" smtClean="0"/>
              <a:t>a、b、c</a:t>
            </a:r>
            <a:r>
              <a:rPr lang="zh-CN" altLang="en-US" sz="2400" smtClean="0"/>
              <a:t>三个变量分别表示</a:t>
            </a:r>
            <a:r>
              <a:rPr lang="en-US" altLang="zh-CN" sz="2400" smtClean="0"/>
              <a:t>A、B、C</a:t>
            </a:r>
            <a:r>
              <a:rPr lang="zh-CN" altLang="en-US" sz="2400" smtClean="0"/>
              <a:t>三个数，则</a:t>
            </a:r>
            <a:r>
              <a:rPr lang="en-US" altLang="zh-CN" sz="2400" smtClean="0"/>
              <a:t>a</a:t>
            </a:r>
            <a:r>
              <a:rPr lang="zh-CN" altLang="en-US" sz="2400" smtClean="0"/>
              <a:t>，</a:t>
            </a:r>
            <a:r>
              <a:rPr lang="en-US" altLang="zh-CN" sz="2400" smtClean="0"/>
              <a:t>b</a:t>
            </a:r>
            <a:r>
              <a:rPr lang="zh-CN" altLang="en-US" sz="2400" smtClean="0"/>
              <a:t>，</a:t>
            </a:r>
            <a:r>
              <a:rPr lang="en-US" altLang="zh-CN" sz="2400" smtClean="0"/>
              <a:t>c</a:t>
            </a:r>
            <a:r>
              <a:rPr lang="zh-CN" altLang="en-US" sz="2400" smtClean="0"/>
              <a:t>的取值范围为1-9。</a:t>
            </a:r>
          </a:p>
          <a:p>
            <a:pPr algn="just" eaLnBrk="1" hangingPunct="1">
              <a:lnSpc>
                <a:spcPct val="110000"/>
              </a:lnSpc>
              <a:buFont typeface="Wingdings" pitchFamily="2" charset="2"/>
              <a:buNone/>
            </a:pPr>
            <a:endParaRPr lang="zh-CN" altLang="en-US" sz="2400" smtClean="0"/>
          </a:p>
        </p:txBody>
      </p:sp>
      <p:grpSp>
        <p:nvGrpSpPr>
          <p:cNvPr id="61445" name="Group 4"/>
          <p:cNvGrpSpPr>
            <a:grpSpLocks/>
          </p:cNvGrpSpPr>
          <p:nvPr/>
        </p:nvGrpSpPr>
        <p:grpSpPr bwMode="auto">
          <a:xfrm>
            <a:off x="990600" y="2898775"/>
            <a:ext cx="977900" cy="288925"/>
            <a:chOff x="0" y="0"/>
            <a:chExt cx="435" cy="403"/>
          </a:xfrm>
        </p:grpSpPr>
        <p:sp>
          <p:nvSpPr>
            <p:cNvPr id="61578" name="Rectangle 5"/>
            <p:cNvSpPr>
              <a:spLocks noChangeArrowheads="1"/>
            </p:cNvSpPr>
            <p:nvPr/>
          </p:nvSpPr>
          <p:spPr bwMode="auto">
            <a:xfrm>
              <a:off x="43" y="0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a</a:t>
              </a:r>
              <a:endParaRPr kumimoji="1" lang="en-US" altLang="zh-CN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79" name="Rectangle 6"/>
            <p:cNvSpPr>
              <a:spLocks noChangeArrowheads="1"/>
            </p:cNvSpPr>
            <p:nvPr/>
          </p:nvSpPr>
          <p:spPr bwMode="auto">
            <a:xfrm>
              <a:off x="0" y="0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61446" name="Group 7"/>
          <p:cNvGrpSpPr>
            <a:grpSpLocks/>
          </p:cNvGrpSpPr>
          <p:nvPr/>
        </p:nvGrpSpPr>
        <p:grpSpPr bwMode="auto">
          <a:xfrm>
            <a:off x="1968500" y="2898775"/>
            <a:ext cx="979488" cy="288925"/>
            <a:chOff x="435" y="0"/>
            <a:chExt cx="435" cy="403"/>
          </a:xfrm>
        </p:grpSpPr>
        <p:sp>
          <p:nvSpPr>
            <p:cNvPr id="61576" name="Rectangle 8"/>
            <p:cNvSpPr>
              <a:spLocks noChangeArrowheads="1"/>
            </p:cNvSpPr>
            <p:nvPr/>
          </p:nvSpPr>
          <p:spPr bwMode="auto">
            <a:xfrm>
              <a:off x="478" y="0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b</a:t>
              </a:r>
              <a:endParaRPr kumimoji="1" lang="en-US" altLang="zh-CN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77" name="Rectangle 9"/>
            <p:cNvSpPr>
              <a:spLocks noChangeArrowheads="1"/>
            </p:cNvSpPr>
            <p:nvPr/>
          </p:nvSpPr>
          <p:spPr bwMode="auto">
            <a:xfrm>
              <a:off x="435" y="0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61447" name="Group 10"/>
          <p:cNvGrpSpPr>
            <a:grpSpLocks/>
          </p:cNvGrpSpPr>
          <p:nvPr/>
        </p:nvGrpSpPr>
        <p:grpSpPr bwMode="auto">
          <a:xfrm>
            <a:off x="2947988" y="2898775"/>
            <a:ext cx="977900" cy="288925"/>
            <a:chOff x="870" y="0"/>
            <a:chExt cx="435" cy="403"/>
          </a:xfrm>
        </p:grpSpPr>
        <p:sp>
          <p:nvSpPr>
            <p:cNvPr id="61574" name="Rectangle 11"/>
            <p:cNvSpPr>
              <a:spLocks noChangeArrowheads="1"/>
            </p:cNvSpPr>
            <p:nvPr/>
          </p:nvSpPr>
          <p:spPr bwMode="auto">
            <a:xfrm>
              <a:off x="913" y="0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c</a:t>
              </a:r>
              <a:endParaRPr kumimoji="1" lang="en-US" altLang="zh-CN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75" name="Rectangle 12"/>
            <p:cNvSpPr>
              <a:spLocks noChangeArrowheads="1"/>
            </p:cNvSpPr>
            <p:nvPr/>
          </p:nvSpPr>
          <p:spPr bwMode="auto">
            <a:xfrm>
              <a:off x="870" y="0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61448" name="Group 13"/>
          <p:cNvGrpSpPr>
            <a:grpSpLocks/>
          </p:cNvGrpSpPr>
          <p:nvPr/>
        </p:nvGrpSpPr>
        <p:grpSpPr bwMode="auto">
          <a:xfrm>
            <a:off x="3925888" y="2898775"/>
            <a:ext cx="979487" cy="288925"/>
            <a:chOff x="1305" y="0"/>
            <a:chExt cx="435" cy="403"/>
          </a:xfrm>
        </p:grpSpPr>
        <p:sp>
          <p:nvSpPr>
            <p:cNvPr id="61572" name="Rectangle 14"/>
            <p:cNvSpPr>
              <a:spLocks noChangeArrowheads="1"/>
            </p:cNvSpPr>
            <p:nvPr/>
          </p:nvSpPr>
          <p:spPr bwMode="auto">
            <a:xfrm>
              <a:off x="1348" y="0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a</a:t>
              </a:r>
              <a:endParaRPr kumimoji="1" lang="en-US" altLang="zh-CN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73" name="Rectangle 15"/>
            <p:cNvSpPr>
              <a:spLocks noChangeArrowheads="1"/>
            </p:cNvSpPr>
            <p:nvPr/>
          </p:nvSpPr>
          <p:spPr bwMode="auto">
            <a:xfrm>
              <a:off x="1305" y="0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61449" name="Group 16"/>
          <p:cNvGrpSpPr>
            <a:grpSpLocks/>
          </p:cNvGrpSpPr>
          <p:nvPr/>
        </p:nvGrpSpPr>
        <p:grpSpPr bwMode="auto">
          <a:xfrm>
            <a:off x="4905375" y="2898775"/>
            <a:ext cx="977900" cy="288925"/>
            <a:chOff x="1740" y="0"/>
            <a:chExt cx="435" cy="403"/>
          </a:xfrm>
        </p:grpSpPr>
        <p:sp>
          <p:nvSpPr>
            <p:cNvPr id="61570" name="Rectangle 17"/>
            <p:cNvSpPr>
              <a:spLocks noChangeArrowheads="1"/>
            </p:cNvSpPr>
            <p:nvPr/>
          </p:nvSpPr>
          <p:spPr bwMode="auto">
            <a:xfrm>
              <a:off x="1783" y="0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b</a:t>
              </a:r>
              <a:endParaRPr kumimoji="1" lang="en-US" altLang="zh-CN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71" name="Rectangle 18"/>
            <p:cNvSpPr>
              <a:spLocks noChangeArrowheads="1"/>
            </p:cNvSpPr>
            <p:nvPr/>
          </p:nvSpPr>
          <p:spPr bwMode="auto">
            <a:xfrm>
              <a:off x="1740" y="0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61450" name="Group 19"/>
          <p:cNvGrpSpPr>
            <a:grpSpLocks/>
          </p:cNvGrpSpPr>
          <p:nvPr/>
        </p:nvGrpSpPr>
        <p:grpSpPr bwMode="auto">
          <a:xfrm>
            <a:off x="5883275" y="2898775"/>
            <a:ext cx="979488" cy="288925"/>
            <a:chOff x="2175" y="0"/>
            <a:chExt cx="435" cy="403"/>
          </a:xfrm>
        </p:grpSpPr>
        <p:sp>
          <p:nvSpPr>
            <p:cNvPr id="61568" name="Rectangle 20"/>
            <p:cNvSpPr>
              <a:spLocks noChangeArrowheads="1"/>
            </p:cNvSpPr>
            <p:nvPr/>
          </p:nvSpPr>
          <p:spPr bwMode="auto">
            <a:xfrm>
              <a:off x="2218" y="0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600">
                  <a:latin typeface="Tahoma" pitchFamily="34" charset="0"/>
                  <a:ea typeface="宋体" charset="-122"/>
                </a:rPr>
                <a:t>c</a:t>
              </a:r>
              <a:endParaRPr kumimoji="1" lang="en-US" altLang="zh-CN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69" name="Rectangle 21"/>
            <p:cNvSpPr>
              <a:spLocks noChangeArrowheads="1"/>
            </p:cNvSpPr>
            <p:nvPr/>
          </p:nvSpPr>
          <p:spPr bwMode="auto">
            <a:xfrm>
              <a:off x="2175" y="0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190" name="Group 22"/>
          <p:cNvGrpSpPr>
            <a:grpSpLocks/>
          </p:cNvGrpSpPr>
          <p:nvPr/>
        </p:nvGrpSpPr>
        <p:grpSpPr bwMode="auto">
          <a:xfrm>
            <a:off x="6862763" y="2898775"/>
            <a:ext cx="977900" cy="2892425"/>
            <a:chOff x="2610" y="0"/>
            <a:chExt cx="435" cy="4030"/>
          </a:xfrm>
        </p:grpSpPr>
        <p:sp>
          <p:nvSpPr>
            <p:cNvPr id="61566" name="Rectangle 23"/>
            <p:cNvSpPr>
              <a:spLocks noChangeArrowheads="1"/>
            </p:cNvSpPr>
            <p:nvPr/>
          </p:nvSpPr>
          <p:spPr bwMode="auto">
            <a:xfrm>
              <a:off x="2653" y="0"/>
              <a:ext cx="349" cy="40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latin typeface="Tahoma" pitchFamily="34" charset="0"/>
                <a:ea typeface="黑体" pitchFamily="2" charset="-122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latin typeface="Tahoma" pitchFamily="34" charset="0"/>
                <a:ea typeface="黑体" pitchFamily="2" charset="-122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latin typeface="Tahoma" pitchFamily="34" charset="0"/>
                <a:ea typeface="黑体" pitchFamily="2" charset="-122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latin typeface="Tahoma" pitchFamily="34" charset="0"/>
                <a:ea typeface="黑体" pitchFamily="2" charset="-122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latin typeface="Tahoma" pitchFamily="34" charset="0"/>
                <a:ea typeface="黑体" pitchFamily="2" charset="-122"/>
              </a:endParaRPr>
            </a:p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黑体" pitchFamily="2" charset="-122"/>
                </a:rPr>
                <a:t>……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67" name="Rectangle 24"/>
            <p:cNvSpPr>
              <a:spLocks noChangeArrowheads="1"/>
            </p:cNvSpPr>
            <p:nvPr/>
          </p:nvSpPr>
          <p:spPr bwMode="auto">
            <a:xfrm>
              <a:off x="2610" y="0"/>
              <a:ext cx="435" cy="4030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61452" name="Group 25"/>
          <p:cNvGrpSpPr>
            <a:grpSpLocks/>
          </p:cNvGrpSpPr>
          <p:nvPr/>
        </p:nvGrpSpPr>
        <p:grpSpPr bwMode="auto">
          <a:xfrm>
            <a:off x="990600" y="3187700"/>
            <a:ext cx="977900" cy="2603500"/>
            <a:chOff x="0" y="403"/>
            <a:chExt cx="435" cy="3627"/>
          </a:xfrm>
        </p:grpSpPr>
        <p:sp>
          <p:nvSpPr>
            <p:cNvPr id="61564" name="Rectangle 26"/>
            <p:cNvSpPr>
              <a:spLocks noChangeArrowheads="1"/>
            </p:cNvSpPr>
            <p:nvPr/>
          </p:nvSpPr>
          <p:spPr bwMode="auto">
            <a:xfrm>
              <a:off x="43" y="403"/>
              <a:ext cx="349" cy="36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65" name="Rectangle 27"/>
            <p:cNvSpPr>
              <a:spLocks noChangeArrowheads="1"/>
            </p:cNvSpPr>
            <p:nvPr/>
          </p:nvSpPr>
          <p:spPr bwMode="auto">
            <a:xfrm>
              <a:off x="0" y="403"/>
              <a:ext cx="435" cy="3627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196" name="Group 28"/>
          <p:cNvGrpSpPr>
            <a:grpSpLocks/>
          </p:cNvGrpSpPr>
          <p:nvPr/>
        </p:nvGrpSpPr>
        <p:grpSpPr bwMode="auto">
          <a:xfrm>
            <a:off x="1968500" y="3187700"/>
            <a:ext cx="979488" cy="288925"/>
            <a:chOff x="435" y="403"/>
            <a:chExt cx="435" cy="403"/>
          </a:xfrm>
        </p:grpSpPr>
        <p:sp>
          <p:nvSpPr>
            <p:cNvPr id="61562" name="Rectangle 29"/>
            <p:cNvSpPr>
              <a:spLocks noChangeArrowheads="1"/>
            </p:cNvSpPr>
            <p:nvPr/>
          </p:nvSpPr>
          <p:spPr bwMode="auto">
            <a:xfrm>
              <a:off x="478" y="403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63" name="Rectangle 30"/>
            <p:cNvSpPr>
              <a:spLocks noChangeArrowheads="1"/>
            </p:cNvSpPr>
            <p:nvPr/>
          </p:nvSpPr>
          <p:spPr bwMode="auto">
            <a:xfrm>
              <a:off x="435" y="403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199" name="Group 31"/>
          <p:cNvGrpSpPr>
            <a:grpSpLocks/>
          </p:cNvGrpSpPr>
          <p:nvPr/>
        </p:nvGrpSpPr>
        <p:grpSpPr bwMode="auto">
          <a:xfrm>
            <a:off x="2947988" y="3187700"/>
            <a:ext cx="977900" cy="288925"/>
            <a:chOff x="870" y="403"/>
            <a:chExt cx="435" cy="403"/>
          </a:xfrm>
        </p:grpSpPr>
        <p:sp>
          <p:nvSpPr>
            <p:cNvPr id="61560" name="Rectangle 32"/>
            <p:cNvSpPr>
              <a:spLocks noChangeArrowheads="1"/>
            </p:cNvSpPr>
            <p:nvPr/>
          </p:nvSpPr>
          <p:spPr bwMode="auto">
            <a:xfrm>
              <a:off x="913" y="403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61" name="Rectangle 33"/>
            <p:cNvSpPr>
              <a:spLocks noChangeArrowheads="1"/>
            </p:cNvSpPr>
            <p:nvPr/>
          </p:nvSpPr>
          <p:spPr bwMode="auto">
            <a:xfrm>
              <a:off x="870" y="403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02" name="Group 34"/>
          <p:cNvGrpSpPr>
            <a:grpSpLocks/>
          </p:cNvGrpSpPr>
          <p:nvPr/>
        </p:nvGrpSpPr>
        <p:grpSpPr bwMode="auto">
          <a:xfrm>
            <a:off x="3925888" y="3187700"/>
            <a:ext cx="979487" cy="2603500"/>
            <a:chOff x="1305" y="403"/>
            <a:chExt cx="435" cy="3627"/>
          </a:xfrm>
        </p:grpSpPr>
        <p:sp>
          <p:nvSpPr>
            <p:cNvPr id="61558" name="Rectangle 35"/>
            <p:cNvSpPr>
              <a:spLocks noChangeArrowheads="1"/>
            </p:cNvSpPr>
            <p:nvPr/>
          </p:nvSpPr>
          <p:spPr bwMode="auto">
            <a:xfrm>
              <a:off x="1348" y="403"/>
              <a:ext cx="349" cy="36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2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59" name="Rectangle 36"/>
            <p:cNvSpPr>
              <a:spLocks noChangeArrowheads="1"/>
            </p:cNvSpPr>
            <p:nvPr/>
          </p:nvSpPr>
          <p:spPr bwMode="auto">
            <a:xfrm>
              <a:off x="1305" y="403"/>
              <a:ext cx="435" cy="3627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05" name="Group 37"/>
          <p:cNvGrpSpPr>
            <a:grpSpLocks/>
          </p:cNvGrpSpPr>
          <p:nvPr/>
        </p:nvGrpSpPr>
        <p:grpSpPr bwMode="auto">
          <a:xfrm>
            <a:off x="4905375" y="3187700"/>
            <a:ext cx="977900" cy="288925"/>
            <a:chOff x="1740" y="403"/>
            <a:chExt cx="435" cy="403"/>
          </a:xfrm>
        </p:grpSpPr>
        <p:sp>
          <p:nvSpPr>
            <p:cNvPr id="61556" name="Rectangle 38"/>
            <p:cNvSpPr>
              <a:spLocks noChangeArrowheads="1"/>
            </p:cNvSpPr>
            <p:nvPr/>
          </p:nvSpPr>
          <p:spPr bwMode="auto">
            <a:xfrm>
              <a:off x="1783" y="403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57" name="Rectangle 39"/>
            <p:cNvSpPr>
              <a:spLocks noChangeArrowheads="1"/>
            </p:cNvSpPr>
            <p:nvPr/>
          </p:nvSpPr>
          <p:spPr bwMode="auto">
            <a:xfrm>
              <a:off x="1740" y="403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08" name="Group 40"/>
          <p:cNvGrpSpPr>
            <a:grpSpLocks/>
          </p:cNvGrpSpPr>
          <p:nvPr/>
        </p:nvGrpSpPr>
        <p:grpSpPr bwMode="auto">
          <a:xfrm>
            <a:off x="5883275" y="3187700"/>
            <a:ext cx="979488" cy="288925"/>
            <a:chOff x="2175" y="403"/>
            <a:chExt cx="435" cy="403"/>
          </a:xfrm>
        </p:grpSpPr>
        <p:sp>
          <p:nvSpPr>
            <p:cNvPr id="61554" name="Rectangle 41"/>
            <p:cNvSpPr>
              <a:spLocks noChangeArrowheads="1"/>
            </p:cNvSpPr>
            <p:nvPr/>
          </p:nvSpPr>
          <p:spPr bwMode="auto">
            <a:xfrm>
              <a:off x="2218" y="403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55" name="Rectangle 42"/>
            <p:cNvSpPr>
              <a:spLocks noChangeArrowheads="1"/>
            </p:cNvSpPr>
            <p:nvPr/>
          </p:nvSpPr>
          <p:spPr bwMode="auto">
            <a:xfrm>
              <a:off x="2175" y="403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11" name="Group 43"/>
          <p:cNvGrpSpPr>
            <a:grpSpLocks/>
          </p:cNvGrpSpPr>
          <p:nvPr/>
        </p:nvGrpSpPr>
        <p:grpSpPr bwMode="auto">
          <a:xfrm>
            <a:off x="1968500" y="3476625"/>
            <a:ext cx="979488" cy="290513"/>
            <a:chOff x="435" y="806"/>
            <a:chExt cx="435" cy="403"/>
          </a:xfrm>
        </p:grpSpPr>
        <p:sp>
          <p:nvSpPr>
            <p:cNvPr id="61552" name="Rectangle 44"/>
            <p:cNvSpPr>
              <a:spLocks noChangeArrowheads="1"/>
            </p:cNvSpPr>
            <p:nvPr/>
          </p:nvSpPr>
          <p:spPr bwMode="auto">
            <a:xfrm>
              <a:off x="478" y="806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2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53" name="Rectangle 45"/>
            <p:cNvSpPr>
              <a:spLocks noChangeArrowheads="1"/>
            </p:cNvSpPr>
            <p:nvPr/>
          </p:nvSpPr>
          <p:spPr bwMode="auto">
            <a:xfrm>
              <a:off x="435" y="806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14" name="Group 46"/>
          <p:cNvGrpSpPr>
            <a:grpSpLocks/>
          </p:cNvGrpSpPr>
          <p:nvPr/>
        </p:nvGrpSpPr>
        <p:grpSpPr bwMode="auto">
          <a:xfrm>
            <a:off x="2947988" y="3476625"/>
            <a:ext cx="977900" cy="290513"/>
            <a:chOff x="870" y="806"/>
            <a:chExt cx="435" cy="403"/>
          </a:xfrm>
        </p:grpSpPr>
        <p:sp>
          <p:nvSpPr>
            <p:cNvPr id="61550" name="Rectangle 47"/>
            <p:cNvSpPr>
              <a:spLocks noChangeArrowheads="1"/>
            </p:cNvSpPr>
            <p:nvPr/>
          </p:nvSpPr>
          <p:spPr bwMode="auto">
            <a:xfrm>
              <a:off x="913" y="806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51" name="Rectangle 48"/>
            <p:cNvSpPr>
              <a:spLocks noChangeArrowheads="1"/>
            </p:cNvSpPr>
            <p:nvPr/>
          </p:nvSpPr>
          <p:spPr bwMode="auto">
            <a:xfrm>
              <a:off x="870" y="806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17" name="Group 49"/>
          <p:cNvGrpSpPr>
            <a:grpSpLocks/>
          </p:cNvGrpSpPr>
          <p:nvPr/>
        </p:nvGrpSpPr>
        <p:grpSpPr bwMode="auto">
          <a:xfrm>
            <a:off x="4905375" y="3476625"/>
            <a:ext cx="977900" cy="290513"/>
            <a:chOff x="1740" y="806"/>
            <a:chExt cx="435" cy="403"/>
          </a:xfrm>
        </p:grpSpPr>
        <p:sp>
          <p:nvSpPr>
            <p:cNvPr id="61548" name="Rectangle 50"/>
            <p:cNvSpPr>
              <a:spLocks noChangeArrowheads="1"/>
            </p:cNvSpPr>
            <p:nvPr/>
          </p:nvSpPr>
          <p:spPr bwMode="auto">
            <a:xfrm>
              <a:off x="1783" y="806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2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49" name="Rectangle 51"/>
            <p:cNvSpPr>
              <a:spLocks noChangeArrowheads="1"/>
            </p:cNvSpPr>
            <p:nvPr/>
          </p:nvSpPr>
          <p:spPr bwMode="auto">
            <a:xfrm>
              <a:off x="1740" y="806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20" name="Group 52"/>
          <p:cNvGrpSpPr>
            <a:grpSpLocks/>
          </p:cNvGrpSpPr>
          <p:nvPr/>
        </p:nvGrpSpPr>
        <p:grpSpPr bwMode="auto">
          <a:xfrm>
            <a:off x="5883275" y="3476625"/>
            <a:ext cx="979488" cy="290513"/>
            <a:chOff x="2175" y="806"/>
            <a:chExt cx="435" cy="403"/>
          </a:xfrm>
        </p:grpSpPr>
        <p:sp>
          <p:nvSpPr>
            <p:cNvPr id="61546" name="Rectangle 53"/>
            <p:cNvSpPr>
              <a:spLocks noChangeArrowheads="1"/>
            </p:cNvSpPr>
            <p:nvPr/>
          </p:nvSpPr>
          <p:spPr bwMode="auto">
            <a:xfrm>
              <a:off x="2218" y="806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47" name="Rectangle 54"/>
            <p:cNvSpPr>
              <a:spLocks noChangeArrowheads="1"/>
            </p:cNvSpPr>
            <p:nvPr/>
          </p:nvSpPr>
          <p:spPr bwMode="auto">
            <a:xfrm>
              <a:off x="2175" y="806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23" name="Group 55"/>
          <p:cNvGrpSpPr>
            <a:grpSpLocks/>
          </p:cNvGrpSpPr>
          <p:nvPr/>
        </p:nvGrpSpPr>
        <p:grpSpPr bwMode="auto">
          <a:xfrm>
            <a:off x="1968500" y="3767138"/>
            <a:ext cx="979488" cy="288925"/>
            <a:chOff x="435" y="1209"/>
            <a:chExt cx="435" cy="403"/>
          </a:xfrm>
        </p:grpSpPr>
        <p:sp>
          <p:nvSpPr>
            <p:cNvPr id="61544" name="Rectangle 56"/>
            <p:cNvSpPr>
              <a:spLocks noChangeArrowheads="1"/>
            </p:cNvSpPr>
            <p:nvPr/>
          </p:nvSpPr>
          <p:spPr bwMode="auto">
            <a:xfrm>
              <a:off x="478" y="1209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3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45" name="Rectangle 57"/>
            <p:cNvSpPr>
              <a:spLocks noChangeArrowheads="1"/>
            </p:cNvSpPr>
            <p:nvPr/>
          </p:nvSpPr>
          <p:spPr bwMode="auto">
            <a:xfrm>
              <a:off x="435" y="1209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26" name="Group 58"/>
          <p:cNvGrpSpPr>
            <a:grpSpLocks/>
          </p:cNvGrpSpPr>
          <p:nvPr/>
        </p:nvGrpSpPr>
        <p:grpSpPr bwMode="auto">
          <a:xfrm>
            <a:off x="2947988" y="3767138"/>
            <a:ext cx="977900" cy="288925"/>
            <a:chOff x="870" y="1209"/>
            <a:chExt cx="435" cy="403"/>
          </a:xfrm>
        </p:grpSpPr>
        <p:sp>
          <p:nvSpPr>
            <p:cNvPr id="61542" name="Rectangle 59"/>
            <p:cNvSpPr>
              <a:spLocks noChangeArrowheads="1"/>
            </p:cNvSpPr>
            <p:nvPr/>
          </p:nvSpPr>
          <p:spPr bwMode="auto">
            <a:xfrm>
              <a:off x="913" y="1209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43" name="Rectangle 60"/>
            <p:cNvSpPr>
              <a:spLocks noChangeArrowheads="1"/>
            </p:cNvSpPr>
            <p:nvPr/>
          </p:nvSpPr>
          <p:spPr bwMode="auto">
            <a:xfrm>
              <a:off x="870" y="1209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29" name="Group 61"/>
          <p:cNvGrpSpPr>
            <a:grpSpLocks/>
          </p:cNvGrpSpPr>
          <p:nvPr/>
        </p:nvGrpSpPr>
        <p:grpSpPr bwMode="auto">
          <a:xfrm>
            <a:off x="4905375" y="3767138"/>
            <a:ext cx="977900" cy="288925"/>
            <a:chOff x="1740" y="1209"/>
            <a:chExt cx="435" cy="403"/>
          </a:xfrm>
        </p:grpSpPr>
        <p:sp>
          <p:nvSpPr>
            <p:cNvPr id="61540" name="Rectangle 62"/>
            <p:cNvSpPr>
              <a:spLocks noChangeArrowheads="1"/>
            </p:cNvSpPr>
            <p:nvPr/>
          </p:nvSpPr>
          <p:spPr bwMode="auto">
            <a:xfrm>
              <a:off x="1783" y="1209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3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41" name="Rectangle 63"/>
            <p:cNvSpPr>
              <a:spLocks noChangeArrowheads="1"/>
            </p:cNvSpPr>
            <p:nvPr/>
          </p:nvSpPr>
          <p:spPr bwMode="auto">
            <a:xfrm>
              <a:off x="1740" y="1209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32" name="Group 64"/>
          <p:cNvGrpSpPr>
            <a:grpSpLocks/>
          </p:cNvGrpSpPr>
          <p:nvPr/>
        </p:nvGrpSpPr>
        <p:grpSpPr bwMode="auto">
          <a:xfrm>
            <a:off x="5883275" y="3767138"/>
            <a:ext cx="979488" cy="288925"/>
            <a:chOff x="2175" y="1209"/>
            <a:chExt cx="435" cy="403"/>
          </a:xfrm>
        </p:grpSpPr>
        <p:sp>
          <p:nvSpPr>
            <p:cNvPr id="61538" name="Rectangle 65"/>
            <p:cNvSpPr>
              <a:spLocks noChangeArrowheads="1"/>
            </p:cNvSpPr>
            <p:nvPr/>
          </p:nvSpPr>
          <p:spPr bwMode="auto">
            <a:xfrm>
              <a:off x="2218" y="1209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39" name="Rectangle 66"/>
            <p:cNvSpPr>
              <a:spLocks noChangeArrowheads="1"/>
            </p:cNvSpPr>
            <p:nvPr/>
          </p:nvSpPr>
          <p:spPr bwMode="auto">
            <a:xfrm>
              <a:off x="2175" y="1209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35" name="Group 67"/>
          <p:cNvGrpSpPr>
            <a:grpSpLocks/>
          </p:cNvGrpSpPr>
          <p:nvPr/>
        </p:nvGrpSpPr>
        <p:grpSpPr bwMode="auto">
          <a:xfrm>
            <a:off x="1968500" y="4056063"/>
            <a:ext cx="979488" cy="288925"/>
            <a:chOff x="435" y="1612"/>
            <a:chExt cx="435" cy="403"/>
          </a:xfrm>
        </p:grpSpPr>
        <p:sp>
          <p:nvSpPr>
            <p:cNvPr id="61536" name="Rectangle 68"/>
            <p:cNvSpPr>
              <a:spLocks noChangeArrowheads="1"/>
            </p:cNvSpPr>
            <p:nvPr/>
          </p:nvSpPr>
          <p:spPr bwMode="auto">
            <a:xfrm>
              <a:off x="478" y="1612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4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37" name="Rectangle 69"/>
            <p:cNvSpPr>
              <a:spLocks noChangeArrowheads="1"/>
            </p:cNvSpPr>
            <p:nvPr/>
          </p:nvSpPr>
          <p:spPr bwMode="auto">
            <a:xfrm>
              <a:off x="435" y="1612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38" name="Group 70"/>
          <p:cNvGrpSpPr>
            <a:grpSpLocks/>
          </p:cNvGrpSpPr>
          <p:nvPr/>
        </p:nvGrpSpPr>
        <p:grpSpPr bwMode="auto">
          <a:xfrm>
            <a:off x="2947988" y="4056063"/>
            <a:ext cx="977900" cy="288925"/>
            <a:chOff x="870" y="1612"/>
            <a:chExt cx="435" cy="403"/>
          </a:xfrm>
        </p:grpSpPr>
        <p:sp>
          <p:nvSpPr>
            <p:cNvPr id="61534" name="Rectangle 71"/>
            <p:cNvSpPr>
              <a:spLocks noChangeArrowheads="1"/>
            </p:cNvSpPr>
            <p:nvPr/>
          </p:nvSpPr>
          <p:spPr bwMode="auto">
            <a:xfrm>
              <a:off x="913" y="1612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35" name="Rectangle 72"/>
            <p:cNvSpPr>
              <a:spLocks noChangeArrowheads="1"/>
            </p:cNvSpPr>
            <p:nvPr/>
          </p:nvSpPr>
          <p:spPr bwMode="auto">
            <a:xfrm>
              <a:off x="870" y="1612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41" name="Group 73"/>
          <p:cNvGrpSpPr>
            <a:grpSpLocks/>
          </p:cNvGrpSpPr>
          <p:nvPr/>
        </p:nvGrpSpPr>
        <p:grpSpPr bwMode="auto">
          <a:xfrm>
            <a:off x="4905375" y="4056063"/>
            <a:ext cx="977900" cy="288925"/>
            <a:chOff x="1740" y="1612"/>
            <a:chExt cx="435" cy="403"/>
          </a:xfrm>
        </p:grpSpPr>
        <p:sp>
          <p:nvSpPr>
            <p:cNvPr id="61532" name="Rectangle 74"/>
            <p:cNvSpPr>
              <a:spLocks noChangeArrowheads="1"/>
            </p:cNvSpPr>
            <p:nvPr/>
          </p:nvSpPr>
          <p:spPr bwMode="auto">
            <a:xfrm>
              <a:off x="1783" y="1612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4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33" name="Rectangle 75"/>
            <p:cNvSpPr>
              <a:spLocks noChangeArrowheads="1"/>
            </p:cNvSpPr>
            <p:nvPr/>
          </p:nvSpPr>
          <p:spPr bwMode="auto">
            <a:xfrm>
              <a:off x="1740" y="1612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44" name="Group 76"/>
          <p:cNvGrpSpPr>
            <a:grpSpLocks/>
          </p:cNvGrpSpPr>
          <p:nvPr/>
        </p:nvGrpSpPr>
        <p:grpSpPr bwMode="auto">
          <a:xfrm>
            <a:off x="5883275" y="4056063"/>
            <a:ext cx="979488" cy="288925"/>
            <a:chOff x="2175" y="1612"/>
            <a:chExt cx="435" cy="403"/>
          </a:xfrm>
        </p:grpSpPr>
        <p:sp>
          <p:nvSpPr>
            <p:cNvPr id="61530" name="Rectangle 77"/>
            <p:cNvSpPr>
              <a:spLocks noChangeArrowheads="1"/>
            </p:cNvSpPr>
            <p:nvPr/>
          </p:nvSpPr>
          <p:spPr bwMode="auto">
            <a:xfrm>
              <a:off x="2218" y="1612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31" name="Rectangle 78"/>
            <p:cNvSpPr>
              <a:spLocks noChangeArrowheads="1"/>
            </p:cNvSpPr>
            <p:nvPr/>
          </p:nvSpPr>
          <p:spPr bwMode="auto">
            <a:xfrm>
              <a:off x="2175" y="1612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47" name="Group 79"/>
          <p:cNvGrpSpPr>
            <a:grpSpLocks/>
          </p:cNvGrpSpPr>
          <p:nvPr/>
        </p:nvGrpSpPr>
        <p:grpSpPr bwMode="auto">
          <a:xfrm>
            <a:off x="1968500" y="4344988"/>
            <a:ext cx="979488" cy="288925"/>
            <a:chOff x="435" y="2015"/>
            <a:chExt cx="435" cy="403"/>
          </a:xfrm>
        </p:grpSpPr>
        <p:sp>
          <p:nvSpPr>
            <p:cNvPr id="61528" name="Rectangle 80"/>
            <p:cNvSpPr>
              <a:spLocks noChangeArrowheads="1"/>
            </p:cNvSpPr>
            <p:nvPr/>
          </p:nvSpPr>
          <p:spPr bwMode="auto">
            <a:xfrm>
              <a:off x="478" y="2015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5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29" name="Rectangle 81"/>
            <p:cNvSpPr>
              <a:spLocks noChangeArrowheads="1"/>
            </p:cNvSpPr>
            <p:nvPr/>
          </p:nvSpPr>
          <p:spPr bwMode="auto">
            <a:xfrm>
              <a:off x="435" y="2015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50" name="Group 82"/>
          <p:cNvGrpSpPr>
            <a:grpSpLocks/>
          </p:cNvGrpSpPr>
          <p:nvPr/>
        </p:nvGrpSpPr>
        <p:grpSpPr bwMode="auto">
          <a:xfrm>
            <a:off x="2947988" y="4344988"/>
            <a:ext cx="977900" cy="288925"/>
            <a:chOff x="870" y="2015"/>
            <a:chExt cx="435" cy="403"/>
          </a:xfrm>
        </p:grpSpPr>
        <p:sp>
          <p:nvSpPr>
            <p:cNvPr id="61526" name="Rectangle 83"/>
            <p:cNvSpPr>
              <a:spLocks noChangeArrowheads="1"/>
            </p:cNvSpPr>
            <p:nvPr/>
          </p:nvSpPr>
          <p:spPr bwMode="auto">
            <a:xfrm>
              <a:off x="913" y="2015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27" name="Rectangle 84"/>
            <p:cNvSpPr>
              <a:spLocks noChangeArrowheads="1"/>
            </p:cNvSpPr>
            <p:nvPr/>
          </p:nvSpPr>
          <p:spPr bwMode="auto">
            <a:xfrm>
              <a:off x="870" y="2015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53" name="Group 85"/>
          <p:cNvGrpSpPr>
            <a:grpSpLocks/>
          </p:cNvGrpSpPr>
          <p:nvPr/>
        </p:nvGrpSpPr>
        <p:grpSpPr bwMode="auto">
          <a:xfrm>
            <a:off x="4905375" y="4344988"/>
            <a:ext cx="977900" cy="288925"/>
            <a:chOff x="1740" y="2015"/>
            <a:chExt cx="435" cy="403"/>
          </a:xfrm>
        </p:grpSpPr>
        <p:sp>
          <p:nvSpPr>
            <p:cNvPr id="61524" name="Rectangle 86"/>
            <p:cNvSpPr>
              <a:spLocks noChangeArrowheads="1"/>
            </p:cNvSpPr>
            <p:nvPr/>
          </p:nvSpPr>
          <p:spPr bwMode="auto">
            <a:xfrm>
              <a:off x="1783" y="2015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5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25" name="Rectangle 87"/>
            <p:cNvSpPr>
              <a:spLocks noChangeArrowheads="1"/>
            </p:cNvSpPr>
            <p:nvPr/>
          </p:nvSpPr>
          <p:spPr bwMode="auto">
            <a:xfrm>
              <a:off x="1740" y="2015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56" name="Group 88"/>
          <p:cNvGrpSpPr>
            <a:grpSpLocks/>
          </p:cNvGrpSpPr>
          <p:nvPr/>
        </p:nvGrpSpPr>
        <p:grpSpPr bwMode="auto">
          <a:xfrm>
            <a:off x="5883275" y="4344988"/>
            <a:ext cx="979488" cy="288925"/>
            <a:chOff x="2175" y="2015"/>
            <a:chExt cx="435" cy="403"/>
          </a:xfrm>
        </p:grpSpPr>
        <p:sp>
          <p:nvSpPr>
            <p:cNvPr id="61522" name="Rectangle 89"/>
            <p:cNvSpPr>
              <a:spLocks noChangeArrowheads="1"/>
            </p:cNvSpPr>
            <p:nvPr/>
          </p:nvSpPr>
          <p:spPr bwMode="auto">
            <a:xfrm>
              <a:off x="2218" y="2015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23" name="Rectangle 90"/>
            <p:cNvSpPr>
              <a:spLocks noChangeArrowheads="1"/>
            </p:cNvSpPr>
            <p:nvPr/>
          </p:nvSpPr>
          <p:spPr bwMode="auto">
            <a:xfrm>
              <a:off x="2175" y="2015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59" name="Group 91"/>
          <p:cNvGrpSpPr>
            <a:grpSpLocks/>
          </p:cNvGrpSpPr>
          <p:nvPr/>
        </p:nvGrpSpPr>
        <p:grpSpPr bwMode="auto">
          <a:xfrm>
            <a:off x="1968500" y="4633913"/>
            <a:ext cx="979488" cy="288925"/>
            <a:chOff x="435" y="2418"/>
            <a:chExt cx="435" cy="403"/>
          </a:xfrm>
        </p:grpSpPr>
        <p:sp>
          <p:nvSpPr>
            <p:cNvPr id="61520" name="Rectangle 92"/>
            <p:cNvSpPr>
              <a:spLocks noChangeArrowheads="1"/>
            </p:cNvSpPr>
            <p:nvPr/>
          </p:nvSpPr>
          <p:spPr bwMode="auto">
            <a:xfrm>
              <a:off x="478" y="2418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6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21" name="Rectangle 93"/>
            <p:cNvSpPr>
              <a:spLocks noChangeArrowheads="1"/>
            </p:cNvSpPr>
            <p:nvPr/>
          </p:nvSpPr>
          <p:spPr bwMode="auto">
            <a:xfrm>
              <a:off x="435" y="2418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62" name="Group 94"/>
          <p:cNvGrpSpPr>
            <a:grpSpLocks/>
          </p:cNvGrpSpPr>
          <p:nvPr/>
        </p:nvGrpSpPr>
        <p:grpSpPr bwMode="auto">
          <a:xfrm>
            <a:off x="2947988" y="4633913"/>
            <a:ext cx="977900" cy="288925"/>
            <a:chOff x="870" y="2418"/>
            <a:chExt cx="435" cy="403"/>
          </a:xfrm>
        </p:grpSpPr>
        <p:sp>
          <p:nvSpPr>
            <p:cNvPr id="61518" name="Rectangle 95"/>
            <p:cNvSpPr>
              <a:spLocks noChangeArrowheads="1"/>
            </p:cNvSpPr>
            <p:nvPr/>
          </p:nvSpPr>
          <p:spPr bwMode="auto">
            <a:xfrm>
              <a:off x="913" y="2418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19" name="Rectangle 96"/>
            <p:cNvSpPr>
              <a:spLocks noChangeArrowheads="1"/>
            </p:cNvSpPr>
            <p:nvPr/>
          </p:nvSpPr>
          <p:spPr bwMode="auto">
            <a:xfrm>
              <a:off x="870" y="2418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65" name="Group 97"/>
          <p:cNvGrpSpPr>
            <a:grpSpLocks/>
          </p:cNvGrpSpPr>
          <p:nvPr/>
        </p:nvGrpSpPr>
        <p:grpSpPr bwMode="auto">
          <a:xfrm>
            <a:off x="4905375" y="4633913"/>
            <a:ext cx="977900" cy="288925"/>
            <a:chOff x="1740" y="2418"/>
            <a:chExt cx="435" cy="403"/>
          </a:xfrm>
        </p:grpSpPr>
        <p:sp>
          <p:nvSpPr>
            <p:cNvPr id="61516" name="Rectangle 98"/>
            <p:cNvSpPr>
              <a:spLocks noChangeArrowheads="1"/>
            </p:cNvSpPr>
            <p:nvPr/>
          </p:nvSpPr>
          <p:spPr bwMode="auto">
            <a:xfrm>
              <a:off x="1783" y="2418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6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17" name="Rectangle 99"/>
            <p:cNvSpPr>
              <a:spLocks noChangeArrowheads="1"/>
            </p:cNvSpPr>
            <p:nvPr/>
          </p:nvSpPr>
          <p:spPr bwMode="auto">
            <a:xfrm>
              <a:off x="1740" y="2418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68" name="Group 100"/>
          <p:cNvGrpSpPr>
            <a:grpSpLocks/>
          </p:cNvGrpSpPr>
          <p:nvPr/>
        </p:nvGrpSpPr>
        <p:grpSpPr bwMode="auto">
          <a:xfrm>
            <a:off x="5883275" y="4633913"/>
            <a:ext cx="979488" cy="288925"/>
            <a:chOff x="2175" y="2418"/>
            <a:chExt cx="435" cy="403"/>
          </a:xfrm>
        </p:grpSpPr>
        <p:sp>
          <p:nvSpPr>
            <p:cNvPr id="61514" name="Rectangle 101"/>
            <p:cNvSpPr>
              <a:spLocks noChangeArrowheads="1"/>
            </p:cNvSpPr>
            <p:nvPr/>
          </p:nvSpPr>
          <p:spPr bwMode="auto">
            <a:xfrm>
              <a:off x="2218" y="2418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15" name="Rectangle 102"/>
            <p:cNvSpPr>
              <a:spLocks noChangeArrowheads="1"/>
            </p:cNvSpPr>
            <p:nvPr/>
          </p:nvSpPr>
          <p:spPr bwMode="auto">
            <a:xfrm>
              <a:off x="2175" y="2418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71" name="Group 103"/>
          <p:cNvGrpSpPr>
            <a:grpSpLocks/>
          </p:cNvGrpSpPr>
          <p:nvPr/>
        </p:nvGrpSpPr>
        <p:grpSpPr bwMode="auto">
          <a:xfrm>
            <a:off x="1968500" y="4922838"/>
            <a:ext cx="979488" cy="290512"/>
            <a:chOff x="435" y="2821"/>
            <a:chExt cx="435" cy="403"/>
          </a:xfrm>
        </p:grpSpPr>
        <p:sp>
          <p:nvSpPr>
            <p:cNvPr id="61512" name="Rectangle 104"/>
            <p:cNvSpPr>
              <a:spLocks noChangeArrowheads="1"/>
            </p:cNvSpPr>
            <p:nvPr/>
          </p:nvSpPr>
          <p:spPr bwMode="auto">
            <a:xfrm>
              <a:off x="478" y="2821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7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13" name="Rectangle 105"/>
            <p:cNvSpPr>
              <a:spLocks noChangeArrowheads="1"/>
            </p:cNvSpPr>
            <p:nvPr/>
          </p:nvSpPr>
          <p:spPr bwMode="auto">
            <a:xfrm>
              <a:off x="435" y="2821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74" name="Group 106"/>
          <p:cNvGrpSpPr>
            <a:grpSpLocks/>
          </p:cNvGrpSpPr>
          <p:nvPr/>
        </p:nvGrpSpPr>
        <p:grpSpPr bwMode="auto">
          <a:xfrm>
            <a:off x="2947988" y="4922838"/>
            <a:ext cx="977900" cy="290512"/>
            <a:chOff x="870" y="2821"/>
            <a:chExt cx="435" cy="403"/>
          </a:xfrm>
        </p:grpSpPr>
        <p:sp>
          <p:nvSpPr>
            <p:cNvPr id="61510" name="Rectangle 107"/>
            <p:cNvSpPr>
              <a:spLocks noChangeArrowheads="1"/>
            </p:cNvSpPr>
            <p:nvPr/>
          </p:nvSpPr>
          <p:spPr bwMode="auto">
            <a:xfrm>
              <a:off x="913" y="2821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11" name="Rectangle 108"/>
            <p:cNvSpPr>
              <a:spLocks noChangeArrowheads="1"/>
            </p:cNvSpPr>
            <p:nvPr/>
          </p:nvSpPr>
          <p:spPr bwMode="auto">
            <a:xfrm>
              <a:off x="870" y="2821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77" name="Group 109"/>
          <p:cNvGrpSpPr>
            <a:grpSpLocks/>
          </p:cNvGrpSpPr>
          <p:nvPr/>
        </p:nvGrpSpPr>
        <p:grpSpPr bwMode="auto">
          <a:xfrm>
            <a:off x="4905375" y="4922838"/>
            <a:ext cx="977900" cy="290512"/>
            <a:chOff x="1740" y="2821"/>
            <a:chExt cx="435" cy="403"/>
          </a:xfrm>
        </p:grpSpPr>
        <p:sp>
          <p:nvSpPr>
            <p:cNvPr id="61508" name="Rectangle 110"/>
            <p:cNvSpPr>
              <a:spLocks noChangeArrowheads="1"/>
            </p:cNvSpPr>
            <p:nvPr/>
          </p:nvSpPr>
          <p:spPr bwMode="auto">
            <a:xfrm>
              <a:off x="1783" y="2821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7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09" name="Rectangle 111"/>
            <p:cNvSpPr>
              <a:spLocks noChangeArrowheads="1"/>
            </p:cNvSpPr>
            <p:nvPr/>
          </p:nvSpPr>
          <p:spPr bwMode="auto">
            <a:xfrm>
              <a:off x="1740" y="2821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80" name="Group 112"/>
          <p:cNvGrpSpPr>
            <a:grpSpLocks/>
          </p:cNvGrpSpPr>
          <p:nvPr/>
        </p:nvGrpSpPr>
        <p:grpSpPr bwMode="auto">
          <a:xfrm>
            <a:off x="5883275" y="4922838"/>
            <a:ext cx="979488" cy="290512"/>
            <a:chOff x="2175" y="2821"/>
            <a:chExt cx="435" cy="403"/>
          </a:xfrm>
        </p:grpSpPr>
        <p:sp>
          <p:nvSpPr>
            <p:cNvPr id="61506" name="Rectangle 113"/>
            <p:cNvSpPr>
              <a:spLocks noChangeArrowheads="1"/>
            </p:cNvSpPr>
            <p:nvPr/>
          </p:nvSpPr>
          <p:spPr bwMode="auto">
            <a:xfrm>
              <a:off x="2218" y="2821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07" name="Rectangle 114"/>
            <p:cNvSpPr>
              <a:spLocks noChangeArrowheads="1"/>
            </p:cNvSpPr>
            <p:nvPr/>
          </p:nvSpPr>
          <p:spPr bwMode="auto">
            <a:xfrm>
              <a:off x="2175" y="2821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83" name="Group 115"/>
          <p:cNvGrpSpPr>
            <a:grpSpLocks/>
          </p:cNvGrpSpPr>
          <p:nvPr/>
        </p:nvGrpSpPr>
        <p:grpSpPr bwMode="auto">
          <a:xfrm>
            <a:off x="1968500" y="5213350"/>
            <a:ext cx="979488" cy="288925"/>
            <a:chOff x="435" y="3224"/>
            <a:chExt cx="435" cy="403"/>
          </a:xfrm>
        </p:grpSpPr>
        <p:sp>
          <p:nvSpPr>
            <p:cNvPr id="61504" name="Rectangle 116"/>
            <p:cNvSpPr>
              <a:spLocks noChangeArrowheads="1"/>
            </p:cNvSpPr>
            <p:nvPr/>
          </p:nvSpPr>
          <p:spPr bwMode="auto">
            <a:xfrm>
              <a:off x="478" y="3224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8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05" name="Rectangle 117"/>
            <p:cNvSpPr>
              <a:spLocks noChangeArrowheads="1"/>
            </p:cNvSpPr>
            <p:nvPr/>
          </p:nvSpPr>
          <p:spPr bwMode="auto">
            <a:xfrm>
              <a:off x="435" y="3224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86" name="Group 118"/>
          <p:cNvGrpSpPr>
            <a:grpSpLocks/>
          </p:cNvGrpSpPr>
          <p:nvPr/>
        </p:nvGrpSpPr>
        <p:grpSpPr bwMode="auto">
          <a:xfrm>
            <a:off x="2947988" y="5213350"/>
            <a:ext cx="977900" cy="288925"/>
            <a:chOff x="870" y="3224"/>
            <a:chExt cx="435" cy="403"/>
          </a:xfrm>
        </p:grpSpPr>
        <p:sp>
          <p:nvSpPr>
            <p:cNvPr id="61502" name="Rectangle 119"/>
            <p:cNvSpPr>
              <a:spLocks noChangeArrowheads="1"/>
            </p:cNvSpPr>
            <p:nvPr/>
          </p:nvSpPr>
          <p:spPr bwMode="auto">
            <a:xfrm>
              <a:off x="913" y="3224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03" name="Rectangle 120"/>
            <p:cNvSpPr>
              <a:spLocks noChangeArrowheads="1"/>
            </p:cNvSpPr>
            <p:nvPr/>
          </p:nvSpPr>
          <p:spPr bwMode="auto">
            <a:xfrm>
              <a:off x="870" y="3224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89" name="Group 121"/>
          <p:cNvGrpSpPr>
            <a:grpSpLocks/>
          </p:cNvGrpSpPr>
          <p:nvPr/>
        </p:nvGrpSpPr>
        <p:grpSpPr bwMode="auto">
          <a:xfrm>
            <a:off x="4905375" y="5213350"/>
            <a:ext cx="977900" cy="288925"/>
            <a:chOff x="1740" y="3224"/>
            <a:chExt cx="435" cy="403"/>
          </a:xfrm>
        </p:grpSpPr>
        <p:sp>
          <p:nvSpPr>
            <p:cNvPr id="61500" name="Rectangle 122"/>
            <p:cNvSpPr>
              <a:spLocks noChangeArrowheads="1"/>
            </p:cNvSpPr>
            <p:nvPr/>
          </p:nvSpPr>
          <p:spPr bwMode="auto">
            <a:xfrm>
              <a:off x="1783" y="3224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8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501" name="Rectangle 123"/>
            <p:cNvSpPr>
              <a:spLocks noChangeArrowheads="1"/>
            </p:cNvSpPr>
            <p:nvPr/>
          </p:nvSpPr>
          <p:spPr bwMode="auto">
            <a:xfrm>
              <a:off x="1740" y="3224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92" name="Group 124"/>
          <p:cNvGrpSpPr>
            <a:grpSpLocks/>
          </p:cNvGrpSpPr>
          <p:nvPr/>
        </p:nvGrpSpPr>
        <p:grpSpPr bwMode="auto">
          <a:xfrm>
            <a:off x="5883275" y="5213350"/>
            <a:ext cx="979488" cy="288925"/>
            <a:chOff x="2175" y="3224"/>
            <a:chExt cx="435" cy="403"/>
          </a:xfrm>
        </p:grpSpPr>
        <p:sp>
          <p:nvSpPr>
            <p:cNvPr id="61498" name="Rectangle 125"/>
            <p:cNvSpPr>
              <a:spLocks noChangeArrowheads="1"/>
            </p:cNvSpPr>
            <p:nvPr/>
          </p:nvSpPr>
          <p:spPr bwMode="auto">
            <a:xfrm>
              <a:off x="2218" y="3224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499" name="Rectangle 126"/>
            <p:cNvSpPr>
              <a:spLocks noChangeArrowheads="1"/>
            </p:cNvSpPr>
            <p:nvPr/>
          </p:nvSpPr>
          <p:spPr bwMode="auto">
            <a:xfrm>
              <a:off x="2175" y="3224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95" name="Group 127"/>
          <p:cNvGrpSpPr>
            <a:grpSpLocks/>
          </p:cNvGrpSpPr>
          <p:nvPr/>
        </p:nvGrpSpPr>
        <p:grpSpPr bwMode="auto">
          <a:xfrm>
            <a:off x="1968500" y="5502275"/>
            <a:ext cx="979488" cy="288925"/>
            <a:chOff x="435" y="3627"/>
            <a:chExt cx="435" cy="403"/>
          </a:xfrm>
        </p:grpSpPr>
        <p:sp>
          <p:nvSpPr>
            <p:cNvPr id="61496" name="Rectangle 128"/>
            <p:cNvSpPr>
              <a:spLocks noChangeArrowheads="1"/>
            </p:cNvSpPr>
            <p:nvPr/>
          </p:nvSpPr>
          <p:spPr bwMode="auto">
            <a:xfrm>
              <a:off x="478" y="3627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497" name="Rectangle 129"/>
            <p:cNvSpPr>
              <a:spLocks noChangeArrowheads="1"/>
            </p:cNvSpPr>
            <p:nvPr/>
          </p:nvSpPr>
          <p:spPr bwMode="auto">
            <a:xfrm>
              <a:off x="435" y="3627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298" name="Group 130"/>
          <p:cNvGrpSpPr>
            <a:grpSpLocks/>
          </p:cNvGrpSpPr>
          <p:nvPr/>
        </p:nvGrpSpPr>
        <p:grpSpPr bwMode="auto">
          <a:xfrm>
            <a:off x="2947988" y="5502275"/>
            <a:ext cx="977900" cy="288925"/>
            <a:chOff x="870" y="3627"/>
            <a:chExt cx="435" cy="403"/>
          </a:xfrm>
        </p:grpSpPr>
        <p:sp>
          <p:nvSpPr>
            <p:cNvPr id="61494" name="Rectangle 131"/>
            <p:cNvSpPr>
              <a:spLocks noChangeArrowheads="1"/>
            </p:cNvSpPr>
            <p:nvPr/>
          </p:nvSpPr>
          <p:spPr bwMode="auto">
            <a:xfrm>
              <a:off x="913" y="3627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495" name="Rectangle 132"/>
            <p:cNvSpPr>
              <a:spLocks noChangeArrowheads="1"/>
            </p:cNvSpPr>
            <p:nvPr/>
          </p:nvSpPr>
          <p:spPr bwMode="auto">
            <a:xfrm>
              <a:off x="870" y="3627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301" name="Group 133"/>
          <p:cNvGrpSpPr>
            <a:grpSpLocks/>
          </p:cNvGrpSpPr>
          <p:nvPr/>
        </p:nvGrpSpPr>
        <p:grpSpPr bwMode="auto">
          <a:xfrm>
            <a:off x="4905375" y="5502275"/>
            <a:ext cx="977900" cy="288925"/>
            <a:chOff x="1740" y="3627"/>
            <a:chExt cx="435" cy="403"/>
          </a:xfrm>
        </p:grpSpPr>
        <p:sp>
          <p:nvSpPr>
            <p:cNvPr id="61492" name="Rectangle 134"/>
            <p:cNvSpPr>
              <a:spLocks noChangeArrowheads="1"/>
            </p:cNvSpPr>
            <p:nvPr/>
          </p:nvSpPr>
          <p:spPr bwMode="auto">
            <a:xfrm>
              <a:off x="1783" y="3627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493" name="Rectangle 135"/>
            <p:cNvSpPr>
              <a:spLocks noChangeArrowheads="1"/>
            </p:cNvSpPr>
            <p:nvPr/>
          </p:nvSpPr>
          <p:spPr bwMode="auto">
            <a:xfrm>
              <a:off x="1740" y="3627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grpSp>
        <p:nvGrpSpPr>
          <p:cNvPr id="263304" name="Group 136"/>
          <p:cNvGrpSpPr>
            <a:grpSpLocks/>
          </p:cNvGrpSpPr>
          <p:nvPr/>
        </p:nvGrpSpPr>
        <p:grpSpPr bwMode="auto">
          <a:xfrm>
            <a:off x="5883275" y="5502275"/>
            <a:ext cx="979488" cy="288925"/>
            <a:chOff x="2175" y="3627"/>
            <a:chExt cx="435" cy="403"/>
          </a:xfrm>
        </p:grpSpPr>
        <p:sp>
          <p:nvSpPr>
            <p:cNvPr id="61490" name="Rectangle 137"/>
            <p:cNvSpPr>
              <a:spLocks noChangeArrowheads="1"/>
            </p:cNvSpPr>
            <p:nvPr/>
          </p:nvSpPr>
          <p:spPr bwMode="auto">
            <a:xfrm>
              <a:off x="2218" y="3627"/>
              <a:ext cx="349" cy="4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1-9</a:t>
              </a:r>
              <a:endParaRPr kumimoji="1" lang="zh-CN" altLang="en-US" sz="1600">
                <a:ea typeface="宋体" charset="-122"/>
              </a:endParaRP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kumimoji="1" lang="zh-CN" altLang="en-US" sz="1600">
                <a:ea typeface="宋体" charset="-122"/>
              </a:endParaRPr>
            </a:p>
          </p:txBody>
        </p:sp>
        <p:sp>
          <p:nvSpPr>
            <p:cNvPr id="61491" name="Rectangle 138"/>
            <p:cNvSpPr>
              <a:spLocks noChangeArrowheads="1"/>
            </p:cNvSpPr>
            <p:nvPr/>
          </p:nvSpPr>
          <p:spPr bwMode="auto">
            <a:xfrm>
              <a:off x="2175" y="3627"/>
              <a:ext cx="435" cy="403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 nodeType="clickPar">
                      <p:stCondLst>
                        <p:cond delay="indefinite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 nodeType="clickPar">
                      <p:stCondLst>
                        <p:cond delay="indefinite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63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EFE029A3-D513-46EB-8754-BC782E3F5FA6}" type="slidenum">
              <a:rPr lang="en-US" altLang="zh-CN"/>
              <a:pPr>
                <a:defRPr/>
              </a:pPr>
              <a:t>59</a:t>
            </a:fld>
            <a:r>
              <a:rPr lang="en-US" altLang="zh-CN"/>
              <a:t>-</a:t>
            </a:r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zh-CN" altLang="en-US" sz="3600" b="0"/>
              <a:t>5.</a:t>
            </a:r>
            <a:r>
              <a:rPr lang="en-US" altLang="zh-CN" sz="3600" b="0"/>
              <a:t>4.3</a:t>
            </a:r>
            <a:r>
              <a:rPr lang="zh-CN" altLang="en-US" sz="3600" b="0"/>
              <a:t>  </a:t>
            </a:r>
            <a:r>
              <a:rPr lang="en-US" altLang="zh-CN" sz="3600" b="0"/>
              <a:t>for </a:t>
            </a:r>
            <a:r>
              <a:rPr lang="zh-CN" altLang="en-US" sz="3600" b="0"/>
              <a:t>循环结构与穷举法</a:t>
            </a:r>
          </a:p>
        </p:txBody>
      </p:sp>
      <p:sp>
        <p:nvSpPr>
          <p:cNvPr id="267268" name="Rectangle 4"/>
          <p:cNvSpPr>
            <a:spLocks noChangeArrowheads="1"/>
          </p:cNvSpPr>
          <p:nvPr/>
        </p:nvSpPr>
        <p:spPr bwMode="auto">
          <a:xfrm>
            <a:off x="2971800" y="1752600"/>
            <a:ext cx="5257800" cy="30480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67269" name="Rectangle 5"/>
          <p:cNvSpPr>
            <a:spLocks noChangeArrowheads="1"/>
          </p:cNvSpPr>
          <p:nvPr/>
        </p:nvSpPr>
        <p:spPr bwMode="auto">
          <a:xfrm>
            <a:off x="3429000" y="2286000"/>
            <a:ext cx="4800600" cy="251460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67270" name="Rectangle 6"/>
          <p:cNvSpPr>
            <a:spLocks noChangeArrowheads="1"/>
          </p:cNvSpPr>
          <p:nvPr/>
        </p:nvSpPr>
        <p:spPr bwMode="auto">
          <a:xfrm>
            <a:off x="3886200" y="2819400"/>
            <a:ext cx="4343400" cy="19812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267271" name="Rectangle 7"/>
          <p:cNvSpPr>
            <a:spLocks noChangeArrowheads="1"/>
          </p:cNvSpPr>
          <p:nvPr/>
        </p:nvSpPr>
        <p:spPr bwMode="auto">
          <a:xfrm>
            <a:off x="4343400" y="3352800"/>
            <a:ext cx="3886200" cy="1447800"/>
          </a:xfrm>
          <a:prstGeom prst="rect">
            <a:avLst/>
          </a:prstGeom>
          <a:solidFill>
            <a:srgbClr val="66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grpSp>
        <p:nvGrpSpPr>
          <p:cNvPr id="267276" name="Group 12"/>
          <p:cNvGrpSpPr>
            <a:grpSpLocks/>
          </p:cNvGrpSpPr>
          <p:nvPr/>
        </p:nvGrpSpPr>
        <p:grpSpPr bwMode="auto">
          <a:xfrm>
            <a:off x="4343400" y="3352800"/>
            <a:ext cx="3886200" cy="1447800"/>
            <a:chOff x="1968" y="2352"/>
            <a:chExt cx="2448" cy="912"/>
          </a:xfrm>
        </p:grpSpPr>
        <p:sp>
          <p:nvSpPr>
            <p:cNvPr id="62486" name="Line 8"/>
            <p:cNvSpPr>
              <a:spLocks noChangeShapeType="1"/>
            </p:cNvSpPr>
            <p:nvPr/>
          </p:nvSpPr>
          <p:spPr bwMode="auto">
            <a:xfrm>
              <a:off x="1968" y="2352"/>
              <a:ext cx="2016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62487" name="Line 9"/>
            <p:cNvSpPr>
              <a:spLocks noChangeShapeType="1"/>
            </p:cNvSpPr>
            <p:nvPr/>
          </p:nvSpPr>
          <p:spPr bwMode="auto">
            <a:xfrm flipV="1">
              <a:off x="3984" y="2352"/>
              <a:ext cx="432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62488" name="Line 10"/>
            <p:cNvSpPr>
              <a:spLocks noChangeShapeType="1"/>
            </p:cNvSpPr>
            <p:nvPr/>
          </p:nvSpPr>
          <p:spPr bwMode="auto">
            <a:xfrm>
              <a:off x="1968" y="2880"/>
              <a:ext cx="24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62489" name="Line 11"/>
            <p:cNvSpPr>
              <a:spLocks noChangeShapeType="1"/>
            </p:cNvSpPr>
            <p:nvPr/>
          </p:nvSpPr>
          <p:spPr bwMode="auto">
            <a:xfrm>
              <a:off x="3984" y="288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sp>
        <p:nvSpPr>
          <p:cNvPr id="267277" name="Rectangle 13"/>
          <p:cNvSpPr>
            <a:spLocks noChangeArrowheads="1"/>
          </p:cNvSpPr>
          <p:nvPr/>
        </p:nvSpPr>
        <p:spPr bwMode="auto">
          <a:xfrm>
            <a:off x="3124200" y="1828800"/>
            <a:ext cx="2625725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>
                <a:ea typeface="宋体" charset="-122"/>
              </a:rPr>
              <a:t>for (a=1；a&lt;10；            )</a:t>
            </a:r>
            <a:endParaRPr kumimoji="1" lang="zh-CN" altLang="en-US" sz="1800">
              <a:ea typeface="宋体" charset="-122"/>
            </a:endParaRPr>
          </a:p>
        </p:txBody>
      </p:sp>
      <p:sp>
        <p:nvSpPr>
          <p:cNvPr id="267278" name="Rectangle 14"/>
          <p:cNvSpPr>
            <a:spLocks noChangeArrowheads="1"/>
          </p:cNvSpPr>
          <p:nvPr/>
        </p:nvSpPr>
        <p:spPr bwMode="auto">
          <a:xfrm>
            <a:off x="4876800" y="1828800"/>
            <a:ext cx="52070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>
                <a:ea typeface="宋体" charset="-122"/>
              </a:rPr>
              <a:t>a++</a:t>
            </a:r>
            <a:endParaRPr kumimoji="1" lang="zh-CN" altLang="en-US" sz="1800">
              <a:ea typeface="宋体" charset="-122"/>
            </a:endParaRPr>
          </a:p>
        </p:txBody>
      </p:sp>
      <p:sp>
        <p:nvSpPr>
          <p:cNvPr id="267279" name="Rectangle 15"/>
          <p:cNvSpPr>
            <a:spLocks noChangeArrowheads="1"/>
          </p:cNvSpPr>
          <p:nvPr/>
        </p:nvSpPr>
        <p:spPr bwMode="auto">
          <a:xfrm>
            <a:off x="3581400" y="2438400"/>
            <a:ext cx="2708275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>
                <a:ea typeface="宋体" charset="-122"/>
              </a:rPr>
              <a:t>for(b=1；b&lt;10；              )</a:t>
            </a:r>
            <a:endParaRPr kumimoji="1" lang="zh-CN" altLang="en-US" sz="1800">
              <a:ea typeface="宋体" charset="-122"/>
            </a:endParaRPr>
          </a:p>
        </p:txBody>
      </p:sp>
      <p:sp>
        <p:nvSpPr>
          <p:cNvPr id="267280" name="Rectangle 16"/>
          <p:cNvSpPr>
            <a:spLocks noChangeArrowheads="1"/>
          </p:cNvSpPr>
          <p:nvPr/>
        </p:nvSpPr>
        <p:spPr bwMode="auto">
          <a:xfrm>
            <a:off x="5403850" y="2438400"/>
            <a:ext cx="53340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>
                <a:ea typeface="宋体" charset="-122"/>
              </a:rPr>
              <a:t>b++</a:t>
            </a:r>
            <a:endParaRPr kumimoji="1" lang="zh-CN" altLang="en-US" sz="1800">
              <a:ea typeface="宋体" charset="-122"/>
            </a:endParaRPr>
          </a:p>
        </p:txBody>
      </p:sp>
      <p:sp>
        <p:nvSpPr>
          <p:cNvPr id="267281" name="Rectangle 17"/>
          <p:cNvSpPr>
            <a:spLocks noChangeArrowheads="1"/>
          </p:cNvSpPr>
          <p:nvPr/>
        </p:nvSpPr>
        <p:spPr bwMode="auto">
          <a:xfrm>
            <a:off x="4038600" y="2928938"/>
            <a:ext cx="2486025" cy="34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>
                <a:ea typeface="宋体" charset="-122"/>
              </a:rPr>
              <a:t>for(c=1；c&lt;10；           )</a:t>
            </a:r>
          </a:p>
        </p:txBody>
      </p:sp>
      <p:sp>
        <p:nvSpPr>
          <p:cNvPr id="267282" name="Rectangle 18"/>
          <p:cNvSpPr>
            <a:spLocks noChangeArrowheads="1"/>
          </p:cNvSpPr>
          <p:nvPr/>
        </p:nvSpPr>
        <p:spPr bwMode="auto">
          <a:xfrm>
            <a:off x="5676900" y="2928938"/>
            <a:ext cx="508000" cy="34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>
                <a:ea typeface="宋体" charset="-122"/>
              </a:rPr>
              <a:t>c++</a:t>
            </a:r>
            <a:endParaRPr kumimoji="1" lang="zh-CN" altLang="en-US" sz="1800">
              <a:ea typeface="宋体" charset="-122"/>
            </a:endParaRPr>
          </a:p>
        </p:txBody>
      </p:sp>
      <p:sp>
        <p:nvSpPr>
          <p:cNvPr id="267283" name="Rectangle 19"/>
          <p:cNvSpPr>
            <a:spLocks noChangeArrowheads="1"/>
          </p:cNvSpPr>
          <p:nvPr/>
        </p:nvSpPr>
        <p:spPr bwMode="auto">
          <a:xfrm>
            <a:off x="5486400" y="3352800"/>
            <a:ext cx="2352675" cy="62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>
                <a:ea typeface="宋体" charset="-122"/>
              </a:rPr>
              <a:t>a*100+b*10+c-c*10-b</a:t>
            </a:r>
            <a:br>
              <a:rPr kumimoji="1" lang="en-US" altLang="zh-CN" sz="1800">
                <a:ea typeface="宋体" charset="-122"/>
              </a:rPr>
            </a:br>
            <a:r>
              <a:rPr kumimoji="1" lang="en-US" altLang="zh-CN" sz="1800">
                <a:ea typeface="宋体" charset="-122"/>
              </a:rPr>
              <a:t>                      ==c*10+a</a:t>
            </a:r>
            <a:endParaRPr kumimoji="1" lang="zh-CN" altLang="en-US" sz="1800">
              <a:ea typeface="宋体" charset="-122"/>
            </a:endParaRPr>
          </a:p>
        </p:txBody>
      </p:sp>
      <p:grpSp>
        <p:nvGrpSpPr>
          <p:cNvPr id="267286" name="Group 22"/>
          <p:cNvGrpSpPr>
            <a:grpSpLocks/>
          </p:cNvGrpSpPr>
          <p:nvPr/>
        </p:nvGrpSpPr>
        <p:grpSpPr bwMode="auto">
          <a:xfrm>
            <a:off x="4495800" y="3767138"/>
            <a:ext cx="1409700" cy="957262"/>
            <a:chOff x="2064" y="2613"/>
            <a:chExt cx="888" cy="603"/>
          </a:xfrm>
        </p:grpSpPr>
        <p:sp>
          <p:nvSpPr>
            <p:cNvPr id="62484" name="Rectangle 20"/>
            <p:cNvSpPr>
              <a:spLocks noChangeArrowheads="1"/>
            </p:cNvSpPr>
            <p:nvPr/>
          </p:nvSpPr>
          <p:spPr bwMode="auto">
            <a:xfrm>
              <a:off x="2064" y="2613"/>
              <a:ext cx="237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ea typeface="宋体" charset="-122"/>
                </a:rPr>
                <a:t>真</a:t>
              </a:r>
            </a:p>
          </p:txBody>
        </p:sp>
        <p:sp>
          <p:nvSpPr>
            <p:cNvPr id="62485" name="Rectangle 21"/>
            <p:cNvSpPr>
              <a:spLocks noChangeArrowheads="1"/>
            </p:cNvSpPr>
            <p:nvPr/>
          </p:nvSpPr>
          <p:spPr bwMode="auto">
            <a:xfrm>
              <a:off x="2064" y="2997"/>
              <a:ext cx="888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800">
                  <a:ea typeface="宋体" charset="-122"/>
                </a:rPr>
                <a:t>输出</a:t>
              </a:r>
              <a:r>
                <a:rPr kumimoji="1" lang="en-US" altLang="zh-CN" sz="1800">
                  <a:ea typeface="宋体" charset="-122"/>
                </a:rPr>
                <a:t>a，b，c</a:t>
              </a:r>
            </a:p>
          </p:txBody>
        </p:sp>
      </p:grpSp>
      <p:grpSp>
        <p:nvGrpSpPr>
          <p:cNvPr id="62481" name="Group 23"/>
          <p:cNvGrpSpPr>
            <a:grpSpLocks/>
          </p:cNvGrpSpPr>
          <p:nvPr/>
        </p:nvGrpSpPr>
        <p:grpSpPr bwMode="auto">
          <a:xfrm>
            <a:off x="762000" y="1889125"/>
            <a:ext cx="1676400" cy="1311275"/>
            <a:chOff x="384" y="1056"/>
            <a:chExt cx="1056" cy="826"/>
          </a:xfrm>
        </p:grpSpPr>
        <p:sp>
          <p:nvSpPr>
            <p:cNvPr id="62482" name="Rectangle 24"/>
            <p:cNvSpPr>
              <a:spLocks noChangeArrowheads="1"/>
            </p:cNvSpPr>
            <p:nvPr/>
          </p:nvSpPr>
          <p:spPr bwMode="auto">
            <a:xfrm>
              <a:off x="384" y="1056"/>
              <a:ext cx="1056" cy="8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tx1"/>
                </a:buClr>
                <a:buSzTx/>
                <a:buFontTx/>
                <a:buNone/>
              </a:pPr>
              <a:r>
                <a:rPr kumimoji="1" lang="zh-CN" altLang="en-US" sz="2000">
                  <a:latin typeface="Tahoma" pitchFamily="34" charset="0"/>
                  <a:ea typeface="黑体" pitchFamily="2" charset="-122"/>
                </a:rPr>
                <a:t>      </a:t>
              </a:r>
              <a:r>
                <a:rPr kumimoji="1" lang="en-US" altLang="zh-CN" sz="2000">
                  <a:latin typeface="Tahoma" pitchFamily="34" charset="0"/>
                  <a:ea typeface="黑体" pitchFamily="2" charset="-122"/>
                </a:rPr>
                <a:t>A B C                        </a:t>
              </a:r>
            </a:p>
            <a:p>
              <a:pPr eaLnBrk="1" hangingPunct="1">
                <a:spcBef>
                  <a:spcPct val="50000"/>
                </a:spcBef>
                <a:buClr>
                  <a:schemeClr val="tx1"/>
                </a:buClr>
                <a:buSzTx/>
                <a:buFontTx/>
                <a:buNone/>
              </a:pPr>
              <a:r>
                <a:rPr kumimoji="1" lang="en-US" altLang="zh-CN" sz="2000">
                  <a:latin typeface="Tahoma" pitchFamily="34" charset="0"/>
                  <a:ea typeface="黑体" pitchFamily="2" charset="-122"/>
                </a:rPr>
                <a:t>   -     C B</a:t>
              </a:r>
            </a:p>
            <a:p>
              <a:pPr eaLnBrk="1" hangingPunct="1">
                <a:spcBef>
                  <a:spcPct val="50000"/>
                </a:spcBef>
                <a:buClr>
                  <a:schemeClr val="tx1"/>
                </a:buClr>
                <a:buSzTx/>
                <a:buFontTx/>
                <a:buNone/>
              </a:pPr>
              <a:r>
                <a:rPr kumimoji="1" lang="en-US" altLang="zh-CN" sz="2000">
                  <a:latin typeface="Tahoma" pitchFamily="34" charset="0"/>
                  <a:ea typeface="黑体" pitchFamily="2" charset="-122"/>
                </a:rPr>
                <a:t>         C A</a:t>
              </a:r>
            </a:p>
          </p:txBody>
        </p:sp>
        <p:sp>
          <p:nvSpPr>
            <p:cNvPr id="62483" name="Line 25"/>
            <p:cNvSpPr>
              <a:spLocks noChangeShapeType="1"/>
            </p:cNvSpPr>
            <p:nvPr/>
          </p:nvSpPr>
          <p:spPr bwMode="auto">
            <a:xfrm>
              <a:off x="480" y="1632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7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7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67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67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67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7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67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67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7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6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6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67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67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68" grpId="0" animBg="1"/>
      <p:bldP spid="267269" grpId="0" animBg="1"/>
      <p:bldP spid="267270" grpId="0" animBg="1"/>
      <p:bldP spid="267271" grpId="0" animBg="1"/>
      <p:bldP spid="267277" grpId="0" autoUpdateAnimBg="0"/>
      <p:bldP spid="267278" grpId="0" autoUpdateAnimBg="0"/>
      <p:bldP spid="267279" grpId="0" autoUpdateAnimBg="0"/>
      <p:bldP spid="267280" grpId="0" autoUpdateAnimBg="0"/>
      <p:bldP spid="267281" grpId="0" autoUpdateAnimBg="0"/>
      <p:bldP spid="267282" grpId="0" autoUpdateAnimBg="0"/>
      <p:bldP spid="26728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B31C1A2E-C31B-4F7B-951B-C58A83E36FAD}" type="slidenum">
              <a:rPr lang="en-US" altLang="zh-CN"/>
              <a:pPr>
                <a:defRPr/>
              </a:pPr>
              <a:t>6</a:t>
            </a:fld>
            <a:r>
              <a:rPr lang="en-US" altLang="zh-CN"/>
              <a:t>-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3. 计数器的使用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2895600"/>
          </a:xfr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>
                <a:solidFill>
                  <a:srgbClr val="FF0066"/>
                </a:solidFill>
              </a:rPr>
              <a:t>利用计数器控制循环进行</a:t>
            </a:r>
            <a:r>
              <a:rPr lang="en-US" altLang="zh-CN" sz="2400" smtClean="0">
                <a:solidFill>
                  <a:srgbClr val="FF0066"/>
                </a:solidFill>
              </a:rPr>
              <a:t>n</a:t>
            </a:r>
            <a:r>
              <a:rPr lang="zh-CN" altLang="en-US" sz="2400" smtClean="0">
                <a:solidFill>
                  <a:srgbClr val="FF0066"/>
                </a:solidFill>
              </a:rPr>
              <a:t>次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zh-CN" altLang="en-US" sz="2400" smtClean="0"/>
              <a:t>设负责计录累加次数的变量为</a:t>
            </a:r>
            <a:r>
              <a:rPr lang="en-US" altLang="zh-CN" sz="2400" smtClean="0"/>
              <a:t>i－－</a:t>
            </a:r>
            <a:r>
              <a:rPr lang="zh-CN" altLang="en-US" sz="2400" smtClean="0"/>
              <a:t>计数器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zh-CN" altLang="en-US" sz="2400" smtClean="0"/>
              <a:t>计数器的使用</a:t>
            </a:r>
          </a:p>
          <a:p>
            <a:pPr marL="1371600" lvl="2" indent="-457200" eaLnBrk="1" hangingPunct="1">
              <a:lnSpc>
                <a:spcPct val="130000"/>
              </a:lnSpc>
              <a:buFontTx/>
              <a:buAutoNum type="arabicParenR"/>
            </a:pPr>
            <a:r>
              <a:rPr lang="zh-CN" altLang="en-US" smtClean="0"/>
              <a:t>对计数器</a:t>
            </a:r>
            <a:r>
              <a:rPr lang="en-US" altLang="zh-CN" smtClean="0"/>
              <a:t>i</a:t>
            </a:r>
            <a:r>
              <a:rPr lang="zh-CN" altLang="en-US" smtClean="0"/>
              <a:t>赋初值－－计次的起点</a:t>
            </a:r>
            <a:endParaRPr lang="en-US" altLang="zh-CN" smtClean="0"/>
          </a:p>
          <a:p>
            <a:pPr marL="1371600" lvl="2" indent="-457200" eaLnBrk="1" hangingPunct="1">
              <a:lnSpc>
                <a:spcPct val="130000"/>
              </a:lnSpc>
              <a:buFontTx/>
              <a:buAutoNum type="arabicParenR"/>
            </a:pPr>
            <a:r>
              <a:rPr lang="zh-CN" altLang="en-US" smtClean="0"/>
              <a:t>由计数器</a:t>
            </a:r>
            <a:r>
              <a:rPr lang="en-US" altLang="zh-CN" smtClean="0"/>
              <a:t>i</a:t>
            </a:r>
            <a:r>
              <a:rPr lang="zh-CN" altLang="en-US" smtClean="0"/>
              <a:t>控制循环进行</a:t>
            </a:r>
            <a:r>
              <a:rPr lang="en-US" altLang="zh-CN" smtClean="0"/>
              <a:t>n</a:t>
            </a:r>
            <a:r>
              <a:rPr lang="zh-CN" altLang="en-US" smtClean="0"/>
              <a:t>次</a:t>
            </a:r>
          </a:p>
          <a:p>
            <a:pPr marL="1371600" lvl="2" indent="-457200" eaLnBrk="1" hangingPunct="1">
              <a:lnSpc>
                <a:spcPct val="130000"/>
              </a:lnSpc>
              <a:buFontTx/>
              <a:buAutoNum type="arabicParenR"/>
            </a:pPr>
            <a:r>
              <a:rPr lang="zh-CN" altLang="en-US" smtClean="0"/>
              <a:t>循环内部，每次将计数器加1:   </a:t>
            </a:r>
            <a:r>
              <a:rPr lang="en-US" altLang="zh-CN" smtClean="0"/>
              <a:t>i++。</a:t>
            </a:r>
            <a:endParaRPr lang="zh-CN" altLang="en-US" sz="1800" smtClean="0"/>
          </a:p>
        </p:txBody>
      </p:sp>
      <p:sp>
        <p:nvSpPr>
          <p:cNvPr id="187396" name="Rectangle 4"/>
          <p:cNvSpPr>
            <a:spLocks noChangeArrowheads="1"/>
          </p:cNvSpPr>
          <p:nvPr/>
        </p:nvSpPr>
        <p:spPr bwMode="auto">
          <a:xfrm>
            <a:off x="6489700" y="2743200"/>
            <a:ext cx="901700" cy="476250"/>
          </a:xfrm>
          <a:prstGeom prst="rect">
            <a:avLst/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/>
              <a:t>i＝1</a:t>
            </a:r>
            <a:endParaRPr lang="zh-CN" altLang="en-US" sz="2400"/>
          </a:p>
        </p:txBody>
      </p:sp>
      <p:sp>
        <p:nvSpPr>
          <p:cNvPr id="187397" name="Rectangle 5"/>
          <p:cNvSpPr>
            <a:spLocks noChangeArrowheads="1"/>
          </p:cNvSpPr>
          <p:nvPr/>
        </p:nvSpPr>
        <p:spPr bwMode="auto">
          <a:xfrm>
            <a:off x="6486525" y="3276600"/>
            <a:ext cx="2276475" cy="476250"/>
          </a:xfrm>
          <a:prstGeom prst="rect">
            <a:avLst/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循环条件为</a:t>
            </a:r>
            <a:r>
              <a:rPr lang="en-US" altLang="zh-CN" sz="2400"/>
              <a:t>i≤n</a:t>
            </a:r>
            <a:endParaRPr lang="zh-CN" altLang="en-US" sz="2400"/>
          </a:p>
        </p:txBody>
      </p:sp>
      <p:sp>
        <p:nvSpPr>
          <p:cNvPr id="187399" name="Rectangle 7"/>
          <p:cNvSpPr>
            <a:spLocks noChangeArrowheads="1"/>
          </p:cNvSpPr>
          <p:nvPr/>
        </p:nvSpPr>
        <p:spPr bwMode="auto">
          <a:xfrm>
            <a:off x="7092950" y="3810000"/>
            <a:ext cx="679450" cy="476250"/>
          </a:xfrm>
          <a:prstGeom prst="rect">
            <a:avLst/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/>
              <a:t>i++</a:t>
            </a:r>
            <a:endParaRPr lang="zh-CN" altLang="en-US" sz="2400"/>
          </a:p>
        </p:txBody>
      </p:sp>
      <p:sp>
        <p:nvSpPr>
          <p:cNvPr id="187400" name="AutoShape 8"/>
          <p:cNvSpPr>
            <a:spLocks noChangeArrowheads="1"/>
          </p:cNvSpPr>
          <p:nvPr/>
        </p:nvSpPr>
        <p:spPr bwMode="auto">
          <a:xfrm>
            <a:off x="990600" y="4953000"/>
            <a:ext cx="7467600" cy="609600"/>
          </a:xfrm>
          <a:prstGeom prst="ribbon">
            <a:avLst>
              <a:gd name="adj1" fmla="val 12500"/>
              <a:gd name="adj2" fmla="val 50000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ea typeface="宋体" charset="-122"/>
              </a:rPr>
              <a:t>计数器是特殊的累加器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7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7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7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7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7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7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7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5" grpId="0" build="p" bldLvl="4" autoUpdateAnimBg="0"/>
      <p:bldP spid="187396" grpId="0" animBg="1" autoUpdateAnimBg="0"/>
      <p:bldP spid="187397" grpId="0" animBg="1" autoUpdateAnimBg="0"/>
      <p:bldP spid="187399" grpId="0" animBg="1" autoUpdateAnimBg="0"/>
      <p:bldP spid="187400" grpId="0" animBg="1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AED1188D-3C07-4DD1-8A69-F1B3825E8C30}" type="slidenum">
              <a:rPr lang="en-US" altLang="zh-CN"/>
              <a:pPr>
                <a:defRPr/>
              </a:pPr>
              <a:t>60</a:t>
            </a:fld>
            <a:r>
              <a:rPr lang="en-US" altLang="zh-CN"/>
              <a:t>-</a:t>
            </a:r>
          </a:p>
        </p:txBody>
      </p:sp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3600" dirty="0"/>
              <a:t>边学边练</a:t>
            </a:r>
            <a:endParaRPr lang="en-US" altLang="zh-CN" sz="3600" dirty="0"/>
          </a:p>
        </p:txBody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438399" y="1447802"/>
            <a:ext cx="6487319" cy="685800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ClrTx/>
              <a:buSzTx/>
            </a:pPr>
            <a:r>
              <a:rPr kumimoji="1" lang="zh-CN" altLang="en-US" sz="2400" dirty="0" smtClean="0">
                <a:ea typeface="宋体" charset="-122"/>
              </a:rPr>
              <a:t>将用</a:t>
            </a:r>
            <a:r>
              <a:rPr kumimoji="1" lang="en-US" altLang="zh-CN" sz="2400" dirty="0" smtClean="0">
                <a:ea typeface="宋体" charset="-122"/>
              </a:rPr>
              <a:t>for</a:t>
            </a:r>
            <a:r>
              <a:rPr kumimoji="1" lang="zh-CN" altLang="en-US" sz="2400" dirty="0" smtClean="0">
                <a:ea typeface="宋体" charset="-122"/>
              </a:rPr>
              <a:t>结构实现的灯谜算法改用先判断型循环实现。</a:t>
            </a:r>
          </a:p>
          <a:p>
            <a:pPr eaLnBrk="1" hangingPunct="1">
              <a:buFontTx/>
              <a:buNone/>
            </a:pPr>
            <a:endParaRPr lang="zh-CN" altLang="en-US" sz="2400" dirty="0" smtClean="0">
              <a:ea typeface="宋体" charset="-122"/>
            </a:endParaRPr>
          </a:p>
        </p:txBody>
      </p:sp>
      <p:grpSp>
        <p:nvGrpSpPr>
          <p:cNvPr id="63493" name="Group 43"/>
          <p:cNvGrpSpPr>
            <a:grpSpLocks/>
          </p:cNvGrpSpPr>
          <p:nvPr/>
        </p:nvGrpSpPr>
        <p:grpSpPr bwMode="auto">
          <a:xfrm>
            <a:off x="2819400" y="2438400"/>
            <a:ext cx="5257800" cy="3048000"/>
            <a:chOff x="1104" y="1392"/>
            <a:chExt cx="3312" cy="1920"/>
          </a:xfrm>
        </p:grpSpPr>
        <p:sp>
          <p:nvSpPr>
            <p:cNvPr id="63494" name="Rectangle 24"/>
            <p:cNvSpPr>
              <a:spLocks noChangeArrowheads="1"/>
            </p:cNvSpPr>
            <p:nvPr/>
          </p:nvSpPr>
          <p:spPr bwMode="auto">
            <a:xfrm>
              <a:off x="1104" y="1392"/>
              <a:ext cx="3312" cy="192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63495" name="Rectangle 25"/>
            <p:cNvSpPr>
              <a:spLocks noChangeArrowheads="1"/>
            </p:cNvSpPr>
            <p:nvPr/>
          </p:nvSpPr>
          <p:spPr bwMode="auto">
            <a:xfrm>
              <a:off x="1392" y="1728"/>
              <a:ext cx="3024" cy="1584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63496" name="Rectangle 26"/>
            <p:cNvSpPr>
              <a:spLocks noChangeArrowheads="1"/>
            </p:cNvSpPr>
            <p:nvPr/>
          </p:nvSpPr>
          <p:spPr bwMode="auto">
            <a:xfrm>
              <a:off x="1680" y="2064"/>
              <a:ext cx="2736" cy="1248"/>
            </a:xfrm>
            <a:prstGeom prst="rect">
              <a:avLst/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sp>
          <p:nvSpPr>
            <p:cNvPr id="63497" name="Rectangle 27"/>
            <p:cNvSpPr>
              <a:spLocks noChangeArrowheads="1"/>
            </p:cNvSpPr>
            <p:nvPr/>
          </p:nvSpPr>
          <p:spPr bwMode="auto">
            <a:xfrm>
              <a:off x="1968" y="2400"/>
              <a:ext cx="2448" cy="912"/>
            </a:xfrm>
            <a:prstGeom prst="rect">
              <a:avLst/>
            </a:prstGeom>
            <a:solidFill>
              <a:srgbClr val="66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  <p:grpSp>
          <p:nvGrpSpPr>
            <p:cNvPr id="63498" name="Group 28"/>
            <p:cNvGrpSpPr>
              <a:grpSpLocks/>
            </p:cNvGrpSpPr>
            <p:nvPr/>
          </p:nvGrpSpPr>
          <p:grpSpPr bwMode="auto">
            <a:xfrm>
              <a:off x="1968" y="2400"/>
              <a:ext cx="2448" cy="912"/>
              <a:chOff x="1968" y="2352"/>
              <a:chExt cx="2448" cy="912"/>
            </a:xfrm>
          </p:grpSpPr>
          <p:sp>
            <p:nvSpPr>
              <p:cNvPr id="63509" name="Line 29"/>
              <p:cNvSpPr>
                <a:spLocks noChangeShapeType="1"/>
              </p:cNvSpPr>
              <p:nvPr/>
            </p:nvSpPr>
            <p:spPr bwMode="auto">
              <a:xfrm>
                <a:off x="1968" y="2352"/>
                <a:ext cx="2016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63510" name="Line 30"/>
              <p:cNvSpPr>
                <a:spLocks noChangeShapeType="1"/>
              </p:cNvSpPr>
              <p:nvPr/>
            </p:nvSpPr>
            <p:spPr bwMode="auto">
              <a:xfrm flipV="1">
                <a:off x="3984" y="2352"/>
                <a:ext cx="432" cy="5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63511" name="Line 31"/>
              <p:cNvSpPr>
                <a:spLocks noChangeShapeType="1"/>
              </p:cNvSpPr>
              <p:nvPr/>
            </p:nvSpPr>
            <p:spPr bwMode="auto">
              <a:xfrm>
                <a:off x="1968" y="2880"/>
                <a:ext cx="24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63512" name="Line 32"/>
              <p:cNvSpPr>
                <a:spLocks noChangeShapeType="1"/>
              </p:cNvSpPr>
              <p:nvPr/>
            </p:nvSpPr>
            <p:spPr bwMode="auto">
              <a:xfrm>
                <a:off x="3984" y="288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sp>
          <p:nvSpPr>
            <p:cNvPr id="63499" name="Rectangle 33"/>
            <p:cNvSpPr>
              <a:spLocks noChangeArrowheads="1"/>
            </p:cNvSpPr>
            <p:nvPr/>
          </p:nvSpPr>
          <p:spPr bwMode="auto">
            <a:xfrm>
              <a:off x="1200" y="1440"/>
              <a:ext cx="1654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ea typeface="宋体" charset="-122"/>
                </a:rPr>
                <a:t>for (a=1；a&lt;10；            )</a:t>
              </a:r>
              <a:endParaRPr kumimoji="1" lang="zh-CN" altLang="en-US" sz="1800">
                <a:ea typeface="宋体" charset="-122"/>
              </a:endParaRPr>
            </a:p>
          </p:txBody>
        </p:sp>
        <p:sp>
          <p:nvSpPr>
            <p:cNvPr id="63500" name="Rectangle 34"/>
            <p:cNvSpPr>
              <a:spLocks noChangeArrowheads="1"/>
            </p:cNvSpPr>
            <p:nvPr/>
          </p:nvSpPr>
          <p:spPr bwMode="auto">
            <a:xfrm>
              <a:off x="2304" y="1440"/>
              <a:ext cx="328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ea typeface="宋体" charset="-122"/>
                </a:rPr>
                <a:t>a++</a:t>
              </a:r>
              <a:endParaRPr kumimoji="1" lang="zh-CN" altLang="en-US" sz="1800">
                <a:ea typeface="宋体" charset="-122"/>
              </a:endParaRPr>
            </a:p>
          </p:txBody>
        </p:sp>
        <p:sp>
          <p:nvSpPr>
            <p:cNvPr id="63501" name="Rectangle 35"/>
            <p:cNvSpPr>
              <a:spLocks noChangeArrowheads="1"/>
            </p:cNvSpPr>
            <p:nvPr/>
          </p:nvSpPr>
          <p:spPr bwMode="auto">
            <a:xfrm>
              <a:off x="1488" y="1824"/>
              <a:ext cx="1706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 dirty="0">
                  <a:ea typeface="宋体" charset="-122"/>
                </a:rPr>
                <a:t>for(b=1；b&lt;10；              )</a:t>
              </a:r>
              <a:endParaRPr kumimoji="1" lang="zh-CN" altLang="en-US" sz="1800" dirty="0">
                <a:ea typeface="宋体" charset="-122"/>
              </a:endParaRPr>
            </a:p>
          </p:txBody>
        </p:sp>
        <p:sp>
          <p:nvSpPr>
            <p:cNvPr id="63502" name="Rectangle 36"/>
            <p:cNvSpPr>
              <a:spLocks noChangeArrowheads="1"/>
            </p:cNvSpPr>
            <p:nvPr/>
          </p:nvSpPr>
          <p:spPr bwMode="auto">
            <a:xfrm>
              <a:off x="2636" y="1824"/>
              <a:ext cx="336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ea typeface="宋体" charset="-122"/>
                </a:rPr>
                <a:t>b++</a:t>
              </a:r>
              <a:endParaRPr kumimoji="1" lang="zh-CN" altLang="en-US" sz="1800">
                <a:ea typeface="宋体" charset="-122"/>
              </a:endParaRPr>
            </a:p>
          </p:txBody>
        </p:sp>
        <p:sp>
          <p:nvSpPr>
            <p:cNvPr id="63503" name="Rectangle 37"/>
            <p:cNvSpPr>
              <a:spLocks noChangeArrowheads="1"/>
            </p:cNvSpPr>
            <p:nvPr/>
          </p:nvSpPr>
          <p:spPr bwMode="auto">
            <a:xfrm>
              <a:off x="1776" y="2133"/>
              <a:ext cx="1566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ea typeface="宋体" charset="-122"/>
                </a:rPr>
                <a:t>for(c=1；c&lt;10；           )</a:t>
              </a:r>
            </a:p>
          </p:txBody>
        </p:sp>
        <p:sp>
          <p:nvSpPr>
            <p:cNvPr id="63504" name="Rectangle 38"/>
            <p:cNvSpPr>
              <a:spLocks noChangeArrowheads="1"/>
            </p:cNvSpPr>
            <p:nvPr/>
          </p:nvSpPr>
          <p:spPr bwMode="auto">
            <a:xfrm>
              <a:off x="2808" y="2133"/>
              <a:ext cx="320" cy="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ea typeface="宋体" charset="-122"/>
                </a:rPr>
                <a:t>c++</a:t>
              </a:r>
            </a:p>
          </p:txBody>
        </p:sp>
        <p:sp>
          <p:nvSpPr>
            <p:cNvPr id="63505" name="Rectangle 39"/>
            <p:cNvSpPr>
              <a:spLocks noChangeArrowheads="1"/>
            </p:cNvSpPr>
            <p:nvPr/>
          </p:nvSpPr>
          <p:spPr bwMode="auto">
            <a:xfrm>
              <a:off x="2688" y="2400"/>
              <a:ext cx="1482" cy="3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1800">
                  <a:ea typeface="宋体" charset="-122"/>
                </a:rPr>
                <a:t>a*100+b*10+c-c*10-b</a:t>
              </a:r>
              <a:br>
                <a:rPr kumimoji="1" lang="en-US" altLang="zh-CN" sz="1800">
                  <a:ea typeface="宋体" charset="-122"/>
                </a:rPr>
              </a:br>
              <a:r>
                <a:rPr kumimoji="1" lang="en-US" altLang="zh-CN" sz="1800">
                  <a:ea typeface="宋体" charset="-122"/>
                </a:rPr>
                <a:t>                      ==c*10+a</a:t>
              </a:r>
              <a:endParaRPr kumimoji="1" lang="zh-CN" altLang="en-US" sz="1800">
                <a:ea typeface="宋体" charset="-122"/>
              </a:endParaRPr>
            </a:p>
          </p:txBody>
        </p:sp>
        <p:grpSp>
          <p:nvGrpSpPr>
            <p:cNvPr id="63506" name="Group 40"/>
            <p:cNvGrpSpPr>
              <a:grpSpLocks/>
            </p:cNvGrpSpPr>
            <p:nvPr/>
          </p:nvGrpSpPr>
          <p:grpSpPr bwMode="auto">
            <a:xfrm>
              <a:off x="2064" y="2661"/>
              <a:ext cx="888" cy="603"/>
              <a:chOff x="2064" y="2613"/>
              <a:chExt cx="888" cy="603"/>
            </a:xfrm>
          </p:grpSpPr>
          <p:sp>
            <p:nvSpPr>
              <p:cNvPr id="63507" name="Rectangle 41"/>
              <p:cNvSpPr>
                <a:spLocks noChangeArrowheads="1"/>
              </p:cNvSpPr>
              <p:nvPr/>
            </p:nvSpPr>
            <p:spPr bwMode="auto">
              <a:xfrm>
                <a:off x="2064" y="2613"/>
                <a:ext cx="237" cy="2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zh-CN" altLang="en-US" sz="1800">
                    <a:ea typeface="宋体" charset="-122"/>
                  </a:rPr>
                  <a:t>真</a:t>
                </a:r>
              </a:p>
            </p:txBody>
          </p:sp>
          <p:sp>
            <p:nvSpPr>
              <p:cNvPr id="63508" name="Rectangle 42"/>
              <p:cNvSpPr>
                <a:spLocks noChangeArrowheads="1"/>
              </p:cNvSpPr>
              <p:nvPr/>
            </p:nvSpPr>
            <p:spPr bwMode="auto">
              <a:xfrm>
                <a:off x="2064" y="2997"/>
                <a:ext cx="888" cy="21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kumimoji="1" lang="zh-CN" altLang="en-US" sz="1800">
                    <a:ea typeface="宋体" charset="-122"/>
                  </a:rPr>
                  <a:t>输出</a:t>
                </a:r>
                <a:r>
                  <a:rPr kumimoji="1" lang="en-US" altLang="zh-CN" sz="1800">
                    <a:ea typeface="宋体" charset="-122"/>
                  </a:rPr>
                  <a:t>a，b，c</a:t>
                </a:r>
              </a:p>
            </p:txBody>
          </p:sp>
        </p:grp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8" name="位图图像" r:id="rId3" imgW="5380952" imgH="4704762" progId="PBrush">
                  <p:embed/>
                </p:oleObj>
              </mc:Choice>
              <mc:Fallback>
                <p:oleObj name="位图图像" r:id="rId3" imgW="5380952" imgH="4704762" progId="PBrush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5DF04D79-2F0D-4507-A32A-ED7619C080F7}" type="slidenum">
              <a:rPr lang="en-US" altLang="zh-CN"/>
              <a:pPr>
                <a:defRPr/>
              </a:pPr>
              <a:t>61</a:t>
            </a:fld>
            <a:r>
              <a:rPr lang="en-US" altLang="zh-CN"/>
              <a:t>-</a:t>
            </a:r>
          </a:p>
        </p:txBody>
      </p:sp>
      <p:sp>
        <p:nvSpPr>
          <p:cNvPr id="64515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3600" dirty="0"/>
              <a:t>边学边练</a:t>
            </a:r>
          </a:p>
        </p:txBody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4600" y="1447800"/>
            <a:ext cx="6305550" cy="4724400"/>
          </a:xfrm>
        </p:spPr>
        <p:txBody>
          <a:bodyPr/>
          <a:lstStyle/>
          <a:p>
            <a:pPr eaLnBrk="1" hangingPunct="1"/>
            <a:r>
              <a:rPr lang="zh-CN" altLang="en-US" sz="2400" dirty="0" smtClean="0"/>
              <a:t>有一个年轻人与一个百万富翁做了一个交易：他给百万富翁10万元钱，在一个月（设为30天）内，百万富翁第一天给他1分钱，第二天给他2分钱，第3天给他4分钱，……，即每天给他前一天2倍的钱数，结果这个百万富翁倾家荡产，请问，从第几天开始年轻人开始赚钱，他最后赚了多少钱。</a:t>
            </a:r>
          </a:p>
        </p:txBody>
      </p:sp>
      <p:graphicFrame>
        <p:nvGraphicFramePr>
          <p:cNvPr id="64517" name="Object 5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5" name="位图图像" r:id="rId3" imgW="5380952" imgH="4704762" progId="Paint.Picture">
                  <p:embed/>
                </p:oleObj>
              </mc:Choice>
              <mc:Fallback>
                <p:oleObj name="位图图像" r:id="rId3" imgW="5380952" imgH="4704762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645A2AA9-E978-408F-B0CF-906EA1852738}" type="slidenum">
              <a:rPr lang="en-US" altLang="zh-CN"/>
              <a:pPr>
                <a:defRPr/>
              </a:pPr>
              <a:t>62</a:t>
            </a:fld>
            <a:r>
              <a:rPr lang="en-US" altLang="zh-CN"/>
              <a:t>-</a:t>
            </a:r>
          </a:p>
        </p:txBody>
      </p:sp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3600" dirty="0"/>
              <a:t>边学边练</a:t>
            </a:r>
          </a:p>
        </p:txBody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4600" y="1447800"/>
            <a:ext cx="6248400" cy="44196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400" dirty="0" smtClean="0"/>
              <a:t>1、编写一个算法，判断一个数是否是回文数。</a:t>
            </a:r>
          </a:p>
          <a:p>
            <a:pPr algn="just" eaLnBrk="1" hangingPunct="1">
              <a:buFontTx/>
              <a:buNone/>
            </a:pPr>
            <a:r>
              <a:rPr lang="zh-CN" altLang="en-US" sz="2400" dirty="0" smtClean="0"/>
              <a:t>     回文是指正读和反读都一样的数。例如，121、5555、67776等都是回文。</a:t>
            </a:r>
          </a:p>
          <a:p>
            <a:pPr algn="just" eaLnBrk="1" hangingPunct="1">
              <a:buFontTx/>
              <a:buNone/>
            </a:pPr>
            <a:r>
              <a:rPr lang="zh-CN" altLang="en-US" sz="2400" dirty="0" smtClean="0"/>
              <a:t>（提示：判断回文的一个方法是将该数字的逆序数与之进行比较。）</a:t>
            </a:r>
          </a:p>
          <a:p>
            <a:pPr algn="just" eaLnBrk="1" hangingPunct="1">
              <a:buFontTx/>
              <a:buNone/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、输入</a:t>
            </a:r>
            <a:r>
              <a:rPr lang="en-US" altLang="zh-CN" sz="2400" dirty="0" smtClean="0"/>
              <a:t>n</a:t>
            </a:r>
            <a:r>
              <a:rPr lang="zh-CN" altLang="en-US" sz="2400" dirty="0" smtClean="0"/>
              <a:t>个数，分别判断它们是否是回文数。</a:t>
            </a:r>
          </a:p>
          <a:p>
            <a:pPr algn="just" eaLnBrk="1" hangingPunct="1">
              <a:buFontTx/>
              <a:buNone/>
            </a:pPr>
            <a:r>
              <a:rPr lang="en-US" altLang="zh-CN" sz="2400" dirty="0" smtClean="0"/>
              <a:t>3</a:t>
            </a:r>
            <a:r>
              <a:rPr lang="zh-CN" altLang="en-US" sz="2400" dirty="0" smtClean="0"/>
              <a:t>、输入几个非负数，分别判断它们是否是回文数。</a:t>
            </a:r>
          </a:p>
        </p:txBody>
      </p:sp>
      <p:graphicFrame>
        <p:nvGraphicFramePr>
          <p:cNvPr id="65541" name="Object 4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9" name="位图图像" r:id="rId3" imgW="5380952" imgH="4704762" progId="PBrush">
                  <p:embed/>
                </p:oleObj>
              </mc:Choice>
              <mc:Fallback>
                <p:oleObj name="位图图像" r:id="rId3" imgW="5380952" imgH="4704762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FCEDE884-E5E2-40CA-A468-62C8BA2557B8}" type="slidenum">
              <a:rPr lang="en-US" altLang="zh-CN"/>
              <a:pPr>
                <a:defRPr/>
              </a:pPr>
              <a:t>63</a:t>
            </a:fld>
            <a:r>
              <a:rPr lang="en-US" altLang="zh-CN"/>
              <a:t>-</a:t>
            </a:r>
          </a:p>
        </p:txBody>
      </p:sp>
      <p:sp>
        <p:nvSpPr>
          <p:cNvPr id="665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dirty="0" smtClean="0"/>
              <a:t>5.</a:t>
            </a:r>
            <a:r>
              <a:rPr lang="en-US" altLang="zh-CN" sz="3600" dirty="0" smtClean="0"/>
              <a:t>6.3  break</a:t>
            </a:r>
            <a:r>
              <a:rPr lang="zh-CN" altLang="en-US" sz="3600" dirty="0" smtClean="0"/>
              <a:t>语句</a:t>
            </a:r>
          </a:p>
        </p:txBody>
      </p:sp>
      <p:sp>
        <p:nvSpPr>
          <p:cNvPr id="27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smtClean="0">
                <a:latin typeface="黑体" pitchFamily="2" charset="-122"/>
              </a:rPr>
              <a:t>【例5-1</a:t>
            </a:r>
            <a:r>
              <a:rPr lang="en-US" altLang="zh-CN" sz="2400" smtClean="0">
                <a:latin typeface="黑体" pitchFamily="2" charset="-122"/>
              </a:rPr>
              <a:t>8】</a:t>
            </a:r>
            <a:r>
              <a:rPr lang="zh-CN" altLang="en-US" sz="2400" smtClean="0">
                <a:latin typeface="黑体" pitchFamily="2" charset="-122"/>
              </a:rPr>
              <a:t>打印100以内的所有素数。</a:t>
            </a:r>
          </a:p>
          <a:p>
            <a:pPr eaLnBrk="1" hangingPunct="1">
              <a:buFontTx/>
              <a:buNone/>
            </a:pPr>
            <a:r>
              <a:rPr lang="zh-CN" altLang="en-US" sz="2400" smtClean="0">
                <a:latin typeface="黑体" pitchFamily="2" charset="-122"/>
              </a:rPr>
              <a:t>  素数是只能被 1 和它本身整除的正整数（1不是素数）。</a:t>
            </a:r>
          </a:p>
          <a:p>
            <a:pPr eaLnBrk="1" hangingPunct="1">
              <a:buFontTx/>
              <a:buNone/>
            </a:pPr>
            <a:endParaRPr lang="zh-CN" altLang="en-US" sz="2400" smtClean="0"/>
          </a:p>
          <a:p>
            <a:pPr eaLnBrk="1" hangingPunct="1">
              <a:buFontTx/>
              <a:buNone/>
            </a:pPr>
            <a:r>
              <a:rPr lang="zh-CN" altLang="en-US" sz="2400" smtClean="0"/>
              <a:t>   1、设计解决问题的框架（“顶”）</a:t>
            </a:r>
          </a:p>
        </p:txBody>
      </p:sp>
      <p:pic>
        <p:nvPicPr>
          <p:cNvPr id="66565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505200"/>
            <a:ext cx="5105400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6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6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6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83" grpId="0" build="p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762B3246-BF55-4B48-801C-0540C955614A}" type="slidenum">
              <a:rPr lang="en-US" altLang="zh-CN"/>
              <a:pPr>
                <a:defRPr/>
              </a:pPr>
              <a:t>64</a:t>
            </a:fld>
            <a:r>
              <a:rPr lang="en-US" altLang="zh-CN"/>
              <a:t>-</a:t>
            </a:r>
          </a:p>
        </p:txBody>
      </p:sp>
      <p:sp>
        <p:nvSpPr>
          <p:cNvPr id="67587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/>
            <a:r>
              <a:rPr lang="zh-CN" altLang="en-US" sz="2800" smtClean="0"/>
              <a:t>2.  判断</a:t>
            </a:r>
            <a:r>
              <a:rPr lang="en-US" altLang="zh-CN" sz="2800" smtClean="0"/>
              <a:t>n</a:t>
            </a:r>
            <a:r>
              <a:rPr lang="zh-CN" altLang="en-US" sz="2800" smtClean="0"/>
              <a:t>是否是素数的算法</a:t>
            </a:r>
          </a:p>
        </p:txBody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295400"/>
          </a:xfrm>
        </p:spPr>
        <p:txBody>
          <a:bodyPr/>
          <a:lstStyle/>
          <a:p>
            <a:pPr algn="just" eaLnBrk="1" hangingPunct="1"/>
            <a:r>
              <a:rPr lang="zh-CN" altLang="en-US" sz="2400" smtClean="0">
                <a:latin typeface="黑体" pitchFamily="2" charset="-122"/>
              </a:rPr>
              <a:t>因为素数只能被 1 和它本身整除，而超过（取整）的数当然不能整除它，所以应选区间</a:t>
            </a:r>
            <a:r>
              <a:rPr lang="zh-CN" altLang="en-US" sz="2400" smtClean="0">
                <a:solidFill>
                  <a:schemeClr val="hlink"/>
                </a:solidFill>
                <a:latin typeface="黑体" pitchFamily="2" charset="-122"/>
              </a:rPr>
              <a:t>[2,   ]</a:t>
            </a:r>
            <a:r>
              <a:rPr lang="zh-CN" altLang="en-US" sz="2400" smtClean="0">
                <a:latin typeface="黑体" pitchFamily="2" charset="-122"/>
              </a:rPr>
              <a:t>内的整数分别作除数.</a:t>
            </a:r>
          </a:p>
          <a:p>
            <a:pPr algn="just" eaLnBrk="1" hangingPunct="1"/>
            <a:r>
              <a:rPr lang="zh-CN" altLang="en-US" sz="2400" smtClean="0">
                <a:latin typeface="黑体" pitchFamily="2" charset="-122"/>
              </a:rPr>
              <a:t>用一个变量存储除数，设为</a:t>
            </a:r>
            <a:r>
              <a:rPr lang="en-US" altLang="zh-CN" sz="2400" smtClean="0">
                <a:latin typeface="黑体" pitchFamily="2" charset="-122"/>
              </a:rPr>
              <a:t>div（</a:t>
            </a:r>
            <a:r>
              <a:rPr lang="zh-CN" altLang="en-US" sz="2400" smtClean="0">
                <a:latin typeface="黑体" pitchFamily="2" charset="-122"/>
              </a:rPr>
              <a:t>除数</a:t>
            </a:r>
            <a:r>
              <a:rPr lang="en-US" altLang="zh-CN" sz="2400" smtClean="0">
                <a:latin typeface="黑体" pitchFamily="2" charset="-122"/>
              </a:rPr>
              <a:t>divisor</a:t>
            </a:r>
            <a:r>
              <a:rPr lang="zh-CN" altLang="en-US" sz="2400" smtClean="0">
                <a:latin typeface="黑体" pitchFamily="2" charset="-122"/>
              </a:rPr>
              <a:t>的缩写）</a:t>
            </a:r>
            <a:endParaRPr lang="zh-CN" altLang="en-US" sz="2400" smtClean="0"/>
          </a:p>
        </p:txBody>
      </p:sp>
      <p:graphicFrame>
        <p:nvGraphicFramePr>
          <p:cNvPr id="67589" name="Object 4"/>
          <p:cNvGraphicFramePr>
            <a:graphicFrameLocks noChangeAspect="1"/>
          </p:cNvGraphicFramePr>
          <p:nvPr/>
        </p:nvGraphicFramePr>
        <p:xfrm>
          <a:off x="5410200" y="1855788"/>
          <a:ext cx="381000" cy="347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68" r:id="rId3" imgW="241300" imgH="228600" progId="Equation.3">
                  <p:embed/>
                </p:oleObj>
              </mc:Choice>
              <mc:Fallback>
                <p:oleObj r:id="rId3" imgW="241300" imgH="228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1855788"/>
                        <a:ext cx="381000" cy="347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90" name="Rectangle 5"/>
          <p:cNvSpPr>
            <a:spLocks noChangeArrowheads="1"/>
          </p:cNvSpPr>
          <p:nvPr/>
        </p:nvSpPr>
        <p:spPr bwMode="auto">
          <a:xfrm>
            <a:off x="1295400" y="2895600"/>
            <a:ext cx="29718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设</a:t>
            </a:r>
            <a:r>
              <a:rPr lang="en-US" altLang="zh-CN" sz="2400"/>
              <a:t>n=17，</a:t>
            </a:r>
            <a:r>
              <a:rPr lang="zh-CN" altLang="en-US" sz="2400"/>
              <a:t>则除数</a:t>
            </a:r>
            <a:r>
              <a:rPr lang="en-US" altLang="zh-CN" sz="2400"/>
              <a:t>div</a:t>
            </a:r>
            <a:r>
              <a:rPr lang="zh-CN" altLang="en-US" sz="2400"/>
              <a:t>为[2, 4]内的整数</a:t>
            </a:r>
          </a:p>
        </p:txBody>
      </p:sp>
      <p:sp>
        <p:nvSpPr>
          <p:cNvPr id="278534" name="Rectangle 6"/>
          <p:cNvSpPr>
            <a:spLocks noChangeArrowheads="1"/>
          </p:cNvSpPr>
          <p:nvPr/>
        </p:nvSpPr>
        <p:spPr bwMode="auto">
          <a:xfrm>
            <a:off x="4953000" y="2895600"/>
            <a:ext cx="28956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设</a:t>
            </a:r>
            <a:r>
              <a:rPr lang="en-US" altLang="zh-CN" sz="2400"/>
              <a:t>n=27，div</a:t>
            </a:r>
            <a:r>
              <a:rPr lang="zh-CN" altLang="en-US" sz="2400"/>
              <a:t>取[2, 5]范围内的整数:</a:t>
            </a:r>
          </a:p>
        </p:txBody>
      </p:sp>
      <p:graphicFrame>
        <p:nvGraphicFramePr>
          <p:cNvPr id="278535" name="Group 7"/>
          <p:cNvGraphicFramePr>
            <a:graphicFrameLocks noGrp="1"/>
          </p:cNvGraphicFramePr>
          <p:nvPr/>
        </p:nvGraphicFramePr>
        <p:xfrm>
          <a:off x="1143000" y="3886200"/>
          <a:ext cx="3276600" cy="1511300"/>
        </p:xfrm>
        <a:graphic>
          <a:graphicData uri="http://schemas.openxmlformats.org/drawingml/2006/table">
            <a:tbl>
              <a:tblPr/>
              <a:tblGrid>
                <a:gridCol w="1092200"/>
                <a:gridCol w="1092200"/>
                <a:gridCol w="1092200"/>
              </a:tblGrid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n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div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余数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17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17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17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4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8557" name="Group 29"/>
          <p:cNvGraphicFramePr>
            <a:graphicFrameLocks noGrp="1"/>
          </p:cNvGraphicFramePr>
          <p:nvPr/>
        </p:nvGraphicFramePr>
        <p:xfrm>
          <a:off x="4876800" y="3886200"/>
          <a:ext cx="3276600" cy="1133475"/>
        </p:xfrm>
        <a:graphic>
          <a:graphicData uri="http://schemas.openxmlformats.org/drawingml/2006/table">
            <a:tbl>
              <a:tblPr/>
              <a:tblGrid>
                <a:gridCol w="1092200"/>
                <a:gridCol w="1092200"/>
                <a:gridCol w="1092200"/>
              </a:tblGrid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n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div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余数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27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27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0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78575" name="Group 47"/>
          <p:cNvGrpSpPr>
            <a:grpSpLocks/>
          </p:cNvGrpSpPr>
          <p:nvPr/>
        </p:nvGrpSpPr>
        <p:grpSpPr bwMode="auto">
          <a:xfrm>
            <a:off x="914400" y="5562600"/>
            <a:ext cx="3581400" cy="914400"/>
            <a:chOff x="576" y="3504"/>
            <a:chExt cx="2256" cy="576"/>
          </a:xfrm>
        </p:grpSpPr>
        <p:grpSp>
          <p:nvGrpSpPr>
            <p:cNvPr id="67636" name="Group 48"/>
            <p:cNvGrpSpPr>
              <a:grpSpLocks/>
            </p:cNvGrpSpPr>
            <p:nvPr/>
          </p:nvGrpSpPr>
          <p:grpSpPr bwMode="auto">
            <a:xfrm>
              <a:off x="576" y="3504"/>
              <a:ext cx="2256" cy="576"/>
              <a:chOff x="864" y="3744"/>
              <a:chExt cx="1872" cy="576"/>
            </a:xfrm>
          </p:grpSpPr>
          <p:sp>
            <p:nvSpPr>
              <p:cNvPr id="67638" name="Rectangle 49"/>
              <p:cNvSpPr>
                <a:spLocks noChangeArrowheads="1"/>
              </p:cNvSpPr>
              <p:nvPr/>
            </p:nvSpPr>
            <p:spPr bwMode="auto">
              <a:xfrm>
                <a:off x="864" y="3744"/>
                <a:ext cx="1872" cy="576"/>
              </a:xfrm>
              <a:prstGeom prst="rect">
                <a:avLst/>
              </a:prstGeom>
              <a:solidFill>
                <a:srgbClr val="CCFFCC"/>
              </a:solidFill>
              <a:ln w="38100">
                <a:solidFill>
                  <a:srgbClr val="008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lnSpc>
                    <a:spcPct val="11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400"/>
                  <a:t>[2,        ]内的整数都不能被整除----是素数,</a:t>
                </a:r>
                <a:r>
                  <a:rPr lang="en-US" altLang="zh-CN" sz="2400"/>
                  <a:t>div&gt;</a:t>
                </a:r>
              </a:p>
            </p:txBody>
          </p:sp>
          <p:graphicFrame>
            <p:nvGraphicFramePr>
              <p:cNvPr id="67639" name="Object 50"/>
              <p:cNvGraphicFramePr>
                <a:graphicFrameLocks noChangeAspect="1"/>
              </p:cNvGraphicFramePr>
              <p:nvPr/>
            </p:nvGraphicFramePr>
            <p:xfrm>
              <a:off x="1152" y="3813"/>
              <a:ext cx="240" cy="21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67669" r:id="rId5" imgW="241300" imgH="228600" progId="Equation.3">
                      <p:embed/>
                    </p:oleObj>
                  </mc:Choice>
                  <mc:Fallback>
                    <p:oleObj r:id="rId5" imgW="241300" imgH="228600" progId="Equation.3">
                      <p:embed/>
                      <p:pic>
                        <p:nvPicPr>
                          <p:cNvPr id="0" name="Object 5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52" y="3813"/>
                            <a:ext cx="240" cy="21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67637" name="Object 51"/>
            <p:cNvGraphicFramePr>
              <a:graphicFrameLocks noChangeAspect="1"/>
            </p:cNvGraphicFramePr>
            <p:nvPr/>
          </p:nvGraphicFramePr>
          <p:xfrm>
            <a:off x="2400" y="3840"/>
            <a:ext cx="240" cy="2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670" r:id="rId6" imgW="241300" imgH="228600" progId="Equation.3">
                    <p:embed/>
                  </p:oleObj>
                </mc:Choice>
                <mc:Fallback>
                  <p:oleObj r:id="rId6" imgW="241300" imgH="228600" progId="Equation.3">
                    <p:embed/>
                    <p:pic>
                      <p:nvPicPr>
                        <p:cNvPr id="0" name="Object 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00" y="3840"/>
                          <a:ext cx="240" cy="21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78580" name="Group 52"/>
          <p:cNvGrpSpPr>
            <a:grpSpLocks/>
          </p:cNvGrpSpPr>
          <p:nvPr/>
        </p:nvGrpSpPr>
        <p:grpSpPr bwMode="auto">
          <a:xfrm>
            <a:off x="4876800" y="5562600"/>
            <a:ext cx="3429000" cy="914400"/>
            <a:chOff x="3072" y="3504"/>
            <a:chExt cx="2160" cy="576"/>
          </a:xfrm>
        </p:grpSpPr>
        <p:sp>
          <p:nvSpPr>
            <p:cNvPr id="67634" name="Rectangle 53"/>
            <p:cNvSpPr>
              <a:spLocks noChangeArrowheads="1"/>
            </p:cNvSpPr>
            <p:nvPr/>
          </p:nvSpPr>
          <p:spPr bwMode="auto">
            <a:xfrm>
              <a:off x="3072" y="3504"/>
              <a:ext cx="2160" cy="576"/>
            </a:xfrm>
            <a:prstGeom prst="rect">
              <a:avLst/>
            </a:prstGeom>
            <a:solidFill>
              <a:srgbClr val="CCFFCC"/>
            </a:solidFill>
            <a:ln w="38100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/>
                <a:t>遇到能被整除的除数----不是素数,</a:t>
              </a:r>
              <a:r>
                <a:rPr lang="en-US" altLang="zh-CN" sz="2400"/>
                <a:t>div</a:t>
              </a:r>
              <a:r>
                <a:rPr kumimoji="1" lang="en-US" altLang="zh-CN" sz="2000">
                  <a:ea typeface="宋体" charset="-122"/>
                </a:rPr>
                <a:t>≤</a:t>
              </a:r>
            </a:p>
          </p:txBody>
        </p:sp>
        <p:graphicFrame>
          <p:nvGraphicFramePr>
            <p:cNvPr id="67635" name="Object 54"/>
            <p:cNvGraphicFramePr>
              <a:graphicFrameLocks noChangeAspect="1"/>
            </p:cNvGraphicFramePr>
            <p:nvPr/>
          </p:nvGraphicFramePr>
          <p:xfrm>
            <a:off x="4320" y="3813"/>
            <a:ext cx="240" cy="2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7671" r:id="rId7" imgW="241300" imgH="228600" progId="Equation.3">
                    <p:embed/>
                  </p:oleObj>
                </mc:Choice>
                <mc:Fallback>
                  <p:oleObj r:id="rId7" imgW="241300" imgH="228600" progId="Equation.3">
                    <p:embed/>
                    <p:pic>
                      <p:nvPicPr>
                        <p:cNvPr id="0" name="Object 5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320" y="3813"/>
                          <a:ext cx="240" cy="21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8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8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8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8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534" grpId="0" autoUpdateAnimBg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C2984BEB-283D-403F-97C6-4F78F131D845}" type="slidenum">
              <a:rPr lang="en-US" altLang="zh-CN"/>
              <a:pPr>
                <a:defRPr/>
              </a:pPr>
              <a:t>65</a:t>
            </a:fld>
            <a:r>
              <a:rPr lang="en-US" altLang="zh-CN"/>
              <a:t>-</a:t>
            </a:r>
          </a:p>
        </p:txBody>
      </p:sp>
      <p:sp>
        <p:nvSpPr>
          <p:cNvPr id="686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3. 循环条件</a:t>
            </a:r>
          </a:p>
        </p:txBody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34290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altLang="zh-CN" sz="2800" smtClean="0">
                <a:latin typeface="黑体" pitchFamily="2" charset="-122"/>
              </a:rPr>
              <a:t>(1) div</a:t>
            </a:r>
            <a:r>
              <a:rPr lang="zh-CN" altLang="en-US" sz="2800" smtClean="0">
                <a:latin typeface="黑体" pitchFamily="2" charset="-122"/>
              </a:rPr>
              <a:t>取值的最大范围是一个必要的限制，无论</a:t>
            </a:r>
            <a:r>
              <a:rPr lang="en-US" altLang="zh-CN" sz="2800" smtClean="0">
                <a:latin typeface="黑体" pitchFamily="2" charset="-122"/>
              </a:rPr>
              <a:t>n</a:t>
            </a:r>
            <a:r>
              <a:rPr lang="zh-CN" altLang="en-US" sz="2800" smtClean="0">
                <a:latin typeface="黑体" pitchFamily="2" charset="-122"/>
              </a:rPr>
              <a:t>是否是素数，除数要满足2≤</a:t>
            </a:r>
            <a:r>
              <a:rPr lang="en-US" altLang="zh-CN" sz="2800" smtClean="0">
                <a:latin typeface="黑体" pitchFamily="2" charset="-122"/>
              </a:rPr>
              <a:t>div≤</a:t>
            </a:r>
          </a:p>
          <a:p>
            <a:pPr algn="just" eaLnBrk="1" hangingPunct="1">
              <a:buFontTx/>
              <a:buNone/>
            </a:pPr>
            <a:r>
              <a:rPr lang="en-US" altLang="zh-CN" sz="2800" smtClean="0">
                <a:latin typeface="黑体" pitchFamily="2" charset="-122"/>
              </a:rPr>
              <a:t>(2) n%div</a:t>
            </a:r>
            <a:r>
              <a:rPr lang="zh-CN" altLang="en-US" sz="2800" smtClean="0">
                <a:latin typeface="黑体" pitchFamily="2" charset="-122"/>
              </a:rPr>
              <a:t>为0 时应能够提前结束循环</a:t>
            </a:r>
          </a:p>
          <a:p>
            <a:pPr algn="just" eaLnBrk="1" hangingPunct="1">
              <a:buFontTx/>
              <a:buNone/>
            </a:pPr>
            <a:r>
              <a:rPr lang="zh-CN" altLang="en-US" sz="2800" smtClean="0">
                <a:latin typeface="黑体" pitchFamily="2" charset="-122"/>
              </a:rPr>
              <a:t>    使用</a:t>
            </a:r>
            <a:r>
              <a:rPr lang="en-US" altLang="zh-CN" sz="2800" smtClean="0">
                <a:latin typeface="黑体" pitchFamily="2" charset="-122"/>
              </a:rPr>
              <a:t>break</a:t>
            </a:r>
            <a:r>
              <a:rPr lang="zh-CN" altLang="en-US" sz="2800" smtClean="0">
                <a:latin typeface="黑体" pitchFamily="2" charset="-122"/>
              </a:rPr>
              <a:t>语句</a:t>
            </a:r>
          </a:p>
          <a:p>
            <a:pPr algn="just" eaLnBrk="1" hangingPunct="1">
              <a:buFontTx/>
              <a:buNone/>
            </a:pPr>
            <a:r>
              <a:rPr lang="zh-CN" altLang="en-US" sz="2800" smtClean="0">
                <a:latin typeface="黑体" pitchFamily="2" charset="-122"/>
              </a:rPr>
              <a:t>(3) 循环条件为：</a:t>
            </a:r>
            <a:r>
              <a:rPr lang="en-US" altLang="zh-CN" sz="2800" b="0" smtClean="0">
                <a:solidFill>
                  <a:schemeClr val="hlink"/>
                </a:solidFill>
                <a:latin typeface="黑体" pitchFamily="2" charset="-122"/>
              </a:rPr>
              <a:t>div≤   </a:t>
            </a:r>
            <a:endParaRPr lang="zh-CN" altLang="en-US" sz="2800" smtClean="0"/>
          </a:p>
        </p:txBody>
      </p:sp>
      <p:graphicFrame>
        <p:nvGraphicFramePr>
          <p:cNvPr id="279556" name="Group 4"/>
          <p:cNvGraphicFramePr>
            <a:graphicFrameLocks noGrp="1"/>
          </p:cNvGraphicFramePr>
          <p:nvPr/>
        </p:nvGraphicFramePr>
        <p:xfrm>
          <a:off x="990600" y="4267200"/>
          <a:ext cx="3276600" cy="1511300"/>
        </p:xfrm>
        <a:graphic>
          <a:graphicData uri="http://schemas.openxmlformats.org/drawingml/2006/table">
            <a:tbl>
              <a:tblPr/>
              <a:tblGrid>
                <a:gridCol w="1092200"/>
                <a:gridCol w="1092200"/>
                <a:gridCol w="1092200"/>
              </a:tblGrid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n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div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余数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17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17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17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4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9578" name="Group 26"/>
          <p:cNvGraphicFramePr>
            <a:graphicFrameLocks noGrp="1"/>
          </p:cNvGraphicFramePr>
          <p:nvPr/>
        </p:nvGraphicFramePr>
        <p:xfrm>
          <a:off x="4724400" y="4267200"/>
          <a:ext cx="3276600" cy="1133475"/>
        </p:xfrm>
        <a:graphic>
          <a:graphicData uri="http://schemas.openxmlformats.org/drawingml/2006/table">
            <a:tbl>
              <a:tblPr/>
              <a:tblGrid>
                <a:gridCol w="1092200"/>
                <a:gridCol w="1092200"/>
                <a:gridCol w="1092200"/>
              </a:tblGrid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n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div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余数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27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27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0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8653" name="Object 44"/>
          <p:cNvGraphicFramePr>
            <a:graphicFrameLocks noChangeAspect="1"/>
          </p:cNvGraphicFramePr>
          <p:nvPr/>
        </p:nvGraphicFramePr>
        <p:xfrm>
          <a:off x="5791200" y="1905000"/>
          <a:ext cx="533400" cy="48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69" r:id="rId3" imgW="241300" imgH="228600" progId="Equation.3">
                  <p:embed/>
                </p:oleObj>
              </mc:Choice>
              <mc:Fallback>
                <p:oleObj r:id="rId3" imgW="241300" imgH="228600" progId="Equation.3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1905000"/>
                        <a:ext cx="533400" cy="48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54" name="Object 45"/>
          <p:cNvGraphicFramePr>
            <a:graphicFrameLocks noChangeAspect="1"/>
          </p:cNvGraphicFramePr>
          <p:nvPr/>
        </p:nvGraphicFramePr>
        <p:xfrm>
          <a:off x="4267200" y="3505200"/>
          <a:ext cx="457200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70" r:id="rId5" imgW="241300" imgH="228600" progId="Equation.3">
                  <p:embed/>
                </p:oleObj>
              </mc:Choice>
              <mc:Fallback>
                <p:oleObj r:id="rId5" imgW="241300" imgH="22860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3505200"/>
                        <a:ext cx="457200" cy="417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A84CFCA8-6B62-48EC-A72D-43828C2903CE}" type="slidenum">
              <a:rPr lang="en-US" altLang="zh-CN"/>
              <a:pPr>
                <a:defRPr/>
              </a:pPr>
              <a:t>66</a:t>
            </a:fld>
            <a:r>
              <a:rPr lang="en-US" altLang="zh-CN"/>
              <a:t>-</a:t>
            </a:r>
          </a:p>
        </p:txBody>
      </p:sp>
      <p:sp>
        <p:nvSpPr>
          <p:cNvPr id="696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break</a:t>
            </a:r>
            <a:r>
              <a:rPr lang="zh-CN" altLang="en-US" smtClean="0"/>
              <a:t>语句的执行过程</a:t>
            </a:r>
          </a:p>
        </p:txBody>
      </p:sp>
      <p:pic>
        <p:nvPicPr>
          <p:cNvPr id="69636" name="Picture 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5275" y="1933575"/>
            <a:ext cx="3543300" cy="4057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26E380D2-E535-4FB3-B0A7-10D427726B1A}" type="slidenum">
              <a:rPr lang="en-US" altLang="zh-CN"/>
              <a:pPr>
                <a:defRPr/>
              </a:pPr>
              <a:t>67</a:t>
            </a:fld>
            <a:r>
              <a:rPr lang="en-US" altLang="zh-CN"/>
              <a:t>-</a:t>
            </a:r>
          </a:p>
        </p:txBody>
      </p:sp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4.  </a:t>
            </a:r>
            <a:r>
              <a:rPr lang="en-US" altLang="zh-CN" smtClean="0"/>
              <a:t>N-S</a:t>
            </a:r>
            <a:r>
              <a:rPr lang="zh-CN" altLang="en-US" smtClean="0"/>
              <a:t>图描述的算法</a:t>
            </a:r>
          </a:p>
        </p:txBody>
      </p:sp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76400"/>
            <a:ext cx="4191000" cy="3156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5A36D623-4AFB-402E-8EE0-073086F410CC}" type="slidenum">
              <a:rPr lang="en-US" altLang="zh-CN"/>
              <a:pPr>
                <a:defRPr/>
              </a:pPr>
              <a:t>68</a:t>
            </a:fld>
            <a:r>
              <a:rPr lang="en-US" altLang="zh-CN"/>
              <a:t>-</a:t>
            </a:r>
          </a:p>
        </p:txBody>
      </p:sp>
      <p:sp>
        <p:nvSpPr>
          <p:cNvPr id="716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zh-CN" altLang="en-US" smtClean="0"/>
              <a:t>5. 打印100以内素数的算法</a:t>
            </a:r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447801"/>
            <a:ext cx="4343400" cy="3390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600" dirty="0" smtClean="0"/>
              <a:t>边学边练</a:t>
            </a:r>
          </a:p>
        </p:txBody>
      </p:sp>
      <p:sp>
        <p:nvSpPr>
          <p:cNvPr id="72707" name="内容占位符 2"/>
          <p:cNvSpPr>
            <a:spLocks noGrp="1"/>
          </p:cNvSpPr>
          <p:nvPr>
            <p:ph idx="1"/>
          </p:nvPr>
        </p:nvSpPr>
        <p:spPr>
          <a:xfrm>
            <a:off x="2514600" y="1447800"/>
            <a:ext cx="6305550" cy="5029200"/>
          </a:xfrm>
        </p:spPr>
        <p:txBody>
          <a:bodyPr/>
          <a:lstStyle/>
          <a:p>
            <a:r>
              <a:rPr lang="zh-CN" altLang="zh-CN" sz="2800" dirty="0" smtClean="0"/>
              <a:t>用穷举法求两个数的最大公约数。</a:t>
            </a:r>
            <a:endParaRPr lang="zh-CN" altLang="en-US" sz="2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 - </a:t>
            </a:r>
            <a:fld id="{4B592F6A-25B0-4439-83ED-6739926F63B5}" type="slidenum">
              <a:rPr lang="en-US" altLang="zh-CN" smtClean="0"/>
              <a:pPr>
                <a:defRPr/>
              </a:pPr>
              <a:t>69</a:t>
            </a:fld>
            <a:r>
              <a:rPr lang="en-US" altLang="zh-CN" smtClean="0"/>
              <a:t>-</a:t>
            </a:r>
            <a:endParaRPr lang="en-US" altLang="zh-CN"/>
          </a:p>
        </p:txBody>
      </p:sp>
      <p:graphicFrame>
        <p:nvGraphicFramePr>
          <p:cNvPr id="72709" name="对象 4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0" name="位图图像" r:id="rId3" imgW="5380952" imgH="4704762" progId="PBrush">
                  <p:embed/>
                </p:oleObj>
              </mc:Choice>
              <mc:Fallback>
                <p:oleObj name="位图图像" r:id="rId3" imgW="5380952" imgH="4704762" progId="PBrush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DAE338C4-E30F-4096-A61D-07B8D28ECD06}" type="slidenum">
              <a:rPr lang="en-US" altLang="zh-CN"/>
              <a:pPr>
                <a:defRPr/>
              </a:pPr>
              <a:t>7</a:t>
            </a:fld>
            <a:r>
              <a:rPr lang="en-US" altLang="zh-CN"/>
              <a:t>-</a:t>
            </a:r>
          </a:p>
        </p:txBody>
      </p:sp>
      <p:grpSp>
        <p:nvGrpSpPr>
          <p:cNvPr id="191520" name="Group 32"/>
          <p:cNvGrpSpPr>
            <a:grpSpLocks/>
          </p:cNvGrpSpPr>
          <p:nvPr/>
        </p:nvGrpSpPr>
        <p:grpSpPr bwMode="auto">
          <a:xfrm>
            <a:off x="1981200" y="4191000"/>
            <a:ext cx="3124200" cy="1676400"/>
            <a:chOff x="1536" y="2160"/>
            <a:chExt cx="1968" cy="1056"/>
          </a:xfrm>
        </p:grpSpPr>
        <p:sp>
          <p:nvSpPr>
            <p:cNvPr id="9236" name="Rectangle 33"/>
            <p:cNvSpPr>
              <a:spLocks noChangeArrowheads="1"/>
            </p:cNvSpPr>
            <p:nvPr/>
          </p:nvSpPr>
          <p:spPr bwMode="auto">
            <a:xfrm>
              <a:off x="1536" y="2160"/>
              <a:ext cx="1968" cy="105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  当 </a:t>
              </a:r>
              <a:r>
                <a:rPr kumimoji="1" lang="en-US" altLang="zh-CN" sz="1600">
                  <a:solidFill>
                    <a:schemeClr val="hlink"/>
                  </a:solidFill>
                  <a:latin typeface="Tahoma" pitchFamily="34" charset="0"/>
                  <a:ea typeface="宋体" charset="-122"/>
                </a:rPr>
                <a:t>i＜=n </a:t>
              </a:r>
              <a:r>
                <a:rPr kumimoji="1" lang="zh-CN" altLang="en-US" sz="1600">
                  <a:latin typeface="Tahoma" pitchFamily="34" charset="0"/>
                  <a:ea typeface="宋体" charset="-122"/>
                </a:rPr>
                <a:t>时</a:t>
              </a:r>
            </a:p>
          </p:txBody>
        </p:sp>
        <p:sp>
          <p:nvSpPr>
            <p:cNvPr id="9237" name="Rectangle 34"/>
            <p:cNvSpPr>
              <a:spLocks noChangeArrowheads="1"/>
            </p:cNvSpPr>
            <p:nvPr/>
          </p:nvSpPr>
          <p:spPr bwMode="auto">
            <a:xfrm>
              <a:off x="2016" y="2400"/>
              <a:ext cx="1488" cy="816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 b="0">
                <a:ea typeface="宋体" charset="-122"/>
              </a:endParaRPr>
            </a:p>
          </p:txBody>
        </p:sp>
      </p:grpSp>
      <p:sp>
        <p:nvSpPr>
          <p:cNvPr id="191516" name="Rectangle 28"/>
          <p:cNvSpPr>
            <a:spLocks noChangeArrowheads="1"/>
          </p:cNvSpPr>
          <p:nvPr/>
        </p:nvSpPr>
        <p:spPr bwMode="auto">
          <a:xfrm>
            <a:off x="2743200" y="4572000"/>
            <a:ext cx="2362200" cy="3810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600">
                <a:latin typeface="Tahoma" pitchFamily="34" charset="0"/>
                <a:ea typeface="宋体" charset="-122"/>
              </a:rPr>
              <a:t>  输入一个成绩于</a:t>
            </a:r>
            <a:r>
              <a:rPr kumimoji="1" lang="en-US" altLang="zh-CN" sz="1600">
                <a:latin typeface="Tahoma" pitchFamily="34" charset="0"/>
                <a:ea typeface="宋体" charset="-122"/>
              </a:rPr>
              <a:t>x</a:t>
            </a:r>
            <a:endParaRPr kumimoji="1" lang="zh-CN" altLang="en-US" sz="1600">
              <a:latin typeface="Tahoma" pitchFamily="34" charset="0"/>
              <a:ea typeface="宋体" charset="-122"/>
            </a:endParaRPr>
          </a:p>
        </p:txBody>
      </p:sp>
      <p:sp>
        <p:nvSpPr>
          <p:cNvPr id="191517" name="Rectangle 29"/>
          <p:cNvSpPr>
            <a:spLocks noChangeArrowheads="1"/>
          </p:cNvSpPr>
          <p:nvPr/>
        </p:nvSpPr>
        <p:spPr bwMode="auto">
          <a:xfrm>
            <a:off x="2743200" y="4953000"/>
            <a:ext cx="2362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600">
                <a:latin typeface="Tahoma" pitchFamily="34" charset="0"/>
                <a:ea typeface="宋体" charset="-122"/>
              </a:rPr>
              <a:t>  sum←sum+x</a:t>
            </a:r>
            <a:endParaRPr kumimoji="1" lang="zh-CN" altLang="en-US" sz="1600">
              <a:latin typeface="Tahoma" pitchFamily="34" charset="0"/>
              <a:ea typeface="宋体" charset="-122"/>
            </a:endParaRPr>
          </a:p>
        </p:txBody>
      </p:sp>
      <p:sp>
        <p:nvSpPr>
          <p:cNvPr id="191518" name="Rectangle 30"/>
          <p:cNvSpPr>
            <a:spLocks noChangeArrowheads="1"/>
          </p:cNvSpPr>
          <p:nvPr/>
        </p:nvSpPr>
        <p:spPr bwMode="auto">
          <a:xfrm>
            <a:off x="2743200" y="5410200"/>
            <a:ext cx="2362200" cy="457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600">
                <a:solidFill>
                  <a:schemeClr val="hlink"/>
                </a:solidFill>
                <a:latin typeface="Tahoma" pitchFamily="34" charset="0"/>
                <a:ea typeface="宋体" charset="-122"/>
              </a:rPr>
              <a:t>  i++</a:t>
            </a:r>
            <a:endParaRPr kumimoji="1" lang="zh-CN" altLang="en-US" sz="1600">
              <a:solidFill>
                <a:schemeClr val="hlink"/>
              </a:solidFill>
              <a:latin typeface="Tahoma" pitchFamily="34" charset="0"/>
              <a:ea typeface="宋体" charset="-122"/>
            </a:endParaRPr>
          </a:p>
        </p:txBody>
      </p:sp>
      <p:sp>
        <p:nvSpPr>
          <p:cNvPr id="9223" name="Rectangle 22"/>
          <p:cNvSpPr>
            <a:spLocks noChangeArrowheads="1"/>
          </p:cNvSpPr>
          <p:nvPr/>
        </p:nvSpPr>
        <p:spPr bwMode="auto">
          <a:xfrm>
            <a:off x="152400" y="1371600"/>
            <a:ext cx="6172200" cy="153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8000"/>
              </a:buClr>
              <a:buSzTx/>
              <a:buFont typeface="Times New Roman" pitchFamily="18" charset="0"/>
              <a:buNone/>
            </a:pPr>
            <a:r>
              <a:rPr lang="zh-CN" altLang="en-US" sz="2400"/>
              <a:t>（1）输入</a:t>
            </a:r>
            <a:r>
              <a:rPr lang="en-US" altLang="zh-CN" sz="2400"/>
              <a:t>n</a:t>
            </a:r>
          </a:p>
          <a:p>
            <a:pPr eaLnBrk="1" hangingPunct="1">
              <a:spcBef>
                <a:spcPct val="50000"/>
              </a:spcBef>
              <a:buClr>
                <a:srgbClr val="008000"/>
              </a:buClr>
              <a:buSzTx/>
              <a:buFont typeface="Times New Roman" pitchFamily="18" charset="0"/>
              <a:buNone/>
            </a:pPr>
            <a:r>
              <a:rPr lang="zh-CN" altLang="en-US" sz="2400"/>
              <a:t>（2）把输入的</a:t>
            </a:r>
            <a:r>
              <a:rPr lang="en-US" altLang="zh-CN" sz="2400"/>
              <a:t>n</a:t>
            </a:r>
            <a:r>
              <a:rPr lang="zh-CN" altLang="en-US" sz="2400"/>
              <a:t>个成绩累加在一起</a:t>
            </a:r>
          </a:p>
          <a:p>
            <a:pPr eaLnBrk="1" hangingPunct="1">
              <a:spcBef>
                <a:spcPct val="50000"/>
              </a:spcBef>
              <a:buClr>
                <a:srgbClr val="008000"/>
              </a:buClr>
              <a:buSzTx/>
              <a:buFont typeface="Times New Roman" pitchFamily="18" charset="0"/>
              <a:buNone/>
            </a:pPr>
            <a:r>
              <a:rPr lang="zh-CN" altLang="en-US" sz="2400"/>
              <a:t>（3）计算平均成绩 ，并输出计算结果 </a:t>
            </a:r>
          </a:p>
        </p:txBody>
      </p:sp>
      <p:sp>
        <p:nvSpPr>
          <p:cNvPr id="191512" name="AutoShape 24"/>
          <p:cNvSpPr>
            <a:spLocks/>
          </p:cNvSpPr>
          <p:nvPr/>
        </p:nvSpPr>
        <p:spPr bwMode="auto">
          <a:xfrm>
            <a:off x="5486400" y="2151063"/>
            <a:ext cx="3352800" cy="2922587"/>
          </a:xfrm>
          <a:prstGeom prst="borderCallout1">
            <a:avLst>
              <a:gd name="adj1" fmla="val -2394"/>
              <a:gd name="adj2" fmla="val 96593"/>
              <a:gd name="adj3" fmla="val -2394"/>
              <a:gd name="adj4" fmla="val -15532"/>
            </a:avLst>
          </a:prstGeom>
          <a:solidFill>
            <a:srgbClr val="CCFFCC"/>
          </a:solidFill>
          <a:ln w="38100">
            <a:solidFill>
              <a:srgbClr val="0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1) 累加器和计数器赋初值，</a:t>
            </a:r>
            <a:r>
              <a:rPr lang="en-US" altLang="zh-CN" sz="2400"/>
              <a:t>sum=0，i=1 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2) 当</a:t>
            </a:r>
            <a:r>
              <a:rPr lang="en-US" altLang="zh-CN" sz="2400"/>
              <a:t>i≤n，</a:t>
            </a:r>
            <a:r>
              <a:rPr lang="zh-CN" altLang="en-US" sz="2400"/>
              <a:t>重复执行步骤①、②、③</a:t>
            </a:r>
          </a:p>
          <a:p>
            <a:pPr lvl="1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① 输入</a:t>
            </a:r>
            <a:r>
              <a:rPr lang="en-US" altLang="zh-CN" sz="2400"/>
              <a:t>x </a:t>
            </a:r>
          </a:p>
          <a:p>
            <a:pPr lvl="1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②</a:t>
            </a:r>
            <a:r>
              <a:rPr lang="en-US" altLang="zh-CN" sz="2400"/>
              <a:t> sum←sum+x </a:t>
            </a:r>
          </a:p>
          <a:p>
            <a:pPr lvl="1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③</a:t>
            </a:r>
            <a:r>
              <a:rPr lang="en-US" altLang="zh-CN" sz="2400"/>
              <a:t> i++</a:t>
            </a:r>
            <a:endParaRPr lang="zh-CN" altLang="en-US" sz="2400"/>
          </a:p>
        </p:txBody>
      </p:sp>
      <p:sp>
        <p:nvSpPr>
          <p:cNvPr id="191513" name="Rectangle 25"/>
          <p:cNvSpPr>
            <a:spLocks noChangeArrowheads="1"/>
          </p:cNvSpPr>
          <p:nvPr/>
        </p:nvSpPr>
        <p:spPr bwMode="auto">
          <a:xfrm>
            <a:off x="1981200" y="3276600"/>
            <a:ext cx="3124200" cy="304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191514" name="Rectangle 26"/>
          <p:cNvSpPr>
            <a:spLocks noChangeArrowheads="1"/>
          </p:cNvSpPr>
          <p:nvPr/>
        </p:nvSpPr>
        <p:spPr bwMode="auto">
          <a:xfrm>
            <a:off x="1981200" y="3276600"/>
            <a:ext cx="3124200" cy="4572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600">
                <a:latin typeface="Tahoma" pitchFamily="34" charset="0"/>
                <a:ea typeface="宋体" charset="-122"/>
              </a:rPr>
              <a:t>输入</a:t>
            </a:r>
            <a:r>
              <a:rPr kumimoji="1" lang="en-US" altLang="zh-CN" sz="1600">
                <a:latin typeface="Tahoma" pitchFamily="34" charset="0"/>
                <a:ea typeface="宋体" charset="-122"/>
              </a:rPr>
              <a:t>n</a:t>
            </a:r>
            <a:endParaRPr lang="zh-CN" altLang="en-US" sz="2400">
              <a:ea typeface="宋体" charset="-122"/>
            </a:endParaRPr>
          </a:p>
        </p:txBody>
      </p:sp>
      <p:sp>
        <p:nvSpPr>
          <p:cNvPr id="191515" name="Rectangle 27"/>
          <p:cNvSpPr>
            <a:spLocks noChangeArrowheads="1"/>
          </p:cNvSpPr>
          <p:nvPr/>
        </p:nvSpPr>
        <p:spPr bwMode="auto">
          <a:xfrm>
            <a:off x="1981200" y="3733800"/>
            <a:ext cx="3124200" cy="457200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600">
                <a:latin typeface="Tahoma" pitchFamily="34" charset="0"/>
                <a:ea typeface="宋体" charset="-122"/>
              </a:rPr>
              <a:t>sum ← 0， </a:t>
            </a:r>
            <a:r>
              <a:rPr kumimoji="1" lang="en-US" altLang="zh-CN" sz="1600">
                <a:solidFill>
                  <a:schemeClr val="hlink"/>
                </a:solidFill>
                <a:latin typeface="Tahoma" pitchFamily="34" charset="0"/>
                <a:ea typeface="宋体" charset="-122"/>
              </a:rPr>
              <a:t>i ← 1</a:t>
            </a:r>
            <a:endParaRPr kumimoji="1" lang="zh-CN" altLang="en-US" sz="1600">
              <a:solidFill>
                <a:schemeClr val="hlink"/>
              </a:solidFill>
              <a:latin typeface="Tahoma" pitchFamily="34" charset="0"/>
              <a:ea typeface="宋体" charset="-122"/>
            </a:endParaRPr>
          </a:p>
        </p:txBody>
      </p:sp>
      <p:sp>
        <p:nvSpPr>
          <p:cNvPr id="191519" name="Rectangle 31"/>
          <p:cNvSpPr>
            <a:spLocks noChangeArrowheads="1"/>
          </p:cNvSpPr>
          <p:nvPr/>
        </p:nvSpPr>
        <p:spPr bwMode="auto">
          <a:xfrm>
            <a:off x="1981200" y="5867400"/>
            <a:ext cx="3124200" cy="457200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1600">
                <a:latin typeface="Tahoma" pitchFamily="34" charset="0"/>
                <a:ea typeface="宋体" charset="-122"/>
              </a:rPr>
              <a:t>输出平均分</a:t>
            </a:r>
            <a:r>
              <a:rPr kumimoji="1" lang="en-US" altLang="zh-CN" sz="1600">
                <a:latin typeface="Tahoma" pitchFamily="34" charset="0"/>
                <a:ea typeface="宋体" charset="-122"/>
              </a:rPr>
              <a:t>sum/n</a:t>
            </a:r>
            <a:endParaRPr lang="zh-CN" altLang="en-US" sz="2400">
              <a:ea typeface="宋体" charset="-122"/>
            </a:endParaRPr>
          </a:p>
        </p:txBody>
      </p:sp>
      <p:sp>
        <p:nvSpPr>
          <p:cNvPr id="9229" name="Rectangle 35"/>
          <p:cNvSpPr>
            <a:spLocks noChangeArrowheads="1"/>
          </p:cNvSpPr>
          <p:nvPr/>
        </p:nvSpPr>
        <p:spPr bwMode="auto">
          <a:xfrm>
            <a:off x="395288" y="333375"/>
            <a:ext cx="8280400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>
                <a:solidFill>
                  <a:schemeClr val="tx2"/>
                </a:solidFill>
                <a:latin typeface="Impact" pitchFamily="34" charset="0"/>
                <a:ea typeface="方正姚体" pitchFamily="2" charset="-122"/>
              </a:rPr>
              <a:t>4. 算法的描述</a:t>
            </a:r>
          </a:p>
        </p:txBody>
      </p:sp>
      <p:sp>
        <p:nvSpPr>
          <p:cNvPr id="191532" name="AutoShape 44"/>
          <p:cNvSpPr>
            <a:spLocks/>
          </p:cNvSpPr>
          <p:nvPr/>
        </p:nvSpPr>
        <p:spPr bwMode="auto">
          <a:xfrm>
            <a:off x="1752600" y="3276600"/>
            <a:ext cx="228600" cy="914400"/>
          </a:xfrm>
          <a:prstGeom prst="leftBrace">
            <a:avLst>
              <a:gd name="adj1" fmla="val 3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191533" name="AutoShape 45"/>
          <p:cNvSpPr>
            <a:spLocks/>
          </p:cNvSpPr>
          <p:nvPr/>
        </p:nvSpPr>
        <p:spPr bwMode="auto">
          <a:xfrm>
            <a:off x="1752600" y="4191000"/>
            <a:ext cx="228600" cy="1676400"/>
          </a:xfrm>
          <a:prstGeom prst="leftBrace">
            <a:avLst>
              <a:gd name="adj1" fmla="val 6111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191534" name="AutoShape 46"/>
          <p:cNvSpPr>
            <a:spLocks/>
          </p:cNvSpPr>
          <p:nvPr/>
        </p:nvSpPr>
        <p:spPr bwMode="auto">
          <a:xfrm>
            <a:off x="1752600" y="5867400"/>
            <a:ext cx="228600" cy="457200"/>
          </a:xfrm>
          <a:prstGeom prst="leftBrace">
            <a:avLst>
              <a:gd name="adj1" fmla="val 1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 b="0">
              <a:ea typeface="宋体" charset="-122"/>
            </a:endParaRPr>
          </a:p>
        </p:txBody>
      </p:sp>
      <p:sp>
        <p:nvSpPr>
          <p:cNvPr id="191535" name="Text Box 47"/>
          <p:cNvSpPr txBox="1">
            <a:spLocks noChangeArrowheads="1"/>
          </p:cNvSpPr>
          <p:nvPr/>
        </p:nvSpPr>
        <p:spPr bwMode="auto">
          <a:xfrm>
            <a:off x="533400" y="3429000"/>
            <a:ext cx="129540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>
                <a:ea typeface="宋体" charset="-122"/>
              </a:rPr>
              <a:t>循环前的初始化</a:t>
            </a:r>
          </a:p>
        </p:txBody>
      </p:sp>
      <p:sp>
        <p:nvSpPr>
          <p:cNvPr id="191536" name="Text Box 48"/>
          <p:cNvSpPr txBox="1">
            <a:spLocks noChangeArrowheads="1"/>
          </p:cNvSpPr>
          <p:nvPr/>
        </p:nvSpPr>
        <p:spPr bwMode="auto">
          <a:xfrm>
            <a:off x="533400" y="4800600"/>
            <a:ext cx="1295400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>
                <a:ea typeface="宋体" charset="-122"/>
              </a:rPr>
              <a:t>循环体</a:t>
            </a:r>
          </a:p>
        </p:txBody>
      </p:sp>
      <p:sp>
        <p:nvSpPr>
          <p:cNvPr id="191537" name="Text Box 49"/>
          <p:cNvSpPr txBox="1">
            <a:spLocks noChangeArrowheads="1"/>
          </p:cNvSpPr>
          <p:nvPr/>
        </p:nvSpPr>
        <p:spPr bwMode="auto">
          <a:xfrm>
            <a:off x="533400" y="5794375"/>
            <a:ext cx="129540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>
                <a:ea typeface="宋体" charset="-122"/>
              </a:rPr>
              <a:t>循环后的处理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9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9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91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9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9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91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91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91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516" grpId="0" animBg="1" autoUpdateAnimBg="0"/>
      <p:bldP spid="191517" grpId="0" animBg="1" autoUpdateAnimBg="0"/>
      <p:bldP spid="191518" grpId="0" animBg="1" autoUpdateAnimBg="0"/>
      <p:bldP spid="191512" grpId="0" animBg="1" autoUpdateAnimBg="0"/>
      <p:bldP spid="191513" grpId="0" animBg="1"/>
      <p:bldP spid="191514" grpId="0" animBg="1" autoUpdateAnimBg="0"/>
      <p:bldP spid="191515" grpId="0" animBg="1" autoUpdateAnimBg="0"/>
      <p:bldP spid="191519" grpId="0" animBg="1" autoUpdateAnimBg="0"/>
      <p:bldP spid="191532" grpId="0" animBg="1"/>
      <p:bldP spid="191533" grpId="0" animBg="1"/>
      <p:bldP spid="191534" grpId="0" animBg="1"/>
      <p:bldP spid="191535" grpId="0" autoUpdateAnimBg="0"/>
      <p:bldP spid="191536" grpId="0" autoUpdateAnimBg="0"/>
      <p:bldP spid="191537" grpId="0" autoUpdateAnimBg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4A3C8A01-2977-45FD-A63D-869643AE73AA}" type="slidenum">
              <a:rPr lang="en-US" altLang="zh-CN"/>
              <a:pPr>
                <a:defRPr/>
              </a:pPr>
              <a:t>70</a:t>
            </a:fld>
            <a:r>
              <a:rPr lang="en-US" altLang="zh-CN"/>
              <a:t>-</a:t>
            </a:r>
          </a:p>
        </p:txBody>
      </p:sp>
      <p:sp>
        <p:nvSpPr>
          <p:cNvPr id="73731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zh-CN" sz="3600" dirty="0"/>
              <a:t>5.7</a:t>
            </a:r>
            <a:r>
              <a:rPr lang="zh-CN" altLang="en-US" sz="3600" dirty="0"/>
              <a:t>　</a:t>
            </a:r>
            <a:r>
              <a:rPr lang="en-US" altLang="zh-CN" sz="3600" dirty="0"/>
              <a:t>C</a:t>
            </a:r>
            <a:r>
              <a:rPr lang="zh-CN" altLang="en-US" sz="3600" dirty="0"/>
              <a:t>编程规范</a:t>
            </a:r>
          </a:p>
        </p:txBody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dirty="0" smtClean="0"/>
              <a:t>5.7.1 </a:t>
            </a:r>
            <a:r>
              <a:rPr lang="zh-CN" altLang="en-US" dirty="0" smtClean="0"/>
              <a:t>排版</a:t>
            </a:r>
          </a:p>
          <a:p>
            <a:pPr indent="20638" eaLnBrk="1" hangingPunct="1">
              <a:buFontTx/>
              <a:buNone/>
            </a:pPr>
            <a:r>
              <a:rPr lang="en-US" altLang="zh-CN" sz="2800" b="0" dirty="0" smtClean="0"/>
              <a:t>1</a:t>
            </a:r>
            <a:r>
              <a:rPr lang="zh-CN" altLang="en-US" sz="2800" b="0" dirty="0" smtClean="0"/>
              <a:t>．</a:t>
            </a:r>
            <a:r>
              <a:rPr lang="en-US" altLang="zh-CN" sz="2800" b="0" dirty="0" smtClean="0"/>
              <a:t>while</a:t>
            </a:r>
            <a:r>
              <a:rPr lang="zh-CN" altLang="en-US" sz="2800" b="0" dirty="0" smtClean="0"/>
              <a:t>、</a:t>
            </a:r>
            <a:r>
              <a:rPr lang="en-US" altLang="zh-CN" sz="2800" b="0" dirty="0" smtClean="0"/>
              <a:t>for</a:t>
            </a:r>
            <a:r>
              <a:rPr lang="zh-CN" altLang="en-US" sz="2800" b="0" dirty="0" smtClean="0"/>
              <a:t>、</a:t>
            </a:r>
            <a:r>
              <a:rPr lang="en-US" altLang="zh-CN" sz="2800" b="0" dirty="0" smtClean="0"/>
              <a:t>do</a:t>
            </a:r>
            <a:r>
              <a:rPr lang="zh-CN" altLang="en-US" sz="2800" b="0" dirty="0" smtClean="0"/>
              <a:t>、“</a:t>
            </a:r>
            <a:r>
              <a:rPr lang="en-US" altLang="zh-CN" sz="2800" b="0" dirty="0" smtClean="0"/>
              <a:t>{”</a:t>
            </a:r>
            <a:r>
              <a:rPr lang="zh-CN" altLang="en-US" sz="2800" b="0" dirty="0" smtClean="0"/>
              <a:t>、“</a:t>
            </a:r>
            <a:r>
              <a:rPr lang="en-US" altLang="zh-CN" sz="2800" b="0" dirty="0" smtClean="0"/>
              <a:t>}”</a:t>
            </a:r>
            <a:r>
              <a:rPr lang="zh-CN" altLang="en-US" sz="2800" b="0" dirty="0" smtClean="0"/>
              <a:t>等语句独占一行，循环体向内缩进</a:t>
            </a:r>
            <a:r>
              <a:rPr lang="en-US" altLang="zh-CN" sz="2800" b="0" dirty="0" smtClean="0"/>
              <a:t>4</a:t>
            </a:r>
            <a:r>
              <a:rPr lang="zh-CN" altLang="en-US" sz="2800" b="0" dirty="0" smtClean="0"/>
              <a:t>个空格。</a:t>
            </a:r>
          </a:p>
          <a:p>
            <a:pPr indent="20638" eaLnBrk="1" hangingPunct="1">
              <a:buFontTx/>
              <a:buNone/>
            </a:pPr>
            <a:endParaRPr lang="en-US" altLang="zh-CN" sz="2800" b="0" dirty="0" smtClean="0"/>
          </a:p>
          <a:p>
            <a:pPr indent="20638" eaLnBrk="1" hangingPunct="1">
              <a:buFontTx/>
              <a:buNone/>
            </a:pPr>
            <a:r>
              <a:rPr lang="en-US" altLang="zh-CN" sz="2800" b="0" dirty="0" smtClean="0"/>
              <a:t>2</a:t>
            </a:r>
            <a:r>
              <a:rPr lang="zh-CN" altLang="en-US" sz="2800" b="0" dirty="0" smtClean="0"/>
              <a:t>．复合语句的“</a:t>
            </a:r>
            <a:r>
              <a:rPr lang="en-US" altLang="zh-CN" sz="2800" b="0" dirty="0" smtClean="0"/>
              <a:t>{”</a:t>
            </a:r>
            <a:r>
              <a:rPr lang="zh-CN" altLang="en-US" sz="2800" b="0" dirty="0" smtClean="0"/>
              <a:t>和“</a:t>
            </a:r>
            <a:r>
              <a:rPr lang="en-US" altLang="zh-CN" sz="2800" b="0" dirty="0" smtClean="0"/>
              <a:t>}”</a:t>
            </a:r>
            <a:r>
              <a:rPr lang="zh-CN" altLang="en-US" sz="2800" b="0" dirty="0" smtClean="0"/>
              <a:t>上下对齐；顺序结构的语句上下对齐；对齐只使用空格键，不使用</a:t>
            </a:r>
            <a:r>
              <a:rPr lang="en-US" altLang="zh-CN" sz="2800" b="0" dirty="0" smtClean="0"/>
              <a:t>Tab</a:t>
            </a:r>
            <a:r>
              <a:rPr lang="zh-CN" altLang="en-US" sz="2800" b="0" dirty="0" smtClean="0"/>
              <a:t>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A16473B5-E012-4ECC-8525-752B49DE9C83}" type="slidenum">
              <a:rPr lang="en-US" altLang="zh-CN"/>
              <a:pPr>
                <a:defRPr/>
              </a:pPr>
              <a:t>71</a:t>
            </a:fld>
            <a:r>
              <a:rPr lang="en-US" altLang="zh-CN"/>
              <a:t>-</a:t>
            </a:r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zh-CN" sz="3600" dirty="0"/>
              <a:t>5.7</a:t>
            </a:r>
            <a:r>
              <a:rPr lang="zh-CN" altLang="en-US" sz="3600" dirty="0"/>
              <a:t>　</a:t>
            </a:r>
            <a:r>
              <a:rPr lang="en-US" altLang="zh-CN" sz="3600" dirty="0"/>
              <a:t>C</a:t>
            </a:r>
            <a:r>
              <a:rPr lang="zh-CN" altLang="en-US" sz="3600" dirty="0"/>
              <a:t>编程规范</a:t>
            </a:r>
          </a:p>
        </p:txBody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b="0" dirty="0" smtClean="0"/>
              <a:t>5.7.3</a:t>
            </a:r>
            <a:r>
              <a:rPr lang="zh-CN" altLang="en-US" b="0" dirty="0"/>
              <a:t> </a:t>
            </a:r>
            <a:r>
              <a:rPr lang="zh-CN" altLang="en-US" b="0" dirty="0" smtClean="0"/>
              <a:t>提高效率</a:t>
            </a:r>
          </a:p>
          <a:p>
            <a:pPr eaLnBrk="1" hangingPunct="1">
              <a:buFontTx/>
              <a:buNone/>
            </a:pPr>
            <a:r>
              <a:rPr lang="zh-CN" altLang="en-US" dirty="0" smtClean="0"/>
              <a:t>          </a:t>
            </a:r>
            <a:r>
              <a:rPr lang="zh-CN" altLang="en-US" sz="2400" dirty="0" smtClean="0"/>
              <a:t>为减少</a:t>
            </a:r>
            <a:r>
              <a:rPr lang="en-US" altLang="zh-CN" sz="2400" dirty="0" smtClean="0"/>
              <a:t>CPU</a:t>
            </a:r>
            <a:r>
              <a:rPr lang="zh-CN" altLang="en-US" sz="2400" dirty="0" smtClean="0"/>
              <a:t>切入循环的次数，在多重循环中，应将最忙的循环放在最内层。</a:t>
            </a:r>
          </a:p>
          <a:p>
            <a:pPr lvl="3" eaLnBrk="1" hangingPunct="1">
              <a:buFontTx/>
              <a:buNone/>
            </a:pPr>
            <a:r>
              <a:rPr lang="zh-CN" altLang="en-US" dirty="0" smtClean="0"/>
              <a:t>例如：</a:t>
            </a:r>
          </a:p>
          <a:p>
            <a:pPr lvl="3" eaLnBrk="1" hangingPunct="1">
              <a:buFontTx/>
              <a:buNone/>
            </a:pPr>
            <a:r>
              <a:rPr lang="en-US" altLang="zh-CN" dirty="0" smtClean="0"/>
              <a:t>for  ( row = 0; row &lt;= 100; row++)</a:t>
            </a:r>
          </a:p>
          <a:p>
            <a:pPr lvl="3" eaLnBrk="1" hangingPunct="1">
              <a:buFontTx/>
              <a:buNone/>
            </a:pPr>
            <a:r>
              <a:rPr lang="en-US" altLang="zh-CN" dirty="0" smtClean="0"/>
              <a:t>    for  ( col = 0; col &lt;= 5; col++)</a:t>
            </a:r>
          </a:p>
          <a:p>
            <a:pPr lvl="3" eaLnBrk="1" hangingPunct="1">
              <a:buFontTx/>
              <a:buNone/>
            </a:pPr>
            <a:r>
              <a:rPr lang="en-US" altLang="zh-CN" dirty="0" smtClean="0"/>
              <a:t>        sum = sum + row + col;</a:t>
            </a:r>
          </a:p>
          <a:p>
            <a:pPr lvl="3" eaLnBrk="1" hangingPunct="1">
              <a:buFontTx/>
              <a:buNone/>
            </a:pPr>
            <a:r>
              <a:rPr lang="zh-CN" altLang="en-US" dirty="0" smtClean="0"/>
              <a:t>应改为：</a:t>
            </a:r>
          </a:p>
          <a:p>
            <a:pPr lvl="3" eaLnBrk="1" hangingPunct="1">
              <a:buFontTx/>
              <a:buNone/>
            </a:pPr>
            <a:r>
              <a:rPr lang="en-US" altLang="zh-CN" dirty="0" smtClean="0"/>
              <a:t>for  ( col = 0; col &lt;= 5; col++)</a:t>
            </a:r>
          </a:p>
          <a:p>
            <a:pPr lvl="3" eaLnBrk="1" hangingPunct="1">
              <a:buFontTx/>
              <a:buNone/>
            </a:pPr>
            <a:r>
              <a:rPr lang="en-US" altLang="zh-CN" dirty="0" smtClean="0"/>
              <a:t>    for  ( row = 0; row &lt;= 100; row++)</a:t>
            </a:r>
          </a:p>
          <a:p>
            <a:pPr lvl="3" eaLnBrk="1" hangingPunct="1">
              <a:buFontTx/>
              <a:buNone/>
            </a:pPr>
            <a:r>
              <a:rPr lang="en-US" altLang="zh-CN" dirty="0" smtClean="0"/>
              <a:t>        sum = sum + row + col;</a:t>
            </a:r>
            <a:endParaRPr lang="zh-CN" altLang="en-US" dirty="0" smtClean="0"/>
          </a:p>
          <a:p>
            <a:pPr eaLnBrk="1" hangingPunct="1">
              <a:buFontTx/>
              <a:buNone/>
            </a:pPr>
            <a:endParaRPr lang="zh-CN" altLang="en-US" sz="2000" dirty="0" smtClean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0845D460-D983-45B2-B9B5-89D6FC3FDC79}" type="slidenum">
              <a:rPr lang="en-US" altLang="zh-CN"/>
              <a:pPr>
                <a:defRPr/>
              </a:pPr>
              <a:t>72</a:t>
            </a:fld>
            <a:r>
              <a:rPr lang="en-US" altLang="zh-CN"/>
              <a:t>-</a:t>
            </a:r>
          </a:p>
        </p:txBody>
      </p:sp>
      <p:sp>
        <p:nvSpPr>
          <p:cNvPr id="75779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3600" dirty="0"/>
              <a:t>边学边练</a:t>
            </a:r>
          </a:p>
        </p:txBody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4600" y="1447800"/>
            <a:ext cx="6305550" cy="5029200"/>
          </a:xfrm>
        </p:spPr>
        <p:txBody>
          <a:bodyPr/>
          <a:lstStyle/>
          <a:p>
            <a:pPr eaLnBrk="1" hangingPunct="1"/>
            <a:r>
              <a:rPr lang="zh-CN" altLang="en-US" sz="2800" dirty="0" smtClean="0"/>
              <a:t>求百鸡问题</a:t>
            </a:r>
          </a:p>
          <a:p>
            <a:pPr eaLnBrk="1" hangingPunct="1"/>
            <a:r>
              <a:rPr lang="zh-CN" altLang="en-US" sz="2800" dirty="0" smtClean="0"/>
              <a:t>求最大公约数</a:t>
            </a:r>
          </a:p>
          <a:p>
            <a:pPr eaLnBrk="1" hangingPunct="1"/>
            <a:r>
              <a:rPr lang="zh-CN" altLang="en-US" sz="2800" dirty="0" smtClean="0"/>
              <a:t>求</a:t>
            </a:r>
            <a:r>
              <a:rPr lang="en-US" altLang="zh-CN" sz="2800" dirty="0" smtClean="0"/>
              <a:t>n</a:t>
            </a:r>
            <a:r>
              <a:rPr lang="zh-CN" altLang="en-US" sz="2800" dirty="0" smtClean="0"/>
              <a:t>以内的最大素数</a:t>
            </a:r>
          </a:p>
          <a:p>
            <a:pPr eaLnBrk="1" hangingPunct="1"/>
            <a:endParaRPr lang="zh-CN" altLang="en-US" sz="2800" dirty="0" smtClean="0"/>
          </a:p>
          <a:p>
            <a:pPr eaLnBrk="1" hangingPunct="1"/>
            <a:endParaRPr lang="zh-CN" altLang="en-US" sz="2800" dirty="0" smtClean="0"/>
          </a:p>
        </p:txBody>
      </p:sp>
      <p:graphicFrame>
        <p:nvGraphicFramePr>
          <p:cNvPr id="75781" name="Object 4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9" name="位图图像" r:id="rId3" imgW="5380952" imgH="4704762" progId="Paint.Picture">
                  <p:embed/>
                </p:oleObj>
              </mc:Choice>
              <mc:Fallback>
                <p:oleObj name="位图图像" r:id="rId3" imgW="5380952" imgH="4704762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8889F1DE-DF0A-432E-9E09-095A6D911937}" type="slidenum">
              <a:rPr lang="en-US" altLang="zh-CN"/>
              <a:pPr>
                <a:defRPr/>
              </a:pPr>
              <a:t>73</a:t>
            </a:fld>
            <a:r>
              <a:rPr lang="en-US" altLang="zh-CN"/>
              <a:t>-</a:t>
            </a:r>
          </a:p>
        </p:txBody>
      </p:sp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3600" dirty="0"/>
              <a:t>边学边练</a:t>
            </a:r>
          </a:p>
        </p:txBody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67000" y="1447800"/>
            <a:ext cx="6153150" cy="5029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dirty="0" smtClean="0"/>
              <a:t>     解中国古代数学家张丘建提出的“百鸡问题”：一只大公鸡值五个钱，一只母鸡值三个钱，三只小鸡值一个钱。现有一百个钱，要买一百只鸡，且三种鸡都有，是否可以？如果可以，给出所有解。 </a:t>
            </a:r>
          </a:p>
        </p:txBody>
      </p:sp>
      <p:graphicFrame>
        <p:nvGraphicFramePr>
          <p:cNvPr id="76805" name="Object 4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13" name="位图图像" r:id="rId3" imgW="5380952" imgH="4704762" progId="Paint.Picture">
                  <p:embed/>
                </p:oleObj>
              </mc:Choice>
              <mc:Fallback>
                <p:oleObj name="位图图像" r:id="rId3" imgW="5380952" imgH="4704762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 - </a:t>
            </a:r>
            <a:fld id="{970A67AA-B3C4-4AC5-8D5C-1D78935DE70B}" type="slidenum">
              <a:rPr lang="en-US" altLang="zh-CN"/>
              <a:pPr>
                <a:defRPr/>
              </a:pPr>
              <a:t>8</a:t>
            </a:fld>
            <a:r>
              <a:rPr lang="en-US" altLang="zh-CN"/>
              <a:t>-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zh-CN" altLang="en-US" sz="3600" dirty="0"/>
              <a:t>边学边练</a:t>
            </a:r>
          </a:p>
        </p:txBody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4600" y="1447800"/>
            <a:ext cx="6305550" cy="50292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en-US" altLang="zh-CN" sz="2400" dirty="0" smtClean="0"/>
              <a:t>1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 </a:t>
            </a:r>
            <a:r>
              <a:rPr lang="zh-CN" altLang="en-US" sz="2400" dirty="0" smtClean="0"/>
              <a:t>输入一个</a:t>
            </a:r>
            <a:r>
              <a:rPr lang="en-US" altLang="zh-CN" sz="2400" dirty="0" smtClean="0"/>
              <a:t>n，</a:t>
            </a:r>
            <a:r>
              <a:rPr lang="zh-CN" altLang="en-US" sz="2400" dirty="0" smtClean="0"/>
              <a:t>求1＋2＋3＋……＋</a:t>
            </a:r>
            <a:r>
              <a:rPr lang="en-US" altLang="zh-CN" sz="2400" dirty="0" smtClean="0"/>
              <a:t>n</a:t>
            </a:r>
            <a:r>
              <a:rPr lang="zh-CN" altLang="en-US" sz="2400" dirty="0" smtClean="0"/>
              <a:t>的和。</a:t>
            </a:r>
          </a:p>
          <a:p>
            <a:pPr algn="just" eaLnBrk="1" hangingPunct="1">
              <a:buFontTx/>
              <a:buNone/>
            </a:pPr>
            <a:r>
              <a:rPr lang="en-US" altLang="zh-CN" sz="2400" dirty="0" smtClean="0"/>
              <a:t>2</a:t>
            </a:r>
            <a:r>
              <a:rPr lang="zh-CN" altLang="en-US" sz="2400" dirty="0" smtClean="0"/>
              <a:t>、求1＋2＋3＋……＋</a:t>
            </a:r>
            <a:r>
              <a:rPr lang="en-US" altLang="zh-CN" sz="2400" dirty="0" smtClean="0"/>
              <a:t>100</a:t>
            </a:r>
            <a:r>
              <a:rPr lang="zh-CN" altLang="en-US" sz="2400" dirty="0" smtClean="0"/>
              <a:t>的和。</a:t>
            </a:r>
          </a:p>
          <a:p>
            <a:pPr algn="just" eaLnBrk="1" hangingPunct="1">
              <a:buFontTx/>
              <a:buNone/>
            </a:pPr>
            <a:r>
              <a:rPr lang="en-US" altLang="zh-CN" sz="2400" dirty="0" smtClean="0"/>
              <a:t>3</a:t>
            </a:r>
            <a:r>
              <a:rPr lang="zh-CN" altLang="en-US" sz="2400" dirty="0" smtClean="0"/>
              <a:t>、求1＋3＋</a:t>
            </a:r>
            <a:r>
              <a:rPr lang="en-US" altLang="zh-CN" sz="2400" dirty="0" smtClean="0"/>
              <a:t>5……</a:t>
            </a:r>
            <a:r>
              <a:rPr lang="zh-CN" altLang="en-US" sz="2400" dirty="0" smtClean="0"/>
              <a:t>＋</a:t>
            </a:r>
            <a:r>
              <a:rPr lang="en-US" altLang="zh-CN" sz="2400" dirty="0" smtClean="0"/>
              <a:t>101</a:t>
            </a:r>
            <a:r>
              <a:rPr lang="zh-CN" altLang="en-US" sz="2400" dirty="0" smtClean="0"/>
              <a:t>的和。</a:t>
            </a:r>
            <a:endParaRPr lang="en-US" altLang="zh-CN" sz="2400" dirty="0" smtClean="0"/>
          </a:p>
          <a:p>
            <a:pPr algn="just" eaLnBrk="1" hangingPunct="1">
              <a:buFontTx/>
              <a:buNone/>
            </a:pPr>
            <a:r>
              <a:rPr lang="en-US" altLang="zh-CN" sz="2400" dirty="0" smtClean="0"/>
              <a:t>4</a:t>
            </a:r>
            <a:r>
              <a:rPr lang="zh-CN" altLang="zh-CN" sz="2400" dirty="0" smtClean="0"/>
              <a:t>、求</a:t>
            </a:r>
            <a:r>
              <a:rPr lang="en-US" altLang="zh-CN" sz="2400" dirty="0" smtClean="0"/>
              <a:t>50+51+……+100</a:t>
            </a:r>
            <a:r>
              <a:rPr lang="zh-CN" altLang="zh-CN" sz="2400" dirty="0" smtClean="0"/>
              <a:t>的和。</a:t>
            </a:r>
            <a:endParaRPr lang="en-US" altLang="zh-CN" sz="2400" dirty="0" smtClean="0"/>
          </a:p>
          <a:p>
            <a:pPr eaLnBrk="1" hangingPunct="1"/>
            <a:endParaRPr lang="zh-CN" altLang="en-US" sz="2400" dirty="0" smtClean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90" name="位图图像" r:id="rId3" imgW="5380952" imgH="4704762" progId="PBrush">
                  <p:embed/>
                </p:oleObj>
              </mc:Choice>
              <mc:Fallback>
                <p:oleObj name="位图图像" r:id="rId3" imgW="5380952" imgH="4704762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0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90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90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819" grpId="0" build="p" bldLvl="5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边学边练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38400" y="1447800"/>
            <a:ext cx="6381750" cy="50292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zh-CN" sz="2400" dirty="0" smtClean="0"/>
              <a:t>5</a:t>
            </a:r>
            <a:r>
              <a:rPr lang="zh-CN" altLang="en-US" sz="2400" dirty="0" smtClean="0"/>
              <a:t>、</a:t>
            </a:r>
            <a:r>
              <a:rPr lang="zh-CN" altLang="zh-CN" sz="2400" dirty="0" smtClean="0"/>
              <a:t>填空，求</a:t>
            </a:r>
            <a:r>
              <a:rPr lang="en-US" altLang="zh-CN" sz="2400" dirty="0" smtClean="0"/>
              <a:t>1</a:t>
            </a:r>
            <a:r>
              <a:rPr lang="zh-CN" altLang="zh-CN" sz="2400" dirty="0" smtClean="0"/>
              <a:t>＋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＋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＋</a:t>
            </a:r>
            <a:r>
              <a:rPr lang="en-US" altLang="zh-CN" sz="2400" dirty="0" smtClean="0"/>
              <a:t>……</a:t>
            </a:r>
            <a:r>
              <a:rPr lang="zh-CN" altLang="zh-CN" sz="2400" dirty="0" smtClean="0"/>
              <a:t>＋</a:t>
            </a:r>
            <a:r>
              <a:rPr lang="en-US" altLang="zh-CN" sz="2400" dirty="0" smtClean="0"/>
              <a:t>100</a:t>
            </a:r>
            <a:r>
              <a:rPr lang="zh-CN" altLang="zh-CN" sz="2400" dirty="0" smtClean="0"/>
              <a:t>的和。</a:t>
            </a:r>
          </a:p>
          <a:p>
            <a:pPr marL="0" indent="0">
              <a:buFontTx/>
              <a:buNone/>
              <a:defRPr/>
            </a:pPr>
            <a:r>
              <a:rPr lang="en-US" altLang="zh-CN" sz="2000" dirty="0" smtClean="0"/>
              <a:t>   sum=1;</a:t>
            </a:r>
            <a:endParaRPr lang="zh-CN" altLang="zh-CN" sz="2000" dirty="0" smtClean="0"/>
          </a:p>
          <a:p>
            <a:pPr marL="0" indent="0">
              <a:buFontTx/>
              <a:buNone/>
              <a:defRPr/>
            </a:pPr>
            <a:r>
              <a:rPr lang="en-US" altLang="zh-CN" sz="2000" dirty="0" smtClean="0"/>
              <a:t>  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=(      )   /*</a:t>
            </a:r>
            <a:r>
              <a:rPr lang="zh-CN" altLang="zh-CN" sz="2000" dirty="0" smtClean="0"/>
              <a:t>请填空</a:t>
            </a:r>
            <a:r>
              <a:rPr lang="en-US" altLang="zh-CN" sz="2000" dirty="0" smtClean="0"/>
              <a:t>*/</a:t>
            </a:r>
            <a:endParaRPr lang="zh-CN" altLang="zh-CN" sz="2000" dirty="0" smtClean="0"/>
          </a:p>
          <a:p>
            <a:pPr marL="0" indent="0">
              <a:buFontTx/>
              <a:buNone/>
              <a:defRPr/>
            </a:pPr>
            <a:r>
              <a:rPr lang="en-US" altLang="zh-CN" sz="2000" dirty="0" smtClean="0"/>
              <a:t>   while(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&lt;=100)</a:t>
            </a:r>
            <a:endParaRPr lang="zh-CN" altLang="zh-CN" sz="2000" dirty="0" smtClean="0"/>
          </a:p>
          <a:p>
            <a:pPr marL="0" indent="0">
              <a:buFontTx/>
              <a:buNone/>
              <a:defRPr/>
            </a:pPr>
            <a:r>
              <a:rPr lang="en-US" altLang="zh-CN" sz="2000" dirty="0" smtClean="0"/>
              <a:t>   {</a:t>
            </a:r>
            <a:endParaRPr lang="zh-CN" altLang="zh-CN" sz="2000" dirty="0" smtClean="0"/>
          </a:p>
          <a:p>
            <a:pPr marL="0" indent="0">
              <a:buFontTx/>
              <a:buNone/>
              <a:defRPr/>
            </a:pPr>
            <a:r>
              <a:rPr lang="en-US" altLang="zh-CN" sz="2000" dirty="0" smtClean="0"/>
              <a:t>      sum=</a:t>
            </a:r>
            <a:r>
              <a:rPr lang="en-US" altLang="zh-CN" sz="2000" dirty="0" err="1" smtClean="0"/>
              <a:t>sum+i</a:t>
            </a:r>
            <a:r>
              <a:rPr lang="en-US" altLang="zh-CN" sz="2000" dirty="0" smtClean="0"/>
              <a:t>;</a:t>
            </a:r>
            <a:endParaRPr lang="zh-CN" altLang="zh-CN" sz="2000" dirty="0" smtClean="0"/>
          </a:p>
          <a:p>
            <a:pPr marL="0" indent="0">
              <a:buFontTx/>
              <a:buNone/>
              <a:defRPr/>
            </a:pPr>
            <a:r>
              <a:rPr lang="en-US" altLang="zh-CN" sz="2000" dirty="0" smtClean="0"/>
              <a:t>      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++;</a:t>
            </a:r>
            <a:endParaRPr lang="zh-CN" altLang="zh-CN" sz="2000" dirty="0" smtClean="0"/>
          </a:p>
          <a:p>
            <a:pPr marL="0" indent="0">
              <a:buFontTx/>
              <a:buNone/>
              <a:defRPr/>
            </a:pPr>
            <a:r>
              <a:rPr lang="en-US" altLang="zh-CN" sz="2000" dirty="0" smtClean="0"/>
              <a:t>   }</a:t>
            </a:r>
          </a:p>
          <a:p>
            <a:pPr>
              <a:defRPr/>
            </a:pPr>
            <a:endParaRPr lang="zh-CN" altLang="en-US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 - </a:t>
            </a:r>
            <a:fld id="{550B4A75-6414-4CF4-A318-409A07E7351D}" type="slidenum">
              <a:rPr lang="en-US" altLang="zh-CN" smtClean="0"/>
              <a:pPr>
                <a:defRPr/>
              </a:pPr>
              <a:t>9</a:t>
            </a:fld>
            <a:r>
              <a:rPr lang="en-US" altLang="zh-CN" smtClean="0"/>
              <a:t>-</a:t>
            </a:r>
            <a:endParaRPr lang="en-US" altLang="zh-CN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14" name="位图图像" r:id="rId3" imgW="5380952" imgH="4704762" progId="PBrush">
                  <p:embed/>
                </p:oleObj>
              </mc:Choice>
              <mc:Fallback>
                <p:oleObj name="位图图像" r:id="rId3" imgW="5380952" imgH="4704762" progId="PBrush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算法基础远程课件模板2">
  <a:themeElements>
    <a:clrScheme name="算法基础远程课件模板2 9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8000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C0AA"/>
      </a:accent5>
      <a:accent6>
        <a:srgbClr val="2D2DB9"/>
      </a:accent6>
      <a:hlink>
        <a:srgbClr val="0000CC"/>
      </a:hlink>
      <a:folHlink>
        <a:srgbClr val="800080"/>
      </a:folHlink>
    </a:clrScheme>
    <a:fontScheme name="算法基础远程课件模板2">
      <a:majorFont>
        <a:latin typeface="Impact"/>
        <a:ea typeface="方正姚体"/>
        <a:cs typeface=""/>
      </a:majorFont>
      <a:minorFont>
        <a:latin typeface="Times New Roman"/>
        <a:ea typeface="仿宋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3025" tIns="36512" rIns="73025" bIns="36512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3025" tIns="36512" rIns="73025" bIns="36512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算法基础远程课件模板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算法基础远程课件模板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CC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007300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80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2D2DB9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Settings\haiyang\Application Data\Microsoft\Templates\算法基础远程课件模板2.pot</Template>
  <TotalTime>2329</TotalTime>
  <Words>5576</Words>
  <Application>Microsoft Office PowerPoint</Application>
  <PresentationFormat>全屏显示(4:3)</PresentationFormat>
  <Paragraphs>987</Paragraphs>
  <Slides>73</Slides>
  <Notes>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73</vt:i4>
      </vt:variant>
    </vt:vector>
  </HeadingPairs>
  <TitlesOfParts>
    <vt:vector size="77" baseType="lpstr">
      <vt:lpstr>算法基础远程课件模板2</vt:lpstr>
      <vt:lpstr>位图图像</vt:lpstr>
      <vt:lpstr>Microsoft 公式 3.0</vt:lpstr>
      <vt:lpstr>Equation</vt:lpstr>
      <vt:lpstr>第5章 循环结构算法及其实现</vt:lpstr>
      <vt:lpstr>第5章 循环结构算法及其实现</vt:lpstr>
      <vt:lpstr>5.1 先判断型循环结构</vt:lpstr>
      <vt:lpstr>2. 累加器的使用</vt:lpstr>
      <vt:lpstr>2. 累加器的使用</vt:lpstr>
      <vt:lpstr>3. 计数器的使用</vt:lpstr>
      <vt:lpstr>PowerPoint 演示文稿</vt:lpstr>
      <vt:lpstr>边学边练</vt:lpstr>
      <vt:lpstr>边学边练</vt:lpstr>
      <vt:lpstr>5.1.1   定数循环</vt:lpstr>
      <vt:lpstr>5.1.1   定数循环</vt:lpstr>
      <vt:lpstr>5.1.2　C语言中的 while 语句</vt:lpstr>
      <vt:lpstr>5.1.2　C语言中的 while 语句</vt:lpstr>
      <vt:lpstr>5.1.2　C语言中的while语句</vt:lpstr>
      <vt:lpstr>5.1.2　C语言中的while语句</vt:lpstr>
      <vt:lpstr>5.1.3   for 循环结构</vt:lpstr>
      <vt:lpstr>5.1.3   for 循环结构</vt:lpstr>
      <vt:lpstr>5.1.3   for 循环结构</vt:lpstr>
      <vt:lpstr>边学边练</vt:lpstr>
      <vt:lpstr>5.1.4  不定数循环</vt:lpstr>
      <vt:lpstr>2. 使用标志控制不定数循环</vt:lpstr>
      <vt:lpstr>3. 算法</vt:lpstr>
      <vt:lpstr>定数循环和不定数循环的比较</vt:lpstr>
      <vt:lpstr>5.1.4  不定数循环</vt:lpstr>
      <vt:lpstr>2. 累乘器的使用</vt:lpstr>
      <vt:lpstr>3. 算法</vt:lpstr>
      <vt:lpstr>总结一：定数循环中计数器的使用</vt:lpstr>
      <vt:lpstr>总结二：不定数循环中循环控制变量的使用</vt:lpstr>
      <vt:lpstr>总结三：累加器和累乘器的使用</vt:lpstr>
      <vt:lpstr>5.1.5先判断型循环结构的算法举例</vt:lpstr>
      <vt:lpstr>2. 设计循环体</vt:lpstr>
      <vt:lpstr>3.循环条件和循环体</vt:lpstr>
      <vt:lpstr>4. 循环前的初始化</vt:lpstr>
      <vt:lpstr>设计循环的方法</vt:lpstr>
      <vt:lpstr>边学边练</vt:lpstr>
      <vt:lpstr>5.1.5 先判断型循环结构的算法举例</vt:lpstr>
      <vt:lpstr>1.  构建循环体，求Fibonacci数列的前n项</vt:lpstr>
      <vt:lpstr>2. 变量迭代的原则</vt:lpstr>
      <vt:lpstr>3. 算法</vt:lpstr>
      <vt:lpstr>边学边练</vt:lpstr>
      <vt:lpstr>边学边练</vt:lpstr>
      <vt:lpstr>5.1.5先判断型循环结构的算法举例</vt:lpstr>
      <vt:lpstr>2. 求次小数的算法</vt:lpstr>
      <vt:lpstr>3. 循环条件和循环体</vt:lpstr>
      <vt:lpstr>4. 循环前的初始化</vt:lpstr>
      <vt:lpstr>5.3  后判断型循环结构</vt:lpstr>
      <vt:lpstr>5.3  后判断型循环结构</vt:lpstr>
      <vt:lpstr>5.4  循环的嵌套</vt:lpstr>
      <vt:lpstr>2. 计算增长率k所对应的翻番的年数 n</vt:lpstr>
      <vt:lpstr>2. 计算增长率k所对应的翻番的年数 n</vt:lpstr>
      <vt:lpstr>3、“填充”总算法－－自顶向下，逐步求精的思想</vt:lpstr>
      <vt:lpstr>4.  嵌套循环执行的过程</vt:lpstr>
      <vt:lpstr>4.  嵌套循环执行的过程 </vt:lpstr>
      <vt:lpstr>5. 循环嵌套的注意事项</vt:lpstr>
      <vt:lpstr>边学边练</vt:lpstr>
      <vt:lpstr>5.4.3  for 循环结构与穷举法</vt:lpstr>
      <vt:lpstr>5.4.3  for 循环结构与穷举法</vt:lpstr>
      <vt:lpstr>5.4.3  for 循环结构与穷举法</vt:lpstr>
      <vt:lpstr>5.4.3  for 循环结构与穷举法</vt:lpstr>
      <vt:lpstr>边学边练</vt:lpstr>
      <vt:lpstr>边学边练</vt:lpstr>
      <vt:lpstr>边学边练</vt:lpstr>
      <vt:lpstr>5.6.3  break语句</vt:lpstr>
      <vt:lpstr>2.  判断n是否是素数的算法</vt:lpstr>
      <vt:lpstr>3. 循环条件</vt:lpstr>
      <vt:lpstr>break语句的执行过程</vt:lpstr>
      <vt:lpstr>4.  N-S图描述的算法</vt:lpstr>
      <vt:lpstr>5. 打印100以内素数的算法</vt:lpstr>
      <vt:lpstr>边学边练</vt:lpstr>
      <vt:lpstr>5.7　C编程规范</vt:lpstr>
      <vt:lpstr>5.7　C编程规范</vt:lpstr>
      <vt:lpstr>边学边练</vt:lpstr>
      <vt:lpstr>边学边练</vt:lpstr>
    </vt:vector>
  </TitlesOfParts>
  <Company> 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第4章 分支结构算法及其实现</dc:title>
  <dc:creator>lyx</dc:creator>
  <cp:lastModifiedBy>yan song</cp:lastModifiedBy>
  <cp:revision>661</cp:revision>
  <dcterms:created xsi:type="dcterms:W3CDTF">2005-04-23T13:26:53Z</dcterms:created>
  <dcterms:modified xsi:type="dcterms:W3CDTF">2015-08-18T13:41:09Z</dcterms:modified>
</cp:coreProperties>
</file>