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5"/>
  </p:notesMasterIdLst>
  <p:sldIdLst>
    <p:sldId id="257" r:id="rId2"/>
    <p:sldId id="258" r:id="rId3"/>
    <p:sldId id="259" r:id="rId4"/>
    <p:sldId id="260" r:id="rId5"/>
    <p:sldId id="306" r:id="rId6"/>
    <p:sldId id="307" r:id="rId7"/>
    <p:sldId id="308" r:id="rId8"/>
    <p:sldId id="309" r:id="rId9"/>
    <p:sldId id="264" r:id="rId10"/>
    <p:sldId id="310" r:id="rId11"/>
    <p:sldId id="266" r:id="rId12"/>
    <p:sldId id="267" r:id="rId13"/>
    <p:sldId id="312" r:id="rId14"/>
    <p:sldId id="322" r:id="rId15"/>
    <p:sldId id="269" r:id="rId16"/>
    <p:sldId id="270" r:id="rId17"/>
    <p:sldId id="314" r:id="rId18"/>
    <p:sldId id="272" r:id="rId19"/>
    <p:sldId id="315" r:id="rId20"/>
    <p:sldId id="274" r:id="rId21"/>
    <p:sldId id="275" r:id="rId22"/>
    <p:sldId id="276" r:id="rId23"/>
    <p:sldId id="277" r:id="rId24"/>
    <p:sldId id="278" r:id="rId25"/>
    <p:sldId id="279" r:id="rId26"/>
    <p:sldId id="280" r:id="rId27"/>
    <p:sldId id="282" r:id="rId28"/>
    <p:sldId id="283" r:id="rId29"/>
    <p:sldId id="316" r:id="rId30"/>
    <p:sldId id="285" r:id="rId31"/>
    <p:sldId id="323" r:id="rId32"/>
    <p:sldId id="324" r:id="rId33"/>
    <p:sldId id="325" r:id="rId34"/>
    <p:sldId id="294" r:id="rId35"/>
    <p:sldId id="317" r:id="rId36"/>
    <p:sldId id="319" r:id="rId37"/>
    <p:sldId id="295" r:id="rId38"/>
    <p:sldId id="296" r:id="rId39"/>
    <p:sldId id="297" r:id="rId40"/>
    <p:sldId id="298" r:id="rId41"/>
    <p:sldId id="320" r:id="rId42"/>
    <p:sldId id="321" r:id="rId43"/>
    <p:sldId id="305" r:id="rId44"/>
  </p:sldIdLst>
  <p:sldSz cx="9144000" cy="6858000" type="screen4x3"/>
  <p:notesSz cx="6858000" cy="9144000"/>
  <p:defaultTextStyle>
    <a:defPPr>
      <a:defRPr lang="en-US"/>
    </a:defPPr>
    <a:lvl1pPr algn="l" rtl="0" fontAlgn="base">
      <a:spcBef>
        <a:spcPct val="0"/>
      </a:spcBef>
      <a:spcAft>
        <a:spcPct val="0"/>
      </a:spcAft>
      <a:defRPr sz="2400" b="1" kern="1200">
        <a:solidFill>
          <a:schemeClr val="tx1"/>
        </a:solidFill>
        <a:latin typeface="Times New Roman" pitchFamily="18" charset="0"/>
        <a:ea typeface="宋体" charset="-122"/>
        <a:cs typeface="+mn-cs"/>
      </a:defRPr>
    </a:lvl1pPr>
    <a:lvl2pPr marL="457200" algn="l" rtl="0" fontAlgn="base">
      <a:spcBef>
        <a:spcPct val="0"/>
      </a:spcBef>
      <a:spcAft>
        <a:spcPct val="0"/>
      </a:spcAft>
      <a:defRPr sz="2400" b="1" kern="1200">
        <a:solidFill>
          <a:schemeClr val="tx1"/>
        </a:solidFill>
        <a:latin typeface="Times New Roman" pitchFamily="18" charset="0"/>
        <a:ea typeface="宋体" charset="-122"/>
        <a:cs typeface="+mn-cs"/>
      </a:defRPr>
    </a:lvl2pPr>
    <a:lvl3pPr marL="914400" algn="l" rtl="0" fontAlgn="base">
      <a:spcBef>
        <a:spcPct val="0"/>
      </a:spcBef>
      <a:spcAft>
        <a:spcPct val="0"/>
      </a:spcAft>
      <a:defRPr sz="2400" b="1" kern="1200">
        <a:solidFill>
          <a:schemeClr val="tx1"/>
        </a:solidFill>
        <a:latin typeface="Times New Roman" pitchFamily="18" charset="0"/>
        <a:ea typeface="宋体" charset="-122"/>
        <a:cs typeface="+mn-cs"/>
      </a:defRPr>
    </a:lvl3pPr>
    <a:lvl4pPr marL="1371600" algn="l" rtl="0" fontAlgn="base">
      <a:spcBef>
        <a:spcPct val="0"/>
      </a:spcBef>
      <a:spcAft>
        <a:spcPct val="0"/>
      </a:spcAft>
      <a:defRPr sz="2400" b="1" kern="1200">
        <a:solidFill>
          <a:schemeClr val="tx1"/>
        </a:solidFill>
        <a:latin typeface="Times New Roman" pitchFamily="18" charset="0"/>
        <a:ea typeface="宋体" charset="-122"/>
        <a:cs typeface="+mn-cs"/>
      </a:defRPr>
    </a:lvl4pPr>
    <a:lvl5pPr marL="1828800" algn="l" rtl="0" fontAlgn="base">
      <a:spcBef>
        <a:spcPct val="0"/>
      </a:spcBef>
      <a:spcAft>
        <a:spcPct val="0"/>
      </a:spcAft>
      <a:defRPr sz="2400" b="1" kern="1200">
        <a:solidFill>
          <a:schemeClr val="tx1"/>
        </a:solidFill>
        <a:latin typeface="Times New Roman" pitchFamily="18" charset="0"/>
        <a:ea typeface="宋体" charset="-122"/>
        <a:cs typeface="+mn-cs"/>
      </a:defRPr>
    </a:lvl5pPr>
    <a:lvl6pPr marL="2286000" algn="l" defTabSz="914400" rtl="0" eaLnBrk="1" latinLnBrk="0" hangingPunct="1">
      <a:defRPr sz="2400" b="1" kern="1200">
        <a:solidFill>
          <a:schemeClr val="tx1"/>
        </a:solidFill>
        <a:latin typeface="Times New Roman" pitchFamily="18" charset="0"/>
        <a:ea typeface="宋体" charset="-122"/>
        <a:cs typeface="+mn-cs"/>
      </a:defRPr>
    </a:lvl6pPr>
    <a:lvl7pPr marL="2743200" algn="l" defTabSz="914400" rtl="0" eaLnBrk="1" latinLnBrk="0" hangingPunct="1">
      <a:defRPr sz="2400" b="1" kern="1200">
        <a:solidFill>
          <a:schemeClr val="tx1"/>
        </a:solidFill>
        <a:latin typeface="Times New Roman" pitchFamily="18" charset="0"/>
        <a:ea typeface="宋体" charset="-122"/>
        <a:cs typeface="+mn-cs"/>
      </a:defRPr>
    </a:lvl7pPr>
    <a:lvl8pPr marL="3200400" algn="l" defTabSz="914400" rtl="0" eaLnBrk="1" latinLnBrk="0" hangingPunct="1">
      <a:defRPr sz="2400" b="1" kern="1200">
        <a:solidFill>
          <a:schemeClr val="tx1"/>
        </a:solidFill>
        <a:latin typeface="Times New Roman" pitchFamily="18" charset="0"/>
        <a:ea typeface="宋体" charset="-122"/>
        <a:cs typeface="+mn-cs"/>
      </a:defRPr>
    </a:lvl8pPr>
    <a:lvl9pPr marL="3657600" algn="l" defTabSz="914400" rtl="0" eaLnBrk="1" latinLnBrk="0" hangingPunct="1">
      <a:defRPr sz="2400" b="1" kern="1200">
        <a:solidFill>
          <a:schemeClr val="tx1"/>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536" autoAdjust="0"/>
    <p:restoredTop sz="98285" autoAdjust="0"/>
  </p:normalViewPr>
  <p:slideViewPr>
    <p:cSldViewPr>
      <p:cViewPr>
        <p:scale>
          <a:sx n="66" d="100"/>
          <a:sy n="66" d="100"/>
        </p:scale>
        <p:origin x="-924" y="-186"/>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423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15.xml"/><Relationship Id="rId1"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endParaRPr lang="zh-CN" altLang="en-US"/>
          </a:p>
        </p:txBody>
      </p:sp>
      <p:sp>
        <p:nvSpPr>
          <p:cNvPr id="7885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endParaRPr lang="en-US" altLang="zh-CN"/>
          </a:p>
        </p:txBody>
      </p:sp>
      <p:sp>
        <p:nvSpPr>
          <p:cNvPr id="7885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885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885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endParaRPr lang="en-US" altLang="zh-CN"/>
          </a:p>
        </p:txBody>
      </p:sp>
      <p:sp>
        <p:nvSpPr>
          <p:cNvPr id="7885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fld id="{05B7D12B-4F0D-41B1-A46F-AB2F9BEFAF7A}" type="slidenum">
              <a:rPr lang="zh-CN" altLang="en-US"/>
              <a:pPr/>
              <a:t>‹#›</a:t>
            </a:fld>
            <a:endParaRPr lang="en-US" altLang="zh-CN"/>
          </a:p>
        </p:txBody>
      </p:sp>
    </p:spTree>
    <p:extLst>
      <p:ext uri="{BB962C8B-B14F-4D97-AF65-F5344CB8AC3E}">
        <p14:creationId xmlns:p14="http://schemas.microsoft.com/office/powerpoint/2010/main" val="35636545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101378"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l="14398" r="10120" b="34424"/>
          <a:stretch>
            <a:fillRect/>
          </a:stretch>
        </p:blipFill>
        <p:spPr bwMode="auto">
          <a:xfrm>
            <a:off x="539750" y="1844675"/>
            <a:ext cx="4535488" cy="935038"/>
          </a:xfrm>
          <a:prstGeom prst="rect">
            <a:avLst/>
          </a:prstGeom>
          <a:noFill/>
          <a:extLst>
            <a:ext uri="{909E8E84-426E-40DD-AFC4-6F175D3DCCD1}">
              <a14:hiddenFill xmlns:a14="http://schemas.microsoft.com/office/drawing/2010/main">
                <a:solidFill>
                  <a:srgbClr val="FFFFFF"/>
                </a:solidFill>
              </a14:hiddenFill>
            </a:ext>
          </a:extLst>
        </p:spPr>
      </p:pic>
      <p:sp>
        <p:nvSpPr>
          <p:cNvPr id="101379" name="Rectangle 3"/>
          <p:cNvSpPr>
            <a:spLocks noGrp="1" noChangeArrowheads="1"/>
          </p:cNvSpPr>
          <p:nvPr>
            <p:ph type="ctrTitle"/>
          </p:nvPr>
        </p:nvSpPr>
        <p:spPr>
          <a:xfrm>
            <a:off x="755650" y="2709863"/>
            <a:ext cx="7772400" cy="1079500"/>
          </a:xfrm>
        </p:spPr>
        <p:txBody>
          <a:bodyPr/>
          <a:lstStyle>
            <a:lvl1pPr>
              <a:defRPr sz="5400">
                <a:solidFill>
                  <a:srgbClr val="FF0000"/>
                </a:solidFill>
              </a:defRPr>
            </a:lvl1pPr>
          </a:lstStyle>
          <a:p>
            <a:pPr lvl="0"/>
            <a:endParaRPr lang="en-US" altLang="zh-CN" noProof="0" smtClean="0"/>
          </a:p>
        </p:txBody>
      </p:sp>
      <p:pic>
        <p:nvPicPr>
          <p:cNvPr id="101380" name="Picture 4" descr="02_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738" y="3860800"/>
            <a:ext cx="4897437" cy="503238"/>
          </a:xfrm>
          <a:prstGeom prst="rect">
            <a:avLst/>
          </a:prstGeom>
          <a:noFill/>
          <a:extLst>
            <a:ext uri="{909E8E84-426E-40DD-AFC4-6F175D3DCCD1}">
              <a14:hiddenFill xmlns:a14="http://schemas.microsoft.com/office/drawing/2010/main">
                <a:solidFill>
                  <a:srgbClr val="FFFFFF"/>
                </a:solidFill>
              </a14:hiddenFill>
            </a:ext>
          </a:extLst>
        </p:spPr>
      </p:pic>
      <p:sp>
        <p:nvSpPr>
          <p:cNvPr id="101383" name="Rectangle 7"/>
          <p:cNvSpPr>
            <a:spLocks noGrp="1" noChangeArrowheads="1"/>
          </p:cNvSpPr>
          <p:nvPr>
            <p:ph type="subTitle" sz="quarter" idx="1"/>
          </p:nvPr>
        </p:nvSpPr>
        <p:spPr>
          <a:xfrm>
            <a:off x="1476375" y="4508500"/>
            <a:ext cx="6400800" cy="600075"/>
          </a:xfrm>
        </p:spPr>
        <p:txBody>
          <a:bodyPr/>
          <a:lstStyle>
            <a:lvl1pPr marL="0" indent="0" algn="ctr">
              <a:buFont typeface="Wingdings" pitchFamily="2" charset="2"/>
              <a:buNone/>
              <a:defRPr b="0">
                <a:solidFill>
                  <a:srgbClr val="660066"/>
                </a:solidFill>
                <a:effectLst>
                  <a:outerShdw blurRad="38100" dist="38100" dir="2700000" algn="tl">
                    <a:srgbClr val="C0C0C0"/>
                  </a:outerShdw>
                </a:effectLst>
                <a:latin typeface="Arial" charset="0"/>
                <a:ea typeface="隶书" pitchFamily="49" charset="-122"/>
              </a:defRPr>
            </a:lvl1pPr>
          </a:lstStyle>
          <a:p>
            <a:pPr lvl="0"/>
            <a:r>
              <a:rPr lang="zh-CN" altLang="en-US" noProof="0" smtClean="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r>
              <a:rPr lang="en-US" altLang="zh-CN"/>
              <a:t>－</a:t>
            </a:r>
            <a:fld id="{7D598B30-0806-4182-91FF-EC84489CEF63}" type="slidenum">
              <a:rPr lang="en-US" altLang="zh-CN"/>
              <a:pPr/>
              <a:t>‹#›</a:t>
            </a:fld>
            <a:r>
              <a:rPr lang="en-US" altLang="zh-CN"/>
              <a:t>－</a:t>
            </a:r>
          </a:p>
        </p:txBody>
      </p:sp>
    </p:spTree>
    <p:extLst>
      <p:ext uri="{BB962C8B-B14F-4D97-AF65-F5344CB8AC3E}">
        <p14:creationId xmlns:p14="http://schemas.microsoft.com/office/powerpoint/2010/main" val="584702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5125" y="333375"/>
            <a:ext cx="2105025" cy="6191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333375"/>
            <a:ext cx="6167437" cy="61912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r>
              <a:rPr lang="en-US" altLang="zh-CN"/>
              <a:t>－</a:t>
            </a:r>
            <a:fld id="{70C8296B-E919-4B01-BDC9-6BC18294F527}" type="slidenum">
              <a:rPr lang="en-US" altLang="zh-CN"/>
              <a:pPr/>
              <a:t>‹#›</a:t>
            </a:fld>
            <a:r>
              <a:rPr lang="en-US" altLang="zh-CN"/>
              <a:t>－</a:t>
            </a:r>
          </a:p>
        </p:txBody>
      </p:sp>
    </p:spTree>
    <p:extLst>
      <p:ext uri="{BB962C8B-B14F-4D97-AF65-F5344CB8AC3E}">
        <p14:creationId xmlns:p14="http://schemas.microsoft.com/office/powerpoint/2010/main" val="3152924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r>
              <a:rPr lang="en-US" altLang="zh-CN"/>
              <a:t>－</a:t>
            </a:r>
            <a:fld id="{39FE9FF1-4808-4B5E-84B8-18E65E7DA34E}" type="slidenum">
              <a:rPr lang="en-US" altLang="zh-CN"/>
              <a:pPr/>
              <a:t>‹#›</a:t>
            </a:fld>
            <a:r>
              <a:rPr lang="en-US" altLang="zh-CN"/>
              <a:t>－</a:t>
            </a:r>
          </a:p>
        </p:txBody>
      </p:sp>
    </p:spTree>
    <p:extLst>
      <p:ext uri="{BB962C8B-B14F-4D97-AF65-F5344CB8AC3E}">
        <p14:creationId xmlns:p14="http://schemas.microsoft.com/office/powerpoint/2010/main" val="2926312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r>
              <a:rPr lang="en-US" altLang="zh-CN"/>
              <a:t>－</a:t>
            </a:r>
            <a:fld id="{07D4997F-D63F-4AC1-852A-6506CAA2CEB0}" type="slidenum">
              <a:rPr lang="en-US" altLang="zh-CN"/>
              <a:pPr/>
              <a:t>‹#›</a:t>
            </a:fld>
            <a:r>
              <a:rPr lang="en-US" altLang="zh-CN"/>
              <a:t>－</a:t>
            </a:r>
          </a:p>
        </p:txBody>
      </p:sp>
    </p:spTree>
    <p:extLst>
      <p:ext uri="{BB962C8B-B14F-4D97-AF65-F5344CB8AC3E}">
        <p14:creationId xmlns:p14="http://schemas.microsoft.com/office/powerpoint/2010/main" val="3640820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700213"/>
            <a:ext cx="4135437" cy="4824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3125" y="1700213"/>
            <a:ext cx="4137025" cy="48244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r>
              <a:rPr lang="en-US" altLang="zh-CN"/>
              <a:t>－</a:t>
            </a:r>
            <a:fld id="{CC7D5AD7-5943-4C8B-9CAD-860E1CD1A6AA}" type="slidenum">
              <a:rPr lang="en-US" altLang="zh-CN"/>
              <a:pPr/>
              <a:t>‹#›</a:t>
            </a:fld>
            <a:r>
              <a:rPr lang="en-US" altLang="zh-CN"/>
              <a:t>－</a:t>
            </a:r>
          </a:p>
        </p:txBody>
      </p:sp>
    </p:spTree>
    <p:extLst>
      <p:ext uri="{BB962C8B-B14F-4D97-AF65-F5344CB8AC3E}">
        <p14:creationId xmlns:p14="http://schemas.microsoft.com/office/powerpoint/2010/main" val="9026971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r>
              <a:rPr lang="en-US" altLang="zh-CN"/>
              <a:t>－</a:t>
            </a:r>
            <a:fld id="{9C9B0C36-EB27-4EC4-9421-F3FDDD664B17}" type="slidenum">
              <a:rPr lang="en-US" altLang="zh-CN"/>
              <a:pPr/>
              <a:t>‹#›</a:t>
            </a:fld>
            <a:r>
              <a:rPr lang="en-US" altLang="zh-CN"/>
              <a:t>－</a:t>
            </a:r>
          </a:p>
        </p:txBody>
      </p:sp>
    </p:spTree>
    <p:extLst>
      <p:ext uri="{BB962C8B-B14F-4D97-AF65-F5344CB8AC3E}">
        <p14:creationId xmlns:p14="http://schemas.microsoft.com/office/powerpoint/2010/main" val="5292375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r>
              <a:rPr lang="en-US" altLang="zh-CN"/>
              <a:t>－</a:t>
            </a:r>
            <a:fld id="{FF6CB8D9-A6DA-4141-A90C-5CBDF7B3BEDF}" type="slidenum">
              <a:rPr lang="en-US" altLang="zh-CN"/>
              <a:pPr/>
              <a:t>‹#›</a:t>
            </a:fld>
            <a:r>
              <a:rPr lang="en-US" altLang="zh-CN"/>
              <a:t>－</a:t>
            </a:r>
          </a:p>
        </p:txBody>
      </p:sp>
    </p:spTree>
    <p:extLst>
      <p:ext uri="{BB962C8B-B14F-4D97-AF65-F5344CB8AC3E}">
        <p14:creationId xmlns:p14="http://schemas.microsoft.com/office/powerpoint/2010/main" val="34671029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r>
              <a:rPr lang="en-US" altLang="zh-CN"/>
              <a:t>－</a:t>
            </a:r>
            <a:fld id="{7B602E4C-FB73-4049-94BA-EA6AD3D90923}" type="slidenum">
              <a:rPr lang="en-US" altLang="zh-CN"/>
              <a:pPr/>
              <a:t>‹#›</a:t>
            </a:fld>
            <a:r>
              <a:rPr lang="en-US" altLang="zh-CN"/>
              <a:t>－</a:t>
            </a:r>
          </a:p>
        </p:txBody>
      </p:sp>
    </p:spTree>
    <p:extLst>
      <p:ext uri="{BB962C8B-B14F-4D97-AF65-F5344CB8AC3E}">
        <p14:creationId xmlns:p14="http://schemas.microsoft.com/office/powerpoint/2010/main" val="218212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r>
              <a:rPr lang="en-US" altLang="zh-CN"/>
              <a:t>－</a:t>
            </a:r>
            <a:fld id="{7C3AC876-04BE-4ACD-A40D-2EF78573C8FB}" type="slidenum">
              <a:rPr lang="en-US" altLang="zh-CN"/>
              <a:pPr/>
              <a:t>‹#›</a:t>
            </a:fld>
            <a:r>
              <a:rPr lang="en-US" altLang="zh-CN"/>
              <a:t>－</a:t>
            </a:r>
          </a:p>
        </p:txBody>
      </p:sp>
    </p:spTree>
    <p:extLst>
      <p:ext uri="{BB962C8B-B14F-4D97-AF65-F5344CB8AC3E}">
        <p14:creationId xmlns:p14="http://schemas.microsoft.com/office/powerpoint/2010/main" val="1746489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r>
              <a:rPr lang="en-US" altLang="zh-CN"/>
              <a:t>－</a:t>
            </a:r>
            <a:fld id="{0EDB8AFB-B791-41C7-BC9D-45DC5DC6B321}" type="slidenum">
              <a:rPr lang="en-US" altLang="zh-CN"/>
              <a:pPr/>
              <a:t>‹#›</a:t>
            </a:fld>
            <a:r>
              <a:rPr lang="en-US" altLang="zh-CN"/>
              <a:t>－</a:t>
            </a:r>
          </a:p>
        </p:txBody>
      </p:sp>
    </p:spTree>
    <p:extLst>
      <p:ext uri="{BB962C8B-B14F-4D97-AF65-F5344CB8AC3E}">
        <p14:creationId xmlns:p14="http://schemas.microsoft.com/office/powerpoint/2010/main" val="1563733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bwMode="auto">
          <a:xfrm>
            <a:off x="395288" y="333375"/>
            <a:ext cx="8280400"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0355" name="Rectangle 3"/>
          <p:cNvSpPr>
            <a:spLocks noGrp="1" noChangeArrowheads="1"/>
          </p:cNvSpPr>
          <p:nvPr>
            <p:ph type="body" idx="1"/>
          </p:nvPr>
        </p:nvSpPr>
        <p:spPr bwMode="auto">
          <a:xfrm>
            <a:off x="395288" y="1700213"/>
            <a:ext cx="8424862"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0356" name="Rectangle 4"/>
          <p:cNvSpPr>
            <a:spLocks noGrp="1" noChangeArrowheads="1"/>
          </p:cNvSpPr>
          <p:nvPr>
            <p:ph type="sldNum" sz="quarter" idx="4"/>
          </p:nvPr>
        </p:nvSpPr>
        <p:spPr bwMode="auto">
          <a:xfrm>
            <a:off x="7019925" y="6597650"/>
            <a:ext cx="1905000" cy="26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chemeClr val="bg2"/>
                </a:solidFill>
                <a:latin typeface="+mj-lt"/>
              </a:defRPr>
            </a:lvl1pPr>
          </a:lstStyle>
          <a:p>
            <a:r>
              <a:rPr lang="en-US" altLang="zh-CN"/>
              <a:t>－</a:t>
            </a:r>
            <a:fld id="{8E5AE6B8-9F04-46C0-B256-0F3A32559BB3}" type="slidenum">
              <a:rPr lang="en-US" altLang="zh-CN"/>
              <a:pPr/>
              <a:t>‹#›</a:t>
            </a:fld>
            <a:r>
              <a:rPr lang="en-US" altLang="zh-CN"/>
              <a:t>－</a:t>
            </a:r>
          </a:p>
        </p:txBody>
      </p:sp>
      <p:grpSp>
        <p:nvGrpSpPr>
          <p:cNvPr id="100357" name="Group 5"/>
          <p:cNvGrpSpPr>
            <a:grpSpLocks/>
          </p:cNvGrpSpPr>
          <p:nvPr/>
        </p:nvGrpSpPr>
        <p:grpSpPr bwMode="auto">
          <a:xfrm>
            <a:off x="288925" y="1341438"/>
            <a:ext cx="8604250" cy="142875"/>
            <a:chOff x="204" y="890"/>
            <a:chExt cx="5035" cy="91"/>
          </a:xfrm>
        </p:grpSpPr>
        <p:sp>
          <p:nvSpPr>
            <p:cNvPr id="100358" name="Rectangle 6"/>
            <p:cNvSpPr>
              <a:spLocks noChangeArrowheads="1"/>
            </p:cNvSpPr>
            <p:nvPr userDrawn="1"/>
          </p:nvSpPr>
          <p:spPr bwMode="auto">
            <a:xfrm>
              <a:off x="204" y="890"/>
              <a:ext cx="1769" cy="91"/>
            </a:xfrm>
            <a:prstGeom prst="rect">
              <a:avLst/>
            </a:prstGeom>
            <a:gradFill rotWithShape="1">
              <a:gsLst>
                <a:gs pos="0">
                  <a:srgbClr val="800080">
                    <a:gamma/>
                    <a:tint val="21176"/>
                    <a:invGamma/>
                  </a:srgbClr>
                </a:gs>
                <a:gs pos="100000">
                  <a:srgbClr val="800080"/>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dist"/>
              <a:endParaRPr lang="en-US" altLang="zh-CN" sz="1100" b="0">
                <a:solidFill>
                  <a:srgbClr val="FFFFFF"/>
                </a:solidFill>
                <a:latin typeface="Arial Rounded MT Bold" pitchFamily="34" charset="0"/>
              </a:endParaRPr>
            </a:p>
          </p:txBody>
        </p:sp>
        <p:sp>
          <p:nvSpPr>
            <p:cNvPr id="100359" name="Rectangle 7"/>
            <p:cNvSpPr>
              <a:spLocks noChangeArrowheads="1"/>
            </p:cNvSpPr>
            <p:nvPr userDrawn="1"/>
          </p:nvSpPr>
          <p:spPr bwMode="auto">
            <a:xfrm>
              <a:off x="1973" y="890"/>
              <a:ext cx="1451" cy="91"/>
            </a:xfrm>
            <a:prstGeom prst="rect">
              <a:avLst/>
            </a:prstGeom>
            <a:solidFill>
              <a:srgbClr val="800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altLang="zh-CN" sz="1100" b="0">
                <a:solidFill>
                  <a:srgbClr val="FFFFFF"/>
                </a:solidFill>
                <a:latin typeface="Arial Rounded MT Bold" pitchFamily="34" charset="0"/>
              </a:endParaRPr>
            </a:p>
          </p:txBody>
        </p:sp>
        <p:sp>
          <p:nvSpPr>
            <p:cNvPr id="100360" name="Rectangle 8"/>
            <p:cNvSpPr>
              <a:spLocks noChangeArrowheads="1"/>
            </p:cNvSpPr>
            <p:nvPr userDrawn="1"/>
          </p:nvSpPr>
          <p:spPr bwMode="auto">
            <a:xfrm>
              <a:off x="3424" y="890"/>
              <a:ext cx="1815" cy="91"/>
            </a:xfrm>
            <a:prstGeom prst="rect">
              <a:avLst/>
            </a:prstGeom>
            <a:gradFill rotWithShape="1">
              <a:gsLst>
                <a:gs pos="0">
                  <a:srgbClr val="800080"/>
                </a:gs>
                <a:gs pos="100000">
                  <a:srgbClr val="800080">
                    <a:gamma/>
                    <a:tint val="17647"/>
                    <a:invGamma/>
                  </a:srgb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en-US" altLang="zh-CN" sz="1100" b="0">
                <a:solidFill>
                  <a:srgbClr val="FFFFFF"/>
                </a:solidFill>
                <a:latin typeface="Arial Rounded MT Bold" pitchFamily="34" charset="0"/>
              </a:endParaRPr>
            </a:p>
          </p:txBody>
        </p:sp>
      </p:gr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hf hdr="0" ftr="0" dt="0"/>
  <p:txStyles>
    <p:titleStyle>
      <a:lvl1pPr algn="ctr" rtl="0" fontAlgn="base">
        <a:spcBef>
          <a:spcPct val="0"/>
        </a:spcBef>
        <a:spcAft>
          <a:spcPct val="0"/>
        </a:spcAft>
        <a:defRPr sz="4000" b="1">
          <a:solidFill>
            <a:schemeClr val="tx2"/>
          </a:solidFill>
          <a:latin typeface="+mj-lt"/>
          <a:ea typeface="+mj-ea"/>
          <a:cs typeface="+mj-cs"/>
        </a:defRPr>
      </a:lvl1pPr>
      <a:lvl2pPr algn="ctr" rtl="0" fontAlgn="base">
        <a:spcBef>
          <a:spcPct val="0"/>
        </a:spcBef>
        <a:spcAft>
          <a:spcPct val="0"/>
        </a:spcAft>
        <a:defRPr sz="4000" b="1">
          <a:solidFill>
            <a:schemeClr val="tx2"/>
          </a:solidFill>
          <a:latin typeface="Impact" pitchFamily="34" charset="0"/>
          <a:ea typeface="方正姚体" pitchFamily="2" charset="-122"/>
        </a:defRPr>
      </a:lvl2pPr>
      <a:lvl3pPr algn="ctr" rtl="0" fontAlgn="base">
        <a:spcBef>
          <a:spcPct val="0"/>
        </a:spcBef>
        <a:spcAft>
          <a:spcPct val="0"/>
        </a:spcAft>
        <a:defRPr sz="4000" b="1">
          <a:solidFill>
            <a:schemeClr val="tx2"/>
          </a:solidFill>
          <a:latin typeface="Impact" pitchFamily="34" charset="0"/>
          <a:ea typeface="方正姚体" pitchFamily="2" charset="-122"/>
        </a:defRPr>
      </a:lvl3pPr>
      <a:lvl4pPr algn="ctr" rtl="0" fontAlgn="base">
        <a:spcBef>
          <a:spcPct val="0"/>
        </a:spcBef>
        <a:spcAft>
          <a:spcPct val="0"/>
        </a:spcAft>
        <a:defRPr sz="4000" b="1">
          <a:solidFill>
            <a:schemeClr val="tx2"/>
          </a:solidFill>
          <a:latin typeface="Impact" pitchFamily="34" charset="0"/>
          <a:ea typeface="方正姚体" pitchFamily="2" charset="-122"/>
        </a:defRPr>
      </a:lvl4pPr>
      <a:lvl5pPr algn="ctr" rtl="0" fontAlgn="base">
        <a:spcBef>
          <a:spcPct val="0"/>
        </a:spcBef>
        <a:spcAft>
          <a:spcPct val="0"/>
        </a:spcAft>
        <a:defRPr sz="4000" b="1">
          <a:solidFill>
            <a:schemeClr val="tx2"/>
          </a:solidFill>
          <a:latin typeface="Impact" pitchFamily="34" charset="0"/>
          <a:ea typeface="方正姚体" pitchFamily="2" charset="-122"/>
        </a:defRPr>
      </a:lvl5pPr>
      <a:lvl6pPr marL="457200" algn="ctr" rtl="0" fontAlgn="base">
        <a:spcBef>
          <a:spcPct val="0"/>
        </a:spcBef>
        <a:spcAft>
          <a:spcPct val="0"/>
        </a:spcAft>
        <a:defRPr sz="4000" b="1">
          <a:solidFill>
            <a:schemeClr val="tx2"/>
          </a:solidFill>
          <a:latin typeface="Impact" pitchFamily="34" charset="0"/>
          <a:ea typeface="方正姚体" pitchFamily="2" charset="-122"/>
        </a:defRPr>
      </a:lvl6pPr>
      <a:lvl7pPr marL="914400" algn="ctr" rtl="0" fontAlgn="base">
        <a:spcBef>
          <a:spcPct val="0"/>
        </a:spcBef>
        <a:spcAft>
          <a:spcPct val="0"/>
        </a:spcAft>
        <a:defRPr sz="4000" b="1">
          <a:solidFill>
            <a:schemeClr val="tx2"/>
          </a:solidFill>
          <a:latin typeface="Impact" pitchFamily="34" charset="0"/>
          <a:ea typeface="方正姚体" pitchFamily="2" charset="-122"/>
        </a:defRPr>
      </a:lvl7pPr>
      <a:lvl8pPr marL="1371600" algn="ctr" rtl="0" fontAlgn="base">
        <a:spcBef>
          <a:spcPct val="0"/>
        </a:spcBef>
        <a:spcAft>
          <a:spcPct val="0"/>
        </a:spcAft>
        <a:defRPr sz="4000" b="1">
          <a:solidFill>
            <a:schemeClr val="tx2"/>
          </a:solidFill>
          <a:latin typeface="Impact" pitchFamily="34" charset="0"/>
          <a:ea typeface="方正姚体" pitchFamily="2" charset="-122"/>
        </a:defRPr>
      </a:lvl8pPr>
      <a:lvl9pPr marL="1828800" algn="ctr" rtl="0" fontAlgn="base">
        <a:spcBef>
          <a:spcPct val="0"/>
        </a:spcBef>
        <a:spcAft>
          <a:spcPct val="0"/>
        </a:spcAft>
        <a:defRPr sz="4000" b="1">
          <a:solidFill>
            <a:schemeClr val="tx2"/>
          </a:solidFill>
          <a:latin typeface="Impact" pitchFamily="34" charset="0"/>
          <a:ea typeface="方正姚体" pitchFamily="2" charset="-122"/>
        </a:defRPr>
      </a:lvl9pPr>
    </p:titleStyle>
    <p:bodyStyle>
      <a:lvl1pPr marL="342900" indent="-342900" algn="l" rtl="0" fontAlgn="base">
        <a:spcBef>
          <a:spcPct val="20000"/>
        </a:spcBef>
        <a:spcAft>
          <a:spcPct val="0"/>
        </a:spcAft>
        <a:buClr>
          <a:srgbClr val="CC0000"/>
        </a:buClr>
        <a:buFont typeface="Wingdings" pitchFamily="2" charset="2"/>
        <a:buChar char="Ø"/>
        <a:defRPr sz="2400" b="1">
          <a:solidFill>
            <a:schemeClr val="tx1"/>
          </a:solidFill>
          <a:latin typeface="+mn-lt"/>
          <a:ea typeface="+mn-ea"/>
          <a:cs typeface="+mn-cs"/>
        </a:defRPr>
      </a:lvl1pPr>
      <a:lvl2pPr marL="742950" indent="-285750" algn="l" rtl="0" fontAlgn="base">
        <a:spcBef>
          <a:spcPct val="20000"/>
        </a:spcBef>
        <a:spcAft>
          <a:spcPct val="0"/>
        </a:spcAft>
        <a:buClr>
          <a:srgbClr val="008000"/>
        </a:buClr>
        <a:buFont typeface="Wingdings" pitchFamily="2" charset="2"/>
        <a:buChar char="Ø"/>
        <a:defRPr sz="2400" b="1">
          <a:solidFill>
            <a:schemeClr val="tx1"/>
          </a:solidFill>
          <a:latin typeface="+mn-lt"/>
          <a:ea typeface="+mn-ea"/>
        </a:defRPr>
      </a:lvl2pPr>
      <a:lvl3pPr marL="1143000" indent="-228600" algn="l" rtl="0" fontAlgn="base">
        <a:spcBef>
          <a:spcPct val="20000"/>
        </a:spcBef>
        <a:spcAft>
          <a:spcPct val="0"/>
        </a:spcAft>
        <a:buClr>
          <a:schemeClr val="accent2"/>
        </a:buClr>
        <a:buFont typeface="Wingdings" pitchFamily="2" charset="2"/>
        <a:buChar char="Ø"/>
        <a:defRPr sz="2400" b="1">
          <a:solidFill>
            <a:schemeClr val="tx1"/>
          </a:solidFill>
          <a:latin typeface="+mn-lt"/>
          <a:ea typeface="+mn-ea"/>
        </a:defRPr>
      </a:lvl3pPr>
      <a:lvl4pPr marL="1600200" indent="-228600" algn="l" rtl="0" fontAlgn="base">
        <a:spcBef>
          <a:spcPct val="20000"/>
        </a:spcBef>
        <a:spcAft>
          <a:spcPct val="0"/>
        </a:spcAft>
        <a:buClr>
          <a:schemeClr val="accent2"/>
        </a:buClr>
        <a:buFont typeface="Wingdings" pitchFamily="2" charset="2"/>
        <a:buChar char="Ø"/>
        <a:defRPr sz="2400" b="1">
          <a:solidFill>
            <a:schemeClr val="tx1"/>
          </a:solidFill>
          <a:latin typeface="+mn-lt"/>
          <a:ea typeface="+mn-ea"/>
        </a:defRPr>
      </a:lvl4pPr>
      <a:lvl5pPr marL="2057400" indent="-228600" algn="l" rtl="0" fontAlgn="base">
        <a:spcBef>
          <a:spcPct val="20000"/>
        </a:spcBef>
        <a:spcAft>
          <a:spcPct val="0"/>
        </a:spcAft>
        <a:buClr>
          <a:schemeClr val="accent2"/>
        </a:buClr>
        <a:buFont typeface="Wingdings" pitchFamily="2" charset="2"/>
        <a:buChar char="Ø"/>
        <a:defRPr sz="2400" b="1">
          <a:solidFill>
            <a:schemeClr val="tx1"/>
          </a:solidFill>
          <a:latin typeface="+mn-lt"/>
          <a:ea typeface="+mn-ea"/>
        </a:defRPr>
      </a:lvl5pPr>
      <a:lvl6pPr marL="2514600" indent="-228600" algn="l" rtl="0" fontAlgn="base">
        <a:spcBef>
          <a:spcPct val="20000"/>
        </a:spcBef>
        <a:spcAft>
          <a:spcPct val="0"/>
        </a:spcAft>
        <a:buClr>
          <a:schemeClr val="accent2"/>
        </a:buClr>
        <a:buFont typeface="Wingdings" pitchFamily="2" charset="2"/>
        <a:buChar char="Ø"/>
        <a:defRPr sz="2400" b="1">
          <a:solidFill>
            <a:schemeClr val="tx1"/>
          </a:solidFill>
          <a:latin typeface="+mn-lt"/>
          <a:ea typeface="+mn-ea"/>
        </a:defRPr>
      </a:lvl6pPr>
      <a:lvl7pPr marL="2971800" indent="-228600" algn="l" rtl="0" fontAlgn="base">
        <a:spcBef>
          <a:spcPct val="20000"/>
        </a:spcBef>
        <a:spcAft>
          <a:spcPct val="0"/>
        </a:spcAft>
        <a:buClr>
          <a:schemeClr val="accent2"/>
        </a:buClr>
        <a:buFont typeface="Wingdings" pitchFamily="2" charset="2"/>
        <a:buChar char="Ø"/>
        <a:defRPr sz="2400" b="1">
          <a:solidFill>
            <a:schemeClr val="tx1"/>
          </a:solidFill>
          <a:latin typeface="+mn-lt"/>
          <a:ea typeface="+mn-ea"/>
        </a:defRPr>
      </a:lvl7pPr>
      <a:lvl8pPr marL="3429000" indent="-228600" algn="l" rtl="0" fontAlgn="base">
        <a:spcBef>
          <a:spcPct val="20000"/>
        </a:spcBef>
        <a:spcAft>
          <a:spcPct val="0"/>
        </a:spcAft>
        <a:buClr>
          <a:schemeClr val="accent2"/>
        </a:buClr>
        <a:buFont typeface="Wingdings" pitchFamily="2" charset="2"/>
        <a:buChar char="Ø"/>
        <a:defRPr sz="2400" b="1">
          <a:solidFill>
            <a:schemeClr val="tx1"/>
          </a:solidFill>
          <a:latin typeface="+mn-lt"/>
          <a:ea typeface="+mn-ea"/>
        </a:defRPr>
      </a:lvl8pPr>
      <a:lvl9pPr marL="3886200" indent="-228600" algn="l" rtl="0" fontAlgn="base">
        <a:spcBef>
          <a:spcPct val="20000"/>
        </a:spcBef>
        <a:spcAft>
          <a:spcPct val="0"/>
        </a:spcAft>
        <a:buClr>
          <a:schemeClr val="accent2"/>
        </a:buClr>
        <a:buFont typeface="Wingdings" pitchFamily="2" charset="2"/>
        <a:buChar char="Ø"/>
        <a:defRPr sz="24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371600" y="38862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ctr">
              <a:spcBef>
                <a:spcPct val="20000"/>
              </a:spcBef>
            </a:pPr>
            <a:endParaRPr lang="en-US" altLang="en-US" sz="3200" b="0"/>
          </a:p>
        </p:txBody>
      </p:sp>
      <p:sp>
        <p:nvSpPr>
          <p:cNvPr id="3075" name="Rectangle 3"/>
          <p:cNvSpPr>
            <a:spLocks noGrp="1" noChangeArrowheads="1"/>
          </p:cNvSpPr>
          <p:nvPr>
            <p:ph type="ctrTitle"/>
          </p:nvPr>
        </p:nvSpPr>
        <p:spPr>
          <a:xfrm>
            <a:off x="755650" y="2501900"/>
            <a:ext cx="7772400" cy="1079500"/>
          </a:xfrm>
        </p:spPr>
        <p:txBody>
          <a:bodyPr/>
          <a:lstStyle/>
          <a:p>
            <a:pPr>
              <a:lnSpc>
                <a:spcPct val="140000"/>
              </a:lnSpc>
            </a:pPr>
            <a:r>
              <a:rPr lang="en-US" altLang="zh-CN" sz="4000" dirty="0">
                <a:solidFill>
                  <a:schemeClr val="accent6">
                    <a:lumMod val="75000"/>
                  </a:schemeClr>
                </a:solidFill>
              </a:rPr>
              <a:t>第8</a:t>
            </a:r>
            <a:r>
              <a:rPr lang="zh-CN" altLang="en-US" sz="4000" dirty="0">
                <a:solidFill>
                  <a:schemeClr val="accent6">
                    <a:lumMod val="75000"/>
                  </a:schemeClr>
                </a:solidFill>
              </a:rPr>
              <a:t>章    字符和字符串处理的算法</a:t>
            </a:r>
            <a:endParaRPr lang="en-US" altLang="en-US" sz="400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灯片编号占位符 3"/>
          <p:cNvSpPr>
            <a:spLocks noGrp="1"/>
          </p:cNvSpPr>
          <p:nvPr>
            <p:ph type="sldNum" sz="quarter" idx="10"/>
          </p:nvPr>
        </p:nvSpPr>
        <p:spPr/>
        <p:txBody>
          <a:bodyPr/>
          <a:lstStyle/>
          <a:p>
            <a:r>
              <a:rPr lang="en-US" altLang="zh-CN"/>
              <a:t>－</a:t>
            </a:r>
            <a:fld id="{7357ABC4-ECA1-4E5D-9C2C-51CBDC171BE9}" type="slidenum">
              <a:rPr lang="en-US" altLang="zh-CN"/>
              <a:pPr/>
              <a:t>10</a:t>
            </a:fld>
            <a:r>
              <a:rPr lang="en-US" altLang="zh-CN"/>
              <a:t>－</a:t>
            </a:r>
          </a:p>
        </p:txBody>
      </p:sp>
      <p:sp>
        <p:nvSpPr>
          <p:cNvPr id="161794"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8.1.3  字符类型数据处理算法举例</a:t>
            </a:r>
          </a:p>
        </p:txBody>
      </p:sp>
      <p:sp>
        <p:nvSpPr>
          <p:cNvPr id="161796" name="Rectangle 4"/>
          <p:cNvSpPr>
            <a:spLocks noChangeArrowheads="1"/>
          </p:cNvSpPr>
          <p:nvPr/>
        </p:nvSpPr>
        <p:spPr bwMode="auto">
          <a:xfrm>
            <a:off x="1520825" y="1981200"/>
            <a:ext cx="6021388" cy="4114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endParaRPr lang="zh-CN" altLang="en-US"/>
          </a:p>
        </p:txBody>
      </p:sp>
      <p:sp>
        <p:nvSpPr>
          <p:cNvPr id="161797" name="Rectangle 5"/>
          <p:cNvSpPr>
            <a:spLocks noChangeArrowheads="1"/>
          </p:cNvSpPr>
          <p:nvPr/>
        </p:nvSpPr>
        <p:spPr bwMode="auto">
          <a:xfrm>
            <a:off x="1524000" y="1981200"/>
            <a:ext cx="6019800" cy="381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pPr>
              <a:spcBef>
                <a:spcPct val="20000"/>
              </a:spcBef>
              <a:buClr>
                <a:schemeClr val="tx1"/>
              </a:buClr>
            </a:pPr>
            <a:r>
              <a:rPr kumimoji="1" lang="zh-CN" altLang="en-US" sz="2000">
                <a:ea typeface="仿宋_GB2312" pitchFamily="49" charset="-122"/>
              </a:rPr>
              <a:t>   输入</a:t>
            </a:r>
            <a:r>
              <a:rPr kumimoji="1" lang="en-US" altLang="zh-CN" sz="2000">
                <a:ea typeface="仿宋_GB2312" pitchFamily="49" charset="-122"/>
              </a:rPr>
              <a:t>a, operator , b</a:t>
            </a:r>
            <a:endParaRPr kumimoji="1" lang="zh-CN" altLang="en-US" sz="2000">
              <a:ea typeface="仿宋_GB2312" pitchFamily="49" charset="-122"/>
            </a:endParaRPr>
          </a:p>
        </p:txBody>
      </p:sp>
      <p:grpSp>
        <p:nvGrpSpPr>
          <p:cNvPr id="161816" name="Group 24"/>
          <p:cNvGrpSpPr>
            <a:grpSpLocks/>
          </p:cNvGrpSpPr>
          <p:nvPr/>
        </p:nvGrpSpPr>
        <p:grpSpPr bwMode="auto">
          <a:xfrm>
            <a:off x="1524000" y="2362200"/>
            <a:ext cx="6019800" cy="2819400"/>
            <a:chOff x="960" y="1488"/>
            <a:chExt cx="3792" cy="1776"/>
          </a:xfrm>
        </p:grpSpPr>
        <p:sp>
          <p:nvSpPr>
            <p:cNvPr id="161798" name="Line 6"/>
            <p:cNvSpPr>
              <a:spLocks noChangeShapeType="1"/>
            </p:cNvSpPr>
            <p:nvPr/>
          </p:nvSpPr>
          <p:spPr bwMode="auto">
            <a:xfrm>
              <a:off x="960" y="1488"/>
              <a:ext cx="672" cy="3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799" name="Line 7"/>
            <p:cNvSpPr>
              <a:spLocks noChangeShapeType="1"/>
            </p:cNvSpPr>
            <p:nvPr/>
          </p:nvSpPr>
          <p:spPr bwMode="auto">
            <a:xfrm flipV="1">
              <a:off x="1632" y="1488"/>
              <a:ext cx="3120" cy="38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00" name="Line 8"/>
            <p:cNvSpPr>
              <a:spLocks noChangeShapeType="1"/>
            </p:cNvSpPr>
            <p:nvPr/>
          </p:nvSpPr>
          <p:spPr bwMode="auto">
            <a:xfrm>
              <a:off x="960" y="1872"/>
              <a:ext cx="37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01" name="Line 9"/>
            <p:cNvSpPr>
              <a:spLocks noChangeShapeType="1"/>
            </p:cNvSpPr>
            <p:nvPr/>
          </p:nvSpPr>
          <p:spPr bwMode="auto">
            <a:xfrm>
              <a:off x="1632" y="1872"/>
              <a:ext cx="0" cy="139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grpSp>
        <p:nvGrpSpPr>
          <p:cNvPr id="161817" name="Group 25"/>
          <p:cNvGrpSpPr>
            <a:grpSpLocks/>
          </p:cNvGrpSpPr>
          <p:nvPr/>
        </p:nvGrpSpPr>
        <p:grpSpPr bwMode="auto">
          <a:xfrm>
            <a:off x="2590800" y="2971800"/>
            <a:ext cx="4953000" cy="2209800"/>
            <a:chOff x="1632" y="1872"/>
            <a:chExt cx="3120" cy="1392"/>
          </a:xfrm>
        </p:grpSpPr>
        <p:sp>
          <p:nvSpPr>
            <p:cNvPr id="161802" name="Line 10"/>
            <p:cNvSpPr>
              <a:spLocks noChangeShapeType="1"/>
            </p:cNvSpPr>
            <p:nvPr/>
          </p:nvSpPr>
          <p:spPr bwMode="auto">
            <a:xfrm>
              <a:off x="1632" y="1872"/>
              <a:ext cx="72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03" name="Line 11"/>
            <p:cNvSpPr>
              <a:spLocks noChangeShapeType="1"/>
            </p:cNvSpPr>
            <p:nvPr/>
          </p:nvSpPr>
          <p:spPr bwMode="auto">
            <a:xfrm flipV="1">
              <a:off x="2352" y="1872"/>
              <a:ext cx="240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04" name="Line 12"/>
            <p:cNvSpPr>
              <a:spLocks noChangeShapeType="1"/>
            </p:cNvSpPr>
            <p:nvPr/>
          </p:nvSpPr>
          <p:spPr bwMode="auto">
            <a:xfrm>
              <a:off x="1632" y="2208"/>
              <a:ext cx="31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05" name="Line 13"/>
            <p:cNvSpPr>
              <a:spLocks noChangeShapeType="1"/>
            </p:cNvSpPr>
            <p:nvPr/>
          </p:nvSpPr>
          <p:spPr bwMode="auto">
            <a:xfrm>
              <a:off x="2352" y="2208"/>
              <a:ext cx="0" cy="105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grpSp>
        <p:nvGrpSpPr>
          <p:cNvPr id="161818" name="Group 26"/>
          <p:cNvGrpSpPr>
            <a:grpSpLocks/>
          </p:cNvGrpSpPr>
          <p:nvPr/>
        </p:nvGrpSpPr>
        <p:grpSpPr bwMode="auto">
          <a:xfrm>
            <a:off x="3733800" y="3505200"/>
            <a:ext cx="3810000" cy="1676400"/>
            <a:chOff x="2352" y="2208"/>
            <a:chExt cx="2400" cy="1056"/>
          </a:xfrm>
        </p:grpSpPr>
        <p:sp>
          <p:nvSpPr>
            <p:cNvPr id="161806" name="Line 14"/>
            <p:cNvSpPr>
              <a:spLocks noChangeShapeType="1"/>
            </p:cNvSpPr>
            <p:nvPr/>
          </p:nvSpPr>
          <p:spPr bwMode="auto">
            <a:xfrm>
              <a:off x="2352" y="2208"/>
              <a:ext cx="720" cy="4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07" name="Line 15"/>
            <p:cNvSpPr>
              <a:spLocks noChangeShapeType="1"/>
            </p:cNvSpPr>
            <p:nvPr/>
          </p:nvSpPr>
          <p:spPr bwMode="auto">
            <a:xfrm flipV="1">
              <a:off x="3072" y="2208"/>
              <a:ext cx="1680" cy="43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08" name="Line 16"/>
            <p:cNvSpPr>
              <a:spLocks noChangeShapeType="1"/>
            </p:cNvSpPr>
            <p:nvPr/>
          </p:nvSpPr>
          <p:spPr bwMode="auto">
            <a:xfrm>
              <a:off x="2352" y="2640"/>
              <a:ext cx="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09" name="Line 17"/>
            <p:cNvSpPr>
              <a:spLocks noChangeShapeType="1"/>
            </p:cNvSpPr>
            <p:nvPr/>
          </p:nvSpPr>
          <p:spPr bwMode="auto">
            <a:xfrm>
              <a:off x="3072" y="2640"/>
              <a:ext cx="0"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grpSp>
        <p:nvGrpSpPr>
          <p:cNvPr id="161819" name="Group 27"/>
          <p:cNvGrpSpPr>
            <a:grpSpLocks/>
          </p:cNvGrpSpPr>
          <p:nvPr/>
        </p:nvGrpSpPr>
        <p:grpSpPr bwMode="auto">
          <a:xfrm>
            <a:off x="4876800" y="4191000"/>
            <a:ext cx="2667000" cy="990600"/>
            <a:chOff x="3072" y="2640"/>
            <a:chExt cx="1680" cy="624"/>
          </a:xfrm>
        </p:grpSpPr>
        <p:sp>
          <p:nvSpPr>
            <p:cNvPr id="161810" name="Line 18"/>
            <p:cNvSpPr>
              <a:spLocks noChangeShapeType="1"/>
            </p:cNvSpPr>
            <p:nvPr/>
          </p:nvSpPr>
          <p:spPr bwMode="auto">
            <a:xfrm>
              <a:off x="3072" y="2640"/>
              <a:ext cx="816"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11" name="Line 19"/>
            <p:cNvSpPr>
              <a:spLocks noChangeShapeType="1"/>
            </p:cNvSpPr>
            <p:nvPr/>
          </p:nvSpPr>
          <p:spPr bwMode="auto">
            <a:xfrm flipV="1">
              <a:off x="3888" y="2640"/>
              <a:ext cx="864"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12" name="Line 20"/>
            <p:cNvSpPr>
              <a:spLocks noChangeShapeType="1"/>
            </p:cNvSpPr>
            <p:nvPr/>
          </p:nvSpPr>
          <p:spPr bwMode="auto">
            <a:xfrm>
              <a:off x="3072" y="2976"/>
              <a:ext cx="16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13" name="Line 21"/>
            <p:cNvSpPr>
              <a:spLocks noChangeShapeType="1"/>
            </p:cNvSpPr>
            <p:nvPr/>
          </p:nvSpPr>
          <p:spPr bwMode="auto">
            <a:xfrm>
              <a:off x="3888" y="2976"/>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sp>
        <p:nvSpPr>
          <p:cNvPr id="161815" name="Rectangle 23"/>
          <p:cNvSpPr>
            <a:spLocks noChangeArrowheads="1"/>
          </p:cNvSpPr>
          <p:nvPr/>
        </p:nvSpPr>
        <p:spPr bwMode="auto">
          <a:xfrm>
            <a:off x="1524000" y="2362200"/>
            <a:ext cx="6019800" cy="2819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endParaRPr lang="zh-CN" altLang="en-US"/>
          </a:p>
        </p:txBody>
      </p:sp>
      <p:grpSp>
        <p:nvGrpSpPr>
          <p:cNvPr id="161824" name="Group 32"/>
          <p:cNvGrpSpPr>
            <a:grpSpLocks/>
          </p:cNvGrpSpPr>
          <p:nvPr/>
        </p:nvGrpSpPr>
        <p:grpSpPr bwMode="auto">
          <a:xfrm>
            <a:off x="1524000" y="5181600"/>
            <a:ext cx="6019800" cy="914400"/>
            <a:chOff x="960" y="3264"/>
            <a:chExt cx="3792" cy="576"/>
          </a:xfrm>
        </p:grpSpPr>
        <p:sp>
          <p:nvSpPr>
            <p:cNvPr id="161820" name="Line 28"/>
            <p:cNvSpPr>
              <a:spLocks noChangeShapeType="1"/>
            </p:cNvSpPr>
            <p:nvPr/>
          </p:nvSpPr>
          <p:spPr bwMode="auto">
            <a:xfrm>
              <a:off x="960" y="3264"/>
              <a:ext cx="192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21" name="Line 29"/>
            <p:cNvSpPr>
              <a:spLocks noChangeShapeType="1"/>
            </p:cNvSpPr>
            <p:nvPr/>
          </p:nvSpPr>
          <p:spPr bwMode="auto">
            <a:xfrm flipV="1">
              <a:off x="2880" y="3264"/>
              <a:ext cx="1872"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22" name="Line 30"/>
            <p:cNvSpPr>
              <a:spLocks noChangeShapeType="1"/>
            </p:cNvSpPr>
            <p:nvPr/>
          </p:nvSpPr>
          <p:spPr bwMode="auto">
            <a:xfrm>
              <a:off x="960" y="3552"/>
              <a:ext cx="37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1823" name="Line 31"/>
            <p:cNvSpPr>
              <a:spLocks noChangeShapeType="1"/>
            </p:cNvSpPr>
            <p:nvPr/>
          </p:nvSpPr>
          <p:spPr bwMode="auto">
            <a:xfrm>
              <a:off x="2880" y="3552"/>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sp>
        <p:nvSpPr>
          <p:cNvPr id="161825" name="Rectangle 33"/>
          <p:cNvSpPr>
            <a:spLocks noChangeArrowheads="1"/>
          </p:cNvSpPr>
          <p:nvPr/>
        </p:nvSpPr>
        <p:spPr bwMode="auto">
          <a:xfrm>
            <a:off x="2066925" y="2365375"/>
            <a:ext cx="181927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operator == ‘+’</a:t>
            </a:r>
            <a:endParaRPr kumimoji="1" lang="zh-CN" altLang="en-US" sz="2000">
              <a:ea typeface="仿宋_GB2312" pitchFamily="49" charset="-122"/>
            </a:endParaRPr>
          </a:p>
        </p:txBody>
      </p:sp>
      <p:sp>
        <p:nvSpPr>
          <p:cNvPr id="161826" name="Rectangle 34"/>
          <p:cNvSpPr>
            <a:spLocks noChangeArrowheads="1"/>
          </p:cNvSpPr>
          <p:nvPr/>
        </p:nvSpPr>
        <p:spPr bwMode="auto">
          <a:xfrm>
            <a:off x="1524000" y="2489200"/>
            <a:ext cx="4000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1827" name="Rectangle 35"/>
          <p:cNvSpPr>
            <a:spLocks noChangeArrowheads="1"/>
          </p:cNvSpPr>
          <p:nvPr/>
        </p:nvSpPr>
        <p:spPr bwMode="auto">
          <a:xfrm>
            <a:off x="1600200" y="3235325"/>
            <a:ext cx="92710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c←a+b</a:t>
            </a:r>
          </a:p>
        </p:txBody>
      </p:sp>
      <p:sp>
        <p:nvSpPr>
          <p:cNvPr id="161828" name="Rectangle 36"/>
          <p:cNvSpPr>
            <a:spLocks noChangeArrowheads="1"/>
          </p:cNvSpPr>
          <p:nvPr/>
        </p:nvSpPr>
        <p:spPr bwMode="auto">
          <a:xfrm>
            <a:off x="6858000" y="2489200"/>
            <a:ext cx="4000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假</a:t>
            </a:r>
          </a:p>
        </p:txBody>
      </p:sp>
      <p:sp>
        <p:nvSpPr>
          <p:cNvPr id="161829" name="Rectangle 37"/>
          <p:cNvSpPr>
            <a:spLocks noChangeArrowheads="1"/>
          </p:cNvSpPr>
          <p:nvPr/>
        </p:nvSpPr>
        <p:spPr bwMode="auto">
          <a:xfrm>
            <a:off x="3194050" y="2898775"/>
            <a:ext cx="17589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operator == ‘-’</a:t>
            </a:r>
          </a:p>
        </p:txBody>
      </p:sp>
      <p:sp>
        <p:nvSpPr>
          <p:cNvPr id="161830" name="Rectangle 38"/>
          <p:cNvSpPr>
            <a:spLocks noChangeArrowheads="1"/>
          </p:cNvSpPr>
          <p:nvPr/>
        </p:nvSpPr>
        <p:spPr bwMode="auto">
          <a:xfrm>
            <a:off x="2667000" y="3098800"/>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1831" name="Rectangle 39"/>
          <p:cNvSpPr>
            <a:spLocks noChangeArrowheads="1"/>
          </p:cNvSpPr>
          <p:nvPr/>
        </p:nvSpPr>
        <p:spPr bwMode="auto">
          <a:xfrm>
            <a:off x="2667000" y="3540125"/>
            <a:ext cx="86677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c←a-b</a:t>
            </a:r>
          </a:p>
        </p:txBody>
      </p:sp>
      <p:sp>
        <p:nvSpPr>
          <p:cNvPr id="161832" name="Rectangle 40"/>
          <p:cNvSpPr>
            <a:spLocks noChangeArrowheads="1"/>
          </p:cNvSpPr>
          <p:nvPr/>
        </p:nvSpPr>
        <p:spPr bwMode="auto">
          <a:xfrm>
            <a:off x="6858000" y="3055938"/>
            <a:ext cx="4000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假</a:t>
            </a:r>
          </a:p>
        </p:txBody>
      </p:sp>
      <p:sp>
        <p:nvSpPr>
          <p:cNvPr id="161833" name="Rectangle 41"/>
          <p:cNvSpPr>
            <a:spLocks noChangeArrowheads="1"/>
          </p:cNvSpPr>
          <p:nvPr/>
        </p:nvSpPr>
        <p:spPr bwMode="auto">
          <a:xfrm>
            <a:off x="4294188" y="3508375"/>
            <a:ext cx="1801812"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operator == ‘*’</a:t>
            </a:r>
            <a:endParaRPr kumimoji="1" lang="zh-CN" altLang="en-US" sz="2000">
              <a:ea typeface="仿宋_GB2312" pitchFamily="49" charset="-122"/>
            </a:endParaRPr>
          </a:p>
        </p:txBody>
      </p:sp>
      <p:sp>
        <p:nvSpPr>
          <p:cNvPr id="161834" name="Rectangle 42"/>
          <p:cNvSpPr>
            <a:spLocks noChangeArrowheads="1"/>
          </p:cNvSpPr>
          <p:nvPr/>
        </p:nvSpPr>
        <p:spPr bwMode="auto">
          <a:xfrm>
            <a:off x="3810000" y="3708400"/>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1835" name="Rectangle 43"/>
          <p:cNvSpPr>
            <a:spLocks noChangeArrowheads="1"/>
          </p:cNvSpPr>
          <p:nvPr/>
        </p:nvSpPr>
        <p:spPr bwMode="auto">
          <a:xfrm>
            <a:off x="3810000" y="4267200"/>
            <a:ext cx="909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c←a*b</a:t>
            </a:r>
          </a:p>
        </p:txBody>
      </p:sp>
      <p:sp>
        <p:nvSpPr>
          <p:cNvPr id="161836" name="Rectangle 44"/>
          <p:cNvSpPr>
            <a:spLocks noChangeArrowheads="1"/>
          </p:cNvSpPr>
          <p:nvPr/>
        </p:nvSpPr>
        <p:spPr bwMode="auto">
          <a:xfrm>
            <a:off x="6858000" y="3741738"/>
            <a:ext cx="4000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假</a:t>
            </a:r>
          </a:p>
        </p:txBody>
      </p:sp>
      <p:sp>
        <p:nvSpPr>
          <p:cNvPr id="161837" name="Rectangle 45"/>
          <p:cNvSpPr>
            <a:spLocks noChangeArrowheads="1"/>
          </p:cNvSpPr>
          <p:nvPr/>
        </p:nvSpPr>
        <p:spPr bwMode="auto">
          <a:xfrm>
            <a:off x="5354638" y="4114800"/>
            <a:ext cx="1808162"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operator == ‘/’ </a:t>
            </a:r>
          </a:p>
        </p:txBody>
      </p:sp>
      <p:sp>
        <p:nvSpPr>
          <p:cNvPr id="161838" name="Rectangle 46"/>
          <p:cNvSpPr>
            <a:spLocks noChangeArrowheads="1"/>
          </p:cNvSpPr>
          <p:nvPr/>
        </p:nvSpPr>
        <p:spPr bwMode="auto">
          <a:xfrm>
            <a:off x="4953000" y="4275138"/>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1839" name="Rectangle 47"/>
          <p:cNvSpPr>
            <a:spLocks noChangeArrowheads="1"/>
          </p:cNvSpPr>
          <p:nvPr/>
        </p:nvSpPr>
        <p:spPr bwMode="auto">
          <a:xfrm>
            <a:off x="7092950" y="4318000"/>
            <a:ext cx="4000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假</a:t>
            </a:r>
          </a:p>
        </p:txBody>
      </p:sp>
      <p:sp>
        <p:nvSpPr>
          <p:cNvPr id="161840" name="Rectangle 48"/>
          <p:cNvSpPr>
            <a:spLocks noChangeArrowheads="1"/>
          </p:cNvSpPr>
          <p:nvPr/>
        </p:nvSpPr>
        <p:spPr bwMode="auto">
          <a:xfrm>
            <a:off x="4945063" y="4727575"/>
            <a:ext cx="852487"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c←a/b</a:t>
            </a:r>
          </a:p>
        </p:txBody>
      </p:sp>
      <p:sp>
        <p:nvSpPr>
          <p:cNvPr id="161841" name="Rectangle 49"/>
          <p:cNvSpPr>
            <a:spLocks noChangeArrowheads="1"/>
          </p:cNvSpPr>
          <p:nvPr/>
        </p:nvSpPr>
        <p:spPr bwMode="auto">
          <a:xfrm>
            <a:off x="6332538" y="4716463"/>
            <a:ext cx="9366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flag←0</a:t>
            </a:r>
            <a:endParaRPr kumimoji="1" lang="zh-CN" altLang="en-US" sz="2000">
              <a:ea typeface="仿宋_GB2312" pitchFamily="49" charset="-122"/>
            </a:endParaRPr>
          </a:p>
        </p:txBody>
      </p:sp>
      <p:sp>
        <p:nvSpPr>
          <p:cNvPr id="161842" name="Rectangle 50"/>
          <p:cNvSpPr>
            <a:spLocks noChangeArrowheads="1"/>
          </p:cNvSpPr>
          <p:nvPr/>
        </p:nvSpPr>
        <p:spPr bwMode="auto">
          <a:xfrm>
            <a:off x="3884613" y="5173663"/>
            <a:ext cx="1096962"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flag == 1</a:t>
            </a:r>
          </a:p>
        </p:txBody>
      </p:sp>
      <p:sp>
        <p:nvSpPr>
          <p:cNvPr id="161843" name="Rectangle 51"/>
          <p:cNvSpPr>
            <a:spLocks noChangeArrowheads="1"/>
          </p:cNvSpPr>
          <p:nvPr/>
        </p:nvSpPr>
        <p:spPr bwMode="auto">
          <a:xfrm>
            <a:off x="1600200" y="5232400"/>
            <a:ext cx="4000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1844" name="Rectangle 52"/>
          <p:cNvSpPr>
            <a:spLocks noChangeArrowheads="1"/>
          </p:cNvSpPr>
          <p:nvPr/>
        </p:nvSpPr>
        <p:spPr bwMode="auto">
          <a:xfrm>
            <a:off x="1828800" y="5673725"/>
            <a:ext cx="7699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输出</a:t>
            </a:r>
            <a:r>
              <a:rPr kumimoji="1" lang="en-US" altLang="zh-CN" sz="2000">
                <a:ea typeface="仿宋_GB2312" pitchFamily="49" charset="-122"/>
              </a:rPr>
              <a:t>c</a:t>
            </a:r>
            <a:endParaRPr kumimoji="1" lang="zh-CN" altLang="en-US" sz="2000">
              <a:ea typeface="仿宋_GB2312" pitchFamily="49" charset="-122"/>
            </a:endParaRPr>
          </a:p>
        </p:txBody>
      </p:sp>
      <p:sp>
        <p:nvSpPr>
          <p:cNvPr id="161845" name="Rectangle 53"/>
          <p:cNvSpPr>
            <a:spLocks noChangeArrowheads="1"/>
          </p:cNvSpPr>
          <p:nvPr/>
        </p:nvSpPr>
        <p:spPr bwMode="auto">
          <a:xfrm>
            <a:off x="7010400" y="5232400"/>
            <a:ext cx="4000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假</a:t>
            </a:r>
          </a:p>
        </p:txBody>
      </p:sp>
      <p:sp>
        <p:nvSpPr>
          <p:cNvPr id="161846" name="Rectangle 54"/>
          <p:cNvSpPr>
            <a:spLocks noChangeArrowheads="1"/>
          </p:cNvSpPr>
          <p:nvPr/>
        </p:nvSpPr>
        <p:spPr bwMode="auto">
          <a:xfrm>
            <a:off x="4876800" y="5673725"/>
            <a:ext cx="21034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输出‘运算符出错’</a:t>
            </a:r>
          </a:p>
        </p:txBody>
      </p:sp>
      <p:sp>
        <p:nvSpPr>
          <p:cNvPr id="161848" name="Rectangle 56"/>
          <p:cNvSpPr>
            <a:spLocks noChangeArrowheads="1"/>
          </p:cNvSpPr>
          <p:nvPr/>
        </p:nvSpPr>
        <p:spPr bwMode="auto">
          <a:xfrm>
            <a:off x="1524000" y="1657350"/>
            <a:ext cx="6019800" cy="323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r>
              <a:rPr kumimoji="1" lang="en-US" altLang="zh-CN" sz="2000">
                <a:ea typeface="仿宋_GB2312" pitchFamily="49" charset="-122"/>
              </a:rPr>
              <a:t>   flag←1</a:t>
            </a:r>
            <a:endParaRPr kumimoji="1" lang="zh-CN" altLang="en-US" sz="200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1796"/>
                                        </p:tgtEl>
                                        <p:attrNameLst>
                                          <p:attrName>style.visibility</p:attrName>
                                        </p:attrNameLst>
                                      </p:cBhvr>
                                      <p:to>
                                        <p:strVal val="visible"/>
                                      </p:to>
                                    </p:set>
                                    <p:animEffect transition="in" filter="wipe(up)">
                                      <p:cBhvr>
                                        <p:cTn id="7" dur="500"/>
                                        <p:tgtEl>
                                          <p:spTgt spid="16179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1797"/>
                                        </p:tgtEl>
                                        <p:attrNameLst>
                                          <p:attrName>style.visibility</p:attrName>
                                        </p:attrNameLst>
                                      </p:cBhvr>
                                      <p:to>
                                        <p:strVal val="visible"/>
                                      </p:to>
                                    </p:set>
                                    <p:animEffect transition="in" filter="wipe(up)">
                                      <p:cBhvr>
                                        <p:cTn id="12" dur="500"/>
                                        <p:tgtEl>
                                          <p:spTgt spid="1617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1815"/>
                                        </p:tgtEl>
                                        <p:attrNameLst>
                                          <p:attrName>style.visibility</p:attrName>
                                        </p:attrNameLst>
                                      </p:cBhvr>
                                      <p:to>
                                        <p:strVal val="visible"/>
                                      </p:to>
                                    </p:set>
                                    <p:animEffect transition="in" filter="wipe(up)">
                                      <p:cBhvr>
                                        <p:cTn id="17" dur="500"/>
                                        <p:tgtEl>
                                          <p:spTgt spid="1618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61816"/>
                                        </p:tgtEl>
                                        <p:attrNameLst>
                                          <p:attrName>style.visibility</p:attrName>
                                        </p:attrNameLst>
                                      </p:cBhvr>
                                      <p:to>
                                        <p:strVal val="visible"/>
                                      </p:to>
                                    </p:set>
                                    <p:animEffect transition="in" filter="wipe(up)">
                                      <p:cBhvr>
                                        <p:cTn id="22" dur="500"/>
                                        <p:tgtEl>
                                          <p:spTgt spid="16181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61825"/>
                                        </p:tgtEl>
                                        <p:attrNameLst>
                                          <p:attrName>style.visibility</p:attrName>
                                        </p:attrNameLst>
                                      </p:cBhvr>
                                      <p:to>
                                        <p:strVal val="visible"/>
                                      </p:to>
                                    </p:set>
                                    <p:animEffect transition="in" filter="wipe(up)">
                                      <p:cBhvr>
                                        <p:cTn id="27" dur="500"/>
                                        <p:tgtEl>
                                          <p:spTgt spid="1618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61826"/>
                                        </p:tgtEl>
                                        <p:attrNameLst>
                                          <p:attrName>style.visibility</p:attrName>
                                        </p:attrNameLst>
                                      </p:cBhvr>
                                      <p:to>
                                        <p:strVal val="visible"/>
                                      </p:to>
                                    </p:set>
                                    <p:animEffect transition="in" filter="wipe(up)">
                                      <p:cBhvr>
                                        <p:cTn id="32" dur="500"/>
                                        <p:tgtEl>
                                          <p:spTgt spid="16182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61827"/>
                                        </p:tgtEl>
                                        <p:attrNameLst>
                                          <p:attrName>style.visibility</p:attrName>
                                        </p:attrNameLst>
                                      </p:cBhvr>
                                      <p:to>
                                        <p:strVal val="visible"/>
                                      </p:to>
                                    </p:set>
                                    <p:animEffect transition="in" filter="wipe(up)">
                                      <p:cBhvr>
                                        <p:cTn id="37" dur="500"/>
                                        <p:tgtEl>
                                          <p:spTgt spid="16182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61828"/>
                                        </p:tgtEl>
                                        <p:attrNameLst>
                                          <p:attrName>style.visibility</p:attrName>
                                        </p:attrNameLst>
                                      </p:cBhvr>
                                      <p:to>
                                        <p:strVal val="visible"/>
                                      </p:to>
                                    </p:set>
                                    <p:animEffect transition="in" filter="wipe(up)">
                                      <p:cBhvr>
                                        <p:cTn id="42" dur="500"/>
                                        <p:tgtEl>
                                          <p:spTgt spid="16182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161817"/>
                                        </p:tgtEl>
                                        <p:attrNameLst>
                                          <p:attrName>style.visibility</p:attrName>
                                        </p:attrNameLst>
                                      </p:cBhvr>
                                      <p:to>
                                        <p:strVal val="visible"/>
                                      </p:to>
                                    </p:set>
                                    <p:animEffect transition="in" filter="wipe(up)">
                                      <p:cBhvr>
                                        <p:cTn id="47" dur="500"/>
                                        <p:tgtEl>
                                          <p:spTgt spid="16181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61829"/>
                                        </p:tgtEl>
                                        <p:attrNameLst>
                                          <p:attrName>style.visibility</p:attrName>
                                        </p:attrNameLst>
                                      </p:cBhvr>
                                      <p:to>
                                        <p:strVal val="visible"/>
                                      </p:to>
                                    </p:set>
                                    <p:animEffect transition="in" filter="wipe(up)">
                                      <p:cBhvr>
                                        <p:cTn id="52" dur="500"/>
                                        <p:tgtEl>
                                          <p:spTgt spid="16182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61830"/>
                                        </p:tgtEl>
                                        <p:attrNameLst>
                                          <p:attrName>style.visibility</p:attrName>
                                        </p:attrNameLst>
                                      </p:cBhvr>
                                      <p:to>
                                        <p:strVal val="visible"/>
                                      </p:to>
                                    </p:set>
                                    <p:animEffect transition="in" filter="wipe(up)">
                                      <p:cBhvr>
                                        <p:cTn id="57" dur="500"/>
                                        <p:tgtEl>
                                          <p:spTgt spid="16183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161831"/>
                                        </p:tgtEl>
                                        <p:attrNameLst>
                                          <p:attrName>style.visibility</p:attrName>
                                        </p:attrNameLst>
                                      </p:cBhvr>
                                      <p:to>
                                        <p:strVal val="visible"/>
                                      </p:to>
                                    </p:set>
                                    <p:animEffect transition="in" filter="wipe(up)">
                                      <p:cBhvr>
                                        <p:cTn id="62" dur="500"/>
                                        <p:tgtEl>
                                          <p:spTgt spid="16183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61832"/>
                                        </p:tgtEl>
                                        <p:attrNameLst>
                                          <p:attrName>style.visibility</p:attrName>
                                        </p:attrNameLst>
                                      </p:cBhvr>
                                      <p:to>
                                        <p:strVal val="visible"/>
                                      </p:to>
                                    </p:set>
                                    <p:animEffect transition="in" filter="wipe(up)">
                                      <p:cBhvr>
                                        <p:cTn id="67" dur="500"/>
                                        <p:tgtEl>
                                          <p:spTgt spid="16183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1" fill="hold" nodeType="clickEffect">
                                  <p:stCondLst>
                                    <p:cond delay="0"/>
                                  </p:stCondLst>
                                  <p:childTnLst>
                                    <p:set>
                                      <p:cBhvr>
                                        <p:cTn id="71" dur="1" fill="hold">
                                          <p:stCondLst>
                                            <p:cond delay="0"/>
                                          </p:stCondLst>
                                        </p:cTn>
                                        <p:tgtEl>
                                          <p:spTgt spid="161818"/>
                                        </p:tgtEl>
                                        <p:attrNameLst>
                                          <p:attrName>style.visibility</p:attrName>
                                        </p:attrNameLst>
                                      </p:cBhvr>
                                      <p:to>
                                        <p:strVal val="visible"/>
                                      </p:to>
                                    </p:set>
                                    <p:animEffect transition="in" filter="wipe(up)">
                                      <p:cBhvr>
                                        <p:cTn id="72" dur="500"/>
                                        <p:tgtEl>
                                          <p:spTgt spid="16181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61833"/>
                                        </p:tgtEl>
                                        <p:attrNameLst>
                                          <p:attrName>style.visibility</p:attrName>
                                        </p:attrNameLst>
                                      </p:cBhvr>
                                      <p:to>
                                        <p:strVal val="visible"/>
                                      </p:to>
                                    </p:set>
                                    <p:animEffect transition="in" filter="wipe(up)">
                                      <p:cBhvr>
                                        <p:cTn id="77" dur="500"/>
                                        <p:tgtEl>
                                          <p:spTgt spid="161833"/>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61834"/>
                                        </p:tgtEl>
                                        <p:attrNameLst>
                                          <p:attrName>style.visibility</p:attrName>
                                        </p:attrNameLst>
                                      </p:cBhvr>
                                      <p:to>
                                        <p:strVal val="visible"/>
                                      </p:to>
                                    </p:set>
                                    <p:animEffect transition="in" filter="wipe(up)">
                                      <p:cBhvr>
                                        <p:cTn id="82" dur="500"/>
                                        <p:tgtEl>
                                          <p:spTgt spid="161834"/>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161835"/>
                                        </p:tgtEl>
                                        <p:attrNameLst>
                                          <p:attrName>style.visibility</p:attrName>
                                        </p:attrNameLst>
                                      </p:cBhvr>
                                      <p:to>
                                        <p:strVal val="visible"/>
                                      </p:to>
                                    </p:set>
                                    <p:animEffect transition="in" filter="wipe(up)">
                                      <p:cBhvr>
                                        <p:cTn id="87" dur="500"/>
                                        <p:tgtEl>
                                          <p:spTgt spid="161835"/>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61836"/>
                                        </p:tgtEl>
                                        <p:attrNameLst>
                                          <p:attrName>style.visibility</p:attrName>
                                        </p:attrNameLst>
                                      </p:cBhvr>
                                      <p:to>
                                        <p:strVal val="visible"/>
                                      </p:to>
                                    </p:set>
                                    <p:animEffect transition="in" filter="wipe(up)">
                                      <p:cBhvr>
                                        <p:cTn id="92" dur="500"/>
                                        <p:tgtEl>
                                          <p:spTgt spid="161836"/>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1" fill="hold" nodeType="clickEffect">
                                  <p:stCondLst>
                                    <p:cond delay="0"/>
                                  </p:stCondLst>
                                  <p:childTnLst>
                                    <p:set>
                                      <p:cBhvr>
                                        <p:cTn id="96" dur="1" fill="hold">
                                          <p:stCondLst>
                                            <p:cond delay="0"/>
                                          </p:stCondLst>
                                        </p:cTn>
                                        <p:tgtEl>
                                          <p:spTgt spid="161819"/>
                                        </p:tgtEl>
                                        <p:attrNameLst>
                                          <p:attrName>style.visibility</p:attrName>
                                        </p:attrNameLst>
                                      </p:cBhvr>
                                      <p:to>
                                        <p:strVal val="visible"/>
                                      </p:to>
                                    </p:set>
                                    <p:animEffect transition="in" filter="wipe(up)">
                                      <p:cBhvr>
                                        <p:cTn id="97" dur="500"/>
                                        <p:tgtEl>
                                          <p:spTgt spid="161819"/>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1" fill="hold" grpId="0" nodeType="clickEffect">
                                  <p:stCondLst>
                                    <p:cond delay="0"/>
                                  </p:stCondLst>
                                  <p:childTnLst>
                                    <p:set>
                                      <p:cBhvr>
                                        <p:cTn id="101" dur="1" fill="hold">
                                          <p:stCondLst>
                                            <p:cond delay="0"/>
                                          </p:stCondLst>
                                        </p:cTn>
                                        <p:tgtEl>
                                          <p:spTgt spid="161837"/>
                                        </p:tgtEl>
                                        <p:attrNameLst>
                                          <p:attrName>style.visibility</p:attrName>
                                        </p:attrNameLst>
                                      </p:cBhvr>
                                      <p:to>
                                        <p:strVal val="visible"/>
                                      </p:to>
                                    </p:set>
                                    <p:animEffect transition="in" filter="wipe(up)">
                                      <p:cBhvr>
                                        <p:cTn id="102" dur="500"/>
                                        <p:tgtEl>
                                          <p:spTgt spid="161837"/>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161838"/>
                                        </p:tgtEl>
                                        <p:attrNameLst>
                                          <p:attrName>style.visibility</p:attrName>
                                        </p:attrNameLst>
                                      </p:cBhvr>
                                      <p:to>
                                        <p:strVal val="visible"/>
                                      </p:to>
                                    </p:set>
                                    <p:animEffect transition="in" filter="wipe(up)">
                                      <p:cBhvr>
                                        <p:cTn id="107" dur="500"/>
                                        <p:tgtEl>
                                          <p:spTgt spid="161838"/>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161840"/>
                                        </p:tgtEl>
                                        <p:attrNameLst>
                                          <p:attrName>style.visibility</p:attrName>
                                        </p:attrNameLst>
                                      </p:cBhvr>
                                      <p:to>
                                        <p:strVal val="visible"/>
                                      </p:to>
                                    </p:set>
                                    <p:animEffect transition="in" filter="wipe(up)">
                                      <p:cBhvr>
                                        <p:cTn id="112" dur="500"/>
                                        <p:tgtEl>
                                          <p:spTgt spid="161840"/>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161839"/>
                                        </p:tgtEl>
                                        <p:attrNameLst>
                                          <p:attrName>style.visibility</p:attrName>
                                        </p:attrNameLst>
                                      </p:cBhvr>
                                      <p:to>
                                        <p:strVal val="visible"/>
                                      </p:to>
                                    </p:set>
                                    <p:animEffect transition="in" filter="wipe(up)">
                                      <p:cBhvr>
                                        <p:cTn id="117" dur="500"/>
                                        <p:tgtEl>
                                          <p:spTgt spid="161839"/>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161841"/>
                                        </p:tgtEl>
                                        <p:attrNameLst>
                                          <p:attrName>style.visibility</p:attrName>
                                        </p:attrNameLst>
                                      </p:cBhvr>
                                      <p:to>
                                        <p:strVal val="visible"/>
                                      </p:to>
                                    </p:set>
                                    <p:animEffect transition="in" filter="wipe(up)">
                                      <p:cBhvr>
                                        <p:cTn id="122" dur="500"/>
                                        <p:tgtEl>
                                          <p:spTgt spid="161841"/>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22" presetClass="entr" presetSubtype="1" fill="hold" nodeType="clickEffect">
                                  <p:stCondLst>
                                    <p:cond delay="0"/>
                                  </p:stCondLst>
                                  <p:childTnLst>
                                    <p:set>
                                      <p:cBhvr>
                                        <p:cTn id="126" dur="1" fill="hold">
                                          <p:stCondLst>
                                            <p:cond delay="0"/>
                                          </p:stCondLst>
                                        </p:cTn>
                                        <p:tgtEl>
                                          <p:spTgt spid="161824"/>
                                        </p:tgtEl>
                                        <p:attrNameLst>
                                          <p:attrName>style.visibility</p:attrName>
                                        </p:attrNameLst>
                                      </p:cBhvr>
                                      <p:to>
                                        <p:strVal val="visible"/>
                                      </p:to>
                                    </p:set>
                                    <p:animEffect transition="in" filter="wipe(up)">
                                      <p:cBhvr>
                                        <p:cTn id="127" dur="500"/>
                                        <p:tgtEl>
                                          <p:spTgt spid="161824"/>
                                        </p:tgtEl>
                                      </p:cBhvr>
                                    </p:animEffec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22" presetClass="entr" presetSubtype="1" fill="hold" grpId="0" nodeType="clickEffect">
                                  <p:stCondLst>
                                    <p:cond delay="0"/>
                                  </p:stCondLst>
                                  <p:childTnLst>
                                    <p:set>
                                      <p:cBhvr>
                                        <p:cTn id="131" dur="1" fill="hold">
                                          <p:stCondLst>
                                            <p:cond delay="0"/>
                                          </p:stCondLst>
                                        </p:cTn>
                                        <p:tgtEl>
                                          <p:spTgt spid="161842"/>
                                        </p:tgtEl>
                                        <p:attrNameLst>
                                          <p:attrName>style.visibility</p:attrName>
                                        </p:attrNameLst>
                                      </p:cBhvr>
                                      <p:to>
                                        <p:strVal val="visible"/>
                                      </p:to>
                                    </p:set>
                                    <p:animEffect transition="in" filter="wipe(up)">
                                      <p:cBhvr>
                                        <p:cTn id="132" dur="500"/>
                                        <p:tgtEl>
                                          <p:spTgt spid="161842"/>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22" presetClass="entr" presetSubtype="1" fill="hold" grpId="0" nodeType="clickEffect">
                                  <p:stCondLst>
                                    <p:cond delay="0"/>
                                  </p:stCondLst>
                                  <p:childTnLst>
                                    <p:set>
                                      <p:cBhvr>
                                        <p:cTn id="136" dur="1" fill="hold">
                                          <p:stCondLst>
                                            <p:cond delay="0"/>
                                          </p:stCondLst>
                                        </p:cTn>
                                        <p:tgtEl>
                                          <p:spTgt spid="161843"/>
                                        </p:tgtEl>
                                        <p:attrNameLst>
                                          <p:attrName>style.visibility</p:attrName>
                                        </p:attrNameLst>
                                      </p:cBhvr>
                                      <p:to>
                                        <p:strVal val="visible"/>
                                      </p:to>
                                    </p:set>
                                    <p:animEffect transition="in" filter="wipe(up)">
                                      <p:cBhvr>
                                        <p:cTn id="137" dur="500"/>
                                        <p:tgtEl>
                                          <p:spTgt spid="161843"/>
                                        </p:tgtEl>
                                      </p:cBhvr>
                                    </p:animEffec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22" presetClass="entr" presetSubtype="1" fill="hold" grpId="0" nodeType="clickEffect">
                                  <p:stCondLst>
                                    <p:cond delay="0"/>
                                  </p:stCondLst>
                                  <p:childTnLst>
                                    <p:set>
                                      <p:cBhvr>
                                        <p:cTn id="141" dur="1" fill="hold">
                                          <p:stCondLst>
                                            <p:cond delay="0"/>
                                          </p:stCondLst>
                                        </p:cTn>
                                        <p:tgtEl>
                                          <p:spTgt spid="161844"/>
                                        </p:tgtEl>
                                        <p:attrNameLst>
                                          <p:attrName>style.visibility</p:attrName>
                                        </p:attrNameLst>
                                      </p:cBhvr>
                                      <p:to>
                                        <p:strVal val="visible"/>
                                      </p:to>
                                    </p:set>
                                    <p:animEffect transition="in" filter="wipe(up)">
                                      <p:cBhvr>
                                        <p:cTn id="142" dur="500"/>
                                        <p:tgtEl>
                                          <p:spTgt spid="161844"/>
                                        </p:tgtEl>
                                      </p:cBhvr>
                                    </p:animEffect>
                                  </p:childTnLst>
                                </p:cTn>
                              </p:par>
                            </p:childTnLst>
                          </p:cTn>
                        </p:par>
                      </p:childTnLst>
                    </p:cTn>
                  </p:par>
                  <p:par>
                    <p:cTn id="143" fill="hold" nodeType="clickPar">
                      <p:stCondLst>
                        <p:cond delay="indefinite"/>
                      </p:stCondLst>
                      <p:childTnLst>
                        <p:par>
                          <p:cTn id="144" fill="hold" nodeType="withGroup">
                            <p:stCondLst>
                              <p:cond delay="0"/>
                            </p:stCondLst>
                            <p:childTnLst>
                              <p:par>
                                <p:cTn id="145" presetID="22" presetClass="entr" presetSubtype="1" fill="hold" grpId="0" nodeType="clickEffect">
                                  <p:stCondLst>
                                    <p:cond delay="0"/>
                                  </p:stCondLst>
                                  <p:childTnLst>
                                    <p:set>
                                      <p:cBhvr>
                                        <p:cTn id="146" dur="1" fill="hold">
                                          <p:stCondLst>
                                            <p:cond delay="0"/>
                                          </p:stCondLst>
                                        </p:cTn>
                                        <p:tgtEl>
                                          <p:spTgt spid="161845"/>
                                        </p:tgtEl>
                                        <p:attrNameLst>
                                          <p:attrName>style.visibility</p:attrName>
                                        </p:attrNameLst>
                                      </p:cBhvr>
                                      <p:to>
                                        <p:strVal val="visible"/>
                                      </p:to>
                                    </p:set>
                                    <p:animEffect transition="in" filter="wipe(up)">
                                      <p:cBhvr>
                                        <p:cTn id="147" dur="500"/>
                                        <p:tgtEl>
                                          <p:spTgt spid="161845"/>
                                        </p:tgtEl>
                                      </p:cBhvr>
                                    </p:animEffect>
                                  </p:childTnLst>
                                </p:cTn>
                              </p:par>
                            </p:childTnLst>
                          </p:cTn>
                        </p:par>
                      </p:childTnLst>
                    </p:cTn>
                  </p:par>
                  <p:par>
                    <p:cTn id="148" fill="hold" nodeType="clickPar">
                      <p:stCondLst>
                        <p:cond delay="indefinite"/>
                      </p:stCondLst>
                      <p:childTnLst>
                        <p:par>
                          <p:cTn id="149" fill="hold" nodeType="withGroup">
                            <p:stCondLst>
                              <p:cond delay="0"/>
                            </p:stCondLst>
                            <p:childTnLst>
                              <p:par>
                                <p:cTn id="150" presetID="22" presetClass="entr" presetSubtype="1" fill="hold" grpId="0" nodeType="clickEffect">
                                  <p:stCondLst>
                                    <p:cond delay="0"/>
                                  </p:stCondLst>
                                  <p:childTnLst>
                                    <p:set>
                                      <p:cBhvr>
                                        <p:cTn id="151" dur="1" fill="hold">
                                          <p:stCondLst>
                                            <p:cond delay="0"/>
                                          </p:stCondLst>
                                        </p:cTn>
                                        <p:tgtEl>
                                          <p:spTgt spid="161846"/>
                                        </p:tgtEl>
                                        <p:attrNameLst>
                                          <p:attrName>style.visibility</p:attrName>
                                        </p:attrNameLst>
                                      </p:cBhvr>
                                      <p:to>
                                        <p:strVal val="visible"/>
                                      </p:to>
                                    </p:set>
                                    <p:animEffect transition="in" filter="wipe(up)">
                                      <p:cBhvr>
                                        <p:cTn id="152" dur="500"/>
                                        <p:tgtEl>
                                          <p:spTgt spid="161846"/>
                                        </p:tgtEl>
                                      </p:cBhvr>
                                    </p:animEffect>
                                  </p:childTnLst>
                                </p:cTn>
                              </p:par>
                            </p:childTnLst>
                          </p:cTn>
                        </p:par>
                      </p:childTnLst>
                    </p:cTn>
                  </p:par>
                  <p:par>
                    <p:cTn id="153" fill="hold" nodeType="clickPar">
                      <p:stCondLst>
                        <p:cond delay="indefinite"/>
                      </p:stCondLst>
                      <p:childTnLst>
                        <p:par>
                          <p:cTn id="154" fill="hold" nodeType="withGroup">
                            <p:stCondLst>
                              <p:cond delay="0"/>
                            </p:stCondLst>
                            <p:childTnLst>
                              <p:par>
                                <p:cTn id="155" presetID="22" presetClass="entr" presetSubtype="1" fill="hold" grpId="0" nodeType="clickEffect">
                                  <p:stCondLst>
                                    <p:cond delay="0"/>
                                  </p:stCondLst>
                                  <p:childTnLst>
                                    <p:set>
                                      <p:cBhvr>
                                        <p:cTn id="156" dur="1" fill="hold">
                                          <p:stCondLst>
                                            <p:cond delay="0"/>
                                          </p:stCondLst>
                                        </p:cTn>
                                        <p:tgtEl>
                                          <p:spTgt spid="161848"/>
                                        </p:tgtEl>
                                        <p:attrNameLst>
                                          <p:attrName>style.visibility</p:attrName>
                                        </p:attrNameLst>
                                      </p:cBhvr>
                                      <p:to>
                                        <p:strVal val="visible"/>
                                      </p:to>
                                    </p:set>
                                    <p:animEffect transition="in" filter="wipe(up)">
                                      <p:cBhvr>
                                        <p:cTn id="157" dur="500"/>
                                        <p:tgtEl>
                                          <p:spTgt spid="161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6" grpId="0" animBg="1"/>
      <p:bldP spid="161797" grpId="0" animBg="1" autoUpdateAnimBg="0"/>
      <p:bldP spid="161815" grpId="0" animBg="1"/>
      <p:bldP spid="161825" grpId="0" autoUpdateAnimBg="0"/>
      <p:bldP spid="161826" grpId="0" autoUpdateAnimBg="0"/>
      <p:bldP spid="161827" grpId="0" autoUpdateAnimBg="0"/>
      <p:bldP spid="161828" grpId="0" autoUpdateAnimBg="0"/>
      <p:bldP spid="161829" grpId="0" autoUpdateAnimBg="0"/>
      <p:bldP spid="161830" grpId="0" autoUpdateAnimBg="0"/>
      <p:bldP spid="161831" grpId="0" autoUpdateAnimBg="0"/>
      <p:bldP spid="161832" grpId="0" autoUpdateAnimBg="0"/>
      <p:bldP spid="161833" grpId="0" autoUpdateAnimBg="0"/>
      <p:bldP spid="161834" grpId="0" autoUpdateAnimBg="0"/>
      <p:bldP spid="161835" grpId="0" autoUpdateAnimBg="0"/>
      <p:bldP spid="161836" grpId="0" autoUpdateAnimBg="0"/>
      <p:bldP spid="161837" grpId="0" autoUpdateAnimBg="0"/>
      <p:bldP spid="161838" grpId="0" autoUpdateAnimBg="0"/>
      <p:bldP spid="161839" grpId="0" autoUpdateAnimBg="0"/>
      <p:bldP spid="161840" grpId="0" autoUpdateAnimBg="0"/>
      <p:bldP spid="161841" grpId="0" autoUpdateAnimBg="0"/>
      <p:bldP spid="161842" grpId="0" autoUpdateAnimBg="0"/>
      <p:bldP spid="161843" grpId="0" autoUpdateAnimBg="0"/>
      <p:bldP spid="161844" grpId="0" autoUpdateAnimBg="0"/>
      <p:bldP spid="161845" grpId="0" autoUpdateAnimBg="0"/>
      <p:bldP spid="161846" grpId="0" autoUpdateAnimBg="0"/>
      <p:bldP spid="161848"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A52A5A3B-40DF-4361-9DAF-3CE402DB372A}" type="slidenum">
              <a:rPr lang="en-US" altLang="zh-CN"/>
              <a:pPr/>
              <a:t>11</a:t>
            </a:fld>
            <a:r>
              <a:rPr lang="en-US" altLang="zh-CN"/>
              <a:t>－</a:t>
            </a:r>
          </a:p>
        </p:txBody>
      </p:sp>
      <p:sp>
        <p:nvSpPr>
          <p:cNvPr id="114690"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 8.1.3  字符类型数据处理算法举例</a:t>
            </a:r>
          </a:p>
        </p:txBody>
      </p:sp>
      <p:sp>
        <p:nvSpPr>
          <p:cNvPr id="114691" name="Rectangle 3"/>
          <p:cNvSpPr>
            <a:spLocks noGrp="1" noChangeArrowheads="1"/>
          </p:cNvSpPr>
          <p:nvPr>
            <p:ph type="body" idx="1"/>
          </p:nvPr>
        </p:nvSpPr>
        <p:spPr>
          <a:xfrm>
            <a:off x="395288" y="1700213"/>
            <a:ext cx="8424862" cy="3862387"/>
          </a:xfrm>
        </p:spPr>
        <p:txBody>
          <a:bodyPr/>
          <a:lstStyle/>
          <a:p>
            <a:pPr>
              <a:buFont typeface="Wingdings" pitchFamily="2" charset="2"/>
              <a:buNone/>
            </a:pPr>
            <a:r>
              <a:rPr lang="zh-CN" altLang="en-US"/>
              <a:t>【例</a:t>
            </a:r>
            <a:r>
              <a:rPr lang="zh-CN" altLang="en-US" b="0"/>
              <a:t>8-4</a:t>
            </a:r>
            <a:r>
              <a:rPr lang="zh-CN" altLang="en-US"/>
              <a:t>】破译密码。为了提高保密性，对远距离传送信息常需采取加密措施（为了防盗版，也常采取加密措施）。当信息加密后，接收方必须解密，这称为译密码。如何加密，可有多种方法或公式，目的是对其他人保密。</a:t>
            </a:r>
          </a:p>
          <a:p>
            <a:pPr>
              <a:buFont typeface="Wingdings" pitchFamily="2" charset="2"/>
              <a:buNone/>
            </a:pPr>
            <a:r>
              <a:rPr lang="zh-CN" altLang="en-US"/>
              <a:t>    为了便于理解，本题选用一种简单的加密方式：将每个字母转换为它后面的字母，例如将</a:t>
            </a:r>
            <a:r>
              <a:rPr lang="zh-CN" altLang="en-US" b="0"/>
              <a:t>‘</a:t>
            </a:r>
            <a:r>
              <a:rPr lang="en-US" altLang="zh-CN" b="0"/>
              <a:t>A’</a:t>
            </a:r>
            <a:r>
              <a:rPr lang="zh-CN" altLang="en-US"/>
              <a:t>成为</a:t>
            </a:r>
            <a:r>
              <a:rPr lang="zh-CN" altLang="en-US" b="0"/>
              <a:t>‘</a:t>
            </a:r>
            <a:r>
              <a:rPr lang="en-US" altLang="zh-CN" b="0"/>
              <a:t>B’</a:t>
            </a:r>
            <a:r>
              <a:rPr lang="en-US" altLang="zh-CN"/>
              <a:t>，</a:t>
            </a:r>
            <a:r>
              <a:rPr lang="en-US" altLang="zh-CN" b="0"/>
              <a:t>‘a</a:t>
            </a:r>
            <a:r>
              <a:rPr lang="en-US" altLang="zh-CN"/>
              <a:t>’</a:t>
            </a:r>
            <a:r>
              <a:rPr lang="zh-CN" altLang="en-US"/>
              <a:t>成为</a:t>
            </a:r>
            <a:r>
              <a:rPr lang="zh-CN" altLang="en-US" b="0"/>
              <a:t>‘</a:t>
            </a:r>
            <a:r>
              <a:rPr lang="en-US" altLang="zh-CN" b="0"/>
              <a:t>b’</a:t>
            </a:r>
            <a:r>
              <a:rPr lang="en-US" altLang="zh-CN"/>
              <a:t>，</a:t>
            </a:r>
            <a:r>
              <a:rPr lang="en-US" altLang="zh-CN" b="0"/>
              <a:t>‘X’</a:t>
            </a:r>
            <a:r>
              <a:rPr lang="zh-CN" altLang="en-US"/>
              <a:t>成为‘</a:t>
            </a:r>
            <a:r>
              <a:rPr lang="en-US" altLang="zh-CN" b="0"/>
              <a:t>Y’</a:t>
            </a:r>
            <a:r>
              <a:rPr lang="en-US" altLang="zh-CN"/>
              <a:t>……，</a:t>
            </a:r>
            <a:r>
              <a:rPr lang="zh-CN" altLang="en-US"/>
              <a:t>最后一个字母</a:t>
            </a:r>
            <a:r>
              <a:rPr lang="zh-CN" altLang="en-US" b="0"/>
              <a:t>‘</a:t>
            </a:r>
            <a:r>
              <a:rPr lang="en-US" altLang="zh-CN" b="0"/>
              <a:t>Z’</a:t>
            </a:r>
            <a:r>
              <a:rPr lang="zh-CN" altLang="en-US"/>
              <a:t>和</a:t>
            </a:r>
            <a:r>
              <a:rPr lang="zh-CN" altLang="en-US" b="0"/>
              <a:t>‘</a:t>
            </a:r>
            <a:r>
              <a:rPr lang="en-US" altLang="zh-CN" b="0"/>
              <a:t>z’</a:t>
            </a:r>
            <a:r>
              <a:rPr lang="zh-CN" altLang="en-US"/>
              <a:t>将分别成为‘</a:t>
            </a:r>
            <a:r>
              <a:rPr lang="en-US" altLang="zh-CN"/>
              <a:t>A’</a:t>
            </a:r>
            <a:r>
              <a:rPr lang="zh-CN" altLang="en-US"/>
              <a:t>和</a:t>
            </a:r>
            <a:r>
              <a:rPr lang="zh-CN" altLang="en-US" b="0"/>
              <a:t>‘</a:t>
            </a:r>
            <a:r>
              <a:rPr lang="en-US" altLang="zh-CN" b="0"/>
              <a:t>a’</a:t>
            </a:r>
            <a:r>
              <a:rPr lang="en-US" altLang="zh-CN"/>
              <a:t>，</a:t>
            </a:r>
            <a:r>
              <a:rPr lang="zh-CN" altLang="en-US"/>
              <a:t>其他字符不变，以‘！’作为输入结束标志。如有一段电文为：</a:t>
            </a:r>
            <a:r>
              <a:rPr lang="en-US" altLang="zh-CN" b="0"/>
              <a:t>You are right!</a:t>
            </a:r>
            <a:r>
              <a:rPr lang="en-US" altLang="zh-CN"/>
              <a:t>，</a:t>
            </a:r>
            <a:r>
              <a:rPr lang="zh-CN" altLang="en-US"/>
              <a:t>传送前将其加密后为：</a:t>
            </a:r>
            <a:r>
              <a:rPr lang="en-US" altLang="zh-CN" b="0"/>
              <a:t>Zpv bsf sjhiu!</a:t>
            </a:r>
            <a:r>
              <a:rPr lang="en-US" altLang="zh-CN"/>
              <a:t>，</a:t>
            </a:r>
            <a:r>
              <a:rPr lang="zh-CN" altLang="en-US"/>
              <a:t>本题要求把此密码解密为：</a:t>
            </a:r>
            <a:r>
              <a:rPr lang="en-US" altLang="zh-CN" b="0"/>
              <a:t>You are right!</a:t>
            </a:r>
            <a:r>
              <a:rPr lang="en-US" altLang="zh-CN"/>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r>
              <a:rPr lang="en-US" altLang="zh-CN"/>
              <a:t>－</a:t>
            </a:r>
            <a:fld id="{5DC500D6-5A29-4A06-90EB-54C0CAC08100}" type="slidenum">
              <a:rPr lang="en-US" altLang="zh-CN"/>
              <a:pPr/>
              <a:t>12</a:t>
            </a:fld>
            <a:r>
              <a:rPr lang="en-US" altLang="zh-CN"/>
              <a:t>－</a:t>
            </a:r>
          </a:p>
        </p:txBody>
      </p:sp>
      <p:sp>
        <p:nvSpPr>
          <p:cNvPr id="115714"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 8.1.3  字符类型数据处理算法举例</a:t>
            </a:r>
          </a:p>
        </p:txBody>
      </p:sp>
      <p:sp>
        <p:nvSpPr>
          <p:cNvPr id="115715" name="Rectangle 3"/>
          <p:cNvSpPr>
            <a:spLocks noGrp="1" noChangeArrowheads="1"/>
          </p:cNvSpPr>
          <p:nvPr>
            <p:ph type="body" idx="1"/>
          </p:nvPr>
        </p:nvSpPr>
        <p:spPr>
          <a:xfrm>
            <a:off x="381000" y="1676400"/>
            <a:ext cx="8424863" cy="22098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buFont typeface="Wingdings" pitchFamily="2" charset="2"/>
              <a:buNone/>
            </a:pPr>
            <a:r>
              <a:rPr lang="zh-CN" altLang="en-US"/>
              <a:t>解题分析：设输入的字符用变量</a:t>
            </a:r>
            <a:r>
              <a:rPr lang="en-US" altLang="zh-CN"/>
              <a:t>ch</a:t>
            </a:r>
            <a:r>
              <a:rPr lang="zh-CN" altLang="en-US"/>
              <a:t>存储，根据加密的方式，解密时可以采取如下转换方法：</a:t>
            </a:r>
          </a:p>
          <a:p>
            <a:pPr lvl="1">
              <a:buFont typeface="Wingdings" pitchFamily="2" charset="2"/>
              <a:buNone/>
            </a:pPr>
            <a:r>
              <a:rPr lang="zh-CN" altLang="en-US"/>
              <a:t>(1) 将每个字母转换为它的前一个字母</a:t>
            </a:r>
          </a:p>
          <a:p>
            <a:pPr lvl="1">
              <a:buFont typeface="Wingdings" pitchFamily="2" charset="2"/>
              <a:buNone/>
            </a:pPr>
            <a:r>
              <a:rPr lang="zh-CN" altLang="en-US"/>
              <a:t>(2) 如果是‘</a:t>
            </a:r>
            <a:r>
              <a:rPr lang="en-US" altLang="zh-CN"/>
              <a:t>A’</a:t>
            </a:r>
            <a:r>
              <a:rPr lang="zh-CN" altLang="en-US"/>
              <a:t>变成‘</a:t>
            </a:r>
            <a:r>
              <a:rPr lang="en-US" altLang="zh-CN"/>
              <a:t>Z’，</a:t>
            </a:r>
            <a:r>
              <a:rPr lang="zh-CN" altLang="en-US"/>
              <a:t>如果是‘</a:t>
            </a:r>
            <a:r>
              <a:rPr lang="en-US" altLang="zh-CN"/>
              <a:t>a’</a:t>
            </a:r>
            <a:r>
              <a:rPr lang="zh-CN" altLang="en-US"/>
              <a:t>变成‘</a:t>
            </a:r>
            <a:r>
              <a:rPr lang="en-US" altLang="zh-CN"/>
              <a:t>z’</a:t>
            </a:r>
          </a:p>
          <a:p>
            <a:pPr lvl="1">
              <a:buFont typeface="Wingdings" pitchFamily="2" charset="2"/>
              <a:buNone/>
            </a:pPr>
            <a:r>
              <a:rPr lang="zh-CN" altLang="en-US"/>
              <a:t>(3) 其他字符不变</a:t>
            </a:r>
          </a:p>
        </p:txBody>
      </p:sp>
      <p:sp>
        <p:nvSpPr>
          <p:cNvPr id="115727" name="Rectangle 15"/>
          <p:cNvSpPr>
            <a:spLocks noChangeArrowheads="1"/>
          </p:cNvSpPr>
          <p:nvPr/>
        </p:nvSpPr>
        <p:spPr bwMode="auto">
          <a:xfrm>
            <a:off x="2667000" y="4038600"/>
            <a:ext cx="3200400" cy="1828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b"/>
          <a:lstStyle/>
          <a:p>
            <a:r>
              <a:rPr kumimoji="1" lang="zh-CN" altLang="en-US" sz="2000">
                <a:ea typeface="仿宋_GB2312" pitchFamily="49" charset="-122"/>
              </a:rPr>
              <a:t>当</a:t>
            </a:r>
            <a:r>
              <a:rPr kumimoji="1" lang="en-US" altLang="zh-CN" sz="2000">
                <a:ea typeface="仿宋_GB2312" pitchFamily="49" charset="-122"/>
              </a:rPr>
              <a:t>ch≠‘!’</a:t>
            </a:r>
            <a:r>
              <a:rPr kumimoji="1" lang="zh-CN" altLang="en-US" sz="2000">
                <a:ea typeface="仿宋_GB2312" pitchFamily="49" charset="-122"/>
              </a:rPr>
              <a:t>时</a:t>
            </a:r>
            <a:endParaRPr lang="zh-CN" altLang="en-US">
              <a:ea typeface="仿宋_GB2312" pitchFamily="49" charset="-122"/>
            </a:endParaRPr>
          </a:p>
        </p:txBody>
      </p:sp>
      <p:sp>
        <p:nvSpPr>
          <p:cNvPr id="115728" name="Rectangle 16"/>
          <p:cNvSpPr>
            <a:spLocks noChangeArrowheads="1"/>
          </p:cNvSpPr>
          <p:nvPr/>
        </p:nvSpPr>
        <p:spPr bwMode="auto">
          <a:xfrm>
            <a:off x="3124200" y="4038600"/>
            <a:ext cx="2743200" cy="1371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endParaRPr lang="zh-CN" altLang="en-US"/>
          </a:p>
        </p:txBody>
      </p:sp>
      <p:sp>
        <p:nvSpPr>
          <p:cNvPr id="115729" name="Rectangle 17"/>
          <p:cNvSpPr>
            <a:spLocks noChangeArrowheads="1"/>
          </p:cNvSpPr>
          <p:nvPr/>
        </p:nvSpPr>
        <p:spPr bwMode="auto">
          <a:xfrm>
            <a:off x="3124200" y="4038600"/>
            <a:ext cx="2743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r>
              <a:rPr kumimoji="1" lang="zh-CN" altLang="en-US" sz="2000">
                <a:ea typeface="仿宋_GB2312" pitchFamily="49" charset="-122"/>
              </a:rPr>
              <a:t>输入</a:t>
            </a:r>
            <a:r>
              <a:rPr kumimoji="1" lang="en-US" altLang="zh-CN" sz="2000">
                <a:ea typeface="仿宋_GB2312" pitchFamily="49" charset="-122"/>
              </a:rPr>
              <a:t>ch</a:t>
            </a:r>
            <a:endParaRPr lang="zh-CN" altLang="en-US">
              <a:ea typeface="仿宋_GB2312" pitchFamily="49" charset="-122"/>
            </a:endParaRPr>
          </a:p>
        </p:txBody>
      </p:sp>
      <p:sp>
        <p:nvSpPr>
          <p:cNvPr id="115730" name="Rectangle 18"/>
          <p:cNvSpPr>
            <a:spLocks noChangeArrowheads="1"/>
          </p:cNvSpPr>
          <p:nvPr/>
        </p:nvSpPr>
        <p:spPr bwMode="auto">
          <a:xfrm>
            <a:off x="3124200" y="4495800"/>
            <a:ext cx="2743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r>
              <a:rPr kumimoji="1" lang="zh-CN" altLang="en-US" sz="2000">
                <a:ea typeface="仿宋_GB2312" pitchFamily="49" charset="-122"/>
              </a:rPr>
              <a:t>按转换方法处理 </a:t>
            </a:r>
            <a:r>
              <a:rPr kumimoji="1" lang="en-US" altLang="zh-CN" sz="2000">
                <a:ea typeface="仿宋_GB2312" pitchFamily="49" charset="-122"/>
              </a:rPr>
              <a:t>ch</a:t>
            </a:r>
            <a:endParaRPr lang="zh-CN" altLang="en-US">
              <a:ea typeface="仿宋_GB2312" pitchFamily="49" charset="-122"/>
            </a:endParaRPr>
          </a:p>
        </p:txBody>
      </p:sp>
      <p:sp>
        <p:nvSpPr>
          <p:cNvPr id="115731" name="Rectangle 19"/>
          <p:cNvSpPr>
            <a:spLocks noChangeArrowheads="1"/>
          </p:cNvSpPr>
          <p:nvPr/>
        </p:nvSpPr>
        <p:spPr bwMode="auto">
          <a:xfrm>
            <a:off x="3124200" y="4953000"/>
            <a:ext cx="2743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r>
              <a:rPr kumimoji="1" lang="zh-CN" altLang="en-US" sz="2000">
                <a:ea typeface="仿宋_GB2312" pitchFamily="49" charset="-122"/>
              </a:rPr>
              <a:t>输出转换后的</a:t>
            </a:r>
            <a:r>
              <a:rPr kumimoji="1" lang="en-US" altLang="zh-CN" sz="2000">
                <a:ea typeface="仿宋_GB2312" pitchFamily="49" charset="-122"/>
              </a:rPr>
              <a:t>ch</a:t>
            </a:r>
            <a:endParaRPr lang="zh-CN" altLang="en-US">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5727"/>
                                        </p:tgtEl>
                                        <p:attrNameLst>
                                          <p:attrName>style.visibility</p:attrName>
                                        </p:attrNameLst>
                                      </p:cBhvr>
                                      <p:to>
                                        <p:strVal val="visible"/>
                                      </p:to>
                                    </p:set>
                                    <p:animEffect transition="in" filter="wipe(up)">
                                      <p:cBhvr>
                                        <p:cTn id="7" dur="500"/>
                                        <p:tgtEl>
                                          <p:spTgt spid="115727"/>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5728"/>
                                        </p:tgtEl>
                                        <p:attrNameLst>
                                          <p:attrName>style.visibility</p:attrName>
                                        </p:attrNameLst>
                                      </p:cBhvr>
                                      <p:to>
                                        <p:strVal val="visible"/>
                                      </p:to>
                                    </p:set>
                                    <p:animEffect transition="in" filter="wipe(up)">
                                      <p:cBhvr>
                                        <p:cTn id="11" dur="500"/>
                                        <p:tgtEl>
                                          <p:spTgt spid="11572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15729"/>
                                        </p:tgtEl>
                                        <p:attrNameLst>
                                          <p:attrName>style.visibility</p:attrName>
                                        </p:attrNameLst>
                                      </p:cBhvr>
                                      <p:to>
                                        <p:strVal val="visible"/>
                                      </p:to>
                                    </p:set>
                                    <p:animEffect transition="in" filter="wipe(up)">
                                      <p:cBhvr>
                                        <p:cTn id="16" dur="500"/>
                                        <p:tgtEl>
                                          <p:spTgt spid="11572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15730"/>
                                        </p:tgtEl>
                                        <p:attrNameLst>
                                          <p:attrName>style.visibility</p:attrName>
                                        </p:attrNameLst>
                                      </p:cBhvr>
                                      <p:to>
                                        <p:strVal val="visible"/>
                                      </p:to>
                                    </p:set>
                                    <p:animEffect transition="in" filter="wipe(up)">
                                      <p:cBhvr>
                                        <p:cTn id="21" dur="500"/>
                                        <p:tgtEl>
                                          <p:spTgt spid="11573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15731"/>
                                        </p:tgtEl>
                                        <p:attrNameLst>
                                          <p:attrName>style.visibility</p:attrName>
                                        </p:attrNameLst>
                                      </p:cBhvr>
                                      <p:to>
                                        <p:strVal val="visible"/>
                                      </p:to>
                                    </p:set>
                                    <p:animEffect transition="in" filter="wipe(up)">
                                      <p:cBhvr>
                                        <p:cTn id="26" dur="500"/>
                                        <p:tgtEl>
                                          <p:spTgt spid="1157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27" grpId="0" animBg="1" autoUpdateAnimBg="0"/>
      <p:bldP spid="115728" grpId="0" animBg="1"/>
      <p:bldP spid="115729" grpId="0" animBg="1" autoUpdateAnimBg="0"/>
      <p:bldP spid="115730" grpId="0" animBg="1" autoUpdateAnimBg="0"/>
      <p:bldP spid="115731"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灯片编号占位符 3"/>
          <p:cNvSpPr>
            <a:spLocks noGrp="1"/>
          </p:cNvSpPr>
          <p:nvPr>
            <p:ph type="sldNum" sz="quarter" idx="10"/>
          </p:nvPr>
        </p:nvSpPr>
        <p:spPr/>
        <p:txBody>
          <a:bodyPr/>
          <a:lstStyle/>
          <a:p>
            <a:r>
              <a:rPr lang="en-US" altLang="zh-CN"/>
              <a:t>－</a:t>
            </a:r>
            <a:fld id="{747F3087-8CD5-442F-9403-F381C7FF13F6}" type="slidenum">
              <a:rPr lang="en-US" altLang="zh-CN"/>
              <a:pPr/>
              <a:t>13</a:t>
            </a:fld>
            <a:r>
              <a:rPr lang="en-US" altLang="zh-CN"/>
              <a:t>－</a:t>
            </a:r>
          </a:p>
        </p:txBody>
      </p:sp>
      <p:sp>
        <p:nvSpPr>
          <p:cNvPr id="163842"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 8.1.3  字符类型数据处理算法举例</a:t>
            </a:r>
          </a:p>
        </p:txBody>
      </p:sp>
      <p:sp>
        <p:nvSpPr>
          <p:cNvPr id="163850" name="Rectangle 10"/>
          <p:cNvSpPr>
            <a:spLocks noChangeArrowheads="1"/>
          </p:cNvSpPr>
          <p:nvPr/>
        </p:nvSpPr>
        <p:spPr bwMode="auto">
          <a:xfrm>
            <a:off x="1066800" y="1752600"/>
            <a:ext cx="7162800" cy="4419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b"/>
          <a:lstStyle/>
          <a:p>
            <a:r>
              <a:rPr kumimoji="1" lang="zh-CN" altLang="en-US" sz="2000">
                <a:ea typeface="仿宋_GB2312" pitchFamily="49" charset="-122"/>
              </a:rPr>
              <a:t>当</a:t>
            </a:r>
            <a:r>
              <a:rPr kumimoji="1" lang="en-US" altLang="zh-CN" sz="2000">
                <a:ea typeface="仿宋_GB2312" pitchFamily="49" charset="-122"/>
              </a:rPr>
              <a:t>ch≠‘!’</a:t>
            </a:r>
            <a:r>
              <a:rPr kumimoji="1" lang="zh-CN" altLang="en-US" sz="2000">
                <a:ea typeface="仿宋_GB2312" pitchFamily="49" charset="-122"/>
              </a:rPr>
              <a:t>时</a:t>
            </a:r>
          </a:p>
        </p:txBody>
      </p:sp>
      <p:sp>
        <p:nvSpPr>
          <p:cNvPr id="163851" name="Rectangle 11"/>
          <p:cNvSpPr>
            <a:spLocks noChangeArrowheads="1"/>
          </p:cNvSpPr>
          <p:nvPr/>
        </p:nvSpPr>
        <p:spPr bwMode="auto">
          <a:xfrm>
            <a:off x="1676400" y="1752600"/>
            <a:ext cx="6553200" cy="3962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endParaRPr lang="zh-CN" altLang="en-US"/>
          </a:p>
        </p:txBody>
      </p:sp>
      <p:sp>
        <p:nvSpPr>
          <p:cNvPr id="163852" name="Rectangle 12"/>
          <p:cNvSpPr>
            <a:spLocks noChangeArrowheads="1"/>
          </p:cNvSpPr>
          <p:nvPr/>
        </p:nvSpPr>
        <p:spPr bwMode="auto">
          <a:xfrm>
            <a:off x="1676400" y="1752600"/>
            <a:ext cx="6553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r>
              <a:rPr kumimoji="1" lang="zh-CN" altLang="en-US" sz="2000">
                <a:ea typeface="仿宋_GB2312" pitchFamily="49" charset="-122"/>
              </a:rPr>
              <a:t>   输入</a:t>
            </a:r>
            <a:r>
              <a:rPr kumimoji="1" lang="en-US" altLang="zh-CN" sz="2000">
                <a:ea typeface="仿宋_GB2312" pitchFamily="49" charset="-122"/>
              </a:rPr>
              <a:t>ch</a:t>
            </a:r>
            <a:endParaRPr lang="zh-CN" altLang="en-US" sz="2000">
              <a:ea typeface="仿宋_GB2312" pitchFamily="49" charset="-122"/>
            </a:endParaRPr>
          </a:p>
        </p:txBody>
      </p:sp>
      <p:sp>
        <p:nvSpPr>
          <p:cNvPr id="163853" name="Rectangle 13"/>
          <p:cNvSpPr>
            <a:spLocks noChangeArrowheads="1"/>
          </p:cNvSpPr>
          <p:nvPr/>
        </p:nvSpPr>
        <p:spPr bwMode="auto">
          <a:xfrm>
            <a:off x="1676400" y="2209800"/>
            <a:ext cx="6553200" cy="304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endParaRPr lang="zh-CN" altLang="en-US"/>
          </a:p>
        </p:txBody>
      </p:sp>
      <p:sp>
        <p:nvSpPr>
          <p:cNvPr id="163854" name="Rectangle 14"/>
          <p:cNvSpPr>
            <a:spLocks noChangeArrowheads="1"/>
          </p:cNvSpPr>
          <p:nvPr/>
        </p:nvSpPr>
        <p:spPr bwMode="auto">
          <a:xfrm>
            <a:off x="1676400" y="5257800"/>
            <a:ext cx="6553200"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r>
              <a:rPr kumimoji="1" lang="zh-CN" altLang="en-US" sz="2000">
                <a:ea typeface="仿宋_GB2312" pitchFamily="49" charset="-122"/>
              </a:rPr>
              <a:t> 输出 </a:t>
            </a:r>
            <a:r>
              <a:rPr kumimoji="1" lang="en-US" altLang="zh-CN" sz="2000">
                <a:ea typeface="仿宋_GB2312" pitchFamily="49" charset="-122"/>
              </a:rPr>
              <a:t>ch</a:t>
            </a:r>
            <a:endParaRPr kumimoji="1" lang="zh-CN" altLang="en-US" sz="2000">
              <a:ea typeface="仿宋_GB2312" pitchFamily="49" charset="-122"/>
            </a:endParaRPr>
          </a:p>
        </p:txBody>
      </p:sp>
      <p:grpSp>
        <p:nvGrpSpPr>
          <p:cNvPr id="163864" name="Group 24"/>
          <p:cNvGrpSpPr>
            <a:grpSpLocks/>
          </p:cNvGrpSpPr>
          <p:nvPr/>
        </p:nvGrpSpPr>
        <p:grpSpPr bwMode="auto">
          <a:xfrm>
            <a:off x="1676400" y="2209800"/>
            <a:ext cx="6553200" cy="1524000"/>
            <a:chOff x="1056" y="1392"/>
            <a:chExt cx="4128" cy="960"/>
          </a:xfrm>
        </p:grpSpPr>
        <p:sp>
          <p:nvSpPr>
            <p:cNvPr id="163855" name="Line 15"/>
            <p:cNvSpPr>
              <a:spLocks noChangeShapeType="1"/>
            </p:cNvSpPr>
            <p:nvPr/>
          </p:nvSpPr>
          <p:spPr bwMode="auto">
            <a:xfrm>
              <a:off x="1056" y="1392"/>
              <a:ext cx="3168"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56" name="Line 16"/>
            <p:cNvSpPr>
              <a:spLocks noChangeShapeType="1"/>
            </p:cNvSpPr>
            <p:nvPr/>
          </p:nvSpPr>
          <p:spPr bwMode="auto">
            <a:xfrm flipV="1">
              <a:off x="4176" y="1392"/>
              <a:ext cx="1008"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57" name="Line 17"/>
            <p:cNvSpPr>
              <a:spLocks noChangeShapeType="1"/>
            </p:cNvSpPr>
            <p:nvPr/>
          </p:nvSpPr>
          <p:spPr bwMode="auto">
            <a:xfrm>
              <a:off x="1056" y="1728"/>
              <a:ext cx="41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58" name="Line 18"/>
            <p:cNvSpPr>
              <a:spLocks noChangeShapeType="1"/>
            </p:cNvSpPr>
            <p:nvPr/>
          </p:nvSpPr>
          <p:spPr bwMode="auto">
            <a:xfrm>
              <a:off x="4176" y="1728"/>
              <a:ext cx="0"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grpSp>
        <p:nvGrpSpPr>
          <p:cNvPr id="163865" name="Group 25"/>
          <p:cNvGrpSpPr>
            <a:grpSpLocks/>
          </p:cNvGrpSpPr>
          <p:nvPr/>
        </p:nvGrpSpPr>
        <p:grpSpPr bwMode="auto">
          <a:xfrm>
            <a:off x="1676400" y="2743200"/>
            <a:ext cx="4953000" cy="990600"/>
            <a:chOff x="1056" y="1728"/>
            <a:chExt cx="3120" cy="624"/>
          </a:xfrm>
        </p:grpSpPr>
        <p:sp>
          <p:nvSpPr>
            <p:cNvPr id="163859" name="Line 19"/>
            <p:cNvSpPr>
              <a:spLocks noChangeShapeType="1"/>
            </p:cNvSpPr>
            <p:nvPr/>
          </p:nvSpPr>
          <p:spPr bwMode="auto">
            <a:xfrm>
              <a:off x="1056" y="1728"/>
              <a:ext cx="168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60" name="Line 20"/>
            <p:cNvSpPr>
              <a:spLocks noChangeShapeType="1"/>
            </p:cNvSpPr>
            <p:nvPr/>
          </p:nvSpPr>
          <p:spPr bwMode="auto">
            <a:xfrm flipV="1">
              <a:off x="2736" y="1728"/>
              <a:ext cx="144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61" name="Line 21"/>
            <p:cNvSpPr>
              <a:spLocks noChangeShapeType="1"/>
            </p:cNvSpPr>
            <p:nvPr/>
          </p:nvSpPr>
          <p:spPr bwMode="auto">
            <a:xfrm>
              <a:off x="1056" y="2064"/>
              <a:ext cx="31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62" name="Line 22"/>
            <p:cNvSpPr>
              <a:spLocks noChangeShapeType="1"/>
            </p:cNvSpPr>
            <p:nvPr/>
          </p:nvSpPr>
          <p:spPr bwMode="auto">
            <a:xfrm>
              <a:off x="2736" y="2064"/>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sp>
        <p:nvSpPr>
          <p:cNvPr id="163866" name="Rectangle 26"/>
          <p:cNvSpPr>
            <a:spLocks noChangeArrowheads="1"/>
          </p:cNvSpPr>
          <p:nvPr/>
        </p:nvSpPr>
        <p:spPr bwMode="auto">
          <a:xfrm>
            <a:off x="1676400" y="2209800"/>
            <a:ext cx="6553200" cy="1524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endParaRPr lang="zh-CN" altLang="en-US"/>
          </a:p>
        </p:txBody>
      </p:sp>
      <p:grpSp>
        <p:nvGrpSpPr>
          <p:cNvPr id="163867" name="Group 27"/>
          <p:cNvGrpSpPr>
            <a:grpSpLocks/>
          </p:cNvGrpSpPr>
          <p:nvPr/>
        </p:nvGrpSpPr>
        <p:grpSpPr bwMode="auto">
          <a:xfrm>
            <a:off x="1676400" y="3733800"/>
            <a:ext cx="6553200" cy="1524000"/>
            <a:chOff x="1056" y="1392"/>
            <a:chExt cx="4128" cy="960"/>
          </a:xfrm>
        </p:grpSpPr>
        <p:sp>
          <p:nvSpPr>
            <p:cNvPr id="163868" name="Line 28"/>
            <p:cNvSpPr>
              <a:spLocks noChangeShapeType="1"/>
            </p:cNvSpPr>
            <p:nvPr/>
          </p:nvSpPr>
          <p:spPr bwMode="auto">
            <a:xfrm>
              <a:off x="1056" y="1392"/>
              <a:ext cx="3168"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69" name="Line 29"/>
            <p:cNvSpPr>
              <a:spLocks noChangeShapeType="1"/>
            </p:cNvSpPr>
            <p:nvPr/>
          </p:nvSpPr>
          <p:spPr bwMode="auto">
            <a:xfrm flipV="1">
              <a:off x="4176" y="1392"/>
              <a:ext cx="1008"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70" name="Line 30"/>
            <p:cNvSpPr>
              <a:spLocks noChangeShapeType="1"/>
            </p:cNvSpPr>
            <p:nvPr/>
          </p:nvSpPr>
          <p:spPr bwMode="auto">
            <a:xfrm>
              <a:off x="1056" y="1728"/>
              <a:ext cx="412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71" name="Line 31"/>
            <p:cNvSpPr>
              <a:spLocks noChangeShapeType="1"/>
            </p:cNvSpPr>
            <p:nvPr/>
          </p:nvSpPr>
          <p:spPr bwMode="auto">
            <a:xfrm>
              <a:off x="4176" y="1728"/>
              <a:ext cx="0" cy="624"/>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grpSp>
        <p:nvGrpSpPr>
          <p:cNvPr id="163872" name="Group 32"/>
          <p:cNvGrpSpPr>
            <a:grpSpLocks/>
          </p:cNvGrpSpPr>
          <p:nvPr/>
        </p:nvGrpSpPr>
        <p:grpSpPr bwMode="auto">
          <a:xfrm>
            <a:off x="1676400" y="4267200"/>
            <a:ext cx="4953000" cy="990600"/>
            <a:chOff x="1056" y="1728"/>
            <a:chExt cx="3120" cy="624"/>
          </a:xfrm>
        </p:grpSpPr>
        <p:sp>
          <p:nvSpPr>
            <p:cNvPr id="163873" name="Line 33"/>
            <p:cNvSpPr>
              <a:spLocks noChangeShapeType="1"/>
            </p:cNvSpPr>
            <p:nvPr/>
          </p:nvSpPr>
          <p:spPr bwMode="auto">
            <a:xfrm>
              <a:off x="1056" y="1728"/>
              <a:ext cx="168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74" name="Line 34"/>
            <p:cNvSpPr>
              <a:spLocks noChangeShapeType="1"/>
            </p:cNvSpPr>
            <p:nvPr/>
          </p:nvSpPr>
          <p:spPr bwMode="auto">
            <a:xfrm flipV="1">
              <a:off x="2736" y="1728"/>
              <a:ext cx="1440" cy="33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75" name="Line 35"/>
            <p:cNvSpPr>
              <a:spLocks noChangeShapeType="1"/>
            </p:cNvSpPr>
            <p:nvPr/>
          </p:nvSpPr>
          <p:spPr bwMode="auto">
            <a:xfrm>
              <a:off x="1056" y="2064"/>
              <a:ext cx="312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63876" name="Line 36"/>
            <p:cNvSpPr>
              <a:spLocks noChangeShapeType="1"/>
            </p:cNvSpPr>
            <p:nvPr/>
          </p:nvSpPr>
          <p:spPr bwMode="auto">
            <a:xfrm>
              <a:off x="2736" y="2064"/>
              <a:ext cx="0" cy="2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grpSp>
      <p:sp>
        <p:nvSpPr>
          <p:cNvPr id="163878" name="Rectangle 38"/>
          <p:cNvSpPr>
            <a:spLocks noChangeArrowheads="1"/>
          </p:cNvSpPr>
          <p:nvPr/>
        </p:nvSpPr>
        <p:spPr bwMode="auto">
          <a:xfrm>
            <a:off x="1676400" y="3733800"/>
            <a:ext cx="6553200" cy="1524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p>
            <a:endParaRPr lang="zh-CN" altLang="en-US"/>
          </a:p>
        </p:txBody>
      </p:sp>
      <p:sp>
        <p:nvSpPr>
          <p:cNvPr id="163879" name="Rectangle 39"/>
          <p:cNvSpPr>
            <a:spLocks noChangeArrowheads="1"/>
          </p:cNvSpPr>
          <p:nvPr/>
        </p:nvSpPr>
        <p:spPr bwMode="auto">
          <a:xfrm>
            <a:off x="4545013" y="2136775"/>
            <a:ext cx="2693987"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ch＞=‘A’ &amp;&amp; ch＜=‘Z’</a:t>
            </a:r>
            <a:endParaRPr kumimoji="1" lang="zh-CN" altLang="en-US" sz="2000">
              <a:ea typeface="仿宋_GB2312" pitchFamily="49" charset="-122"/>
            </a:endParaRPr>
          </a:p>
        </p:txBody>
      </p:sp>
      <p:sp>
        <p:nvSpPr>
          <p:cNvPr id="163880" name="Rectangle 40"/>
          <p:cNvSpPr>
            <a:spLocks noChangeArrowheads="1"/>
          </p:cNvSpPr>
          <p:nvPr/>
        </p:nvSpPr>
        <p:spPr bwMode="auto">
          <a:xfrm>
            <a:off x="1828800" y="2286000"/>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3881" name="Rectangle 41"/>
          <p:cNvSpPr>
            <a:spLocks noChangeArrowheads="1"/>
          </p:cNvSpPr>
          <p:nvPr/>
        </p:nvSpPr>
        <p:spPr bwMode="auto">
          <a:xfrm>
            <a:off x="3505200" y="2724150"/>
            <a:ext cx="116840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ch == ‘A’</a:t>
            </a:r>
            <a:endParaRPr kumimoji="1" lang="zh-CN" altLang="en-US" sz="2000">
              <a:ea typeface="仿宋_GB2312" pitchFamily="49" charset="-122"/>
            </a:endParaRPr>
          </a:p>
        </p:txBody>
      </p:sp>
      <p:sp>
        <p:nvSpPr>
          <p:cNvPr id="163884" name="Rectangle 44"/>
          <p:cNvSpPr>
            <a:spLocks noChangeArrowheads="1"/>
          </p:cNvSpPr>
          <p:nvPr/>
        </p:nvSpPr>
        <p:spPr bwMode="auto">
          <a:xfrm>
            <a:off x="1828800" y="2895600"/>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3885" name="Rectangle 45"/>
          <p:cNvSpPr>
            <a:spLocks noChangeArrowheads="1"/>
          </p:cNvSpPr>
          <p:nvPr/>
        </p:nvSpPr>
        <p:spPr bwMode="auto">
          <a:xfrm>
            <a:off x="1981200" y="3333750"/>
            <a:ext cx="105727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ch←‘Z’ </a:t>
            </a:r>
          </a:p>
        </p:txBody>
      </p:sp>
      <p:sp>
        <p:nvSpPr>
          <p:cNvPr id="163886" name="Rectangle 46"/>
          <p:cNvSpPr>
            <a:spLocks noChangeArrowheads="1"/>
          </p:cNvSpPr>
          <p:nvPr/>
        </p:nvSpPr>
        <p:spPr bwMode="auto">
          <a:xfrm>
            <a:off x="6019800" y="2819400"/>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假</a:t>
            </a:r>
          </a:p>
        </p:txBody>
      </p:sp>
      <p:sp>
        <p:nvSpPr>
          <p:cNvPr id="163887" name="Rectangle 47"/>
          <p:cNvSpPr>
            <a:spLocks noChangeArrowheads="1"/>
          </p:cNvSpPr>
          <p:nvPr/>
        </p:nvSpPr>
        <p:spPr bwMode="auto">
          <a:xfrm>
            <a:off x="4648200" y="3257550"/>
            <a:ext cx="112077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ch←ch-1</a:t>
            </a:r>
            <a:endParaRPr kumimoji="1" lang="zh-CN" altLang="en-US" sz="2000">
              <a:ea typeface="仿宋_GB2312" pitchFamily="49" charset="-122"/>
            </a:endParaRPr>
          </a:p>
        </p:txBody>
      </p:sp>
      <p:sp>
        <p:nvSpPr>
          <p:cNvPr id="163888" name="Rectangle 48"/>
          <p:cNvSpPr>
            <a:spLocks noChangeArrowheads="1"/>
          </p:cNvSpPr>
          <p:nvPr/>
        </p:nvSpPr>
        <p:spPr bwMode="auto">
          <a:xfrm>
            <a:off x="4735513" y="3657600"/>
            <a:ext cx="2579687"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ch＞=‘a’ &amp;&amp; ch＜=‘z’</a:t>
            </a:r>
            <a:endParaRPr kumimoji="1" lang="zh-CN" altLang="en-US" sz="2000">
              <a:ea typeface="仿宋_GB2312" pitchFamily="49" charset="-122"/>
            </a:endParaRPr>
          </a:p>
        </p:txBody>
      </p:sp>
      <p:sp>
        <p:nvSpPr>
          <p:cNvPr id="163889" name="Rectangle 49"/>
          <p:cNvSpPr>
            <a:spLocks noChangeArrowheads="1"/>
          </p:cNvSpPr>
          <p:nvPr/>
        </p:nvSpPr>
        <p:spPr bwMode="auto">
          <a:xfrm>
            <a:off x="1828800" y="3810000"/>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3890" name="Rectangle 50"/>
          <p:cNvSpPr>
            <a:spLocks noChangeArrowheads="1"/>
          </p:cNvSpPr>
          <p:nvPr/>
        </p:nvSpPr>
        <p:spPr bwMode="auto">
          <a:xfrm>
            <a:off x="3505200" y="4251325"/>
            <a:ext cx="111125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ch == ‘a’</a:t>
            </a:r>
            <a:endParaRPr kumimoji="1" lang="zh-CN" altLang="en-US" sz="2000">
              <a:ea typeface="仿宋_GB2312" pitchFamily="49" charset="-122"/>
            </a:endParaRPr>
          </a:p>
        </p:txBody>
      </p:sp>
      <p:sp>
        <p:nvSpPr>
          <p:cNvPr id="163891" name="Rectangle 51"/>
          <p:cNvSpPr>
            <a:spLocks noChangeArrowheads="1"/>
          </p:cNvSpPr>
          <p:nvPr/>
        </p:nvSpPr>
        <p:spPr bwMode="auto">
          <a:xfrm>
            <a:off x="1828800" y="4419600"/>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zh-CN" altLang="en-US" sz="2000">
                <a:ea typeface="仿宋_GB2312" pitchFamily="49" charset="-122"/>
              </a:rPr>
              <a:t>真</a:t>
            </a:r>
          </a:p>
        </p:txBody>
      </p:sp>
      <p:sp>
        <p:nvSpPr>
          <p:cNvPr id="163892" name="Rectangle 52"/>
          <p:cNvSpPr>
            <a:spLocks noChangeArrowheads="1"/>
          </p:cNvSpPr>
          <p:nvPr/>
        </p:nvSpPr>
        <p:spPr bwMode="auto">
          <a:xfrm>
            <a:off x="1981200" y="4781550"/>
            <a:ext cx="93662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ch←‘z’</a:t>
            </a:r>
            <a:endParaRPr kumimoji="1" lang="zh-CN" altLang="en-US" sz="2000">
              <a:ea typeface="仿宋_GB2312" pitchFamily="49" charset="-122"/>
            </a:endParaRPr>
          </a:p>
        </p:txBody>
      </p:sp>
      <p:sp>
        <p:nvSpPr>
          <p:cNvPr id="163893" name="Rectangle 53"/>
          <p:cNvSpPr>
            <a:spLocks noChangeArrowheads="1"/>
          </p:cNvSpPr>
          <p:nvPr/>
        </p:nvSpPr>
        <p:spPr bwMode="auto">
          <a:xfrm>
            <a:off x="6096000" y="4343400"/>
            <a:ext cx="4016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pPr>
              <a:spcBef>
                <a:spcPct val="50000"/>
              </a:spcBef>
            </a:pPr>
            <a:r>
              <a:rPr kumimoji="1" lang="zh-CN" altLang="en-US" sz="2000">
                <a:ea typeface="仿宋_GB2312" pitchFamily="49" charset="-122"/>
              </a:rPr>
              <a:t>假</a:t>
            </a:r>
          </a:p>
        </p:txBody>
      </p:sp>
      <p:sp>
        <p:nvSpPr>
          <p:cNvPr id="163894" name="Rectangle 54"/>
          <p:cNvSpPr>
            <a:spLocks noChangeArrowheads="1"/>
          </p:cNvSpPr>
          <p:nvPr/>
        </p:nvSpPr>
        <p:spPr bwMode="auto">
          <a:xfrm>
            <a:off x="4648200" y="4781550"/>
            <a:ext cx="1184275"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kumimoji="1" lang="en-US" altLang="zh-CN" sz="2000">
                <a:ea typeface="仿宋_GB2312" pitchFamily="49" charset="-122"/>
              </a:rPr>
              <a:t>ch←ch-1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3850"/>
                                        </p:tgtEl>
                                        <p:attrNameLst>
                                          <p:attrName>style.visibility</p:attrName>
                                        </p:attrNameLst>
                                      </p:cBhvr>
                                      <p:to>
                                        <p:strVal val="visible"/>
                                      </p:to>
                                    </p:set>
                                    <p:animEffect transition="in" filter="wipe(up)">
                                      <p:cBhvr>
                                        <p:cTn id="7" dur="500"/>
                                        <p:tgtEl>
                                          <p:spTgt spid="1638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3851"/>
                                        </p:tgtEl>
                                        <p:attrNameLst>
                                          <p:attrName>style.visibility</p:attrName>
                                        </p:attrNameLst>
                                      </p:cBhvr>
                                      <p:to>
                                        <p:strVal val="visible"/>
                                      </p:to>
                                    </p:set>
                                    <p:animEffect transition="in" filter="wipe(up)">
                                      <p:cBhvr>
                                        <p:cTn id="12" dur="500"/>
                                        <p:tgtEl>
                                          <p:spTgt spid="16385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3852"/>
                                        </p:tgtEl>
                                        <p:attrNameLst>
                                          <p:attrName>style.visibility</p:attrName>
                                        </p:attrNameLst>
                                      </p:cBhvr>
                                      <p:to>
                                        <p:strVal val="visible"/>
                                      </p:to>
                                    </p:set>
                                    <p:animEffect transition="in" filter="wipe(up)">
                                      <p:cBhvr>
                                        <p:cTn id="17" dur="500"/>
                                        <p:tgtEl>
                                          <p:spTgt spid="1638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63853"/>
                                        </p:tgtEl>
                                        <p:attrNameLst>
                                          <p:attrName>style.visibility</p:attrName>
                                        </p:attrNameLst>
                                      </p:cBhvr>
                                      <p:to>
                                        <p:strVal val="visible"/>
                                      </p:to>
                                    </p:set>
                                    <p:animEffect transition="in" filter="wipe(up)">
                                      <p:cBhvr>
                                        <p:cTn id="22" dur="500"/>
                                        <p:tgtEl>
                                          <p:spTgt spid="1638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63854"/>
                                        </p:tgtEl>
                                        <p:attrNameLst>
                                          <p:attrName>style.visibility</p:attrName>
                                        </p:attrNameLst>
                                      </p:cBhvr>
                                      <p:to>
                                        <p:strVal val="visible"/>
                                      </p:to>
                                    </p:set>
                                    <p:animEffect transition="in" filter="wipe(up)">
                                      <p:cBhvr>
                                        <p:cTn id="27" dur="500"/>
                                        <p:tgtEl>
                                          <p:spTgt spid="16385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63866"/>
                                        </p:tgtEl>
                                        <p:attrNameLst>
                                          <p:attrName>style.visibility</p:attrName>
                                        </p:attrNameLst>
                                      </p:cBhvr>
                                      <p:to>
                                        <p:strVal val="visible"/>
                                      </p:to>
                                    </p:set>
                                    <p:animEffect transition="in" filter="wipe(up)">
                                      <p:cBhvr>
                                        <p:cTn id="32" dur="500"/>
                                        <p:tgtEl>
                                          <p:spTgt spid="16386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163864"/>
                                        </p:tgtEl>
                                        <p:attrNameLst>
                                          <p:attrName>style.visibility</p:attrName>
                                        </p:attrNameLst>
                                      </p:cBhvr>
                                      <p:to>
                                        <p:strVal val="visible"/>
                                      </p:to>
                                    </p:set>
                                    <p:animEffect transition="in" filter="wipe(up)">
                                      <p:cBhvr>
                                        <p:cTn id="37" dur="500"/>
                                        <p:tgtEl>
                                          <p:spTgt spid="16386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63879"/>
                                        </p:tgtEl>
                                        <p:attrNameLst>
                                          <p:attrName>style.visibility</p:attrName>
                                        </p:attrNameLst>
                                      </p:cBhvr>
                                      <p:to>
                                        <p:strVal val="visible"/>
                                      </p:to>
                                    </p:set>
                                    <p:animEffect transition="in" filter="wipe(up)">
                                      <p:cBhvr>
                                        <p:cTn id="42" dur="500"/>
                                        <p:tgtEl>
                                          <p:spTgt spid="16387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63880"/>
                                        </p:tgtEl>
                                        <p:attrNameLst>
                                          <p:attrName>style.visibility</p:attrName>
                                        </p:attrNameLst>
                                      </p:cBhvr>
                                      <p:to>
                                        <p:strVal val="visible"/>
                                      </p:to>
                                    </p:set>
                                    <p:animEffect transition="in" filter="wipe(up)">
                                      <p:cBhvr>
                                        <p:cTn id="47" dur="500"/>
                                        <p:tgtEl>
                                          <p:spTgt spid="16388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163865"/>
                                        </p:tgtEl>
                                        <p:attrNameLst>
                                          <p:attrName>style.visibility</p:attrName>
                                        </p:attrNameLst>
                                      </p:cBhvr>
                                      <p:to>
                                        <p:strVal val="visible"/>
                                      </p:to>
                                    </p:set>
                                    <p:animEffect transition="in" filter="wipe(up)">
                                      <p:cBhvr>
                                        <p:cTn id="52" dur="500"/>
                                        <p:tgtEl>
                                          <p:spTgt spid="16386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63881"/>
                                        </p:tgtEl>
                                        <p:attrNameLst>
                                          <p:attrName>style.visibility</p:attrName>
                                        </p:attrNameLst>
                                      </p:cBhvr>
                                      <p:to>
                                        <p:strVal val="visible"/>
                                      </p:to>
                                    </p:set>
                                    <p:animEffect transition="in" filter="wipe(up)">
                                      <p:cBhvr>
                                        <p:cTn id="57" dur="500"/>
                                        <p:tgtEl>
                                          <p:spTgt spid="16388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163884"/>
                                        </p:tgtEl>
                                        <p:attrNameLst>
                                          <p:attrName>style.visibility</p:attrName>
                                        </p:attrNameLst>
                                      </p:cBhvr>
                                      <p:to>
                                        <p:strVal val="visible"/>
                                      </p:to>
                                    </p:set>
                                    <p:animEffect transition="in" filter="wipe(up)">
                                      <p:cBhvr>
                                        <p:cTn id="62" dur="500"/>
                                        <p:tgtEl>
                                          <p:spTgt spid="163884"/>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163885"/>
                                        </p:tgtEl>
                                        <p:attrNameLst>
                                          <p:attrName>style.visibility</p:attrName>
                                        </p:attrNameLst>
                                      </p:cBhvr>
                                      <p:to>
                                        <p:strVal val="visible"/>
                                      </p:to>
                                    </p:set>
                                    <p:animEffect transition="in" filter="wipe(up)">
                                      <p:cBhvr>
                                        <p:cTn id="67" dur="500"/>
                                        <p:tgtEl>
                                          <p:spTgt spid="16388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163886"/>
                                        </p:tgtEl>
                                        <p:attrNameLst>
                                          <p:attrName>style.visibility</p:attrName>
                                        </p:attrNameLst>
                                      </p:cBhvr>
                                      <p:to>
                                        <p:strVal val="visible"/>
                                      </p:to>
                                    </p:set>
                                    <p:animEffect transition="in" filter="wipe(up)">
                                      <p:cBhvr>
                                        <p:cTn id="72" dur="500"/>
                                        <p:tgtEl>
                                          <p:spTgt spid="163886"/>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163887"/>
                                        </p:tgtEl>
                                        <p:attrNameLst>
                                          <p:attrName>style.visibility</p:attrName>
                                        </p:attrNameLst>
                                      </p:cBhvr>
                                      <p:to>
                                        <p:strVal val="visible"/>
                                      </p:to>
                                    </p:set>
                                    <p:animEffect transition="in" filter="wipe(up)">
                                      <p:cBhvr>
                                        <p:cTn id="77" dur="500"/>
                                        <p:tgtEl>
                                          <p:spTgt spid="163887"/>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63878"/>
                                        </p:tgtEl>
                                        <p:attrNameLst>
                                          <p:attrName>style.visibility</p:attrName>
                                        </p:attrNameLst>
                                      </p:cBhvr>
                                      <p:to>
                                        <p:strVal val="visible"/>
                                      </p:to>
                                    </p:set>
                                    <p:animEffect transition="in" filter="wipe(up)">
                                      <p:cBhvr>
                                        <p:cTn id="82" dur="500"/>
                                        <p:tgtEl>
                                          <p:spTgt spid="163878"/>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1" fill="hold" nodeType="clickEffect">
                                  <p:stCondLst>
                                    <p:cond delay="0"/>
                                  </p:stCondLst>
                                  <p:childTnLst>
                                    <p:set>
                                      <p:cBhvr>
                                        <p:cTn id="86" dur="1" fill="hold">
                                          <p:stCondLst>
                                            <p:cond delay="0"/>
                                          </p:stCondLst>
                                        </p:cTn>
                                        <p:tgtEl>
                                          <p:spTgt spid="163867"/>
                                        </p:tgtEl>
                                        <p:attrNameLst>
                                          <p:attrName>style.visibility</p:attrName>
                                        </p:attrNameLst>
                                      </p:cBhvr>
                                      <p:to>
                                        <p:strVal val="visible"/>
                                      </p:to>
                                    </p:set>
                                    <p:animEffect transition="in" filter="wipe(up)">
                                      <p:cBhvr>
                                        <p:cTn id="87" dur="500"/>
                                        <p:tgtEl>
                                          <p:spTgt spid="163867"/>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163888"/>
                                        </p:tgtEl>
                                        <p:attrNameLst>
                                          <p:attrName>style.visibility</p:attrName>
                                        </p:attrNameLst>
                                      </p:cBhvr>
                                      <p:to>
                                        <p:strVal val="visible"/>
                                      </p:to>
                                    </p:set>
                                    <p:animEffect transition="in" filter="wipe(up)">
                                      <p:cBhvr>
                                        <p:cTn id="92" dur="500"/>
                                        <p:tgtEl>
                                          <p:spTgt spid="163888"/>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163889"/>
                                        </p:tgtEl>
                                        <p:attrNameLst>
                                          <p:attrName>style.visibility</p:attrName>
                                        </p:attrNameLst>
                                      </p:cBhvr>
                                      <p:to>
                                        <p:strVal val="visible"/>
                                      </p:to>
                                    </p:set>
                                    <p:animEffect transition="in" filter="wipe(up)">
                                      <p:cBhvr>
                                        <p:cTn id="97" dur="500"/>
                                        <p:tgtEl>
                                          <p:spTgt spid="163889"/>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1" fill="hold" nodeType="clickEffect">
                                  <p:stCondLst>
                                    <p:cond delay="0"/>
                                  </p:stCondLst>
                                  <p:childTnLst>
                                    <p:set>
                                      <p:cBhvr>
                                        <p:cTn id="101" dur="1" fill="hold">
                                          <p:stCondLst>
                                            <p:cond delay="0"/>
                                          </p:stCondLst>
                                        </p:cTn>
                                        <p:tgtEl>
                                          <p:spTgt spid="163872"/>
                                        </p:tgtEl>
                                        <p:attrNameLst>
                                          <p:attrName>style.visibility</p:attrName>
                                        </p:attrNameLst>
                                      </p:cBhvr>
                                      <p:to>
                                        <p:strVal val="visible"/>
                                      </p:to>
                                    </p:set>
                                    <p:animEffect transition="in" filter="wipe(up)">
                                      <p:cBhvr>
                                        <p:cTn id="102" dur="500"/>
                                        <p:tgtEl>
                                          <p:spTgt spid="163872"/>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1" fill="hold" grpId="0" nodeType="clickEffect">
                                  <p:stCondLst>
                                    <p:cond delay="0"/>
                                  </p:stCondLst>
                                  <p:childTnLst>
                                    <p:set>
                                      <p:cBhvr>
                                        <p:cTn id="106" dur="1" fill="hold">
                                          <p:stCondLst>
                                            <p:cond delay="0"/>
                                          </p:stCondLst>
                                        </p:cTn>
                                        <p:tgtEl>
                                          <p:spTgt spid="163890"/>
                                        </p:tgtEl>
                                        <p:attrNameLst>
                                          <p:attrName>style.visibility</p:attrName>
                                        </p:attrNameLst>
                                      </p:cBhvr>
                                      <p:to>
                                        <p:strVal val="visible"/>
                                      </p:to>
                                    </p:set>
                                    <p:animEffect transition="in" filter="wipe(up)">
                                      <p:cBhvr>
                                        <p:cTn id="107" dur="500"/>
                                        <p:tgtEl>
                                          <p:spTgt spid="163890"/>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22" presetClass="entr" presetSubtype="1" fill="hold" grpId="0" nodeType="clickEffect">
                                  <p:stCondLst>
                                    <p:cond delay="0"/>
                                  </p:stCondLst>
                                  <p:childTnLst>
                                    <p:set>
                                      <p:cBhvr>
                                        <p:cTn id="111" dur="1" fill="hold">
                                          <p:stCondLst>
                                            <p:cond delay="0"/>
                                          </p:stCondLst>
                                        </p:cTn>
                                        <p:tgtEl>
                                          <p:spTgt spid="163891"/>
                                        </p:tgtEl>
                                        <p:attrNameLst>
                                          <p:attrName>style.visibility</p:attrName>
                                        </p:attrNameLst>
                                      </p:cBhvr>
                                      <p:to>
                                        <p:strVal val="visible"/>
                                      </p:to>
                                    </p:set>
                                    <p:animEffect transition="in" filter="wipe(up)">
                                      <p:cBhvr>
                                        <p:cTn id="112" dur="500"/>
                                        <p:tgtEl>
                                          <p:spTgt spid="163891"/>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1" fill="hold" grpId="0" nodeType="clickEffect">
                                  <p:stCondLst>
                                    <p:cond delay="0"/>
                                  </p:stCondLst>
                                  <p:childTnLst>
                                    <p:set>
                                      <p:cBhvr>
                                        <p:cTn id="116" dur="1" fill="hold">
                                          <p:stCondLst>
                                            <p:cond delay="0"/>
                                          </p:stCondLst>
                                        </p:cTn>
                                        <p:tgtEl>
                                          <p:spTgt spid="163892"/>
                                        </p:tgtEl>
                                        <p:attrNameLst>
                                          <p:attrName>style.visibility</p:attrName>
                                        </p:attrNameLst>
                                      </p:cBhvr>
                                      <p:to>
                                        <p:strVal val="visible"/>
                                      </p:to>
                                    </p:set>
                                    <p:animEffect transition="in" filter="wipe(up)">
                                      <p:cBhvr>
                                        <p:cTn id="117" dur="500"/>
                                        <p:tgtEl>
                                          <p:spTgt spid="163892"/>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22" presetClass="entr" presetSubtype="1" fill="hold" grpId="0" nodeType="clickEffect">
                                  <p:stCondLst>
                                    <p:cond delay="0"/>
                                  </p:stCondLst>
                                  <p:childTnLst>
                                    <p:set>
                                      <p:cBhvr>
                                        <p:cTn id="121" dur="1" fill="hold">
                                          <p:stCondLst>
                                            <p:cond delay="0"/>
                                          </p:stCondLst>
                                        </p:cTn>
                                        <p:tgtEl>
                                          <p:spTgt spid="163893"/>
                                        </p:tgtEl>
                                        <p:attrNameLst>
                                          <p:attrName>style.visibility</p:attrName>
                                        </p:attrNameLst>
                                      </p:cBhvr>
                                      <p:to>
                                        <p:strVal val="visible"/>
                                      </p:to>
                                    </p:set>
                                    <p:animEffect transition="in" filter="wipe(up)">
                                      <p:cBhvr>
                                        <p:cTn id="122" dur="500"/>
                                        <p:tgtEl>
                                          <p:spTgt spid="163893"/>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22" presetClass="entr" presetSubtype="1" fill="hold" grpId="0" nodeType="clickEffect">
                                  <p:stCondLst>
                                    <p:cond delay="0"/>
                                  </p:stCondLst>
                                  <p:childTnLst>
                                    <p:set>
                                      <p:cBhvr>
                                        <p:cTn id="126" dur="1" fill="hold">
                                          <p:stCondLst>
                                            <p:cond delay="0"/>
                                          </p:stCondLst>
                                        </p:cTn>
                                        <p:tgtEl>
                                          <p:spTgt spid="163894"/>
                                        </p:tgtEl>
                                        <p:attrNameLst>
                                          <p:attrName>style.visibility</p:attrName>
                                        </p:attrNameLst>
                                      </p:cBhvr>
                                      <p:to>
                                        <p:strVal val="visible"/>
                                      </p:to>
                                    </p:set>
                                    <p:animEffect transition="in" filter="wipe(up)">
                                      <p:cBhvr>
                                        <p:cTn id="127" dur="500"/>
                                        <p:tgtEl>
                                          <p:spTgt spid="163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0" grpId="0" animBg="1" autoUpdateAnimBg="0"/>
      <p:bldP spid="163851" grpId="0" animBg="1"/>
      <p:bldP spid="163852" grpId="0" animBg="1" autoUpdateAnimBg="0"/>
      <p:bldP spid="163853" grpId="0" animBg="1"/>
      <p:bldP spid="163854" grpId="0" animBg="1" autoUpdateAnimBg="0"/>
      <p:bldP spid="163866" grpId="0" animBg="1"/>
      <p:bldP spid="163878" grpId="0" animBg="1"/>
      <p:bldP spid="163879" grpId="0" autoUpdateAnimBg="0"/>
      <p:bldP spid="163880" grpId="0" autoUpdateAnimBg="0"/>
      <p:bldP spid="163881" grpId="0" autoUpdateAnimBg="0"/>
      <p:bldP spid="163884" grpId="0" autoUpdateAnimBg="0"/>
      <p:bldP spid="163885" grpId="0" autoUpdateAnimBg="0"/>
      <p:bldP spid="163886" grpId="0" autoUpdateAnimBg="0"/>
      <p:bldP spid="163887" grpId="0" autoUpdateAnimBg="0"/>
      <p:bldP spid="163888" grpId="0" autoUpdateAnimBg="0"/>
      <p:bldP spid="163889" grpId="0" autoUpdateAnimBg="0"/>
      <p:bldP spid="163890" grpId="0" autoUpdateAnimBg="0"/>
      <p:bldP spid="163891" grpId="0" autoUpdateAnimBg="0"/>
      <p:bldP spid="163892" grpId="0" autoUpdateAnimBg="0"/>
      <p:bldP spid="163893" grpId="0" autoUpdateAnimBg="0"/>
      <p:bldP spid="163894"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边学边练</a:t>
            </a:r>
            <a:endParaRPr lang="zh-CN" altLang="en-US" dirty="0"/>
          </a:p>
        </p:txBody>
      </p:sp>
      <p:sp>
        <p:nvSpPr>
          <p:cNvPr id="3" name="内容占位符 2"/>
          <p:cNvSpPr>
            <a:spLocks noGrp="1"/>
          </p:cNvSpPr>
          <p:nvPr>
            <p:ph idx="1"/>
          </p:nvPr>
        </p:nvSpPr>
        <p:spPr>
          <a:xfrm>
            <a:off x="2590800" y="1700213"/>
            <a:ext cx="6229350" cy="4824412"/>
          </a:xfrm>
        </p:spPr>
        <p:txBody>
          <a:bodyPr/>
          <a:lstStyle/>
          <a:p>
            <a:pPr marL="0" indent="0">
              <a:buNone/>
            </a:pPr>
            <a:r>
              <a:rPr lang="zh-CN" altLang="zh-CN" dirty="0"/>
              <a:t>输出如下字母组成的等腰三角形。</a:t>
            </a:r>
            <a:endParaRPr lang="zh-CN" altLang="en-US" dirty="0"/>
          </a:p>
        </p:txBody>
      </p:sp>
      <p:sp>
        <p:nvSpPr>
          <p:cNvPr id="4" name="灯片编号占位符 3"/>
          <p:cNvSpPr>
            <a:spLocks noGrp="1"/>
          </p:cNvSpPr>
          <p:nvPr>
            <p:ph type="sldNum" sz="quarter" idx="10"/>
          </p:nvPr>
        </p:nvSpPr>
        <p:spPr/>
        <p:txBody>
          <a:bodyPr/>
          <a:lstStyle/>
          <a:p>
            <a:r>
              <a:rPr lang="en-US" altLang="zh-CN" smtClean="0"/>
              <a:t>－</a:t>
            </a:r>
            <a:fld id="{39FE9FF1-4808-4B5E-84B8-18E65E7DA34E}" type="slidenum">
              <a:rPr lang="en-US" altLang="zh-CN" smtClean="0"/>
              <a:pPr/>
              <a:t>14</a:t>
            </a:fld>
            <a:r>
              <a:rPr lang="en-US" altLang="zh-CN" smtClean="0"/>
              <a:t>－</a:t>
            </a:r>
            <a:endParaRPr lang="en-US" altLang="zh-CN"/>
          </a:p>
        </p:txBody>
      </p:sp>
      <p:graphicFrame>
        <p:nvGraphicFramePr>
          <p:cNvPr id="5" name="对象 4"/>
          <p:cNvGraphicFramePr>
            <a:graphicFrameLocks noChangeAspect="1"/>
          </p:cNvGraphicFramePr>
          <p:nvPr/>
        </p:nvGraphicFramePr>
        <p:xfrm>
          <a:off x="381000" y="1524000"/>
          <a:ext cx="1905000" cy="1905000"/>
        </p:xfrm>
        <a:graphic>
          <a:graphicData uri="http://schemas.openxmlformats.org/presentationml/2006/ole">
            <mc:AlternateContent xmlns:mc="http://schemas.openxmlformats.org/markup-compatibility/2006">
              <mc:Choice xmlns:v="urn:schemas-microsoft-com:vml" Requires="v">
                <p:oleObj spid="_x0000_s176132" name="位图图像" r:id="rId3" imgW="5380952" imgH="4704762" progId="PBrush">
                  <p:embed/>
                </p:oleObj>
              </mc:Choice>
              <mc:Fallback>
                <p:oleObj name="位图图像" r:id="rId3" imgW="5380952" imgH="4704762" progId="PBrush">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240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7613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43200" y="2362200"/>
            <a:ext cx="4887895"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026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p:cNvSpPr>
            <a:spLocks noGrp="1"/>
          </p:cNvSpPr>
          <p:nvPr>
            <p:ph type="sldNum" sz="quarter" idx="10"/>
          </p:nvPr>
        </p:nvSpPr>
        <p:spPr/>
        <p:txBody>
          <a:bodyPr/>
          <a:lstStyle/>
          <a:p>
            <a:r>
              <a:rPr lang="en-US" altLang="zh-CN"/>
              <a:t>－</a:t>
            </a:r>
            <a:fld id="{5BDB8F62-22CA-445C-8911-A1C9435D26F6}" type="slidenum">
              <a:rPr lang="en-US" altLang="zh-CN"/>
              <a:pPr/>
              <a:t>15</a:t>
            </a:fld>
            <a:r>
              <a:rPr lang="en-US" altLang="zh-CN"/>
              <a:t>－</a:t>
            </a:r>
          </a:p>
        </p:txBody>
      </p:sp>
      <p:sp>
        <p:nvSpPr>
          <p:cNvPr id="117762" name="Rectangle 2"/>
          <p:cNvSpPr>
            <a:spLocks noGrp="1" noChangeArrowheads="1"/>
          </p:cNvSpPr>
          <p:nvPr>
            <p:ph type="title"/>
          </p:nvPr>
        </p:nvSpPr>
        <p:spPr>
          <a:xfrm>
            <a:off x="609600" y="2362200"/>
            <a:ext cx="8001000" cy="838200"/>
          </a:xfrm>
        </p:spPr>
        <p:txBody>
          <a:bodyPr/>
          <a:lstStyle/>
          <a:p>
            <a:r>
              <a:rPr lang="zh-CN" altLang="en-US" sz="3600"/>
              <a:t>8.2　一个字符串处理的存储和处理</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r>
              <a:rPr lang="en-US" altLang="zh-CN"/>
              <a:t>－</a:t>
            </a:r>
            <a:fld id="{7616A8B7-CAAE-4C2A-BF34-A772008DDD72}" type="slidenum">
              <a:rPr lang="en-US" altLang="zh-CN"/>
              <a:pPr/>
              <a:t>16</a:t>
            </a:fld>
            <a:r>
              <a:rPr lang="en-US" altLang="zh-CN"/>
              <a:t>－</a:t>
            </a:r>
          </a:p>
        </p:txBody>
      </p:sp>
      <p:sp>
        <p:nvSpPr>
          <p:cNvPr id="118786"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8.2.1  一维字符数组与字符串</a:t>
            </a:r>
          </a:p>
        </p:txBody>
      </p:sp>
      <p:sp>
        <p:nvSpPr>
          <p:cNvPr id="118787" name="Rectangle 3"/>
          <p:cNvSpPr>
            <a:spLocks noGrp="1" noChangeArrowheads="1"/>
          </p:cNvSpPr>
          <p:nvPr>
            <p:ph type="body" idx="1"/>
          </p:nvPr>
        </p:nvSpPr>
        <p:spPr>
          <a:xfrm>
            <a:off x="395288" y="1700213"/>
            <a:ext cx="8424862" cy="1957387"/>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pPr>
            <a:r>
              <a:rPr lang="zh-CN" altLang="en-US"/>
              <a:t>一个字符类型的变量存储</a:t>
            </a:r>
            <a:r>
              <a:rPr lang="zh-CN" altLang="en-US">
                <a:solidFill>
                  <a:srgbClr val="CC0000"/>
                </a:solidFill>
              </a:rPr>
              <a:t>一个字符</a:t>
            </a:r>
          </a:p>
          <a:p>
            <a:pPr marL="381000" indent="-381000" algn="just">
              <a:lnSpc>
                <a:spcPct val="110000"/>
              </a:lnSpc>
            </a:pPr>
            <a:r>
              <a:rPr lang="zh-CN" altLang="en-US"/>
              <a:t>一组字符变量组成的字符数组存储</a:t>
            </a:r>
            <a:r>
              <a:rPr lang="zh-CN" altLang="en-US">
                <a:solidFill>
                  <a:srgbClr val="CC0000"/>
                </a:solidFill>
              </a:rPr>
              <a:t>一串字符</a:t>
            </a:r>
          </a:p>
          <a:p>
            <a:pPr marL="381000" indent="-381000" algn="just">
              <a:lnSpc>
                <a:spcPct val="110000"/>
              </a:lnSpc>
            </a:pPr>
            <a:r>
              <a:rPr lang="zh-CN" altLang="en-US"/>
              <a:t>通常使用</a:t>
            </a:r>
            <a:r>
              <a:rPr lang="zh-CN" altLang="en-US">
                <a:solidFill>
                  <a:srgbClr val="CC0000"/>
                </a:solidFill>
              </a:rPr>
              <a:t>一维字符数组</a:t>
            </a:r>
            <a:r>
              <a:rPr lang="zh-CN" altLang="en-US"/>
              <a:t>存储一个字符串，每个数组元素存放一个字符</a:t>
            </a:r>
            <a:endParaRPr lang="en-US" altLang="zh-CN"/>
          </a:p>
        </p:txBody>
      </p:sp>
      <p:sp>
        <p:nvSpPr>
          <p:cNvPr id="118832" name="Rectangle 48"/>
          <p:cNvSpPr>
            <a:spLocks noChangeArrowheads="1"/>
          </p:cNvSpPr>
          <p:nvPr/>
        </p:nvSpPr>
        <p:spPr bwMode="auto">
          <a:xfrm>
            <a:off x="457200" y="3810000"/>
            <a:ext cx="8153400" cy="146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110000"/>
              </a:lnSpc>
              <a:spcBef>
                <a:spcPct val="50000"/>
              </a:spcBef>
              <a:buClr>
                <a:srgbClr val="CC0000"/>
              </a:buClr>
              <a:buFont typeface="Wingdings" pitchFamily="2" charset="2"/>
              <a:buNone/>
            </a:pPr>
            <a:r>
              <a:rPr lang="zh-CN" altLang="en-US">
                <a:ea typeface="仿宋_GB2312" pitchFamily="49" charset="-122"/>
              </a:rPr>
              <a:t>1.  字符数组的定义－－字符串变量</a:t>
            </a:r>
          </a:p>
          <a:p>
            <a:pPr>
              <a:lnSpc>
                <a:spcPct val="110000"/>
              </a:lnSpc>
              <a:spcBef>
                <a:spcPct val="50000"/>
              </a:spcBef>
              <a:buClr>
                <a:srgbClr val="CC0000"/>
              </a:buClr>
              <a:buFont typeface="Wingdings" pitchFamily="2" charset="2"/>
              <a:buNone/>
            </a:pPr>
            <a:r>
              <a:rPr lang="en-US" altLang="zh-CN" b="0">
                <a:ea typeface="仿宋_GB2312" pitchFamily="49" charset="-122"/>
              </a:rPr>
              <a:t>     char c[20];  </a:t>
            </a:r>
            <a:r>
              <a:rPr lang="zh-CN" altLang="en-US">
                <a:ea typeface="仿宋_GB2312" pitchFamily="49" charset="-122"/>
              </a:rPr>
              <a:t>定义了一个最多可以存储20个字符的字符数组，其名字为“</a:t>
            </a:r>
            <a:r>
              <a:rPr lang="en-US" altLang="zh-CN" b="0">
                <a:ea typeface="仿宋_GB2312" pitchFamily="49" charset="-122"/>
              </a:rPr>
              <a:t>c</a:t>
            </a:r>
            <a:r>
              <a:rPr lang="en-US" altLang="zh-CN">
                <a:ea typeface="仿宋_GB2312" pitchFamily="49" charset="-122"/>
              </a:rPr>
              <a:t>”。</a:t>
            </a:r>
            <a:endParaRPr lang="zh-CN" altLang="en-US">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8832"/>
                                        </p:tgtEl>
                                        <p:attrNameLst>
                                          <p:attrName>style.visibility</p:attrName>
                                        </p:attrNameLst>
                                      </p:cBhvr>
                                      <p:to>
                                        <p:strVal val="visible"/>
                                      </p:to>
                                    </p:set>
                                    <p:animEffect transition="in" filter="wipe(up)">
                                      <p:cBhvr>
                                        <p:cTn id="7" dur="500"/>
                                        <p:tgtEl>
                                          <p:spTgt spid="1188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3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 name="灯片编号占位符 3"/>
          <p:cNvSpPr>
            <a:spLocks noGrp="1"/>
          </p:cNvSpPr>
          <p:nvPr>
            <p:ph type="sldNum" sz="quarter" idx="10"/>
          </p:nvPr>
        </p:nvSpPr>
        <p:spPr/>
        <p:txBody>
          <a:bodyPr/>
          <a:lstStyle/>
          <a:p>
            <a:r>
              <a:rPr lang="en-US" altLang="zh-CN"/>
              <a:t>－</a:t>
            </a:r>
            <a:fld id="{D7CB3D77-4FE0-451B-BFC5-336912533932}" type="slidenum">
              <a:rPr lang="en-US" altLang="zh-CN"/>
              <a:pPr/>
              <a:t>17</a:t>
            </a:fld>
            <a:r>
              <a:rPr lang="en-US" altLang="zh-CN"/>
              <a:t>－</a:t>
            </a:r>
          </a:p>
        </p:txBody>
      </p:sp>
      <p:sp>
        <p:nvSpPr>
          <p:cNvPr id="165890"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8.2.1一维字符数组与字符串</a:t>
            </a:r>
          </a:p>
        </p:txBody>
      </p:sp>
      <p:sp>
        <p:nvSpPr>
          <p:cNvPr id="165891" name="Rectangle 3"/>
          <p:cNvSpPr>
            <a:spLocks noGrp="1" noChangeArrowheads="1"/>
          </p:cNvSpPr>
          <p:nvPr>
            <p:ph type="body" idx="1"/>
          </p:nvPr>
        </p:nvSpPr>
        <p:spPr>
          <a:xfrm>
            <a:off x="395288" y="1700213"/>
            <a:ext cx="8424862" cy="2338387"/>
          </a:xfrm>
        </p:spPr>
        <p:txBody>
          <a:bodyPr/>
          <a:lstStyle/>
          <a:p>
            <a:pPr>
              <a:buFont typeface="Wingdings" pitchFamily="2" charset="2"/>
              <a:buNone/>
            </a:pPr>
            <a:r>
              <a:rPr lang="zh-CN" altLang="en-US"/>
              <a:t>2. 字符串常量</a:t>
            </a:r>
          </a:p>
          <a:p>
            <a:pPr algn="just">
              <a:lnSpc>
                <a:spcPct val="110000"/>
              </a:lnSpc>
              <a:buFont typeface="Wingdings" pitchFamily="2" charset="2"/>
              <a:buNone/>
            </a:pPr>
            <a:r>
              <a:rPr lang="zh-CN" altLang="en-US"/>
              <a:t>     用</a:t>
            </a:r>
            <a:r>
              <a:rPr lang="zh-CN" altLang="en-US">
                <a:solidFill>
                  <a:srgbClr val="CC0000"/>
                </a:solidFill>
              </a:rPr>
              <a:t>双引号括起来</a:t>
            </a:r>
            <a:r>
              <a:rPr lang="zh-CN" altLang="en-US"/>
              <a:t>的一串字符称为字符串常量。</a:t>
            </a:r>
          </a:p>
          <a:p>
            <a:pPr algn="just">
              <a:lnSpc>
                <a:spcPct val="110000"/>
              </a:lnSpc>
              <a:buFont typeface="Wingdings" pitchFamily="2" charset="2"/>
              <a:buNone/>
            </a:pPr>
            <a:r>
              <a:rPr lang="zh-CN" altLang="en-US"/>
              <a:t>     “</a:t>
            </a:r>
            <a:r>
              <a:rPr lang="en-US" altLang="zh-CN" b="0"/>
              <a:t>I</a:t>
            </a:r>
            <a:r>
              <a:rPr lang="en-US" altLang="zh-CN"/>
              <a:t>┗┛</a:t>
            </a:r>
            <a:r>
              <a:rPr lang="en-US" altLang="zh-CN" b="0"/>
              <a:t>am</a:t>
            </a:r>
            <a:r>
              <a:rPr lang="en-US" altLang="zh-CN"/>
              <a:t>┗┛</a:t>
            </a:r>
            <a:r>
              <a:rPr lang="en-US" altLang="zh-CN" b="0"/>
              <a:t>a</a:t>
            </a:r>
            <a:r>
              <a:rPr lang="en-US" altLang="zh-CN"/>
              <a:t>┗┛</a:t>
            </a:r>
            <a:r>
              <a:rPr lang="en-US" altLang="zh-CN" b="0"/>
              <a:t>student</a:t>
            </a:r>
            <a:r>
              <a:rPr lang="en-US" altLang="zh-CN"/>
              <a:t>”</a:t>
            </a:r>
          </a:p>
          <a:p>
            <a:pPr algn="just">
              <a:lnSpc>
                <a:spcPct val="110000"/>
              </a:lnSpc>
              <a:buFont typeface="Wingdings" pitchFamily="2" charset="2"/>
              <a:buNone/>
            </a:pPr>
            <a:r>
              <a:rPr lang="zh-CN" altLang="en-US"/>
              <a:t>     在</a:t>
            </a:r>
            <a:r>
              <a:rPr lang="en-US" altLang="zh-CN"/>
              <a:t>C</a:t>
            </a:r>
            <a:r>
              <a:rPr lang="zh-CN" altLang="en-US"/>
              <a:t>语言中，系统在字符串的末尾加上一个</a:t>
            </a:r>
            <a:r>
              <a:rPr lang="en-US" altLang="zh-CN" b="0"/>
              <a:t>ASCII</a:t>
            </a:r>
            <a:r>
              <a:rPr lang="zh-CN" altLang="en-US"/>
              <a:t>码值为</a:t>
            </a:r>
            <a:r>
              <a:rPr lang="zh-CN" altLang="en-US" b="0"/>
              <a:t>0</a:t>
            </a:r>
            <a:r>
              <a:rPr lang="zh-CN" altLang="en-US"/>
              <a:t>的字符（用</a:t>
            </a:r>
            <a:r>
              <a:rPr lang="zh-CN" altLang="en-US" b="0"/>
              <a:t>‘\0</a:t>
            </a:r>
            <a:r>
              <a:rPr lang="zh-CN" altLang="en-US"/>
              <a:t>’表示）作为结束标志。</a:t>
            </a:r>
          </a:p>
        </p:txBody>
      </p:sp>
      <p:grpSp>
        <p:nvGrpSpPr>
          <p:cNvPr id="165939" name="Group 51"/>
          <p:cNvGrpSpPr>
            <a:grpSpLocks/>
          </p:cNvGrpSpPr>
          <p:nvPr/>
        </p:nvGrpSpPr>
        <p:grpSpPr bwMode="auto">
          <a:xfrm>
            <a:off x="1295400" y="4343400"/>
            <a:ext cx="7010400" cy="1047750"/>
            <a:chOff x="816" y="2736"/>
            <a:chExt cx="4416" cy="660"/>
          </a:xfrm>
        </p:grpSpPr>
        <p:grpSp>
          <p:nvGrpSpPr>
            <p:cNvPr id="165938" name="Group 50"/>
            <p:cNvGrpSpPr>
              <a:grpSpLocks/>
            </p:cNvGrpSpPr>
            <p:nvPr/>
          </p:nvGrpSpPr>
          <p:grpSpPr bwMode="auto">
            <a:xfrm>
              <a:off x="816" y="2736"/>
              <a:ext cx="4416" cy="320"/>
              <a:chOff x="816" y="2736"/>
              <a:chExt cx="4416" cy="320"/>
            </a:xfrm>
          </p:grpSpPr>
          <p:sp>
            <p:nvSpPr>
              <p:cNvPr id="165893" name="Rectangle 5"/>
              <p:cNvSpPr>
                <a:spLocks noChangeArrowheads="1"/>
              </p:cNvSpPr>
              <p:nvPr/>
            </p:nvSpPr>
            <p:spPr bwMode="auto">
              <a:xfrm>
                <a:off x="2112"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65894" name="Rectangle 6"/>
              <p:cNvSpPr>
                <a:spLocks noChangeArrowheads="1"/>
              </p:cNvSpPr>
              <p:nvPr/>
            </p:nvSpPr>
            <p:spPr bwMode="auto">
              <a:xfrm>
                <a:off x="5016"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65895" name="Rectangle 7"/>
              <p:cNvSpPr>
                <a:spLocks noChangeArrowheads="1"/>
              </p:cNvSpPr>
              <p:nvPr/>
            </p:nvSpPr>
            <p:spPr bwMode="auto">
              <a:xfrm>
                <a:off x="4800"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65896" name="Rectangle 8"/>
              <p:cNvSpPr>
                <a:spLocks noChangeArrowheads="1"/>
              </p:cNvSpPr>
              <p:nvPr/>
            </p:nvSpPr>
            <p:spPr bwMode="auto">
              <a:xfrm>
                <a:off x="4584"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65897" name="Rectangle 9"/>
              <p:cNvSpPr>
                <a:spLocks noChangeArrowheads="1"/>
              </p:cNvSpPr>
              <p:nvPr/>
            </p:nvSpPr>
            <p:spPr bwMode="auto">
              <a:xfrm>
                <a:off x="4368"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65898" name="Rectangle 10"/>
              <p:cNvSpPr>
                <a:spLocks noChangeArrowheads="1"/>
              </p:cNvSpPr>
              <p:nvPr/>
            </p:nvSpPr>
            <p:spPr bwMode="auto">
              <a:xfrm>
                <a:off x="4152"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65899" name="Rectangle 11"/>
              <p:cNvSpPr>
                <a:spLocks noChangeArrowheads="1"/>
              </p:cNvSpPr>
              <p:nvPr/>
            </p:nvSpPr>
            <p:spPr bwMode="auto">
              <a:xfrm>
                <a:off x="3840" y="2736"/>
                <a:ext cx="312"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zh-CN" altLang="en-US"/>
                  <a:t>\0</a:t>
                </a:r>
              </a:p>
            </p:txBody>
          </p:sp>
          <p:sp>
            <p:nvSpPr>
              <p:cNvPr id="165900" name="Rectangle 12"/>
              <p:cNvSpPr>
                <a:spLocks noChangeArrowheads="1"/>
              </p:cNvSpPr>
              <p:nvPr/>
            </p:nvSpPr>
            <p:spPr bwMode="auto">
              <a:xfrm>
                <a:off x="3624"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t</a:t>
                </a:r>
              </a:p>
            </p:txBody>
          </p:sp>
          <p:sp>
            <p:nvSpPr>
              <p:cNvPr id="165901" name="Rectangle 13"/>
              <p:cNvSpPr>
                <a:spLocks noChangeArrowheads="1"/>
              </p:cNvSpPr>
              <p:nvPr/>
            </p:nvSpPr>
            <p:spPr bwMode="auto">
              <a:xfrm>
                <a:off x="3408"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n</a:t>
                </a:r>
              </a:p>
            </p:txBody>
          </p:sp>
          <p:sp>
            <p:nvSpPr>
              <p:cNvPr id="165902" name="Rectangle 14"/>
              <p:cNvSpPr>
                <a:spLocks noChangeArrowheads="1"/>
              </p:cNvSpPr>
              <p:nvPr/>
            </p:nvSpPr>
            <p:spPr bwMode="auto">
              <a:xfrm>
                <a:off x="3192"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65903" name="Rectangle 15"/>
              <p:cNvSpPr>
                <a:spLocks noChangeArrowheads="1"/>
              </p:cNvSpPr>
              <p:nvPr/>
            </p:nvSpPr>
            <p:spPr bwMode="auto">
              <a:xfrm>
                <a:off x="2976"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d</a:t>
                </a:r>
              </a:p>
            </p:txBody>
          </p:sp>
          <p:sp>
            <p:nvSpPr>
              <p:cNvPr id="165904" name="Rectangle 16"/>
              <p:cNvSpPr>
                <a:spLocks noChangeArrowheads="1"/>
              </p:cNvSpPr>
              <p:nvPr/>
            </p:nvSpPr>
            <p:spPr bwMode="auto">
              <a:xfrm>
                <a:off x="2760"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u</a:t>
                </a:r>
              </a:p>
            </p:txBody>
          </p:sp>
          <p:sp>
            <p:nvSpPr>
              <p:cNvPr id="165905" name="Rectangle 17"/>
              <p:cNvSpPr>
                <a:spLocks noChangeArrowheads="1"/>
              </p:cNvSpPr>
              <p:nvPr/>
            </p:nvSpPr>
            <p:spPr bwMode="auto">
              <a:xfrm>
                <a:off x="2544"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t</a:t>
                </a:r>
              </a:p>
            </p:txBody>
          </p:sp>
          <p:sp>
            <p:nvSpPr>
              <p:cNvPr id="165906" name="Rectangle 18"/>
              <p:cNvSpPr>
                <a:spLocks noChangeArrowheads="1"/>
              </p:cNvSpPr>
              <p:nvPr/>
            </p:nvSpPr>
            <p:spPr bwMode="auto">
              <a:xfrm>
                <a:off x="2328"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s</a:t>
                </a:r>
              </a:p>
            </p:txBody>
          </p:sp>
          <p:sp>
            <p:nvSpPr>
              <p:cNvPr id="165907" name="Rectangle 19"/>
              <p:cNvSpPr>
                <a:spLocks noChangeArrowheads="1"/>
              </p:cNvSpPr>
              <p:nvPr/>
            </p:nvSpPr>
            <p:spPr bwMode="auto">
              <a:xfrm>
                <a:off x="1896"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65908" name="Rectangle 20"/>
              <p:cNvSpPr>
                <a:spLocks noChangeArrowheads="1"/>
              </p:cNvSpPr>
              <p:nvPr/>
            </p:nvSpPr>
            <p:spPr bwMode="auto">
              <a:xfrm>
                <a:off x="1680"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65909" name="Rectangle 21"/>
              <p:cNvSpPr>
                <a:spLocks noChangeArrowheads="1"/>
              </p:cNvSpPr>
              <p:nvPr/>
            </p:nvSpPr>
            <p:spPr bwMode="auto">
              <a:xfrm>
                <a:off x="1464"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m</a:t>
                </a:r>
              </a:p>
            </p:txBody>
          </p:sp>
          <p:sp>
            <p:nvSpPr>
              <p:cNvPr id="165910" name="Rectangle 22"/>
              <p:cNvSpPr>
                <a:spLocks noChangeArrowheads="1"/>
              </p:cNvSpPr>
              <p:nvPr/>
            </p:nvSpPr>
            <p:spPr bwMode="auto">
              <a:xfrm>
                <a:off x="1248"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65911" name="Rectangle 23"/>
              <p:cNvSpPr>
                <a:spLocks noChangeArrowheads="1"/>
              </p:cNvSpPr>
              <p:nvPr/>
            </p:nvSpPr>
            <p:spPr bwMode="auto">
              <a:xfrm>
                <a:off x="1032"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65912" name="Rectangle 24"/>
              <p:cNvSpPr>
                <a:spLocks noChangeArrowheads="1"/>
              </p:cNvSpPr>
              <p:nvPr/>
            </p:nvSpPr>
            <p:spPr bwMode="auto">
              <a:xfrm>
                <a:off x="816" y="2736"/>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I</a:t>
                </a:r>
              </a:p>
            </p:txBody>
          </p:sp>
          <p:sp>
            <p:nvSpPr>
              <p:cNvPr id="165913" name="Line 25"/>
              <p:cNvSpPr>
                <a:spLocks noChangeShapeType="1"/>
              </p:cNvSpPr>
              <p:nvPr/>
            </p:nvSpPr>
            <p:spPr bwMode="auto">
              <a:xfrm>
                <a:off x="816" y="2736"/>
                <a:ext cx="441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14" name="Line 26"/>
              <p:cNvSpPr>
                <a:spLocks noChangeShapeType="1"/>
              </p:cNvSpPr>
              <p:nvPr/>
            </p:nvSpPr>
            <p:spPr bwMode="auto">
              <a:xfrm>
                <a:off x="816" y="3056"/>
                <a:ext cx="441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15" name="Line 27"/>
              <p:cNvSpPr>
                <a:spLocks noChangeShapeType="1"/>
              </p:cNvSpPr>
              <p:nvPr/>
            </p:nvSpPr>
            <p:spPr bwMode="auto">
              <a:xfrm>
                <a:off x="816" y="2736"/>
                <a:ext cx="0" cy="3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16" name="Line 28"/>
              <p:cNvSpPr>
                <a:spLocks noChangeShapeType="1"/>
              </p:cNvSpPr>
              <p:nvPr/>
            </p:nvSpPr>
            <p:spPr bwMode="auto">
              <a:xfrm>
                <a:off x="1032"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17" name="Line 29"/>
              <p:cNvSpPr>
                <a:spLocks noChangeShapeType="1"/>
              </p:cNvSpPr>
              <p:nvPr/>
            </p:nvSpPr>
            <p:spPr bwMode="auto">
              <a:xfrm>
                <a:off x="1248"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18" name="Line 30"/>
              <p:cNvSpPr>
                <a:spLocks noChangeShapeType="1"/>
              </p:cNvSpPr>
              <p:nvPr/>
            </p:nvSpPr>
            <p:spPr bwMode="auto">
              <a:xfrm>
                <a:off x="1464"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19" name="Line 31"/>
              <p:cNvSpPr>
                <a:spLocks noChangeShapeType="1"/>
              </p:cNvSpPr>
              <p:nvPr/>
            </p:nvSpPr>
            <p:spPr bwMode="auto">
              <a:xfrm>
                <a:off x="1680"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0" name="Line 32"/>
              <p:cNvSpPr>
                <a:spLocks noChangeShapeType="1"/>
              </p:cNvSpPr>
              <p:nvPr/>
            </p:nvSpPr>
            <p:spPr bwMode="auto">
              <a:xfrm>
                <a:off x="1896"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1" name="Line 33"/>
              <p:cNvSpPr>
                <a:spLocks noChangeShapeType="1"/>
              </p:cNvSpPr>
              <p:nvPr/>
            </p:nvSpPr>
            <p:spPr bwMode="auto">
              <a:xfrm>
                <a:off x="2112"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2" name="Line 34"/>
              <p:cNvSpPr>
                <a:spLocks noChangeShapeType="1"/>
              </p:cNvSpPr>
              <p:nvPr/>
            </p:nvSpPr>
            <p:spPr bwMode="auto">
              <a:xfrm>
                <a:off x="2544"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3" name="Line 35"/>
              <p:cNvSpPr>
                <a:spLocks noChangeShapeType="1"/>
              </p:cNvSpPr>
              <p:nvPr/>
            </p:nvSpPr>
            <p:spPr bwMode="auto">
              <a:xfrm>
                <a:off x="2760"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4" name="Line 36"/>
              <p:cNvSpPr>
                <a:spLocks noChangeShapeType="1"/>
              </p:cNvSpPr>
              <p:nvPr/>
            </p:nvSpPr>
            <p:spPr bwMode="auto">
              <a:xfrm>
                <a:off x="2976"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5" name="Line 37"/>
              <p:cNvSpPr>
                <a:spLocks noChangeShapeType="1"/>
              </p:cNvSpPr>
              <p:nvPr/>
            </p:nvSpPr>
            <p:spPr bwMode="auto">
              <a:xfrm>
                <a:off x="3192"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6" name="Line 38"/>
              <p:cNvSpPr>
                <a:spLocks noChangeShapeType="1"/>
              </p:cNvSpPr>
              <p:nvPr/>
            </p:nvSpPr>
            <p:spPr bwMode="auto">
              <a:xfrm>
                <a:off x="3408"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7" name="Line 39"/>
              <p:cNvSpPr>
                <a:spLocks noChangeShapeType="1"/>
              </p:cNvSpPr>
              <p:nvPr/>
            </p:nvSpPr>
            <p:spPr bwMode="auto">
              <a:xfrm>
                <a:off x="3624"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8" name="Line 40"/>
              <p:cNvSpPr>
                <a:spLocks noChangeShapeType="1"/>
              </p:cNvSpPr>
              <p:nvPr/>
            </p:nvSpPr>
            <p:spPr bwMode="auto">
              <a:xfrm>
                <a:off x="3840"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29" name="Line 41"/>
              <p:cNvSpPr>
                <a:spLocks noChangeShapeType="1"/>
              </p:cNvSpPr>
              <p:nvPr/>
            </p:nvSpPr>
            <p:spPr bwMode="auto">
              <a:xfrm>
                <a:off x="4152"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30" name="Line 42"/>
              <p:cNvSpPr>
                <a:spLocks noChangeShapeType="1"/>
              </p:cNvSpPr>
              <p:nvPr/>
            </p:nvSpPr>
            <p:spPr bwMode="auto">
              <a:xfrm>
                <a:off x="4368"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31" name="Line 43"/>
              <p:cNvSpPr>
                <a:spLocks noChangeShapeType="1"/>
              </p:cNvSpPr>
              <p:nvPr/>
            </p:nvSpPr>
            <p:spPr bwMode="auto">
              <a:xfrm>
                <a:off x="4584"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32" name="Line 44"/>
              <p:cNvSpPr>
                <a:spLocks noChangeShapeType="1"/>
              </p:cNvSpPr>
              <p:nvPr/>
            </p:nvSpPr>
            <p:spPr bwMode="auto">
              <a:xfrm>
                <a:off x="4800"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33" name="Line 45"/>
              <p:cNvSpPr>
                <a:spLocks noChangeShapeType="1"/>
              </p:cNvSpPr>
              <p:nvPr/>
            </p:nvSpPr>
            <p:spPr bwMode="auto">
              <a:xfrm>
                <a:off x="5016"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34" name="Line 46"/>
              <p:cNvSpPr>
                <a:spLocks noChangeShapeType="1"/>
              </p:cNvSpPr>
              <p:nvPr/>
            </p:nvSpPr>
            <p:spPr bwMode="auto">
              <a:xfrm>
                <a:off x="5232" y="2736"/>
                <a:ext cx="0" cy="3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65935" name="Line 47"/>
              <p:cNvSpPr>
                <a:spLocks noChangeShapeType="1"/>
              </p:cNvSpPr>
              <p:nvPr/>
            </p:nvSpPr>
            <p:spPr bwMode="auto">
              <a:xfrm>
                <a:off x="2328" y="2736"/>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65936" name="Text Box 48"/>
            <p:cNvSpPr txBox="1">
              <a:spLocks noChangeArrowheads="1"/>
            </p:cNvSpPr>
            <p:nvPr/>
          </p:nvSpPr>
          <p:spPr bwMode="auto">
            <a:xfrm>
              <a:off x="2208" y="3120"/>
              <a:ext cx="1152"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spcBef>
                  <a:spcPct val="50000"/>
                </a:spcBef>
              </a:pPr>
              <a:r>
                <a:rPr lang="zh-CN" altLang="en-US">
                  <a:ea typeface="仿宋_GB2312" pitchFamily="49" charset="-122"/>
                </a:rPr>
                <a:t>字符数组</a:t>
              </a:r>
              <a:r>
                <a:rPr lang="en-US" altLang="zh-CN">
                  <a:ea typeface="仿宋_GB2312" pitchFamily="49" charset="-122"/>
                </a:rPr>
                <a:t>c</a:t>
              </a:r>
            </a:p>
          </p:txBody>
        </p:sp>
      </p:grpSp>
      <p:sp>
        <p:nvSpPr>
          <p:cNvPr id="165937" name="Rectangle 49"/>
          <p:cNvSpPr>
            <a:spLocks noChangeArrowheads="1"/>
          </p:cNvSpPr>
          <p:nvPr/>
        </p:nvSpPr>
        <p:spPr bwMode="auto">
          <a:xfrm>
            <a:off x="685800" y="5562600"/>
            <a:ext cx="762000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ea typeface="仿宋_GB2312" pitchFamily="49" charset="-122"/>
              </a:rPr>
              <a:t>在程序中通过检验</a:t>
            </a:r>
            <a:r>
              <a:rPr lang="zh-CN" altLang="en-US" b="0">
                <a:ea typeface="仿宋_GB2312" pitchFamily="49" charset="-122"/>
              </a:rPr>
              <a:t>‘\0’</a:t>
            </a:r>
            <a:r>
              <a:rPr lang="zh-CN" altLang="en-US">
                <a:ea typeface="仿宋_GB2312" pitchFamily="49" charset="-122"/>
              </a:rPr>
              <a:t>的位置来判定字符串是否结束。</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5891">
                                            <p:txEl>
                                              <p:pRg st="0" end="0"/>
                                            </p:txEl>
                                          </p:spTgt>
                                        </p:tgtEl>
                                        <p:attrNameLst>
                                          <p:attrName>style.visibility</p:attrName>
                                        </p:attrNameLst>
                                      </p:cBhvr>
                                      <p:to>
                                        <p:strVal val="visible"/>
                                      </p:to>
                                    </p:set>
                                    <p:animEffect transition="in" filter="wipe(up)">
                                      <p:cBhvr>
                                        <p:cTn id="7" dur="500"/>
                                        <p:tgtEl>
                                          <p:spTgt spid="1658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5891">
                                            <p:txEl>
                                              <p:pRg st="1" end="1"/>
                                            </p:txEl>
                                          </p:spTgt>
                                        </p:tgtEl>
                                        <p:attrNameLst>
                                          <p:attrName>style.visibility</p:attrName>
                                        </p:attrNameLst>
                                      </p:cBhvr>
                                      <p:to>
                                        <p:strVal val="visible"/>
                                      </p:to>
                                    </p:set>
                                    <p:animEffect transition="in" filter="wipe(up)">
                                      <p:cBhvr>
                                        <p:cTn id="12" dur="500"/>
                                        <p:tgtEl>
                                          <p:spTgt spid="1658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5891">
                                            <p:txEl>
                                              <p:pRg st="2" end="2"/>
                                            </p:txEl>
                                          </p:spTgt>
                                        </p:tgtEl>
                                        <p:attrNameLst>
                                          <p:attrName>style.visibility</p:attrName>
                                        </p:attrNameLst>
                                      </p:cBhvr>
                                      <p:to>
                                        <p:strVal val="visible"/>
                                      </p:to>
                                    </p:set>
                                    <p:animEffect transition="in" filter="wipe(up)">
                                      <p:cBhvr>
                                        <p:cTn id="17" dur="500"/>
                                        <p:tgtEl>
                                          <p:spTgt spid="16589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65891">
                                            <p:txEl>
                                              <p:pRg st="3" end="3"/>
                                            </p:txEl>
                                          </p:spTgt>
                                        </p:tgtEl>
                                        <p:attrNameLst>
                                          <p:attrName>style.visibility</p:attrName>
                                        </p:attrNameLst>
                                      </p:cBhvr>
                                      <p:to>
                                        <p:strVal val="visible"/>
                                      </p:to>
                                    </p:set>
                                    <p:animEffect transition="in" filter="wipe(up)">
                                      <p:cBhvr>
                                        <p:cTn id="22" dur="500"/>
                                        <p:tgtEl>
                                          <p:spTgt spid="165891">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65939"/>
                                        </p:tgtEl>
                                        <p:attrNameLst>
                                          <p:attrName>style.visibility</p:attrName>
                                        </p:attrNameLst>
                                      </p:cBhvr>
                                      <p:to>
                                        <p:strVal val="visible"/>
                                      </p:to>
                                    </p:set>
                                    <p:animEffect transition="in" filter="wipe(left)">
                                      <p:cBhvr>
                                        <p:cTn id="27" dur="500"/>
                                        <p:tgtEl>
                                          <p:spTgt spid="16593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65937"/>
                                        </p:tgtEl>
                                        <p:attrNameLst>
                                          <p:attrName>style.visibility</p:attrName>
                                        </p:attrNameLst>
                                      </p:cBhvr>
                                      <p:to>
                                        <p:strVal val="visible"/>
                                      </p:to>
                                    </p:set>
                                    <p:animEffect transition="in" filter="wipe(left)">
                                      <p:cBhvr>
                                        <p:cTn id="32" dur="500"/>
                                        <p:tgtEl>
                                          <p:spTgt spid="1659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891" grpId="0" build="p" bldLvl="5" autoUpdateAnimBg="0"/>
      <p:bldP spid="165937"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0"/>
          </p:nvPr>
        </p:nvSpPr>
        <p:spPr/>
        <p:txBody>
          <a:bodyPr/>
          <a:lstStyle/>
          <a:p>
            <a:r>
              <a:rPr lang="en-US" altLang="zh-CN"/>
              <a:t>－</a:t>
            </a:r>
            <a:fld id="{59EB6FD1-6326-4D96-B894-50C43D844E5A}" type="slidenum">
              <a:rPr lang="en-US" altLang="zh-CN"/>
              <a:pPr/>
              <a:t>18</a:t>
            </a:fld>
            <a:r>
              <a:rPr lang="en-US" altLang="zh-CN"/>
              <a:t>－</a:t>
            </a:r>
          </a:p>
        </p:txBody>
      </p:sp>
      <p:sp>
        <p:nvSpPr>
          <p:cNvPr id="120834"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8.2.2   </a:t>
            </a:r>
            <a:r>
              <a:rPr lang="en-US" altLang="zh-CN" sz="3600"/>
              <a:t>C</a:t>
            </a:r>
            <a:r>
              <a:rPr lang="zh-CN" altLang="en-US" sz="3600"/>
              <a:t>语言中字符串的输入输出</a:t>
            </a:r>
          </a:p>
        </p:txBody>
      </p:sp>
      <p:sp>
        <p:nvSpPr>
          <p:cNvPr id="120835" name="Rectangle 3"/>
          <p:cNvSpPr>
            <a:spLocks noGrp="1" noChangeArrowheads="1"/>
          </p:cNvSpPr>
          <p:nvPr>
            <p:ph type="body" idx="1"/>
          </p:nvPr>
        </p:nvSpPr>
        <p:spPr>
          <a:xfrm>
            <a:off x="395288" y="1700213"/>
            <a:ext cx="8424862" cy="3328987"/>
          </a:xfrm>
        </p:spPr>
        <p:txBody>
          <a:bodyPr/>
          <a:lstStyle/>
          <a:p>
            <a:pPr marL="381000" indent="-381000" algn="just">
              <a:lnSpc>
                <a:spcPct val="110000"/>
              </a:lnSpc>
              <a:buFontTx/>
              <a:buNone/>
            </a:pPr>
            <a:r>
              <a:rPr lang="zh-CN" altLang="en-US"/>
              <a:t>1.  以“%</a:t>
            </a:r>
            <a:r>
              <a:rPr lang="en-US" altLang="zh-CN"/>
              <a:t>s”</a:t>
            </a:r>
            <a:r>
              <a:rPr lang="zh-CN" altLang="en-US"/>
              <a:t>格式控制符输入输出字符串</a:t>
            </a:r>
          </a:p>
          <a:p>
            <a:pPr marL="838200" lvl="1" indent="-381000" algn="just">
              <a:lnSpc>
                <a:spcPct val="110000"/>
              </a:lnSpc>
            </a:pPr>
            <a:r>
              <a:rPr lang="zh-CN" altLang="en-US"/>
              <a:t>在</a:t>
            </a:r>
            <a:r>
              <a:rPr lang="en-US" altLang="zh-CN"/>
              <a:t>scanf( )、printf( )</a:t>
            </a:r>
            <a:r>
              <a:rPr lang="zh-CN" altLang="en-US"/>
              <a:t>函数中可以使用格式控制符“%</a:t>
            </a:r>
            <a:r>
              <a:rPr lang="en-US" altLang="zh-CN"/>
              <a:t>s”</a:t>
            </a:r>
            <a:r>
              <a:rPr lang="zh-CN" altLang="en-US"/>
              <a:t>指定字符串变量的输入和输出</a:t>
            </a:r>
          </a:p>
          <a:p>
            <a:pPr marL="838200" lvl="1" indent="-381000" algn="just">
              <a:lnSpc>
                <a:spcPct val="110000"/>
              </a:lnSpc>
              <a:buFont typeface="Wingdings" pitchFamily="2" charset="2"/>
              <a:buNone/>
            </a:pPr>
            <a:r>
              <a:rPr lang="zh-CN" altLang="en-US"/>
              <a:t>如：字符数组</a:t>
            </a:r>
            <a:r>
              <a:rPr lang="en-US" altLang="zh-CN"/>
              <a:t>str（char str[30];）</a:t>
            </a:r>
            <a:r>
              <a:rPr lang="zh-CN" altLang="en-US"/>
              <a:t>用于存储某字符串，则输入和输出的形式为： </a:t>
            </a:r>
          </a:p>
          <a:p>
            <a:pPr marL="381000" indent="-381000" algn="just">
              <a:lnSpc>
                <a:spcPct val="110000"/>
              </a:lnSpc>
              <a:buFont typeface="Wingdings" pitchFamily="2" charset="2"/>
              <a:buNone/>
            </a:pPr>
            <a:r>
              <a:rPr lang="zh-CN" altLang="en-US"/>
              <a:t>            </a:t>
            </a:r>
            <a:r>
              <a:rPr lang="en-US" altLang="zh-CN"/>
              <a:t>scanf(“%s”,str);</a:t>
            </a:r>
          </a:p>
          <a:p>
            <a:pPr marL="381000" indent="-381000" algn="just">
              <a:lnSpc>
                <a:spcPct val="110000"/>
              </a:lnSpc>
              <a:buFont typeface="Wingdings" pitchFamily="2" charset="2"/>
              <a:buNone/>
            </a:pPr>
            <a:r>
              <a:rPr lang="en-US" altLang="zh-CN"/>
              <a:t>            printf(“%s”,str);</a:t>
            </a:r>
          </a:p>
          <a:p>
            <a:pPr marL="381000" indent="-381000" algn="just">
              <a:lnSpc>
                <a:spcPct val="110000"/>
              </a:lnSpc>
              <a:buFont typeface="Wingdings" pitchFamily="2" charset="2"/>
              <a:buNone/>
            </a:pPr>
            <a:r>
              <a:rPr lang="zh-CN" altLang="en-GB"/>
              <a:t>   </a:t>
            </a:r>
            <a:endParaRPr lang="zh-CN" altLang="en-US"/>
          </a:p>
        </p:txBody>
      </p:sp>
      <p:grpSp>
        <p:nvGrpSpPr>
          <p:cNvPr id="120838" name="Group 6"/>
          <p:cNvGrpSpPr>
            <a:grpSpLocks/>
          </p:cNvGrpSpPr>
          <p:nvPr/>
        </p:nvGrpSpPr>
        <p:grpSpPr bwMode="auto">
          <a:xfrm>
            <a:off x="4572000" y="4648200"/>
            <a:ext cx="3276600" cy="838200"/>
            <a:chOff x="2880" y="2928"/>
            <a:chExt cx="2064" cy="528"/>
          </a:xfrm>
        </p:grpSpPr>
        <p:sp>
          <p:nvSpPr>
            <p:cNvPr id="120836" name="AutoShape 4"/>
            <p:cNvSpPr>
              <a:spLocks noChangeArrowheads="1"/>
            </p:cNvSpPr>
            <p:nvPr/>
          </p:nvSpPr>
          <p:spPr bwMode="auto">
            <a:xfrm>
              <a:off x="2880" y="2928"/>
              <a:ext cx="2064" cy="528"/>
            </a:xfrm>
            <a:prstGeom prst="wedgeRectCallout">
              <a:avLst>
                <a:gd name="adj1" fmla="val -85657"/>
                <a:gd name="adj2" fmla="val -87120"/>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endParaRPr lang="zh-CN" altLang="en-US">
                <a:ea typeface="仿宋_GB2312" pitchFamily="49" charset="-122"/>
              </a:endParaRPr>
            </a:p>
          </p:txBody>
        </p:sp>
        <p:sp>
          <p:nvSpPr>
            <p:cNvPr id="120837" name="AutoShape 5"/>
            <p:cNvSpPr>
              <a:spLocks noChangeArrowheads="1"/>
            </p:cNvSpPr>
            <p:nvPr/>
          </p:nvSpPr>
          <p:spPr bwMode="auto">
            <a:xfrm>
              <a:off x="2880" y="2928"/>
              <a:ext cx="2064" cy="528"/>
            </a:xfrm>
            <a:prstGeom prst="wedgeRectCallout">
              <a:avLst>
                <a:gd name="adj1" fmla="val -89681"/>
                <a:gd name="adj2" fmla="val -31630"/>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a:ea typeface="仿宋_GB2312" pitchFamily="49" charset="-122"/>
                </a:rPr>
                <a:t>写出接收字符串的变量的首地址</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120838"/>
                                        </p:tgtEl>
                                        <p:attrNameLst>
                                          <p:attrName>style.visibility</p:attrName>
                                        </p:attrNameLst>
                                      </p:cBhvr>
                                      <p:to>
                                        <p:strVal val="visible"/>
                                      </p:to>
                                    </p:set>
                                    <p:animEffect transition="in" filter="wipe(right)">
                                      <p:cBhvr>
                                        <p:cTn id="7" dur="500"/>
                                        <p:tgtEl>
                                          <p:spTgt spid="1208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8" name="灯片编号占位符 3"/>
          <p:cNvSpPr>
            <a:spLocks noGrp="1"/>
          </p:cNvSpPr>
          <p:nvPr>
            <p:ph type="sldNum" sz="quarter" idx="10"/>
          </p:nvPr>
        </p:nvSpPr>
        <p:spPr/>
        <p:txBody>
          <a:bodyPr/>
          <a:lstStyle/>
          <a:p>
            <a:r>
              <a:rPr lang="en-US" altLang="zh-CN"/>
              <a:t>－</a:t>
            </a:r>
            <a:fld id="{BFF14F0E-4779-4779-B4D5-8ABEBEDF2F1B}" type="slidenum">
              <a:rPr lang="en-US" altLang="zh-CN"/>
              <a:pPr/>
              <a:t>19</a:t>
            </a:fld>
            <a:r>
              <a:rPr lang="en-US" altLang="zh-CN"/>
              <a:t>－</a:t>
            </a:r>
          </a:p>
        </p:txBody>
      </p:sp>
      <p:sp>
        <p:nvSpPr>
          <p:cNvPr id="166914" name="Rectangle 2"/>
          <p:cNvSpPr>
            <a:spLocks noGrp="1" noChangeArrowheads="1"/>
          </p:cNvSpPr>
          <p:nvPr>
            <p:ph type="title"/>
          </p:nvPr>
        </p:nvSpPr>
        <p:spPr/>
        <p:txBody>
          <a:bodyPr/>
          <a:lstStyle/>
          <a:p>
            <a:pPr algn="l"/>
            <a:r>
              <a:rPr lang="zh-CN" altLang="en-US" sz="3600"/>
              <a:t>8.2.2   </a:t>
            </a:r>
            <a:r>
              <a:rPr lang="en-US" altLang="zh-CN" sz="3600"/>
              <a:t>C</a:t>
            </a:r>
            <a:r>
              <a:rPr lang="zh-CN" altLang="en-US" sz="3600"/>
              <a:t>语言中字符串的输入输出</a:t>
            </a:r>
          </a:p>
        </p:txBody>
      </p:sp>
      <p:sp>
        <p:nvSpPr>
          <p:cNvPr id="166915" name="Rectangle 3"/>
          <p:cNvSpPr>
            <a:spLocks noGrp="1" noChangeArrowheads="1"/>
          </p:cNvSpPr>
          <p:nvPr>
            <p:ph type="body" idx="1"/>
          </p:nvPr>
        </p:nvSpPr>
        <p:spPr>
          <a:xfrm>
            <a:off x="395288" y="1700213"/>
            <a:ext cx="8424862" cy="1347787"/>
          </a:xfrm>
        </p:spPr>
        <p:txBody>
          <a:bodyPr/>
          <a:lstStyle/>
          <a:p>
            <a:pPr algn="just">
              <a:lnSpc>
                <a:spcPct val="110000"/>
              </a:lnSpc>
              <a:buFont typeface="Wingdings" pitchFamily="2" charset="2"/>
              <a:buNone/>
            </a:pPr>
            <a:r>
              <a:rPr lang="zh-CN" altLang="en-US"/>
              <a:t>注意事项：利用</a:t>
            </a:r>
            <a:r>
              <a:rPr lang="zh-CN" altLang="en-US" b="0"/>
              <a:t>“%</a:t>
            </a:r>
            <a:r>
              <a:rPr lang="en-US" altLang="zh-CN" b="0"/>
              <a:t>s”</a:t>
            </a:r>
            <a:r>
              <a:rPr lang="zh-CN" altLang="en-US"/>
              <a:t>控制字符串输入时，如果遇到空格符，则系统会将其自动转为</a:t>
            </a:r>
            <a:r>
              <a:rPr lang="zh-CN" altLang="en-US" b="0"/>
              <a:t>‘\0’</a:t>
            </a:r>
            <a:r>
              <a:rPr lang="zh-CN" altLang="en-US"/>
              <a:t>。因为</a:t>
            </a:r>
            <a:r>
              <a:rPr lang="zh-CN" altLang="en-US" b="0"/>
              <a:t>‘\0’</a:t>
            </a:r>
            <a:r>
              <a:rPr lang="zh-CN" altLang="en-US"/>
              <a:t>是字符串的结束标志，所以输入的文本中只有空格符前的部分送到了字符数组中。 </a:t>
            </a:r>
          </a:p>
          <a:p>
            <a:pPr>
              <a:buFont typeface="Wingdings" pitchFamily="2" charset="2"/>
              <a:buNone/>
            </a:pPr>
            <a:endParaRPr lang="zh-CN" altLang="en-US" sz="2000"/>
          </a:p>
        </p:txBody>
      </p:sp>
      <p:sp>
        <p:nvSpPr>
          <p:cNvPr id="166916" name="Rectangle 4"/>
          <p:cNvSpPr>
            <a:spLocks noChangeArrowheads="1"/>
          </p:cNvSpPr>
          <p:nvPr/>
        </p:nvSpPr>
        <p:spPr bwMode="auto">
          <a:xfrm>
            <a:off x="457200" y="3048000"/>
            <a:ext cx="8382000" cy="138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120000"/>
              </a:lnSpc>
            </a:pPr>
            <a:r>
              <a:rPr lang="zh-CN" altLang="en-US">
                <a:ea typeface="仿宋_GB2312" pitchFamily="49" charset="-122"/>
              </a:rPr>
              <a:t>例如：</a:t>
            </a:r>
            <a:r>
              <a:rPr lang="en-US" altLang="zh-CN" b="0">
                <a:ea typeface="仿宋_GB2312" pitchFamily="49" charset="-122"/>
              </a:rPr>
              <a:t>scanf(“%s”,str); </a:t>
            </a:r>
            <a:endParaRPr lang="zh-CN" altLang="en-US">
              <a:ea typeface="仿宋_GB2312" pitchFamily="49" charset="-122"/>
            </a:endParaRPr>
          </a:p>
          <a:p>
            <a:pPr>
              <a:lnSpc>
                <a:spcPct val="120000"/>
              </a:lnSpc>
            </a:pPr>
            <a:r>
              <a:rPr lang="zh-CN" altLang="en-US">
                <a:ea typeface="仿宋_GB2312" pitchFamily="49" charset="-122"/>
              </a:rPr>
              <a:t>从键盘输入：</a:t>
            </a:r>
            <a:r>
              <a:rPr lang="en-US" altLang="zh-CN" b="0">
                <a:ea typeface="仿宋_GB2312" pitchFamily="49" charset="-122"/>
              </a:rPr>
              <a:t>science</a:t>
            </a:r>
            <a:r>
              <a:rPr lang="en-US" altLang="zh-CN">
                <a:ea typeface="仿宋_GB2312" pitchFamily="49" charset="-122"/>
              </a:rPr>
              <a:t>┗┛</a:t>
            </a:r>
            <a:r>
              <a:rPr lang="en-US" altLang="zh-CN" b="0">
                <a:ea typeface="仿宋_GB2312" pitchFamily="49" charset="-122"/>
              </a:rPr>
              <a:t>and</a:t>
            </a:r>
            <a:r>
              <a:rPr lang="en-US" altLang="zh-CN">
                <a:ea typeface="仿宋_GB2312" pitchFamily="49" charset="-122"/>
              </a:rPr>
              <a:t> ┗┛ </a:t>
            </a:r>
            <a:r>
              <a:rPr lang="en-US" altLang="zh-CN" b="0">
                <a:ea typeface="仿宋_GB2312" pitchFamily="49" charset="-122"/>
              </a:rPr>
              <a:t>technology</a:t>
            </a:r>
            <a:r>
              <a:rPr lang="en-US" altLang="zh-CN">
                <a:ea typeface="仿宋_GB2312" pitchFamily="49" charset="-122"/>
              </a:rPr>
              <a:t>（</a:t>
            </a:r>
            <a:r>
              <a:rPr lang="zh-CN" altLang="en-US">
                <a:ea typeface="仿宋_GB2312" pitchFamily="49" charset="-122"/>
              </a:rPr>
              <a:t>回车）</a:t>
            </a:r>
          </a:p>
          <a:p>
            <a:pPr>
              <a:lnSpc>
                <a:spcPct val="120000"/>
              </a:lnSpc>
            </a:pPr>
            <a:r>
              <a:rPr lang="zh-CN" altLang="en-US">
                <a:ea typeface="仿宋_GB2312" pitchFamily="49" charset="-122"/>
              </a:rPr>
              <a:t>则数据的存储形式为：</a:t>
            </a:r>
          </a:p>
        </p:txBody>
      </p:sp>
      <p:graphicFrame>
        <p:nvGraphicFramePr>
          <p:cNvPr id="166985" name="Group 73"/>
          <p:cNvGraphicFramePr>
            <a:graphicFrameLocks noGrp="1"/>
          </p:cNvGraphicFramePr>
          <p:nvPr/>
        </p:nvGraphicFramePr>
        <p:xfrm>
          <a:off x="1219200" y="4648200"/>
          <a:ext cx="7190105" cy="457200"/>
        </p:xfrm>
        <a:graphic>
          <a:graphicData uri="http://schemas.openxmlformats.org/drawingml/2006/table">
            <a:tbl>
              <a:tblPr/>
              <a:tblGrid>
                <a:gridCol w="282575"/>
                <a:gridCol w="280988"/>
                <a:gridCol w="282575"/>
                <a:gridCol w="280987"/>
                <a:gridCol w="282575"/>
                <a:gridCol w="282575"/>
                <a:gridCol w="280988"/>
                <a:gridCol w="396875"/>
                <a:gridCol w="280987"/>
                <a:gridCol w="279400"/>
                <a:gridCol w="346075"/>
                <a:gridCol w="457200"/>
                <a:gridCol w="323850"/>
                <a:gridCol w="282575"/>
                <a:gridCol w="282575"/>
                <a:gridCol w="282575"/>
                <a:gridCol w="282575"/>
                <a:gridCol w="282575"/>
                <a:gridCol w="282575"/>
                <a:gridCol w="282575"/>
                <a:gridCol w="280988"/>
                <a:gridCol w="282575"/>
                <a:gridCol w="382587"/>
                <a:gridCol w="208280"/>
              </a:tblGrid>
              <a:tr h="457200">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2000" b="1" i="0" u="none" strike="noStrike" cap="none" normalizeH="0" baseline="0" smtClean="0">
                          <a:ln>
                            <a:noFill/>
                          </a:ln>
                          <a:solidFill>
                            <a:srgbClr val="CC0000"/>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2000" b="1" i="0" u="none" strike="noStrike" cap="none" normalizeH="0" baseline="0" smtClean="0">
                        <a:ln>
                          <a:noFill/>
                        </a:ln>
                        <a:solidFill>
                          <a:srgbClr val="CC0000"/>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rgbClr val="CC0000"/>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66986" name="Rectangle 74"/>
          <p:cNvSpPr>
            <a:spLocks noChangeArrowheads="1"/>
          </p:cNvSpPr>
          <p:nvPr/>
        </p:nvSpPr>
        <p:spPr bwMode="auto">
          <a:xfrm>
            <a:off x="457200" y="5334000"/>
            <a:ext cx="8382000" cy="116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solidFill>
                  <a:schemeClr val="hlink"/>
                </a:solidFill>
                <a:ea typeface="仿宋_GB2312" pitchFamily="49" charset="-122"/>
              </a:rPr>
              <a:t>总结：</a:t>
            </a:r>
            <a:r>
              <a:rPr lang="zh-CN" altLang="en-US">
                <a:ea typeface="仿宋_GB2312" pitchFamily="49" charset="-122"/>
              </a:rPr>
              <a:t>如果输入的字符串中包含空格符，则不能使用</a:t>
            </a:r>
            <a:r>
              <a:rPr lang="zh-CN" altLang="en-US" b="0">
                <a:ea typeface="仿宋_GB2312" pitchFamily="49" charset="-122"/>
              </a:rPr>
              <a:t>“%</a:t>
            </a:r>
            <a:r>
              <a:rPr lang="en-US" altLang="zh-CN" b="0">
                <a:ea typeface="仿宋_GB2312" pitchFamily="49" charset="-122"/>
              </a:rPr>
              <a:t>s”</a:t>
            </a:r>
            <a:r>
              <a:rPr lang="zh-CN" altLang="en-US">
                <a:ea typeface="仿宋_GB2312" pitchFamily="49" charset="-122"/>
              </a:rPr>
              <a:t>格式符控制输入。在</a:t>
            </a:r>
            <a:r>
              <a:rPr lang="en-US" altLang="zh-CN">
                <a:ea typeface="仿宋_GB2312" pitchFamily="49" charset="-122"/>
              </a:rPr>
              <a:t>C</a:t>
            </a:r>
            <a:r>
              <a:rPr lang="zh-CN" altLang="en-US">
                <a:ea typeface="仿宋_GB2312" pitchFamily="49" charset="-122"/>
              </a:rPr>
              <a:t>语言中有专门对字符串进行输入输出的函数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6916"/>
                                        </p:tgtEl>
                                        <p:attrNameLst>
                                          <p:attrName>style.visibility</p:attrName>
                                        </p:attrNameLst>
                                      </p:cBhvr>
                                      <p:to>
                                        <p:strVal val="visible"/>
                                      </p:to>
                                    </p:set>
                                    <p:animEffect transition="in" filter="wipe(up)">
                                      <p:cBhvr>
                                        <p:cTn id="7" dur="500"/>
                                        <p:tgtEl>
                                          <p:spTgt spid="1669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66985"/>
                                        </p:tgtEl>
                                        <p:attrNameLst>
                                          <p:attrName>style.visibility</p:attrName>
                                        </p:attrNameLst>
                                      </p:cBhvr>
                                      <p:to>
                                        <p:strVal val="visible"/>
                                      </p:to>
                                    </p:set>
                                    <p:animEffect transition="in" filter="wipe(up)">
                                      <p:cBhvr>
                                        <p:cTn id="12" dur="500"/>
                                        <p:tgtEl>
                                          <p:spTgt spid="1669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66986"/>
                                        </p:tgtEl>
                                        <p:attrNameLst>
                                          <p:attrName>style.visibility</p:attrName>
                                        </p:attrNameLst>
                                      </p:cBhvr>
                                      <p:to>
                                        <p:strVal val="visible"/>
                                      </p:to>
                                    </p:set>
                                    <p:animEffect transition="in" filter="wipe(up)">
                                      <p:cBhvr>
                                        <p:cTn id="17" dur="500"/>
                                        <p:tgtEl>
                                          <p:spTgt spid="1669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autoUpdateAnimBg="0"/>
      <p:bldP spid="166986"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p:cNvSpPr>
            <a:spLocks noGrp="1"/>
          </p:cNvSpPr>
          <p:nvPr>
            <p:ph type="sldNum" sz="quarter" idx="10"/>
          </p:nvPr>
        </p:nvSpPr>
        <p:spPr/>
        <p:txBody>
          <a:bodyPr/>
          <a:lstStyle/>
          <a:p>
            <a:r>
              <a:rPr lang="en-US" altLang="zh-CN"/>
              <a:t>－</a:t>
            </a:r>
            <a:fld id="{87002A15-DD90-406F-B16C-78D2F88446B2}" type="slidenum">
              <a:rPr lang="en-US" altLang="zh-CN"/>
              <a:pPr/>
              <a:t>2</a:t>
            </a:fld>
            <a:r>
              <a:rPr lang="en-US" altLang="zh-CN"/>
              <a:t>－</a:t>
            </a:r>
          </a:p>
        </p:txBody>
      </p:sp>
      <p:sp>
        <p:nvSpPr>
          <p:cNvPr id="106498" name="Rectangle 2"/>
          <p:cNvSpPr>
            <a:spLocks noGrp="1" noChangeArrowheads="1"/>
          </p:cNvSpPr>
          <p:nvPr>
            <p:ph type="title"/>
          </p:nvPr>
        </p:nvSpPr>
        <p:spPr>
          <a:xfrm>
            <a:off x="609600" y="2438400"/>
            <a:ext cx="8001000" cy="838200"/>
          </a:xfrm>
        </p:spPr>
        <p:txBody>
          <a:bodyPr/>
          <a:lstStyle/>
          <a:p>
            <a:r>
              <a:rPr lang="zh-CN" altLang="en-US" sz="3600"/>
              <a:t>8.1　字符类型数据处理的算法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灯片编号占位符 3"/>
          <p:cNvSpPr>
            <a:spLocks noGrp="1"/>
          </p:cNvSpPr>
          <p:nvPr>
            <p:ph type="sldNum" sz="quarter" idx="10"/>
          </p:nvPr>
        </p:nvSpPr>
        <p:spPr/>
        <p:txBody>
          <a:bodyPr/>
          <a:lstStyle/>
          <a:p>
            <a:r>
              <a:rPr lang="en-US" altLang="zh-CN"/>
              <a:t>－</a:t>
            </a:r>
            <a:fld id="{42E1D684-BB3A-4663-96F6-70FBF65AECBC}" type="slidenum">
              <a:rPr lang="en-US" altLang="zh-CN"/>
              <a:pPr/>
              <a:t>20</a:t>
            </a:fld>
            <a:r>
              <a:rPr lang="en-US" altLang="zh-CN"/>
              <a:t>－</a:t>
            </a:r>
          </a:p>
        </p:txBody>
      </p:sp>
      <p:sp>
        <p:nvSpPr>
          <p:cNvPr id="122882" name="Rectangle 2"/>
          <p:cNvSpPr>
            <a:spLocks noGrp="1" noChangeArrowheads="1"/>
          </p:cNvSpPr>
          <p:nvPr>
            <p:ph type="title"/>
          </p:nvPr>
        </p:nvSpPr>
        <p:spPr/>
        <p:txBody>
          <a:bodyPr/>
          <a:lstStyle/>
          <a:p>
            <a:pPr algn="l"/>
            <a:r>
              <a:rPr lang="zh-CN" altLang="en-US" sz="3600"/>
              <a:t>8.2.2  </a:t>
            </a:r>
            <a:r>
              <a:rPr lang="en-US" altLang="zh-CN" sz="3600"/>
              <a:t>C</a:t>
            </a:r>
            <a:r>
              <a:rPr lang="zh-CN" altLang="en-US" sz="3600"/>
              <a:t>语言中字符串的输入输出</a:t>
            </a:r>
          </a:p>
        </p:txBody>
      </p:sp>
      <p:sp>
        <p:nvSpPr>
          <p:cNvPr id="122883" name="Rectangle 3"/>
          <p:cNvSpPr>
            <a:spLocks noGrp="1" noChangeArrowheads="1"/>
          </p:cNvSpPr>
          <p:nvPr>
            <p:ph type="body" idx="1"/>
          </p:nvPr>
        </p:nvSpPr>
        <p:spPr>
          <a:xfrm>
            <a:off x="395288" y="1700213"/>
            <a:ext cx="8424862" cy="2414587"/>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buFontTx/>
              <a:buNone/>
            </a:pPr>
            <a:r>
              <a:rPr lang="zh-CN" altLang="en-US" b="0"/>
              <a:t>2.</a:t>
            </a:r>
            <a:r>
              <a:rPr lang="zh-CN" altLang="en-US"/>
              <a:t> 输入函数</a:t>
            </a:r>
            <a:r>
              <a:rPr lang="en-US" altLang="zh-CN" b="0"/>
              <a:t>gets </a:t>
            </a:r>
          </a:p>
          <a:p>
            <a:pPr marL="838200" lvl="1" indent="-381000" algn="just">
              <a:lnSpc>
                <a:spcPct val="110000"/>
              </a:lnSpc>
            </a:pPr>
            <a:r>
              <a:rPr lang="en-US" altLang="zh-CN" b="0"/>
              <a:t>gets</a:t>
            </a:r>
            <a:r>
              <a:rPr lang="zh-CN" altLang="en-US"/>
              <a:t>函数的形式为：</a:t>
            </a:r>
            <a:r>
              <a:rPr lang="en-US" altLang="zh-CN" b="0"/>
              <a:t>gets</a:t>
            </a:r>
            <a:r>
              <a:rPr lang="en-US" altLang="zh-CN"/>
              <a:t>(</a:t>
            </a:r>
            <a:r>
              <a:rPr lang="zh-CN" altLang="en-US"/>
              <a:t>字符串首地址)</a:t>
            </a:r>
          </a:p>
          <a:p>
            <a:pPr marL="838200" lvl="1" indent="-381000" algn="just">
              <a:lnSpc>
                <a:spcPct val="110000"/>
              </a:lnSpc>
            </a:pPr>
            <a:r>
              <a:rPr lang="zh-CN" altLang="en-US"/>
              <a:t>作用：从终端输入一个字符串存储在字符数组中</a:t>
            </a:r>
          </a:p>
          <a:p>
            <a:pPr marL="838200" lvl="1" indent="-381000" algn="just">
              <a:lnSpc>
                <a:spcPct val="110000"/>
              </a:lnSpc>
            </a:pPr>
            <a:r>
              <a:rPr lang="en-US" altLang="zh-CN" b="0"/>
              <a:t>gets</a:t>
            </a:r>
            <a:r>
              <a:rPr lang="zh-CN" altLang="en-US"/>
              <a:t>函数不对字符串内包含的空格符进行转换，只将输入字符串进行确认的回车换行符转换为结束标志</a:t>
            </a:r>
            <a:r>
              <a:rPr lang="zh-CN" altLang="en-US" b="0"/>
              <a:t>‘\0’</a:t>
            </a:r>
          </a:p>
        </p:txBody>
      </p:sp>
      <p:graphicFrame>
        <p:nvGraphicFramePr>
          <p:cNvPr id="122884" name="Group 4"/>
          <p:cNvGraphicFramePr>
            <a:graphicFrameLocks noGrp="1"/>
          </p:cNvGraphicFramePr>
          <p:nvPr/>
        </p:nvGraphicFramePr>
        <p:xfrm>
          <a:off x="1066800" y="5715000"/>
          <a:ext cx="7310438" cy="457200"/>
        </p:xfrm>
        <a:graphic>
          <a:graphicData uri="http://schemas.openxmlformats.org/drawingml/2006/table">
            <a:tbl>
              <a:tblPr/>
              <a:tblGrid>
                <a:gridCol w="296863"/>
                <a:gridCol w="295275"/>
                <a:gridCol w="298450"/>
                <a:gridCol w="295275"/>
                <a:gridCol w="296862"/>
                <a:gridCol w="296863"/>
                <a:gridCol w="296862"/>
                <a:gridCol w="417513"/>
                <a:gridCol w="293687"/>
                <a:gridCol w="306388"/>
                <a:gridCol w="258762"/>
                <a:gridCol w="296863"/>
                <a:gridCol w="296862"/>
                <a:gridCol w="296863"/>
                <a:gridCol w="296862"/>
                <a:gridCol w="296863"/>
                <a:gridCol w="296862"/>
                <a:gridCol w="296863"/>
                <a:gridCol w="296862"/>
                <a:gridCol w="296863"/>
                <a:gridCol w="296862"/>
                <a:gridCol w="295275"/>
                <a:gridCol w="396875"/>
                <a:gridCol w="296863"/>
              </a:tblGrid>
              <a:tr h="457200">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GB" altLang="zh-CN" sz="2000" b="1" i="0" u="none" strike="noStrike" cap="none" normalizeH="0" baseline="0" smtClean="0">
                          <a:ln>
                            <a:noFill/>
                          </a:ln>
                          <a:solidFill>
                            <a:schemeClr val="tx1"/>
                          </a:solidFill>
                          <a:effectLst/>
                          <a:latin typeface="Times New Roman" pitchFamily="18" charset="0"/>
                          <a:ea typeface="仿宋_GB2312" pitchFamily="49" charset="-122"/>
                        </a:rPr>
                        <a:t>n</a:t>
                      </a:r>
                      <a:endPar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en-US" altLang="zh-CN" sz="2000" b="1" i="0" u="none" strike="noStrike" cap="none" normalizeH="0" baseline="0" smtClean="0">
                          <a:ln>
                            <a:noFill/>
                          </a:ln>
                          <a:solidFill>
                            <a:schemeClr val="tx1"/>
                          </a:solidFill>
                          <a:effectLst/>
                          <a:latin typeface="Times New Roman" pitchFamily="18" charset="0"/>
                          <a:ea typeface="仿宋_GB2312" pitchFamily="49" charset="-122"/>
                        </a:rPr>
                        <a:t>y</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20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2936" name="Rectangle 56"/>
          <p:cNvSpPr>
            <a:spLocks noChangeArrowheads="1"/>
          </p:cNvSpPr>
          <p:nvPr/>
        </p:nvSpPr>
        <p:spPr bwMode="auto">
          <a:xfrm>
            <a:off x="685800" y="4062413"/>
            <a:ext cx="7924800" cy="14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90000"/>
              </a:lnSpc>
              <a:spcBef>
                <a:spcPct val="50000"/>
              </a:spcBef>
              <a:buClr>
                <a:srgbClr val="008000"/>
              </a:buClr>
              <a:buFont typeface="Wingdings" pitchFamily="2" charset="2"/>
              <a:buNone/>
            </a:pPr>
            <a:r>
              <a:rPr lang="zh-CN" altLang="en-US">
                <a:ea typeface="仿宋_GB2312" pitchFamily="49" charset="-122"/>
              </a:rPr>
              <a:t>例如：</a:t>
            </a:r>
            <a:r>
              <a:rPr lang="en-US" altLang="zh-CN" b="0">
                <a:ea typeface="仿宋_GB2312" pitchFamily="49" charset="-122"/>
              </a:rPr>
              <a:t>gets(str);</a:t>
            </a:r>
          </a:p>
          <a:p>
            <a:pPr>
              <a:lnSpc>
                <a:spcPct val="90000"/>
              </a:lnSpc>
              <a:spcBef>
                <a:spcPct val="50000"/>
              </a:spcBef>
              <a:buClr>
                <a:srgbClr val="008000"/>
              </a:buClr>
              <a:buFont typeface="Wingdings" pitchFamily="2" charset="2"/>
              <a:buNone/>
            </a:pPr>
            <a:r>
              <a:rPr lang="zh-CN" altLang="en-US">
                <a:ea typeface="仿宋_GB2312" pitchFamily="49" charset="-122"/>
              </a:rPr>
              <a:t>从键盘输入：</a:t>
            </a:r>
            <a:r>
              <a:rPr lang="en-US" altLang="zh-CN" b="0">
                <a:ea typeface="仿宋_GB2312" pitchFamily="49" charset="-122"/>
              </a:rPr>
              <a:t>science</a:t>
            </a:r>
            <a:r>
              <a:rPr lang="en-US" altLang="zh-CN">
                <a:ea typeface="仿宋_GB2312" pitchFamily="49" charset="-122"/>
              </a:rPr>
              <a:t>┗┛</a:t>
            </a:r>
            <a:r>
              <a:rPr lang="en-US" altLang="zh-CN" b="0">
                <a:ea typeface="仿宋_GB2312" pitchFamily="49" charset="-122"/>
              </a:rPr>
              <a:t>and</a:t>
            </a:r>
            <a:r>
              <a:rPr lang="en-US" altLang="zh-CN">
                <a:ea typeface="仿宋_GB2312" pitchFamily="49" charset="-122"/>
              </a:rPr>
              <a:t>┗┛</a:t>
            </a:r>
            <a:r>
              <a:rPr lang="en-US" altLang="zh-CN" b="0">
                <a:ea typeface="仿宋_GB2312" pitchFamily="49" charset="-122"/>
              </a:rPr>
              <a:t>technology</a:t>
            </a:r>
            <a:r>
              <a:rPr lang="en-US" altLang="zh-CN">
                <a:ea typeface="仿宋_GB2312" pitchFamily="49" charset="-122"/>
              </a:rPr>
              <a:t>┗┛(</a:t>
            </a:r>
            <a:r>
              <a:rPr lang="zh-CN" altLang="en-US">
                <a:ea typeface="仿宋_GB2312" pitchFamily="49" charset="-122"/>
              </a:rPr>
              <a:t>回车)</a:t>
            </a:r>
          </a:p>
          <a:p>
            <a:pPr>
              <a:lnSpc>
                <a:spcPct val="90000"/>
              </a:lnSpc>
              <a:spcBef>
                <a:spcPct val="50000"/>
              </a:spcBef>
              <a:buClr>
                <a:srgbClr val="CC0000"/>
              </a:buClr>
            </a:pPr>
            <a:r>
              <a:rPr lang="zh-CN" altLang="en-US">
                <a:ea typeface="仿宋_GB2312" pitchFamily="49" charset="-122"/>
              </a:rPr>
              <a:t>则字符数组</a:t>
            </a:r>
            <a:r>
              <a:rPr lang="en-US" altLang="zh-CN" b="0">
                <a:ea typeface="仿宋_GB2312" pitchFamily="49" charset="-122"/>
              </a:rPr>
              <a:t>str</a:t>
            </a:r>
            <a:r>
              <a:rPr lang="zh-CN" altLang="en-US">
                <a:ea typeface="仿宋_GB2312" pitchFamily="49" charset="-122"/>
              </a:rPr>
              <a:t>的存储形式为：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2936"/>
                                        </p:tgtEl>
                                        <p:attrNameLst>
                                          <p:attrName>style.visibility</p:attrName>
                                        </p:attrNameLst>
                                      </p:cBhvr>
                                      <p:to>
                                        <p:strVal val="visible"/>
                                      </p:to>
                                    </p:set>
                                    <p:animEffect transition="in" filter="wipe(left)">
                                      <p:cBhvr>
                                        <p:cTn id="7" dur="500"/>
                                        <p:tgtEl>
                                          <p:spTgt spid="1229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2884"/>
                                        </p:tgtEl>
                                        <p:attrNameLst>
                                          <p:attrName>style.visibility</p:attrName>
                                        </p:attrNameLst>
                                      </p:cBhvr>
                                      <p:to>
                                        <p:strVal val="visible"/>
                                      </p:to>
                                    </p:set>
                                    <p:animEffect transition="in" filter="wipe(left)">
                                      <p:cBhvr>
                                        <p:cTn id="12" dur="500"/>
                                        <p:tgtEl>
                                          <p:spTgt spid="122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6"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灯片编号占位符 3"/>
          <p:cNvSpPr>
            <a:spLocks noGrp="1"/>
          </p:cNvSpPr>
          <p:nvPr>
            <p:ph type="sldNum" sz="quarter" idx="10"/>
          </p:nvPr>
        </p:nvSpPr>
        <p:spPr/>
        <p:txBody>
          <a:bodyPr/>
          <a:lstStyle/>
          <a:p>
            <a:r>
              <a:rPr lang="en-US" altLang="zh-CN"/>
              <a:t>－</a:t>
            </a:r>
            <a:fld id="{C6922970-2881-467E-9167-72C6CCF615E7}" type="slidenum">
              <a:rPr lang="en-US" altLang="zh-CN"/>
              <a:pPr/>
              <a:t>21</a:t>
            </a:fld>
            <a:r>
              <a:rPr lang="en-US" altLang="zh-CN"/>
              <a:t>－</a:t>
            </a:r>
          </a:p>
        </p:txBody>
      </p:sp>
      <p:sp>
        <p:nvSpPr>
          <p:cNvPr id="123906" name="Rectangle 2"/>
          <p:cNvSpPr>
            <a:spLocks noGrp="1" noChangeArrowheads="1"/>
          </p:cNvSpPr>
          <p:nvPr>
            <p:ph type="title"/>
          </p:nvPr>
        </p:nvSpPr>
        <p:spPr/>
        <p:txBody>
          <a:bodyPr/>
          <a:lstStyle/>
          <a:p>
            <a:pPr algn="l"/>
            <a:r>
              <a:rPr lang="zh-CN" altLang="en-US" sz="3600"/>
              <a:t>8.2.2  </a:t>
            </a:r>
            <a:r>
              <a:rPr lang="en-US" altLang="zh-CN" sz="3600"/>
              <a:t>C</a:t>
            </a:r>
            <a:r>
              <a:rPr lang="zh-CN" altLang="en-US" sz="3600"/>
              <a:t>语言中字符串的输入输出</a:t>
            </a:r>
          </a:p>
        </p:txBody>
      </p:sp>
      <p:sp>
        <p:nvSpPr>
          <p:cNvPr id="123907" name="Rectangle 3"/>
          <p:cNvSpPr>
            <a:spLocks noGrp="1" noChangeArrowheads="1"/>
          </p:cNvSpPr>
          <p:nvPr>
            <p:ph type="body" idx="1"/>
          </p:nvPr>
        </p:nvSpPr>
        <p:spPr>
          <a:xfrm>
            <a:off x="395288" y="1447800"/>
            <a:ext cx="8424862" cy="1881188"/>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buFontTx/>
              <a:buNone/>
            </a:pPr>
            <a:r>
              <a:rPr lang="zh-CN" altLang="en-US" b="0"/>
              <a:t>3．</a:t>
            </a:r>
            <a:r>
              <a:rPr lang="zh-CN" altLang="en-US"/>
              <a:t>输出函数</a:t>
            </a:r>
            <a:r>
              <a:rPr lang="en-US" altLang="zh-CN" b="0"/>
              <a:t>puts</a:t>
            </a:r>
          </a:p>
          <a:p>
            <a:pPr marL="838200" lvl="1" indent="-381000" algn="just">
              <a:lnSpc>
                <a:spcPct val="110000"/>
              </a:lnSpc>
            </a:pPr>
            <a:r>
              <a:rPr lang="en-US" altLang="zh-CN" b="0"/>
              <a:t>puts</a:t>
            </a:r>
            <a:r>
              <a:rPr lang="zh-CN" altLang="en-US"/>
              <a:t>函数的形式为：</a:t>
            </a:r>
            <a:r>
              <a:rPr lang="en-US" altLang="zh-CN" b="0"/>
              <a:t>puts</a:t>
            </a:r>
            <a:r>
              <a:rPr lang="en-US" altLang="zh-CN"/>
              <a:t>(</a:t>
            </a:r>
            <a:r>
              <a:rPr lang="zh-CN" altLang="en-US"/>
              <a:t>字符串首地址)</a:t>
            </a:r>
          </a:p>
          <a:p>
            <a:pPr marL="838200" lvl="1" indent="-381000" algn="just">
              <a:lnSpc>
                <a:spcPct val="110000"/>
              </a:lnSpc>
            </a:pPr>
            <a:r>
              <a:rPr lang="zh-CN" altLang="en-US"/>
              <a:t>作用：将一个字符串（以</a:t>
            </a:r>
            <a:r>
              <a:rPr lang="zh-CN" altLang="en-US" b="0"/>
              <a:t>‘\0’</a:t>
            </a:r>
            <a:r>
              <a:rPr lang="zh-CN" altLang="en-US"/>
              <a:t>结束的字符序列）输出到终端。</a:t>
            </a:r>
            <a:r>
              <a:rPr lang="zh-CN" altLang="en-GB"/>
              <a:t>   </a:t>
            </a:r>
            <a:endParaRPr lang="zh-CN" altLang="en-US" b="0"/>
          </a:p>
        </p:txBody>
      </p:sp>
      <p:sp>
        <p:nvSpPr>
          <p:cNvPr id="124012" name="Rectangle 108"/>
          <p:cNvSpPr>
            <a:spLocks noChangeArrowheads="1"/>
          </p:cNvSpPr>
          <p:nvPr/>
        </p:nvSpPr>
        <p:spPr bwMode="auto">
          <a:xfrm>
            <a:off x="914400" y="3349625"/>
            <a:ext cx="251460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ea typeface="仿宋_GB2312" pitchFamily="49" charset="-122"/>
              </a:rPr>
              <a:t>例如： </a:t>
            </a:r>
            <a:r>
              <a:rPr lang="en-US" altLang="zh-CN" b="0">
                <a:ea typeface="仿宋_GB2312" pitchFamily="49" charset="-122"/>
              </a:rPr>
              <a:t>puts(str);</a:t>
            </a:r>
            <a:endParaRPr lang="zh-CN" altLang="en-US" b="0">
              <a:ea typeface="仿宋_GB2312" pitchFamily="49" charset="-122"/>
            </a:endParaRPr>
          </a:p>
        </p:txBody>
      </p:sp>
      <p:grpSp>
        <p:nvGrpSpPr>
          <p:cNvPr id="124016" name="Group 112"/>
          <p:cNvGrpSpPr>
            <a:grpSpLocks/>
          </p:cNvGrpSpPr>
          <p:nvPr/>
        </p:nvGrpSpPr>
        <p:grpSpPr bwMode="auto">
          <a:xfrm>
            <a:off x="609600" y="3962400"/>
            <a:ext cx="7621588" cy="457200"/>
            <a:chOff x="336" y="2640"/>
            <a:chExt cx="4801" cy="288"/>
          </a:xfrm>
        </p:grpSpPr>
        <p:sp>
          <p:nvSpPr>
            <p:cNvPr id="123961" name="Rectangle 57"/>
            <p:cNvSpPr>
              <a:spLocks noChangeArrowheads="1"/>
            </p:cNvSpPr>
            <p:nvPr/>
          </p:nvSpPr>
          <p:spPr bwMode="auto">
            <a:xfrm>
              <a:off x="3892"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62" name="Rectangle 58"/>
            <p:cNvSpPr>
              <a:spLocks noChangeArrowheads="1"/>
            </p:cNvSpPr>
            <p:nvPr/>
          </p:nvSpPr>
          <p:spPr bwMode="auto">
            <a:xfrm>
              <a:off x="3714"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63" name="Rectangle 59"/>
            <p:cNvSpPr>
              <a:spLocks noChangeArrowheads="1"/>
            </p:cNvSpPr>
            <p:nvPr/>
          </p:nvSpPr>
          <p:spPr bwMode="auto">
            <a:xfrm>
              <a:off x="3536"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64" name="Rectangle 60"/>
            <p:cNvSpPr>
              <a:spLocks noChangeArrowheads="1"/>
            </p:cNvSpPr>
            <p:nvPr/>
          </p:nvSpPr>
          <p:spPr bwMode="auto">
            <a:xfrm>
              <a:off x="3358"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65" name="Rectangle 61"/>
            <p:cNvSpPr>
              <a:spLocks noChangeArrowheads="1"/>
            </p:cNvSpPr>
            <p:nvPr/>
          </p:nvSpPr>
          <p:spPr bwMode="auto">
            <a:xfrm>
              <a:off x="3180"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66" name="Rectangle 62"/>
            <p:cNvSpPr>
              <a:spLocks noChangeArrowheads="1"/>
            </p:cNvSpPr>
            <p:nvPr/>
          </p:nvSpPr>
          <p:spPr bwMode="auto">
            <a:xfrm>
              <a:off x="5022" y="2640"/>
              <a:ext cx="11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67" name="Rectangle 63"/>
            <p:cNvSpPr>
              <a:spLocks noChangeArrowheads="1"/>
            </p:cNvSpPr>
            <p:nvPr/>
          </p:nvSpPr>
          <p:spPr bwMode="auto">
            <a:xfrm>
              <a:off x="4781" y="2640"/>
              <a:ext cx="241"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68" name="Rectangle 64"/>
            <p:cNvSpPr>
              <a:spLocks noChangeArrowheads="1"/>
            </p:cNvSpPr>
            <p:nvPr/>
          </p:nvSpPr>
          <p:spPr bwMode="auto">
            <a:xfrm>
              <a:off x="4603"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69" name="Rectangle 65"/>
            <p:cNvSpPr>
              <a:spLocks noChangeArrowheads="1"/>
            </p:cNvSpPr>
            <p:nvPr/>
          </p:nvSpPr>
          <p:spPr bwMode="auto">
            <a:xfrm>
              <a:off x="4426" y="2640"/>
              <a:ext cx="17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70" name="Rectangle 66"/>
            <p:cNvSpPr>
              <a:spLocks noChangeArrowheads="1"/>
            </p:cNvSpPr>
            <p:nvPr/>
          </p:nvSpPr>
          <p:spPr bwMode="auto">
            <a:xfrm>
              <a:off x="4248"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71" name="Rectangle 67"/>
            <p:cNvSpPr>
              <a:spLocks noChangeArrowheads="1"/>
            </p:cNvSpPr>
            <p:nvPr/>
          </p:nvSpPr>
          <p:spPr bwMode="auto">
            <a:xfrm>
              <a:off x="4070"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72" name="Rectangle 68"/>
            <p:cNvSpPr>
              <a:spLocks noChangeArrowheads="1"/>
            </p:cNvSpPr>
            <p:nvPr/>
          </p:nvSpPr>
          <p:spPr bwMode="auto">
            <a:xfrm>
              <a:off x="2976" y="2640"/>
              <a:ext cx="20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73" name="Rectangle 69"/>
            <p:cNvSpPr>
              <a:spLocks noChangeArrowheads="1"/>
            </p:cNvSpPr>
            <p:nvPr/>
          </p:nvSpPr>
          <p:spPr bwMode="auto">
            <a:xfrm>
              <a:off x="2688" y="2640"/>
              <a:ext cx="2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3974" name="Rectangle 70"/>
            <p:cNvSpPr>
              <a:spLocks noChangeArrowheads="1"/>
            </p:cNvSpPr>
            <p:nvPr/>
          </p:nvSpPr>
          <p:spPr bwMode="auto">
            <a:xfrm>
              <a:off x="2470" y="2640"/>
              <a:ext cx="21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75" name="Rectangle 71"/>
            <p:cNvSpPr>
              <a:spLocks noChangeArrowheads="1"/>
            </p:cNvSpPr>
            <p:nvPr/>
          </p:nvSpPr>
          <p:spPr bwMode="auto">
            <a:xfrm>
              <a:off x="2294" y="2640"/>
              <a:ext cx="17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76" name="Rectangle 72"/>
            <p:cNvSpPr>
              <a:spLocks noChangeArrowheads="1"/>
            </p:cNvSpPr>
            <p:nvPr/>
          </p:nvSpPr>
          <p:spPr bwMode="auto">
            <a:xfrm>
              <a:off x="2117" y="2640"/>
              <a:ext cx="17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3977" name="Rectangle 73"/>
            <p:cNvSpPr>
              <a:spLocks noChangeArrowheads="1"/>
            </p:cNvSpPr>
            <p:nvPr/>
          </p:nvSpPr>
          <p:spPr bwMode="auto">
            <a:xfrm>
              <a:off x="1867" y="2640"/>
              <a:ext cx="2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zh-CN" altLang="en-US"/>
                <a:t>\0</a:t>
              </a:r>
            </a:p>
          </p:txBody>
        </p:sp>
        <p:sp>
          <p:nvSpPr>
            <p:cNvPr id="123978" name="Rectangle 74"/>
            <p:cNvSpPr>
              <a:spLocks noChangeArrowheads="1"/>
            </p:cNvSpPr>
            <p:nvPr/>
          </p:nvSpPr>
          <p:spPr bwMode="auto">
            <a:xfrm>
              <a:off x="1690" y="2640"/>
              <a:ext cx="17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3979" name="Rectangle 75"/>
            <p:cNvSpPr>
              <a:spLocks noChangeArrowheads="1"/>
            </p:cNvSpPr>
            <p:nvPr/>
          </p:nvSpPr>
          <p:spPr bwMode="auto">
            <a:xfrm>
              <a:off x="1512"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3980" name="Rectangle 76"/>
            <p:cNvSpPr>
              <a:spLocks noChangeArrowheads="1"/>
            </p:cNvSpPr>
            <p:nvPr/>
          </p:nvSpPr>
          <p:spPr bwMode="auto">
            <a:xfrm>
              <a:off x="1334"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n</a:t>
              </a:r>
            </a:p>
          </p:txBody>
        </p:sp>
        <p:sp>
          <p:nvSpPr>
            <p:cNvPr id="123981" name="Rectangle 77"/>
            <p:cNvSpPr>
              <a:spLocks noChangeArrowheads="1"/>
            </p:cNvSpPr>
            <p:nvPr/>
          </p:nvSpPr>
          <p:spPr bwMode="auto">
            <a:xfrm>
              <a:off x="1157" y="2640"/>
              <a:ext cx="17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3982" name="Rectangle 78"/>
            <p:cNvSpPr>
              <a:spLocks noChangeArrowheads="1"/>
            </p:cNvSpPr>
            <p:nvPr/>
          </p:nvSpPr>
          <p:spPr bwMode="auto">
            <a:xfrm>
              <a:off x="979"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i</a:t>
              </a:r>
            </a:p>
          </p:txBody>
        </p:sp>
        <p:sp>
          <p:nvSpPr>
            <p:cNvPr id="123983" name="Rectangle 79"/>
            <p:cNvSpPr>
              <a:spLocks noChangeArrowheads="1"/>
            </p:cNvSpPr>
            <p:nvPr/>
          </p:nvSpPr>
          <p:spPr bwMode="auto">
            <a:xfrm>
              <a:off x="802" y="2640"/>
              <a:ext cx="17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3984" name="Rectangle 80"/>
            <p:cNvSpPr>
              <a:spLocks noChangeArrowheads="1"/>
            </p:cNvSpPr>
            <p:nvPr/>
          </p:nvSpPr>
          <p:spPr bwMode="auto">
            <a:xfrm>
              <a:off x="624" y="2640"/>
              <a:ext cx="17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s</a:t>
              </a:r>
            </a:p>
          </p:txBody>
        </p:sp>
        <p:sp>
          <p:nvSpPr>
            <p:cNvPr id="123985" name="Line 81"/>
            <p:cNvSpPr>
              <a:spLocks noChangeShapeType="1"/>
            </p:cNvSpPr>
            <p:nvPr/>
          </p:nvSpPr>
          <p:spPr bwMode="auto">
            <a:xfrm>
              <a:off x="624" y="2640"/>
              <a:ext cx="4513"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86" name="Line 82"/>
            <p:cNvSpPr>
              <a:spLocks noChangeShapeType="1"/>
            </p:cNvSpPr>
            <p:nvPr/>
          </p:nvSpPr>
          <p:spPr bwMode="auto">
            <a:xfrm>
              <a:off x="624" y="2928"/>
              <a:ext cx="4513"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87" name="Line 83"/>
            <p:cNvSpPr>
              <a:spLocks noChangeShapeType="1"/>
            </p:cNvSpPr>
            <p:nvPr/>
          </p:nvSpPr>
          <p:spPr bwMode="auto">
            <a:xfrm>
              <a:off x="624" y="2640"/>
              <a:ext cx="0" cy="288"/>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88" name="Line 84"/>
            <p:cNvSpPr>
              <a:spLocks noChangeShapeType="1"/>
            </p:cNvSpPr>
            <p:nvPr/>
          </p:nvSpPr>
          <p:spPr bwMode="auto">
            <a:xfrm>
              <a:off x="802"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89" name="Line 85"/>
            <p:cNvSpPr>
              <a:spLocks noChangeShapeType="1"/>
            </p:cNvSpPr>
            <p:nvPr/>
          </p:nvSpPr>
          <p:spPr bwMode="auto">
            <a:xfrm>
              <a:off x="979"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0" name="Line 86"/>
            <p:cNvSpPr>
              <a:spLocks noChangeShapeType="1"/>
            </p:cNvSpPr>
            <p:nvPr/>
          </p:nvSpPr>
          <p:spPr bwMode="auto">
            <a:xfrm>
              <a:off x="1157"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1" name="Line 87"/>
            <p:cNvSpPr>
              <a:spLocks noChangeShapeType="1"/>
            </p:cNvSpPr>
            <p:nvPr/>
          </p:nvSpPr>
          <p:spPr bwMode="auto">
            <a:xfrm>
              <a:off x="1334"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2" name="Line 88"/>
            <p:cNvSpPr>
              <a:spLocks noChangeShapeType="1"/>
            </p:cNvSpPr>
            <p:nvPr/>
          </p:nvSpPr>
          <p:spPr bwMode="auto">
            <a:xfrm>
              <a:off x="1512"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3" name="Line 89"/>
            <p:cNvSpPr>
              <a:spLocks noChangeShapeType="1"/>
            </p:cNvSpPr>
            <p:nvPr/>
          </p:nvSpPr>
          <p:spPr bwMode="auto">
            <a:xfrm>
              <a:off x="1690"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4" name="Line 90"/>
            <p:cNvSpPr>
              <a:spLocks noChangeShapeType="1"/>
            </p:cNvSpPr>
            <p:nvPr/>
          </p:nvSpPr>
          <p:spPr bwMode="auto">
            <a:xfrm>
              <a:off x="1867"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5" name="Line 91"/>
            <p:cNvSpPr>
              <a:spLocks noChangeShapeType="1"/>
            </p:cNvSpPr>
            <p:nvPr/>
          </p:nvSpPr>
          <p:spPr bwMode="auto">
            <a:xfrm>
              <a:off x="2117"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6" name="Line 92"/>
            <p:cNvSpPr>
              <a:spLocks noChangeShapeType="1"/>
            </p:cNvSpPr>
            <p:nvPr/>
          </p:nvSpPr>
          <p:spPr bwMode="auto">
            <a:xfrm>
              <a:off x="2294"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7" name="Line 93"/>
            <p:cNvSpPr>
              <a:spLocks noChangeShapeType="1"/>
            </p:cNvSpPr>
            <p:nvPr/>
          </p:nvSpPr>
          <p:spPr bwMode="auto">
            <a:xfrm>
              <a:off x="2470"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8" name="Line 94"/>
            <p:cNvSpPr>
              <a:spLocks noChangeShapeType="1"/>
            </p:cNvSpPr>
            <p:nvPr/>
          </p:nvSpPr>
          <p:spPr bwMode="auto">
            <a:xfrm>
              <a:off x="2688"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99" name="Line 95"/>
            <p:cNvSpPr>
              <a:spLocks noChangeShapeType="1"/>
            </p:cNvSpPr>
            <p:nvPr/>
          </p:nvSpPr>
          <p:spPr bwMode="auto">
            <a:xfrm>
              <a:off x="2976"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4000" name="Line 96"/>
            <p:cNvSpPr>
              <a:spLocks noChangeShapeType="1"/>
            </p:cNvSpPr>
            <p:nvPr/>
          </p:nvSpPr>
          <p:spPr bwMode="auto">
            <a:xfrm>
              <a:off x="4248"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4001" name="Line 97"/>
            <p:cNvSpPr>
              <a:spLocks noChangeShapeType="1"/>
            </p:cNvSpPr>
            <p:nvPr/>
          </p:nvSpPr>
          <p:spPr bwMode="auto">
            <a:xfrm>
              <a:off x="4426"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4002" name="Line 98"/>
            <p:cNvSpPr>
              <a:spLocks noChangeShapeType="1"/>
            </p:cNvSpPr>
            <p:nvPr/>
          </p:nvSpPr>
          <p:spPr bwMode="auto">
            <a:xfrm>
              <a:off x="4603"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4003" name="Line 99"/>
            <p:cNvSpPr>
              <a:spLocks noChangeShapeType="1"/>
            </p:cNvSpPr>
            <p:nvPr/>
          </p:nvSpPr>
          <p:spPr bwMode="auto">
            <a:xfrm>
              <a:off x="4781"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4004" name="Line 100"/>
            <p:cNvSpPr>
              <a:spLocks noChangeShapeType="1"/>
            </p:cNvSpPr>
            <p:nvPr/>
          </p:nvSpPr>
          <p:spPr bwMode="auto">
            <a:xfrm>
              <a:off x="5022"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4005" name="Line 101"/>
            <p:cNvSpPr>
              <a:spLocks noChangeShapeType="1"/>
            </p:cNvSpPr>
            <p:nvPr/>
          </p:nvSpPr>
          <p:spPr bwMode="auto">
            <a:xfrm>
              <a:off x="5137" y="2640"/>
              <a:ext cx="0" cy="288"/>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4006" name="Line 102"/>
            <p:cNvSpPr>
              <a:spLocks noChangeShapeType="1"/>
            </p:cNvSpPr>
            <p:nvPr/>
          </p:nvSpPr>
          <p:spPr bwMode="auto">
            <a:xfrm>
              <a:off x="3180"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24007" name="Line 103"/>
            <p:cNvSpPr>
              <a:spLocks noChangeShapeType="1"/>
            </p:cNvSpPr>
            <p:nvPr/>
          </p:nvSpPr>
          <p:spPr bwMode="auto">
            <a:xfrm>
              <a:off x="3358"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24008" name="Line 104"/>
            <p:cNvSpPr>
              <a:spLocks noChangeShapeType="1"/>
            </p:cNvSpPr>
            <p:nvPr/>
          </p:nvSpPr>
          <p:spPr bwMode="auto">
            <a:xfrm>
              <a:off x="3536"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24009" name="Line 105"/>
            <p:cNvSpPr>
              <a:spLocks noChangeShapeType="1"/>
            </p:cNvSpPr>
            <p:nvPr/>
          </p:nvSpPr>
          <p:spPr bwMode="auto">
            <a:xfrm>
              <a:off x="3714"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24010" name="Line 106"/>
            <p:cNvSpPr>
              <a:spLocks noChangeShapeType="1"/>
            </p:cNvSpPr>
            <p:nvPr/>
          </p:nvSpPr>
          <p:spPr bwMode="auto">
            <a:xfrm>
              <a:off x="3892"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24011" name="Line 107"/>
            <p:cNvSpPr>
              <a:spLocks noChangeShapeType="1"/>
            </p:cNvSpPr>
            <p:nvPr/>
          </p:nvSpPr>
          <p:spPr bwMode="auto">
            <a:xfrm>
              <a:off x="4070" y="2640"/>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endParaRPr lang="zh-CN" altLang="en-US"/>
            </a:p>
          </p:txBody>
        </p:sp>
        <p:sp>
          <p:nvSpPr>
            <p:cNvPr id="124013" name="Rectangle 109"/>
            <p:cNvSpPr>
              <a:spLocks noChangeArrowheads="1"/>
            </p:cNvSpPr>
            <p:nvPr/>
          </p:nvSpPr>
          <p:spPr bwMode="auto">
            <a:xfrm>
              <a:off x="336" y="2685"/>
              <a:ext cx="252" cy="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1800" b="0">
                  <a:latin typeface="Arial" charset="0"/>
                  <a:ea typeface="仿宋_GB2312" pitchFamily="49" charset="-122"/>
                </a:rPr>
                <a:t>str</a:t>
              </a:r>
              <a:endParaRPr lang="zh-CN" altLang="en-US" sz="1800" b="0">
                <a:latin typeface="Arial" charset="0"/>
                <a:ea typeface="仿宋_GB2312" pitchFamily="49" charset="-122"/>
              </a:endParaRPr>
            </a:p>
          </p:txBody>
        </p:sp>
      </p:grpSp>
      <p:grpSp>
        <p:nvGrpSpPr>
          <p:cNvPr id="124015" name="Group 111"/>
          <p:cNvGrpSpPr>
            <a:grpSpLocks/>
          </p:cNvGrpSpPr>
          <p:nvPr/>
        </p:nvGrpSpPr>
        <p:grpSpPr bwMode="auto">
          <a:xfrm>
            <a:off x="609600" y="4795838"/>
            <a:ext cx="7767638" cy="514350"/>
            <a:chOff x="384" y="3180"/>
            <a:chExt cx="4893" cy="324"/>
          </a:xfrm>
        </p:grpSpPr>
        <p:sp>
          <p:nvSpPr>
            <p:cNvPr id="123909" name="Rectangle 5"/>
            <p:cNvSpPr>
              <a:spLocks noChangeArrowheads="1"/>
            </p:cNvSpPr>
            <p:nvPr/>
          </p:nvSpPr>
          <p:spPr bwMode="auto">
            <a:xfrm>
              <a:off x="2784"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3910" name="Rectangle 6"/>
            <p:cNvSpPr>
              <a:spLocks noChangeArrowheads="1"/>
            </p:cNvSpPr>
            <p:nvPr/>
          </p:nvSpPr>
          <p:spPr bwMode="auto">
            <a:xfrm>
              <a:off x="4280"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o</a:t>
              </a:r>
            </a:p>
          </p:txBody>
        </p:sp>
        <p:sp>
          <p:nvSpPr>
            <p:cNvPr id="123911" name="Rectangle 7"/>
            <p:cNvSpPr>
              <a:spLocks noChangeArrowheads="1"/>
            </p:cNvSpPr>
            <p:nvPr/>
          </p:nvSpPr>
          <p:spPr bwMode="auto">
            <a:xfrm>
              <a:off x="4093"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l</a:t>
              </a:r>
            </a:p>
          </p:txBody>
        </p:sp>
        <p:sp>
          <p:nvSpPr>
            <p:cNvPr id="123912" name="Rectangle 8"/>
            <p:cNvSpPr>
              <a:spLocks noChangeArrowheads="1"/>
            </p:cNvSpPr>
            <p:nvPr/>
          </p:nvSpPr>
          <p:spPr bwMode="auto">
            <a:xfrm>
              <a:off x="3906"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o</a:t>
              </a:r>
            </a:p>
          </p:txBody>
        </p:sp>
        <p:sp>
          <p:nvSpPr>
            <p:cNvPr id="123913" name="Rectangle 9"/>
            <p:cNvSpPr>
              <a:spLocks noChangeArrowheads="1"/>
            </p:cNvSpPr>
            <p:nvPr/>
          </p:nvSpPr>
          <p:spPr bwMode="auto">
            <a:xfrm>
              <a:off x="3719"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n</a:t>
              </a:r>
            </a:p>
          </p:txBody>
        </p:sp>
        <p:sp>
          <p:nvSpPr>
            <p:cNvPr id="123914" name="Rectangle 10"/>
            <p:cNvSpPr>
              <a:spLocks noChangeArrowheads="1"/>
            </p:cNvSpPr>
            <p:nvPr/>
          </p:nvSpPr>
          <p:spPr bwMode="auto">
            <a:xfrm>
              <a:off x="3532"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h</a:t>
              </a:r>
            </a:p>
          </p:txBody>
        </p:sp>
        <p:sp>
          <p:nvSpPr>
            <p:cNvPr id="123915" name="Rectangle 11"/>
            <p:cNvSpPr>
              <a:spLocks noChangeArrowheads="1"/>
            </p:cNvSpPr>
            <p:nvPr/>
          </p:nvSpPr>
          <p:spPr bwMode="auto">
            <a:xfrm>
              <a:off x="5090"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3916" name="Rectangle 12"/>
            <p:cNvSpPr>
              <a:spLocks noChangeArrowheads="1"/>
            </p:cNvSpPr>
            <p:nvPr/>
          </p:nvSpPr>
          <p:spPr bwMode="auto">
            <a:xfrm>
              <a:off x="4840" y="3216"/>
              <a:ext cx="25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zh-CN" altLang="en-US"/>
                <a:t>\0</a:t>
              </a:r>
            </a:p>
          </p:txBody>
        </p:sp>
        <p:sp>
          <p:nvSpPr>
            <p:cNvPr id="123917" name="Rectangle 13"/>
            <p:cNvSpPr>
              <a:spLocks noChangeArrowheads="1"/>
            </p:cNvSpPr>
            <p:nvPr/>
          </p:nvSpPr>
          <p:spPr bwMode="auto">
            <a:xfrm>
              <a:off x="4654" y="3216"/>
              <a:ext cx="1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y</a:t>
              </a:r>
            </a:p>
          </p:txBody>
        </p:sp>
        <p:sp>
          <p:nvSpPr>
            <p:cNvPr id="123918" name="Rectangle 14"/>
            <p:cNvSpPr>
              <a:spLocks noChangeArrowheads="1"/>
            </p:cNvSpPr>
            <p:nvPr/>
          </p:nvSpPr>
          <p:spPr bwMode="auto">
            <a:xfrm>
              <a:off x="4467"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g</a:t>
              </a:r>
            </a:p>
          </p:txBody>
        </p:sp>
        <p:sp>
          <p:nvSpPr>
            <p:cNvPr id="123919" name="Rectangle 15"/>
            <p:cNvSpPr>
              <a:spLocks noChangeArrowheads="1"/>
            </p:cNvSpPr>
            <p:nvPr/>
          </p:nvSpPr>
          <p:spPr bwMode="auto">
            <a:xfrm>
              <a:off x="3345"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3920" name="Rectangle 16"/>
            <p:cNvSpPr>
              <a:spLocks noChangeArrowheads="1"/>
            </p:cNvSpPr>
            <p:nvPr/>
          </p:nvSpPr>
          <p:spPr bwMode="auto">
            <a:xfrm>
              <a:off x="3158"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3921" name="Rectangle 17"/>
            <p:cNvSpPr>
              <a:spLocks noChangeArrowheads="1"/>
            </p:cNvSpPr>
            <p:nvPr/>
          </p:nvSpPr>
          <p:spPr bwMode="auto">
            <a:xfrm>
              <a:off x="2971"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t</a:t>
              </a:r>
            </a:p>
          </p:txBody>
        </p:sp>
        <p:sp>
          <p:nvSpPr>
            <p:cNvPr id="123922" name="Rectangle 18"/>
            <p:cNvSpPr>
              <a:spLocks noChangeArrowheads="1"/>
            </p:cNvSpPr>
            <p:nvPr/>
          </p:nvSpPr>
          <p:spPr bwMode="auto">
            <a:xfrm>
              <a:off x="2621" y="3216"/>
              <a:ext cx="16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d</a:t>
              </a:r>
            </a:p>
          </p:txBody>
        </p:sp>
        <p:sp>
          <p:nvSpPr>
            <p:cNvPr id="123923" name="Rectangle 19"/>
            <p:cNvSpPr>
              <a:spLocks noChangeArrowheads="1"/>
            </p:cNvSpPr>
            <p:nvPr/>
          </p:nvSpPr>
          <p:spPr bwMode="auto">
            <a:xfrm>
              <a:off x="2428" y="3216"/>
              <a:ext cx="19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GB" altLang="zh-CN"/>
                <a:t>n</a:t>
              </a:r>
              <a:endParaRPr lang="en-US" altLang="zh-CN"/>
            </a:p>
          </p:txBody>
        </p:sp>
        <p:sp>
          <p:nvSpPr>
            <p:cNvPr id="123924" name="Rectangle 20"/>
            <p:cNvSpPr>
              <a:spLocks noChangeArrowheads="1"/>
            </p:cNvSpPr>
            <p:nvPr/>
          </p:nvSpPr>
          <p:spPr bwMode="auto">
            <a:xfrm>
              <a:off x="2243" y="3216"/>
              <a:ext cx="185"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23925" name="Rectangle 21"/>
            <p:cNvSpPr>
              <a:spLocks noChangeArrowheads="1"/>
            </p:cNvSpPr>
            <p:nvPr/>
          </p:nvSpPr>
          <p:spPr bwMode="auto">
            <a:xfrm>
              <a:off x="1980" y="3216"/>
              <a:ext cx="26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3926" name="Rectangle 22"/>
            <p:cNvSpPr>
              <a:spLocks noChangeArrowheads="1"/>
            </p:cNvSpPr>
            <p:nvPr/>
          </p:nvSpPr>
          <p:spPr bwMode="auto">
            <a:xfrm>
              <a:off x="1793"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3927" name="Rectangle 23"/>
            <p:cNvSpPr>
              <a:spLocks noChangeArrowheads="1"/>
            </p:cNvSpPr>
            <p:nvPr/>
          </p:nvSpPr>
          <p:spPr bwMode="auto">
            <a:xfrm>
              <a:off x="1606"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3928" name="Rectangle 24"/>
            <p:cNvSpPr>
              <a:spLocks noChangeArrowheads="1"/>
            </p:cNvSpPr>
            <p:nvPr/>
          </p:nvSpPr>
          <p:spPr bwMode="auto">
            <a:xfrm>
              <a:off x="1419"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n</a:t>
              </a:r>
            </a:p>
          </p:txBody>
        </p:sp>
        <p:sp>
          <p:nvSpPr>
            <p:cNvPr id="123929" name="Rectangle 25"/>
            <p:cNvSpPr>
              <a:spLocks noChangeArrowheads="1"/>
            </p:cNvSpPr>
            <p:nvPr/>
          </p:nvSpPr>
          <p:spPr bwMode="auto">
            <a:xfrm>
              <a:off x="1233" y="3216"/>
              <a:ext cx="1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3930" name="Rectangle 26"/>
            <p:cNvSpPr>
              <a:spLocks noChangeArrowheads="1"/>
            </p:cNvSpPr>
            <p:nvPr/>
          </p:nvSpPr>
          <p:spPr bwMode="auto">
            <a:xfrm>
              <a:off x="1045" y="3216"/>
              <a:ext cx="188"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i</a:t>
              </a:r>
            </a:p>
          </p:txBody>
        </p:sp>
        <p:sp>
          <p:nvSpPr>
            <p:cNvPr id="123931" name="Rectangle 27"/>
            <p:cNvSpPr>
              <a:spLocks noChangeArrowheads="1"/>
            </p:cNvSpPr>
            <p:nvPr/>
          </p:nvSpPr>
          <p:spPr bwMode="auto">
            <a:xfrm>
              <a:off x="859" y="3216"/>
              <a:ext cx="186"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3932" name="Rectangle 28"/>
            <p:cNvSpPr>
              <a:spLocks noChangeArrowheads="1"/>
            </p:cNvSpPr>
            <p:nvPr/>
          </p:nvSpPr>
          <p:spPr bwMode="auto">
            <a:xfrm>
              <a:off x="672" y="3216"/>
              <a:ext cx="187"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s</a:t>
              </a:r>
            </a:p>
          </p:txBody>
        </p:sp>
        <p:sp>
          <p:nvSpPr>
            <p:cNvPr id="123933" name="Line 29"/>
            <p:cNvSpPr>
              <a:spLocks noChangeShapeType="1"/>
            </p:cNvSpPr>
            <p:nvPr/>
          </p:nvSpPr>
          <p:spPr bwMode="auto">
            <a:xfrm>
              <a:off x="672" y="3216"/>
              <a:ext cx="4605"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34" name="Line 30"/>
            <p:cNvSpPr>
              <a:spLocks noChangeShapeType="1"/>
            </p:cNvSpPr>
            <p:nvPr/>
          </p:nvSpPr>
          <p:spPr bwMode="auto">
            <a:xfrm>
              <a:off x="672" y="3504"/>
              <a:ext cx="4605"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35" name="Line 31"/>
            <p:cNvSpPr>
              <a:spLocks noChangeShapeType="1"/>
            </p:cNvSpPr>
            <p:nvPr/>
          </p:nvSpPr>
          <p:spPr bwMode="auto">
            <a:xfrm>
              <a:off x="672" y="3216"/>
              <a:ext cx="0" cy="288"/>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36" name="Line 32"/>
            <p:cNvSpPr>
              <a:spLocks noChangeShapeType="1"/>
            </p:cNvSpPr>
            <p:nvPr/>
          </p:nvSpPr>
          <p:spPr bwMode="auto">
            <a:xfrm>
              <a:off x="859"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37" name="Line 33"/>
            <p:cNvSpPr>
              <a:spLocks noChangeShapeType="1"/>
            </p:cNvSpPr>
            <p:nvPr/>
          </p:nvSpPr>
          <p:spPr bwMode="auto">
            <a:xfrm>
              <a:off x="1045"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38" name="Line 34"/>
            <p:cNvSpPr>
              <a:spLocks noChangeShapeType="1"/>
            </p:cNvSpPr>
            <p:nvPr/>
          </p:nvSpPr>
          <p:spPr bwMode="auto">
            <a:xfrm>
              <a:off x="1233"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39" name="Line 35"/>
            <p:cNvSpPr>
              <a:spLocks noChangeShapeType="1"/>
            </p:cNvSpPr>
            <p:nvPr/>
          </p:nvSpPr>
          <p:spPr bwMode="auto">
            <a:xfrm>
              <a:off x="1419"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0" name="Line 36"/>
            <p:cNvSpPr>
              <a:spLocks noChangeShapeType="1"/>
            </p:cNvSpPr>
            <p:nvPr/>
          </p:nvSpPr>
          <p:spPr bwMode="auto">
            <a:xfrm>
              <a:off x="1606"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1" name="Line 37"/>
            <p:cNvSpPr>
              <a:spLocks noChangeShapeType="1"/>
            </p:cNvSpPr>
            <p:nvPr/>
          </p:nvSpPr>
          <p:spPr bwMode="auto">
            <a:xfrm>
              <a:off x="1793"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2" name="Line 38"/>
            <p:cNvSpPr>
              <a:spLocks noChangeShapeType="1"/>
            </p:cNvSpPr>
            <p:nvPr/>
          </p:nvSpPr>
          <p:spPr bwMode="auto">
            <a:xfrm>
              <a:off x="1980"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3" name="Line 39"/>
            <p:cNvSpPr>
              <a:spLocks noChangeShapeType="1"/>
            </p:cNvSpPr>
            <p:nvPr/>
          </p:nvSpPr>
          <p:spPr bwMode="auto">
            <a:xfrm>
              <a:off x="2243"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4" name="Line 40"/>
            <p:cNvSpPr>
              <a:spLocks noChangeShapeType="1"/>
            </p:cNvSpPr>
            <p:nvPr/>
          </p:nvSpPr>
          <p:spPr bwMode="auto">
            <a:xfrm>
              <a:off x="2428"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5" name="Line 41"/>
            <p:cNvSpPr>
              <a:spLocks noChangeShapeType="1"/>
            </p:cNvSpPr>
            <p:nvPr/>
          </p:nvSpPr>
          <p:spPr bwMode="auto">
            <a:xfrm>
              <a:off x="2621"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6" name="Line 42"/>
            <p:cNvSpPr>
              <a:spLocks noChangeShapeType="1"/>
            </p:cNvSpPr>
            <p:nvPr/>
          </p:nvSpPr>
          <p:spPr bwMode="auto">
            <a:xfrm>
              <a:off x="2784"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7" name="Line 43"/>
            <p:cNvSpPr>
              <a:spLocks noChangeShapeType="1"/>
            </p:cNvSpPr>
            <p:nvPr/>
          </p:nvSpPr>
          <p:spPr bwMode="auto">
            <a:xfrm>
              <a:off x="3158"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8" name="Line 44"/>
            <p:cNvSpPr>
              <a:spLocks noChangeShapeType="1"/>
            </p:cNvSpPr>
            <p:nvPr/>
          </p:nvSpPr>
          <p:spPr bwMode="auto">
            <a:xfrm>
              <a:off x="3345"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49" name="Line 45"/>
            <p:cNvSpPr>
              <a:spLocks noChangeShapeType="1"/>
            </p:cNvSpPr>
            <p:nvPr/>
          </p:nvSpPr>
          <p:spPr bwMode="auto">
            <a:xfrm>
              <a:off x="3532"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0" name="Line 46"/>
            <p:cNvSpPr>
              <a:spLocks noChangeShapeType="1"/>
            </p:cNvSpPr>
            <p:nvPr/>
          </p:nvSpPr>
          <p:spPr bwMode="auto">
            <a:xfrm>
              <a:off x="4654"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1" name="Line 47"/>
            <p:cNvSpPr>
              <a:spLocks noChangeShapeType="1"/>
            </p:cNvSpPr>
            <p:nvPr/>
          </p:nvSpPr>
          <p:spPr bwMode="auto">
            <a:xfrm>
              <a:off x="4840"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2" name="Line 48"/>
            <p:cNvSpPr>
              <a:spLocks noChangeShapeType="1"/>
            </p:cNvSpPr>
            <p:nvPr/>
          </p:nvSpPr>
          <p:spPr bwMode="auto">
            <a:xfrm>
              <a:off x="5090"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3" name="Line 49"/>
            <p:cNvSpPr>
              <a:spLocks noChangeShapeType="1"/>
            </p:cNvSpPr>
            <p:nvPr/>
          </p:nvSpPr>
          <p:spPr bwMode="auto">
            <a:xfrm>
              <a:off x="5277" y="3216"/>
              <a:ext cx="0" cy="288"/>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4" name="Line 50"/>
            <p:cNvSpPr>
              <a:spLocks noChangeShapeType="1"/>
            </p:cNvSpPr>
            <p:nvPr/>
          </p:nvSpPr>
          <p:spPr bwMode="auto">
            <a:xfrm>
              <a:off x="3719"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5" name="Line 51"/>
            <p:cNvSpPr>
              <a:spLocks noChangeShapeType="1"/>
            </p:cNvSpPr>
            <p:nvPr/>
          </p:nvSpPr>
          <p:spPr bwMode="auto">
            <a:xfrm>
              <a:off x="3906"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6" name="Line 52"/>
            <p:cNvSpPr>
              <a:spLocks noChangeShapeType="1"/>
            </p:cNvSpPr>
            <p:nvPr/>
          </p:nvSpPr>
          <p:spPr bwMode="auto">
            <a:xfrm>
              <a:off x="4093"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7" name="Line 53"/>
            <p:cNvSpPr>
              <a:spLocks noChangeShapeType="1"/>
            </p:cNvSpPr>
            <p:nvPr/>
          </p:nvSpPr>
          <p:spPr bwMode="auto">
            <a:xfrm>
              <a:off x="4280"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8" name="Line 54"/>
            <p:cNvSpPr>
              <a:spLocks noChangeShapeType="1"/>
            </p:cNvSpPr>
            <p:nvPr/>
          </p:nvSpPr>
          <p:spPr bwMode="auto">
            <a:xfrm>
              <a:off x="4467"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3959" name="Line 55"/>
            <p:cNvSpPr>
              <a:spLocks noChangeShapeType="1"/>
            </p:cNvSpPr>
            <p:nvPr/>
          </p:nvSpPr>
          <p:spPr bwMode="auto">
            <a:xfrm>
              <a:off x="2971" y="3216"/>
              <a:ext cx="0" cy="2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4014" name="Rectangle 110"/>
            <p:cNvSpPr>
              <a:spLocks noChangeArrowheads="1"/>
            </p:cNvSpPr>
            <p:nvPr/>
          </p:nvSpPr>
          <p:spPr bwMode="auto">
            <a:xfrm>
              <a:off x="384" y="3180"/>
              <a:ext cx="284"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b="0">
                  <a:ea typeface="仿宋_GB2312" pitchFamily="49" charset="-122"/>
                </a:rPr>
                <a:t>str</a:t>
              </a:r>
              <a:endParaRPr lang="zh-CN" altLang="en-US" b="0">
                <a:ea typeface="仿宋_GB2312" pitchFamily="49" charset="-122"/>
              </a:endParaRPr>
            </a:p>
          </p:txBody>
        </p:sp>
      </p:grpSp>
      <p:sp>
        <p:nvSpPr>
          <p:cNvPr id="124017" name="Rectangle 113"/>
          <p:cNvSpPr>
            <a:spLocks noChangeArrowheads="1"/>
          </p:cNvSpPr>
          <p:nvPr/>
        </p:nvSpPr>
        <p:spPr bwMode="auto">
          <a:xfrm>
            <a:off x="533400" y="5524500"/>
            <a:ext cx="83820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lvl1pPr marL="342900" indent="-342900">
              <a:defRPr>
                <a:solidFill>
                  <a:schemeClr val="tx1"/>
                </a:solidFill>
                <a:latin typeface="Arial" charset="0"/>
              </a:defRPr>
            </a:lvl1pPr>
            <a:lvl2pPr marL="800100" indent="-342900">
              <a:defRPr>
                <a:solidFill>
                  <a:schemeClr val="tx1"/>
                </a:solidFill>
                <a:latin typeface="Arial" charset="0"/>
              </a:defRPr>
            </a:lvl2pPr>
            <a:lvl3pPr marL="1257300" indent="-342900">
              <a:defRPr>
                <a:solidFill>
                  <a:schemeClr val="tx1"/>
                </a:solidFill>
                <a:latin typeface="Arial" charset="0"/>
              </a:defRPr>
            </a:lvl3pPr>
            <a:lvl4pPr marL="1714500" indent="-342900">
              <a:defRPr>
                <a:solidFill>
                  <a:schemeClr val="tx1"/>
                </a:solidFill>
                <a:latin typeface="Arial" charset="0"/>
              </a:defRPr>
            </a:lvl4pPr>
            <a:lvl5pPr marL="2171700" indent="-342900">
              <a:defRPr>
                <a:solidFill>
                  <a:schemeClr val="tx1"/>
                </a:solidFill>
                <a:latin typeface="Arial" charset="0"/>
              </a:defRPr>
            </a:lvl5pPr>
            <a:lvl6pPr marL="2628900" indent="-342900" fontAlgn="base">
              <a:spcBef>
                <a:spcPct val="0"/>
              </a:spcBef>
              <a:spcAft>
                <a:spcPct val="0"/>
              </a:spcAft>
              <a:defRPr>
                <a:solidFill>
                  <a:schemeClr val="tx1"/>
                </a:solidFill>
                <a:latin typeface="Arial" charset="0"/>
              </a:defRPr>
            </a:lvl6pPr>
            <a:lvl7pPr marL="3086100" indent="-342900" fontAlgn="base">
              <a:spcBef>
                <a:spcPct val="0"/>
              </a:spcBef>
              <a:spcAft>
                <a:spcPct val="0"/>
              </a:spcAft>
              <a:defRPr>
                <a:solidFill>
                  <a:schemeClr val="tx1"/>
                </a:solidFill>
                <a:latin typeface="Arial" charset="0"/>
              </a:defRPr>
            </a:lvl7pPr>
            <a:lvl8pPr marL="3543300" indent="-342900" fontAlgn="base">
              <a:spcBef>
                <a:spcPct val="0"/>
              </a:spcBef>
              <a:spcAft>
                <a:spcPct val="0"/>
              </a:spcAft>
              <a:defRPr>
                <a:solidFill>
                  <a:schemeClr val="tx1"/>
                </a:solidFill>
                <a:latin typeface="Arial" charset="0"/>
              </a:defRPr>
            </a:lvl8pPr>
            <a:lvl9pPr marL="4000500" indent="-342900" fontAlgn="base">
              <a:spcBef>
                <a:spcPct val="0"/>
              </a:spcBef>
              <a:spcAft>
                <a:spcPct val="0"/>
              </a:spcAft>
              <a:defRPr>
                <a:solidFill>
                  <a:schemeClr val="tx1"/>
                </a:solidFill>
                <a:latin typeface="Arial" charset="0"/>
              </a:defRPr>
            </a:lvl9pPr>
          </a:lstStyle>
          <a:p>
            <a:pPr>
              <a:lnSpc>
                <a:spcPct val="110000"/>
              </a:lnSpc>
              <a:spcBef>
                <a:spcPct val="50000"/>
              </a:spcBef>
              <a:buClr>
                <a:srgbClr val="008000"/>
              </a:buClr>
              <a:buFont typeface="Wingdings" pitchFamily="2" charset="2"/>
              <a:buNone/>
            </a:pPr>
            <a:r>
              <a:rPr lang="zh-CN" altLang="en-US">
                <a:latin typeface="Times New Roman" pitchFamily="18" charset="0"/>
                <a:ea typeface="仿宋_GB2312" pitchFamily="49" charset="-122"/>
              </a:rPr>
              <a:t>说明：</a:t>
            </a:r>
            <a:r>
              <a:rPr lang="en-US" altLang="zh-CN" b="0">
                <a:latin typeface="Times New Roman" pitchFamily="18" charset="0"/>
                <a:ea typeface="仿宋_GB2312" pitchFamily="49" charset="-122"/>
              </a:rPr>
              <a:t>gets</a:t>
            </a:r>
            <a:r>
              <a:rPr lang="zh-CN" altLang="en-US">
                <a:latin typeface="Times New Roman" pitchFamily="18" charset="0"/>
                <a:ea typeface="仿宋_GB2312" pitchFamily="49" charset="-122"/>
              </a:rPr>
              <a:t>和</a:t>
            </a:r>
            <a:r>
              <a:rPr lang="en-US" altLang="zh-CN" b="0">
                <a:latin typeface="Times New Roman" pitchFamily="18" charset="0"/>
                <a:ea typeface="仿宋_GB2312" pitchFamily="49" charset="-122"/>
              </a:rPr>
              <a:t>puts</a:t>
            </a:r>
            <a:r>
              <a:rPr lang="zh-CN" altLang="en-US">
                <a:latin typeface="Times New Roman" pitchFamily="18" charset="0"/>
                <a:ea typeface="仿宋_GB2312" pitchFamily="49" charset="-122"/>
              </a:rPr>
              <a:t>函数只能输入或输出一个字符串，使用它们之前需要包含标准输入输出库：</a:t>
            </a:r>
            <a:r>
              <a:rPr lang="zh-CN" altLang="en-US" b="0">
                <a:latin typeface="Times New Roman" pitchFamily="18" charset="0"/>
                <a:ea typeface="仿宋_GB2312" pitchFamily="49" charset="-122"/>
              </a:rPr>
              <a:t>#</a:t>
            </a:r>
            <a:r>
              <a:rPr lang="en-US" altLang="zh-CN" b="0">
                <a:latin typeface="Times New Roman" pitchFamily="18" charset="0"/>
                <a:ea typeface="仿宋_GB2312" pitchFamily="49" charset="-122"/>
              </a:rPr>
              <a:t>include  “stdio.h”。</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4012"/>
                                        </p:tgtEl>
                                        <p:attrNameLst>
                                          <p:attrName>style.visibility</p:attrName>
                                        </p:attrNameLst>
                                      </p:cBhvr>
                                      <p:to>
                                        <p:strVal val="visible"/>
                                      </p:to>
                                    </p:set>
                                    <p:animEffect transition="in" filter="wipe(left)">
                                      <p:cBhvr>
                                        <p:cTn id="7" dur="500"/>
                                        <p:tgtEl>
                                          <p:spTgt spid="1240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4016"/>
                                        </p:tgtEl>
                                        <p:attrNameLst>
                                          <p:attrName>style.visibility</p:attrName>
                                        </p:attrNameLst>
                                      </p:cBhvr>
                                      <p:to>
                                        <p:strVal val="visible"/>
                                      </p:to>
                                    </p:set>
                                    <p:animEffect transition="in" filter="wipe(left)">
                                      <p:cBhvr>
                                        <p:cTn id="12" dur="500"/>
                                        <p:tgtEl>
                                          <p:spTgt spid="1240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4015"/>
                                        </p:tgtEl>
                                        <p:attrNameLst>
                                          <p:attrName>style.visibility</p:attrName>
                                        </p:attrNameLst>
                                      </p:cBhvr>
                                      <p:to>
                                        <p:strVal val="visible"/>
                                      </p:to>
                                    </p:set>
                                    <p:animEffect transition="in" filter="wipe(left)">
                                      <p:cBhvr>
                                        <p:cTn id="17" dur="500"/>
                                        <p:tgtEl>
                                          <p:spTgt spid="1240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4017"/>
                                        </p:tgtEl>
                                        <p:attrNameLst>
                                          <p:attrName>style.visibility</p:attrName>
                                        </p:attrNameLst>
                                      </p:cBhvr>
                                      <p:to>
                                        <p:strVal val="visible"/>
                                      </p:to>
                                    </p:set>
                                    <p:animEffect transition="in" filter="wipe(left)">
                                      <p:cBhvr>
                                        <p:cTn id="22" dur="500"/>
                                        <p:tgtEl>
                                          <p:spTgt spid="124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012" grpId="0" autoUpdateAnimBg="0"/>
      <p:bldP spid="124017"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r>
              <a:rPr lang="en-US" altLang="zh-CN"/>
              <a:t>－</a:t>
            </a:r>
            <a:fld id="{7A216AC7-5E59-490E-919B-A78B9189F01E}" type="slidenum">
              <a:rPr lang="en-US" altLang="zh-CN"/>
              <a:pPr/>
              <a:t>22</a:t>
            </a:fld>
            <a:r>
              <a:rPr lang="en-US" altLang="zh-CN"/>
              <a:t>－</a:t>
            </a:r>
          </a:p>
        </p:txBody>
      </p:sp>
      <p:sp>
        <p:nvSpPr>
          <p:cNvPr id="124930"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8.2.3  字符串处理函数</a:t>
            </a:r>
          </a:p>
        </p:txBody>
      </p:sp>
      <p:sp>
        <p:nvSpPr>
          <p:cNvPr id="124931" name="Rectangle 3"/>
          <p:cNvSpPr>
            <a:spLocks noGrp="1" noChangeArrowheads="1"/>
          </p:cNvSpPr>
          <p:nvPr>
            <p:ph type="body" idx="1"/>
          </p:nvPr>
        </p:nvSpPr>
        <p:spPr>
          <a:xfrm>
            <a:off x="395288" y="1524000"/>
            <a:ext cx="8424862" cy="10668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buFontTx/>
              <a:buNone/>
            </a:pPr>
            <a:r>
              <a:rPr lang="zh-CN" altLang="en-US" b="0"/>
              <a:t>1.</a:t>
            </a:r>
            <a:r>
              <a:rPr lang="zh-CN" altLang="en-US"/>
              <a:t> 字符串比较函数——</a:t>
            </a:r>
            <a:r>
              <a:rPr lang="en-US" altLang="zh-CN" b="0"/>
              <a:t>strcmp</a:t>
            </a:r>
            <a:endParaRPr lang="en-US" altLang="zh-CN"/>
          </a:p>
          <a:p>
            <a:pPr marL="838200" lvl="1" indent="-381000" algn="just">
              <a:lnSpc>
                <a:spcPct val="110000"/>
              </a:lnSpc>
            </a:pPr>
            <a:r>
              <a:rPr lang="zh-CN" altLang="en-US"/>
              <a:t>函数形式：</a:t>
            </a:r>
            <a:r>
              <a:rPr lang="en-US" altLang="zh-CN" b="0"/>
              <a:t>strcmp</a:t>
            </a:r>
            <a:r>
              <a:rPr lang="en-US" altLang="zh-CN"/>
              <a:t>(</a:t>
            </a:r>
            <a:r>
              <a:rPr lang="zh-CN" altLang="en-US"/>
              <a:t>字符串1,字符串2)</a:t>
            </a:r>
          </a:p>
        </p:txBody>
      </p:sp>
      <p:grpSp>
        <p:nvGrpSpPr>
          <p:cNvPr id="124937" name="Group 9"/>
          <p:cNvGrpSpPr>
            <a:grpSpLocks/>
          </p:cNvGrpSpPr>
          <p:nvPr/>
        </p:nvGrpSpPr>
        <p:grpSpPr bwMode="auto">
          <a:xfrm>
            <a:off x="5867400" y="838200"/>
            <a:ext cx="2286000" cy="838200"/>
            <a:chOff x="3696" y="528"/>
            <a:chExt cx="1440" cy="528"/>
          </a:xfrm>
        </p:grpSpPr>
        <p:sp>
          <p:nvSpPr>
            <p:cNvPr id="124933" name="AutoShape 5"/>
            <p:cNvSpPr>
              <a:spLocks noChangeArrowheads="1"/>
            </p:cNvSpPr>
            <p:nvPr/>
          </p:nvSpPr>
          <p:spPr bwMode="auto">
            <a:xfrm>
              <a:off x="3696" y="528"/>
              <a:ext cx="1440" cy="528"/>
            </a:xfrm>
            <a:prstGeom prst="wedgeRectCallout">
              <a:avLst>
                <a:gd name="adj1" fmla="val -48611"/>
                <a:gd name="adj2" fmla="val 102273"/>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endParaRPr lang="zh-CN" altLang="en-US">
                <a:ea typeface="仿宋_GB2312" pitchFamily="49" charset="-122"/>
              </a:endParaRPr>
            </a:p>
          </p:txBody>
        </p:sp>
        <p:sp>
          <p:nvSpPr>
            <p:cNvPr id="124934" name="AutoShape 6"/>
            <p:cNvSpPr>
              <a:spLocks noChangeArrowheads="1"/>
            </p:cNvSpPr>
            <p:nvPr/>
          </p:nvSpPr>
          <p:spPr bwMode="auto">
            <a:xfrm>
              <a:off x="3696" y="528"/>
              <a:ext cx="1440" cy="528"/>
            </a:xfrm>
            <a:prstGeom prst="wedgeRectCallout">
              <a:avLst>
                <a:gd name="adj1" fmla="val -106806"/>
                <a:gd name="adj2" fmla="val 107009"/>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a:ea typeface="仿宋_GB2312" pitchFamily="49" charset="-122"/>
                </a:rPr>
                <a:t>字符串常量</a:t>
              </a:r>
            </a:p>
            <a:p>
              <a:pPr algn="ctr"/>
              <a:r>
                <a:rPr lang="zh-CN" altLang="en-US">
                  <a:ea typeface="仿宋_GB2312" pitchFamily="49" charset="-122"/>
                </a:rPr>
                <a:t>字符串变量</a:t>
              </a:r>
            </a:p>
          </p:txBody>
        </p:sp>
      </p:grpSp>
      <p:sp>
        <p:nvSpPr>
          <p:cNvPr id="124935" name="Rectangle 7"/>
          <p:cNvSpPr>
            <a:spLocks noChangeArrowheads="1"/>
          </p:cNvSpPr>
          <p:nvPr/>
        </p:nvSpPr>
        <p:spPr bwMode="auto">
          <a:xfrm>
            <a:off x="381000" y="2590800"/>
            <a:ext cx="8382000"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lvl="1">
              <a:lnSpc>
                <a:spcPct val="110000"/>
              </a:lnSpc>
              <a:spcBef>
                <a:spcPct val="50000"/>
              </a:spcBef>
              <a:buClr>
                <a:srgbClr val="008000"/>
              </a:buClr>
              <a:buFont typeface="Wingdings" pitchFamily="2" charset="2"/>
              <a:buChar char="Ø"/>
            </a:pPr>
            <a:r>
              <a:rPr lang="zh-CN" altLang="en-US">
                <a:ea typeface="仿宋_GB2312" pitchFamily="49" charset="-122"/>
              </a:rPr>
              <a:t>  函数功能：比较两个字符串的大小。如果字符串</a:t>
            </a:r>
            <a:r>
              <a:rPr lang="zh-CN" altLang="en-US" b="0">
                <a:ea typeface="仿宋_GB2312" pitchFamily="49" charset="-122"/>
              </a:rPr>
              <a:t>1</a:t>
            </a:r>
            <a:r>
              <a:rPr lang="zh-CN" altLang="en-US">
                <a:ea typeface="仿宋_GB2312" pitchFamily="49" charset="-122"/>
              </a:rPr>
              <a:t>与字符串</a:t>
            </a:r>
            <a:r>
              <a:rPr lang="zh-CN" altLang="en-US" b="0">
                <a:ea typeface="仿宋_GB2312" pitchFamily="49" charset="-122"/>
              </a:rPr>
              <a:t>2</a:t>
            </a:r>
            <a:r>
              <a:rPr lang="zh-CN" altLang="en-US">
                <a:ea typeface="仿宋_GB2312" pitchFamily="49" charset="-122"/>
              </a:rPr>
              <a:t>相同，函数返回值等于</a:t>
            </a:r>
            <a:r>
              <a:rPr lang="zh-CN" altLang="en-US" b="0">
                <a:ea typeface="仿宋_GB2312" pitchFamily="49" charset="-122"/>
              </a:rPr>
              <a:t>0</a:t>
            </a:r>
            <a:r>
              <a:rPr lang="zh-CN" altLang="en-US">
                <a:ea typeface="仿宋_GB2312" pitchFamily="49" charset="-122"/>
              </a:rPr>
              <a:t>；如果字符串 </a:t>
            </a:r>
            <a:r>
              <a:rPr lang="zh-CN" altLang="en-US" b="0">
                <a:ea typeface="仿宋_GB2312" pitchFamily="49" charset="-122"/>
              </a:rPr>
              <a:t>1</a:t>
            </a:r>
            <a:r>
              <a:rPr lang="zh-CN" altLang="en-US">
                <a:ea typeface="仿宋_GB2312" pitchFamily="49" charset="-122"/>
              </a:rPr>
              <a:t>＜字符串</a:t>
            </a:r>
            <a:r>
              <a:rPr lang="zh-CN" altLang="en-US" b="0">
                <a:ea typeface="仿宋_GB2312" pitchFamily="49" charset="-122"/>
              </a:rPr>
              <a:t>2</a:t>
            </a:r>
            <a:r>
              <a:rPr lang="zh-CN" altLang="en-US">
                <a:ea typeface="仿宋_GB2312" pitchFamily="49" charset="-122"/>
              </a:rPr>
              <a:t>，函数返回值为负整数；如果字符串</a:t>
            </a:r>
            <a:r>
              <a:rPr lang="zh-CN" altLang="en-US" b="0">
                <a:ea typeface="仿宋_GB2312" pitchFamily="49" charset="-122"/>
              </a:rPr>
              <a:t>1</a:t>
            </a:r>
            <a:r>
              <a:rPr lang="zh-CN" altLang="en-US">
                <a:ea typeface="仿宋_GB2312" pitchFamily="49" charset="-122"/>
              </a:rPr>
              <a:t>＞字符串</a:t>
            </a:r>
            <a:r>
              <a:rPr lang="zh-CN" altLang="en-US" b="0">
                <a:ea typeface="仿宋_GB2312" pitchFamily="49" charset="-122"/>
              </a:rPr>
              <a:t>2</a:t>
            </a:r>
            <a:r>
              <a:rPr lang="zh-CN" altLang="en-US">
                <a:ea typeface="仿宋_GB2312" pitchFamily="49" charset="-122"/>
              </a:rPr>
              <a:t>，函数返回值为正整数。</a:t>
            </a:r>
          </a:p>
        </p:txBody>
      </p:sp>
      <p:sp>
        <p:nvSpPr>
          <p:cNvPr id="124936" name="Rectangle 8"/>
          <p:cNvSpPr>
            <a:spLocks noChangeArrowheads="1"/>
          </p:cNvSpPr>
          <p:nvPr/>
        </p:nvSpPr>
        <p:spPr bwMode="auto">
          <a:xfrm>
            <a:off x="304800" y="4343400"/>
            <a:ext cx="8458200"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lvl="1">
              <a:lnSpc>
                <a:spcPct val="110000"/>
              </a:lnSpc>
              <a:spcBef>
                <a:spcPct val="50000"/>
              </a:spcBef>
              <a:buClr>
                <a:srgbClr val="008000"/>
              </a:buClr>
              <a:buFont typeface="Wingdings" pitchFamily="2" charset="2"/>
              <a:buChar char="Ø"/>
            </a:pPr>
            <a:r>
              <a:rPr lang="zh-CN" altLang="en-US">
                <a:ea typeface="仿宋_GB2312" pitchFamily="49" charset="-122"/>
              </a:rPr>
              <a:t>字符串进行比较的方法：从两个字符串第一个字符开始比较字符的</a:t>
            </a:r>
            <a:r>
              <a:rPr lang="en-US" altLang="zh-CN" b="0">
                <a:ea typeface="仿宋_GB2312" pitchFamily="49" charset="-122"/>
              </a:rPr>
              <a:t>ASCII</a:t>
            </a:r>
            <a:r>
              <a:rPr lang="zh-CN" altLang="en-US">
                <a:ea typeface="仿宋_GB2312" pitchFamily="49" charset="-122"/>
              </a:rPr>
              <a:t>码大小，直到对应字符不相同或到达字符串尾为止。如果全部字符都相同，就认为两个字符串相等；若出现了不同字符则以第一个不相同的字符的差为准。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124937"/>
                                        </p:tgtEl>
                                        <p:attrNameLst>
                                          <p:attrName>style.visibility</p:attrName>
                                        </p:attrNameLst>
                                      </p:cBhvr>
                                      <p:to>
                                        <p:strVal val="visible"/>
                                      </p:to>
                                    </p:set>
                                    <p:animEffect transition="in" filter="wipe(right)">
                                      <p:cBhvr>
                                        <p:cTn id="7" dur="500"/>
                                        <p:tgtEl>
                                          <p:spTgt spid="1249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4935"/>
                                        </p:tgtEl>
                                        <p:attrNameLst>
                                          <p:attrName>style.visibility</p:attrName>
                                        </p:attrNameLst>
                                      </p:cBhvr>
                                      <p:to>
                                        <p:strVal val="visible"/>
                                      </p:to>
                                    </p:set>
                                    <p:animEffect transition="in" filter="wipe(up)">
                                      <p:cBhvr>
                                        <p:cTn id="12" dur="500"/>
                                        <p:tgtEl>
                                          <p:spTgt spid="12493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4936"/>
                                        </p:tgtEl>
                                        <p:attrNameLst>
                                          <p:attrName>style.visibility</p:attrName>
                                        </p:attrNameLst>
                                      </p:cBhvr>
                                      <p:to>
                                        <p:strVal val="visible"/>
                                      </p:to>
                                    </p:set>
                                    <p:animEffect transition="in" filter="wipe(up)">
                                      <p:cBhvr>
                                        <p:cTn id="17" dur="500"/>
                                        <p:tgtEl>
                                          <p:spTgt spid="124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5" grpId="0" autoUpdateAnimBg="0"/>
      <p:bldP spid="12493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灯片编号占位符 3"/>
          <p:cNvSpPr>
            <a:spLocks noGrp="1"/>
          </p:cNvSpPr>
          <p:nvPr>
            <p:ph type="sldNum" sz="quarter" idx="10"/>
          </p:nvPr>
        </p:nvSpPr>
        <p:spPr/>
        <p:txBody>
          <a:bodyPr/>
          <a:lstStyle/>
          <a:p>
            <a:r>
              <a:rPr lang="en-US" altLang="zh-CN"/>
              <a:t>－</a:t>
            </a:r>
            <a:fld id="{7938648E-B3E7-4764-95E8-20296879F469}" type="slidenum">
              <a:rPr lang="en-US" altLang="zh-CN"/>
              <a:pPr/>
              <a:t>23</a:t>
            </a:fld>
            <a:r>
              <a:rPr lang="en-US" altLang="zh-CN"/>
              <a:t>－</a:t>
            </a:r>
          </a:p>
        </p:txBody>
      </p:sp>
      <p:sp>
        <p:nvSpPr>
          <p:cNvPr id="125954" name="Rectangle 2"/>
          <p:cNvSpPr>
            <a:spLocks noGrp="1" noChangeArrowheads="1"/>
          </p:cNvSpPr>
          <p:nvPr>
            <p:ph type="title"/>
          </p:nvPr>
        </p:nvSpPr>
        <p:spPr/>
        <p:txBody>
          <a:bodyPr/>
          <a:lstStyle/>
          <a:p>
            <a:pPr algn="l"/>
            <a:r>
              <a:rPr lang="zh-CN" altLang="en-US" sz="3600"/>
              <a:t>8.2.3  字符串处理函数</a:t>
            </a:r>
          </a:p>
        </p:txBody>
      </p:sp>
      <p:sp>
        <p:nvSpPr>
          <p:cNvPr id="125955" name="Rectangle 3"/>
          <p:cNvSpPr>
            <a:spLocks noGrp="1" noChangeArrowheads="1"/>
          </p:cNvSpPr>
          <p:nvPr>
            <p:ph type="body" idx="1"/>
          </p:nvPr>
        </p:nvSpPr>
        <p:spPr>
          <a:xfrm>
            <a:off x="395288" y="1600200"/>
            <a:ext cx="8424862" cy="6096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buFontTx/>
              <a:buNone/>
            </a:pPr>
            <a:r>
              <a:rPr lang="zh-CN" altLang="en-US"/>
              <a:t>例如：</a:t>
            </a:r>
            <a:r>
              <a:rPr lang="en-US" altLang="zh-CN" b="0"/>
              <a:t>strcmp(“abc”, “abcde”);</a:t>
            </a:r>
            <a:endParaRPr lang="zh-CN" altLang="en-US"/>
          </a:p>
        </p:txBody>
      </p:sp>
      <p:grpSp>
        <p:nvGrpSpPr>
          <p:cNvPr id="126090" name="Group 138"/>
          <p:cNvGrpSpPr>
            <a:grpSpLocks/>
          </p:cNvGrpSpPr>
          <p:nvPr/>
        </p:nvGrpSpPr>
        <p:grpSpPr bwMode="auto">
          <a:xfrm>
            <a:off x="1463675" y="2209800"/>
            <a:ext cx="2452688" cy="508000"/>
            <a:chOff x="768" y="1488"/>
            <a:chExt cx="1545" cy="320"/>
          </a:xfrm>
        </p:grpSpPr>
        <p:sp>
          <p:nvSpPr>
            <p:cNvPr id="125958" name="Rectangle 6"/>
            <p:cNvSpPr>
              <a:spLocks noChangeArrowheads="1"/>
            </p:cNvSpPr>
            <p:nvPr/>
          </p:nvSpPr>
          <p:spPr bwMode="auto">
            <a:xfrm>
              <a:off x="2092" y="1488"/>
              <a:ext cx="22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5972" name="Rectangle 20"/>
            <p:cNvSpPr>
              <a:spLocks noChangeArrowheads="1"/>
            </p:cNvSpPr>
            <p:nvPr/>
          </p:nvSpPr>
          <p:spPr bwMode="auto">
            <a:xfrm>
              <a:off x="1871" y="1488"/>
              <a:ext cx="22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5973" name="Rectangle 21"/>
            <p:cNvSpPr>
              <a:spLocks noChangeArrowheads="1"/>
            </p:cNvSpPr>
            <p:nvPr/>
          </p:nvSpPr>
          <p:spPr bwMode="auto">
            <a:xfrm>
              <a:off x="1651" y="1488"/>
              <a:ext cx="22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5974" name="Rectangle 22"/>
            <p:cNvSpPr>
              <a:spLocks noChangeArrowheads="1"/>
            </p:cNvSpPr>
            <p:nvPr/>
          </p:nvSpPr>
          <p:spPr bwMode="auto">
            <a:xfrm>
              <a:off x="1430" y="1488"/>
              <a:ext cx="25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\0</a:t>
              </a:r>
            </a:p>
          </p:txBody>
        </p:sp>
        <p:sp>
          <p:nvSpPr>
            <p:cNvPr id="125975" name="Rectangle 23"/>
            <p:cNvSpPr>
              <a:spLocks noChangeArrowheads="1"/>
            </p:cNvSpPr>
            <p:nvPr/>
          </p:nvSpPr>
          <p:spPr bwMode="auto">
            <a:xfrm>
              <a:off x="1209" y="1488"/>
              <a:ext cx="22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5976" name="Rectangle 24"/>
            <p:cNvSpPr>
              <a:spLocks noChangeArrowheads="1"/>
            </p:cNvSpPr>
            <p:nvPr/>
          </p:nvSpPr>
          <p:spPr bwMode="auto">
            <a:xfrm>
              <a:off x="989" y="1488"/>
              <a:ext cx="22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b</a:t>
              </a:r>
            </a:p>
          </p:txBody>
        </p:sp>
        <p:sp>
          <p:nvSpPr>
            <p:cNvPr id="125977" name="Rectangle 25"/>
            <p:cNvSpPr>
              <a:spLocks noChangeArrowheads="1"/>
            </p:cNvSpPr>
            <p:nvPr/>
          </p:nvSpPr>
          <p:spPr bwMode="auto">
            <a:xfrm>
              <a:off x="768" y="1488"/>
              <a:ext cx="221"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25978" name="Line 26"/>
            <p:cNvSpPr>
              <a:spLocks noChangeShapeType="1"/>
            </p:cNvSpPr>
            <p:nvPr/>
          </p:nvSpPr>
          <p:spPr bwMode="auto">
            <a:xfrm>
              <a:off x="768" y="148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5979" name="Line 27"/>
            <p:cNvSpPr>
              <a:spLocks noChangeShapeType="1"/>
            </p:cNvSpPr>
            <p:nvPr/>
          </p:nvSpPr>
          <p:spPr bwMode="auto">
            <a:xfrm>
              <a:off x="768" y="180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5980" name="Line 28"/>
            <p:cNvSpPr>
              <a:spLocks noChangeShapeType="1"/>
            </p:cNvSpPr>
            <p:nvPr/>
          </p:nvSpPr>
          <p:spPr bwMode="auto">
            <a:xfrm>
              <a:off x="768" y="1488"/>
              <a:ext cx="0" cy="3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5981" name="Line 29"/>
            <p:cNvSpPr>
              <a:spLocks noChangeShapeType="1"/>
            </p:cNvSpPr>
            <p:nvPr/>
          </p:nvSpPr>
          <p:spPr bwMode="auto">
            <a:xfrm>
              <a:off x="989" y="148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5982" name="Line 30"/>
            <p:cNvSpPr>
              <a:spLocks noChangeShapeType="1"/>
            </p:cNvSpPr>
            <p:nvPr/>
          </p:nvSpPr>
          <p:spPr bwMode="auto">
            <a:xfrm>
              <a:off x="1209" y="148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5983" name="Line 31"/>
            <p:cNvSpPr>
              <a:spLocks noChangeShapeType="1"/>
            </p:cNvSpPr>
            <p:nvPr/>
          </p:nvSpPr>
          <p:spPr bwMode="auto">
            <a:xfrm>
              <a:off x="1430" y="148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5984" name="Line 32"/>
            <p:cNvSpPr>
              <a:spLocks noChangeShapeType="1"/>
            </p:cNvSpPr>
            <p:nvPr/>
          </p:nvSpPr>
          <p:spPr bwMode="auto">
            <a:xfrm>
              <a:off x="1651" y="148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5985" name="Line 33"/>
            <p:cNvSpPr>
              <a:spLocks noChangeShapeType="1"/>
            </p:cNvSpPr>
            <p:nvPr/>
          </p:nvSpPr>
          <p:spPr bwMode="auto">
            <a:xfrm>
              <a:off x="1871" y="148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5986" name="Line 34"/>
            <p:cNvSpPr>
              <a:spLocks noChangeShapeType="1"/>
            </p:cNvSpPr>
            <p:nvPr/>
          </p:nvSpPr>
          <p:spPr bwMode="auto">
            <a:xfrm>
              <a:off x="2092" y="148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00" name="Line 48"/>
            <p:cNvSpPr>
              <a:spLocks noChangeShapeType="1"/>
            </p:cNvSpPr>
            <p:nvPr/>
          </p:nvSpPr>
          <p:spPr bwMode="auto">
            <a:xfrm>
              <a:off x="2304" y="1488"/>
              <a:ext cx="0" cy="3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grpSp>
        <p:nvGrpSpPr>
          <p:cNvPr id="126091" name="Group 139"/>
          <p:cNvGrpSpPr>
            <a:grpSpLocks/>
          </p:cNvGrpSpPr>
          <p:nvPr/>
        </p:nvGrpSpPr>
        <p:grpSpPr bwMode="auto">
          <a:xfrm>
            <a:off x="1463675" y="2819400"/>
            <a:ext cx="2438400" cy="508000"/>
            <a:chOff x="768" y="1968"/>
            <a:chExt cx="1536" cy="320"/>
          </a:xfrm>
        </p:grpSpPr>
        <p:sp>
          <p:nvSpPr>
            <p:cNvPr id="126047" name="Rectangle 95"/>
            <p:cNvSpPr>
              <a:spLocks noChangeArrowheads="1"/>
            </p:cNvSpPr>
            <p:nvPr/>
          </p:nvSpPr>
          <p:spPr bwMode="auto">
            <a:xfrm>
              <a:off x="2064" y="1968"/>
              <a:ext cx="24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6061" name="Rectangle 109"/>
            <p:cNvSpPr>
              <a:spLocks noChangeArrowheads="1"/>
            </p:cNvSpPr>
            <p:nvPr/>
          </p:nvSpPr>
          <p:spPr bwMode="auto">
            <a:xfrm>
              <a:off x="1848" y="1968"/>
              <a:ext cx="312"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\0</a:t>
              </a:r>
            </a:p>
          </p:txBody>
        </p:sp>
        <p:sp>
          <p:nvSpPr>
            <p:cNvPr id="126062" name="Rectangle 110"/>
            <p:cNvSpPr>
              <a:spLocks noChangeArrowheads="1"/>
            </p:cNvSpPr>
            <p:nvPr/>
          </p:nvSpPr>
          <p:spPr bwMode="auto">
            <a:xfrm>
              <a:off x="1632"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6063" name="Rectangle 111"/>
            <p:cNvSpPr>
              <a:spLocks noChangeArrowheads="1"/>
            </p:cNvSpPr>
            <p:nvPr/>
          </p:nvSpPr>
          <p:spPr bwMode="auto">
            <a:xfrm>
              <a:off x="1416"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d</a:t>
              </a:r>
            </a:p>
          </p:txBody>
        </p:sp>
        <p:sp>
          <p:nvSpPr>
            <p:cNvPr id="126064" name="Rectangle 112"/>
            <p:cNvSpPr>
              <a:spLocks noChangeArrowheads="1"/>
            </p:cNvSpPr>
            <p:nvPr/>
          </p:nvSpPr>
          <p:spPr bwMode="auto">
            <a:xfrm>
              <a:off x="1200"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6065" name="Rectangle 113"/>
            <p:cNvSpPr>
              <a:spLocks noChangeArrowheads="1"/>
            </p:cNvSpPr>
            <p:nvPr/>
          </p:nvSpPr>
          <p:spPr bwMode="auto">
            <a:xfrm>
              <a:off x="984"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b</a:t>
              </a:r>
            </a:p>
          </p:txBody>
        </p:sp>
        <p:sp>
          <p:nvSpPr>
            <p:cNvPr id="126066" name="Rectangle 114"/>
            <p:cNvSpPr>
              <a:spLocks noChangeArrowheads="1"/>
            </p:cNvSpPr>
            <p:nvPr/>
          </p:nvSpPr>
          <p:spPr bwMode="auto">
            <a:xfrm>
              <a:off x="768"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26067" name="Line 115"/>
            <p:cNvSpPr>
              <a:spLocks noChangeShapeType="1"/>
            </p:cNvSpPr>
            <p:nvPr/>
          </p:nvSpPr>
          <p:spPr bwMode="auto">
            <a:xfrm>
              <a:off x="768" y="196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68" name="Line 116"/>
            <p:cNvSpPr>
              <a:spLocks noChangeShapeType="1"/>
            </p:cNvSpPr>
            <p:nvPr/>
          </p:nvSpPr>
          <p:spPr bwMode="auto">
            <a:xfrm>
              <a:off x="768" y="228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69" name="Line 117"/>
            <p:cNvSpPr>
              <a:spLocks noChangeShapeType="1"/>
            </p:cNvSpPr>
            <p:nvPr/>
          </p:nvSpPr>
          <p:spPr bwMode="auto">
            <a:xfrm>
              <a:off x="768" y="1968"/>
              <a:ext cx="0" cy="3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70" name="Line 118"/>
            <p:cNvSpPr>
              <a:spLocks noChangeShapeType="1"/>
            </p:cNvSpPr>
            <p:nvPr/>
          </p:nvSpPr>
          <p:spPr bwMode="auto">
            <a:xfrm>
              <a:off x="98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71" name="Line 119"/>
            <p:cNvSpPr>
              <a:spLocks noChangeShapeType="1"/>
            </p:cNvSpPr>
            <p:nvPr/>
          </p:nvSpPr>
          <p:spPr bwMode="auto">
            <a:xfrm>
              <a:off x="1200"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72" name="Line 120"/>
            <p:cNvSpPr>
              <a:spLocks noChangeShapeType="1"/>
            </p:cNvSpPr>
            <p:nvPr/>
          </p:nvSpPr>
          <p:spPr bwMode="auto">
            <a:xfrm>
              <a:off x="1416"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73" name="Line 121"/>
            <p:cNvSpPr>
              <a:spLocks noChangeShapeType="1"/>
            </p:cNvSpPr>
            <p:nvPr/>
          </p:nvSpPr>
          <p:spPr bwMode="auto">
            <a:xfrm>
              <a:off x="1632"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74" name="Line 122"/>
            <p:cNvSpPr>
              <a:spLocks noChangeShapeType="1"/>
            </p:cNvSpPr>
            <p:nvPr/>
          </p:nvSpPr>
          <p:spPr bwMode="auto">
            <a:xfrm>
              <a:off x="1848"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75" name="Line 123"/>
            <p:cNvSpPr>
              <a:spLocks noChangeShapeType="1"/>
            </p:cNvSpPr>
            <p:nvPr/>
          </p:nvSpPr>
          <p:spPr bwMode="auto">
            <a:xfrm>
              <a:off x="206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6089" name="Line 137"/>
            <p:cNvSpPr>
              <a:spLocks noChangeShapeType="1"/>
            </p:cNvSpPr>
            <p:nvPr/>
          </p:nvSpPr>
          <p:spPr bwMode="auto">
            <a:xfrm>
              <a:off x="2304" y="1968"/>
              <a:ext cx="0" cy="3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6092" name="Rectangle 140"/>
          <p:cNvSpPr>
            <a:spLocks noChangeArrowheads="1"/>
          </p:cNvSpPr>
          <p:nvPr/>
        </p:nvSpPr>
        <p:spPr bwMode="auto">
          <a:xfrm>
            <a:off x="533400" y="3619500"/>
            <a:ext cx="8153400" cy="2638425"/>
          </a:xfrm>
          <a:prstGeom prst="rect">
            <a:avLst/>
          </a:prstGeom>
          <a:solidFill>
            <a:srgbClr val="CCFFCC"/>
          </a:solidFill>
          <a:ln w="9525">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110000"/>
              </a:lnSpc>
              <a:spcBef>
                <a:spcPct val="50000"/>
              </a:spcBef>
              <a:buClr>
                <a:srgbClr val="008000"/>
              </a:buClr>
              <a:buFont typeface="Wingdings" pitchFamily="2" charset="2"/>
              <a:buChar char="Ø"/>
            </a:pPr>
            <a:r>
              <a:rPr lang="zh-CN" altLang="en-US">
                <a:ea typeface="仿宋_GB2312" pitchFamily="49" charset="-122"/>
              </a:rPr>
              <a:t> 注意：不能使用关系运算符比较两个字符串，下面用法是不正确的：</a:t>
            </a:r>
          </a:p>
          <a:p>
            <a:pPr>
              <a:lnSpc>
                <a:spcPct val="70000"/>
              </a:lnSpc>
              <a:spcBef>
                <a:spcPct val="50000"/>
              </a:spcBef>
              <a:buClr>
                <a:srgbClr val="CC0000"/>
              </a:buClr>
            </a:pPr>
            <a:r>
              <a:rPr lang="en-GB" altLang="zh-CN">
                <a:ea typeface="仿宋_GB2312" pitchFamily="49" charset="-122"/>
              </a:rPr>
              <a:t>     </a:t>
            </a:r>
            <a:r>
              <a:rPr lang="en-US" altLang="zh-CN">
                <a:ea typeface="仿宋_GB2312" pitchFamily="49" charset="-122"/>
              </a:rPr>
              <a:t>if (str1= =“student”) ……</a:t>
            </a:r>
          </a:p>
          <a:p>
            <a:pPr>
              <a:lnSpc>
                <a:spcPct val="70000"/>
              </a:lnSpc>
              <a:spcBef>
                <a:spcPct val="50000"/>
              </a:spcBef>
              <a:buClr>
                <a:srgbClr val="CC0000"/>
              </a:buClr>
            </a:pPr>
            <a:r>
              <a:rPr lang="en-US" altLang="zh-CN">
                <a:ea typeface="仿宋_GB2312" pitchFamily="49" charset="-122"/>
              </a:rPr>
              <a:t>     </a:t>
            </a:r>
            <a:r>
              <a:rPr lang="zh-CN" altLang="en-US">
                <a:solidFill>
                  <a:srgbClr val="CC0000"/>
                </a:solidFill>
                <a:ea typeface="仿宋_GB2312" pitchFamily="49" charset="-122"/>
              </a:rPr>
              <a:t>正确用法</a:t>
            </a:r>
            <a:r>
              <a:rPr lang="zh-CN" altLang="en-US">
                <a:ea typeface="仿宋_GB2312" pitchFamily="49" charset="-122"/>
              </a:rPr>
              <a:t>：</a:t>
            </a:r>
            <a:r>
              <a:rPr lang="en-US" altLang="zh-CN">
                <a:ea typeface="仿宋_GB2312" pitchFamily="49" charset="-122"/>
              </a:rPr>
              <a:t>if  (strcmp(str1, “student”)==0 )  ……</a:t>
            </a:r>
          </a:p>
          <a:p>
            <a:pPr>
              <a:lnSpc>
                <a:spcPct val="70000"/>
              </a:lnSpc>
              <a:spcBef>
                <a:spcPct val="50000"/>
              </a:spcBef>
              <a:buClr>
                <a:srgbClr val="CC0000"/>
              </a:buClr>
            </a:pPr>
            <a:r>
              <a:rPr lang="en-GB" altLang="zh-CN">
                <a:ea typeface="仿宋_GB2312" pitchFamily="49" charset="-122"/>
              </a:rPr>
              <a:t> </a:t>
            </a:r>
            <a:r>
              <a:rPr lang="en-US" altLang="zh-CN">
                <a:ea typeface="仿宋_GB2312" pitchFamily="49" charset="-122"/>
              </a:rPr>
              <a:t>    if ( str1&gt;str2 ) ……</a:t>
            </a:r>
          </a:p>
          <a:p>
            <a:pPr>
              <a:lnSpc>
                <a:spcPct val="70000"/>
              </a:lnSpc>
              <a:spcBef>
                <a:spcPct val="50000"/>
              </a:spcBef>
              <a:buClr>
                <a:srgbClr val="CC0000"/>
              </a:buClr>
            </a:pPr>
            <a:r>
              <a:rPr lang="zh-CN" altLang="en-US">
                <a:ea typeface="仿宋_GB2312" pitchFamily="49" charset="-122"/>
              </a:rPr>
              <a:t>    </a:t>
            </a:r>
            <a:r>
              <a:rPr lang="zh-CN" altLang="en-US">
                <a:solidFill>
                  <a:srgbClr val="CC0000"/>
                </a:solidFill>
                <a:ea typeface="仿宋_GB2312" pitchFamily="49" charset="-122"/>
              </a:rPr>
              <a:t>正确用法</a:t>
            </a:r>
            <a:r>
              <a:rPr lang="zh-CN" altLang="en-US">
                <a:ea typeface="仿宋_GB2312" pitchFamily="49" charset="-122"/>
              </a:rPr>
              <a:t>：</a:t>
            </a:r>
            <a:r>
              <a:rPr lang="en-US" altLang="zh-CN">
                <a:ea typeface="仿宋_GB2312" pitchFamily="49" charset="-122"/>
              </a:rPr>
              <a:t>if ( strcmp(str2,str1)&gt;0 )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6092"/>
                                        </p:tgtEl>
                                        <p:attrNameLst>
                                          <p:attrName>style.visibility</p:attrName>
                                        </p:attrNameLst>
                                      </p:cBhvr>
                                      <p:to>
                                        <p:strVal val="visible"/>
                                      </p:to>
                                    </p:set>
                                    <p:animEffect transition="in" filter="wipe(up)">
                                      <p:cBhvr>
                                        <p:cTn id="7" dur="500"/>
                                        <p:tgtEl>
                                          <p:spTgt spid="1260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092"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灯片编号占位符 3"/>
          <p:cNvSpPr>
            <a:spLocks noGrp="1"/>
          </p:cNvSpPr>
          <p:nvPr>
            <p:ph type="sldNum" sz="quarter" idx="10"/>
          </p:nvPr>
        </p:nvSpPr>
        <p:spPr/>
        <p:txBody>
          <a:bodyPr/>
          <a:lstStyle/>
          <a:p>
            <a:r>
              <a:rPr lang="en-US" altLang="zh-CN"/>
              <a:t>－</a:t>
            </a:r>
            <a:fld id="{D470DF82-76D4-4701-8CC2-CC2C11323325}" type="slidenum">
              <a:rPr lang="en-US" altLang="zh-CN"/>
              <a:pPr/>
              <a:t>24</a:t>
            </a:fld>
            <a:r>
              <a:rPr lang="en-US" altLang="zh-CN"/>
              <a:t>－</a:t>
            </a:r>
          </a:p>
        </p:txBody>
      </p:sp>
      <p:sp>
        <p:nvSpPr>
          <p:cNvPr id="126978" name="Rectangle 2"/>
          <p:cNvSpPr>
            <a:spLocks noGrp="1" noChangeArrowheads="1"/>
          </p:cNvSpPr>
          <p:nvPr>
            <p:ph type="title"/>
          </p:nvPr>
        </p:nvSpPr>
        <p:spPr/>
        <p:txBody>
          <a:bodyPr/>
          <a:lstStyle/>
          <a:p>
            <a:pPr algn="l"/>
            <a:r>
              <a:rPr lang="zh-CN" altLang="en-US" sz="3600"/>
              <a:t>8.2.3  字符串处理函数</a:t>
            </a:r>
          </a:p>
        </p:txBody>
      </p:sp>
      <p:sp>
        <p:nvSpPr>
          <p:cNvPr id="126979" name="Rectangle 3"/>
          <p:cNvSpPr>
            <a:spLocks noGrp="1" noChangeArrowheads="1"/>
          </p:cNvSpPr>
          <p:nvPr>
            <p:ph type="body" idx="1"/>
          </p:nvPr>
        </p:nvSpPr>
        <p:spPr>
          <a:xfrm>
            <a:off x="395288" y="1700213"/>
            <a:ext cx="8424862" cy="1881187"/>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buFontTx/>
              <a:buNone/>
            </a:pPr>
            <a:r>
              <a:rPr lang="zh-CN" altLang="en-US" b="0"/>
              <a:t>2.</a:t>
            </a:r>
            <a:r>
              <a:rPr lang="zh-CN" altLang="en-US"/>
              <a:t> 拷贝字符串函数——</a:t>
            </a:r>
            <a:r>
              <a:rPr lang="en-US" altLang="zh-CN" b="0"/>
              <a:t>strcpy</a:t>
            </a:r>
            <a:endParaRPr lang="en-US" altLang="zh-CN"/>
          </a:p>
          <a:p>
            <a:pPr marL="838200" lvl="1" indent="-381000" algn="just">
              <a:lnSpc>
                <a:spcPct val="110000"/>
              </a:lnSpc>
            </a:pPr>
            <a:r>
              <a:rPr lang="zh-CN" altLang="en-US"/>
              <a:t>函数形式：</a:t>
            </a:r>
            <a:r>
              <a:rPr lang="en-US" altLang="zh-CN" b="0"/>
              <a:t>strcpy</a:t>
            </a:r>
            <a:r>
              <a:rPr lang="en-US" altLang="zh-CN"/>
              <a:t>(</a:t>
            </a:r>
            <a:r>
              <a:rPr lang="zh-CN" altLang="en-US"/>
              <a:t>字符串地址, 字符串)</a:t>
            </a:r>
          </a:p>
          <a:p>
            <a:pPr marL="838200" lvl="1" indent="-381000" algn="just">
              <a:lnSpc>
                <a:spcPct val="110000"/>
              </a:lnSpc>
            </a:pPr>
            <a:r>
              <a:rPr lang="zh-CN" altLang="en-US"/>
              <a:t>函数功能：将“字符串”复制到“字符串地址”所指定的位置，从该位置开始的原有内容被覆盖。</a:t>
            </a:r>
          </a:p>
        </p:txBody>
      </p:sp>
      <p:sp>
        <p:nvSpPr>
          <p:cNvPr id="126981" name="AutoShape 5"/>
          <p:cNvSpPr>
            <a:spLocks noChangeArrowheads="1"/>
          </p:cNvSpPr>
          <p:nvPr/>
        </p:nvSpPr>
        <p:spPr bwMode="auto">
          <a:xfrm>
            <a:off x="6096000" y="1600200"/>
            <a:ext cx="2667000" cy="457200"/>
          </a:xfrm>
          <a:prstGeom prst="wedgeRectCallout">
            <a:avLst>
              <a:gd name="adj1" fmla="val -52083"/>
              <a:gd name="adj2" fmla="val 10034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a:ea typeface="仿宋_GB2312" pitchFamily="49" charset="-122"/>
              </a:rPr>
              <a:t>字符串常量/变量</a:t>
            </a:r>
          </a:p>
        </p:txBody>
      </p:sp>
      <p:sp>
        <p:nvSpPr>
          <p:cNvPr id="126982" name="AutoShape 6"/>
          <p:cNvSpPr>
            <a:spLocks noChangeArrowheads="1"/>
          </p:cNvSpPr>
          <p:nvPr/>
        </p:nvSpPr>
        <p:spPr bwMode="auto">
          <a:xfrm>
            <a:off x="4724400" y="1066800"/>
            <a:ext cx="2286000" cy="533400"/>
          </a:xfrm>
          <a:prstGeom prst="wedgeRectCallout">
            <a:avLst>
              <a:gd name="adj1" fmla="val -66806"/>
              <a:gd name="adj2" fmla="val 182440"/>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a:ea typeface="仿宋_GB2312" pitchFamily="49" charset="-122"/>
              </a:rPr>
              <a:t>字符串变量</a:t>
            </a:r>
          </a:p>
        </p:txBody>
      </p:sp>
      <p:sp>
        <p:nvSpPr>
          <p:cNvPr id="126983" name="Rectangle 7"/>
          <p:cNvSpPr>
            <a:spLocks noChangeArrowheads="1"/>
          </p:cNvSpPr>
          <p:nvPr/>
        </p:nvSpPr>
        <p:spPr bwMode="auto">
          <a:xfrm>
            <a:off x="304800" y="3657600"/>
            <a:ext cx="3929063"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a:defRPr>
                <a:solidFill>
                  <a:schemeClr val="tx1"/>
                </a:solidFill>
                <a:latin typeface="Arial" charset="0"/>
              </a:defRPr>
            </a:lvl1pPr>
            <a:lvl2pPr marL="838200" indent="-381000">
              <a:defRPr>
                <a:solidFill>
                  <a:schemeClr val="tx1"/>
                </a:solidFill>
                <a:latin typeface="Arial" charset="0"/>
              </a:defRPr>
            </a:lvl2pPr>
            <a:lvl3pPr marL="1295400" indent="-381000">
              <a:defRPr>
                <a:solidFill>
                  <a:schemeClr val="tx1"/>
                </a:solidFill>
                <a:latin typeface="Arial" charset="0"/>
              </a:defRPr>
            </a:lvl3pPr>
            <a:lvl4pPr marL="1752600" indent="-381000">
              <a:defRPr>
                <a:solidFill>
                  <a:schemeClr val="tx1"/>
                </a:solidFill>
                <a:latin typeface="Arial" charset="0"/>
              </a:defRPr>
            </a:lvl4pPr>
            <a:lvl5pPr marL="2209800" indent="-381000">
              <a:defRPr>
                <a:solidFill>
                  <a:schemeClr val="tx1"/>
                </a:solidFill>
                <a:latin typeface="Arial" charset="0"/>
              </a:defRPr>
            </a:lvl5pPr>
            <a:lvl6pPr marL="2667000" indent="-381000" fontAlgn="base">
              <a:spcBef>
                <a:spcPct val="0"/>
              </a:spcBef>
              <a:spcAft>
                <a:spcPct val="0"/>
              </a:spcAft>
              <a:defRPr>
                <a:solidFill>
                  <a:schemeClr val="tx1"/>
                </a:solidFill>
                <a:latin typeface="Arial" charset="0"/>
              </a:defRPr>
            </a:lvl6pPr>
            <a:lvl7pPr marL="3124200" indent="-381000" fontAlgn="base">
              <a:spcBef>
                <a:spcPct val="0"/>
              </a:spcBef>
              <a:spcAft>
                <a:spcPct val="0"/>
              </a:spcAft>
              <a:defRPr>
                <a:solidFill>
                  <a:schemeClr val="tx1"/>
                </a:solidFill>
                <a:latin typeface="Arial" charset="0"/>
              </a:defRPr>
            </a:lvl7pPr>
            <a:lvl8pPr marL="3581400" indent="-381000" fontAlgn="base">
              <a:spcBef>
                <a:spcPct val="0"/>
              </a:spcBef>
              <a:spcAft>
                <a:spcPct val="0"/>
              </a:spcAft>
              <a:defRPr>
                <a:solidFill>
                  <a:schemeClr val="tx1"/>
                </a:solidFill>
                <a:latin typeface="Arial" charset="0"/>
              </a:defRPr>
            </a:lvl8pPr>
            <a:lvl9pPr marL="4038600" indent="-381000" fontAlgn="base">
              <a:spcBef>
                <a:spcPct val="0"/>
              </a:spcBef>
              <a:spcAft>
                <a:spcPct val="0"/>
              </a:spcAft>
              <a:defRPr>
                <a:solidFill>
                  <a:schemeClr val="tx1"/>
                </a:solidFill>
                <a:latin typeface="Arial" charset="0"/>
              </a:defRPr>
            </a:lvl9pPr>
          </a:lstStyle>
          <a:p>
            <a:pPr algn="just">
              <a:lnSpc>
                <a:spcPct val="110000"/>
              </a:lnSpc>
              <a:spcBef>
                <a:spcPct val="20000"/>
              </a:spcBef>
              <a:buClr>
                <a:srgbClr val="CC0000"/>
              </a:buClr>
            </a:pPr>
            <a:r>
              <a:rPr lang="zh-CN" altLang="en-US">
                <a:latin typeface="Times New Roman" pitchFamily="18" charset="0"/>
                <a:ea typeface="仿宋_GB2312" pitchFamily="49" charset="-122"/>
              </a:rPr>
              <a:t>例如： </a:t>
            </a:r>
            <a:r>
              <a:rPr lang="en-US" altLang="zh-CN">
                <a:latin typeface="Times New Roman" pitchFamily="18" charset="0"/>
                <a:ea typeface="仿宋_GB2312" pitchFamily="49" charset="-122"/>
              </a:rPr>
              <a:t>char  str[20]; </a:t>
            </a:r>
          </a:p>
          <a:p>
            <a:pPr algn="just">
              <a:lnSpc>
                <a:spcPct val="110000"/>
              </a:lnSpc>
              <a:spcBef>
                <a:spcPct val="20000"/>
              </a:spcBef>
              <a:buClr>
                <a:srgbClr val="CC0000"/>
              </a:buClr>
            </a:pPr>
            <a:r>
              <a:rPr lang="en-US" altLang="zh-CN">
                <a:latin typeface="Times New Roman" pitchFamily="18" charset="0"/>
                <a:ea typeface="仿宋_GB2312" pitchFamily="49" charset="-122"/>
              </a:rPr>
              <a:t>             strcpy(str, “abcde”);</a:t>
            </a:r>
            <a:endParaRPr lang="zh-CN" altLang="en-US">
              <a:latin typeface="Times New Roman" pitchFamily="18" charset="0"/>
              <a:ea typeface="仿宋_GB2312" pitchFamily="49" charset="-122"/>
            </a:endParaRPr>
          </a:p>
        </p:txBody>
      </p:sp>
      <p:grpSp>
        <p:nvGrpSpPr>
          <p:cNvPr id="127021" name="Group 45"/>
          <p:cNvGrpSpPr>
            <a:grpSpLocks/>
          </p:cNvGrpSpPr>
          <p:nvPr/>
        </p:nvGrpSpPr>
        <p:grpSpPr bwMode="auto">
          <a:xfrm>
            <a:off x="1262063" y="4876800"/>
            <a:ext cx="2974975" cy="508000"/>
            <a:chOff x="596" y="3072"/>
            <a:chExt cx="1874" cy="320"/>
          </a:xfrm>
        </p:grpSpPr>
        <p:grpSp>
          <p:nvGrpSpPr>
            <p:cNvPr id="127002" name="Group 26"/>
            <p:cNvGrpSpPr>
              <a:grpSpLocks/>
            </p:cNvGrpSpPr>
            <p:nvPr/>
          </p:nvGrpSpPr>
          <p:grpSpPr bwMode="auto">
            <a:xfrm>
              <a:off x="934" y="3072"/>
              <a:ext cx="1536" cy="320"/>
              <a:chOff x="768" y="1968"/>
              <a:chExt cx="1536" cy="320"/>
            </a:xfrm>
          </p:grpSpPr>
          <p:sp>
            <p:nvSpPr>
              <p:cNvPr id="127003" name="Rectangle 27"/>
              <p:cNvSpPr>
                <a:spLocks noChangeArrowheads="1"/>
              </p:cNvSpPr>
              <p:nvPr/>
            </p:nvSpPr>
            <p:spPr bwMode="auto">
              <a:xfrm>
                <a:off x="2064" y="1968"/>
                <a:ext cx="24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7004" name="Rectangle 28"/>
              <p:cNvSpPr>
                <a:spLocks noChangeArrowheads="1"/>
              </p:cNvSpPr>
              <p:nvPr/>
            </p:nvSpPr>
            <p:spPr bwMode="auto">
              <a:xfrm>
                <a:off x="1848" y="1968"/>
                <a:ext cx="312"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\0</a:t>
                </a:r>
              </a:p>
            </p:txBody>
          </p:sp>
          <p:sp>
            <p:nvSpPr>
              <p:cNvPr id="127005" name="Rectangle 29"/>
              <p:cNvSpPr>
                <a:spLocks noChangeArrowheads="1"/>
              </p:cNvSpPr>
              <p:nvPr/>
            </p:nvSpPr>
            <p:spPr bwMode="auto">
              <a:xfrm>
                <a:off x="1632"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7006" name="Rectangle 30"/>
              <p:cNvSpPr>
                <a:spLocks noChangeArrowheads="1"/>
              </p:cNvSpPr>
              <p:nvPr/>
            </p:nvSpPr>
            <p:spPr bwMode="auto">
              <a:xfrm>
                <a:off x="1416"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d</a:t>
                </a:r>
              </a:p>
            </p:txBody>
          </p:sp>
          <p:sp>
            <p:nvSpPr>
              <p:cNvPr id="127007" name="Rectangle 31"/>
              <p:cNvSpPr>
                <a:spLocks noChangeArrowheads="1"/>
              </p:cNvSpPr>
              <p:nvPr/>
            </p:nvSpPr>
            <p:spPr bwMode="auto">
              <a:xfrm>
                <a:off x="1200"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7008" name="Rectangle 32"/>
              <p:cNvSpPr>
                <a:spLocks noChangeArrowheads="1"/>
              </p:cNvSpPr>
              <p:nvPr/>
            </p:nvSpPr>
            <p:spPr bwMode="auto">
              <a:xfrm>
                <a:off x="984"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b</a:t>
                </a:r>
              </a:p>
            </p:txBody>
          </p:sp>
          <p:sp>
            <p:nvSpPr>
              <p:cNvPr id="127009" name="Rectangle 33"/>
              <p:cNvSpPr>
                <a:spLocks noChangeArrowheads="1"/>
              </p:cNvSpPr>
              <p:nvPr/>
            </p:nvSpPr>
            <p:spPr bwMode="auto">
              <a:xfrm>
                <a:off x="768"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27010" name="Line 34"/>
              <p:cNvSpPr>
                <a:spLocks noChangeShapeType="1"/>
              </p:cNvSpPr>
              <p:nvPr/>
            </p:nvSpPr>
            <p:spPr bwMode="auto">
              <a:xfrm>
                <a:off x="768" y="196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1" name="Line 35"/>
              <p:cNvSpPr>
                <a:spLocks noChangeShapeType="1"/>
              </p:cNvSpPr>
              <p:nvPr/>
            </p:nvSpPr>
            <p:spPr bwMode="auto">
              <a:xfrm>
                <a:off x="768" y="228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2" name="Line 36"/>
              <p:cNvSpPr>
                <a:spLocks noChangeShapeType="1"/>
              </p:cNvSpPr>
              <p:nvPr/>
            </p:nvSpPr>
            <p:spPr bwMode="auto">
              <a:xfrm>
                <a:off x="768" y="1968"/>
                <a:ext cx="0" cy="3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3" name="Line 37"/>
              <p:cNvSpPr>
                <a:spLocks noChangeShapeType="1"/>
              </p:cNvSpPr>
              <p:nvPr/>
            </p:nvSpPr>
            <p:spPr bwMode="auto">
              <a:xfrm>
                <a:off x="98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4" name="Line 38"/>
              <p:cNvSpPr>
                <a:spLocks noChangeShapeType="1"/>
              </p:cNvSpPr>
              <p:nvPr/>
            </p:nvSpPr>
            <p:spPr bwMode="auto">
              <a:xfrm>
                <a:off x="1200"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5" name="Line 39"/>
              <p:cNvSpPr>
                <a:spLocks noChangeShapeType="1"/>
              </p:cNvSpPr>
              <p:nvPr/>
            </p:nvSpPr>
            <p:spPr bwMode="auto">
              <a:xfrm>
                <a:off x="1416"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6" name="Line 40"/>
              <p:cNvSpPr>
                <a:spLocks noChangeShapeType="1"/>
              </p:cNvSpPr>
              <p:nvPr/>
            </p:nvSpPr>
            <p:spPr bwMode="auto">
              <a:xfrm>
                <a:off x="1632"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7" name="Line 41"/>
              <p:cNvSpPr>
                <a:spLocks noChangeShapeType="1"/>
              </p:cNvSpPr>
              <p:nvPr/>
            </p:nvSpPr>
            <p:spPr bwMode="auto">
              <a:xfrm>
                <a:off x="1848"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8" name="Line 42"/>
              <p:cNvSpPr>
                <a:spLocks noChangeShapeType="1"/>
              </p:cNvSpPr>
              <p:nvPr/>
            </p:nvSpPr>
            <p:spPr bwMode="auto">
              <a:xfrm>
                <a:off x="206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19" name="Line 43"/>
              <p:cNvSpPr>
                <a:spLocks noChangeShapeType="1"/>
              </p:cNvSpPr>
              <p:nvPr/>
            </p:nvSpPr>
            <p:spPr bwMode="auto">
              <a:xfrm>
                <a:off x="2304" y="1968"/>
                <a:ext cx="0" cy="3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7020" name="Rectangle 44"/>
            <p:cNvSpPr>
              <a:spLocks noChangeArrowheads="1"/>
            </p:cNvSpPr>
            <p:nvPr/>
          </p:nvSpPr>
          <p:spPr bwMode="auto">
            <a:xfrm>
              <a:off x="596" y="3084"/>
              <a:ext cx="316"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a:ea typeface="仿宋_GB2312" pitchFamily="49" charset="-122"/>
                </a:rPr>
                <a:t>str</a:t>
              </a:r>
              <a:endParaRPr lang="zh-CN" altLang="en-US">
                <a:ea typeface="仿宋_GB2312" pitchFamily="49" charset="-122"/>
              </a:endParaRPr>
            </a:p>
          </p:txBody>
        </p:sp>
      </p:grpSp>
      <p:sp>
        <p:nvSpPr>
          <p:cNvPr id="127022" name="Rectangle 46"/>
          <p:cNvSpPr>
            <a:spLocks noChangeArrowheads="1"/>
          </p:cNvSpPr>
          <p:nvPr/>
        </p:nvSpPr>
        <p:spPr bwMode="auto">
          <a:xfrm>
            <a:off x="4157663" y="3657600"/>
            <a:ext cx="50292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a:defRPr>
                <a:solidFill>
                  <a:schemeClr val="tx1"/>
                </a:solidFill>
                <a:latin typeface="Arial" charset="0"/>
              </a:defRPr>
            </a:lvl1pPr>
            <a:lvl2pPr marL="838200" indent="-381000">
              <a:defRPr>
                <a:solidFill>
                  <a:schemeClr val="tx1"/>
                </a:solidFill>
                <a:latin typeface="Arial" charset="0"/>
              </a:defRPr>
            </a:lvl2pPr>
            <a:lvl3pPr marL="1295400" indent="-381000">
              <a:defRPr>
                <a:solidFill>
                  <a:schemeClr val="tx1"/>
                </a:solidFill>
                <a:latin typeface="Arial" charset="0"/>
              </a:defRPr>
            </a:lvl3pPr>
            <a:lvl4pPr marL="1752600" indent="-381000">
              <a:defRPr>
                <a:solidFill>
                  <a:schemeClr val="tx1"/>
                </a:solidFill>
                <a:latin typeface="Arial" charset="0"/>
              </a:defRPr>
            </a:lvl4pPr>
            <a:lvl5pPr marL="2209800" indent="-381000">
              <a:defRPr>
                <a:solidFill>
                  <a:schemeClr val="tx1"/>
                </a:solidFill>
                <a:latin typeface="Arial" charset="0"/>
              </a:defRPr>
            </a:lvl5pPr>
            <a:lvl6pPr marL="2667000" indent="-381000" fontAlgn="base">
              <a:spcBef>
                <a:spcPct val="0"/>
              </a:spcBef>
              <a:spcAft>
                <a:spcPct val="0"/>
              </a:spcAft>
              <a:defRPr>
                <a:solidFill>
                  <a:schemeClr val="tx1"/>
                </a:solidFill>
                <a:latin typeface="Arial" charset="0"/>
              </a:defRPr>
            </a:lvl6pPr>
            <a:lvl7pPr marL="3124200" indent="-381000" fontAlgn="base">
              <a:spcBef>
                <a:spcPct val="0"/>
              </a:spcBef>
              <a:spcAft>
                <a:spcPct val="0"/>
              </a:spcAft>
              <a:defRPr>
                <a:solidFill>
                  <a:schemeClr val="tx1"/>
                </a:solidFill>
                <a:latin typeface="Arial" charset="0"/>
              </a:defRPr>
            </a:lvl7pPr>
            <a:lvl8pPr marL="3581400" indent="-381000" fontAlgn="base">
              <a:spcBef>
                <a:spcPct val="0"/>
              </a:spcBef>
              <a:spcAft>
                <a:spcPct val="0"/>
              </a:spcAft>
              <a:defRPr>
                <a:solidFill>
                  <a:schemeClr val="tx1"/>
                </a:solidFill>
                <a:latin typeface="Arial" charset="0"/>
              </a:defRPr>
            </a:lvl8pPr>
            <a:lvl9pPr marL="4038600" indent="-381000" fontAlgn="base">
              <a:spcBef>
                <a:spcPct val="0"/>
              </a:spcBef>
              <a:spcAft>
                <a:spcPct val="0"/>
              </a:spcAft>
              <a:defRPr>
                <a:solidFill>
                  <a:schemeClr val="tx1"/>
                </a:solidFill>
                <a:latin typeface="Arial" charset="0"/>
              </a:defRPr>
            </a:lvl9pPr>
          </a:lstStyle>
          <a:p>
            <a:pPr algn="just">
              <a:lnSpc>
                <a:spcPct val="110000"/>
              </a:lnSpc>
              <a:spcBef>
                <a:spcPct val="20000"/>
              </a:spcBef>
              <a:buClr>
                <a:srgbClr val="CC0000"/>
              </a:buClr>
            </a:pPr>
            <a:r>
              <a:rPr lang="zh-CN" altLang="en-US">
                <a:latin typeface="Times New Roman" pitchFamily="18" charset="0"/>
                <a:ea typeface="仿宋_GB2312" pitchFamily="49" charset="-122"/>
              </a:rPr>
              <a:t>例如： </a:t>
            </a:r>
            <a:r>
              <a:rPr lang="en-US" altLang="zh-CN">
                <a:latin typeface="Times New Roman" pitchFamily="18" charset="0"/>
                <a:ea typeface="仿宋_GB2312" pitchFamily="49" charset="-122"/>
              </a:rPr>
              <a:t>char  str1[20],str2=“abcde”; </a:t>
            </a:r>
          </a:p>
          <a:p>
            <a:pPr algn="just">
              <a:lnSpc>
                <a:spcPct val="110000"/>
              </a:lnSpc>
              <a:spcBef>
                <a:spcPct val="20000"/>
              </a:spcBef>
              <a:buClr>
                <a:srgbClr val="CC0000"/>
              </a:buClr>
            </a:pPr>
            <a:r>
              <a:rPr lang="en-US" altLang="zh-CN">
                <a:latin typeface="Times New Roman" pitchFamily="18" charset="0"/>
                <a:ea typeface="仿宋_GB2312" pitchFamily="49" charset="-122"/>
              </a:rPr>
              <a:t>              strcpy(str1, str2);</a:t>
            </a:r>
            <a:endParaRPr lang="zh-CN" altLang="en-US">
              <a:latin typeface="Times New Roman" pitchFamily="18" charset="0"/>
              <a:ea typeface="仿宋_GB2312" pitchFamily="49" charset="-122"/>
            </a:endParaRPr>
          </a:p>
        </p:txBody>
      </p:sp>
      <p:grpSp>
        <p:nvGrpSpPr>
          <p:cNvPr id="127043" name="Group 67"/>
          <p:cNvGrpSpPr>
            <a:grpSpLocks/>
          </p:cNvGrpSpPr>
          <p:nvPr/>
        </p:nvGrpSpPr>
        <p:grpSpPr bwMode="auto">
          <a:xfrm>
            <a:off x="5224463" y="4876800"/>
            <a:ext cx="3051175" cy="508000"/>
            <a:chOff x="3360" y="3072"/>
            <a:chExt cx="1922" cy="320"/>
          </a:xfrm>
        </p:grpSpPr>
        <p:grpSp>
          <p:nvGrpSpPr>
            <p:cNvPr id="127024" name="Group 48"/>
            <p:cNvGrpSpPr>
              <a:grpSpLocks/>
            </p:cNvGrpSpPr>
            <p:nvPr/>
          </p:nvGrpSpPr>
          <p:grpSpPr bwMode="auto">
            <a:xfrm>
              <a:off x="3746" y="3072"/>
              <a:ext cx="1536" cy="320"/>
              <a:chOff x="768" y="1968"/>
              <a:chExt cx="1536" cy="320"/>
            </a:xfrm>
          </p:grpSpPr>
          <p:sp>
            <p:nvSpPr>
              <p:cNvPr id="127025" name="Rectangle 49"/>
              <p:cNvSpPr>
                <a:spLocks noChangeArrowheads="1"/>
              </p:cNvSpPr>
              <p:nvPr/>
            </p:nvSpPr>
            <p:spPr bwMode="auto">
              <a:xfrm>
                <a:off x="2064" y="1968"/>
                <a:ext cx="24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7026" name="Rectangle 50"/>
              <p:cNvSpPr>
                <a:spLocks noChangeArrowheads="1"/>
              </p:cNvSpPr>
              <p:nvPr/>
            </p:nvSpPr>
            <p:spPr bwMode="auto">
              <a:xfrm>
                <a:off x="1848" y="1968"/>
                <a:ext cx="312"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\0</a:t>
                </a:r>
              </a:p>
            </p:txBody>
          </p:sp>
          <p:sp>
            <p:nvSpPr>
              <p:cNvPr id="127027" name="Rectangle 51"/>
              <p:cNvSpPr>
                <a:spLocks noChangeArrowheads="1"/>
              </p:cNvSpPr>
              <p:nvPr/>
            </p:nvSpPr>
            <p:spPr bwMode="auto">
              <a:xfrm>
                <a:off x="1632"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7028" name="Rectangle 52"/>
              <p:cNvSpPr>
                <a:spLocks noChangeArrowheads="1"/>
              </p:cNvSpPr>
              <p:nvPr/>
            </p:nvSpPr>
            <p:spPr bwMode="auto">
              <a:xfrm>
                <a:off x="1416"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d</a:t>
                </a:r>
              </a:p>
            </p:txBody>
          </p:sp>
          <p:sp>
            <p:nvSpPr>
              <p:cNvPr id="127029" name="Rectangle 53"/>
              <p:cNvSpPr>
                <a:spLocks noChangeArrowheads="1"/>
              </p:cNvSpPr>
              <p:nvPr/>
            </p:nvSpPr>
            <p:spPr bwMode="auto">
              <a:xfrm>
                <a:off x="1200"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7030" name="Rectangle 54"/>
              <p:cNvSpPr>
                <a:spLocks noChangeArrowheads="1"/>
              </p:cNvSpPr>
              <p:nvPr/>
            </p:nvSpPr>
            <p:spPr bwMode="auto">
              <a:xfrm>
                <a:off x="984"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b</a:t>
                </a:r>
              </a:p>
            </p:txBody>
          </p:sp>
          <p:sp>
            <p:nvSpPr>
              <p:cNvPr id="127031" name="Rectangle 55"/>
              <p:cNvSpPr>
                <a:spLocks noChangeArrowheads="1"/>
              </p:cNvSpPr>
              <p:nvPr/>
            </p:nvSpPr>
            <p:spPr bwMode="auto">
              <a:xfrm>
                <a:off x="768"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27032" name="Line 56"/>
              <p:cNvSpPr>
                <a:spLocks noChangeShapeType="1"/>
              </p:cNvSpPr>
              <p:nvPr/>
            </p:nvSpPr>
            <p:spPr bwMode="auto">
              <a:xfrm>
                <a:off x="768" y="196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33" name="Line 57"/>
              <p:cNvSpPr>
                <a:spLocks noChangeShapeType="1"/>
              </p:cNvSpPr>
              <p:nvPr/>
            </p:nvSpPr>
            <p:spPr bwMode="auto">
              <a:xfrm>
                <a:off x="768" y="228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34" name="Line 58"/>
              <p:cNvSpPr>
                <a:spLocks noChangeShapeType="1"/>
              </p:cNvSpPr>
              <p:nvPr/>
            </p:nvSpPr>
            <p:spPr bwMode="auto">
              <a:xfrm>
                <a:off x="768" y="1968"/>
                <a:ext cx="0" cy="3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35" name="Line 59"/>
              <p:cNvSpPr>
                <a:spLocks noChangeShapeType="1"/>
              </p:cNvSpPr>
              <p:nvPr/>
            </p:nvSpPr>
            <p:spPr bwMode="auto">
              <a:xfrm>
                <a:off x="98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36" name="Line 60"/>
              <p:cNvSpPr>
                <a:spLocks noChangeShapeType="1"/>
              </p:cNvSpPr>
              <p:nvPr/>
            </p:nvSpPr>
            <p:spPr bwMode="auto">
              <a:xfrm>
                <a:off x="1200"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37" name="Line 61"/>
              <p:cNvSpPr>
                <a:spLocks noChangeShapeType="1"/>
              </p:cNvSpPr>
              <p:nvPr/>
            </p:nvSpPr>
            <p:spPr bwMode="auto">
              <a:xfrm>
                <a:off x="1416"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38" name="Line 62"/>
              <p:cNvSpPr>
                <a:spLocks noChangeShapeType="1"/>
              </p:cNvSpPr>
              <p:nvPr/>
            </p:nvSpPr>
            <p:spPr bwMode="auto">
              <a:xfrm>
                <a:off x="1632"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39" name="Line 63"/>
              <p:cNvSpPr>
                <a:spLocks noChangeShapeType="1"/>
              </p:cNvSpPr>
              <p:nvPr/>
            </p:nvSpPr>
            <p:spPr bwMode="auto">
              <a:xfrm>
                <a:off x="1848"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40" name="Line 64"/>
              <p:cNvSpPr>
                <a:spLocks noChangeShapeType="1"/>
              </p:cNvSpPr>
              <p:nvPr/>
            </p:nvSpPr>
            <p:spPr bwMode="auto">
              <a:xfrm>
                <a:off x="206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7041" name="Line 65"/>
              <p:cNvSpPr>
                <a:spLocks noChangeShapeType="1"/>
              </p:cNvSpPr>
              <p:nvPr/>
            </p:nvSpPr>
            <p:spPr bwMode="auto">
              <a:xfrm>
                <a:off x="2304" y="1968"/>
                <a:ext cx="0" cy="3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7042" name="Rectangle 66"/>
            <p:cNvSpPr>
              <a:spLocks noChangeArrowheads="1"/>
            </p:cNvSpPr>
            <p:nvPr/>
          </p:nvSpPr>
          <p:spPr bwMode="auto">
            <a:xfrm>
              <a:off x="3360" y="3084"/>
              <a:ext cx="412"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a:ea typeface="仿宋_GB2312" pitchFamily="49" charset="-122"/>
                </a:rPr>
                <a:t>str1</a:t>
              </a:r>
              <a:endParaRPr lang="zh-CN" altLang="en-US">
                <a:ea typeface="仿宋_GB2312" pitchFamily="49" charset="-122"/>
              </a:endParaRPr>
            </a:p>
          </p:txBody>
        </p:sp>
      </p:grpSp>
      <p:sp>
        <p:nvSpPr>
          <p:cNvPr id="127044" name="Rectangle 68"/>
          <p:cNvSpPr>
            <a:spLocks noChangeArrowheads="1"/>
          </p:cNvSpPr>
          <p:nvPr/>
        </p:nvSpPr>
        <p:spPr bwMode="auto">
          <a:xfrm>
            <a:off x="457200" y="5562600"/>
            <a:ext cx="8424863"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a:defRPr>
                <a:solidFill>
                  <a:schemeClr val="tx1"/>
                </a:solidFill>
                <a:latin typeface="Arial" charset="0"/>
              </a:defRPr>
            </a:lvl1pPr>
            <a:lvl2pPr marL="838200" indent="-381000">
              <a:defRPr>
                <a:solidFill>
                  <a:schemeClr val="tx1"/>
                </a:solidFill>
                <a:latin typeface="Arial" charset="0"/>
              </a:defRPr>
            </a:lvl2pPr>
            <a:lvl3pPr marL="1295400" indent="-381000">
              <a:defRPr>
                <a:solidFill>
                  <a:schemeClr val="tx1"/>
                </a:solidFill>
                <a:latin typeface="Arial" charset="0"/>
              </a:defRPr>
            </a:lvl3pPr>
            <a:lvl4pPr marL="1752600" indent="-381000">
              <a:defRPr>
                <a:solidFill>
                  <a:schemeClr val="tx1"/>
                </a:solidFill>
                <a:latin typeface="Arial" charset="0"/>
              </a:defRPr>
            </a:lvl4pPr>
            <a:lvl5pPr marL="2209800" indent="-381000">
              <a:defRPr>
                <a:solidFill>
                  <a:schemeClr val="tx1"/>
                </a:solidFill>
                <a:latin typeface="Arial" charset="0"/>
              </a:defRPr>
            </a:lvl5pPr>
            <a:lvl6pPr marL="2667000" indent="-381000" fontAlgn="base">
              <a:spcBef>
                <a:spcPct val="0"/>
              </a:spcBef>
              <a:spcAft>
                <a:spcPct val="0"/>
              </a:spcAft>
              <a:defRPr>
                <a:solidFill>
                  <a:schemeClr val="tx1"/>
                </a:solidFill>
                <a:latin typeface="Arial" charset="0"/>
              </a:defRPr>
            </a:lvl6pPr>
            <a:lvl7pPr marL="3124200" indent="-381000" fontAlgn="base">
              <a:spcBef>
                <a:spcPct val="0"/>
              </a:spcBef>
              <a:spcAft>
                <a:spcPct val="0"/>
              </a:spcAft>
              <a:defRPr>
                <a:solidFill>
                  <a:schemeClr val="tx1"/>
                </a:solidFill>
                <a:latin typeface="Arial" charset="0"/>
              </a:defRPr>
            </a:lvl7pPr>
            <a:lvl8pPr marL="3581400" indent="-381000" fontAlgn="base">
              <a:spcBef>
                <a:spcPct val="0"/>
              </a:spcBef>
              <a:spcAft>
                <a:spcPct val="0"/>
              </a:spcAft>
              <a:defRPr>
                <a:solidFill>
                  <a:schemeClr val="tx1"/>
                </a:solidFill>
                <a:latin typeface="Arial" charset="0"/>
              </a:defRPr>
            </a:lvl8pPr>
            <a:lvl9pPr marL="4038600" indent="-381000" fontAlgn="base">
              <a:spcBef>
                <a:spcPct val="0"/>
              </a:spcBef>
              <a:spcAft>
                <a:spcPct val="0"/>
              </a:spcAft>
              <a:defRPr>
                <a:solidFill>
                  <a:schemeClr val="tx1"/>
                </a:solidFill>
                <a:latin typeface="Arial" charset="0"/>
              </a:defRPr>
            </a:lvl9pPr>
          </a:lstStyle>
          <a:p>
            <a:pPr algn="just">
              <a:lnSpc>
                <a:spcPct val="110000"/>
              </a:lnSpc>
              <a:spcBef>
                <a:spcPct val="20000"/>
              </a:spcBef>
              <a:buClr>
                <a:srgbClr val="008000"/>
              </a:buClr>
              <a:buFont typeface="Wingdings" pitchFamily="2" charset="2"/>
              <a:buChar char="Ø"/>
            </a:pPr>
            <a:r>
              <a:rPr lang="en-US" altLang="zh-CN" b="0">
                <a:latin typeface="Times New Roman" pitchFamily="18" charset="0"/>
                <a:ea typeface="仿宋_GB2312" pitchFamily="49" charset="-122"/>
              </a:rPr>
              <a:t>strcpy( )</a:t>
            </a:r>
            <a:r>
              <a:rPr lang="zh-CN" altLang="en-US">
                <a:latin typeface="Times New Roman" pitchFamily="18" charset="0"/>
                <a:ea typeface="仿宋_GB2312" pitchFamily="49" charset="-122"/>
              </a:rPr>
              <a:t>函数中的第一个参数－－字符数组必须定义得足够大，以便能够容纳复制过来的字符串。</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6982"/>
                                        </p:tgtEl>
                                        <p:attrNameLst>
                                          <p:attrName>style.visibility</p:attrName>
                                        </p:attrNameLst>
                                      </p:cBhvr>
                                      <p:to>
                                        <p:strVal val="visible"/>
                                      </p:to>
                                    </p:set>
                                    <p:animEffect transition="in" filter="wipe(left)">
                                      <p:cBhvr>
                                        <p:cTn id="7" dur="500"/>
                                        <p:tgtEl>
                                          <p:spTgt spid="1269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6981"/>
                                        </p:tgtEl>
                                        <p:attrNameLst>
                                          <p:attrName>style.visibility</p:attrName>
                                        </p:attrNameLst>
                                      </p:cBhvr>
                                      <p:to>
                                        <p:strVal val="visible"/>
                                      </p:to>
                                    </p:set>
                                    <p:animEffect transition="in" filter="wipe(left)">
                                      <p:cBhvr>
                                        <p:cTn id="12" dur="500"/>
                                        <p:tgtEl>
                                          <p:spTgt spid="12698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6983"/>
                                        </p:tgtEl>
                                        <p:attrNameLst>
                                          <p:attrName>style.visibility</p:attrName>
                                        </p:attrNameLst>
                                      </p:cBhvr>
                                      <p:to>
                                        <p:strVal val="visible"/>
                                      </p:to>
                                    </p:set>
                                    <p:animEffect transition="in" filter="wipe(left)">
                                      <p:cBhvr>
                                        <p:cTn id="17" dur="500"/>
                                        <p:tgtEl>
                                          <p:spTgt spid="12698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7021"/>
                                        </p:tgtEl>
                                        <p:attrNameLst>
                                          <p:attrName>style.visibility</p:attrName>
                                        </p:attrNameLst>
                                      </p:cBhvr>
                                      <p:to>
                                        <p:strVal val="visible"/>
                                      </p:to>
                                    </p:set>
                                    <p:animEffect transition="in" filter="wipe(left)">
                                      <p:cBhvr>
                                        <p:cTn id="22" dur="500"/>
                                        <p:tgtEl>
                                          <p:spTgt spid="1270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7022"/>
                                        </p:tgtEl>
                                        <p:attrNameLst>
                                          <p:attrName>style.visibility</p:attrName>
                                        </p:attrNameLst>
                                      </p:cBhvr>
                                      <p:to>
                                        <p:strVal val="visible"/>
                                      </p:to>
                                    </p:set>
                                    <p:animEffect transition="in" filter="wipe(left)">
                                      <p:cBhvr>
                                        <p:cTn id="27" dur="500"/>
                                        <p:tgtEl>
                                          <p:spTgt spid="1270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27043"/>
                                        </p:tgtEl>
                                        <p:attrNameLst>
                                          <p:attrName>style.visibility</p:attrName>
                                        </p:attrNameLst>
                                      </p:cBhvr>
                                      <p:to>
                                        <p:strVal val="visible"/>
                                      </p:to>
                                    </p:set>
                                    <p:animEffect transition="in" filter="wipe(left)">
                                      <p:cBhvr>
                                        <p:cTn id="32" dur="500"/>
                                        <p:tgtEl>
                                          <p:spTgt spid="12704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27044"/>
                                        </p:tgtEl>
                                        <p:attrNameLst>
                                          <p:attrName>style.visibility</p:attrName>
                                        </p:attrNameLst>
                                      </p:cBhvr>
                                      <p:to>
                                        <p:strVal val="visible"/>
                                      </p:to>
                                    </p:set>
                                    <p:animEffect transition="in" filter="wipe(up)">
                                      <p:cBhvr>
                                        <p:cTn id="37" dur="500"/>
                                        <p:tgtEl>
                                          <p:spTgt spid="127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1" grpId="0" animBg="1" autoUpdateAnimBg="0"/>
      <p:bldP spid="126982" grpId="0" animBg="1" autoUpdateAnimBg="0"/>
      <p:bldP spid="126983" grpId="0" autoUpdateAnimBg="0"/>
      <p:bldP spid="127022" grpId="0" autoUpdateAnimBg="0"/>
      <p:bldP spid="127044"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70B8E337-6419-4AE9-81A4-E3BCA49389C3}" type="slidenum">
              <a:rPr lang="en-US" altLang="zh-CN"/>
              <a:pPr/>
              <a:t>25</a:t>
            </a:fld>
            <a:r>
              <a:rPr lang="en-US" altLang="zh-CN"/>
              <a:t>－</a:t>
            </a:r>
          </a:p>
        </p:txBody>
      </p:sp>
      <p:sp>
        <p:nvSpPr>
          <p:cNvPr id="128002" name="Rectangle 2"/>
          <p:cNvSpPr>
            <a:spLocks noGrp="1" noChangeArrowheads="1"/>
          </p:cNvSpPr>
          <p:nvPr>
            <p:ph type="title"/>
          </p:nvPr>
        </p:nvSpPr>
        <p:spPr/>
        <p:txBody>
          <a:bodyPr/>
          <a:lstStyle/>
          <a:p>
            <a:pPr algn="l"/>
            <a:r>
              <a:rPr lang="zh-CN" altLang="en-US" sz="3600"/>
              <a:t>8.2.3  字符串处理函数</a:t>
            </a:r>
          </a:p>
        </p:txBody>
      </p:sp>
      <p:sp>
        <p:nvSpPr>
          <p:cNvPr id="128004" name="Rectangle 4"/>
          <p:cNvSpPr>
            <a:spLocks noChangeArrowheads="1"/>
          </p:cNvSpPr>
          <p:nvPr/>
        </p:nvSpPr>
        <p:spPr bwMode="auto">
          <a:xfrm>
            <a:off x="381000" y="1752600"/>
            <a:ext cx="8534400" cy="3843338"/>
          </a:xfrm>
          <a:prstGeom prst="rect">
            <a:avLst/>
          </a:prstGeom>
          <a:solidFill>
            <a:srgbClr val="CCFFCC"/>
          </a:solidFill>
          <a:ln w="9525">
            <a:solidFill>
              <a:srgbClr val="00FF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120000"/>
              </a:lnSpc>
              <a:spcBef>
                <a:spcPct val="20000"/>
              </a:spcBef>
              <a:buClr>
                <a:srgbClr val="008000"/>
              </a:buClr>
              <a:buFont typeface="Wingdings" pitchFamily="2" charset="2"/>
              <a:buChar char="Ø"/>
            </a:pPr>
            <a:r>
              <a:rPr lang="zh-CN" altLang="en-US">
                <a:ea typeface="仿宋_GB2312" pitchFamily="49" charset="-122"/>
              </a:rPr>
              <a:t> 注意：不能用赋值运算符“=”将一个字符串直接赋值给一个字符数组。</a:t>
            </a:r>
          </a:p>
          <a:p>
            <a:pPr>
              <a:lnSpc>
                <a:spcPct val="120000"/>
              </a:lnSpc>
              <a:spcBef>
                <a:spcPct val="20000"/>
              </a:spcBef>
              <a:buClr>
                <a:srgbClr val="008000"/>
              </a:buClr>
              <a:buFont typeface="Wingdings" pitchFamily="2" charset="2"/>
              <a:buNone/>
            </a:pPr>
            <a:r>
              <a:rPr lang="en-US" altLang="zh-CN">
                <a:ea typeface="仿宋_GB2312" pitchFamily="49" charset="-122"/>
              </a:rPr>
              <a:t>    char str1[10],str2[10];</a:t>
            </a:r>
          </a:p>
          <a:p>
            <a:pPr algn="just">
              <a:lnSpc>
                <a:spcPct val="110000"/>
              </a:lnSpc>
              <a:spcBef>
                <a:spcPct val="20000"/>
              </a:spcBef>
              <a:buClr>
                <a:srgbClr val="CC0000"/>
              </a:buClr>
            </a:pPr>
            <a:r>
              <a:rPr lang="en-GB" altLang="zh-CN">
                <a:ea typeface="仿宋_GB2312" pitchFamily="49" charset="-122"/>
              </a:rPr>
              <a:t>    </a:t>
            </a:r>
            <a:r>
              <a:rPr lang="en-US" altLang="zh-CN">
                <a:ea typeface="仿宋_GB2312" pitchFamily="49" charset="-122"/>
              </a:rPr>
              <a:t>str2= “student”;</a:t>
            </a:r>
          </a:p>
          <a:p>
            <a:pPr algn="just">
              <a:lnSpc>
                <a:spcPct val="110000"/>
              </a:lnSpc>
              <a:spcBef>
                <a:spcPct val="20000"/>
              </a:spcBef>
              <a:buClr>
                <a:srgbClr val="CC0000"/>
              </a:buClr>
            </a:pPr>
            <a:r>
              <a:rPr lang="en-US" altLang="zh-CN">
                <a:ea typeface="仿宋_GB2312" pitchFamily="49" charset="-122"/>
              </a:rPr>
              <a:t>   </a:t>
            </a:r>
            <a:r>
              <a:rPr lang="zh-CN" altLang="en-US">
                <a:solidFill>
                  <a:srgbClr val="CC0000"/>
                </a:solidFill>
                <a:ea typeface="仿宋_GB2312" pitchFamily="49" charset="-122"/>
              </a:rPr>
              <a:t>正确用法</a:t>
            </a:r>
            <a:r>
              <a:rPr lang="zh-CN" altLang="en-US">
                <a:ea typeface="仿宋_GB2312" pitchFamily="49" charset="-122"/>
              </a:rPr>
              <a:t>：</a:t>
            </a:r>
            <a:r>
              <a:rPr lang="en-US" altLang="zh-CN">
                <a:ea typeface="仿宋_GB2312" pitchFamily="49" charset="-122"/>
              </a:rPr>
              <a:t>strcpy(str2, “student”);</a:t>
            </a:r>
          </a:p>
          <a:p>
            <a:pPr algn="just">
              <a:lnSpc>
                <a:spcPct val="110000"/>
              </a:lnSpc>
              <a:spcBef>
                <a:spcPct val="20000"/>
              </a:spcBef>
              <a:buClr>
                <a:srgbClr val="CC0000"/>
              </a:buClr>
            </a:pPr>
            <a:r>
              <a:rPr lang="en-GB" altLang="zh-CN">
                <a:ea typeface="仿宋_GB2312" pitchFamily="49" charset="-122"/>
              </a:rPr>
              <a:t>    </a:t>
            </a:r>
            <a:r>
              <a:rPr lang="en-US" altLang="zh-CN">
                <a:ea typeface="仿宋_GB2312" pitchFamily="49" charset="-122"/>
              </a:rPr>
              <a:t>str1=str2;</a:t>
            </a:r>
          </a:p>
          <a:p>
            <a:pPr algn="just">
              <a:lnSpc>
                <a:spcPct val="110000"/>
              </a:lnSpc>
              <a:spcBef>
                <a:spcPct val="20000"/>
              </a:spcBef>
              <a:buClr>
                <a:srgbClr val="CC0000"/>
              </a:buClr>
            </a:pPr>
            <a:r>
              <a:rPr lang="zh-CN" altLang="en-US">
                <a:solidFill>
                  <a:srgbClr val="CC0000"/>
                </a:solidFill>
                <a:ea typeface="仿宋_GB2312" pitchFamily="49" charset="-122"/>
              </a:rPr>
              <a:t>   正确用法</a:t>
            </a:r>
            <a:r>
              <a:rPr lang="zh-CN" altLang="en-US">
                <a:ea typeface="仿宋_GB2312" pitchFamily="49" charset="-122"/>
              </a:rPr>
              <a:t>：</a:t>
            </a:r>
            <a:r>
              <a:rPr lang="en-US" altLang="zh-CN">
                <a:ea typeface="仿宋_GB2312" pitchFamily="49" charset="-122"/>
              </a:rPr>
              <a:t>strcpy(str1,str2);</a:t>
            </a:r>
          </a:p>
          <a:p>
            <a:pPr algn="just">
              <a:lnSpc>
                <a:spcPct val="110000"/>
              </a:lnSpc>
              <a:spcBef>
                <a:spcPct val="20000"/>
              </a:spcBef>
              <a:buClr>
                <a:srgbClr val="CC0000"/>
              </a:buClr>
            </a:pPr>
            <a:endParaRPr lang="zh-CN" altLang="en-US">
              <a:ea typeface="仿宋_GB2312"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灯片编号占位符 3"/>
          <p:cNvSpPr>
            <a:spLocks noGrp="1"/>
          </p:cNvSpPr>
          <p:nvPr>
            <p:ph type="sldNum" sz="quarter" idx="10"/>
          </p:nvPr>
        </p:nvSpPr>
        <p:spPr/>
        <p:txBody>
          <a:bodyPr/>
          <a:lstStyle/>
          <a:p>
            <a:r>
              <a:rPr lang="en-US" altLang="zh-CN"/>
              <a:t>－</a:t>
            </a:r>
            <a:fld id="{8F145179-1E7C-4257-968B-1CB749FE8F94}" type="slidenum">
              <a:rPr lang="en-US" altLang="zh-CN"/>
              <a:pPr/>
              <a:t>26</a:t>
            </a:fld>
            <a:r>
              <a:rPr lang="en-US" altLang="zh-CN"/>
              <a:t>－</a:t>
            </a:r>
          </a:p>
        </p:txBody>
      </p:sp>
      <p:sp>
        <p:nvSpPr>
          <p:cNvPr id="129026" name="Rectangle 2"/>
          <p:cNvSpPr>
            <a:spLocks noGrp="1" noChangeArrowheads="1"/>
          </p:cNvSpPr>
          <p:nvPr>
            <p:ph type="title"/>
          </p:nvPr>
        </p:nvSpPr>
        <p:spPr/>
        <p:txBody>
          <a:bodyPr/>
          <a:lstStyle/>
          <a:p>
            <a:pPr algn="l"/>
            <a:r>
              <a:rPr lang="zh-CN" altLang="en-US" sz="3600"/>
              <a:t>8.2.3  字符串处理函数</a:t>
            </a:r>
          </a:p>
        </p:txBody>
      </p:sp>
      <p:sp>
        <p:nvSpPr>
          <p:cNvPr id="129027" name="Rectangle 3"/>
          <p:cNvSpPr>
            <a:spLocks noGrp="1" noChangeArrowheads="1"/>
          </p:cNvSpPr>
          <p:nvPr>
            <p:ph type="body" idx="1"/>
          </p:nvPr>
        </p:nvSpPr>
        <p:spPr>
          <a:xfrm>
            <a:off x="395288" y="1700213"/>
            <a:ext cx="8424862" cy="2033587"/>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buFontTx/>
              <a:buNone/>
            </a:pPr>
            <a:r>
              <a:rPr lang="zh-CN" altLang="en-US" b="0"/>
              <a:t>3.</a:t>
            </a:r>
            <a:r>
              <a:rPr lang="zh-CN" altLang="en-US"/>
              <a:t> 连接字符串函数——</a:t>
            </a:r>
            <a:r>
              <a:rPr lang="en-US" altLang="zh-CN" b="0"/>
              <a:t>strcat</a:t>
            </a:r>
            <a:endParaRPr lang="en-US" altLang="zh-CN"/>
          </a:p>
          <a:p>
            <a:pPr marL="838200" lvl="1" indent="-381000" algn="just">
              <a:lnSpc>
                <a:spcPct val="110000"/>
              </a:lnSpc>
            </a:pPr>
            <a:r>
              <a:rPr lang="zh-CN" altLang="en-US"/>
              <a:t>调用方式</a:t>
            </a:r>
            <a:r>
              <a:rPr lang="zh-CN" altLang="en-US" b="0"/>
              <a:t>：</a:t>
            </a:r>
            <a:r>
              <a:rPr lang="en-US" altLang="zh-CN" b="0"/>
              <a:t>strcat</a:t>
            </a:r>
            <a:r>
              <a:rPr lang="en-US" altLang="zh-CN"/>
              <a:t>(</a:t>
            </a:r>
            <a:r>
              <a:rPr lang="zh-CN" altLang="en-US"/>
              <a:t>字符串地址,字符串)</a:t>
            </a:r>
          </a:p>
          <a:p>
            <a:pPr marL="838200" lvl="1" indent="-381000" algn="just">
              <a:lnSpc>
                <a:spcPct val="110000"/>
              </a:lnSpc>
              <a:buClr>
                <a:schemeClr val="accent1"/>
              </a:buClr>
            </a:pPr>
            <a:r>
              <a:rPr lang="zh-CN" altLang="en-US"/>
              <a:t>函数功能：把“字符串”连接到“字符串地址”所指字符串的尾部，并存储在该字符数组中。</a:t>
            </a:r>
          </a:p>
        </p:txBody>
      </p:sp>
      <p:sp>
        <p:nvSpPr>
          <p:cNvPr id="129028" name="AutoShape 4"/>
          <p:cNvSpPr>
            <a:spLocks noChangeArrowheads="1"/>
          </p:cNvSpPr>
          <p:nvPr/>
        </p:nvSpPr>
        <p:spPr bwMode="auto">
          <a:xfrm>
            <a:off x="6019800" y="1600200"/>
            <a:ext cx="2667000" cy="457200"/>
          </a:xfrm>
          <a:prstGeom prst="wedgeRectCallout">
            <a:avLst>
              <a:gd name="adj1" fmla="val -52083"/>
              <a:gd name="adj2" fmla="val 10034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a:ea typeface="仿宋_GB2312" pitchFamily="49" charset="-122"/>
              </a:rPr>
              <a:t>字符串常量/变量</a:t>
            </a:r>
          </a:p>
        </p:txBody>
      </p:sp>
      <p:sp>
        <p:nvSpPr>
          <p:cNvPr id="129029" name="AutoShape 5"/>
          <p:cNvSpPr>
            <a:spLocks noChangeArrowheads="1"/>
          </p:cNvSpPr>
          <p:nvPr/>
        </p:nvSpPr>
        <p:spPr bwMode="auto">
          <a:xfrm>
            <a:off x="4648200" y="1066800"/>
            <a:ext cx="2286000" cy="533400"/>
          </a:xfrm>
          <a:prstGeom prst="wedgeRectCallout">
            <a:avLst>
              <a:gd name="adj1" fmla="val -66806"/>
              <a:gd name="adj2" fmla="val 182440"/>
            </a:avLst>
          </a:prstGeom>
          <a:solidFill>
            <a:srgbClr val="CC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a:ea typeface="仿宋_GB2312" pitchFamily="49" charset="-122"/>
              </a:rPr>
              <a:t>字符串变量</a:t>
            </a:r>
          </a:p>
        </p:txBody>
      </p:sp>
      <p:sp>
        <p:nvSpPr>
          <p:cNvPr id="129030" name="Rectangle 6"/>
          <p:cNvSpPr>
            <a:spLocks noChangeArrowheads="1"/>
          </p:cNvSpPr>
          <p:nvPr/>
        </p:nvSpPr>
        <p:spPr bwMode="auto">
          <a:xfrm>
            <a:off x="563563" y="3657600"/>
            <a:ext cx="4313237"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81000" indent="-381000">
              <a:defRPr>
                <a:solidFill>
                  <a:schemeClr val="tx1"/>
                </a:solidFill>
                <a:latin typeface="Arial" charset="0"/>
              </a:defRPr>
            </a:lvl1pPr>
            <a:lvl2pPr marL="838200" indent="-381000">
              <a:defRPr>
                <a:solidFill>
                  <a:schemeClr val="tx1"/>
                </a:solidFill>
                <a:latin typeface="Arial" charset="0"/>
              </a:defRPr>
            </a:lvl2pPr>
            <a:lvl3pPr marL="1295400" indent="-381000">
              <a:defRPr>
                <a:solidFill>
                  <a:schemeClr val="tx1"/>
                </a:solidFill>
                <a:latin typeface="Arial" charset="0"/>
              </a:defRPr>
            </a:lvl3pPr>
            <a:lvl4pPr marL="1752600" indent="-381000">
              <a:defRPr>
                <a:solidFill>
                  <a:schemeClr val="tx1"/>
                </a:solidFill>
                <a:latin typeface="Arial" charset="0"/>
              </a:defRPr>
            </a:lvl4pPr>
            <a:lvl5pPr marL="2209800" indent="-381000">
              <a:defRPr>
                <a:solidFill>
                  <a:schemeClr val="tx1"/>
                </a:solidFill>
                <a:latin typeface="Arial" charset="0"/>
              </a:defRPr>
            </a:lvl5pPr>
            <a:lvl6pPr marL="2667000" indent="-381000" fontAlgn="base">
              <a:spcBef>
                <a:spcPct val="0"/>
              </a:spcBef>
              <a:spcAft>
                <a:spcPct val="0"/>
              </a:spcAft>
              <a:defRPr>
                <a:solidFill>
                  <a:schemeClr val="tx1"/>
                </a:solidFill>
                <a:latin typeface="Arial" charset="0"/>
              </a:defRPr>
            </a:lvl6pPr>
            <a:lvl7pPr marL="3124200" indent="-381000" fontAlgn="base">
              <a:spcBef>
                <a:spcPct val="0"/>
              </a:spcBef>
              <a:spcAft>
                <a:spcPct val="0"/>
              </a:spcAft>
              <a:defRPr>
                <a:solidFill>
                  <a:schemeClr val="tx1"/>
                </a:solidFill>
                <a:latin typeface="Arial" charset="0"/>
              </a:defRPr>
            </a:lvl7pPr>
            <a:lvl8pPr marL="3581400" indent="-381000" fontAlgn="base">
              <a:spcBef>
                <a:spcPct val="0"/>
              </a:spcBef>
              <a:spcAft>
                <a:spcPct val="0"/>
              </a:spcAft>
              <a:defRPr>
                <a:solidFill>
                  <a:schemeClr val="tx1"/>
                </a:solidFill>
                <a:latin typeface="Arial" charset="0"/>
              </a:defRPr>
            </a:lvl8pPr>
            <a:lvl9pPr marL="4038600" indent="-381000" fontAlgn="base">
              <a:spcBef>
                <a:spcPct val="0"/>
              </a:spcBef>
              <a:spcAft>
                <a:spcPct val="0"/>
              </a:spcAft>
              <a:defRPr>
                <a:solidFill>
                  <a:schemeClr val="tx1"/>
                </a:solidFill>
                <a:latin typeface="Arial" charset="0"/>
              </a:defRPr>
            </a:lvl9pPr>
          </a:lstStyle>
          <a:p>
            <a:pPr algn="just">
              <a:lnSpc>
                <a:spcPct val="110000"/>
              </a:lnSpc>
              <a:spcBef>
                <a:spcPct val="20000"/>
              </a:spcBef>
              <a:buClr>
                <a:srgbClr val="CC0000"/>
              </a:buClr>
            </a:pPr>
            <a:r>
              <a:rPr lang="zh-CN" altLang="en-US">
                <a:latin typeface="Times New Roman" pitchFamily="18" charset="0"/>
                <a:ea typeface="仿宋_GB2312" pitchFamily="49" charset="-122"/>
              </a:rPr>
              <a:t>例如： </a:t>
            </a:r>
            <a:r>
              <a:rPr lang="en-US" altLang="zh-CN">
                <a:latin typeface="Times New Roman" pitchFamily="18" charset="0"/>
                <a:ea typeface="仿宋_GB2312" pitchFamily="49" charset="-122"/>
              </a:rPr>
              <a:t>char  str[20]=“ab”; </a:t>
            </a:r>
          </a:p>
          <a:p>
            <a:pPr algn="just">
              <a:lnSpc>
                <a:spcPct val="110000"/>
              </a:lnSpc>
              <a:spcBef>
                <a:spcPct val="20000"/>
              </a:spcBef>
              <a:buClr>
                <a:srgbClr val="CC0000"/>
              </a:buClr>
            </a:pPr>
            <a:r>
              <a:rPr lang="en-US" altLang="zh-CN">
                <a:latin typeface="Times New Roman" pitchFamily="18" charset="0"/>
                <a:ea typeface="仿宋_GB2312" pitchFamily="49" charset="-122"/>
              </a:rPr>
              <a:t>             strcat(str, “cde”);</a:t>
            </a:r>
            <a:endParaRPr lang="zh-CN" altLang="en-US">
              <a:latin typeface="Times New Roman" pitchFamily="18" charset="0"/>
              <a:ea typeface="仿宋_GB2312" pitchFamily="49" charset="-122"/>
            </a:endParaRPr>
          </a:p>
        </p:txBody>
      </p:sp>
      <p:grpSp>
        <p:nvGrpSpPr>
          <p:cNvPr id="129031" name="Group 7"/>
          <p:cNvGrpSpPr>
            <a:grpSpLocks/>
          </p:cNvGrpSpPr>
          <p:nvPr/>
        </p:nvGrpSpPr>
        <p:grpSpPr bwMode="auto">
          <a:xfrm>
            <a:off x="1520825" y="4876800"/>
            <a:ext cx="3355975" cy="508000"/>
            <a:chOff x="596" y="3072"/>
            <a:chExt cx="1874" cy="320"/>
          </a:xfrm>
        </p:grpSpPr>
        <p:grpSp>
          <p:nvGrpSpPr>
            <p:cNvPr id="129032" name="Group 8"/>
            <p:cNvGrpSpPr>
              <a:grpSpLocks/>
            </p:cNvGrpSpPr>
            <p:nvPr/>
          </p:nvGrpSpPr>
          <p:grpSpPr bwMode="auto">
            <a:xfrm>
              <a:off x="934" y="3072"/>
              <a:ext cx="1536" cy="320"/>
              <a:chOff x="768" y="1968"/>
              <a:chExt cx="1536" cy="320"/>
            </a:xfrm>
          </p:grpSpPr>
          <p:sp>
            <p:nvSpPr>
              <p:cNvPr id="129033" name="Rectangle 9"/>
              <p:cNvSpPr>
                <a:spLocks noChangeArrowheads="1"/>
              </p:cNvSpPr>
              <p:nvPr/>
            </p:nvSpPr>
            <p:spPr bwMode="auto">
              <a:xfrm>
                <a:off x="2064" y="1968"/>
                <a:ext cx="24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9034" name="Rectangle 10"/>
              <p:cNvSpPr>
                <a:spLocks noChangeArrowheads="1"/>
              </p:cNvSpPr>
              <p:nvPr/>
            </p:nvSpPr>
            <p:spPr bwMode="auto">
              <a:xfrm>
                <a:off x="1848" y="1968"/>
                <a:ext cx="312"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9035" name="Rectangle 11"/>
              <p:cNvSpPr>
                <a:spLocks noChangeArrowheads="1"/>
              </p:cNvSpPr>
              <p:nvPr/>
            </p:nvSpPr>
            <p:spPr bwMode="auto">
              <a:xfrm>
                <a:off x="1632"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9036" name="Rectangle 12"/>
              <p:cNvSpPr>
                <a:spLocks noChangeArrowheads="1"/>
              </p:cNvSpPr>
              <p:nvPr/>
            </p:nvSpPr>
            <p:spPr bwMode="auto">
              <a:xfrm>
                <a:off x="1416"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en-US" altLang="zh-CN"/>
              </a:p>
            </p:txBody>
          </p:sp>
          <p:sp>
            <p:nvSpPr>
              <p:cNvPr id="129037" name="Rectangle 13"/>
              <p:cNvSpPr>
                <a:spLocks noChangeArrowheads="1"/>
              </p:cNvSpPr>
              <p:nvPr/>
            </p:nvSpPr>
            <p:spPr bwMode="auto">
              <a:xfrm>
                <a:off x="1200"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\0</a:t>
                </a:r>
              </a:p>
            </p:txBody>
          </p:sp>
          <p:sp>
            <p:nvSpPr>
              <p:cNvPr id="129038" name="Rectangle 14"/>
              <p:cNvSpPr>
                <a:spLocks noChangeArrowheads="1"/>
              </p:cNvSpPr>
              <p:nvPr/>
            </p:nvSpPr>
            <p:spPr bwMode="auto">
              <a:xfrm>
                <a:off x="984"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b</a:t>
                </a:r>
              </a:p>
            </p:txBody>
          </p:sp>
          <p:sp>
            <p:nvSpPr>
              <p:cNvPr id="129039" name="Rectangle 15"/>
              <p:cNvSpPr>
                <a:spLocks noChangeArrowheads="1"/>
              </p:cNvSpPr>
              <p:nvPr/>
            </p:nvSpPr>
            <p:spPr bwMode="auto">
              <a:xfrm>
                <a:off x="768"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29040" name="Line 16"/>
              <p:cNvSpPr>
                <a:spLocks noChangeShapeType="1"/>
              </p:cNvSpPr>
              <p:nvPr/>
            </p:nvSpPr>
            <p:spPr bwMode="auto">
              <a:xfrm>
                <a:off x="768" y="196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1" name="Line 17"/>
              <p:cNvSpPr>
                <a:spLocks noChangeShapeType="1"/>
              </p:cNvSpPr>
              <p:nvPr/>
            </p:nvSpPr>
            <p:spPr bwMode="auto">
              <a:xfrm>
                <a:off x="768" y="228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2" name="Line 18"/>
              <p:cNvSpPr>
                <a:spLocks noChangeShapeType="1"/>
              </p:cNvSpPr>
              <p:nvPr/>
            </p:nvSpPr>
            <p:spPr bwMode="auto">
              <a:xfrm>
                <a:off x="768" y="1968"/>
                <a:ext cx="0" cy="3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3" name="Line 19"/>
              <p:cNvSpPr>
                <a:spLocks noChangeShapeType="1"/>
              </p:cNvSpPr>
              <p:nvPr/>
            </p:nvSpPr>
            <p:spPr bwMode="auto">
              <a:xfrm>
                <a:off x="98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4" name="Line 20"/>
              <p:cNvSpPr>
                <a:spLocks noChangeShapeType="1"/>
              </p:cNvSpPr>
              <p:nvPr/>
            </p:nvSpPr>
            <p:spPr bwMode="auto">
              <a:xfrm>
                <a:off x="1200"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5" name="Line 21"/>
              <p:cNvSpPr>
                <a:spLocks noChangeShapeType="1"/>
              </p:cNvSpPr>
              <p:nvPr/>
            </p:nvSpPr>
            <p:spPr bwMode="auto">
              <a:xfrm>
                <a:off x="1416"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6" name="Line 22"/>
              <p:cNvSpPr>
                <a:spLocks noChangeShapeType="1"/>
              </p:cNvSpPr>
              <p:nvPr/>
            </p:nvSpPr>
            <p:spPr bwMode="auto">
              <a:xfrm>
                <a:off x="1632"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7" name="Line 23"/>
              <p:cNvSpPr>
                <a:spLocks noChangeShapeType="1"/>
              </p:cNvSpPr>
              <p:nvPr/>
            </p:nvSpPr>
            <p:spPr bwMode="auto">
              <a:xfrm>
                <a:off x="1848"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8" name="Line 24"/>
              <p:cNvSpPr>
                <a:spLocks noChangeShapeType="1"/>
              </p:cNvSpPr>
              <p:nvPr/>
            </p:nvSpPr>
            <p:spPr bwMode="auto">
              <a:xfrm>
                <a:off x="206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49" name="Line 25"/>
              <p:cNvSpPr>
                <a:spLocks noChangeShapeType="1"/>
              </p:cNvSpPr>
              <p:nvPr/>
            </p:nvSpPr>
            <p:spPr bwMode="auto">
              <a:xfrm>
                <a:off x="2304" y="1968"/>
                <a:ext cx="0" cy="3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9050" name="Rectangle 26"/>
            <p:cNvSpPr>
              <a:spLocks noChangeArrowheads="1"/>
            </p:cNvSpPr>
            <p:nvPr/>
          </p:nvSpPr>
          <p:spPr bwMode="auto">
            <a:xfrm>
              <a:off x="596" y="3084"/>
              <a:ext cx="280"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a:ea typeface="仿宋_GB2312" pitchFamily="49" charset="-122"/>
                </a:rPr>
                <a:t>str</a:t>
              </a:r>
              <a:endParaRPr lang="zh-CN" altLang="en-US">
                <a:ea typeface="仿宋_GB2312" pitchFamily="49" charset="-122"/>
              </a:endParaRPr>
            </a:p>
          </p:txBody>
        </p:sp>
      </p:grpSp>
      <p:grpSp>
        <p:nvGrpSpPr>
          <p:cNvPr id="129051" name="Group 27"/>
          <p:cNvGrpSpPr>
            <a:grpSpLocks/>
          </p:cNvGrpSpPr>
          <p:nvPr/>
        </p:nvGrpSpPr>
        <p:grpSpPr bwMode="auto">
          <a:xfrm>
            <a:off x="1524000" y="5562600"/>
            <a:ext cx="3355975" cy="508000"/>
            <a:chOff x="596" y="3072"/>
            <a:chExt cx="1874" cy="320"/>
          </a:xfrm>
        </p:grpSpPr>
        <p:grpSp>
          <p:nvGrpSpPr>
            <p:cNvPr id="129052" name="Group 28"/>
            <p:cNvGrpSpPr>
              <a:grpSpLocks/>
            </p:cNvGrpSpPr>
            <p:nvPr/>
          </p:nvGrpSpPr>
          <p:grpSpPr bwMode="auto">
            <a:xfrm>
              <a:off x="934" y="3072"/>
              <a:ext cx="1536" cy="320"/>
              <a:chOff x="768" y="1968"/>
              <a:chExt cx="1536" cy="320"/>
            </a:xfrm>
          </p:grpSpPr>
          <p:sp>
            <p:nvSpPr>
              <p:cNvPr id="129053" name="Rectangle 29"/>
              <p:cNvSpPr>
                <a:spLocks noChangeArrowheads="1"/>
              </p:cNvSpPr>
              <p:nvPr/>
            </p:nvSpPr>
            <p:spPr bwMode="auto">
              <a:xfrm>
                <a:off x="2064" y="1968"/>
                <a:ext cx="240"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endParaRPr lang="zh-CN" altLang="en-US"/>
              </a:p>
            </p:txBody>
          </p:sp>
          <p:sp>
            <p:nvSpPr>
              <p:cNvPr id="129054" name="Rectangle 30"/>
              <p:cNvSpPr>
                <a:spLocks noChangeArrowheads="1"/>
              </p:cNvSpPr>
              <p:nvPr/>
            </p:nvSpPr>
            <p:spPr bwMode="auto">
              <a:xfrm>
                <a:off x="1848" y="1968"/>
                <a:ext cx="312"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\0</a:t>
                </a:r>
              </a:p>
            </p:txBody>
          </p:sp>
          <p:sp>
            <p:nvSpPr>
              <p:cNvPr id="129055" name="Rectangle 31"/>
              <p:cNvSpPr>
                <a:spLocks noChangeArrowheads="1"/>
              </p:cNvSpPr>
              <p:nvPr/>
            </p:nvSpPr>
            <p:spPr bwMode="auto">
              <a:xfrm>
                <a:off x="1632"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e</a:t>
                </a:r>
              </a:p>
            </p:txBody>
          </p:sp>
          <p:sp>
            <p:nvSpPr>
              <p:cNvPr id="129056" name="Rectangle 32"/>
              <p:cNvSpPr>
                <a:spLocks noChangeArrowheads="1"/>
              </p:cNvSpPr>
              <p:nvPr/>
            </p:nvSpPr>
            <p:spPr bwMode="auto">
              <a:xfrm>
                <a:off x="1416"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d</a:t>
                </a:r>
              </a:p>
            </p:txBody>
          </p:sp>
          <p:sp>
            <p:nvSpPr>
              <p:cNvPr id="129057" name="Rectangle 33"/>
              <p:cNvSpPr>
                <a:spLocks noChangeArrowheads="1"/>
              </p:cNvSpPr>
              <p:nvPr/>
            </p:nvSpPr>
            <p:spPr bwMode="auto">
              <a:xfrm>
                <a:off x="1200"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c</a:t>
                </a:r>
              </a:p>
            </p:txBody>
          </p:sp>
          <p:sp>
            <p:nvSpPr>
              <p:cNvPr id="129058" name="Rectangle 34"/>
              <p:cNvSpPr>
                <a:spLocks noChangeArrowheads="1"/>
              </p:cNvSpPr>
              <p:nvPr/>
            </p:nvSpPr>
            <p:spPr bwMode="auto">
              <a:xfrm>
                <a:off x="984"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b</a:t>
                </a:r>
              </a:p>
            </p:txBody>
          </p:sp>
          <p:sp>
            <p:nvSpPr>
              <p:cNvPr id="129059" name="Rectangle 35"/>
              <p:cNvSpPr>
                <a:spLocks noChangeArrowheads="1"/>
              </p:cNvSpPr>
              <p:nvPr/>
            </p:nvSpPr>
            <p:spPr bwMode="auto">
              <a:xfrm>
                <a:off x="768" y="1968"/>
                <a:ext cx="216" cy="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rgbClr val="CC0000"/>
                  </a:buClr>
                  <a:buFont typeface="Wingdings" pitchFamily="2" charset="2"/>
                  <a:buChar char="Ø"/>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buChar char="Ø"/>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buChar char="Ø"/>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buChar char="Ø"/>
                  <a:defRPr sz="2000" b="1">
                    <a:solidFill>
                      <a:schemeClr val="tx1"/>
                    </a:solidFill>
                    <a:latin typeface="Times New Roman" pitchFamily="18" charset="0"/>
                    <a:ea typeface="仿宋_GB2312" pitchFamily="49" charset="-122"/>
                  </a:defRPr>
                </a:lvl9pPr>
              </a:lstStyle>
              <a:p>
                <a:pPr>
                  <a:buFont typeface="Wingdings" pitchFamily="2" charset="2"/>
                  <a:buNone/>
                </a:pPr>
                <a:r>
                  <a:rPr lang="en-US" altLang="zh-CN"/>
                  <a:t>a</a:t>
                </a:r>
              </a:p>
            </p:txBody>
          </p:sp>
          <p:sp>
            <p:nvSpPr>
              <p:cNvPr id="129060" name="Line 36"/>
              <p:cNvSpPr>
                <a:spLocks noChangeShapeType="1"/>
              </p:cNvSpPr>
              <p:nvPr/>
            </p:nvSpPr>
            <p:spPr bwMode="auto">
              <a:xfrm>
                <a:off x="768" y="196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1" name="Line 37"/>
              <p:cNvSpPr>
                <a:spLocks noChangeShapeType="1"/>
              </p:cNvSpPr>
              <p:nvPr/>
            </p:nvSpPr>
            <p:spPr bwMode="auto">
              <a:xfrm>
                <a:off x="768" y="2288"/>
                <a:ext cx="1536"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2" name="Line 38"/>
              <p:cNvSpPr>
                <a:spLocks noChangeShapeType="1"/>
              </p:cNvSpPr>
              <p:nvPr/>
            </p:nvSpPr>
            <p:spPr bwMode="auto">
              <a:xfrm>
                <a:off x="768" y="1968"/>
                <a:ext cx="0" cy="3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3" name="Line 39"/>
              <p:cNvSpPr>
                <a:spLocks noChangeShapeType="1"/>
              </p:cNvSpPr>
              <p:nvPr/>
            </p:nvSpPr>
            <p:spPr bwMode="auto">
              <a:xfrm>
                <a:off x="98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4" name="Line 40"/>
              <p:cNvSpPr>
                <a:spLocks noChangeShapeType="1"/>
              </p:cNvSpPr>
              <p:nvPr/>
            </p:nvSpPr>
            <p:spPr bwMode="auto">
              <a:xfrm>
                <a:off x="1200"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5" name="Line 41"/>
              <p:cNvSpPr>
                <a:spLocks noChangeShapeType="1"/>
              </p:cNvSpPr>
              <p:nvPr/>
            </p:nvSpPr>
            <p:spPr bwMode="auto">
              <a:xfrm>
                <a:off x="1416"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6" name="Line 42"/>
              <p:cNvSpPr>
                <a:spLocks noChangeShapeType="1"/>
              </p:cNvSpPr>
              <p:nvPr/>
            </p:nvSpPr>
            <p:spPr bwMode="auto">
              <a:xfrm>
                <a:off x="1632"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7" name="Line 43"/>
              <p:cNvSpPr>
                <a:spLocks noChangeShapeType="1"/>
              </p:cNvSpPr>
              <p:nvPr/>
            </p:nvSpPr>
            <p:spPr bwMode="auto">
              <a:xfrm>
                <a:off x="1848"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8" name="Line 44"/>
              <p:cNvSpPr>
                <a:spLocks noChangeShapeType="1"/>
              </p:cNvSpPr>
              <p:nvPr/>
            </p:nvSpPr>
            <p:spPr bwMode="auto">
              <a:xfrm>
                <a:off x="2064" y="1968"/>
                <a:ext cx="0" cy="32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9069" name="Line 45"/>
              <p:cNvSpPr>
                <a:spLocks noChangeShapeType="1"/>
              </p:cNvSpPr>
              <p:nvPr/>
            </p:nvSpPr>
            <p:spPr bwMode="auto">
              <a:xfrm>
                <a:off x="2304" y="1968"/>
                <a:ext cx="0" cy="32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29070" name="Rectangle 46"/>
            <p:cNvSpPr>
              <a:spLocks noChangeArrowheads="1"/>
            </p:cNvSpPr>
            <p:nvPr/>
          </p:nvSpPr>
          <p:spPr bwMode="auto">
            <a:xfrm>
              <a:off x="596" y="3084"/>
              <a:ext cx="280" cy="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a:ea typeface="仿宋_GB2312" pitchFamily="49" charset="-122"/>
                </a:rPr>
                <a:t>str</a:t>
              </a:r>
              <a:endParaRPr lang="zh-CN" altLang="en-US">
                <a:ea typeface="仿宋_GB2312" pitchFamily="49" charset="-122"/>
              </a:endParaRPr>
            </a:p>
          </p:txBody>
        </p:sp>
      </p:grpSp>
      <p:sp>
        <p:nvSpPr>
          <p:cNvPr id="129071" name="Rectangle 47"/>
          <p:cNvSpPr>
            <a:spLocks noChangeArrowheads="1"/>
          </p:cNvSpPr>
          <p:nvPr/>
        </p:nvSpPr>
        <p:spPr bwMode="auto">
          <a:xfrm>
            <a:off x="5486400" y="3886200"/>
            <a:ext cx="3124200" cy="2081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110000"/>
              </a:lnSpc>
            </a:pPr>
            <a:r>
              <a:rPr lang="zh-CN" altLang="en-US">
                <a:ea typeface="仿宋_GB2312" pitchFamily="49" charset="-122"/>
              </a:rPr>
              <a:t>注意：使用</a:t>
            </a:r>
            <a:r>
              <a:rPr lang="en-US" altLang="zh-CN" b="0">
                <a:ea typeface="仿宋_GB2312" pitchFamily="49" charset="-122"/>
              </a:rPr>
              <a:t>strcat</a:t>
            </a:r>
            <a:r>
              <a:rPr lang="zh-CN" altLang="en-US">
                <a:ea typeface="仿宋_GB2312" pitchFamily="49" charset="-122"/>
              </a:rPr>
              <a:t>函数时，第一个参数－－字符数组必须定义得足够大，以便能够容纳连接后的新字符串。</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9029"/>
                                        </p:tgtEl>
                                        <p:attrNameLst>
                                          <p:attrName>style.visibility</p:attrName>
                                        </p:attrNameLst>
                                      </p:cBhvr>
                                      <p:to>
                                        <p:strVal val="visible"/>
                                      </p:to>
                                    </p:set>
                                    <p:animEffect transition="in" filter="wipe(left)">
                                      <p:cBhvr>
                                        <p:cTn id="7" dur="500"/>
                                        <p:tgtEl>
                                          <p:spTgt spid="1290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9028"/>
                                        </p:tgtEl>
                                        <p:attrNameLst>
                                          <p:attrName>style.visibility</p:attrName>
                                        </p:attrNameLst>
                                      </p:cBhvr>
                                      <p:to>
                                        <p:strVal val="visible"/>
                                      </p:to>
                                    </p:set>
                                    <p:animEffect transition="in" filter="wipe(left)">
                                      <p:cBhvr>
                                        <p:cTn id="12" dur="500"/>
                                        <p:tgtEl>
                                          <p:spTgt spid="1290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9030"/>
                                        </p:tgtEl>
                                        <p:attrNameLst>
                                          <p:attrName>style.visibility</p:attrName>
                                        </p:attrNameLst>
                                      </p:cBhvr>
                                      <p:to>
                                        <p:strVal val="visible"/>
                                      </p:to>
                                    </p:set>
                                    <p:animEffect transition="in" filter="wipe(left)">
                                      <p:cBhvr>
                                        <p:cTn id="17" dur="500"/>
                                        <p:tgtEl>
                                          <p:spTgt spid="1290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9031"/>
                                        </p:tgtEl>
                                        <p:attrNameLst>
                                          <p:attrName>style.visibility</p:attrName>
                                        </p:attrNameLst>
                                      </p:cBhvr>
                                      <p:to>
                                        <p:strVal val="visible"/>
                                      </p:to>
                                    </p:set>
                                    <p:animEffect transition="in" filter="wipe(left)">
                                      <p:cBhvr>
                                        <p:cTn id="22" dur="500"/>
                                        <p:tgtEl>
                                          <p:spTgt spid="1290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29051"/>
                                        </p:tgtEl>
                                        <p:attrNameLst>
                                          <p:attrName>style.visibility</p:attrName>
                                        </p:attrNameLst>
                                      </p:cBhvr>
                                      <p:to>
                                        <p:strVal val="visible"/>
                                      </p:to>
                                    </p:set>
                                    <p:animEffect transition="in" filter="wipe(left)">
                                      <p:cBhvr>
                                        <p:cTn id="27" dur="500"/>
                                        <p:tgtEl>
                                          <p:spTgt spid="12905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29071"/>
                                        </p:tgtEl>
                                        <p:attrNameLst>
                                          <p:attrName>style.visibility</p:attrName>
                                        </p:attrNameLst>
                                      </p:cBhvr>
                                      <p:to>
                                        <p:strVal val="visible"/>
                                      </p:to>
                                    </p:set>
                                    <p:anim calcmode="lin" valueType="num">
                                      <p:cBhvr additive="base">
                                        <p:cTn id="32" dur="500" fill="hold"/>
                                        <p:tgtEl>
                                          <p:spTgt spid="129071"/>
                                        </p:tgtEl>
                                        <p:attrNameLst>
                                          <p:attrName>ppt_x</p:attrName>
                                        </p:attrNameLst>
                                      </p:cBhvr>
                                      <p:tavLst>
                                        <p:tav tm="0">
                                          <p:val>
                                            <p:strVal val="1+#ppt_w/2"/>
                                          </p:val>
                                        </p:tav>
                                        <p:tav tm="100000">
                                          <p:val>
                                            <p:strVal val="#ppt_x"/>
                                          </p:val>
                                        </p:tav>
                                      </p:tavLst>
                                    </p:anim>
                                    <p:anim calcmode="lin" valueType="num">
                                      <p:cBhvr additive="base">
                                        <p:cTn id="33" dur="500" fill="hold"/>
                                        <p:tgtEl>
                                          <p:spTgt spid="1290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8" grpId="0" animBg="1" autoUpdateAnimBg="0"/>
      <p:bldP spid="129029" grpId="0" animBg="1" autoUpdateAnimBg="0"/>
      <p:bldP spid="129030" grpId="0" autoUpdateAnimBg="0"/>
      <p:bldP spid="129071"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r>
              <a:rPr lang="en-US" altLang="zh-CN"/>
              <a:t>－</a:t>
            </a:r>
            <a:fld id="{75A00A56-01A9-4E1A-9028-420188FE251B}" type="slidenum">
              <a:rPr lang="en-US" altLang="zh-CN"/>
              <a:pPr/>
              <a:t>27</a:t>
            </a:fld>
            <a:r>
              <a:rPr lang="en-US" altLang="zh-CN"/>
              <a:t>－</a:t>
            </a:r>
          </a:p>
        </p:txBody>
      </p:sp>
      <p:sp>
        <p:nvSpPr>
          <p:cNvPr id="131074" name="Rectangle 2"/>
          <p:cNvSpPr>
            <a:spLocks noGrp="1" noChangeArrowheads="1"/>
          </p:cNvSpPr>
          <p:nvPr>
            <p:ph type="title"/>
          </p:nvPr>
        </p:nvSpPr>
        <p:spPr/>
        <p:txBody>
          <a:bodyPr/>
          <a:lstStyle/>
          <a:p>
            <a:pPr algn="l"/>
            <a:r>
              <a:rPr lang="zh-CN" altLang="en-US" sz="3600"/>
              <a:t>8.2.3  字符串处理函数</a:t>
            </a:r>
          </a:p>
        </p:txBody>
      </p:sp>
      <p:sp>
        <p:nvSpPr>
          <p:cNvPr id="131075" name="Rectangle 3"/>
          <p:cNvSpPr>
            <a:spLocks noGrp="1" noChangeArrowheads="1"/>
          </p:cNvSpPr>
          <p:nvPr>
            <p:ph type="body" idx="1"/>
          </p:nvPr>
        </p:nvSpPr>
        <p:spPr>
          <a:xfrm>
            <a:off x="395288" y="1700213"/>
            <a:ext cx="8424862" cy="1881187"/>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buFontTx/>
              <a:buNone/>
            </a:pPr>
            <a:r>
              <a:rPr lang="zh-CN" altLang="en-US" b="0"/>
              <a:t>4.</a:t>
            </a:r>
            <a:r>
              <a:rPr lang="zh-CN" altLang="en-US"/>
              <a:t> 求字符串长度——</a:t>
            </a:r>
            <a:r>
              <a:rPr lang="en-US" altLang="zh-CN" b="0"/>
              <a:t>strlen</a:t>
            </a:r>
            <a:endParaRPr lang="en-US" altLang="zh-CN"/>
          </a:p>
          <a:p>
            <a:pPr marL="838200" lvl="1" indent="-381000" algn="just">
              <a:lnSpc>
                <a:spcPct val="110000"/>
              </a:lnSpc>
            </a:pPr>
            <a:r>
              <a:rPr lang="zh-CN" altLang="en-US"/>
              <a:t>函数形式：</a:t>
            </a:r>
            <a:r>
              <a:rPr lang="en-US" altLang="zh-CN" b="0"/>
              <a:t>strlen</a:t>
            </a:r>
            <a:r>
              <a:rPr lang="en-US" altLang="zh-CN"/>
              <a:t>(</a:t>
            </a:r>
            <a:r>
              <a:rPr lang="zh-CN" altLang="en-US"/>
              <a:t>字符串)</a:t>
            </a:r>
          </a:p>
          <a:p>
            <a:pPr marL="838200" lvl="1" indent="-381000" algn="just">
              <a:lnSpc>
                <a:spcPct val="110000"/>
              </a:lnSpc>
            </a:pPr>
            <a:r>
              <a:rPr lang="zh-CN" altLang="en-US"/>
              <a:t>函数功能：求从“字符串地址”开始的字符串的实际长度（不包含结束标志）</a:t>
            </a:r>
            <a:endParaRPr lang="en-US" altLang="zh-CN" b="0"/>
          </a:p>
        </p:txBody>
      </p:sp>
      <p:sp>
        <p:nvSpPr>
          <p:cNvPr id="131078" name="AutoShape 6"/>
          <p:cNvSpPr>
            <a:spLocks noChangeArrowheads="1"/>
          </p:cNvSpPr>
          <p:nvPr/>
        </p:nvSpPr>
        <p:spPr bwMode="auto">
          <a:xfrm>
            <a:off x="5181600" y="1371600"/>
            <a:ext cx="2286000" cy="838200"/>
          </a:xfrm>
          <a:prstGeom prst="wedgeRectCallout">
            <a:avLst>
              <a:gd name="adj1" fmla="val -106806"/>
              <a:gd name="adj2" fmla="val 61551"/>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a:ea typeface="仿宋_GB2312" pitchFamily="49" charset="-122"/>
              </a:rPr>
              <a:t>字符串常量</a:t>
            </a:r>
          </a:p>
          <a:p>
            <a:pPr algn="ctr"/>
            <a:r>
              <a:rPr lang="zh-CN" altLang="en-US">
                <a:ea typeface="仿宋_GB2312" pitchFamily="49" charset="-122"/>
              </a:rPr>
              <a:t>字符串变量</a:t>
            </a:r>
          </a:p>
        </p:txBody>
      </p:sp>
      <p:sp>
        <p:nvSpPr>
          <p:cNvPr id="131079" name="Rectangle 7"/>
          <p:cNvSpPr>
            <a:spLocks noChangeArrowheads="1"/>
          </p:cNvSpPr>
          <p:nvPr/>
        </p:nvSpPr>
        <p:spPr bwMode="auto">
          <a:xfrm>
            <a:off x="533400" y="3810000"/>
            <a:ext cx="8610600" cy="105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110000"/>
              </a:lnSpc>
              <a:spcBef>
                <a:spcPct val="50000"/>
              </a:spcBef>
              <a:buClr>
                <a:srgbClr val="CC0000"/>
              </a:buClr>
            </a:pPr>
            <a:r>
              <a:rPr lang="zh-CN" altLang="en-US">
                <a:ea typeface="仿宋_GB2312" pitchFamily="49" charset="-122"/>
              </a:rPr>
              <a:t>例如：</a:t>
            </a:r>
            <a:r>
              <a:rPr lang="en-US" altLang="zh-CN" b="0">
                <a:ea typeface="仿宋_GB2312" pitchFamily="49" charset="-122"/>
              </a:rPr>
              <a:t>printf(“The length of the string is %d.\n ”,strlen(“student”) );</a:t>
            </a:r>
            <a:r>
              <a:rPr lang="en-US" altLang="zh-CN">
                <a:ea typeface="仿宋_GB2312" pitchFamily="49" charset="-122"/>
              </a:rPr>
              <a:t> </a:t>
            </a:r>
          </a:p>
          <a:p>
            <a:pPr>
              <a:lnSpc>
                <a:spcPct val="110000"/>
              </a:lnSpc>
              <a:spcBef>
                <a:spcPct val="50000"/>
              </a:spcBef>
              <a:buClr>
                <a:srgbClr val="CC0000"/>
              </a:buClr>
            </a:pPr>
            <a:r>
              <a:rPr lang="zh-CN" altLang="en-US">
                <a:ea typeface="仿宋_GB2312" pitchFamily="49" charset="-122"/>
              </a:rPr>
              <a:t>输出结果：</a:t>
            </a:r>
            <a:r>
              <a:rPr lang="en-US" altLang="zh-CN" b="0">
                <a:ea typeface="仿宋_GB2312" pitchFamily="49" charset="-122"/>
              </a:rPr>
              <a:t>The length of the string is 7.</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31078"/>
                                        </p:tgtEl>
                                        <p:attrNameLst>
                                          <p:attrName>style.visibility</p:attrName>
                                        </p:attrNameLst>
                                      </p:cBhvr>
                                      <p:to>
                                        <p:strVal val="visible"/>
                                      </p:to>
                                    </p:set>
                                    <p:anim calcmode="lin" valueType="num">
                                      <p:cBhvr additive="base">
                                        <p:cTn id="7" dur="500" fill="hold"/>
                                        <p:tgtEl>
                                          <p:spTgt spid="131078"/>
                                        </p:tgtEl>
                                        <p:attrNameLst>
                                          <p:attrName>ppt_x</p:attrName>
                                        </p:attrNameLst>
                                      </p:cBhvr>
                                      <p:tavLst>
                                        <p:tav tm="0">
                                          <p:val>
                                            <p:strVal val="1+#ppt_w/2"/>
                                          </p:val>
                                        </p:tav>
                                        <p:tav tm="100000">
                                          <p:val>
                                            <p:strVal val="#ppt_x"/>
                                          </p:val>
                                        </p:tav>
                                      </p:tavLst>
                                    </p:anim>
                                    <p:anim calcmode="lin" valueType="num">
                                      <p:cBhvr additive="base">
                                        <p:cTn id="8" dur="500" fill="hold"/>
                                        <p:tgtEl>
                                          <p:spTgt spid="13107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31079"/>
                                        </p:tgtEl>
                                        <p:attrNameLst>
                                          <p:attrName>style.visibility</p:attrName>
                                        </p:attrNameLst>
                                      </p:cBhvr>
                                      <p:to>
                                        <p:strVal val="visible"/>
                                      </p:to>
                                    </p:set>
                                    <p:animEffect transition="in" filter="wipe(left)">
                                      <p:cBhvr>
                                        <p:cTn id="13" dur="500"/>
                                        <p:tgtEl>
                                          <p:spTgt spid="131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8" grpId="0" animBg="1" autoUpdateAnimBg="0"/>
      <p:bldP spid="131079"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249AE99E-08C9-4DA6-B6B2-433183E2ECF8}" type="slidenum">
              <a:rPr lang="en-US" altLang="zh-CN"/>
              <a:pPr/>
              <a:t>28</a:t>
            </a:fld>
            <a:r>
              <a:rPr lang="en-US" altLang="zh-CN"/>
              <a:t>－</a:t>
            </a:r>
          </a:p>
        </p:txBody>
      </p:sp>
      <p:sp>
        <p:nvSpPr>
          <p:cNvPr id="132098"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8.2.4　字符串处理算法举例</a:t>
            </a:r>
          </a:p>
        </p:txBody>
      </p:sp>
      <p:sp>
        <p:nvSpPr>
          <p:cNvPr id="132099" name="Rectangle 3"/>
          <p:cNvSpPr>
            <a:spLocks noGrp="1" noChangeArrowheads="1"/>
          </p:cNvSpPr>
          <p:nvPr>
            <p:ph type="body" idx="1"/>
          </p:nvPr>
        </p:nvSpPr>
        <p:spPr>
          <a:xfrm>
            <a:off x="395288" y="1700213"/>
            <a:ext cx="8424862" cy="4395787"/>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381000" indent="-381000" algn="just">
              <a:lnSpc>
                <a:spcPct val="110000"/>
              </a:lnSpc>
              <a:buFontTx/>
              <a:buNone/>
            </a:pPr>
            <a:r>
              <a:rPr lang="en-US" altLang="zh-CN" sz="2800" dirty="0"/>
              <a:t>1</a:t>
            </a:r>
            <a:r>
              <a:rPr lang="zh-CN" altLang="en-US" sz="2800" dirty="0"/>
              <a:t>、整体使用字符串</a:t>
            </a:r>
          </a:p>
          <a:p>
            <a:pPr marL="381000" indent="-381000" algn="just">
              <a:lnSpc>
                <a:spcPct val="110000"/>
              </a:lnSpc>
              <a:buFontTx/>
              <a:buNone/>
            </a:pPr>
            <a:r>
              <a:rPr lang="zh-CN" altLang="en-US" dirty="0"/>
              <a:t>【例</a:t>
            </a:r>
            <a:r>
              <a:rPr lang="zh-CN" altLang="en-US" b="0" dirty="0"/>
              <a:t>8-5</a:t>
            </a:r>
            <a:r>
              <a:rPr lang="zh-CN" altLang="en-US" dirty="0"/>
              <a:t>】从信息保密和安全使用的角度，几乎所有的软件都提供了用户密码检测的措施。</a:t>
            </a:r>
          </a:p>
          <a:p>
            <a:pPr marL="381000" indent="-381000" algn="just">
              <a:lnSpc>
                <a:spcPct val="110000"/>
              </a:lnSpc>
              <a:buFontTx/>
              <a:buNone/>
            </a:pPr>
            <a:r>
              <a:rPr lang="zh-CN" altLang="en-US" dirty="0"/>
              <a:t>     下面做一个简单的密码检测程序。设某系统已经记录了用户的密码（设为“</a:t>
            </a:r>
            <a:r>
              <a:rPr lang="en-US" altLang="zh-CN" b="0" dirty="0"/>
              <a:t>computer”</a:t>
            </a:r>
            <a:r>
              <a:rPr lang="en-US" altLang="zh-CN" dirty="0"/>
              <a:t>），</a:t>
            </a:r>
            <a:r>
              <a:rPr lang="zh-CN" altLang="en-US" dirty="0"/>
              <a:t>系统启动后提示输入密码，如果密码正确允许使用；否则重新输入，最多可以输入三次。</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灯片编号占位符 3"/>
          <p:cNvSpPr>
            <a:spLocks noGrp="1"/>
          </p:cNvSpPr>
          <p:nvPr>
            <p:ph type="sldNum" sz="quarter" idx="10"/>
          </p:nvPr>
        </p:nvSpPr>
        <p:spPr/>
        <p:txBody>
          <a:bodyPr/>
          <a:lstStyle/>
          <a:p>
            <a:r>
              <a:rPr lang="en-US" altLang="zh-CN"/>
              <a:t>－</a:t>
            </a:r>
            <a:fld id="{6D3EA38F-5AB8-4ED2-B361-8B80EA5D0A2B}" type="slidenum">
              <a:rPr lang="en-US" altLang="zh-CN"/>
              <a:pPr/>
              <a:t>29</a:t>
            </a:fld>
            <a:r>
              <a:rPr lang="en-US" altLang="zh-CN"/>
              <a:t>－</a:t>
            </a:r>
          </a:p>
        </p:txBody>
      </p:sp>
      <p:sp>
        <p:nvSpPr>
          <p:cNvPr id="169986"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8.2.4　字符串处理算法举例</a:t>
            </a:r>
          </a:p>
        </p:txBody>
      </p:sp>
      <p:sp>
        <p:nvSpPr>
          <p:cNvPr id="169987" name="Rectangle 3"/>
          <p:cNvSpPr>
            <a:spLocks noGrp="1" noChangeArrowheads="1"/>
          </p:cNvSpPr>
          <p:nvPr>
            <p:ph type="body" idx="1"/>
          </p:nvPr>
        </p:nvSpPr>
        <p:spPr>
          <a:xfrm>
            <a:off x="395288" y="1447800"/>
            <a:ext cx="8424862" cy="1066800"/>
          </a:xfrm>
        </p:spPr>
        <p:txBody>
          <a:bodyPr/>
          <a:lstStyle/>
          <a:p>
            <a:pPr algn="just">
              <a:lnSpc>
                <a:spcPct val="120000"/>
              </a:lnSpc>
              <a:buFontTx/>
              <a:buNone/>
            </a:pPr>
            <a:r>
              <a:rPr lang="zh-CN" altLang="en-US"/>
              <a:t>解题分析：密码检测的过程就是将输入的字符串（设存储在数组</a:t>
            </a:r>
            <a:r>
              <a:rPr lang="en-US" altLang="zh-CN" b="0"/>
              <a:t>pass_str</a:t>
            </a:r>
            <a:r>
              <a:rPr lang="zh-CN" altLang="en-US"/>
              <a:t>中）与系统已经存储的密码进行比较的过程。</a:t>
            </a:r>
          </a:p>
        </p:txBody>
      </p:sp>
      <p:pic>
        <p:nvPicPr>
          <p:cNvPr id="170049" name="Picture 6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667000"/>
            <a:ext cx="6336633" cy="2918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AAB87B02-AEE2-4201-BA4B-D68AA4B49ED2}" type="slidenum">
              <a:rPr lang="en-US" altLang="zh-CN"/>
              <a:pPr/>
              <a:t>3</a:t>
            </a:fld>
            <a:r>
              <a:rPr lang="en-US" altLang="zh-CN"/>
              <a:t>－</a:t>
            </a:r>
          </a:p>
        </p:txBody>
      </p:sp>
      <p:sp>
        <p:nvSpPr>
          <p:cNvPr id="107522"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8.1.1</a:t>
            </a:r>
            <a:r>
              <a:rPr lang="zh-CN" altLang="en-GB" sz="3600"/>
              <a:t>  </a:t>
            </a:r>
            <a:r>
              <a:rPr lang="zh-CN" altLang="en-US" sz="3600"/>
              <a:t>字符常量与字符变量</a:t>
            </a:r>
          </a:p>
        </p:txBody>
      </p:sp>
      <p:sp>
        <p:nvSpPr>
          <p:cNvPr id="107523" name="Rectangle 3"/>
          <p:cNvSpPr>
            <a:spLocks noGrp="1" noChangeArrowheads="1"/>
          </p:cNvSpPr>
          <p:nvPr>
            <p:ph type="body" idx="1"/>
          </p:nvPr>
        </p:nvSpPr>
        <p:spPr>
          <a:xfrm>
            <a:off x="395288" y="1600200"/>
            <a:ext cx="8424862" cy="4924425"/>
          </a:xfrm>
        </p:spPr>
        <p:txBody>
          <a:bodyPr/>
          <a:lstStyle/>
          <a:p>
            <a:pPr algn="just">
              <a:lnSpc>
                <a:spcPct val="110000"/>
              </a:lnSpc>
              <a:buFont typeface="Wingdings" pitchFamily="2" charset="2"/>
              <a:buNone/>
            </a:pPr>
            <a:r>
              <a:rPr lang="zh-CN" altLang="en-US" dirty="0"/>
              <a:t>1.字符常量</a:t>
            </a:r>
          </a:p>
          <a:p>
            <a:pPr algn="just">
              <a:lnSpc>
                <a:spcPct val="110000"/>
              </a:lnSpc>
              <a:buFont typeface="Wingdings" pitchFamily="2" charset="2"/>
              <a:buNone/>
            </a:pPr>
            <a:r>
              <a:rPr lang="zh-CN" altLang="en-US" dirty="0"/>
              <a:t>    在</a:t>
            </a:r>
            <a:r>
              <a:rPr lang="en-US" altLang="zh-CN" dirty="0"/>
              <a:t>C</a:t>
            </a:r>
            <a:r>
              <a:rPr lang="zh-CN" altLang="en-US" dirty="0"/>
              <a:t>语言中，字符常量是用</a:t>
            </a:r>
            <a:r>
              <a:rPr lang="zh-CN" altLang="en-US" dirty="0">
                <a:solidFill>
                  <a:srgbClr val="CC0000"/>
                </a:solidFill>
              </a:rPr>
              <a:t>单引号括起来</a:t>
            </a:r>
            <a:r>
              <a:rPr lang="zh-CN" altLang="en-US" dirty="0"/>
              <a:t>的</a:t>
            </a:r>
            <a:r>
              <a:rPr lang="zh-CN" altLang="en-US" dirty="0">
                <a:solidFill>
                  <a:schemeClr val="hlink"/>
                </a:solidFill>
              </a:rPr>
              <a:t>一个字符</a:t>
            </a:r>
            <a:r>
              <a:rPr lang="zh-CN" altLang="en-US" dirty="0"/>
              <a:t>，例如，‘</a:t>
            </a:r>
            <a:r>
              <a:rPr lang="en-US" altLang="zh-CN" dirty="0" err="1"/>
              <a:t>a’、‘A</a:t>
            </a:r>
            <a:r>
              <a:rPr lang="en-US" altLang="zh-CN" dirty="0"/>
              <a:t>’、‘?’。</a:t>
            </a:r>
          </a:p>
          <a:p>
            <a:pPr algn="just">
              <a:lnSpc>
                <a:spcPct val="110000"/>
              </a:lnSpc>
              <a:buFont typeface="Wingdings" pitchFamily="2" charset="2"/>
              <a:buNone/>
            </a:pPr>
            <a:r>
              <a:rPr lang="en-US" altLang="zh-CN" dirty="0"/>
              <a:t>2.</a:t>
            </a:r>
            <a:r>
              <a:rPr lang="zh-CN" altLang="en-US" dirty="0"/>
              <a:t>字符变量</a:t>
            </a:r>
          </a:p>
          <a:p>
            <a:pPr algn="just">
              <a:lnSpc>
                <a:spcPct val="110000"/>
              </a:lnSpc>
              <a:buFont typeface="Wingdings" pitchFamily="2" charset="2"/>
              <a:buNone/>
            </a:pPr>
            <a:r>
              <a:rPr lang="zh-CN" altLang="en-US" dirty="0"/>
              <a:t>   字符类型变量用来存储字符常量。</a:t>
            </a:r>
          </a:p>
          <a:p>
            <a:pPr lvl="1" algn="just">
              <a:lnSpc>
                <a:spcPct val="110000"/>
              </a:lnSpc>
            </a:pPr>
            <a:r>
              <a:rPr lang="zh-CN" altLang="en-US" dirty="0"/>
              <a:t>字符类型：</a:t>
            </a:r>
            <a:r>
              <a:rPr lang="en-US" altLang="zh-CN" dirty="0"/>
              <a:t>char</a:t>
            </a:r>
          </a:p>
          <a:p>
            <a:pPr lvl="1" algn="just">
              <a:lnSpc>
                <a:spcPct val="110000"/>
              </a:lnSpc>
            </a:pPr>
            <a:r>
              <a:rPr lang="zh-CN" altLang="en-US" dirty="0"/>
              <a:t>定义</a:t>
            </a:r>
            <a:r>
              <a:rPr lang="en-US" altLang="zh-CN" dirty="0" err="1"/>
              <a:t>x、y</a:t>
            </a:r>
            <a:r>
              <a:rPr lang="zh-CN" altLang="en-US" dirty="0"/>
              <a:t>为字符类型变量：</a:t>
            </a:r>
          </a:p>
          <a:p>
            <a:pPr lvl="1" algn="just">
              <a:lnSpc>
                <a:spcPct val="110000"/>
              </a:lnSpc>
              <a:buFont typeface="Wingdings" pitchFamily="2" charset="2"/>
              <a:buNone/>
            </a:pPr>
            <a:r>
              <a:rPr lang="en-US" altLang="zh-CN" dirty="0"/>
              <a:t>  char  </a:t>
            </a:r>
            <a:r>
              <a:rPr lang="en-US" altLang="zh-CN" dirty="0" err="1"/>
              <a:t>x,y</a:t>
            </a:r>
            <a:r>
              <a:rPr lang="en-US" altLang="zh-CN" dirty="0"/>
              <a:t>;</a:t>
            </a:r>
          </a:p>
          <a:p>
            <a:pPr lvl="1" algn="just">
              <a:lnSpc>
                <a:spcPct val="110000"/>
              </a:lnSpc>
            </a:pPr>
            <a:r>
              <a:rPr lang="zh-CN" altLang="en-US" dirty="0"/>
              <a:t> 每个字符类型变量可以存储一个字符</a:t>
            </a:r>
          </a:p>
          <a:p>
            <a:pPr lvl="1" algn="just">
              <a:lnSpc>
                <a:spcPct val="110000"/>
              </a:lnSpc>
              <a:buFont typeface="Wingdings" pitchFamily="2" charset="2"/>
              <a:buNone/>
            </a:pPr>
            <a:r>
              <a:rPr lang="en-US" altLang="zh-CN" dirty="0"/>
              <a:t>  x=‘A’;   y=‘?’;</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7523">
                                            <p:txEl>
                                              <p:pRg st="0" end="0"/>
                                            </p:txEl>
                                          </p:spTgt>
                                        </p:tgtEl>
                                        <p:attrNameLst>
                                          <p:attrName>style.visibility</p:attrName>
                                        </p:attrNameLst>
                                      </p:cBhvr>
                                      <p:to>
                                        <p:strVal val="visible"/>
                                      </p:to>
                                    </p:set>
                                    <p:animEffect transition="in" filter="wipe(up)">
                                      <p:cBhvr>
                                        <p:cTn id="7" dur="500"/>
                                        <p:tgtEl>
                                          <p:spTgt spid="1075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7523">
                                            <p:txEl>
                                              <p:pRg st="1" end="1"/>
                                            </p:txEl>
                                          </p:spTgt>
                                        </p:tgtEl>
                                        <p:attrNameLst>
                                          <p:attrName>style.visibility</p:attrName>
                                        </p:attrNameLst>
                                      </p:cBhvr>
                                      <p:to>
                                        <p:strVal val="visible"/>
                                      </p:to>
                                    </p:set>
                                    <p:animEffect transition="in" filter="wipe(up)">
                                      <p:cBhvr>
                                        <p:cTn id="12" dur="500"/>
                                        <p:tgtEl>
                                          <p:spTgt spid="1075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7523">
                                            <p:txEl>
                                              <p:pRg st="2" end="2"/>
                                            </p:txEl>
                                          </p:spTgt>
                                        </p:tgtEl>
                                        <p:attrNameLst>
                                          <p:attrName>style.visibility</p:attrName>
                                        </p:attrNameLst>
                                      </p:cBhvr>
                                      <p:to>
                                        <p:strVal val="visible"/>
                                      </p:to>
                                    </p:set>
                                    <p:animEffect transition="in" filter="wipe(up)">
                                      <p:cBhvr>
                                        <p:cTn id="17" dur="500"/>
                                        <p:tgtEl>
                                          <p:spTgt spid="1075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7523">
                                            <p:txEl>
                                              <p:pRg st="3" end="3"/>
                                            </p:txEl>
                                          </p:spTgt>
                                        </p:tgtEl>
                                        <p:attrNameLst>
                                          <p:attrName>style.visibility</p:attrName>
                                        </p:attrNameLst>
                                      </p:cBhvr>
                                      <p:to>
                                        <p:strVal val="visible"/>
                                      </p:to>
                                    </p:set>
                                    <p:animEffect transition="in" filter="wipe(up)">
                                      <p:cBhvr>
                                        <p:cTn id="22" dur="500"/>
                                        <p:tgtEl>
                                          <p:spTgt spid="10752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7523">
                                            <p:txEl>
                                              <p:pRg st="4" end="4"/>
                                            </p:txEl>
                                          </p:spTgt>
                                        </p:tgtEl>
                                        <p:attrNameLst>
                                          <p:attrName>style.visibility</p:attrName>
                                        </p:attrNameLst>
                                      </p:cBhvr>
                                      <p:to>
                                        <p:strVal val="visible"/>
                                      </p:to>
                                    </p:set>
                                    <p:animEffect transition="in" filter="wipe(up)">
                                      <p:cBhvr>
                                        <p:cTn id="27" dur="500"/>
                                        <p:tgtEl>
                                          <p:spTgt spid="10752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07523">
                                            <p:txEl>
                                              <p:pRg st="5" end="5"/>
                                            </p:txEl>
                                          </p:spTgt>
                                        </p:tgtEl>
                                        <p:attrNameLst>
                                          <p:attrName>style.visibility</p:attrName>
                                        </p:attrNameLst>
                                      </p:cBhvr>
                                      <p:to>
                                        <p:strVal val="visible"/>
                                      </p:to>
                                    </p:set>
                                    <p:animEffect transition="in" filter="wipe(up)">
                                      <p:cBhvr>
                                        <p:cTn id="32" dur="500"/>
                                        <p:tgtEl>
                                          <p:spTgt spid="10752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07523">
                                            <p:txEl>
                                              <p:pRg st="6" end="6"/>
                                            </p:txEl>
                                          </p:spTgt>
                                        </p:tgtEl>
                                        <p:attrNameLst>
                                          <p:attrName>style.visibility</p:attrName>
                                        </p:attrNameLst>
                                      </p:cBhvr>
                                      <p:to>
                                        <p:strVal val="visible"/>
                                      </p:to>
                                    </p:set>
                                    <p:animEffect transition="in" filter="wipe(up)">
                                      <p:cBhvr>
                                        <p:cTn id="37" dur="500"/>
                                        <p:tgtEl>
                                          <p:spTgt spid="107523">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07523">
                                            <p:txEl>
                                              <p:pRg st="7" end="7"/>
                                            </p:txEl>
                                          </p:spTgt>
                                        </p:tgtEl>
                                        <p:attrNameLst>
                                          <p:attrName>style.visibility</p:attrName>
                                        </p:attrNameLst>
                                      </p:cBhvr>
                                      <p:to>
                                        <p:strVal val="visible"/>
                                      </p:to>
                                    </p:set>
                                    <p:animEffect transition="in" filter="wipe(up)">
                                      <p:cBhvr>
                                        <p:cTn id="42" dur="500"/>
                                        <p:tgtEl>
                                          <p:spTgt spid="107523">
                                            <p:txEl>
                                              <p:pRg st="7" end="7"/>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107523">
                                            <p:txEl>
                                              <p:pRg st="8" end="8"/>
                                            </p:txEl>
                                          </p:spTgt>
                                        </p:tgtEl>
                                        <p:attrNameLst>
                                          <p:attrName>style.visibility</p:attrName>
                                        </p:attrNameLst>
                                      </p:cBhvr>
                                      <p:to>
                                        <p:strVal val="visible"/>
                                      </p:to>
                                    </p:set>
                                    <p:animEffect transition="in" filter="wipe(up)">
                                      <p:cBhvr>
                                        <p:cTn id="47" dur="500"/>
                                        <p:tgtEl>
                                          <p:spTgt spid="1075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3" grpId="0" build="p" bldLvl="5"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990E476C-103E-4844-B59A-0FB13D0E4DEA}" type="slidenum">
              <a:rPr lang="en-US" altLang="zh-CN"/>
              <a:pPr/>
              <a:t>30</a:t>
            </a:fld>
            <a:r>
              <a:rPr lang="en-US" altLang="zh-CN"/>
              <a:t>－</a:t>
            </a:r>
          </a:p>
        </p:txBody>
      </p:sp>
      <p:sp>
        <p:nvSpPr>
          <p:cNvPr id="134146" name="Rectangle 2"/>
          <p:cNvSpPr>
            <a:spLocks noGrp="1" noChangeArrowheads="1"/>
          </p:cNvSpPr>
          <p:nvPr>
            <p:ph type="title"/>
          </p:nvPr>
        </p:nvSpPr>
        <p:spPr/>
        <p:txBody>
          <a:bodyPr/>
          <a:lstStyle/>
          <a:p>
            <a:pPr algn="l"/>
            <a:r>
              <a:rPr lang="zh-CN" altLang="en-US" sz="3600" dirty="0"/>
              <a:t>8.2.4  字符串处理算法举例</a:t>
            </a:r>
          </a:p>
        </p:txBody>
      </p:sp>
      <p:sp>
        <p:nvSpPr>
          <p:cNvPr id="134147" name="Rectangle 3"/>
          <p:cNvSpPr>
            <a:spLocks noGrp="1" noChangeArrowheads="1"/>
          </p:cNvSpPr>
          <p:nvPr>
            <p:ph type="body" idx="1"/>
          </p:nvPr>
        </p:nvSpPr>
        <p:spPr>
          <a:xfrm>
            <a:off x="533400" y="1524000"/>
            <a:ext cx="8153400" cy="5105400"/>
          </a:xfrm>
          <a:noFill/>
          <a:ln/>
        </p:spPr>
        <p:txBody>
          <a:bodyPr/>
          <a:lstStyle/>
          <a:p>
            <a:pPr>
              <a:buFont typeface="Wingdings" pitchFamily="2" charset="2"/>
              <a:buNone/>
            </a:pPr>
            <a:r>
              <a:rPr lang="en-US" altLang="zh-CN" sz="1800" dirty="0"/>
              <a:t>#include  "</a:t>
            </a:r>
            <a:r>
              <a:rPr lang="en-US" altLang="zh-CN" sz="1800" dirty="0" err="1"/>
              <a:t>string.h</a:t>
            </a:r>
            <a:r>
              <a:rPr lang="en-US" altLang="zh-CN" sz="1800" dirty="0"/>
              <a:t>"</a:t>
            </a:r>
          </a:p>
          <a:p>
            <a:pPr>
              <a:buFont typeface="Wingdings" pitchFamily="2" charset="2"/>
              <a:buNone/>
            </a:pPr>
            <a:r>
              <a:rPr lang="en-US" altLang="zh-CN" sz="1800" dirty="0"/>
              <a:t>#define  N  20                                        /*</a:t>
            </a:r>
            <a:r>
              <a:rPr lang="zh-CN" altLang="en-US" sz="1800" dirty="0"/>
              <a:t>预定义密码最大位数*</a:t>
            </a:r>
            <a:r>
              <a:rPr lang="en-US" altLang="zh-CN" sz="1800" dirty="0"/>
              <a:t>/</a:t>
            </a:r>
          </a:p>
          <a:p>
            <a:pPr>
              <a:buFont typeface="Wingdings" pitchFamily="2" charset="2"/>
              <a:buNone/>
            </a:pPr>
            <a:r>
              <a:rPr lang="en-US" altLang="zh-CN" sz="1800" dirty="0"/>
              <a:t>#define  PASSWORD  “happy”            /*</a:t>
            </a:r>
            <a:r>
              <a:rPr lang="zh-CN" altLang="en-US" sz="1800" dirty="0"/>
              <a:t>预定义密码*</a:t>
            </a:r>
            <a:r>
              <a:rPr lang="en-US" altLang="zh-CN" sz="1800" dirty="0"/>
              <a:t>/</a:t>
            </a:r>
          </a:p>
          <a:p>
            <a:pPr>
              <a:buFont typeface="Wingdings" pitchFamily="2" charset="2"/>
              <a:buNone/>
            </a:pPr>
            <a:r>
              <a:rPr lang="en-US" altLang="zh-CN" sz="1800" dirty="0"/>
              <a:t>main( )</a:t>
            </a:r>
          </a:p>
          <a:p>
            <a:pPr>
              <a:buFont typeface="Wingdings" pitchFamily="2" charset="2"/>
              <a:buNone/>
            </a:pPr>
            <a:r>
              <a:rPr lang="en-US" altLang="zh-CN" sz="1800" dirty="0"/>
              <a:t>{</a:t>
            </a:r>
            <a:endParaRPr lang="nb-NO" altLang="zh-CN" sz="1800" dirty="0"/>
          </a:p>
          <a:p>
            <a:pPr>
              <a:buFont typeface="Wingdings" pitchFamily="2" charset="2"/>
              <a:buNone/>
            </a:pPr>
            <a:r>
              <a:rPr lang="nb-NO" altLang="zh-CN" sz="1800" dirty="0"/>
              <a:t>       int  i;    char  pass_str[N];</a:t>
            </a:r>
            <a:endParaRPr lang="en-US" altLang="zh-CN" sz="1800" dirty="0"/>
          </a:p>
          <a:p>
            <a:pPr>
              <a:buFont typeface="Wingdings" pitchFamily="2" charset="2"/>
              <a:buNone/>
            </a:pPr>
            <a:r>
              <a:rPr lang="en-US" altLang="zh-CN" sz="1800" dirty="0"/>
              <a:t>      for  (</a:t>
            </a:r>
            <a:r>
              <a:rPr lang="en-US" altLang="zh-CN" sz="1800" dirty="0" err="1"/>
              <a:t>i</a:t>
            </a:r>
            <a:r>
              <a:rPr lang="en-US" altLang="zh-CN" sz="1800" dirty="0"/>
              <a:t> = 1; </a:t>
            </a:r>
            <a:r>
              <a:rPr lang="en-US" altLang="zh-CN" sz="1800" dirty="0" err="1"/>
              <a:t>i</a:t>
            </a:r>
            <a:r>
              <a:rPr lang="en-US" altLang="zh-CN" sz="1800" dirty="0"/>
              <a:t> &lt;= 3; </a:t>
            </a:r>
            <a:r>
              <a:rPr lang="en-US" altLang="zh-CN" sz="1800" dirty="0" err="1"/>
              <a:t>i</a:t>
            </a:r>
            <a:r>
              <a:rPr lang="en-US" altLang="zh-CN" sz="1800" dirty="0"/>
              <a:t>++)   </a:t>
            </a:r>
          </a:p>
          <a:p>
            <a:pPr>
              <a:buFont typeface="Wingdings" pitchFamily="2" charset="2"/>
              <a:buNone/>
            </a:pPr>
            <a:r>
              <a:rPr lang="en-US" altLang="zh-CN" sz="1800" dirty="0"/>
              <a:t>     {</a:t>
            </a:r>
          </a:p>
          <a:p>
            <a:pPr>
              <a:buFont typeface="Wingdings" pitchFamily="2" charset="2"/>
              <a:buNone/>
            </a:pPr>
            <a:r>
              <a:rPr lang="en-US" altLang="zh-CN" sz="1800" dirty="0"/>
              <a:t>        /*</a:t>
            </a:r>
            <a:r>
              <a:rPr lang="zh-CN" altLang="en-US" sz="1800" dirty="0"/>
              <a:t>输入密码*</a:t>
            </a:r>
            <a:r>
              <a:rPr lang="en-US" altLang="zh-CN" sz="1800" dirty="0"/>
              <a:t>/</a:t>
            </a:r>
          </a:p>
          <a:p>
            <a:pPr>
              <a:buFont typeface="Wingdings" pitchFamily="2" charset="2"/>
              <a:buNone/>
            </a:pPr>
            <a:r>
              <a:rPr lang="en-US" altLang="zh-CN" sz="1800" dirty="0"/>
              <a:t>        </a:t>
            </a:r>
            <a:r>
              <a:rPr lang="en-US" altLang="zh-CN" sz="1800" dirty="0" err="1"/>
              <a:t>printf</a:t>
            </a:r>
            <a:r>
              <a:rPr lang="en-US" altLang="zh-CN" sz="1800" dirty="0"/>
              <a:t>("input password:");</a:t>
            </a:r>
          </a:p>
          <a:p>
            <a:pPr>
              <a:buFont typeface="Wingdings" pitchFamily="2" charset="2"/>
              <a:buNone/>
            </a:pPr>
            <a:r>
              <a:rPr lang="en-US" altLang="zh-CN" sz="1800" dirty="0"/>
              <a:t>        gets(</a:t>
            </a:r>
            <a:r>
              <a:rPr lang="en-US" altLang="zh-CN" sz="1800" dirty="0" err="1"/>
              <a:t>pass_str</a:t>
            </a:r>
            <a:r>
              <a:rPr lang="en-US" altLang="zh-CN" sz="1800" dirty="0"/>
              <a:t>);    	</a:t>
            </a:r>
          </a:p>
          <a:p>
            <a:pPr>
              <a:buFont typeface="Wingdings" pitchFamily="2" charset="2"/>
              <a:buNone/>
            </a:pPr>
            <a:r>
              <a:rPr lang="en-US" altLang="zh-CN" sz="1800" dirty="0"/>
              <a:t>        /*</a:t>
            </a:r>
            <a:r>
              <a:rPr lang="zh-CN" altLang="en-US" sz="1800" dirty="0"/>
              <a:t>判断输入的密码与系统的密码是否相同*</a:t>
            </a:r>
            <a:r>
              <a:rPr lang="en-US" altLang="zh-CN" sz="1800" dirty="0"/>
              <a:t>/</a:t>
            </a:r>
          </a:p>
          <a:p>
            <a:pPr>
              <a:buFont typeface="Wingdings" pitchFamily="2" charset="2"/>
              <a:buNone/>
            </a:pPr>
            <a:r>
              <a:rPr lang="en-US" altLang="zh-CN" sz="1800" dirty="0"/>
              <a:t>       if  (</a:t>
            </a:r>
            <a:r>
              <a:rPr lang="en-US" altLang="zh-CN" sz="1800" dirty="0" err="1"/>
              <a:t>strcmp</a:t>
            </a:r>
            <a:r>
              <a:rPr lang="en-US" altLang="zh-CN" sz="1800" dirty="0"/>
              <a:t>(</a:t>
            </a:r>
            <a:r>
              <a:rPr lang="en-US" altLang="zh-CN" sz="1800" dirty="0" err="1"/>
              <a:t>pass_str</a:t>
            </a:r>
            <a:r>
              <a:rPr lang="en-US" altLang="zh-CN" sz="1800" dirty="0"/>
              <a:t>, PASSWORD ) == 0)</a:t>
            </a:r>
          </a:p>
          <a:p>
            <a:pPr>
              <a:buFont typeface="Wingdings" pitchFamily="2" charset="2"/>
              <a:buNone/>
            </a:pPr>
            <a:r>
              <a:rPr lang="en-US" altLang="zh-CN" sz="1800" dirty="0"/>
              <a:t>              break;                             /*</a:t>
            </a:r>
            <a:r>
              <a:rPr lang="zh-CN" altLang="en-US" sz="1800" dirty="0"/>
              <a:t>密码正确，终止循环*</a:t>
            </a:r>
            <a:r>
              <a:rPr lang="en-US" altLang="zh-CN" sz="1800" dirty="0"/>
              <a:t>/</a:t>
            </a:r>
          </a:p>
          <a:p>
            <a:pPr>
              <a:buFont typeface="Wingdings" pitchFamily="2" charset="2"/>
              <a:buNone/>
            </a:pPr>
            <a:r>
              <a:rPr lang="en-US" altLang="zh-CN" sz="1800" dirty="0"/>
              <a:t>       else</a:t>
            </a:r>
          </a:p>
          <a:p>
            <a:pPr>
              <a:buFont typeface="Wingdings" pitchFamily="2" charset="2"/>
              <a:buNone/>
            </a:pPr>
            <a:r>
              <a:rPr lang="en-US" altLang="zh-CN" sz="1800" dirty="0"/>
              <a:t>              </a:t>
            </a:r>
            <a:r>
              <a:rPr lang="en-US" altLang="zh-CN" sz="1800" dirty="0" err="1"/>
              <a:t>printf</a:t>
            </a:r>
            <a:r>
              <a:rPr lang="en-US" altLang="zh-CN" sz="1800" dirty="0"/>
              <a:t>("it's incorrect.\n");</a:t>
            </a:r>
          </a:p>
          <a:p>
            <a:pPr>
              <a:buFont typeface="Wingdings" pitchFamily="2" charset="2"/>
              <a:buNone/>
            </a:pPr>
            <a:r>
              <a:rPr lang="en-US" altLang="zh-CN" sz="1800" dirty="0"/>
              <a:t>       }  /*for end*/</a:t>
            </a:r>
          </a:p>
          <a:p>
            <a:pPr>
              <a:buFont typeface="Wingdings" pitchFamily="2" charset="2"/>
              <a:buNone/>
            </a:pPr>
            <a:r>
              <a:rPr lang="en-US" altLang="zh-CN" sz="1800" dirty="0"/>
              <a:t>       if  (</a:t>
            </a:r>
            <a:r>
              <a:rPr lang="en-US" altLang="zh-CN" sz="1800" dirty="0" err="1"/>
              <a:t>i</a:t>
            </a:r>
            <a:r>
              <a:rPr lang="en-US" altLang="zh-CN" sz="1800" dirty="0"/>
              <a:t> &lt;= 3)</a:t>
            </a:r>
          </a:p>
          <a:p>
            <a:pPr>
              <a:buFont typeface="Wingdings" pitchFamily="2" charset="2"/>
              <a:buNone/>
            </a:pPr>
            <a:r>
              <a:rPr lang="en-US" altLang="zh-CN" sz="1800" dirty="0"/>
              <a:t>             </a:t>
            </a:r>
            <a:r>
              <a:rPr lang="en-US" altLang="zh-CN" sz="1800" dirty="0" err="1"/>
              <a:t>printf</a:t>
            </a:r>
            <a:r>
              <a:rPr lang="en-US" altLang="zh-CN" sz="1800" dirty="0"/>
              <a:t>("</a:t>
            </a:r>
            <a:r>
              <a:rPr lang="en-US" altLang="zh-CN" sz="1800" dirty="0" err="1"/>
              <a:t>Welcom</a:t>
            </a:r>
            <a:r>
              <a:rPr lang="en-US" altLang="zh-CN" sz="1800" dirty="0"/>
              <a:t> to you!\n");</a:t>
            </a:r>
          </a:p>
          <a:p>
            <a:pPr>
              <a:buFont typeface="Wingdings" pitchFamily="2" charset="2"/>
              <a:buNone/>
            </a:pPr>
            <a:r>
              <a:rPr lang="en-US" altLang="zh-CN" sz="1800" dirty="0"/>
              <a:t>       else</a:t>
            </a:r>
          </a:p>
          <a:p>
            <a:pPr>
              <a:buFont typeface="Wingdings" pitchFamily="2" charset="2"/>
              <a:buNone/>
            </a:pPr>
            <a:r>
              <a:rPr lang="en-US" altLang="zh-CN" sz="1800" dirty="0"/>
              <a:t>            </a:t>
            </a:r>
            <a:r>
              <a:rPr lang="en-US" altLang="zh-CN" sz="1800" dirty="0" err="1"/>
              <a:t>printf</a:t>
            </a:r>
            <a:r>
              <a:rPr lang="en-US" altLang="zh-CN" sz="1800" dirty="0"/>
              <a:t>("You are no right, Goodbye!\n");</a:t>
            </a:r>
          </a:p>
          <a:p>
            <a:pPr>
              <a:buFont typeface="Wingdings" pitchFamily="2" charset="2"/>
              <a:buNone/>
            </a:pPr>
            <a:r>
              <a:rPr lang="en-US" altLang="zh-CN" sz="1800" dirty="0"/>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8.2.4  字符串处理算法举例</a:t>
            </a:r>
            <a:endParaRPr lang="zh-CN" altLang="en-US" dirty="0"/>
          </a:p>
        </p:txBody>
      </p:sp>
      <p:sp>
        <p:nvSpPr>
          <p:cNvPr id="3" name="内容占位符 2"/>
          <p:cNvSpPr>
            <a:spLocks noGrp="1"/>
          </p:cNvSpPr>
          <p:nvPr>
            <p:ph idx="1"/>
          </p:nvPr>
        </p:nvSpPr>
        <p:spPr>
          <a:xfrm>
            <a:off x="395288" y="1700213"/>
            <a:ext cx="8424862" cy="1119187"/>
          </a:xfrm>
        </p:spPr>
        <p:txBody>
          <a:bodyPr/>
          <a:lstStyle/>
          <a:p>
            <a:pPr marL="0" indent="0">
              <a:buNone/>
            </a:pPr>
            <a:r>
              <a:rPr lang="zh-CN" altLang="zh-CN" sz="2800" dirty="0"/>
              <a:t>【例</a:t>
            </a:r>
            <a:r>
              <a:rPr lang="en-US" altLang="zh-CN" sz="2800" dirty="0"/>
              <a:t>8-6</a:t>
            </a:r>
            <a:r>
              <a:rPr lang="zh-CN" altLang="zh-CN" sz="2800" dirty="0"/>
              <a:t>】编写自定义函数</a:t>
            </a:r>
            <a:r>
              <a:rPr lang="en-US" altLang="zh-CN" sz="2800" dirty="0" err="1" smtClean="0"/>
              <a:t>myStrcpy</a:t>
            </a:r>
            <a:r>
              <a:rPr lang="zh-CN" altLang="zh-CN" sz="2800" dirty="0" smtClean="0"/>
              <a:t>实现</a:t>
            </a:r>
            <a:r>
              <a:rPr lang="en-US" altLang="zh-CN" sz="2800" dirty="0" err="1"/>
              <a:t>strcpy</a:t>
            </a:r>
            <a:r>
              <a:rPr lang="zh-CN" altLang="zh-CN" sz="2800" dirty="0"/>
              <a:t>函数的功能。</a:t>
            </a:r>
          </a:p>
          <a:p>
            <a:pPr marL="0" indent="0">
              <a:buNone/>
            </a:pPr>
            <a:endParaRPr lang="zh-CN" altLang="en-US" sz="2800" dirty="0"/>
          </a:p>
        </p:txBody>
      </p:sp>
      <p:sp>
        <p:nvSpPr>
          <p:cNvPr id="4" name="灯片编号占位符 3"/>
          <p:cNvSpPr>
            <a:spLocks noGrp="1"/>
          </p:cNvSpPr>
          <p:nvPr>
            <p:ph type="sldNum" sz="quarter" idx="10"/>
          </p:nvPr>
        </p:nvSpPr>
        <p:spPr/>
        <p:txBody>
          <a:bodyPr/>
          <a:lstStyle/>
          <a:p>
            <a:r>
              <a:rPr lang="en-US" altLang="zh-CN" smtClean="0"/>
              <a:t>－</a:t>
            </a:r>
            <a:fld id="{39FE9FF1-4808-4B5E-84B8-18E65E7DA34E}" type="slidenum">
              <a:rPr lang="en-US" altLang="zh-CN" smtClean="0"/>
              <a:pPr/>
              <a:t>31</a:t>
            </a:fld>
            <a:r>
              <a:rPr lang="en-US" altLang="zh-CN" smtClean="0"/>
              <a:t>－</a:t>
            </a:r>
            <a:endParaRPr lang="en-US" altLang="zh-CN"/>
          </a:p>
        </p:txBody>
      </p:sp>
      <p:pic>
        <p:nvPicPr>
          <p:cNvPr id="177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7072" y="2822575"/>
            <a:ext cx="786618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34532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8.2.4  字符串处理算法举例</a:t>
            </a:r>
            <a:endParaRPr lang="zh-CN" altLang="en-US" dirty="0"/>
          </a:p>
        </p:txBody>
      </p:sp>
      <p:sp>
        <p:nvSpPr>
          <p:cNvPr id="4" name="灯片编号占位符 3"/>
          <p:cNvSpPr>
            <a:spLocks noGrp="1"/>
          </p:cNvSpPr>
          <p:nvPr>
            <p:ph type="sldNum" sz="quarter" idx="10"/>
          </p:nvPr>
        </p:nvSpPr>
        <p:spPr/>
        <p:txBody>
          <a:bodyPr/>
          <a:lstStyle/>
          <a:p>
            <a:r>
              <a:rPr lang="en-US" altLang="zh-CN" smtClean="0"/>
              <a:t>－</a:t>
            </a:r>
            <a:fld id="{39FE9FF1-4808-4B5E-84B8-18E65E7DA34E}" type="slidenum">
              <a:rPr lang="en-US" altLang="zh-CN" smtClean="0"/>
              <a:pPr/>
              <a:t>32</a:t>
            </a:fld>
            <a:r>
              <a:rPr lang="en-US" altLang="zh-CN" smtClean="0"/>
              <a:t>－</a:t>
            </a:r>
            <a:endParaRPr lang="en-US" altLang="zh-CN"/>
          </a:p>
        </p:txBody>
      </p:sp>
      <p:pic>
        <p:nvPicPr>
          <p:cNvPr id="178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21971"/>
            <a:ext cx="5403478"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1371600" y="3124200"/>
            <a:ext cx="7315200" cy="3046988"/>
          </a:xfrm>
          <a:prstGeom prst="rect">
            <a:avLst/>
          </a:prstGeom>
        </p:spPr>
        <p:txBody>
          <a:bodyPr wrap="square">
            <a:spAutoFit/>
          </a:bodyPr>
          <a:lstStyle/>
          <a:p>
            <a:r>
              <a:rPr lang="en-US" altLang="zh-CN" dirty="0"/>
              <a:t>void  </a:t>
            </a:r>
            <a:r>
              <a:rPr lang="en-US" altLang="zh-CN" dirty="0" err="1" smtClean="0"/>
              <a:t>myStrcpy</a:t>
            </a:r>
            <a:r>
              <a:rPr lang="en-US" altLang="zh-CN" dirty="0" smtClean="0"/>
              <a:t> </a:t>
            </a:r>
            <a:r>
              <a:rPr lang="en-US" altLang="zh-CN" dirty="0"/>
              <a:t>(char  </a:t>
            </a:r>
            <a:r>
              <a:rPr lang="en-US" altLang="zh-CN" dirty="0" err="1"/>
              <a:t>str_target</a:t>
            </a:r>
            <a:r>
              <a:rPr lang="en-US" altLang="zh-CN" dirty="0"/>
              <a:t>[ ], char  </a:t>
            </a:r>
            <a:r>
              <a:rPr lang="en-US" altLang="zh-CN" dirty="0" err="1"/>
              <a:t>str_source</a:t>
            </a:r>
            <a:r>
              <a:rPr lang="en-US" altLang="zh-CN" dirty="0"/>
              <a:t>[])</a:t>
            </a:r>
            <a:endParaRPr lang="zh-CN" altLang="zh-CN" dirty="0"/>
          </a:p>
          <a:p>
            <a:r>
              <a:rPr lang="en-US" altLang="zh-CN" dirty="0"/>
              <a:t>{</a:t>
            </a:r>
            <a:endParaRPr lang="zh-CN" altLang="zh-CN" dirty="0"/>
          </a:p>
          <a:p>
            <a:pPr indent="363538"/>
            <a:r>
              <a:rPr lang="nb-NO" altLang="zh-CN" dirty="0"/>
              <a:t>int  i</a:t>
            </a:r>
            <a:r>
              <a:rPr lang="nb-NO" altLang="zh-CN" dirty="0" smtClean="0"/>
              <a:t>;</a:t>
            </a:r>
          </a:p>
          <a:p>
            <a:pPr indent="363538"/>
            <a:endParaRPr lang="zh-CN" altLang="zh-CN" dirty="0"/>
          </a:p>
          <a:p>
            <a:pPr indent="363538"/>
            <a:r>
              <a:rPr lang="nb-NO" altLang="zh-CN" dirty="0"/>
              <a:t>for  ( i = 0; str_source[i] != '\0'; i=i+1 ) </a:t>
            </a:r>
            <a:endParaRPr lang="nb-NO" altLang="zh-CN" dirty="0" smtClean="0"/>
          </a:p>
          <a:p>
            <a:pPr indent="363538"/>
            <a:r>
              <a:rPr lang="nb-NO" altLang="zh-CN" dirty="0"/>
              <a:t> </a:t>
            </a:r>
            <a:r>
              <a:rPr lang="nb-NO" altLang="zh-CN" dirty="0" smtClean="0"/>
              <a:t>           str_target[i</a:t>
            </a:r>
            <a:r>
              <a:rPr lang="nb-NO" altLang="zh-CN" dirty="0"/>
              <a:t>] = str_source[i] ;</a:t>
            </a:r>
            <a:endParaRPr lang="zh-CN" altLang="zh-CN" dirty="0"/>
          </a:p>
          <a:p>
            <a:pPr indent="363538"/>
            <a:r>
              <a:rPr lang="nb-NO" altLang="zh-CN" dirty="0"/>
              <a:t>str_target[i] = '\0</a:t>
            </a:r>
            <a:r>
              <a:rPr lang="nb-NO" altLang="zh-CN" dirty="0" smtClean="0"/>
              <a:t>';</a:t>
            </a:r>
          </a:p>
          <a:p>
            <a:r>
              <a:rPr lang="nb-NO" altLang="zh-CN" dirty="0" smtClean="0"/>
              <a:t>}</a:t>
            </a:r>
            <a:endParaRPr lang="zh-CN" altLang="zh-CN" dirty="0"/>
          </a:p>
        </p:txBody>
      </p:sp>
    </p:spTree>
    <p:extLst>
      <p:ext uri="{BB962C8B-B14F-4D97-AF65-F5344CB8AC3E}">
        <p14:creationId xmlns:p14="http://schemas.microsoft.com/office/powerpoint/2010/main" val="34228709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边学边练</a:t>
            </a:r>
          </a:p>
        </p:txBody>
      </p:sp>
      <p:sp>
        <p:nvSpPr>
          <p:cNvPr id="3" name="内容占位符 2"/>
          <p:cNvSpPr>
            <a:spLocks noGrp="1"/>
          </p:cNvSpPr>
          <p:nvPr>
            <p:ph idx="1"/>
          </p:nvPr>
        </p:nvSpPr>
        <p:spPr>
          <a:xfrm>
            <a:off x="2667000" y="1700213"/>
            <a:ext cx="6153150" cy="4824412"/>
          </a:xfrm>
        </p:spPr>
        <p:txBody>
          <a:bodyPr/>
          <a:lstStyle/>
          <a:p>
            <a:pPr marL="0" indent="0">
              <a:buNone/>
            </a:pPr>
            <a:r>
              <a:rPr lang="zh-CN" altLang="zh-CN" dirty="0"/>
              <a:t>编写自定义函数</a:t>
            </a:r>
            <a:r>
              <a:rPr lang="en-US" altLang="zh-CN" dirty="0" err="1"/>
              <a:t>myStrcmp</a:t>
            </a:r>
            <a:r>
              <a:rPr lang="zh-CN" altLang="zh-CN" dirty="0"/>
              <a:t>实现</a:t>
            </a:r>
            <a:r>
              <a:rPr lang="en-US" altLang="zh-CN" dirty="0" err="1"/>
              <a:t>strcmp</a:t>
            </a:r>
            <a:r>
              <a:rPr lang="zh-CN" altLang="zh-CN" dirty="0"/>
              <a:t>函数的功能。</a:t>
            </a:r>
            <a:endParaRPr lang="zh-CN" altLang="en-US" dirty="0"/>
          </a:p>
        </p:txBody>
      </p:sp>
      <p:sp>
        <p:nvSpPr>
          <p:cNvPr id="4" name="灯片编号占位符 3"/>
          <p:cNvSpPr>
            <a:spLocks noGrp="1"/>
          </p:cNvSpPr>
          <p:nvPr>
            <p:ph type="sldNum" sz="quarter" idx="10"/>
          </p:nvPr>
        </p:nvSpPr>
        <p:spPr/>
        <p:txBody>
          <a:bodyPr/>
          <a:lstStyle/>
          <a:p>
            <a:r>
              <a:rPr lang="en-US" altLang="zh-CN" smtClean="0"/>
              <a:t>－</a:t>
            </a:r>
            <a:fld id="{39FE9FF1-4808-4B5E-84B8-18E65E7DA34E}" type="slidenum">
              <a:rPr lang="en-US" altLang="zh-CN" smtClean="0"/>
              <a:pPr/>
              <a:t>33</a:t>
            </a:fld>
            <a:r>
              <a:rPr lang="en-US" altLang="zh-CN" smtClean="0"/>
              <a:t>－</a:t>
            </a:r>
            <a:endParaRPr lang="en-US" altLang="zh-CN"/>
          </a:p>
        </p:txBody>
      </p:sp>
      <p:graphicFrame>
        <p:nvGraphicFramePr>
          <p:cNvPr id="5" name="对象 4"/>
          <p:cNvGraphicFramePr>
            <a:graphicFrameLocks noChangeAspect="1"/>
          </p:cNvGraphicFramePr>
          <p:nvPr>
            <p:extLst>
              <p:ext uri="{D42A27DB-BD31-4B8C-83A1-F6EECF244321}">
                <p14:modId xmlns:p14="http://schemas.microsoft.com/office/powerpoint/2010/main" val="2263027174"/>
              </p:ext>
            </p:extLst>
          </p:nvPr>
        </p:nvGraphicFramePr>
        <p:xfrm>
          <a:off x="457200" y="1828800"/>
          <a:ext cx="1905000" cy="1905000"/>
        </p:xfrm>
        <a:graphic>
          <a:graphicData uri="http://schemas.openxmlformats.org/presentationml/2006/ole">
            <mc:AlternateContent xmlns:mc="http://schemas.openxmlformats.org/markup-compatibility/2006">
              <mc:Choice xmlns:v="urn:schemas-microsoft-com:vml" Requires="v">
                <p:oleObj spid="_x0000_s179203" name="位图图像" r:id="rId3" imgW="5380952" imgH="4704762" progId="PBrush">
                  <p:embed/>
                </p:oleObj>
              </mc:Choice>
              <mc:Fallback>
                <p:oleObj name="位图图像" r:id="rId3" imgW="5380952" imgH="4704762" progId="PBrush">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8288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6291903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74CD8796-61A7-4DFC-8B6F-19A2BE690F9B}" type="slidenum">
              <a:rPr lang="en-US" altLang="zh-CN"/>
              <a:pPr/>
              <a:t>34</a:t>
            </a:fld>
            <a:r>
              <a:rPr lang="en-US" altLang="zh-CN"/>
              <a:t>－</a:t>
            </a:r>
          </a:p>
        </p:txBody>
      </p:sp>
      <p:sp>
        <p:nvSpPr>
          <p:cNvPr id="143362"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l"/>
            <a:r>
              <a:rPr lang="zh-CN" altLang="en-US" sz="3600"/>
              <a:t>8.</a:t>
            </a:r>
            <a:r>
              <a:rPr lang="en-US" altLang="zh-CN" sz="3600"/>
              <a:t>3   </a:t>
            </a:r>
            <a:r>
              <a:rPr lang="zh-CN" altLang="en-US" sz="3600"/>
              <a:t>多个字符串的存储和处理</a:t>
            </a:r>
          </a:p>
        </p:txBody>
      </p:sp>
      <p:sp>
        <p:nvSpPr>
          <p:cNvPr id="143363" name="Rectangle 3"/>
          <p:cNvSpPr>
            <a:spLocks noGrp="1" noChangeArrowheads="1"/>
          </p:cNvSpPr>
          <p:nvPr>
            <p:ph type="body" idx="1"/>
          </p:nvPr>
        </p:nvSpPr>
        <p:spPr>
          <a:xfrm>
            <a:off x="533400" y="1600200"/>
            <a:ext cx="7772400" cy="15240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just">
              <a:lnSpc>
                <a:spcPct val="110000"/>
              </a:lnSpc>
              <a:buFont typeface="Wingdings" pitchFamily="2" charset="2"/>
              <a:buNone/>
            </a:pPr>
            <a:r>
              <a:rPr lang="en-US" altLang="zh-CN" b="0"/>
              <a:t>8.3.1</a:t>
            </a:r>
            <a:r>
              <a:rPr lang="en-US" altLang="zh-CN"/>
              <a:t> </a:t>
            </a:r>
            <a:r>
              <a:rPr lang="zh-CN" altLang="en-US"/>
              <a:t>二维字符数组概念</a:t>
            </a:r>
          </a:p>
          <a:p>
            <a:pPr lvl="1" algn="just">
              <a:lnSpc>
                <a:spcPct val="110000"/>
              </a:lnSpc>
            </a:pPr>
            <a:r>
              <a:rPr lang="zh-CN" altLang="en-US"/>
              <a:t>一个一维字符数组可以存储</a:t>
            </a:r>
            <a:r>
              <a:rPr lang="zh-CN" altLang="en-US">
                <a:solidFill>
                  <a:srgbClr val="CC0000"/>
                </a:solidFill>
              </a:rPr>
              <a:t>一个字符串</a:t>
            </a:r>
          </a:p>
          <a:p>
            <a:pPr lvl="1" algn="just">
              <a:lnSpc>
                <a:spcPct val="110000"/>
              </a:lnSpc>
            </a:pPr>
            <a:r>
              <a:rPr lang="zh-CN" altLang="en-US"/>
              <a:t>二维数组可以存储</a:t>
            </a:r>
            <a:r>
              <a:rPr lang="zh-CN" altLang="en-US">
                <a:solidFill>
                  <a:srgbClr val="CC0000"/>
                </a:solidFill>
              </a:rPr>
              <a:t>多个字符串</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灯片编号占位符 3"/>
          <p:cNvSpPr>
            <a:spLocks noGrp="1"/>
          </p:cNvSpPr>
          <p:nvPr>
            <p:ph type="sldNum" sz="quarter" idx="10"/>
          </p:nvPr>
        </p:nvSpPr>
        <p:spPr/>
        <p:txBody>
          <a:bodyPr/>
          <a:lstStyle/>
          <a:p>
            <a:r>
              <a:rPr lang="en-US" altLang="zh-CN"/>
              <a:t>－</a:t>
            </a:r>
            <a:fld id="{BF89B6F2-CCF6-4FE3-9824-263908ACAEF4}" type="slidenum">
              <a:rPr lang="en-US" altLang="zh-CN"/>
              <a:pPr/>
              <a:t>35</a:t>
            </a:fld>
            <a:r>
              <a:rPr lang="en-US" altLang="zh-CN"/>
              <a:t>－</a:t>
            </a:r>
          </a:p>
        </p:txBody>
      </p:sp>
      <p:sp>
        <p:nvSpPr>
          <p:cNvPr id="171010" name="Rectangle 2"/>
          <p:cNvSpPr>
            <a:spLocks noGrp="1" noChangeArrowheads="1"/>
          </p:cNvSpPr>
          <p:nvPr>
            <p:ph type="title"/>
          </p:nvPr>
        </p:nvSpPr>
        <p:spPr/>
        <p:txBody>
          <a:bodyPr/>
          <a:lstStyle/>
          <a:p>
            <a:pPr algn="l"/>
            <a:r>
              <a:rPr lang="zh-CN" altLang="en-US" sz="3600"/>
              <a:t>8.</a:t>
            </a:r>
            <a:r>
              <a:rPr lang="en-US" altLang="zh-CN" sz="3600"/>
              <a:t>3.1   </a:t>
            </a:r>
            <a:r>
              <a:rPr lang="zh-CN" altLang="en-US" sz="3600"/>
              <a:t>二维字符数组</a:t>
            </a:r>
          </a:p>
        </p:txBody>
      </p:sp>
      <p:sp>
        <p:nvSpPr>
          <p:cNvPr id="171011" name="Rectangle 3"/>
          <p:cNvSpPr>
            <a:spLocks noGrp="1" noChangeArrowheads="1"/>
          </p:cNvSpPr>
          <p:nvPr>
            <p:ph type="body" idx="1"/>
          </p:nvPr>
        </p:nvSpPr>
        <p:spPr>
          <a:xfrm>
            <a:off x="395288" y="1700213"/>
            <a:ext cx="8424862" cy="1500187"/>
          </a:xfrm>
        </p:spPr>
        <p:txBody>
          <a:bodyPr/>
          <a:lstStyle/>
          <a:p>
            <a:pPr>
              <a:lnSpc>
                <a:spcPct val="110000"/>
              </a:lnSpc>
              <a:spcBef>
                <a:spcPct val="50000"/>
              </a:spcBef>
              <a:buFont typeface="Wingdings" pitchFamily="2" charset="2"/>
              <a:buNone/>
            </a:pPr>
            <a:r>
              <a:rPr lang="zh-CN" altLang="en-US"/>
              <a:t>设有如下定义的数组：</a:t>
            </a:r>
            <a:r>
              <a:rPr lang="en-US" altLang="zh-CN" b="0"/>
              <a:t>char</a:t>
            </a:r>
            <a:r>
              <a:rPr lang="en-US" altLang="zh-CN"/>
              <a:t>  </a:t>
            </a:r>
            <a:r>
              <a:rPr lang="en-US" altLang="zh-CN" b="0"/>
              <a:t>book</a:t>
            </a:r>
            <a:r>
              <a:rPr lang="en-US" altLang="zh-CN"/>
              <a:t>_</a:t>
            </a:r>
            <a:r>
              <a:rPr lang="en-US" altLang="zh-CN" b="0"/>
              <a:t>name[5][20]</a:t>
            </a:r>
            <a:r>
              <a:rPr lang="en-US" altLang="zh-CN"/>
              <a:t>;</a:t>
            </a:r>
          </a:p>
          <a:p>
            <a:pPr lvl="1">
              <a:lnSpc>
                <a:spcPct val="110000"/>
              </a:lnSpc>
              <a:spcBef>
                <a:spcPct val="50000"/>
              </a:spcBef>
            </a:pPr>
            <a:r>
              <a:rPr lang="zh-CN" altLang="en-US"/>
              <a:t> 该数组有5行，因此可以存储</a:t>
            </a:r>
            <a:r>
              <a:rPr lang="zh-CN" altLang="en-US" b="0"/>
              <a:t>5</a:t>
            </a:r>
            <a:r>
              <a:rPr lang="zh-CN" altLang="en-US"/>
              <a:t>个字符串；每行有</a:t>
            </a:r>
            <a:r>
              <a:rPr lang="zh-CN" altLang="en-US" b="0"/>
              <a:t>20</a:t>
            </a:r>
            <a:r>
              <a:rPr lang="zh-CN" altLang="en-US"/>
              <a:t>个元素，因此每个字符串中最多可以存储</a:t>
            </a:r>
            <a:r>
              <a:rPr lang="zh-CN" altLang="en-US" b="0"/>
              <a:t>20</a:t>
            </a:r>
            <a:r>
              <a:rPr lang="zh-CN" altLang="en-US"/>
              <a:t>个字符 。</a:t>
            </a:r>
          </a:p>
        </p:txBody>
      </p:sp>
      <p:graphicFrame>
        <p:nvGraphicFramePr>
          <p:cNvPr id="171081" name="Group 73"/>
          <p:cNvGraphicFramePr>
            <a:graphicFrameLocks noGrp="1"/>
          </p:cNvGraphicFramePr>
          <p:nvPr/>
        </p:nvGraphicFramePr>
        <p:xfrm>
          <a:off x="1206500" y="3505200"/>
          <a:ext cx="6642100" cy="2209801"/>
        </p:xfrm>
        <a:graphic>
          <a:graphicData uri="http://schemas.openxmlformats.org/drawingml/2006/table">
            <a:tbl>
              <a:tblPr/>
              <a:tblGrid>
                <a:gridCol w="738188"/>
                <a:gridCol w="738187"/>
                <a:gridCol w="738188"/>
                <a:gridCol w="738187"/>
                <a:gridCol w="738188"/>
                <a:gridCol w="739775"/>
                <a:gridCol w="736600"/>
                <a:gridCol w="736600"/>
                <a:gridCol w="738187"/>
              </a:tblGrid>
              <a:tr h="474663">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灯片编号占位符 3"/>
          <p:cNvSpPr>
            <a:spLocks noGrp="1"/>
          </p:cNvSpPr>
          <p:nvPr>
            <p:ph type="sldNum" sz="quarter" idx="10"/>
          </p:nvPr>
        </p:nvSpPr>
        <p:spPr/>
        <p:txBody>
          <a:bodyPr/>
          <a:lstStyle/>
          <a:p>
            <a:r>
              <a:rPr lang="en-US" altLang="zh-CN"/>
              <a:t>－</a:t>
            </a:r>
            <a:fld id="{66EEF8A2-3D6A-4B06-83AB-4FDD180D64DA}" type="slidenum">
              <a:rPr lang="en-US" altLang="zh-CN"/>
              <a:pPr/>
              <a:t>36</a:t>
            </a:fld>
            <a:r>
              <a:rPr lang="en-US" altLang="zh-CN"/>
              <a:t>－</a:t>
            </a:r>
          </a:p>
        </p:txBody>
      </p:sp>
      <p:sp>
        <p:nvSpPr>
          <p:cNvPr id="173058" name="Rectangle 2"/>
          <p:cNvSpPr>
            <a:spLocks noGrp="1" noChangeArrowheads="1"/>
          </p:cNvSpPr>
          <p:nvPr>
            <p:ph type="title"/>
          </p:nvPr>
        </p:nvSpPr>
        <p:spPr/>
        <p:txBody>
          <a:bodyPr/>
          <a:lstStyle/>
          <a:p>
            <a:pPr algn="l"/>
            <a:r>
              <a:rPr lang="zh-CN" altLang="en-US" sz="3600"/>
              <a:t>8.</a:t>
            </a:r>
            <a:r>
              <a:rPr lang="en-US" altLang="zh-CN" sz="3600"/>
              <a:t>3.1   </a:t>
            </a:r>
            <a:r>
              <a:rPr lang="zh-CN" altLang="en-US" sz="3600"/>
              <a:t>二维字符数组</a:t>
            </a:r>
          </a:p>
        </p:txBody>
      </p:sp>
      <p:graphicFrame>
        <p:nvGraphicFramePr>
          <p:cNvPr id="173060" name="Group 4"/>
          <p:cNvGraphicFramePr>
            <a:graphicFrameLocks noGrp="1"/>
          </p:cNvGraphicFramePr>
          <p:nvPr/>
        </p:nvGraphicFramePr>
        <p:xfrm>
          <a:off x="2120900" y="1828800"/>
          <a:ext cx="6642100" cy="2209801"/>
        </p:xfrm>
        <a:graphic>
          <a:graphicData uri="http://schemas.openxmlformats.org/drawingml/2006/table">
            <a:tbl>
              <a:tblPr/>
              <a:tblGrid>
                <a:gridCol w="738188"/>
                <a:gridCol w="738187"/>
                <a:gridCol w="738188"/>
                <a:gridCol w="738187"/>
                <a:gridCol w="738188"/>
                <a:gridCol w="739775"/>
                <a:gridCol w="736600"/>
                <a:gridCol w="736600"/>
                <a:gridCol w="738187"/>
              </a:tblGrid>
              <a:tr h="474663">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3122" name="Rectangle 66"/>
          <p:cNvSpPr>
            <a:spLocks noChangeArrowheads="1"/>
          </p:cNvSpPr>
          <p:nvPr/>
        </p:nvSpPr>
        <p:spPr bwMode="auto">
          <a:xfrm>
            <a:off x="609600" y="4267200"/>
            <a:ext cx="8077200" cy="138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120000"/>
              </a:lnSpc>
            </a:pPr>
            <a:r>
              <a:rPr lang="en-US" altLang="zh-CN">
                <a:ea typeface="仿宋_GB2312" pitchFamily="49" charset="-122"/>
              </a:rPr>
              <a:t>C</a:t>
            </a:r>
            <a:r>
              <a:rPr lang="zh-CN" altLang="en-US">
                <a:ea typeface="仿宋_GB2312" pitchFamily="49" charset="-122"/>
              </a:rPr>
              <a:t>语言规定：</a:t>
            </a:r>
          </a:p>
          <a:p>
            <a:pPr>
              <a:lnSpc>
                <a:spcPct val="120000"/>
              </a:lnSpc>
            </a:pPr>
            <a:r>
              <a:rPr lang="zh-CN" altLang="en-US">
                <a:ea typeface="仿宋_GB2312" pitchFamily="49" charset="-122"/>
              </a:rPr>
              <a:t>二维数组中每个字符串的首地址的引用形式：</a:t>
            </a:r>
          </a:p>
          <a:p>
            <a:pPr>
              <a:lnSpc>
                <a:spcPct val="120000"/>
              </a:lnSpc>
            </a:pPr>
            <a:r>
              <a:rPr lang="zh-CN" altLang="en-US">
                <a:ea typeface="仿宋_GB2312" pitchFamily="49" charset="-122"/>
              </a:rPr>
              <a:t>                     </a:t>
            </a:r>
            <a:r>
              <a:rPr lang="zh-CN" altLang="en-US">
                <a:solidFill>
                  <a:srgbClr val="CC0000"/>
                </a:solidFill>
                <a:ea typeface="仿宋_GB2312" pitchFamily="49" charset="-122"/>
              </a:rPr>
              <a:t>二维字符数组名</a:t>
            </a:r>
            <a:r>
              <a:rPr lang="en-US" altLang="zh-CN">
                <a:solidFill>
                  <a:srgbClr val="CC0000"/>
                </a:solidFill>
                <a:ea typeface="仿宋_GB2312" pitchFamily="49" charset="-122"/>
              </a:rPr>
              <a:t>[</a:t>
            </a:r>
            <a:r>
              <a:rPr lang="zh-CN" altLang="en-US">
                <a:solidFill>
                  <a:srgbClr val="CC0000"/>
                </a:solidFill>
                <a:ea typeface="仿宋_GB2312" pitchFamily="49" charset="-122"/>
              </a:rPr>
              <a:t>行标]</a:t>
            </a:r>
          </a:p>
        </p:txBody>
      </p:sp>
      <p:sp>
        <p:nvSpPr>
          <p:cNvPr id="173124" name="Rectangle 68"/>
          <p:cNvSpPr>
            <a:spLocks noChangeArrowheads="1"/>
          </p:cNvSpPr>
          <p:nvPr/>
        </p:nvSpPr>
        <p:spPr bwMode="auto">
          <a:xfrm>
            <a:off x="360363" y="1885950"/>
            <a:ext cx="1697037"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book_name[0]</a:t>
            </a:r>
            <a:endParaRPr lang="zh-CN" altLang="en-US" sz="2000"/>
          </a:p>
        </p:txBody>
      </p:sp>
      <p:sp>
        <p:nvSpPr>
          <p:cNvPr id="173125" name="Rectangle 69"/>
          <p:cNvSpPr>
            <a:spLocks noChangeArrowheads="1"/>
          </p:cNvSpPr>
          <p:nvPr/>
        </p:nvSpPr>
        <p:spPr bwMode="auto">
          <a:xfrm>
            <a:off x="381000" y="2365375"/>
            <a:ext cx="16970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book_name[1]</a:t>
            </a:r>
            <a:endParaRPr lang="zh-CN" altLang="en-US" sz="2000"/>
          </a:p>
        </p:txBody>
      </p:sp>
      <p:sp>
        <p:nvSpPr>
          <p:cNvPr id="173126" name="Rectangle 70"/>
          <p:cNvSpPr>
            <a:spLocks noChangeArrowheads="1"/>
          </p:cNvSpPr>
          <p:nvPr/>
        </p:nvSpPr>
        <p:spPr bwMode="auto">
          <a:xfrm>
            <a:off x="381000" y="2746375"/>
            <a:ext cx="16970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book_name[2]</a:t>
            </a:r>
            <a:endParaRPr lang="zh-CN" altLang="en-US" sz="2000"/>
          </a:p>
        </p:txBody>
      </p:sp>
      <p:sp>
        <p:nvSpPr>
          <p:cNvPr id="173127" name="Rectangle 71"/>
          <p:cNvSpPr>
            <a:spLocks noChangeArrowheads="1"/>
          </p:cNvSpPr>
          <p:nvPr/>
        </p:nvSpPr>
        <p:spPr bwMode="auto">
          <a:xfrm>
            <a:off x="381000" y="3203575"/>
            <a:ext cx="16970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book_name[3]</a:t>
            </a:r>
            <a:endParaRPr lang="zh-CN" altLang="en-US" sz="2000"/>
          </a:p>
        </p:txBody>
      </p:sp>
      <p:sp>
        <p:nvSpPr>
          <p:cNvPr id="173128" name="Rectangle 72"/>
          <p:cNvSpPr>
            <a:spLocks noChangeArrowheads="1"/>
          </p:cNvSpPr>
          <p:nvPr/>
        </p:nvSpPr>
        <p:spPr bwMode="auto">
          <a:xfrm>
            <a:off x="381000" y="3584575"/>
            <a:ext cx="16970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book_name[4]</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73124"/>
                                        </p:tgtEl>
                                        <p:attrNameLst>
                                          <p:attrName>style.visibility</p:attrName>
                                        </p:attrNameLst>
                                      </p:cBhvr>
                                      <p:to>
                                        <p:strVal val="visible"/>
                                      </p:to>
                                    </p:set>
                                    <p:animEffect transition="in" filter="wipe(up)">
                                      <p:cBhvr>
                                        <p:cTn id="7" dur="500"/>
                                        <p:tgtEl>
                                          <p:spTgt spid="1731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73125"/>
                                        </p:tgtEl>
                                        <p:attrNameLst>
                                          <p:attrName>style.visibility</p:attrName>
                                        </p:attrNameLst>
                                      </p:cBhvr>
                                      <p:to>
                                        <p:strVal val="visible"/>
                                      </p:to>
                                    </p:set>
                                    <p:animEffect transition="in" filter="wipe(up)">
                                      <p:cBhvr>
                                        <p:cTn id="12" dur="500"/>
                                        <p:tgtEl>
                                          <p:spTgt spid="1731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73126"/>
                                        </p:tgtEl>
                                        <p:attrNameLst>
                                          <p:attrName>style.visibility</p:attrName>
                                        </p:attrNameLst>
                                      </p:cBhvr>
                                      <p:to>
                                        <p:strVal val="visible"/>
                                      </p:to>
                                    </p:set>
                                    <p:animEffect transition="in" filter="wipe(up)">
                                      <p:cBhvr>
                                        <p:cTn id="17" dur="500"/>
                                        <p:tgtEl>
                                          <p:spTgt spid="1731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73127"/>
                                        </p:tgtEl>
                                        <p:attrNameLst>
                                          <p:attrName>style.visibility</p:attrName>
                                        </p:attrNameLst>
                                      </p:cBhvr>
                                      <p:to>
                                        <p:strVal val="visible"/>
                                      </p:to>
                                    </p:set>
                                    <p:animEffect transition="in" filter="wipe(up)">
                                      <p:cBhvr>
                                        <p:cTn id="22" dur="500"/>
                                        <p:tgtEl>
                                          <p:spTgt spid="17312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73128"/>
                                        </p:tgtEl>
                                        <p:attrNameLst>
                                          <p:attrName>style.visibility</p:attrName>
                                        </p:attrNameLst>
                                      </p:cBhvr>
                                      <p:to>
                                        <p:strVal val="visible"/>
                                      </p:to>
                                    </p:set>
                                    <p:animEffect transition="in" filter="wipe(up)">
                                      <p:cBhvr>
                                        <p:cTn id="27" dur="500"/>
                                        <p:tgtEl>
                                          <p:spTgt spid="173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124" grpId="0" autoUpdateAnimBg="0"/>
      <p:bldP spid="173125" grpId="0" autoUpdateAnimBg="0"/>
      <p:bldP spid="173126" grpId="0" autoUpdateAnimBg="0"/>
      <p:bldP spid="173127" grpId="0" autoUpdateAnimBg="0"/>
      <p:bldP spid="173128"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 name="灯片编号占位符 3"/>
          <p:cNvSpPr>
            <a:spLocks noGrp="1"/>
          </p:cNvSpPr>
          <p:nvPr>
            <p:ph type="sldNum" sz="quarter" idx="10"/>
          </p:nvPr>
        </p:nvSpPr>
        <p:spPr/>
        <p:txBody>
          <a:bodyPr/>
          <a:lstStyle/>
          <a:p>
            <a:r>
              <a:rPr lang="en-US" altLang="zh-CN"/>
              <a:t>－</a:t>
            </a:r>
            <a:fld id="{D28FC5C3-806E-42D0-8F27-CCE11C994C06}" type="slidenum">
              <a:rPr lang="en-US" altLang="zh-CN"/>
              <a:pPr/>
              <a:t>37</a:t>
            </a:fld>
            <a:r>
              <a:rPr lang="en-US" altLang="zh-CN"/>
              <a:t>－</a:t>
            </a:r>
          </a:p>
        </p:txBody>
      </p:sp>
      <p:sp>
        <p:nvSpPr>
          <p:cNvPr id="144386" name="Rectangle 2"/>
          <p:cNvSpPr>
            <a:spLocks noGrp="1" noChangeArrowheads="1"/>
          </p:cNvSpPr>
          <p:nvPr>
            <p:ph type="title"/>
          </p:nvPr>
        </p:nvSpPr>
        <p:spPr/>
        <p:txBody>
          <a:bodyPr/>
          <a:lstStyle/>
          <a:p>
            <a:pPr algn="l"/>
            <a:r>
              <a:rPr lang="zh-CN" altLang="en-US" sz="3600"/>
              <a:t>8.</a:t>
            </a:r>
            <a:r>
              <a:rPr lang="en-US" altLang="zh-CN" sz="3600"/>
              <a:t>3.1   </a:t>
            </a:r>
            <a:r>
              <a:rPr lang="zh-CN" altLang="en-US" sz="3600"/>
              <a:t>二维字符数组</a:t>
            </a:r>
          </a:p>
        </p:txBody>
      </p:sp>
      <p:sp>
        <p:nvSpPr>
          <p:cNvPr id="144387" name="Rectangle 3"/>
          <p:cNvSpPr>
            <a:spLocks noGrp="1" noChangeArrowheads="1"/>
          </p:cNvSpPr>
          <p:nvPr>
            <p:ph type="body" idx="1"/>
          </p:nvPr>
        </p:nvSpPr>
        <p:spPr>
          <a:xfrm>
            <a:off x="457200" y="4114800"/>
            <a:ext cx="8424863" cy="19812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just">
              <a:lnSpc>
                <a:spcPct val="110000"/>
              </a:lnSpc>
            </a:pPr>
            <a:r>
              <a:rPr lang="zh-CN" altLang="en-US"/>
              <a:t>令</a:t>
            </a:r>
            <a:r>
              <a:rPr lang="en-US" altLang="zh-CN"/>
              <a:t>book_name[0]</a:t>
            </a:r>
            <a:r>
              <a:rPr lang="zh-CN" altLang="en-US"/>
              <a:t>存储字符串 “</a:t>
            </a:r>
            <a:r>
              <a:rPr lang="en-US" altLang="zh-CN"/>
              <a:t>Visual  C++”</a:t>
            </a:r>
          </a:p>
          <a:p>
            <a:pPr lvl="2" algn="just">
              <a:lnSpc>
                <a:spcPct val="110000"/>
              </a:lnSpc>
              <a:buFontTx/>
              <a:buNone/>
            </a:pPr>
            <a:r>
              <a:rPr lang="en-US" altLang="zh-CN"/>
              <a:t>strcpy(book_name[0]，“Visual C++”);</a:t>
            </a:r>
          </a:p>
          <a:p>
            <a:pPr algn="just">
              <a:lnSpc>
                <a:spcPct val="110000"/>
              </a:lnSpc>
            </a:pPr>
            <a:r>
              <a:rPr lang="zh-CN" altLang="en-US"/>
              <a:t>向</a:t>
            </a:r>
            <a:r>
              <a:rPr lang="en-US" altLang="zh-CN"/>
              <a:t>book_name[2]</a:t>
            </a:r>
            <a:r>
              <a:rPr lang="zh-CN" altLang="en-US"/>
              <a:t>输入一个字符串</a:t>
            </a:r>
          </a:p>
          <a:p>
            <a:pPr lvl="2" algn="just">
              <a:lnSpc>
                <a:spcPct val="110000"/>
              </a:lnSpc>
              <a:buFontTx/>
              <a:buNone/>
            </a:pPr>
            <a:r>
              <a:rPr lang="en-US" altLang="zh-CN"/>
              <a:t>gets(book_name[2])；</a:t>
            </a:r>
            <a:endParaRPr lang="zh-CN" altLang="en-US"/>
          </a:p>
        </p:txBody>
      </p:sp>
      <p:graphicFrame>
        <p:nvGraphicFramePr>
          <p:cNvPr id="144388" name="Group 4"/>
          <p:cNvGraphicFramePr>
            <a:graphicFrameLocks noGrp="1"/>
          </p:cNvGraphicFramePr>
          <p:nvPr/>
        </p:nvGraphicFramePr>
        <p:xfrm>
          <a:off x="2120900" y="1600200"/>
          <a:ext cx="6642100" cy="2209801"/>
        </p:xfrm>
        <a:graphic>
          <a:graphicData uri="http://schemas.openxmlformats.org/drawingml/2006/table">
            <a:tbl>
              <a:tblPr/>
              <a:tblGrid>
                <a:gridCol w="738188"/>
                <a:gridCol w="738187"/>
                <a:gridCol w="738188"/>
                <a:gridCol w="738187"/>
                <a:gridCol w="738188"/>
                <a:gridCol w="739775"/>
                <a:gridCol w="736600"/>
                <a:gridCol w="736600"/>
                <a:gridCol w="738187"/>
              </a:tblGrid>
              <a:tr h="474663">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U’</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a:t>
                      </a:r>
                      <a:r>
                        <a:rPr kumimoji="0" lang="en-US" altLang="zh-CN" sz="1800" b="1" i="0" u="none" strike="noStrike" cap="none" normalizeH="0" baseline="0" smtClean="0">
                          <a:ln>
                            <a:noFill/>
                          </a:ln>
                          <a:solidFill>
                            <a:schemeClr val="tx1"/>
                          </a:solidFill>
                          <a:effectLst/>
                          <a:latin typeface="Times New Roman" pitchFamily="18" charset="0"/>
                          <a:ea typeface="仿宋_GB2312" pitchFamily="49" charset="-122"/>
                        </a:rPr>
                        <a:t>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r>
                        <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rgbClr val="CC0000"/>
                        </a:buClr>
                        <a:buFont typeface="Wingdings" pitchFamily="2" charset="2"/>
                        <a:defRPr sz="2000" b="1">
                          <a:solidFill>
                            <a:schemeClr val="tx1"/>
                          </a:solidFill>
                          <a:latin typeface="Times New Roman" pitchFamily="18" charset="0"/>
                          <a:ea typeface="仿宋_GB2312" pitchFamily="49" charset="-122"/>
                        </a:defRPr>
                      </a:lvl1pPr>
                      <a:lvl2pPr>
                        <a:spcBef>
                          <a:spcPct val="20000"/>
                        </a:spcBef>
                        <a:buClr>
                          <a:srgbClr val="008000"/>
                        </a:buClr>
                        <a:buFont typeface="Wingdings" pitchFamily="2" charset="2"/>
                        <a:defRPr sz="2000" b="1">
                          <a:solidFill>
                            <a:schemeClr val="tx1"/>
                          </a:solidFill>
                          <a:latin typeface="Times New Roman" pitchFamily="18" charset="0"/>
                          <a:ea typeface="仿宋_GB2312" pitchFamily="49" charset="-122"/>
                        </a:defRPr>
                      </a:lvl2pPr>
                      <a:lvl3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3pPr>
                      <a:lvl4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4pPr>
                      <a:lvl5pPr>
                        <a:spcBef>
                          <a:spcPct val="20000"/>
                        </a:spcBef>
                        <a:buClr>
                          <a:schemeClr val="accent2"/>
                        </a:buClr>
                        <a:buFont typeface="Wingdings" pitchFamily="2" charset="2"/>
                        <a:defRPr sz="2000" b="1">
                          <a:solidFill>
                            <a:schemeClr val="tx1"/>
                          </a:solidFill>
                          <a:latin typeface="Times New Roman" pitchFamily="18" charset="0"/>
                          <a:ea typeface="仿宋_GB2312" pitchFamily="49" charset="-122"/>
                        </a:defRPr>
                      </a:lvl5pPr>
                      <a:lvl6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6pPr>
                      <a:lvl7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7pPr>
                      <a:lvl8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8pPr>
                      <a:lvl9pPr fontAlgn="base">
                        <a:spcBef>
                          <a:spcPct val="20000"/>
                        </a:spcBef>
                        <a:spcAft>
                          <a:spcPct val="0"/>
                        </a:spcAft>
                        <a:buClr>
                          <a:schemeClr val="accent2"/>
                        </a:buClr>
                        <a:buFont typeface="Wingdings" pitchFamily="2" charset="2"/>
                        <a:defRPr sz="2000" b="1">
                          <a:solidFill>
                            <a:schemeClr val="tx1"/>
                          </a:solidFill>
                          <a:latin typeface="Times New Roman" pitchFamily="18" charset="0"/>
                          <a:ea typeface="仿宋_GB2312" pitchFamily="49" charset="-122"/>
                        </a:defRPr>
                      </a:lvl9pPr>
                    </a:lstStyle>
                    <a:p>
                      <a:pPr marL="0" marR="0" lvl="0" indent="0" algn="l" defTabSz="914400" rtl="0" eaLnBrk="1" fontAlgn="base" latinLnBrk="0" hangingPunct="1">
                        <a:lnSpc>
                          <a:spcPct val="100000"/>
                        </a:lnSpc>
                        <a:spcBef>
                          <a:spcPct val="20000"/>
                        </a:spcBef>
                        <a:spcAft>
                          <a:spcPct val="0"/>
                        </a:spcAft>
                        <a:buClr>
                          <a:srgbClr val="CC0000"/>
                        </a:buClr>
                        <a:buSzTx/>
                        <a:buFont typeface="Wingdings" pitchFamily="2" charset="2"/>
                        <a:buNone/>
                        <a:tabLst/>
                      </a:pPr>
                      <a:endParaRPr kumimoji="0" lang="zh-CN" altLang="en-US" sz="1800" b="1" i="0" u="none" strike="noStrike" cap="none" normalizeH="0" baseline="0" smtClean="0">
                        <a:ln>
                          <a:noFill/>
                        </a:ln>
                        <a:solidFill>
                          <a:schemeClr val="tx1"/>
                        </a:solidFill>
                        <a:effectLst/>
                        <a:latin typeface="Times New Roman" pitchFamily="18" charset="0"/>
                        <a:ea typeface="仿宋_GB2312" pitchFamily="49"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4450" name="Rectangle 66"/>
          <p:cNvSpPr>
            <a:spLocks noChangeArrowheads="1"/>
          </p:cNvSpPr>
          <p:nvPr/>
        </p:nvSpPr>
        <p:spPr bwMode="auto">
          <a:xfrm>
            <a:off x="360363" y="1657350"/>
            <a:ext cx="1697037"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book_name[0]</a:t>
            </a:r>
            <a:endParaRPr lang="zh-CN" altLang="en-US" sz="2000"/>
          </a:p>
        </p:txBody>
      </p:sp>
      <p:sp>
        <p:nvSpPr>
          <p:cNvPr id="144451" name="Rectangle 67"/>
          <p:cNvSpPr>
            <a:spLocks noChangeArrowheads="1"/>
          </p:cNvSpPr>
          <p:nvPr/>
        </p:nvSpPr>
        <p:spPr bwMode="auto">
          <a:xfrm>
            <a:off x="381000" y="2136775"/>
            <a:ext cx="16970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book_name[1]</a:t>
            </a:r>
            <a:endParaRPr lang="zh-CN" altLang="en-US" sz="2000"/>
          </a:p>
        </p:txBody>
      </p:sp>
      <p:sp>
        <p:nvSpPr>
          <p:cNvPr id="144452" name="Rectangle 68"/>
          <p:cNvSpPr>
            <a:spLocks noChangeArrowheads="1"/>
          </p:cNvSpPr>
          <p:nvPr/>
        </p:nvSpPr>
        <p:spPr bwMode="auto">
          <a:xfrm>
            <a:off x="381000" y="2517775"/>
            <a:ext cx="16970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book_name[2]</a:t>
            </a:r>
            <a:endParaRPr lang="zh-CN" altLang="en-US" sz="2000"/>
          </a:p>
        </p:txBody>
      </p:sp>
      <p:sp>
        <p:nvSpPr>
          <p:cNvPr id="144453" name="Rectangle 69"/>
          <p:cNvSpPr>
            <a:spLocks noChangeArrowheads="1"/>
          </p:cNvSpPr>
          <p:nvPr/>
        </p:nvSpPr>
        <p:spPr bwMode="auto">
          <a:xfrm>
            <a:off x="381000" y="2974975"/>
            <a:ext cx="16970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book_name[3]</a:t>
            </a:r>
            <a:endParaRPr lang="zh-CN" altLang="en-US" sz="2000"/>
          </a:p>
        </p:txBody>
      </p:sp>
      <p:sp>
        <p:nvSpPr>
          <p:cNvPr id="144454" name="Rectangle 70"/>
          <p:cNvSpPr>
            <a:spLocks noChangeArrowheads="1"/>
          </p:cNvSpPr>
          <p:nvPr/>
        </p:nvSpPr>
        <p:spPr bwMode="auto">
          <a:xfrm>
            <a:off x="381000" y="3355975"/>
            <a:ext cx="1697038"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en-US" altLang="zh-CN" sz="2000"/>
              <a:t>book_name[4]</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Effect transition="in" filter="wipe(up)">
                                      <p:cBhvr>
                                        <p:cTn id="7" dur="500"/>
                                        <p:tgtEl>
                                          <p:spTgt spid="1443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4387">
                                            <p:txEl>
                                              <p:pRg st="1" end="1"/>
                                            </p:txEl>
                                          </p:spTgt>
                                        </p:tgtEl>
                                        <p:attrNameLst>
                                          <p:attrName>style.visibility</p:attrName>
                                        </p:attrNameLst>
                                      </p:cBhvr>
                                      <p:to>
                                        <p:strVal val="visible"/>
                                      </p:to>
                                    </p:set>
                                    <p:animEffect transition="in" filter="wipe(up)">
                                      <p:cBhvr>
                                        <p:cTn id="12" dur="500"/>
                                        <p:tgtEl>
                                          <p:spTgt spid="1443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44387">
                                            <p:txEl>
                                              <p:pRg st="2" end="2"/>
                                            </p:txEl>
                                          </p:spTgt>
                                        </p:tgtEl>
                                        <p:attrNameLst>
                                          <p:attrName>style.visibility</p:attrName>
                                        </p:attrNameLst>
                                      </p:cBhvr>
                                      <p:to>
                                        <p:strVal val="visible"/>
                                      </p:to>
                                    </p:set>
                                    <p:animEffect transition="in" filter="wipe(up)">
                                      <p:cBhvr>
                                        <p:cTn id="17" dur="500"/>
                                        <p:tgtEl>
                                          <p:spTgt spid="14438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44387">
                                            <p:txEl>
                                              <p:pRg st="3" end="3"/>
                                            </p:txEl>
                                          </p:spTgt>
                                        </p:tgtEl>
                                        <p:attrNameLst>
                                          <p:attrName>style.visibility</p:attrName>
                                        </p:attrNameLst>
                                      </p:cBhvr>
                                      <p:to>
                                        <p:strVal val="visible"/>
                                      </p:to>
                                    </p:set>
                                    <p:animEffect transition="in" filter="wipe(up)">
                                      <p:cBhvr>
                                        <p:cTn id="22" dur="500"/>
                                        <p:tgtEl>
                                          <p:spTgt spid="144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build="p" bldLvl="5"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0"/>
          </p:nvPr>
        </p:nvSpPr>
        <p:spPr/>
        <p:txBody>
          <a:bodyPr/>
          <a:lstStyle/>
          <a:p>
            <a:r>
              <a:rPr lang="en-US" altLang="zh-CN"/>
              <a:t>－</a:t>
            </a:r>
            <a:fld id="{AFBE65FF-EA51-43F3-9C8A-2681BE5EB66B}" type="slidenum">
              <a:rPr lang="en-US" altLang="zh-CN"/>
              <a:pPr/>
              <a:t>38</a:t>
            </a:fld>
            <a:r>
              <a:rPr lang="en-US" altLang="zh-CN"/>
              <a:t>－</a:t>
            </a:r>
          </a:p>
        </p:txBody>
      </p:sp>
      <p:sp>
        <p:nvSpPr>
          <p:cNvPr id="145410"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a:t>
            </a:r>
            <a:r>
              <a:rPr lang="en-US" altLang="zh-CN" sz="3600"/>
              <a:t>3.2   </a:t>
            </a:r>
            <a:r>
              <a:rPr lang="zh-CN" altLang="en-US" sz="3600"/>
              <a:t>多个字符串处理举例</a:t>
            </a:r>
          </a:p>
        </p:txBody>
      </p:sp>
      <p:sp>
        <p:nvSpPr>
          <p:cNvPr id="145411" name="Rectangle 3"/>
          <p:cNvSpPr>
            <a:spLocks noGrp="1" noChangeArrowheads="1"/>
          </p:cNvSpPr>
          <p:nvPr>
            <p:ph type="body" idx="1"/>
          </p:nvPr>
        </p:nvSpPr>
        <p:spPr>
          <a:xfrm>
            <a:off x="381000" y="1524000"/>
            <a:ext cx="8439150" cy="14478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just">
              <a:lnSpc>
                <a:spcPct val="110000"/>
              </a:lnSpc>
              <a:buFont typeface="Wingdings" pitchFamily="2" charset="2"/>
              <a:buNone/>
            </a:pPr>
            <a:r>
              <a:rPr lang="zh-CN" altLang="en-US"/>
              <a:t>【例</a:t>
            </a:r>
            <a:r>
              <a:rPr lang="zh-CN" altLang="en-US" b="0"/>
              <a:t>8-</a:t>
            </a:r>
            <a:r>
              <a:rPr lang="en-US" altLang="zh-CN" b="0"/>
              <a:t>8</a:t>
            </a:r>
            <a:r>
              <a:rPr lang="en-US" altLang="zh-CN"/>
              <a:t>】</a:t>
            </a:r>
            <a:r>
              <a:rPr lang="zh-CN" altLang="en-US"/>
              <a:t>图书馆需要管理所有图书，现需要对图书按名字进行排序，编写算法实现该功能。设书名为英文字符串，排序的依据是字母从小到大的顺序。</a:t>
            </a:r>
          </a:p>
        </p:txBody>
      </p:sp>
      <p:grpSp>
        <p:nvGrpSpPr>
          <p:cNvPr id="145412" name="Group 4"/>
          <p:cNvGrpSpPr>
            <a:grpSpLocks/>
          </p:cNvGrpSpPr>
          <p:nvPr/>
        </p:nvGrpSpPr>
        <p:grpSpPr bwMode="auto">
          <a:xfrm>
            <a:off x="2819400" y="4800600"/>
            <a:ext cx="3505200" cy="1430338"/>
            <a:chOff x="3072" y="2832"/>
            <a:chExt cx="1968" cy="960"/>
          </a:xfrm>
        </p:grpSpPr>
        <p:grpSp>
          <p:nvGrpSpPr>
            <p:cNvPr id="145413" name="Group 5"/>
            <p:cNvGrpSpPr>
              <a:grpSpLocks/>
            </p:cNvGrpSpPr>
            <p:nvPr/>
          </p:nvGrpSpPr>
          <p:grpSpPr bwMode="auto">
            <a:xfrm>
              <a:off x="3072" y="2832"/>
              <a:ext cx="1968" cy="960"/>
              <a:chOff x="3072" y="2832"/>
              <a:chExt cx="1968" cy="960"/>
            </a:xfrm>
          </p:grpSpPr>
          <p:sp>
            <p:nvSpPr>
              <p:cNvPr id="145414" name="Rectangle 6"/>
              <p:cNvSpPr>
                <a:spLocks noChangeArrowheads="1"/>
              </p:cNvSpPr>
              <p:nvPr/>
            </p:nvSpPr>
            <p:spPr bwMode="auto">
              <a:xfrm>
                <a:off x="3072" y="2832"/>
                <a:ext cx="1968" cy="9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5415" name="Line 7"/>
              <p:cNvSpPr>
                <a:spLocks noChangeShapeType="1"/>
              </p:cNvSpPr>
              <p:nvPr/>
            </p:nvSpPr>
            <p:spPr bwMode="auto">
              <a:xfrm>
                <a:off x="3072" y="3120"/>
                <a:ext cx="196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45416" name="Line 8"/>
              <p:cNvSpPr>
                <a:spLocks noChangeShapeType="1"/>
              </p:cNvSpPr>
              <p:nvPr/>
            </p:nvSpPr>
            <p:spPr bwMode="auto">
              <a:xfrm>
                <a:off x="3072" y="3456"/>
                <a:ext cx="196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145417" name="Rectangle 9"/>
            <p:cNvSpPr>
              <a:spLocks noChangeArrowheads="1"/>
            </p:cNvSpPr>
            <p:nvPr/>
          </p:nvSpPr>
          <p:spPr bwMode="auto">
            <a:xfrm>
              <a:off x="3251" y="2838"/>
              <a:ext cx="1381" cy="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000">
                  <a:ea typeface="仿宋_GB2312" pitchFamily="49" charset="-122"/>
                </a:rPr>
                <a:t>输入计算机书名   [1]</a:t>
              </a:r>
            </a:p>
          </p:txBody>
        </p:sp>
        <p:sp>
          <p:nvSpPr>
            <p:cNvPr id="145418" name="Rectangle 10"/>
            <p:cNvSpPr>
              <a:spLocks noChangeArrowheads="1"/>
            </p:cNvSpPr>
            <p:nvPr/>
          </p:nvSpPr>
          <p:spPr bwMode="auto">
            <a:xfrm>
              <a:off x="3072" y="3176"/>
              <a:ext cx="1521"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nSpc>
                  <a:spcPct val="110000"/>
                </a:lnSpc>
                <a:spcBef>
                  <a:spcPct val="20000"/>
                </a:spcBef>
                <a:buClr>
                  <a:schemeClr val="tx1"/>
                </a:buClr>
              </a:pPr>
              <a:r>
                <a:rPr kumimoji="1" lang="zh-CN" altLang="en-US" sz="2000">
                  <a:ea typeface="仿宋_GB2312" pitchFamily="49" charset="-122"/>
                </a:rPr>
                <a:t>    将书名排序           [2]</a:t>
              </a:r>
            </a:p>
          </p:txBody>
        </p:sp>
        <p:sp>
          <p:nvSpPr>
            <p:cNvPr id="145419" name="Rectangle 11"/>
            <p:cNvSpPr>
              <a:spLocks noChangeArrowheads="1"/>
            </p:cNvSpPr>
            <p:nvPr/>
          </p:nvSpPr>
          <p:spPr bwMode="auto">
            <a:xfrm>
              <a:off x="3216" y="3510"/>
              <a:ext cx="1417" cy="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000">
                  <a:ea typeface="仿宋_GB2312" pitchFamily="49" charset="-122"/>
                </a:rPr>
                <a:t> 输出计算机书名   [3]</a:t>
              </a:r>
            </a:p>
          </p:txBody>
        </p:sp>
      </p:grpSp>
      <p:sp>
        <p:nvSpPr>
          <p:cNvPr id="145420" name="Rectangle 12"/>
          <p:cNvSpPr>
            <a:spLocks noChangeArrowheads="1"/>
          </p:cNvSpPr>
          <p:nvPr/>
        </p:nvSpPr>
        <p:spPr bwMode="auto">
          <a:xfrm>
            <a:off x="533400" y="2819400"/>
            <a:ext cx="81534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90000"/>
              </a:lnSpc>
              <a:spcBef>
                <a:spcPct val="50000"/>
              </a:spcBef>
              <a:buClr>
                <a:srgbClr val="CC0000"/>
              </a:buClr>
              <a:buFont typeface="Wingdings" pitchFamily="2" charset="2"/>
              <a:buNone/>
            </a:pPr>
            <a:r>
              <a:rPr lang="zh-CN" altLang="en-US">
                <a:ea typeface="仿宋_GB2312" pitchFamily="49" charset="-122"/>
              </a:rPr>
              <a:t>1. 数据的组织</a:t>
            </a:r>
          </a:p>
          <a:p>
            <a:pPr lvl="1">
              <a:lnSpc>
                <a:spcPct val="90000"/>
              </a:lnSpc>
              <a:spcBef>
                <a:spcPct val="50000"/>
              </a:spcBef>
              <a:buClr>
                <a:srgbClr val="008000"/>
              </a:buClr>
              <a:buFont typeface="Wingdings" pitchFamily="2" charset="2"/>
              <a:buChar char="Ø"/>
            </a:pPr>
            <a:r>
              <a:rPr lang="zh-CN" altLang="en-US">
                <a:ea typeface="仿宋_GB2312" pitchFamily="49" charset="-122"/>
              </a:rPr>
              <a:t>每本图书名都是一个字符串，若干本书的名字应使用二维字符数组存储，每行存储一本书的书名字符串。</a:t>
            </a:r>
          </a:p>
          <a:p>
            <a:pPr>
              <a:lnSpc>
                <a:spcPct val="90000"/>
              </a:lnSpc>
              <a:spcBef>
                <a:spcPct val="50000"/>
              </a:spcBef>
              <a:buClr>
                <a:srgbClr val="CC0000"/>
              </a:buClr>
              <a:buFont typeface="Wingdings" pitchFamily="2" charset="2"/>
              <a:buNone/>
            </a:pPr>
            <a:r>
              <a:rPr lang="zh-CN" altLang="en-US">
                <a:ea typeface="仿宋_GB2312" pitchFamily="49" charset="-122"/>
              </a:rPr>
              <a:t>   2. 解题思路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5420"/>
                                        </p:tgtEl>
                                        <p:attrNameLst>
                                          <p:attrName>style.visibility</p:attrName>
                                        </p:attrNameLst>
                                      </p:cBhvr>
                                      <p:to>
                                        <p:strVal val="visible"/>
                                      </p:to>
                                    </p:set>
                                    <p:animEffect transition="in" filter="wipe(up)">
                                      <p:cBhvr>
                                        <p:cTn id="7" dur="500"/>
                                        <p:tgtEl>
                                          <p:spTgt spid="1454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45412"/>
                                        </p:tgtEl>
                                        <p:attrNameLst>
                                          <p:attrName>style.visibility</p:attrName>
                                        </p:attrNameLst>
                                      </p:cBhvr>
                                      <p:to>
                                        <p:strVal val="visible"/>
                                      </p:to>
                                    </p:set>
                                    <p:animEffect transition="in" filter="wipe(up)">
                                      <p:cBhvr>
                                        <p:cTn id="12" dur="500"/>
                                        <p:tgtEl>
                                          <p:spTgt spid="145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20"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灯片编号占位符 3"/>
          <p:cNvSpPr>
            <a:spLocks noGrp="1"/>
          </p:cNvSpPr>
          <p:nvPr>
            <p:ph type="sldNum" sz="quarter" idx="10"/>
          </p:nvPr>
        </p:nvSpPr>
        <p:spPr/>
        <p:txBody>
          <a:bodyPr/>
          <a:lstStyle/>
          <a:p>
            <a:r>
              <a:rPr lang="en-US" altLang="zh-CN"/>
              <a:t>－</a:t>
            </a:r>
            <a:fld id="{AC425738-6CA4-4BD5-842D-CE5E2D208E53}" type="slidenum">
              <a:rPr lang="en-US" altLang="zh-CN"/>
              <a:pPr/>
              <a:t>39</a:t>
            </a:fld>
            <a:r>
              <a:rPr lang="en-US" altLang="zh-CN"/>
              <a:t>－</a:t>
            </a:r>
          </a:p>
        </p:txBody>
      </p:sp>
      <p:sp>
        <p:nvSpPr>
          <p:cNvPr id="146434" name="Rectangle 2"/>
          <p:cNvSpPr>
            <a:spLocks noGrp="1" noChangeArrowheads="1"/>
          </p:cNvSpPr>
          <p:nvPr>
            <p:ph type="title"/>
          </p:nvPr>
        </p:nvSpPr>
        <p:spPr/>
        <p:txBody>
          <a:bodyPr/>
          <a:lstStyle/>
          <a:p>
            <a:pPr algn="l"/>
            <a:r>
              <a:rPr lang="zh-CN" altLang="en-US" sz="3600"/>
              <a:t>8.</a:t>
            </a:r>
            <a:r>
              <a:rPr lang="en-US" altLang="zh-CN" sz="3600"/>
              <a:t>3.2   </a:t>
            </a:r>
            <a:r>
              <a:rPr lang="zh-CN" altLang="en-US" sz="3600"/>
              <a:t>多个字符串处理举例</a:t>
            </a:r>
          </a:p>
        </p:txBody>
      </p:sp>
      <p:sp>
        <p:nvSpPr>
          <p:cNvPr id="146435" name="Rectangle 3"/>
          <p:cNvSpPr>
            <a:spLocks noGrp="1" noChangeArrowheads="1"/>
          </p:cNvSpPr>
          <p:nvPr>
            <p:ph type="body" idx="1"/>
          </p:nvPr>
        </p:nvSpPr>
        <p:spPr>
          <a:xfrm>
            <a:off x="4343400" y="1676400"/>
            <a:ext cx="4419600" cy="38100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just">
              <a:lnSpc>
                <a:spcPct val="110000"/>
              </a:lnSpc>
            </a:pPr>
            <a:r>
              <a:rPr lang="zh-CN" altLang="en-US"/>
              <a:t>字符串间的比较：</a:t>
            </a:r>
            <a:r>
              <a:rPr lang="en-US" altLang="zh-CN" b="0"/>
              <a:t>strcmp</a:t>
            </a:r>
            <a:r>
              <a:rPr lang="zh-CN" altLang="en-US"/>
              <a:t>函数</a:t>
            </a:r>
          </a:p>
          <a:p>
            <a:pPr algn="just">
              <a:lnSpc>
                <a:spcPct val="110000"/>
              </a:lnSpc>
              <a:buFont typeface="Wingdings" pitchFamily="2" charset="2"/>
              <a:buNone/>
            </a:pPr>
            <a:r>
              <a:rPr lang="zh-CN" altLang="en-US"/>
              <a:t>（不能用关系运算符“==”）</a:t>
            </a:r>
          </a:p>
          <a:p>
            <a:pPr algn="just">
              <a:lnSpc>
                <a:spcPct val="110000"/>
              </a:lnSpc>
            </a:pPr>
            <a:r>
              <a:rPr lang="zh-CN" altLang="en-US"/>
              <a:t>字符串间的交换： </a:t>
            </a:r>
            <a:r>
              <a:rPr lang="en-US" altLang="zh-CN" b="0"/>
              <a:t>strcpy</a:t>
            </a:r>
            <a:r>
              <a:rPr lang="zh-CN" altLang="en-US"/>
              <a:t>函数</a:t>
            </a:r>
          </a:p>
          <a:p>
            <a:pPr algn="just">
              <a:lnSpc>
                <a:spcPct val="110000"/>
              </a:lnSpc>
              <a:buFont typeface="Wingdings" pitchFamily="2" charset="2"/>
              <a:buNone/>
            </a:pPr>
            <a:r>
              <a:rPr lang="zh-CN" altLang="en-US"/>
              <a:t>（不能用赋值运算符“=”）</a:t>
            </a:r>
          </a:p>
          <a:p>
            <a:pPr algn="just">
              <a:lnSpc>
                <a:spcPct val="110000"/>
              </a:lnSpc>
            </a:pPr>
            <a:r>
              <a:rPr lang="zh-CN" altLang="en-US"/>
              <a:t>中间字符串：一维字符数组</a:t>
            </a:r>
          </a:p>
          <a:p>
            <a:pPr algn="just">
              <a:lnSpc>
                <a:spcPct val="110000"/>
              </a:lnSpc>
            </a:pPr>
            <a:r>
              <a:rPr lang="zh-CN" altLang="en-US"/>
              <a:t>二维数组中的每个字符串：</a:t>
            </a:r>
          </a:p>
          <a:p>
            <a:pPr algn="just">
              <a:lnSpc>
                <a:spcPct val="110000"/>
              </a:lnSpc>
              <a:buFont typeface="Wingdings" pitchFamily="2" charset="2"/>
              <a:buNone/>
            </a:pPr>
            <a:r>
              <a:rPr lang="zh-CN" altLang="en-US"/>
              <a:t>          数组名[下标]</a:t>
            </a:r>
          </a:p>
        </p:txBody>
      </p:sp>
      <p:grpSp>
        <p:nvGrpSpPr>
          <p:cNvPr id="146459" name="Group 27"/>
          <p:cNvGrpSpPr>
            <a:grpSpLocks/>
          </p:cNvGrpSpPr>
          <p:nvPr/>
        </p:nvGrpSpPr>
        <p:grpSpPr bwMode="auto">
          <a:xfrm>
            <a:off x="457200" y="1676400"/>
            <a:ext cx="3652838" cy="3276600"/>
            <a:chOff x="1584" y="1008"/>
            <a:chExt cx="2301" cy="2064"/>
          </a:xfrm>
        </p:grpSpPr>
        <p:grpSp>
          <p:nvGrpSpPr>
            <p:cNvPr id="146437" name="Group 5"/>
            <p:cNvGrpSpPr>
              <a:grpSpLocks/>
            </p:cNvGrpSpPr>
            <p:nvPr/>
          </p:nvGrpSpPr>
          <p:grpSpPr bwMode="auto">
            <a:xfrm>
              <a:off x="1584" y="1008"/>
              <a:ext cx="2301" cy="2064"/>
              <a:chOff x="3861" y="5416"/>
              <a:chExt cx="3960" cy="2184"/>
            </a:xfrm>
          </p:grpSpPr>
          <p:sp>
            <p:nvSpPr>
              <p:cNvPr id="146438" name="Rectangle 6"/>
              <p:cNvSpPr>
                <a:spLocks noChangeArrowheads="1"/>
              </p:cNvSpPr>
              <p:nvPr/>
            </p:nvSpPr>
            <p:spPr bwMode="auto">
              <a:xfrm>
                <a:off x="4378" y="5728"/>
                <a:ext cx="3443" cy="1872"/>
              </a:xfrm>
              <a:prstGeom prst="rect">
                <a:avLst/>
              </a:prstGeom>
              <a:solidFill>
                <a:srgbClr val="FFFFFF"/>
              </a:solidFill>
              <a:ln w="9525">
                <a:solidFill>
                  <a:srgbClr val="000000"/>
                </a:solidFill>
                <a:miter lim="800000"/>
                <a:headEnd/>
                <a:tailEnd/>
              </a:ln>
            </p:spPr>
            <p:txBody>
              <a:bodyPr/>
              <a:lstStyle/>
              <a:p>
                <a:endParaRPr lang="zh-CN" altLang="en-US"/>
              </a:p>
            </p:txBody>
          </p:sp>
          <p:sp>
            <p:nvSpPr>
              <p:cNvPr id="146439" name="Line 7"/>
              <p:cNvSpPr>
                <a:spLocks noChangeShapeType="1"/>
              </p:cNvSpPr>
              <p:nvPr/>
            </p:nvSpPr>
            <p:spPr bwMode="auto">
              <a:xfrm>
                <a:off x="4394" y="6040"/>
                <a:ext cx="340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0" name="Line 8"/>
              <p:cNvSpPr>
                <a:spLocks noChangeShapeType="1"/>
              </p:cNvSpPr>
              <p:nvPr/>
            </p:nvSpPr>
            <p:spPr bwMode="auto">
              <a:xfrm>
                <a:off x="4924" y="6352"/>
                <a:ext cx="287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1" name="Line 9"/>
              <p:cNvSpPr>
                <a:spLocks noChangeShapeType="1"/>
              </p:cNvSpPr>
              <p:nvPr/>
            </p:nvSpPr>
            <p:spPr bwMode="auto">
              <a:xfrm>
                <a:off x="4924" y="6352"/>
                <a:ext cx="1950" cy="6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2" name="Line 10"/>
              <p:cNvSpPr>
                <a:spLocks noChangeShapeType="1"/>
              </p:cNvSpPr>
              <p:nvPr/>
            </p:nvSpPr>
            <p:spPr bwMode="auto">
              <a:xfrm flipV="1">
                <a:off x="6874" y="6352"/>
                <a:ext cx="922" cy="6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3" name="Line 11"/>
              <p:cNvSpPr>
                <a:spLocks noChangeShapeType="1"/>
              </p:cNvSpPr>
              <p:nvPr/>
            </p:nvSpPr>
            <p:spPr bwMode="auto">
              <a:xfrm>
                <a:off x="4924" y="6976"/>
                <a:ext cx="287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4" name="Line 12"/>
              <p:cNvSpPr>
                <a:spLocks noChangeShapeType="1"/>
              </p:cNvSpPr>
              <p:nvPr/>
            </p:nvSpPr>
            <p:spPr bwMode="auto">
              <a:xfrm>
                <a:off x="6874" y="6976"/>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5" name="Line 13"/>
              <p:cNvSpPr>
                <a:spLocks noChangeShapeType="1"/>
              </p:cNvSpPr>
              <p:nvPr/>
            </p:nvSpPr>
            <p:spPr bwMode="auto">
              <a:xfrm flipH="1">
                <a:off x="4910" y="6353"/>
                <a:ext cx="0" cy="93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6" name="Line 14"/>
              <p:cNvSpPr>
                <a:spLocks noChangeShapeType="1"/>
              </p:cNvSpPr>
              <p:nvPr/>
            </p:nvSpPr>
            <p:spPr bwMode="auto">
              <a:xfrm>
                <a:off x="3861" y="5416"/>
                <a:ext cx="0" cy="21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7" name="Line 15"/>
              <p:cNvSpPr>
                <a:spLocks noChangeShapeType="1"/>
              </p:cNvSpPr>
              <p:nvPr/>
            </p:nvSpPr>
            <p:spPr bwMode="auto">
              <a:xfrm>
                <a:off x="3861" y="5416"/>
                <a:ext cx="39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8" name="Line 16"/>
              <p:cNvSpPr>
                <a:spLocks noChangeShapeType="1"/>
              </p:cNvSpPr>
              <p:nvPr/>
            </p:nvSpPr>
            <p:spPr bwMode="auto">
              <a:xfrm>
                <a:off x="3861" y="7600"/>
                <a:ext cx="53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9" name="Line 17"/>
              <p:cNvSpPr>
                <a:spLocks noChangeShapeType="1"/>
              </p:cNvSpPr>
              <p:nvPr/>
            </p:nvSpPr>
            <p:spPr bwMode="auto">
              <a:xfrm>
                <a:off x="4378" y="7288"/>
                <a:ext cx="340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50" name="Line 18"/>
              <p:cNvSpPr>
                <a:spLocks noChangeShapeType="1"/>
              </p:cNvSpPr>
              <p:nvPr/>
            </p:nvSpPr>
            <p:spPr bwMode="auto">
              <a:xfrm>
                <a:off x="7821" y="5416"/>
                <a:ext cx="0" cy="3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6451" name="Rectangle 19"/>
            <p:cNvSpPr>
              <a:spLocks noChangeArrowheads="1"/>
            </p:cNvSpPr>
            <p:nvPr/>
          </p:nvSpPr>
          <p:spPr bwMode="auto">
            <a:xfrm>
              <a:off x="1920" y="1349"/>
              <a:ext cx="62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a:ea typeface="仿宋_GB2312" pitchFamily="49" charset="-122"/>
                </a:rPr>
                <a:t>min← i</a:t>
              </a:r>
            </a:p>
          </p:txBody>
        </p:sp>
        <p:sp>
          <p:nvSpPr>
            <p:cNvPr id="146452" name="Rectangle 20"/>
            <p:cNvSpPr>
              <a:spLocks noChangeArrowheads="1"/>
            </p:cNvSpPr>
            <p:nvPr/>
          </p:nvSpPr>
          <p:spPr bwMode="auto">
            <a:xfrm>
              <a:off x="1947" y="1637"/>
              <a:ext cx="1612"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1" lang="en-US" altLang="zh-CN" sz="2000">
                  <a:ea typeface="仿宋_GB2312" pitchFamily="49" charset="-122"/>
                </a:rPr>
                <a:t>for(j=i+1; j&lt;n;  j=j+1)</a:t>
              </a:r>
            </a:p>
          </p:txBody>
        </p:sp>
        <p:sp>
          <p:nvSpPr>
            <p:cNvPr id="146453" name="Rectangle 21"/>
            <p:cNvSpPr>
              <a:spLocks noChangeArrowheads="1"/>
            </p:cNvSpPr>
            <p:nvPr/>
          </p:nvSpPr>
          <p:spPr bwMode="auto">
            <a:xfrm>
              <a:off x="2750" y="1910"/>
              <a:ext cx="89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000">
                  <a:ea typeface="仿宋_GB2312" pitchFamily="49" charset="-122"/>
                </a:rPr>
                <a:t>a[j]&lt;a[min]</a:t>
              </a:r>
            </a:p>
          </p:txBody>
        </p:sp>
        <p:sp>
          <p:nvSpPr>
            <p:cNvPr id="146454" name="Rectangle 22"/>
            <p:cNvSpPr>
              <a:spLocks noChangeArrowheads="1"/>
            </p:cNvSpPr>
            <p:nvPr/>
          </p:nvSpPr>
          <p:spPr bwMode="auto">
            <a:xfrm>
              <a:off x="2229" y="2131"/>
              <a:ext cx="27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000">
                  <a:ea typeface="仿宋_GB2312" pitchFamily="49" charset="-122"/>
                </a:rPr>
                <a:t>真</a:t>
              </a:r>
            </a:p>
          </p:txBody>
        </p:sp>
        <p:sp>
          <p:nvSpPr>
            <p:cNvPr id="146455" name="Rectangle 23"/>
            <p:cNvSpPr>
              <a:spLocks noChangeArrowheads="1"/>
            </p:cNvSpPr>
            <p:nvPr/>
          </p:nvSpPr>
          <p:spPr bwMode="auto">
            <a:xfrm>
              <a:off x="3600" y="2131"/>
              <a:ext cx="277"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000">
                  <a:ea typeface="仿宋_GB2312" pitchFamily="49" charset="-122"/>
                </a:rPr>
                <a:t>假</a:t>
              </a:r>
            </a:p>
          </p:txBody>
        </p:sp>
        <p:sp>
          <p:nvSpPr>
            <p:cNvPr id="146456" name="Rectangle 24"/>
            <p:cNvSpPr>
              <a:spLocks noChangeArrowheads="1"/>
            </p:cNvSpPr>
            <p:nvPr/>
          </p:nvSpPr>
          <p:spPr bwMode="auto">
            <a:xfrm>
              <a:off x="2270" y="2491"/>
              <a:ext cx="59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1" lang="en-US" altLang="zh-CN" sz="2000">
                  <a:ea typeface="仿宋_GB2312" pitchFamily="49" charset="-122"/>
                </a:rPr>
                <a:t>min←j</a:t>
              </a:r>
            </a:p>
          </p:txBody>
        </p:sp>
        <p:sp>
          <p:nvSpPr>
            <p:cNvPr id="146457" name="Rectangle 25"/>
            <p:cNvSpPr>
              <a:spLocks noChangeArrowheads="1"/>
            </p:cNvSpPr>
            <p:nvPr/>
          </p:nvSpPr>
          <p:spPr bwMode="auto">
            <a:xfrm>
              <a:off x="1920" y="2779"/>
              <a:ext cx="116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1" lang="en-US" altLang="zh-CN" sz="2000">
                  <a:ea typeface="仿宋_GB2312" pitchFamily="49" charset="-122"/>
                </a:rPr>
                <a:t>a[min]←→a[i] </a:t>
              </a:r>
            </a:p>
          </p:txBody>
        </p:sp>
        <p:sp>
          <p:nvSpPr>
            <p:cNvPr id="146458" name="Rectangle 26"/>
            <p:cNvSpPr>
              <a:spLocks noChangeArrowheads="1"/>
            </p:cNvSpPr>
            <p:nvPr/>
          </p:nvSpPr>
          <p:spPr bwMode="auto">
            <a:xfrm>
              <a:off x="1624" y="1051"/>
              <a:ext cx="1534"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kumimoji="1" lang="en-US" altLang="zh-CN" sz="2000">
                  <a:ea typeface="仿宋_GB2312" pitchFamily="49" charset="-122"/>
                </a:rPr>
                <a:t>for(i=0; i&lt;n-1; i=i+1)</a:t>
              </a:r>
            </a:p>
          </p:txBody>
        </p:sp>
      </p:grpSp>
      <p:sp>
        <p:nvSpPr>
          <p:cNvPr id="146460" name="Rectangle 28"/>
          <p:cNvSpPr>
            <a:spLocks noChangeArrowheads="1"/>
          </p:cNvSpPr>
          <p:nvPr/>
        </p:nvSpPr>
        <p:spPr bwMode="auto">
          <a:xfrm>
            <a:off x="990600" y="5105400"/>
            <a:ext cx="2286000" cy="37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gn="ctr"/>
            <a:r>
              <a:rPr kumimoji="1" lang="zh-CN" altLang="en-US" sz="2000">
                <a:ea typeface="仿宋_GB2312" pitchFamily="49" charset="-122"/>
              </a:rPr>
              <a:t>选择法排序算法</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6435">
                                            <p:txEl>
                                              <p:pRg st="0" end="0"/>
                                            </p:txEl>
                                          </p:spTgt>
                                        </p:tgtEl>
                                        <p:attrNameLst>
                                          <p:attrName>style.visibility</p:attrName>
                                        </p:attrNameLst>
                                      </p:cBhvr>
                                      <p:to>
                                        <p:strVal val="visible"/>
                                      </p:to>
                                    </p:set>
                                    <p:animEffect transition="in" filter="wipe(up)">
                                      <p:cBhvr>
                                        <p:cTn id="7" dur="500"/>
                                        <p:tgtEl>
                                          <p:spTgt spid="146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6435">
                                            <p:txEl>
                                              <p:pRg st="1" end="1"/>
                                            </p:txEl>
                                          </p:spTgt>
                                        </p:tgtEl>
                                        <p:attrNameLst>
                                          <p:attrName>style.visibility</p:attrName>
                                        </p:attrNameLst>
                                      </p:cBhvr>
                                      <p:to>
                                        <p:strVal val="visible"/>
                                      </p:to>
                                    </p:set>
                                    <p:animEffect transition="in" filter="wipe(up)">
                                      <p:cBhvr>
                                        <p:cTn id="12" dur="500"/>
                                        <p:tgtEl>
                                          <p:spTgt spid="146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46435">
                                            <p:txEl>
                                              <p:pRg st="2" end="2"/>
                                            </p:txEl>
                                          </p:spTgt>
                                        </p:tgtEl>
                                        <p:attrNameLst>
                                          <p:attrName>style.visibility</p:attrName>
                                        </p:attrNameLst>
                                      </p:cBhvr>
                                      <p:to>
                                        <p:strVal val="visible"/>
                                      </p:to>
                                    </p:set>
                                    <p:animEffect transition="in" filter="wipe(up)">
                                      <p:cBhvr>
                                        <p:cTn id="17" dur="500"/>
                                        <p:tgtEl>
                                          <p:spTgt spid="14643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46435">
                                            <p:txEl>
                                              <p:pRg st="3" end="3"/>
                                            </p:txEl>
                                          </p:spTgt>
                                        </p:tgtEl>
                                        <p:attrNameLst>
                                          <p:attrName>style.visibility</p:attrName>
                                        </p:attrNameLst>
                                      </p:cBhvr>
                                      <p:to>
                                        <p:strVal val="visible"/>
                                      </p:to>
                                    </p:set>
                                    <p:animEffect transition="in" filter="wipe(up)">
                                      <p:cBhvr>
                                        <p:cTn id="22" dur="500"/>
                                        <p:tgtEl>
                                          <p:spTgt spid="14643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46435">
                                            <p:txEl>
                                              <p:pRg st="4" end="4"/>
                                            </p:txEl>
                                          </p:spTgt>
                                        </p:tgtEl>
                                        <p:attrNameLst>
                                          <p:attrName>style.visibility</p:attrName>
                                        </p:attrNameLst>
                                      </p:cBhvr>
                                      <p:to>
                                        <p:strVal val="visible"/>
                                      </p:to>
                                    </p:set>
                                    <p:animEffect transition="in" filter="wipe(up)">
                                      <p:cBhvr>
                                        <p:cTn id="27" dur="500"/>
                                        <p:tgtEl>
                                          <p:spTgt spid="14643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46435">
                                            <p:txEl>
                                              <p:pRg st="5" end="5"/>
                                            </p:txEl>
                                          </p:spTgt>
                                        </p:tgtEl>
                                        <p:attrNameLst>
                                          <p:attrName>style.visibility</p:attrName>
                                        </p:attrNameLst>
                                      </p:cBhvr>
                                      <p:to>
                                        <p:strVal val="visible"/>
                                      </p:to>
                                    </p:set>
                                    <p:animEffect transition="in" filter="wipe(up)">
                                      <p:cBhvr>
                                        <p:cTn id="32" dur="500"/>
                                        <p:tgtEl>
                                          <p:spTgt spid="14643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46435">
                                            <p:txEl>
                                              <p:pRg st="6" end="6"/>
                                            </p:txEl>
                                          </p:spTgt>
                                        </p:tgtEl>
                                        <p:attrNameLst>
                                          <p:attrName>style.visibility</p:attrName>
                                        </p:attrNameLst>
                                      </p:cBhvr>
                                      <p:to>
                                        <p:strVal val="visible"/>
                                      </p:to>
                                    </p:set>
                                    <p:animEffect transition="in" filter="wipe(up)">
                                      <p:cBhvr>
                                        <p:cTn id="37" dur="500"/>
                                        <p:tgtEl>
                                          <p:spTgt spid="14643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build="p" bldLvl="5"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r>
              <a:rPr lang="en-US" altLang="zh-CN"/>
              <a:t>－</a:t>
            </a:r>
            <a:fld id="{2BDCE73D-46B8-47B2-A3B0-9CF76CAEB31E}" type="slidenum">
              <a:rPr lang="en-US" altLang="zh-CN"/>
              <a:pPr/>
              <a:t>4</a:t>
            </a:fld>
            <a:r>
              <a:rPr lang="en-US" altLang="zh-CN"/>
              <a:t>－</a:t>
            </a:r>
          </a:p>
        </p:txBody>
      </p:sp>
      <p:sp>
        <p:nvSpPr>
          <p:cNvPr id="108546"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8.1.1  字符常量与字符变量</a:t>
            </a:r>
          </a:p>
        </p:txBody>
      </p:sp>
      <p:sp>
        <p:nvSpPr>
          <p:cNvPr id="108547" name="Rectangle 3"/>
          <p:cNvSpPr>
            <a:spLocks noGrp="1" noChangeArrowheads="1"/>
          </p:cNvSpPr>
          <p:nvPr>
            <p:ph type="body" idx="1"/>
          </p:nvPr>
        </p:nvSpPr>
        <p:spPr>
          <a:xfrm>
            <a:off x="381000" y="1676400"/>
            <a:ext cx="8424863" cy="1347788"/>
          </a:xfrm>
        </p:spPr>
        <p:txBody>
          <a:bodyPr/>
          <a:lstStyle/>
          <a:p>
            <a:pPr>
              <a:buFont typeface="Wingdings" pitchFamily="2" charset="2"/>
              <a:buNone/>
            </a:pPr>
            <a:r>
              <a:rPr lang="zh-CN" altLang="en-US" b="0"/>
              <a:t>3.</a:t>
            </a:r>
            <a:r>
              <a:rPr lang="zh-CN" altLang="en-US"/>
              <a:t> 字符型数据的格式控制符</a:t>
            </a:r>
          </a:p>
          <a:p>
            <a:pPr>
              <a:buFont typeface="Wingdings" pitchFamily="2" charset="2"/>
              <a:buNone/>
            </a:pPr>
            <a:r>
              <a:rPr lang="zh-CN" altLang="en-US"/>
              <a:t>    </a:t>
            </a:r>
            <a:r>
              <a:rPr lang="zh-CN" altLang="en-US" b="0"/>
              <a:t>“%</a:t>
            </a:r>
            <a:r>
              <a:rPr lang="en-US" altLang="zh-CN" b="0"/>
              <a:t>c”</a:t>
            </a:r>
            <a:r>
              <a:rPr lang="zh-CN" altLang="en-US"/>
              <a:t>是字符型数据的格式控制符，用于字符数据的输入和输出控制。</a:t>
            </a:r>
          </a:p>
          <a:p>
            <a:pPr>
              <a:buFont typeface="Wingdings" pitchFamily="2" charset="2"/>
              <a:buNone/>
            </a:pPr>
            <a:endParaRPr lang="zh-CN" altLang="en-US" b="0"/>
          </a:p>
        </p:txBody>
      </p:sp>
      <p:sp>
        <p:nvSpPr>
          <p:cNvPr id="108548" name="Rectangle 4"/>
          <p:cNvSpPr>
            <a:spLocks noChangeArrowheads="1"/>
          </p:cNvSpPr>
          <p:nvPr/>
        </p:nvSpPr>
        <p:spPr bwMode="auto">
          <a:xfrm>
            <a:off x="690563" y="5734050"/>
            <a:ext cx="3881437" cy="4381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pPr>
              <a:spcBef>
                <a:spcPct val="20000"/>
              </a:spcBef>
              <a:buClr>
                <a:srgbClr val="CC0000"/>
              </a:buClr>
              <a:buFont typeface="Wingdings" pitchFamily="2" charset="2"/>
              <a:buNone/>
            </a:pPr>
            <a:r>
              <a:rPr lang="zh-CN" altLang="en-US">
                <a:ea typeface="仿宋_GB2312" pitchFamily="49" charset="-122"/>
              </a:rPr>
              <a:t>程序运行后输出如下：</a:t>
            </a:r>
            <a:r>
              <a:rPr lang="en-US" altLang="zh-CN" b="0">
                <a:ea typeface="仿宋_GB2312" pitchFamily="49" charset="-122"/>
              </a:rPr>
              <a:t>A+B </a:t>
            </a:r>
          </a:p>
        </p:txBody>
      </p:sp>
      <p:sp>
        <p:nvSpPr>
          <p:cNvPr id="108549" name="Rectangle 5"/>
          <p:cNvSpPr>
            <a:spLocks noChangeArrowheads="1"/>
          </p:cNvSpPr>
          <p:nvPr/>
        </p:nvSpPr>
        <p:spPr bwMode="auto">
          <a:xfrm>
            <a:off x="762000" y="3143250"/>
            <a:ext cx="3810000" cy="2289175"/>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rgbClr val="CC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80000"/>
              </a:lnSpc>
              <a:spcBef>
                <a:spcPct val="50000"/>
              </a:spcBef>
              <a:buClr>
                <a:srgbClr val="008000"/>
              </a:buClr>
              <a:buFont typeface="Wingdings" pitchFamily="2" charset="2"/>
              <a:buNone/>
            </a:pPr>
            <a:r>
              <a:rPr lang="en-US" altLang="zh-CN" b="0">
                <a:ea typeface="仿宋_GB2312" pitchFamily="49" charset="-122"/>
              </a:rPr>
              <a:t>main( )</a:t>
            </a:r>
          </a:p>
          <a:p>
            <a:pPr>
              <a:lnSpc>
                <a:spcPct val="80000"/>
              </a:lnSpc>
              <a:spcBef>
                <a:spcPct val="50000"/>
              </a:spcBef>
              <a:buClr>
                <a:srgbClr val="008000"/>
              </a:buClr>
              <a:buFont typeface="Wingdings" pitchFamily="2" charset="2"/>
              <a:buNone/>
            </a:pPr>
            <a:r>
              <a:rPr lang="en-US" altLang="zh-CN" b="0">
                <a:ea typeface="仿宋_GB2312" pitchFamily="49" charset="-122"/>
              </a:rPr>
              <a:t>{char  x,y,z;</a:t>
            </a:r>
          </a:p>
          <a:p>
            <a:pPr>
              <a:lnSpc>
                <a:spcPct val="80000"/>
              </a:lnSpc>
              <a:spcBef>
                <a:spcPct val="50000"/>
              </a:spcBef>
              <a:buClr>
                <a:srgbClr val="008000"/>
              </a:buClr>
              <a:buFont typeface="Wingdings" pitchFamily="2" charset="2"/>
              <a:buNone/>
            </a:pPr>
            <a:r>
              <a:rPr lang="en-US" altLang="zh-CN" b="0">
                <a:ea typeface="仿宋_GB2312" pitchFamily="49" charset="-122"/>
              </a:rPr>
              <a:t> x=’A’;  y=’B’;  z=’+’;</a:t>
            </a:r>
          </a:p>
          <a:p>
            <a:pPr>
              <a:lnSpc>
                <a:spcPct val="80000"/>
              </a:lnSpc>
              <a:spcBef>
                <a:spcPct val="50000"/>
              </a:spcBef>
              <a:buClr>
                <a:srgbClr val="008000"/>
              </a:buClr>
              <a:buFont typeface="Wingdings" pitchFamily="2" charset="2"/>
              <a:buNone/>
            </a:pPr>
            <a:r>
              <a:rPr lang="en-US" altLang="zh-CN" b="0">
                <a:ea typeface="仿宋_GB2312" pitchFamily="49" charset="-122"/>
              </a:rPr>
              <a:t>  printf(“%c%c%c”, x, z, y);</a:t>
            </a:r>
          </a:p>
          <a:p>
            <a:pPr>
              <a:lnSpc>
                <a:spcPct val="80000"/>
              </a:lnSpc>
              <a:spcBef>
                <a:spcPct val="50000"/>
              </a:spcBef>
              <a:buClr>
                <a:srgbClr val="008000"/>
              </a:buClr>
              <a:buFont typeface="Wingdings" pitchFamily="2" charset="2"/>
              <a:buNone/>
            </a:pPr>
            <a:r>
              <a:rPr lang="en-US" altLang="zh-CN" b="0">
                <a:ea typeface="仿宋_GB2312" pitchFamily="49" charset="-122"/>
              </a:rPr>
              <a:t>}</a:t>
            </a:r>
            <a:endParaRPr lang="zh-CN" altLang="en-US" b="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8549"/>
                                        </p:tgtEl>
                                        <p:attrNameLst>
                                          <p:attrName>style.visibility</p:attrName>
                                        </p:attrNameLst>
                                      </p:cBhvr>
                                      <p:to>
                                        <p:strVal val="visible"/>
                                      </p:to>
                                    </p:set>
                                    <p:animEffect transition="in" filter="wipe(up)">
                                      <p:cBhvr>
                                        <p:cTn id="7" dur="500"/>
                                        <p:tgtEl>
                                          <p:spTgt spid="1085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8548"/>
                                        </p:tgtEl>
                                        <p:attrNameLst>
                                          <p:attrName>style.visibility</p:attrName>
                                        </p:attrNameLst>
                                      </p:cBhvr>
                                      <p:to>
                                        <p:strVal val="visible"/>
                                      </p:to>
                                    </p:set>
                                    <p:animEffect transition="in" filter="wipe(left)">
                                      <p:cBhvr>
                                        <p:cTn id="12" dur="500"/>
                                        <p:tgtEl>
                                          <p:spTgt spid="108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animBg="1" autoUpdateAnimBg="0"/>
      <p:bldP spid="108549" grpId="0" animBg="1"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00428B8B-ED58-4509-AC27-0631FEAD812D}" type="slidenum">
              <a:rPr lang="en-US" altLang="zh-CN"/>
              <a:pPr/>
              <a:t>40</a:t>
            </a:fld>
            <a:r>
              <a:rPr lang="en-US" altLang="zh-CN"/>
              <a:t>－</a:t>
            </a:r>
          </a:p>
        </p:txBody>
      </p:sp>
      <p:sp>
        <p:nvSpPr>
          <p:cNvPr id="147458" name="Rectangle 2"/>
          <p:cNvSpPr>
            <a:spLocks noGrp="1" noChangeArrowheads="1"/>
          </p:cNvSpPr>
          <p:nvPr>
            <p:ph type="title"/>
          </p:nvPr>
        </p:nvSpPr>
        <p:spPr/>
        <p:txBody>
          <a:bodyPr/>
          <a:lstStyle/>
          <a:p>
            <a:pPr algn="l"/>
            <a:r>
              <a:rPr lang="zh-CN" altLang="en-US" sz="3600">
                <a:latin typeface="Arial" charset="0"/>
              </a:rPr>
              <a:t> </a:t>
            </a:r>
            <a:r>
              <a:rPr lang="zh-CN" altLang="en-US" sz="3600"/>
              <a:t>8.</a:t>
            </a:r>
            <a:r>
              <a:rPr lang="en-US" altLang="zh-CN" sz="3600"/>
              <a:t>3.2   </a:t>
            </a:r>
            <a:r>
              <a:rPr lang="zh-CN" altLang="en-US" sz="3600"/>
              <a:t>多个字符串处理举例</a:t>
            </a:r>
          </a:p>
        </p:txBody>
      </p:sp>
      <p:sp>
        <p:nvSpPr>
          <p:cNvPr id="147459" name="Rectangle 3"/>
          <p:cNvSpPr>
            <a:spLocks noGrp="1" noChangeArrowheads="1"/>
          </p:cNvSpPr>
          <p:nvPr>
            <p:ph type="body" idx="1"/>
          </p:nvPr>
        </p:nvSpPr>
        <p:spPr>
          <a:xfrm>
            <a:off x="457200" y="1524000"/>
            <a:ext cx="7772400" cy="5105400"/>
          </a:xfrm>
        </p:spPr>
        <p:txBody>
          <a:bodyPr/>
          <a:lstStyle/>
          <a:p>
            <a:pPr algn="just">
              <a:lnSpc>
                <a:spcPct val="120000"/>
              </a:lnSpc>
              <a:buFont typeface="Wingdings" pitchFamily="2" charset="2"/>
              <a:buNone/>
            </a:pPr>
            <a:r>
              <a:rPr lang="en-US" altLang="zh-CN" sz="2000"/>
              <a:t>void  sort (char name[M][N], int n )     </a:t>
            </a:r>
            <a:r>
              <a:rPr lang="en-US" altLang="zh-CN" sz="2000">
                <a:solidFill>
                  <a:schemeClr val="hlink"/>
                </a:solidFill>
              </a:rPr>
              <a:t>/*</a:t>
            </a:r>
            <a:r>
              <a:rPr lang="zh-CN" altLang="en-US" sz="2000">
                <a:solidFill>
                  <a:schemeClr val="hlink"/>
                </a:solidFill>
              </a:rPr>
              <a:t>选择法排序*/</a:t>
            </a:r>
          </a:p>
          <a:p>
            <a:pPr algn="just">
              <a:lnSpc>
                <a:spcPct val="120000"/>
              </a:lnSpc>
              <a:buFont typeface="Wingdings" pitchFamily="2" charset="2"/>
              <a:buNone/>
            </a:pPr>
            <a:r>
              <a:rPr lang="zh-CN" altLang="en-US" sz="2000"/>
              <a:t>{</a:t>
            </a:r>
            <a:r>
              <a:rPr lang="en-US" altLang="zh-CN" sz="2000"/>
              <a:t>char temp[N];   int i,j,min;      /*temp</a:t>
            </a:r>
            <a:r>
              <a:rPr lang="zh-CN" altLang="en-US" sz="2000"/>
              <a:t>是字符串交换的中间变量*/</a:t>
            </a:r>
          </a:p>
          <a:p>
            <a:pPr algn="just">
              <a:lnSpc>
                <a:spcPct val="120000"/>
              </a:lnSpc>
              <a:buFont typeface="Wingdings" pitchFamily="2" charset="2"/>
              <a:buNone/>
            </a:pPr>
            <a:r>
              <a:rPr lang="zh-CN" altLang="en-US" sz="2000"/>
              <a:t> </a:t>
            </a:r>
            <a:r>
              <a:rPr lang="en-US" altLang="zh-CN" sz="2000"/>
              <a:t>for(i=0; i&lt;n-1;  i=i+1)</a:t>
            </a:r>
          </a:p>
          <a:p>
            <a:pPr algn="just">
              <a:lnSpc>
                <a:spcPct val="120000"/>
              </a:lnSpc>
              <a:buFont typeface="Wingdings" pitchFamily="2" charset="2"/>
              <a:buNone/>
            </a:pPr>
            <a:r>
              <a:rPr lang="en-US" altLang="zh-CN" sz="2000"/>
              <a:t>   {min=i;</a:t>
            </a:r>
          </a:p>
          <a:p>
            <a:pPr algn="just">
              <a:lnSpc>
                <a:spcPct val="120000"/>
              </a:lnSpc>
              <a:buFont typeface="Wingdings" pitchFamily="2" charset="2"/>
              <a:buNone/>
            </a:pPr>
            <a:r>
              <a:rPr lang="en-US" altLang="zh-CN" sz="2000"/>
              <a:t>     for(j=i+1; j&lt;n;  j=j+1)</a:t>
            </a:r>
          </a:p>
          <a:p>
            <a:pPr algn="just">
              <a:lnSpc>
                <a:spcPct val="120000"/>
              </a:lnSpc>
              <a:buFont typeface="Wingdings" pitchFamily="2" charset="2"/>
              <a:buNone/>
            </a:pPr>
            <a:r>
              <a:rPr lang="en-US" altLang="zh-CN" sz="2000"/>
              <a:t>   	   if(  </a:t>
            </a:r>
            <a:r>
              <a:rPr lang="en-US" altLang="zh-CN" sz="2000">
                <a:solidFill>
                  <a:srgbClr val="CC0000"/>
                </a:solidFill>
              </a:rPr>
              <a:t>strcmp(</a:t>
            </a:r>
            <a:r>
              <a:rPr lang="en-US" altLang="zh-CN" sz="2000">
                <a:solidFill>
                  <a:schemeClr val="accent2"/>
                </a:solidFill>
              </a:rPr>
              <a:t>name[min] </a:t>
            </a:r>
            <a:r>
              <a:rPr lang="en-US" altLang="zh-CN" sz="2000">
                <a:solidFill>
                  <a:srgbClr val="CC0000"/>
                </a:solidFill>
              </a:rPr>
              <a:t>, </a:t>
            </a:r>
            <a:r>
              <a:rPr lang="en-US" altLang="zh-CN" sz="2000">
                <a:solidFill>
                  <a:schemeClr val="accent2"/>
                </a:solidFill>
              </a:rPr>
              <a:t>name[j]</a:t>
            </a:r>
            <a:r>
              <a:rPr lang="en-US" altLang="zh-CN" sz="2000">
                <a:solidFill>
                  <a:srgbClr val="CC0000"/>
                </a:solidFill>
              </a:rPr>
              <a:t>)&gt;0</a:t>
            </a:r>
            <a:r>
              <a:rPr lang="en-US" altLang="zh-CN" sz="2000"/>
              <a:t>  )    /*</a:t>
            </a:r>
            <a:r>
              <a:rPr lang="zh-CN" altLang="en-US" sz="2000"/>
              <a:t>比较两个书名*/</a:t>
            </a:r>
          </a:p>
          <a:p>
            <a:pPr algn="just">
              <a:lnSpc>
                <a:spcPct val="120000"/>
              </a:lnSpc>
              <a:buFont typeface="Wingdings" pitchFamily="2" charset="2"/>
              <a:buNone/>
            </a:pPr>
            <a:r>
              <a:rPr lang="zh-CN" altLang="en-US" sz="2000"/>
              <a:t>                </a:t>
            </a:r>
            <a:r>
              <a:rPr lang="en-US" altLang="zh-CN" sz="2000"/>
              <a:t>min=j;</a:t>
            </a:r>
          </a:p>
          <a:p>
            <a:pPr algn="just">
              <a:lnSpc>
                <a:spcPct val="120000"/>
              </a:lnSpc>
              <a:buFont typeface="Wingdings" pitchFamily="2" charset="2"/>
              <a:buNone/>
            </a:pPr>
            <a:r>
              <a:rPr lang="en-US" altLang="zh-CN" sz="2000"/>
              <a:t>     </a:t>
            </a:r>
            <a:r>
              <a:rPr lang="en-US" altLang="zh-CN" sz="2000">
                <a:solidFill>
                  <a:srgbClr val="CC0000"/>
                </a:solidFill>
              </a:rPr>
              <a:t>strcpy(</a:t>
            </a:r>
            <a:r>
              <a:rPr lang="en-US" altLang="zh-CN" sz="2000"/>
              <a:t>temp</a:t>
            </a:r>
            <a:r>
              <a:rPr lang="en-US" altLang="zh-CN" sz="2000">
                <a:solidFill>
                  <a:srgbClr val="CC0000"/>
                </a:solidFill>
              </a:rPr>
              <a:t> , </a:t>
            </a:r>
            <a:r>
              <a:rPr lang="en-US" altLang="zh-CN" sz="2000">
                <a:solidFill>
                  <a:schemeClr val="accent2"/>
                </a:solidFill>
              </a:rPr>
              <a:t>name[i]</a:t>
            </a:r>
            <a:r>
              <a:rPr lang="en-US" altLang="zh-CN" sz="2000">
                <a:solidFill>
                  <a:srgbClr val="CC0000"/>
                </a:solidFill>
              </a:rPr>
              <a:t>)</a:t>
            </a:r>
            <a:r>
              <a:rPr lang="en-US" altLang="zh-CN" sz="2000"/>
              <a:t>;</a:t>
            </a:r>
          </a:p>
          <a:p>
            <a:pPr algn="just">
              <a:lnSpc>
                <a:spcPct val="120000"/>
              </a:lnSpc>
              <a:buFont typeface="Wingdings" pitchFamily="2" charset="2"/>
              <a:buNone/>
            </a:pPr>
            <a:r>
              <a:rPr lang="en-US" altLang="zh-CN" sz="2000"/>
              <a:t>     </a:t>
            </a:r>
            <a:r>
              <a:rPr lang="en-US" altLang="zh-CN" sz="2000">
                <a:solidFill>
                  <a:srgbClr val="CC0000"/>
                </a:solidFill>
              </a:rPr>
              <a:t>strcpy(</a:t>
            </a:r>
            <a:r>
              <a:rPr lang="en-US" altLang="zh-CN" sz="2000">
                <a:solidFill>
                  <a:schemeClr val="accent2"/>
                </a:solidFill>
              </a:rPr>
              <a:t>name[i] </a:t>
            </a:r>
            <a:r>
              <a:rPr lang="en-US" altLang="zh-CN" sz="2000">
                <a:solidFill>
                  <a:srgbClr val="CC0000"/>
                </a:solidFill>
              </a:rPr>
              <a:t>, </a:t>
            </a:r>
            <a:r>
              <a:rPr lang="en-US" altLang="zh-CN" sz="2000">
                <a:solidFill>
                  <a:schemeClr val="accent2"/>
                </a:solidFill>
              </a:rPr>
              <a:t>name[min]</a:t>
            </a:r>
            <a:r>
              <a:rPr lang="en-US" altLang="zh-CN" sz="2000">
                <a:solidFill>
                  <a:srgbClr val="CC0000"/>
                </a:solidFill>
              </a:rPr>
              <a:t>)</a:t>
            </a:r>
            <a:r>
              <a:rPr lang="en-US" altLang="zh-CN" sz="2000"/>
              <a:t>;</a:t>
            </a:r>
          </a:p>
          <a:p>
            <a:pPr algn="just">
              <a:lnSpc>
                <a:spcPct val="120000"/>
              </a:lnSpc>
              <a:buFont typeface="Wingdings" pitchFamily="2" charset="2"/>
              <a:buNone/>
            </a:pPr>
            <a:r>
              <a:rPr lang="en-US" altLang="zh-CN" sz="2000"/>
              <a:t>     </a:t>
            </a:r>
            <a:r>
              <a:rPr lang="en-US" altLang="zh-CN" sz="2000">
                <a:solidFill>
                  <a:srgbClr val="CC0000"/>
                </a:solidFill>
              </a:rPr>
              <a:t>strcpy(</a:t>
            </a:r>
            <a:r>
              <a:rPr lang="en-US" altLang="zh-CN" sz="2000">
                <a:solidFill>
                  <a:schemeClr val="accent2"/>
                </a:solidFill>
              </a:rPr>
              <a:t>name[min] </a:t>
            </a:r>
            <a:r>
              <a:rPr lang="en-US" altLang="zh-CN" sz="2000">
                <a:solidFill>
                  <a:srgbClr val="CC0000"/>
                </a:solidFill>
              </a:rPr>
              <a:t>, </a:t>
            </a:r>
            <a:r>
              <a:rPr lang="en-US" altLang="zh-CN" sz="2000"/>
              <a:t>temp</a:t>
            </a:r>
            <a:r>
              <a:rPr lang="en-US" altLang="zh-CN" sz="2000">
                <a:solidFill>
                  <a:srgbClr val="CC0000"/>
                </a:solidFill>
              </a:rPr>
              <a:t>)</a:t>
            </a:r>
            <a:r>
              <a:rPr lang="en-US" altLang="zh-CN" sz="2000"/>
              <a:t>;</a:t>
            </a:r>
          </a:p>
          <a:p>
            <a:pPr algn="just">
              <a:lnSpc>
                <a:spcPct val="120000"/>
              </a:lnSpc>
              <a:buFont typeface="Wingdings" pitchFamily="2" charset="2"/>
              <a:buNone/>
            </a:pPr>
            <a:r>
              <a:rPr lang="en-US" altLang="zh-CN" sz="2000"/>
              <a:t>    }</a:t>
            </a:r>
          </a:p>
          <a:p>
            <a:pPr algn="just">
              <a:lnSpc>
                <a:spcPct val="120000"/>
              </a:lnSpc>
              <a:buFont typeface="Wingdings" pitchFamily="2" charset="2"/>
              <a:buNone/>
            </a:pPr>
            <a:r>
              <a:rPr lang="en-US" altLang="zh-CN" sz="2000"/>
              <a:t>} </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r>
              <a:rPr lang="en-US" altLang="zh-CN"/>
              <a:t>－</a:t>
            </a:r>
            <a:fld id="{07FFBB23-6FE8-49A4-A6A7-2D79ABE334B1}" type="slidenum">
              <a:rPr lang="en-US" altLang="zh-CN"/>
              <a:pPr/>
              <a:t>41</a:t>
            </a:fld>
            <a:r>
              <a:rPr lang="en-US" altLang="zh-CN"/>
              <a:t>－</a:t>
            </a:r>
          </a:p>
        </p:txBody>
      </p:sp>
      <p:sp>
        <p:nvSpPr>
          <p:cNvPr id="174082" name="Rectangle 2"/>
          <p:cNvSpPr>
            <a:spLocks noGrp="1" noChangeArrowheads="1"/>
          </p:cNvSpPr>
          <p:nvPr>
            <p:ph type="title"/>
          </p:nvPr>
        </p:nvSpPr>
        <p:spPr/>
        <p:txBody>
          <a:bodyPr/>
          <a:lstStyle/>
          <a:p>
            <a:pPr algn="l"/>
            <a:r>
              <a:rPr lang="zh-CN" altLang="en-US" sz="3600">
                <a:latin typeface="Arial" charset="0"/>
              </a:rPr>
              <a:t> </a:t>
            </a:r>
            <a:r>
              <a:rPr lang="zh-CN" altLang="en-US" sz="3600"/>
              <a:t>8.</a:t>
            </a:r>
            <a:r>
              <a:rPr lang="en-US" altLang="zh-CN" sz="3600"/>
              <a:t>3.2   </a:t>
            </a:r>
            <a:r>
              <a:rPr lang="zh-CN" altLang="en-US" sz="3600"/>
              <a:t>多个字符串处理举例</a:t>
            </a:r>
          </a:p>
        </p:txBody>
      </p:sp>
      <p:sp>
        <p:nvSpPr>
          <p:cNvPr id="174083" name="Rectangle 3"/>
          <p:cNvSpPr>
            <a:spLocks noGrp="1" noChangeArrowheads="1"/>
          </p:cNvSpPr>
          <p:nvPr>
            <p:ph type="body" idx="1"/>
          </p:nvPr>
        </p:nvSpPr>
        <p:spPr>
          <a:xfrm>
            <a:off x="395288" y="1447800"/>
            <a:ext cx="8424862" cy="5181600"/>
          </a:xfrm>
        </p:spPr>
        <p:txBody>
          <a:bodyPr/>
          <a:lstStyle/>
          <a:p>
            <a:pPr algn="just">
              <a:lnSpc>
                <a:spcPct val="120000"/>
              </a:lnSpc>
              <a:buFont typeface="Wingdings" pitchFamily="2" charset="2"/>
              <a:buNone/>
            </a:pPr>
            <a:r>
              <a:rPr lang="en-US" altLang="zh-CN" sz="2000"/>
              <a:t>#define M 10</a:t>
            </a:r>
          </a:p>
          <a:p>
            <a:pPr algn="just">
              <a:lnSpc>
                <a:spcPct val="120000"/>
              </a:lnSpc>
              <a:buFont typeface="Wingdings" pitchFamily="2" charset="2"/>
              <a:buNone/>
            </a:pPr>
            <a:r>
              <a:rPr lang="en-US" altLang="zh-CN" sz="2000"/>
              <a:t>#define N 20</a:t>
            </a:r>
          </a:p>
          <a:p>
            <a:pPr algn="just">
              <a:lnSpc>
                <a:spcPct val="120000"/>
              </a:lnSpc>
              <a:buFont typeface="Wingdings" pitchFamily="2" charset="2"/>
              <a:buNone/>
            </a:pPr>
            <a:r>
              <a:rPr lang="en-US" altLang="zh-CN" sz="2000"/>
              <a:t>#include  “stdio.h”</a:t>
            </a:r>
          </a:p>
          <a:p>
            <a:pPr algn="just">
              <a:lnSpc>
                <a:spcPct val="120000"/>
              </a:lnSpc>
              <a:buFont typeface="Wingdings" pitchFamily="2" charset="2"/>
              <a:buNone/>
            </a:pPr>
            <a:r>
              <a:rPr lang="en-US" altLang="zh-CN" sz="2000"/>
              <a:t>main( )  </a:t>
            </a:r>
          </a:p>
          <a:p>
            <a:pPr algn="just">
              <a:lnSpc>
                <a:spcPct val="120000"/>
              </a:lnSpc>
              <a:buFont typeface="Wingdings" pitchFamily="2" charset="2"/>
              <a:buNone/>
            </a:pPr>
            <a:r>
              <a:rPr lang="en-US" altLang="zh-CN" sz="2000"/>
              <a:t>{ char book_name[M][N],c; int i,n;</a:t>
            </a:r>
          </a:p>
          <a:p>
            <a:pPr algn="just">
              <a:lnSpc>
                <a:spcPct val="120000"/>
              </a:lnSpc>
              <a:buFont typeface="Wingdings" pitchFamily="2" charset="2"/>
              <a:buNone/>
            </a:pPr>
            <a:r>
              <a:rPr lang="en-US" altLang="zh-CN" sz="2000"/>
              <a:t>  printf("input books number:");  scanf("%d",&amp;n);</a:t>
            </a:r>
          </a:p>
          <a:p>
            <a:pPr algn="just">
              <a:lnSpc>
                <a:spcPct val="120000"/>
              </a:lnSpc>
              <a:buFont typeface="Wingdings" pitchFamily="2" charset="2"/>
              <a:buNone/>
            </a:pPr>
            <a:r>
              <a:rPr lang="en-US" altLang="zh-CN" sz="2000"/>
              <a:t> </a:t>
            </a:r>
            <a:r>
              <a:rPr lang="en-US" altLang="zh-CN" sz="2000">
                <a:solidFill>
                  <a:srgbClr val="FF0000"/>
                </a:solidFill>
              </a:rPr>
              <a:t>scanf("%c",&amp;c);	</a:t>
            </a:r>
          </a:p>
          <a:p>
            <a:pPr algn="just">
              <a:lnSpc>
                <a:spcPct val="120000"/>
              </a:lnSpc>
              <a:buFont typeface="Wingdings" pitchFamily="2" charset="2"/>
              <a:buNone/>
            </a:pPr>
            <a:r>
              <a:rPr lang="zh-CN" altLang="en-US" sz="2000"/>
              <a:t> </a:t>
            </a:r>
            <a:r>
              <a:rPr lang="en-US" altLang="zh-CN" sz="2000"/>
              <a:t>for(i=0; i&lt;n; i=i+1)    gets(book_name[i]);</a:t>
            </a:r>
          </a:p>
          <a:p>
            <a:pPr algn="just">
              <a:lnSpc>
                <a:spcPct val="120000"/>
              </a:lnSpc>
              <a:buFont typeface="Wingdings" pitchFamily="2" charset="2"/>
              <a:buNone/>
            </a:pPr>
            <a:r>
              <a:rPr lang="en-US" altLang="zh-CN" sz="2000"/>
              <a:t>  sort(</a:t>
            </a:r>
            <a:r>
              <a:rPr lang="en-US" altLang="zh-CN" sz="2000">
                <a:solidFill>
                  <a:srgbClr val="FF0000"/>
                </a:solidFill>
              </a:rPr>
              <a:t>book_name </a:t>
            </a:r>
            <a:r>
              <a:rPr lang="en-US" altLang="zh-CN" sz="2000"/>
              <a:t>, n);	/*</a:t>
            </a:r>
            <a:r>
              <a:rPr lang="zh-CN" altLang="en-US" sz="2000"/>
              <a:t>使用二维字符数组名作实参*/</a:t>
            </a:r>
          </a:p>
          <a:p>
            <a:pPr algn="just">
              <a:lnSpc>
                <a:spcPct val="120000"/>
              </a:lnSpc>
              <a:buFont typeface="Wingdings" pitchFamily="2" charset="2"/>
              <a:buNone/>
            </a:pPr>
            <a:r>
              <a:rPr lang="zh-CN" altLang="en-US" sz="2000"/>
              <a:t> </a:t>
            </a:r>
            <a:r>
              <a:rPr lang="en-US" altLang="zh-CN" sz="2000"/>
              <a:t>/*</a:t>
            </a:r>
            <a:r>
              <a:rPr lang="zh-CN" altLang="en-US" sz="2000"/>
              <a:t>输出排序结果*/</a:t>
            </a:r>
          </a:p>
          <a:p>
            <a:pPr algn="just">
              <a:lnSpc>
                <a:spcPct val="120000"/>
              </a:lnSpc>
              <a:buFont typeface="Wingdings" pitchFamily="2" charset="2"/>
              <a:buNone/>
            </a:pPr>
            <a:r>
              <a:rPr lang="zh-CN" altLang="en-US" sz="2000"/>
              <a:t>  </a:t>
            </a:r>
            <a:r>
              <a:rPr lang="en-US" altLang="zh-CN" sz="2000"/>
              <a:t>for(i=0; i&lt;n; i=i+1)    puts(book_name[i]);</a:t>
            </a:r>
          </a:p>
          <a:p>
            <a:pPr algn="just">
              <a:lnSpc>
                <a:spcPct val="120000"/>
              </a:lnSpc>
              <a:buFont typeface="Wingdings" pitchFamily="2" charset="2"/>
              <a:buNone/>
            </a:pPr>
            <a:r>
              <a:rPr lang="en-US" altLang="zh-CN" sz="2000"/>
              <a:t>}</a:t>
            </a:r>
            <a:endParaRPr lang="zh-CN" altLang="en-US" sz="2000"/>
          </a:p>
        </p:txBody>
      </p:sp>
      <p:sp>
        <p:nvSpPr>
          <p:cNvPr id="174084" name="AutoShape 4"/>
          <p:cNvSpPr>
            <a:spLocks noChangeArrowheads="1"/>
          </p:cNvSpPr>
          <p:nvPr/>
        </p:nvSpPr>
        <p:spPr bwMode="auto">
          <a:xfrm>
            <a:off x="5486400" y="5486400"/>
            <a:ext cx="2667000" cy="685800"/>
          </a:xfrm>
          <a:prstGeom prst="wedgeRectCallout">
            <a:avLst>
              <a:gd name="adj1" fmla="val -169704"/>
              <a:gd name="adj2" fmla="val -88426"/>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sz="2000">
                <a:latin typeface="黑体" pitchFamily="2" charset="-122"/>
                <a:ea typeface="仿宋_GB2312" pitchFamily="49" charset="-122"/>
              </a:rPr>
              <a:t>二维字符数组名作实参，传递数组首地址</a:t>
            </a:r>
            <a:endParaRPr lang="en-US" altLang="zh-CN" sz="2000">
              <a:latin typeface="黑体" pitchFamily="2" charset="-122"/>
              <a:ea typeface="仿宋_GB2312" pitchFamily="49" charset="-122"/>
            </a:endParaRPr>
          </a:p>
        </p:txBody>
      </p:sp>
      <p:sp>
        <p:nvSpPr>
          <p:cNvPr id="174085" name="AutoShape 5"/>
          <p:cNvSpPr>
            <a:spLocks noChangeArrowheads="1"/>
          </p:cNvSpPr>
          <p:nvPr/>
        </p:nvSpPr>
        <p:spPr bwMode="auto">
          <a:xfrm>
            <a:off x="6019800" y="2971800"/>
            <a:ext cx="2667000" cy="685800"/>
          </a:xfrm>
          <a:prstGeom prst="wedgeRectCallout">
            <a:avLst>
              <a:gd name="adj1" fmla="val -185597"/>
              <a:gd name="adj2" fmla="val 13078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lstStyle/>
          <a:p>
            <a:pPr algn="ctr"/>
            <a:r>
              <a:rPr lang="zh-CN" altLang="en-US" sz="2000">
                <a:solidFill>
                  <a:srgbClr val="FF0000"/>
                </a:solidFill>
                <a:ea typeface="仿宋_GB2312" pitchFamily="49" charset="-122"/>
              </a:rPr>
              <a:t>用一个字符变量接收输入</a:t>
            </a:r>
            <a:r>
              <a:rPr lang="en-US" altLang="zh-CN" sz="2000">
                <a:solidFill>
                  <a:srgbClr val="FF0000"/>
                </a:solidFill>
                <a:ea typeface="仿宋_GB2312" pitchFamily="49" charset="-122"/>
              </a:rPr>
              <a:t>n</a:t>
            </a:r>
            <a:r>
              <a:rPr lang="zh-CN" altLang="en-US" sz="2000">
                <a:solidFill>
                  <a:srgbClr val="FF0000"/>
                </a:solidFill>
                <a:ea typeface="仿宋_GB2312" pitchFamily="49" charset="-122"/>
              </a:rPr>
              <a:t>后的确认符</a:t>
            </a:r>
            <a:endParaRPr lang="en-US" altLang="zh-CN" sz="2000">
              <a:solidFill>
                <a:srgbClr val="FF0000"/>
              </a:solidFill>
              <a:ea typeface="仿宋_GB2312" pitchFamily="49"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4FC7AC22-69F3-490A-9375-40DBFB9059A4}" type="slidenum">
              <a:rPr lang="en-US" altLang="zh-CN"/>
              <a:pPr/>
              <a:t>42</a:t>
            </a:fld>
            <a:r>
              <a:rPr lang="en-US" altLang="zh-CN"/>
              <a:t>－</a:t>
            </a:r>
          </a:p>
        </p:txBody>
      </p:sp>
      <p:sp>
        <p:nvSpPr>
          <p:cNvPr id="175106" name="Rectangle 2"/>
          <p:cNvSpPr>
            <a:spLocks noGrp="1" noChangeArrowheads="1"/>
          </p:cNvSpPr>
          <p:nvPr>
            <p:ph type="title"/>
          </p:nvPr>
        </p:nvSpPr>
        <p:spPr/>
        <p:txBody>
          <a:bodyPr/>
          <a:lstStyle/>
          <a:p>
            <a:r>
              <a:rPr lang="zh-CN" altLang="en-US"/>
              <a:t>练习题</a:t>
            </a:r>
          </a:p>
        </p:txBody>
      </p:sp>
      <p:sp>
        <p:nvSpPr>
          <p:cNvPr id="175107" name="Rectangle 3"/>
          <p:cNvSpPr>
            <a:spLocks noGrp="1" noChangeArrowheads="1"/>
          </p:cNvSpPr>
          <p:nvPr>
            <p:ph type="body" idx="1"/>
          </p:nvPr>
        </p:nvSpPr>
        <p:spPr>
          <a:xfrm>
            <a:off x="2438400" y="1700213"/>
            <a:ext cx="6381750" cy="4700587"/>
          </a:xfrm>
        </p:spPr>
        <p:txBody>
          <a:bodyPr/>
          <a:lstStyle/>
          <a:p>
            <a:pPr>
              <a:buFont typeface="Wingdings" pitchFamily="2" charset="2"/>
              <a:buNone/>
            </a:pPr>
            <a:r>
              <a:rPr lang="zh-CN" altLang="en-US"/>
              <a:t>【题目】输入一行文本，以句号结束，其中包含26个英文字母和一些标点符号，统计每个字母在文本中出现的次数，并用如下形式打印输出。</a:t>
            </a:r>
            <a:br>
              <a:rPr lang="zh-CN" altLang="en-US"/>
            </a:br>
            <a:r>
              <a:rPr lang="zh-CN" altLang="en-US"/>
              <a:t> 输入：</a:t>
            </a:r>
            <a:r>
              <a:rPr lang="en-US" altLang="zh-CN"/>
              <a:t>If  you think you can , you can.</a:t>
            </a:r>
            <a:br>
              <a:rPr lang="en-US" altLang="zh-CN"/>
            </a:br>
            <a:r>
              <a:rPr lang="en-US" altLang="zh-CN"/>
              <a:t> </a:t>
            </a:r>
            <a:r>
              <a:rPr lang="zh-CN" altLang="en-US"/>
              <a:t>输出： </a:t>
            </a:r>
            <a:r>
              <a:rPr lang="en-US" altLang="zh-CN"/>
              <a:t>a:  2</a:t>
            </a:r>
            <a:br>
              <a:rPr lang="en-US" altLang="zh-CN"/>
            </a:br>
            <a:r>
              <a:rPr lang="en-US" altLang="zh-CN"/>
              <a:t>              c:  2</a:t>
            </a:r>
            <a:br>
              <a:rPr lang="en-US" altLang="zh-CN"/>
            </a:br>
            <a:r>
              <a:rPr lang="en-US" altLang="zh-CN"/>
              <a:t>              f:  1</a:t>
            </a:r>
            <a:br>
              <a:rPr lang="en-US" altLang="zh-CN"/>
            </a:br>
            <a:r>
              <a:rPr lang="en-US" altLang="zh-CN"/>
              <a:t>              h: 1</a:t>
            </a:r>
            <a:br>
              <a:rPr lang="en-US" altLang="zh-CN"/>
            </a:br>
            <a:r>
              <a:rPr lang="en-US" altLang="zh-CN"/>
              <a:t>              i:  1</a:t>
            </a:r>
          </a:p>
          <a:p>
            <a:pPr>
              <a:buFont typeface="Wingdings" pitchFamily="2" charset="2"/>
              <a:buNone/>
            </a:pPr>
            <a:r>
              <a:rPr lang="zh-CN" altLang="en-US"/>
              <a:t>【题目】编写一个函数</a:t>
            </a:r>
            <a:r>
              <a:rPr lang="en-US" altLang="zh-CN"/>
              <a:t>copy，</a:t>
            </a:r>
            <a:r>
              <a:rPr lang="zh-CN" altLang="en-US"/>
              <a:t>实现字符串复制的功能。</a:t>
            </a:r>
          </a:p>
        </p:txBody>
      </p:sp>
      <p:graphicFrame>
        <p:nvGraphicFramePr>
          <p:cNvPr id="2" name="对象 1"/>
          <p:cNvGraphicFramePr>
            <a:graphicFrameLocks noChangeAspect="1"/>
          </p:cNvGraphicFramePr>
          <p:nvPr/>
        </p:nvGraphicFramePr>
        <p:xfrm>
          <a:off x="381000" y="1524000"/>
          <a:ext cx="1905000" cy="1905000"/>
        </p:xfrm>
        <a:graphic>
          <a:graphicData uri="http://schemas.openxmlformats.org/presentationml/2006/ole">
            <mc:AlternateContent xmlns:mc="http://schemas.openxmlformats.org/markup-compatibility/2006">
              <mc:Choice xmlns:v="urn:schemas-microsoft-com:vml" Requires="v">
                <p:oleObj spid="_x0000_s175109" name="位图图像" r:id="rId3" imgW="5380952" imgH="4704762" progId="PBrush">
                  <p:embed/>
                </p:oleObj>
              </mc:Choice>
              <mc:Fallback>
                <p:oleObj name="位图图像" r:id="rId3" imgW="5380952" imgH="4704762" progId="PBrush">
                  <p:embed/>
                  <p:pic>
                    <p:nvPicPr>
                      <p:cNvPr id="0" name="对象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240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r>
              <a:rPr lang="en-US" altLang="zh-CN"/>
              <a:t>－</a:t>
            </a:r>
            <a:fld id="{E4E5FEC8-B68B-41D7-991C-1899425D2CC9}" type="slidenum">
              <a:rPr lang="en-US" altLang="zh-CN"/>
              <a:pPr/>
              <a:t>43</a:t>
            </a:fld>
            <a:r>
              <a:rPr lang="en-US" altLang="zh-CN"/>
              <a:t>－</a:t>
            </a:r>
          </a:p>
        </p:txBody>
      </p:sp>
      <p:sp>
        <p:nvSpPr>
          <p:cNvPr id="154626"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r>
              <a:rPr lang="zh-CN" altLang="en-US" sz="3600"/>
              <a:t>本章小结</a:t>
            </a:r>
          </a:p>
        </p:txBody>
      </p:sp>
      <p:sp>
        <p:nvSpPr>
          <p:cNvPr id="154627" name="Rectangle 3"/>
          <p:cNvSpPr>
            <a:spLocks noGrp="1" noChangeArrowheads="1"/>
          </p:cNvSpPr>
          <p:nvPr>
            <p:ph type="body" idx="1"/>
          </p:nvPr>
        </p:nvSpPr>
        <p:spPr>
          <a:xfrm>
            <a:off x="685800" y="1600200"/>
            <a:ext cx="7772400" cy="4953000"/>
          </a:xfrm>
        </p:spPr>
        <p:txBody>
          <a:bodyPr/>
          <a:lstStyle/>
          <a:p>
            <a:pPr algn="just">
              <a:lnSpc>
                <a:spcPct val="110000"/>
              </a:lnSpc>
              <a:buFont typeface="Wingdings" pitchFamily="2" charset="2"/>
              <a:buNone/>
            </a:pPr>
            <a:r>
              <a:rPr lang="zh-CN" altLang="en-US" sz="2000" b="0"/>
              <a:t>1.</a:t>
            </a:r>
            <a:r>
              <a:rPr lang="zh-CN" altLang="en-US" sz="2000"/>
              <a:t> 字符类型是</a:t>
            </a:r>
            <a:r>
              <a:rPr lang="en-US" altLang="zh-CN" sz="2000"/>
              <a:t>C</a:t>
            </a:r>
            <a:r>
              <a:rPr lang="zh-CN" altLang="en-US" sz="2000"/>
              <a:t>语言的基本数据类型，包括</a:t>
            </a:r>
            <a:r>
              <a:rPr lang="en-US" altLang="zh-CN" sz="2000"/>
              <a:t>ASCII</a:t>
            </a:r>
            <a:r>
              <a:rPr lang="zh-CN" altLang="en-US" sz="2000"/>
              <a:t>码表中列出的所符号。输入字符数据时要注意回车符和空格符的使用。</a:t>
            </a:r>
            <a:r>
              <a:rPr lang="zh-CN" altLang="en-US" sz="1800" b="0"/>
              <a:t> </a:t>
            </a:r>
          </a:p>
          <a:p>
            <a:pPr algn="just">
              <a:lnSpc>
                <a:spcPct val="110000"/>
              </a:lnSpc>
              <a:buFont typeface="Wingdings" pitchFamily="2" charset="2"/>
              <a:buNone/>
            </a:pPr>
            <a:r>
              <a:rPr lang="zh-CN" altLang="en-US" sz="2000" b="0"/>
              <a:t>2.</a:t>
            </a:r>
            <a:r>
              <a:rPr lang="zh-CN" altLang="en-US" sz="2000"/>
              <a:t> 一个字符型的变量在内存中占一个字节的存储空间，且存储的不是字符本身，而是字符的</a:t>
            </a:r>
            <a:r>
              <a:rPr lang="en-US" altLang="zh-CN" sz="2000" b="0"/>
              <a:t>ASCII</a:t>
            </a:r>
            <a:r>
              <a:rPr lang="zh-CN" altLang="en-US" sz="2000"/>
              <a:t>码。字符型数据可以与数值型数据进行算术运算。</a:t>
            </a:r>
          </a:p>
          <a:p>
            <a:pPr algn="just">
              <a:lnSpc>
                <a:spcPct val="110000"/>
              </a:lnSpc>
              <a:buFont typeface="Wingdings" pitchFamily="2" charset="2"/>
              <a:buNone/>
            </a:pPr>
            <a:r>
              <a:rPr lang="zh-CN" altLang="en-US" sz="2000" b="0"/>
              <a:t>3.</a:t>
            </a:r>
            <a:r>
              <a:rPr lang="zh-CN" altLang="en-US" sz="2000"/>
              <a:t> 字符常量用单引号括起来，只能由一个字符组成；字符串常量用双引号括起来，可以由多个字符组成。</a:t>
            </a:r>
          </a:p>
          <a:p>
            <a:pPr algn="just">
              <a:lnSpc>
                <a:spcPct val="110000"/>
              </a:lnSpc>
              <a:buFont typeface="Wingdings" pitchFamily="2" charset="2"/>
              <a:buNone/>
            </a:pPr>
            <a:r>
              <a:rPr lang="zh-CN" altLang="en-US" sz="2000" b="0"/>
              <a:t>4.</a:t>
            </a:r>
            <a:r>
              <a:rPr lang="zh-CN" altLang="en-US" sz="2000"/>
              <a:t> 单个字符用字符变量存储，字符串用一维字符数组变量存储，多个字符串用二维字符数组变量存储；一维字符数组名和二维字符数组名加行标代表了字符串变量的首地址。</a:t>
            </a:r>
          </a:p>
          <a:p>
            <a:pPr algn="just">
              <a:lnSpc>
                <a:spcPct val="110000"/>
              </a:lnSpc>
              <a:buFont typeface="Wingdings" pitchFamily="2" charset="2"/>
              <a:buNone/>
            </a:pPr>
            <a:r>
              <a:rPr lang="zh-CN" altLang="en-US" sz="2000" b="0"/>
              <a:t>5.</a:t>
            </a:r>
            <a:r>
              <a:rPr lang="zh-CN" altLang="en-US" sz="2000"/>
              <a:t> 字符串的结束标志是</a:t>
            </a:r>
            <a:r>
              <a:rPr lang="zh-CN" altLang="en-US" sz="2000" b="0"/>
              <a:t>‘\0</a:t>
            </a:r>
            <a:r>
              <a:rPr lang="zh-CN" altLang="en-US" sz="2000"/>
              <a:t>’，通过它可以方便地确定哪些字符是有效字符；在</a:t>
            </a:r>
            <a:r>
              <a:rPr lang="en-US" altLang="zh-CN" sz="2000" b="0"/>
              <a:t>C</a:t>
            </a:r>
            <a:r>
              <a:rPr lang="zh-CN" altLang="en-US" sz="2000"/>
              <a:t>语言中对字符串运算时，可以灵活地使用字符串处理函数。</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灯片编号占位符 3"/>
          <p:cNvSpPr>
            <a:spLocks noGrp="1"/>
          </p:cNvSpPr>
          <p:nvPr>
            <p:ph type="sldNum" sz="quarter" idx="10"/>
          </p:nvPr>
        </p:nvSpPr>
        <p:spPr/>
        <p:txBody>
          <a:bodyPr/>
          <a:lstStyle/>
          <a:p>
            <a:r>
              <a:rPr lang="en-US" altLang="zh-CN"/>
              <a:t>－</a:t>
            </a:r>
            <a:fld id="{96E91C41-4D79-4467-A1A1-921EA0E5697F}" type="slidenum">
              <a:rPr lang="en-US" altLang="zh-CN"/>
              <a:pPr/>
              <a:t>5</a:t>
            </a:fld>
            <a:r>
              <a:rPr lang="en-US" altLang="zh-CN"/>
              <a:t>－</a:t>
            </a:r>
          </a:p>
        </p:txBody>
      </p:sp>
      <p:sp>
        <p:nvSpPr>
          <p:cNvPr id="157698"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8.1.2  字符数据在内存中的存储</a:t>
            </a:r>
          </a:p>
        </p:txBody>
      </p:sp>
      <p:sp>
        <p:nvSpPr>
          <p:cNvPr id="157699" name="Rectangle 3"/>
          <p:cNvSpPr>
            <a:spLocks noGrp="1" noChangeArrowheads="1"/>
          </p:cNvSpPr>
          <p:nvPr>
            <p:ph type="body" idx="1"/>
          </p:nvPr>
        </p:nvSpPr>
        <p:spPr>
          <a:xfrm>
            <a:off x="395288" y="1524000"/>
            <a:ext cx="8367712" cy="3581400"/>
          </a:xfrm>
        </p:spPr>
        <p:txBody>
          <a:bodyPr/>
          <a:lstStyle/>
          <a:p>
            <a:pPr>
              <a:buFont typeface="Wingdings" pitchFamily="2" charset="2"/>
              <a:buNone/>
            </a:pPr>
            <a:r>
              <a:rPr lang="zh-CN" altLang="en-US"/>
              <a:t>1. 字符型数据的存储原理</a:t>
            </a:r>
          </a:p>
          <a:p>
            <a:pPr lvl="1" algn="just">
              <a:lnSpc>
                <a:spcPct val="110000"/>
              </a:lnSpc>
            </a:pPr>
            <a:r>
              <a:rPr lang="zh-CN" altLang="en-US"/>
              <a:t>字符数据在计算机内部存储时，不是存储字符自身，而是该字符所对应的</a:t>
            </a:r>
            <a:r>
              <a:rPr lang="en-US" altLang="zh-CN" b="0"/>
              <a:t>ASCII</a:t>
            </a:r>
            <a:r>
              <a:rPr lang="zh-CN" altLang="en-US"/>
              <a:t>码值(整数) 。</a:t>
            </a:r>
          </a:p>
          <a:p>
            <a:pPr lvl="1" algn="just">
              <a:lnSpc>
                <a:spcPct val="110000"/>
              </a:lnSpc>
            </a:pPr>
            <a:r>
              <a:rPr lang="zh-CN" altLang="en-US"/>
              <a:t> 看书</a:t>
            </a:r>
            <a:r>
              <a:rPr lang="en-US" altLang="zh-CN"/>
              <a:t>P200，《</a:t>
            </a:r>
            <a:r>
              <a:rPr lang="zh-CN" altLang="en-US"/>
              <a:t>常用字符</a:t>
            </a:r>
            <a:r>
              <a:rPr lang="en-US" altLang="zh-CN"/>
              <a:t>ASCII</a:t>
            </a:r>
            <a:r>
              <a:rPr lang="zh-CN" altLang="en-US"/>
              <a:t>码表》</a:t>
            </a:r>
          </a:p>
          <a:p>
            <a:pPr lvl="1" algn="just">
              <a:lnSpc>
                <a:spcPct val="110000"/>
              </a:lnSpc>
            </a:pPr>
            <a:r>
              <a:rPr lang="zh-CN" altLang="en-US">
                <a:latin typeface="黑体" pitchFamily="2" charset="-122"/>
              </a:rPr>
              <a:t>一个字符只需要一个字节</a:t>
            </a:r>
            <a:r>
              <a:rPr lang="zh-CN" altLang="en-US" b="0"/>
              <a:t>(8 </a:t>
            </a:r>
            <a:r>
              <a:rPr lang="en-US" altLang="zh-CN" b="0"/>
              <a:t>bits)</a:t>
            </a:r>
            <a:r>
              <a:rPr lang="zh-CN" altLang="en-US"/>
              <a:t>的</a:t>
            </a:r>
            <a:r>
              <a:rPr lang="zh-CN" altLang="en-US">
                <a:latin typeface="黑体" pitchFamily="2" charset="-122"/>
              </a:rPr>
              <a:t>存储空间</a:t>
            </a:r>
          </a:p>
          <a:p>
            <a:pPr lvl="1" algn="just">
              <a:lnSpc>
                <a:spcPct val="110000"/>
              </a:lnSpc>
            </a:pPr>
            <a:r>
              <a:rPr lang="zh-CN" altLang="en-US"/>
              <a:t>从</a:t>
            </a:r>
            <a:r>
              <a:rPr lang="en-US" altLang="zh-CN" b="0"/>
              <a:t>ASCII</a:t>
            </a:r>
            <a:r>
              <a:rPr lang="zh-CN" altLang="en-US"/>
              <a:t>码表可以看到，每个字符都有与其对应的惟一的码值。字符数组在计算机内部的存储形式是其</a:t>
            </a:r>
            <a:r>
              <a:rPr lang="en-US" altLang="zh-CN" b="0"/>
              <a:t>ASCII</a:t>
            </a:r>
            <a:r>
              <a:rPr lang="zh-CN" altLang="en-US"/>
              <a:t>码值的二进制表示。</a:t>
            </a:r>
            <a:endParaRPr lang="en-US" altLang="zh-CN"/>
          </a:p>
        </p:txBody>
      </p:sp>
      <p:sp>
        <p:nvSpPr>
          <p:cNvPr id="157700" name="Rectangle 4"/>
          <p:cNvSpPr>
            <a:spLocks noChangeArrowheads="1"/>
          </p:cNvSpPr>
          <p:nvPr/>
        </p:nvSpPr>
        <p:spPr bwMode="auto">
          <a:xfrm>
            <a:off x="762000" y="5181600"/>
            <a:ext cx="1484313"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zh-CN" altLang="en-US">
                <a:ea typeface="仿宋_GB2312" pitchFamily="49" charset="-122"/>
              </a:rPr>
              <a:t>‘</a:t>
            </a:r>
            <a:r>
              <a:rPr lang="en-US" altLang="zh-CN">
                <a:ea typeface="仿宋_GB2312" pitchFamily="49" charset="-122"/>
              </a:rPr>
              <a:t>A’——65</a:t>
            </a:r>
            <a:endParaRPr lang="zh-CN" altLang="en-US">
              <a:ea typeface="仿宋_GB2312" pitchFamily="49" charset="-122"/>
            </a:endParaRPr>
          </a:p>
        </p:txBody>
      </p:sp>
      <p:sp>
        <p:nvSpPr>
          <p:cNvPr id="157701" name="Rectangle 5"/>
          <p:cNvSpPr>
            <a:spLocks noChangeArrowheads="1"/>
          </p:cNvSpPr>
          <p:nvPr/>
        </p:nvSpPr>
        <p:spPr bwMode="auto">
          <a:xfrm>
            <a:off x="2398713" y="5181600"/>
            <a:ext cx="1371600" cy="4381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en-US" altLang="zh-CN">
                <a:ea typeface="仿宋_GB2312" pitchFamily="49" charset="-122"/>
              </a:rPr>
              <a:t>01000001</a:t>
            </a:r>
            <a:endParaRPr lang="zh-CN" altLang="en-US">
              <a:ea typeface="仿宋_GB2312" pitchFamily="49" charset="-122"/>
            </a:endParaRPr>
          </a:p>
        </p:txBody>
      </p:sp>
      <p:sp>
        <p:nvSpPr>
          <p:cNvPr id="157702" name="Rectangle 6"/>
          <p:cNvSpPr>
            <a:spLocks noChangeArrowheads="1"/>
          </p:cNvSpPr>
          <p:nvPr/>
        </p:nvSpPr>
        <p:spPr bwMode="auto">
          <a:xfrm>
            <a:off x="762000" y="5715000"/>
            <a:ext cx="152400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ea typeface="仿宋_GB2312" pitchFamily="49" charset="-122"/>
              </a:rPr>
              <a:t>‘0</a:t>
            </a:r>
            <a:r>
              <a:rPr lang="en-US" altLang="zh-CN">
                <a:ea typeface="仿宋_GB2312" pitchFamily="49" charset="-122"/>
              </a:rPr>
              <a:t>’——48</a:t>
            </a:r>
            <a:endParaRPr lang="zh-CN" altLang="en-US">
              <a:ea typeface="仿宋_GB2312" pitchFamily="49" charset="-122"/>
            </a:endParaRPr>
          </a:p>
        </p:txBody>
      </p:sp>
      <p:sp>
        <p:nvSpPr>
          <p:cNvPr id="157703" name="Rectangle 7"/>
          <p:cNvSpPr>
            <a:spLocks noChangeArrowheads="1"/>
          </p:cNvSpPr>
          <p:nvPr/>
        </p:nvSpPr>
        <p:spPr bwMode="auto">
          <a:xfrm>
            <a:off x="2362200" y="5715000"/>
            <a:ext cx="1371600" cy="4381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en-US" altLang="zh-CN">
                <a:ea typeface="仿宋_GB2312" pitchFamily="49" charset="-122"/>
              </a:rPr>
              <a:t>00110000</a:t>
            </a:r>
            <a:endParaRPr lang="zh-CN" altLang="en-US">
              <a:ea typeface="仿宋_GB2312" pitchFamily="49" charset="-122"/>
            </a:endParaRPr>
          </a:p>
        </p:txBody>
      </p:sp>
      <p:sp>
        <p:nvSpPr>
          <p:cNvPr id="157704" name="Rectangle 8"/>
          <p:cNvSpPr>
            <a:spLocks noChangeArrowheads="1"/>
          </p:cNvSpPr>
          <p:nvPr/>
        </p:nvSpPr>
        <p:spPr bwMode="auto">
          <a:xfrm>
            <a:off x="4038600" y="5181600"/>
            <a:ext cx="141605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r>
              <a:rPr lang="zh-CN" altLang="en-US">
                <a:ea typeface="仿宋_GB2312" pitchFamily="49" charset="-122"/>
              </a:rPr>
              <a:t>‘</a:t>
            </a:r>
            <a:r>
              <a:rPr lang="en-US" altLang="zh-CN">
                <a:ea typeface="仿宋_GB2312" pitchFamily="49" charset="-122"/>
              </a:rPr>
              <a:t>a’——97</a:t>
            </a:r>
            <a:endParaRPr lang="zh-CN" altLang="en-US">
              <a:ea typeface="仿宋_GB2312" pitchFamily="49" charset="-122"/>
            </a:endParaRPr>
          </a:p>
        </p:txBody>
      </p:sp>
      <p:sp>
        <p:nvSpPr>
          <p:cNvPr id="157705" name="Rectangle 9"/>
          <p:cNvSpPr>
            <a:spLocks noChangeArrowheads="1"/>
          </p:cNvSpPr>
          <p:nvPr/>
        </p:nvSpPr>
        <p:spPr bwMode="auto">
          <a:xfrm>
            <a:off x="5675313" y="5181600"/>
            <a:ext cx="1371600" cy="4381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en-US" altLang="zh-CN">
                <a:ea typeface="仿宋_GB2312" pitchFamily="49" charset="-122"/>
              </a:rPr>
              <a:t>01100001</a:t>
            </a:r>
            <a:endParaRPr lang="zh-CN" altLang="en-US">
              <a:ea typeface="仿宋_GB2312" pitchFamily="49" charset="-122"/>
            </a:endParaRPr>
          </a:p>
        </p:txBody>
      </p:sp>
      <p:sp>
        <p:nvSpPr>
          <p:cNvPr id="157706" name="Rectangle 10"/>
          <p:cNvSpPr>
            <a:spLocks noChangeArrowheads="1"/>
          </p:cNvSpPr>
          <p:nvPr/>
        </p:nvSpPr>
        <p:spPr bwMode="auto">
          <a:xfrm>
            <a:off x="4114800" y="5734050"/>
            <a:ext cx="152400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ea typeface="仿宋_GB2312" pitchFamily="49" charset="-122"/>
              </a:rPr>
              <a:t>空格</a:t>
            </a:r>
            <a:r>
              <a:rPr lang="en-US" altLang="zh-CN">
                <a:ea typeface="仿宋_GB2312" pitchFamily="49" charset="-122"/>
              </a:rPr>
              <a:t>— 32</a:t>
            </a:r>
            <a:endParaRPr lang="zh-CN" altLang="en-US">
              <a:ea typeface="仿宋_GB2312" pitchFamily="49" charset="-122"/>
            </a:endParaRPr>
          </a:p>
        </p:txBody>
      </p:sp>
      <p:sp>
        <p:nvSpPr>
          <p:cNvPr id="157707" name="Rectangle 11"/>
          <p:cNvSpPr>
            <a:spLocks noChangeArrowheads="1"/>
          </p:cNvSpPr>
          <p:nvPr/>
        </p:nvSpPr>
        <p:spPr bwMode="auto">
          <a:xfrm>
            <a:off x="5715000" y="5734050"/>
            <a:ext cx="1371600" cy="4381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ea typeface="仿宋_GB2312" pitchFamily="49" charset="-122"/>
              </a:rPr>
              <a:t>00100000</a:t>
            </a:r>
          </a:p>
        </p:txBody>
      </p:sp>
      <p:sp>
        <p:nvSpPr>
          <p:cNvPr id="157708" name="Rectangle 12"/>
          <p:cNvSpPr>
            <a:spLocks noChangeArrowheads="1"/>
          </p:cNvSpPr>
          <p:nvPr/>
        </p:nvSpPr>
        <p:spPr bwMode="auto">
          <a:xfrm>
            <a:off x="7391400" y="5105400"/>
            <a:ext cx="1524000"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ea typeface="仿宋_GB2312" pitchFamily="49" charset="-122"/>
              </a:rPr>
              <a:t>回车</a:t>
            </a:r>
            <a:r>
              <a:rPr lang="en-US" altLang="zh-CN">
                <a:ea typeface="仿宋_GB2312" pitchFamily="49" charset="-122"/>
              </a:rPr>
              <a:t>— 13</a:t>
            </a:r>
            <a:endParaRPr lang="zh-CN" altLang="en-US">
              <a:ea typeface="仿宋_GB2312" pitchFamily="49" charset="-122"/>
            </a:endParaRPr>
          </a:p>
        </p:txBody>
      </p:sp>
      <p:sp>
        <p:nvSpPr>
          <p:cNvPr id="157709" name="Rectangle 13"/>
          <p:cNvSpPr>
            <a:spLocks noChangeArrowheads="1"/>
          </p:cNvSpPr>
          <p:nvPr/>
        </p:nvSpPr>
        <p:spPr bwMode="auto">
          <a:xfrm>
            <a:off x="7467600" y="5715000"/>
            <a:ext cx="1371600" cy="438150"/>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ea typeface="仿宋_GB2312" pitchFamily="49" charset="-122"/>
              </a:rPr>
              <a:t>00001101</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7699">
                                            <p:txEl>
                                              <p:pRg st="0" end="0"/>
                                            </p:txEl>
                                          </p:spTgt>
                                        </p:tgtEl>
                                        <p:attrNameLst>
                                          <p:attrName>style.visibility</p:attrName>
                                        </p:attrNameLst>
                                      </p:cBhvr>
                                      <p:to>
                                        <p:strVal val="visible"/>
                                      </p:to>
                                    </p:set>
                                    <p:animEffect transition="in" filter="wipe(up)">
                                      <p:cBhvr>
                                        <p:cTn id="7" dur="500"/>
                                        <p:tgtEl>
                                          <p:spTgt spid="157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7699">
                                            <p:txEl>
                                              <p:pRg st="1" end="1"/>
                                            </p:txEl>
                                          </p:spTgt>
                                        </p:tgtEl>
                                        <p:attrNameLst>
                                          <p:attrName>style.visibility</p:attrName>
                                        </p:attrNameLst>
                                      </p:cBhvr>
                                      <p:to>
                                        <p:strVal val="visible"/>
                                      </p:to>
                                    </p:set>
                                    <p:animEffect transition="in" filter="wipe(up)">
                                      <p:cBhvr>
                                        <p:cTn id="12" dur="500"/>
                                        <p:tgtEl>
                                          <p:spTgt spid="15769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57699">
                                            <p:txEl>
                                              <p:pRg st="2" end="2"/>
                                            </p:txEl>
                                          </p:spTgt>
                                        </p:tgtEl>
                                        <p:attrNameLst>
                                          <p:attrName>style.visibility</p:attrName>
                                        </p:attrNameLst>
                                      </p:cBhvr>
                                      <p:to>
                                        <p:strVal val="visible"/>
                                      </p:to>
                                    </p:set>
                                    <p:animEffect transition="in" filter="wipe(up)">
                                      <p:cBhvr>
                                        <p:cTn id="17" dur="500"/>
                                        <p:tgtEl>
                                          <p:spTgt spid="15769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57699">
                                            <p:txEl>
                                              <p:pRg st="3" end="3"/>
                                            </p:txEl>
                                          </p:spTgt>
                                        </p:tgtEl>
                                        <p:attrNameLst>
                                          <p:attrName>style.visibility</p:attrName>
                                        </p:attrNameLst>
                                      </p:cBhvr>
                                      <p:to>
                                        <p:strVal val="visible"/>
                                      </p:to>
                                    </p:set>
                                    <p:animEffect transition="in" filter="wipe(up)">
                                      <p:cBhvr>
                                        <p:cTn id="22" dur="500"/>
                                        <p:tgtEl>
                                          <p:spTgt spid="15769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57699">
                                            <p:txEl>
                                              <p:pRg st="4" end="4"/>
                                            </p:txEl>
                                          </p:spTgt>
                                        </p:tgtEl>
                                        <p:attrNameLst>
                                          <p:attrName>style.visibility</p:attrName>
                                        </p:attrNameLst>
                                      </p:cBhvr>
                                      <p:to>
                                        <p:strVal val="visible"/>
                                      </p:to>
                                    </p:set>
                                    <p:animEffect transition="in" filter="wipe(up)">
                                      <p:cBhvr>
                                        <p:cTn id="27" dur="500"/>
                                        <p:tgtEl>
                                          <p:spTgt spid="15769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7700"/>
                                        </p:tgtEl>
                                        <p:attrNameLst>
                                          <p:attrName>style.visibility</p:attrName>
                                        </p:attrNameLst>
                                      </p:cBhvr>
                                      <p:to>
                                        <p:strVal val="visible"/>
                                      </p:to>
                                    </p:set>
                                    <p:animEffect transition="in" filter="wipe(left)">
                                      <p:cBhvr>
                                        <p:cTn id="32" dur="500"/>
                                        <p:tgtEl>
                                          <p:spTgt spid="15770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57701"/>
                                        </p:tgtEl>
                                        <p:attrNameLst>
                                          <p:attrName>style.visibility</p:attrName>
                                        </p:attrNameLst>
                                      </p:cBhvr>
                                      <p:to>
                                        <p:strVal val="visible"/>
                                      </p:to>
                                    </p:set>
                                    <p:animEffect transition="in" filter="wipe(left)">
                                      <p:cBhvr>
                                        <p:cTn id="37" dur="500"/>
                                        <p:tgtEl>
                                          <p:spTgt spid="15770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57704"/>
                                        </p:tgtEl>
                                        <p:attrNameLst>
                                          <p:attrName>style.visibility</p:attrName>
                                        </p:attrNameLst>
                                      </p:cBhvr>
                                      <p:to>
                                        <p:strVal val="visible"/>
                                      </p:to>
                                    </p:set>
                                    <p:animEffect transition="in" filter="wipe(left)">
                                      <p:cBhvr>
                                        <p:cTn id="42" dur="500"/>
                                        <p:tgtEl>
                                          <p:spTgt spid="15770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57705"/>
                                        </p:tgtEl>
                                        <p:attrNameLst>
                                          <p:attrName>style.visibility</p:attrName>
                                        </p:attrNameLst>
                                      </p:cBhvr>
                                      <p:to>
                                        <p:strVal val="visible"/>
                                      </p:to>
                                    </p:set>
                                    <p:animEffect transition="in" filter="wipe(left)">
                                      <p:cBhvr>
                                        <p:cTn id="47" dur="500"/>
                                        <p:tgtEl>
                                          <p:spTgt spid="15770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57702"/>
                                        </p:tgtEl>
                                        <p:attrNameLst>
                                          <p:attrName>style.visibility</p:attrName>
                                        </p:attrNameLst>
                                      </p:cBhvr>
                                      <p:to>
                                        <p:strVal val="visible"/>
                                      </p:to>
                                    </p:set>
                                    <p:animEffect transition="in" filter="wipe(left)">
                                      <p:cBhvr>
                                        <p:cTn id="52" dur="500"/>
                                        <p:tgtEl>
                                          <p:spTgt spid="15770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157703"/>
                                        </p:tgtEl>
                                        <p:attrNameLst>
                                          <p:attrName>style.visibility</p:attrName>
                                        </p:attrNameLst>
                                      </p:cBhvr>
                                      <p:to>
                                        <p:strVal val="visible"/>
                                      </p:to>
                                    </p:set>
                                    <p:animEffect transition="in" filter="wipe(left)">
                                      <p:cBhvr>
                                        <p:cTn id="57" dur="500"/>
                                        <p:tgtEl>
                                          <p:spTgt spid="15770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57706"/>
                                        </p:tgtEl>
                                        <p:attrNameLst>
                                          <p:attrName>style.visibility</p:attrName>
                                        </p:attrNameLst>
                                      </p:cBhvr>
                                      <p:to>
                                        <p:strVal val="visible"/>
                                      </p:to>
                                    </p:set>
                                    <p:animEffect transition="in" filter="wipe(left)">
                                      <p:cBhvr>
                                        <p:cTn id="62" dur="500"/>
                                        <p:tgtEl>
                                          <p:spTgt spid="15770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57707"/>
                                        </p:tgtEl>
                                        <p:attrNameLst>
                                          <p:attrName>style.visibility</p:attrName>
                                        </p:attrNameLst>
                                      </p:cBhvr>
                                      <p:to>
                                        <p:strVal val="visible"/>
                                      </p:to>
                                    </p:set>
                                    <p:animEffect transition="in" filter="wipe(left)">
                                      <p:cBhvr>
                                        <p:cTn id="67" dur="500"/>
                                        <p:tgtEl>
                                          <p:spTgt spid="15770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57708"/>
                                        </p:tgtEl>
                                        <p:attrNameLst>
                                          <p:attrName>style.visibility</p:attrName>
                                        </p:attrNameLst>
                                      </p:cBhvr>
                                      <p:to>
                                        <p:strVal val="visible"/>
                                      </p:to>
                                    </p:set>
                                    <p:animEffect transition="in" filter="wipe(left)">
                                      <p:cBhvr>
                                        <p:cTn id="72" dur="500"/>
                                        <p:tgtEl>
                                          <p:spTgt spid="15770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157709"/>
                                        </p:tgtEl>
                                        <p:attrNameLst>
                                          <p:attrName>style.visibility</p:attrName>
                                        </p:attrNameLst>
                                      </p:cBhvr>
                                      <p:to>
                                        <p:strVal val="visible"/>
                                      </p:to>
                                    </p:set>
                                    <p:animEffect transition="in" filter="wipe(left)">
                                      <p:cBhvr>
                                        <p:cTn id="77" dur="500"/>
                                        <p:tgtEl>
                                          <p:spTgt spid="157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9" grpId="0" build="p" bldLvl="5" autoUpdateAnimBg="0"/>
      <p:bldP spid="157700" grpId="0" autoUpdateAnimBg="0"/>
      <p:bldP spid="157701" grpId="0" animBg="1" autoUpdateAnimBg="0"/>
      <p:bldP spid="157702" grpId="0" autoUpdateAnimBg="0"/>
      <p:bldP spid="157703" grpId="0" animBg="1" autoUpdateAnimBg="0"/>
      <p:bldP spid="157704" grpId="0" autoUpdateAnimBg="0"/>
      <p:bldP spid="157705" grpId="0" animBg="1" autoUpdateAnimBg="0"/>
      <p:bldP spid="157706" grpId="0" autoUpdateAnimBg="0"/>
      <p:bldP spid="157707" grpId="0" animBg="1" autoUpdateAnimBg="0"/>
      <p:bldP spid="157708" grpId="0" autoUpdateAnimBg="0"/>
      <p:bldP spid="157709"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r>
              <a:rPr lang="en-US" altLang="zh-CN"/>
              <a:t>－</a:t>
            </a:r>
            <a:fld id="{22E49F43-AE83-4D7A-8684-269590164A31}" type="slidenum">
              <a:rPr lang="en-US" altLang="zh-CN"/>
              <a:pPr/>
              <a:t>6</a:t>
            </a:fld>
            <a:r>
              <a:rPr lang="en-US" altLang="zh-CN"/>
              <a:t>－</a:t>
            </a:r>
          </a:p>
        </p:txBody>
      </p:sp>
      <p:sp>
        <p:nvSpPr>
          <p:cNvPr id="158722"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8.1.2  字符数据在内存中的存储</a:t>
            </a:r>
          </a:p>
        </p:txBody>
      </p:sp>
      <p:sp>
        <p:nvSpPr>
          <p:cNvPr id="158723" name="Rectangle 3"/>
          <p:cNvSpPr>
            <a:spLocks noGrp="1" noChangeArrowheads="1"/>
          </p:cNvSpPr>
          <p:nvPr>
            <p:ph type="body" idx="1"/>
          </p:nvPr>
        </p:nvSpPr>
        <p:spPr>
          <a:xfrm>
            <a:off x="381000" y="2209800"/>
            <a:ext cx="8424863" cy="3352800"/>
          </a:xfrm>
        </p:spPr>
        <p:txBody>
          <a:bodyPr/>
          <a:lstStyle/>
          <a:p>
            <a:pPr lvl="1">
              <a:lnSpc>
                <a:spcPct val="110000"/>
              </a:lnSpc>
              <a:buFont typeface="Wingdings" pitchFamily="2" charset="2"/>
              <a:buNone/>
            </a:pPr>
            <a:r>
              <a:rPr lang="zh-CN" altLang="en-US"/>
              <a:t>∵ 字符数据在内存中以</a:t>
            </a:r>
            <a:r>
              <a:rPr lang="en-US" altLang="zh-CN"/>
              <a:t>ASCII</a:t>
            </a:r>
            <a:r>
              <a:rPr lang="zh-CN" altLang="en-US"/>
              <a:t>码(整数)形式存储</a:t>
            </a:r>
          </a:p>
          <a:p>
            <a:pPr lvl="1">
              <a:lnSpc>
                <a:spcPct val="110000"/>
              </a:lnSpc>
              <a:buFont typeface="Wingdings" pitchFamily="2" charset="2"/>
              <a:buNone/>
            </a:pPr>
            <a:r>
              <a:rPr lang="zh-CN" altLang="en-US"/>
              <a:t>∴ 它与整型数据之间可以通用</a:t>
            </a:r>
          </a:p>
          <a:p>
            <a:pPr lvl="1">
              <a:lnSpc>
                <a:spcPct val="110000"/>
              </a:lnSpc>
            </a:pPr>
            <a:r>
              <a:rPr lang="zh-CN" altLang="en-US"/>
              <a:t>按字符/整数形式输入、输出、参与运算</a:t>
            </a:r>
          </a:p>
          <a:p>
            <a:pPr lvl="1">
              <a:lnSpc>
                <a:spcPct val="110000"/>
              </a:lnSpc>
            </a:pPr>
            <a:r>
              <a:rPr lang="zh-CN" altLang="en-US"/>
              <a:t>原则：以字符形式使用时，系统间接地使用存储单元中的</a:t>
            </a:r>
            <a:r>
              <a:rPr lang="en-US" altLang="zh-CN"/>
              <a:t>ASCII</a:t>
            </a:r>
            <a:r>
              <a:rPr lang="zh-CN" altLang="en-US"/>
              <a:t>值；以整数形式使用时，系统直接使用字符的</a:t>
            </a:r>
            <a:r>
              <a:rPr lang="en-US" altLang="zh-CN"/>
              <a:t>ASCII</a:t>
            </a:r>
            <a:r>
              <a:rPr lang="zh-CN" altLang="en-US"/>
              <a:t>值。</a:t>
            </a:r>
          </a:p>
        </p:txBody>
      </p:sp>
      <p:sp>
        <p:nvSpPr>
          <p:cNvPr id="158724" name="Rectangle 4"/>
          <p:cNvSpPr>
            <a:spLocks noChangeArrowheads="1"/>
          </p:cNvSpPr>
          <p:nvPr/>
        </p:nvSpPr>
        <p:spPr bwMode="auto">
          <a:xfrm>
            <a:off x="533400" y="1600200"/>
            <a:ext cx="4740275" cy="47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spAutoFit/>
          </a:bodyPr>
          <a:lstStyle/>
          <a:p>
            <a:pPr>
              <a:lnSpc>
                <a:spcPct val="110000"/>
              </a:lnSpc>
              <a:spcBef>
                <a:spcPct val="20000"/>
              </a:spcBef>
              <a:buClr>
                <a:srgbClr val="CC0000"/>
              </a:buClr>
              <a:buFont typeface="Wingdings" pitchFamily="2" charset="2"/>
              <a:buNone/>
            </a:pPr>
            <a:r>
              <a:rPr lang="zh-CN" altLang="en-US">
                <a:ea typeface="仿宋_GB2312" pitchFamily="49" charset="-122"/>
              </a:rPr>
              <a:t>2. 字符数据与整型数据之间的运算</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8723">
                                            <p:txEl>
                                              <p:pRg st="0" end="0"/>
                                            </p:txEl>
                                          </p:spTgt>
                                        </p:tgtEl>
                                        <p:attrNameLst>
                                          <p:attrName>style.visibility</p:attrName>
                                        </p:attrNameLst>
                                      </p:cBhvr>
                                      <p:to>
                                        <p:strVal val="visible"/>
                                      </p:to>
                                    </p:set>
                                    <p:animEffect transition="in" filter="wipe(up)">
                                      <p:cBhvr>
                                        <p:cTn id="7" dur="500"/>
                                        <p:tgtEl>
                                          <p:spTgt spid="1587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8723">
                                            <p:txEl>
                                              <p:pRg st="1" end="1"/>
                                            </p:txEl>
                                          </p:spTgt>
                                        </p:tgtEl>
                                        <p:attrNameLst>
                                          <p:attrName>style.visibility</p:attrName>
                                        </p:attrNameLst>
                                      </p:cBhvr>
                                      <p:to>
                                        <p:strVal val="visible"/>
                                      </p:to>
                                    </p:set>
                                    <p:animEffect transition="in" filter="wipe(up)">
                                      <p:cBhvr>
                                        <p:cTn id="12" dur="500"/>
                                        <p:tgtEl>
                                          <p:spTgt spid="15872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58723">
                                            <p:txEl>
                                              <p:pRg st="2" end="2"/>
                                            </p:txEl>
                                          </p:spTgt>
                                        </p:tgtEl>
                                        <p:attrNameLst>
                                          <p:attrName>style.visibility</p:attrName>
                                        </p:attrNameLst>
                                      </p:cBhvr>
                                      <p:to>
                                        <p:strVal val="visible"/>
                                      </p:to>
                                    </p:set>
                                    <p:animEffect transition="in" filter="wipe(up)">
                                      <p:cBhvr>
                                        <p:cTn id="17" dur="500"/>
                                        <p:tgtEl>
                                          <p:spTgt spid="15872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58723">
                                            <p:txEl>
                                              <p:pRg st="3" end="3"/>
                                            </p:txEl>
                                          </p:spTgt>
                                        </p:tgtEl>
                                        <p:attrNameLst>
                                          <p:attrName>style.visibility</p:attrName>
                                        </p:attrNameLst>
                                      </p:cBhvr>
                                      <p:to>
                                        <p:strVal val="visible"/>
                                      </p:to>
                                    </p:set>
                                    <p:animEffect transition="in" filter="wipe(up)">
                                      <p:cBhvr>
                                        <p:cTn id="22" dur="500"/>
                                        <p:tgtEl>
                                          <p:spTgt spid="15872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build="p" bldLvl="5"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r>
              <a:rPr lang="en-US" altLang="zh-CN"/>
              <a:t>－</a:t>
            </a:r>
            <a:fld id="{6F69FB79-651D-4566-BC53-497D24AC0F37}" type="slidenum">
              <a:rPr lang="en-US" altLang="zh-CN"/>
              <a:pPr/>
              <a:t>7</a:t>
            </a:fld>
            <a:r>
              <a:rPr lang="en-US" altLang="zh-CN"/>
              <a:t>－</a:t>
            </a:r>
          </a:p>
        </p:txBody>
      </p:sp>
      <p:sp>
        <p:nvSpPr>
          <p:cNvPr id="159746"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8.1.2  字符数据在内存中的存储</a:t>
            </a:r>
          </a:p>
        </p:txBody>
      </p:sp>
      <p:sp>
        <p:nvSpPr>
          <p:cNvPr id="159747" name="Rectangle 3"/>
          <p:cNvSpPr>
            <a:spLocks noGrp="1" noChangeArrowheads="1"/>
          </p:cNvSpPr>
          <p:nvPr>
            <p:ph type="body" idx="1"/>
          </p:nvPr>
        </p:nvSpPr>
        <p:spPr>
          <a:xfrm>
            <a:off x="381000" y="1524000"/>
            <a:ext cx="8424863" cy="3100388"/>
          </a:xfrm>
        </p:spPr>
        <p:txBody>
          <a:bodyPr/>
          <a:lstStyle/>
          <a:p>
            <a:pPr algn="just">
              <a:buFont typeface="Wingdings" pitchFamily="2" charset="2"/>
              <a:buNone/>
            </a:pPr>
            <a:r>
              <a:rPr lang="zh-CN" altLang="en-US"/>
              <a:t>【例8-1】分析下面程序的运行结果。</a:t>
            </a:r>
            <a:endParaRPr lang="en-US" altLang="zh-CN" b="0"/>
          </a:p>
          <a:p>
            <a:pPr lvl="1" algn="just">
              <a:buFont typeface="Wingdings" pitchFamily="2" charset="2"/>
              <a:buNone/>
            </a:pPr>
            <a:r>
              <a:rPr lang="en-US" altLang="zh-CN" b="0"/>
              <a:t>main( )</a:t>
            </a:r>
          </a:p>
          <a:p>
            <a:pPr lvl="1" algn="just">
              <a:buFont typeface="Wingdings" pitchFamily="2" charset="2"/>
              <a:buNone/>
            </a:pPr>
            <a:r>
              <a:rPr lang="en-US" altLang="zh-CN" b="0"/>
              <a:t>{char  c1,c2;</a:t>
            </a:r>
          </a:p>
          <a:p>
            <a:pPr lvl="1" algn="just">
              <a:buFont typeface="Wingdings" pitchFamily="2" charset="2"/>
              <a:buNone/>
            </a:pPr>
            <a:r>
              <a:rPr lang="en-US" altLang="zh-CN" b="0"/>
              <a:t>  c1=65;  c2=97;</a:t>
            </a:r>
          </a:p>
          <a:p>
            <a:pPr lvl="1" algn="just">
              <a:buFont typeface="Wingdings" pitchFamily="2" charset="2"/>
              <a:buNone/>
            </a:pPr>
            <a:r>
              <a:rPr lang="en-US" altLang="zh-CN" b="0"/>
              <a:t>  printf(“c1=%c, c2=%c\n”, c1, c2);</a:t>
            </a:r>
          </a:p>
          <a:p>
            <a:pPr lvl="1" algn="just">
              <a:buFont typeface="Wingdings" pitchFamily="2" charset="2"/>
              <a:buNone/>
            </a:pPr>
            <a:r>
              <a:rPr lang="en-US" altLang="zh-CN" b="0"/>
              <a:t>  printf(“c1=%c, c2=%c\n”, c1, c2);</a:t>
            </a:r>
          </a:p>
          <a:p>
            <a:pPr lvl="1" algn="just">
              <a:buFont typeface="Wingdings" pitchFamily="2" charset="2"/>
              <a:buNone/>
            </a:pPr>
            <a:r>
              <a:rPr lang="en-US" altLang="zh-CN" b="0"/>
              <a:t>}</a:t>
            </a:r>
            <a:endParaRPr lang="zh-CN" altLang="en-US" b="0"/>
          </a:p>
        </p:txBody>
      </p:sp>
      <p:sp>
        <p:nvSpPr>
          <p:cNvPr id="159748" name="Rectangle 4"/>
          <p:cNvSpPr>
            <a:spLocks noChangeArrowheads="1"/>
          </p:cNvSpPr>
          <p:nvPr/>
        </p:nvSpPr>
        <p:spPr bwMode="auto">
          <a:xfrm>
            <a:off x="533400" y="4724400"/>
            <a:ext cx="2667000" cy="153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just">
              <a:spcBef>
                <a:spcPct val="20000"/>
              </a:spcBef>
              <a:buClr>
                <a:srgbClr val="CC0000"/>
              </a:buClr>
              <a:buFont typeface="Wingdings" pitchFamily="2" charset="2"/>
              <a:buNone/>
            </a:pPr>
            <a:r>
              <a:rPr lang="zh-CN" altLang="en-US">
                <a:latin typeface="Times New Roman" pitchFamily="18" charset="0"/>
                <a:ea typeface="仿宋_GB2312" pitchFamily="49" charset="-122"/>
              </a:rPr>
              <a:t>程序运行结果：</a:t>
            </a:r>
          </a:p>
          <a:p>
            <a:pPr algn="just">
              <a:spcBef>
                <a:spcPct val="20000"/>
              </a:spcBef>
              <a:buClr>
                <a:srgbClr val="CC0000"/>
              </a:buClr>
              <a:buFont typeface="Wingdings" pitchFamily="2" charset="2"/>
              <a:buNone/>
            </a:pPr>
            <a:r>
              <a:rPr lang="zh-CN" altLang="en-US">
                <a:latin typeface="Times New Roman" pitchFamily="18" charset="0"/>
                <a:ea typeface="仿宋_GB2312" pitchFamily="49" charset="-122"/>
              </a:rPr>
              <a:t>   </a:t>
            </a:r>
            <a:r>
              <a:rPr lang="en-US" altLang="zh-CN">
                <a:latin typeface="Times New Roman" pitchFamily="18" charset="0"/>
                <a:ea typeface="仿宋_GB2312" pitchFamily="49" charset="-122"/>
              </a:rPr>
              <a:t>c1=A,c2=a</a:t>
            </a:r>
          </a:p>
          <a:p>
            <a:pPr algn="just">
              <a:spcBef>
                <a:spcPct val="20000"/>
              </a:spcBef>
              <a:buClr>
                <a:srgbClr val="CC0000"/>
              </a:buClr>
              <a:buFont typeface="Wingdings" pitchFamily="2" charset="2"/>
              <a:buNone/>
            </a:pPr>
            <a:r>
              <a:rPr lang="en-US" altLang="zh-CN">
                <a:latin typeface="Times New Roman" pitchFamily="18" charset="0"/>
                <a:ea typeface="仿宋_GB2312" pitchFamily="49" charset="-122"/>
              </a:rPr>
              <a:t>   c1=65,c2=97</a:t>
            </a:r>
            <a:endParaRPr lang="zh-CN" altLang="en-US">
              <a:latin typeface="Times New Roman" pitchFamily="18" charset="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597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r>
              <a:rPr lang="en-US" altLang="zh-CN"/>
              <a:t>－</a:t>
            </a:r>
            <a:fld id="{31F9AF4E-EB48-4E10-AE43-E6FBFE8CA68E}" type="slidenum">
              <a:rPr lang="en-US" altLang="zh-CN"/>
              <a:pPr/>
              <a:t>8</a:t>
            </a:fld>
            <a:r>
              <a:rPr lang="en-US" altLang="zh-CN"/>
              <a:t>－</a:t>
            </a:r>
          </a:p>
        </p:txBody>
      </p:sp>
      <p:sp>
        <p:nvSpPr>
          <p:cNvPr id="160770"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8.1.2  字符数据在内存中的存储</a:t>
            </a:r>
          </a:p>
        </p:txBody>
      </p:sp>
      <p:sp>
        <p:nvSpPr>
          <p:cNvPr id="160771" name="Rectangle 3"/>
          <p:cNvSpPr>
            <a:spLocks noGrp="1" noChangeArrowheads="1"/>
          </p:cNvSpPr>
          <p:nvPr>
            <p:ph type="body" idx="1"/>
          </p:nvPr>
        </p:nvSpPr>
        <p:spPr>
          <a:xfrm>
            <a:off x="395288" y="1524000"/>
            <a:ext cx="8424862" cy="3100388"/>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just">
              <a:buFont typeface="Wingdings" pitchFamily="2" charset="2"/>
              <a:buNone/>
            </a:pPr>
            <a:r>
              <a:rPr lang="zh-CN" altLang="en-US"/>
              <a:t>【例8-2】分析下面程序的运行结果。</a:t>
            </a:r>
          </a:p>
          <a:p>
            <a:pPr lvl="1" algn="just">
              <a:buFont typeface="Wingdings" pitchFamily="2" charset="2"/>
              <a:buNone/>
            </a:pPr>
            <a:r>
              <a:rPr lang="en-US" altLang="zh-CN" b="0"/>
              <a:t>main( )</a:t>
            </a:r>
          </a:p>
          <a:p>
            <a:pPr lvl="1" algn="just">
              <a:buFont typeface="Wingdings" pitchFamily="2" charset="2"/>
              <a:buNone/>
            </a:pPr>
            <a:r>
              <a:rPr lang="en-US" altLang="zh-CN" b="0"/>
              <a:t>{ char c1,c2;</a:t>
            </a:r>
          </a:p>
          <a:p>
            <a:pPr lvl="1" algn="just">
              <a:buFont typeface="Wingdings" pitchFamily="2" charset="2"/>
              <a:buNone/>
            </a:pPr>
            <a:r>
              <a:rPr lang="en-US" altLang="zh-CN" b="0"/>
              <a:t>  c1=’A’;  c2=’a’; </a:t>
            </a:r>
          </a:p>
          <a:p>
            <a:pPr lvl="1" algn="just">
              <a:buFont typeface="Wingdings" pitchFamily="2" charset="2"/>
              <a:buNone/>
            </a:pPr>
            <a:r>
              <a:rPr lang="en-US" altLang="zh-CN" b="0"/>
              <a:t>  c1=c1+1;  c2=c2+1;</a:t>
            </a:r>
          </a:p>
          <a:p>
            <a:pPr lvl="1" algn="just">
              <a:buFont typeface="Wingdings" pitchFamily="2" charset="2"/>
              <a:buNone/>
            </a:pPr>
            <a:r>
              <a:rPr lang="en-US" altLang="zh-CN" b="0"/>
              <a:t>  printf(“%c  %c\n”, c1, c2);</a:t>
            </a:r>
          </a:p>
          <a:p>
            <a:pPr lvl="1" algn="just">
              <a:buFont typeface="Wingdings" pitchFamily="2" charset="2"/>
              <a:buNone/>
            </a:pPr>
            <a:r>
              <a:rPr lang="en-US" altLang="zh-CN" b="0"/>
              <a:t>}</a:t>
            </a:r>
            <a:endParaRPr lang="zh-CN" altLang="en-US" b="0"/>
          </a:p>
        </p:txBody>
      </p:sp>
      <p:sp>
        <p:nvSpPr>
          <p:cNvPr id="160772" name="Rectangle 4"/>
          <p:cNvSpPr>
            <a:spLocks noChangeArrowheads="1"/>
          </p:cNvSpPr>
          <p:nvPr/>
        </p:nvSpPr>
        <p:spPr bwMode="auto">
          <a:xfrm>
            <a:off x="609600" y="4800600"/>
            <a:ext cx="3679825" cy="43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just">
              <a:spcBef>
                <a:spcPct val="20000"/>
              </a:spcBef>
              <a:buClr>
                <a:srgbClr val="CC0000"/>
              </a:buClr>
              <a:buFont typeface="Wingdings" pitchFamily="2" charset="2"/>
              <a:buNone/>
            </a:pPr>
            <a:r>
              <a:rPr lang="zh-CN" altLang="en-GB">
                <a:latin typeface="Times New Roman" pitchFamily="18" charset="0"/>
                <a:ea typeface="仿宋_GB2312" pitchFamily="49" charset="-122"/>
              </a:rPr>
              <a:t> </a:t>
            </a:r>
            <a:r>
              <a:rPr lang="zh-CN" altLang="en-US">
                <a:latin typeface="Times New Roman" pitchFamily="18" charset="0"/>
                <a:ea typeface="仿宋_GB2312" pitchFamily="49" charset="-122"/>
              </a:rPr>
              <a:t>程序运行结果：</a:t>
            </a:r>
            <a:r>
              <a:rPr lang="en-US" altLang="zh-CN">
                <a:latin typeface="Times New Roman" pitchFamily="18" charset="0"/>
                <a:ea typeface="仿宋_GB2312" pitchFamily="49" charset="-122"/>
              </a:rPr>
              <a:t>B  b </a:t>
            </a:r>
            <a:endParaRPr lang="zh-CN" altLang="en-US">
              <a:latin typeface="Times New Roman" pitchFamily="18" charset="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07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r>
              <a:rPr lang="en-US" altLang="zh-CN"/>
              <a:t>－</a:t>
            </a:r>
            <a:fld id="{A2E7504B-ECAF-4D9D-B722-D6A4BA59A5A6}" type="slidenum">
              <a:rPr lang="en-US" altLang="zh-CN"/>
              <a:pPr/>
              <a:t>9</a:t>
            </a:fld>
            <a:r>
              <a:rPr lang="en-US" altLang="zh-CN"/>
              <a:t>－</a:t>
            </a:r>
          </a:p>
        </p:txBody>
      </p:sp>
      <p:sp>
        <p:nvSpPr>
          <p:cNvPr id="112642"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nchor="t"/>
          <a:lstStyle/>
          <a:p>
            <a:pPr algn="l"/>
            <a:r>
              <a:rPr lang="zh-CN" altLang="en-US" sz="3600"/>
              <a:t>8.1.3  字符类型数据处理算法举例</a:t>
            </a:r>
          </a:p>
        </p:txBody>
      </p:sp>
      <p:sp>
        <p:nvSpPr>
          <p:cNvPr id="112643" name="Rectangle 3"/>
          <p:cNvSpPr>
            <a:spLocks noGrp="1" noChangeArrowheads="1"/>
          </p:cNvSpPr>
          <p:nvPr>
            <p:ph type="body" idx="1"/>
          </p:nvPr>
        </p:nvSpPr>
        <p:spPr>
          <a:xfrm>
            <a:off x="566738" y="3429000"/>
            <a:ext cx="8043862" cy="3048000"/>
          </a:xfrm>
        </p:spPr>
        <p:txBody>
          <a:bodyPr/>
          <a:lstStyle/>
          <a:p>
            <a:pPr algn="just"/>
            <a:r>
              <a:rPr lang="zh-CN" altLang="en-US"/>
              <a:t>数字的存储：整型变量</a:t>
            </a:r>
            <a:r>
              <a:rPr lang="en-US" altLang="zh-CN" b="0"/>
              <a:t>a、b</a:t>
            </a:r>
          </a:p>
          <a:p>
            <a:pPr algn="just"/>
            <a:r>
              <a:rPr lang="zh-CN" altLang="en-US"/>
              <a:t>运算符的存储：字符型变量</a:t>
            </a:r>
            <a:r>
              <a:rPr lang="en-US" altLang="zh-CN" b="0"/>
              <a:t>operator</a:t>
            </a:r>
            <a:endParaRPr lang="zh-CN" altLang="en-US"/>
          </a:p>
          <a:p>
            <a:pPr algn="just"/>
            <a:r>
              <a:rPr lang="zh-CN" altLang="en-US"/>
              <a:t>解题的大致过程：</a:t>
            </a:r>
          </a:p>
          <a:p>
            <a:pPr lvl="1" algn="just">
              <a:buFont typeface="Wingdings" pitchFamily="2" charset="2"/>
              <a:buNone/>
            </a:pPr>
            <a:r>
              <a:rPr lang="zh-CN" altLang="en-US"/>
              <a:t>(1)  输入</a:t>
            </a:r>
            <a:r>
              <a:rPr lang="en-US" altLang="zh-CN" b="0"/>
              <a:t>a、operator 、 b</a:t>
            </a:r>
          </a:p>
          <a:p>
            <a:pPr lvl="1" algn="just">
              <a:buFont typeface="Wingdings" pitchFamily="2" charset="2"/>
              <a:buNone/>
            </a:pPr>
            <a:r>
              <a:rPr lang="zh-CN" altLang="en-US"/>
              <a:t>(2) 根据</a:t>
            </a:r>
            <a:r>
              <a:rPr lang="en-US" altLang="zh-CN" b="0"/>
              <a:t>operator</a:t>
            </a:r>
            <a:r>
              <a:rPr lang="zh-CN" altLang="en-US"/>
              <a:t>形成不同的算术运算式，运算后结果存入变量</a:t>
            </a:r>
            <a:r>
              <a:rPr lang="en-US" altLang="zh-CN" b="0"/>
              <a:t>c</a:t>
            </a:r>
          </a:p>
          <a:p>
            <a:pPr lvl="1">
              <a:buFont typeface="Wingdings" pitchFamily="2" charset="2"/>
              <a:buNone/>
            </a:pPr>
            <a:r>
              <a:rPr lang="zh-CN" altLang="en-US"/>
              <a:t>(3)  输出</a:t>
            </a:r>
            <a:r>
              <a:rPr lang="en-US" altLang="zh-CN" b="0"/>
              <a:t>c </a:t>
            </a:r>
          </a:p>
        </p:txBody>
      </p:sp>
      <p:sp>
        <p:nvSpPr>
          <p:cNvPr id="112644" name="Rectangle 4"/>
          <p:cNvSpPr>
            <a:spLocks noChangeArrowheads="1"/>
          </p:cNvSpPr>
          <p:nvPr/>
        </p:nvSpPr>
        <p:spPr bwMode="auto">
          <a:xfrm>
            <a:off x="304800" y="1600200"/>
            <a:ext cx="8534400" cy="80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r>
              <a:rPr lang="zh-CN" altLang="en-US">
                <a:ea typeface="仿宋_GB2312" pitchFamily="49" charset="-122"/>
              </a:rPr>
              <a:t>【例</a:t>
            </a:r>
            <a:r>
              <a:rPr lang="zh-CN" altLang="en-US" b="0">
                <a:ea typeface="仿宋_GB2312" pitchFamily="49" charset="-122"/>
              </a:rPr>
              <a:t>8-3</a:t>
            </a:r>
            <a:r>
              <a:rPr lang="zh-CN" altLang="en-US">
                <a:ea typeface="仿宋_GB2312" pitchFamily="49" charset="-122"/>
              </a:rPr>
              <a:t>】输入两个数和一个算术运算符</a:t>
            </a:r>
            <a:r>
              <a:rPr lang="zh-CN" altLang="en-US" b="0">
                <a:ea typeface="仿宋_GB2312" pitchFamily="49" charset="-122"/>
              </a:rPr>
              <a:t>（‘+’、‘-’、‘*’、‘/’）</a:t>
            </a:r>
            <a:r>
              <a:rPr lang="zh-CN" altLang="en-US">
                <a:ea typeface="仿宋_GB2312" pitchFamily="49" charset="-122"/>
              </a:rPr>
              <a:t>，组织一次算术运算，打印运算结果。</a:t>
            </a:r>
          </a:p>
        </p:txBody>
      </p:sp>
      <p:sp>
        <p:nvSpPr>
          <p:cNvPr id="112645" name="Text Box 5"/>
          <p:cNvSpPr txBox="1">
            <a:spLocks noChangeArrowheads="1"/>
          </p:cNvSpPr>
          <p:nvPr/>
        </p:nvSpPr>
        <p:spPr bwMode="auto">
          <a:xfrm>
            <a:off x="533400" y="2438400"/>
            <a:ext cx="2971800"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3025" tIns="36512" rIns="73025" bIns="36512">
            <a:spAutoFit/>
          </a:bodyPr>
          <a:lstStyle/>
          <a:p>
            <a:pPr>
              <a:lnSpc>
                <a:spcPct val="110000"/>
              </a:lnSpc>
            </a:pPr>
            <a:r>
              <a:rPr lang="zh-CN" altLang="en-US">
                <a:ea typeface="仿宋_GB2312" pitchFamily="49" charset="-122"/>
              </a:rPr>
              <a:t>输入：3+2 ；输出5</a:t>
            </a:r>
          </a:p>
          <a:p>
            <a:pPr>
              <a:lnSpc>
                <a:spcPct val="110000"/>
              </a:lnSpc>
            </a:pPr>
            <a:r>
              <a:rPr lang="zh-CN" altLang="en-US">
                <a:ea typeface="仿宋_GB2312" pitchFamily="49" charset="-122"/>
              </a:rPr>
              <a:t>输入：3*2 ；输出6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2645">
                                            <p:txEl>
                                              <p:pRg st="0" end="0"/>
                                            </p:txEl>
                                          </p:spTgt>
                                        </p:tgtEl>
                                        <p:attrNameLst>
                                          <p:attrName>style.visibility</p:attrName>
                                        </p:attrNameLst>
                                      </p:cBhvr>
                                      <p:to>
                                        <p:strVal val="visible"/>
                                      </p:to>
                                    </p:set>
                                    <p:animEffect transition="in" filter="wipe(left)">
                                      <p:cBhvr>
                                        <p:cTn id="7" dur="500"/>
                                        <p:tgtEl>
                                          <p:spTgt spid="11264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45">
                                            <p:txEl>
                                              <p:pRg st="1" end="1"/>
                                            </p:txEl>
                                          </p:spTgt>
                                        </p:tgtEl>
                                        <p:attrNameLst>
                                          <p:attrName>style.visibility</p:attrName>
                                        </p:attrNameLst>
                                      </p:cBhvr>
                                      <p:to>
                                        <p:strVal val="visible"/>
                                      </p:to>
                                    </p:set>
                                    <p:animEffect transition="in" filter="wipe(left)">
                                      <p:cBhvr>
                                        <p:cTn id="12" dur="500"/>
                                        <p:tgtEl>
                                          <p:spTgt spid="11264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12643">
                                            <p:txEl>
                                              <p:pRg st="0" end="0"/>
                                            </p:txEl>
                                          </p:spTgt>
                                        </p:tgtEl>
                                        <p:attrNameLst>
                                          <p:attrName>style.visibility</p:attrName>
                                        </p:attrNameLst>
                                      </p:cBhvr>
                                      <p:to>
                                        <p:strVal val="visible"/>
                                      </p:to>
                                    </p:set>
                                    <p:animEffect transition="in" filter="wipe(up)">
                                      <p:cBhvr>
                                        <p:cTn id="17" dur="500"/>
                                        <p:tgtEl>
                                          <p:spTgt spid="11264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12643">
                                            <p:txEl>
                                              <p:pRg st="1" end="1"/>
                                            </p:txEl>
                                          </p:spTgt>
                                        </p:tgtEl>
                                        <p:attrNameLst>
                                          <p:attrName>style.visibility</p:attrName>
                                        </p:attrNameLst>
                                      </p:cBhvr>
                                      <p:to>
                                        <p:strVal val="visible"/>
                                      </p:to>
                                    </p:set>
                                    <p:animEffect transition="in" filter="wipe(up)">
                                      <p:cBhvr>
                                        <p:cTn id="22" dur="500"/>
                                        <p:tgtEl>
                                          <p:spTgt spid="112643">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12643">
                                            <p:txEl>
                                              <p:pRg st="2" end="2"/>
                                            </p:txEl>
                                          </p:spTgt>
                                        </p:tgtEl>
                                        <p:attrNameLst>
                                          <p:attrName>style.visibility</p:attrName>
                                        </p:attrNameLst>
                                      </p:cBhvr>
                                      <p:to>
                                        <p:strVal val="visible"/>
                                      </p:to>
                                    </p:set>
                                    <p:animEffect transition="in" filter="wipe(up)">
                                      <p:cBhvr>
                                        <p:cTn id="27" dur="500"/>
                                        <p:tgtEl>
                                          <p:spTgt spid="112643">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12643">
                                            <p:txEl>
                                              <p:pRg st="3" end="3"/>
                                            </p:txEl>
                                          </p:spTgt>
                                        </p:tgtEl>
                                        <p:attrNameLst>
                                          <p:attrName>style.visibility</p:attrName>
                                        </p:attrNameLst>
                                      </p:cBhvr>
                                      <p:to>
                                        <p:strVal val="visible"/>
                                      </p:to>
                                    </p:set>
                                    <p:animEffect transition="in" filter="wipe(up)">
                                      <p:cBhvr>
                                        <p:cTn id="32" dur="500"/>
                                        <p:tgtEl>
                                          <p:spTgt spid="112643">
                                            <p:txEl>
                                              <p:pRg st="3" end="3"/>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12643">
                                            <p:txEl>
                                              <p:pRg st="4" end="4"/>
                                            </p:txEl>
                                          </p:spTgt>
                                        </p:tgtEl>
                                        <p:attrNameLst>
                                          <p:attrName>style.visibility</p:attrName>
                                        </p:attrNameLst>
                                      </p:cBhvr>
                                      <p:to>
                                        <p:strVal val="visible"/>
                                      </p:to>
                                    </p:set>
                                    <p:animEffect transition="in" filter="wipe(up)">
                                      <p:cBhvr>
                                        <p:cTn id="37" dur="500"/>
                                        <p:tgtEl>
                                          <p:spTgt spid="112643">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12643">
                                            <p:txEl>
                                              <p:pRg st="5" end="5"/>
                                            </p:txEl>
                                          </p:spTgt>
                                        </p:tgtEl>
                                        <p:attrNameLst>
                                          <p:attrName>style.visibility</p:attrName>
                                        </p:attrNameLst>
                                      </p:cBhvr>
                                      <p:to>
                                        <p:strVal val="visible"/>
                                      </p:to>
                                    </p:set>
                                    <p:animEffect transition="in" filter="wipe(up)">
                                      <p:cBhvr>
                                        <p:cTn id="42" dur="500"/>
                                        <p:tgtEl>
                                          <p:spTgt spid="11264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build="p" bldLvl="5" autoUpdateAnimBg="0"/>
      <p:bldP spid="112645" grpId="0" build="p" autoUpdateAnimBg="0"/>
    </p:bldLst>
  </p:timing>
</p:sld>
</file>

<file path=ppt/theme/theme1.xml><?xml version="1.0" encoding="utf-8"?>
<a:theme xmlns:a="http://schemas.openxmlformats.org/drawingml/2006/main" name="算法基础远程课件模板2">
  <a:themeElements>
    <a:clrScheme name="算法基础远程课件模板2 9">
      <a:dk1>
        <a:srgbClr val="000000"/>
      </a:dk1>
      <a:lt1>
        <a:srgbClr val="FFFFFF"/>
      </a:lt1>
      <a:dk2>
        <a:srgbClr val="000000"/>
      </a:dk2>
      <a:lt2>
        <a:srgbClr val="808080"/>
      </a:lt2>
      <a:accent1>
        <a:srgbClr val="008000"/>
      </a:accent1>
      <a:accent2>
        <a:srgbClr val="3333CC"/>
      </a:accent2>
      <a:accent3>
        <a:srgbClr val="FFFFFF"/>
      </a:accent3>
      <a:accent4>
        <a:srgbClr val="000000"/>
      </a:accent4>
      <a:accent5>
        <a:srgbClr val="AAC0AA"/>
      </a:accent5>
      <a:accent6>
        <a:srgbClr val="2D2DB9"/>
      </a:accent6>
      <a:hlink>
        <a:srgbClr val="0000CC"/>
      </a:hlink>
      <a:folHlink>
        <a:srgbClr val="800080"/>
      </a:folHlink>
    </a:clrScheme>
    <a:fontScheme name="算法基础远程课件模板2">
      <a:majorFont>
        <a:latin typeface="Impact"/>
        <a:ea typeface="方正姚体"/>
        <a:cs typeface=""/>
      </a:majorFont>
      <a:minorFont>
        <a:latin typeface="Times New Roman"/>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73025" tIns="36512" rIns="73025" bIns="36512"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2400" b="1" i="0" u="none" strike="noStrike" cap="none" normalizeH="0" baseline="0" smtClean="0">
            <a:ln>
              <a:noFill/>
            </a:ln>
            <a:solidFill>
              <a:schemeClr val="tx1"/>
            </a:solidFill>
            <a:effectLst/>
            <a:latin typeface="Times New Roman" pitchFamily="18" charset="0"/>
            <a:ea typeface="宋体"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73025" tIns="36512" rIns="73025" bIns="36512"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2400" b="1" i="0" u="none" strike="noStrike" cap="none" normalizeH="0" baseline="0" smtClean="0">
            <a:ln>
              <a:noFill/>
            </a:ln>
            <a:solidFill>
              <a:schemeClr val="tx1"/>
            </a:solidFill>
            <a:effectLst/>
            <a:latin typeface="Times New Roman" pitchFamily="18" charset="0"/>
            <a:ea typeface="宋体" charset="-122"/>
          </a:defRPr>
        </a:defPPr>
      </a:lstStyle>
    </a:lnDef>
  </a:objectDefaults>
  <a:extraClrSchemeLst>
    <a:extraClrScheme>
      <a:clrScheme name="算法基础远程课件模板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算法基础远程课件模板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算法基础远程课件模板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算法基础远程课件模板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算法基础远程课件模板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算法基础远程课件模板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算法基础远程课件模板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算法基础远程课件模板2 8">
        <a:dk1>
          <a:srgbClr val="000000"/>
        </a:dk1>
        <a:lt1>
          <a:srgbClr val="FFFFFF"/>
        </a:lt1>
        <a:dk2>
          <a:srgbClr val="000000"/>
        </a:dk2>
        <a:lt2>
          <a:srgbClr val="808080"/>
        </a:lt2>
        <a:accent1>
          <a:srgbClr val="FFFFCC"/>
        </a:accent1>
        <a:accent2>
          <a:srgbClr val="008000"/>
        </a:accent2>
        <a:accent3>
          <a:srgbClr val="FFFFFF"/>
        </a:accent3>
        <a:accent4>
          <a:srgbClr val="000000"/>
        </a:accent4>
        <a:accent5>
          <a:srgbClr val="FFFFE2"/>
        </a:accent5>
        <a:accent6>
          <a:srgbClr val="007300"/>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算法基础远程课件模板2 9">
        <a:dk1>
          <a:srgbClr val="000000"/>
        </a:dk1>
        <a:lt1>
          <a:srgbClr val="FFFFFF"/>
        </a:lt1>
        <a:dk2>
          <a:srgbClr val="000000"/>
        </a:dk2>
        <a:lt2>
          <a:srgbClr val="808080"/>
        </a:lt2>
        <a:accent1>
          <a:srgbClr val="008000"/>
        </a:accent1>
        <a:accent2>
          <a:srgbClr val="3333CC"/>
        </a:accent2>
        <a:accent3>
          <a:srgbClr val="FFFFFF"/>
        </a:accent3>
        <a:accent4>
          <a:srgbClr val="000000"/>
        </a:accent4>
        <a:accent5>
          <a:srgbClr val="AAC0AA"/>
        </a:accent5>
        <a:accent6>
          <a:srgbClr val="2D2DB9"/>
        </a:accent6>
        <a:hlink>
          <a:srgbClr val="0000CC"/>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Settings\haiyang\Application Data\Microsoft\Templates\算法基础远程课件模板2.pot</Template>
  <TotalTime>233</TotalTime>
  <Words>3469</Words>
  <Application>Microsoft Office PowerPoint</Application>
  <PresentationFormat>全屏显示(4:3)</PresentationFormat>
  <Paragraphs>596</Paragraphs>
  <Slides>43</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43</vt:i4>
      </vt:variant>
    </vt:vector>
  </HeadingPairs>
  <TitlesOfParts>
    <vt:vector size="56" baseType="lpstr">
      <vt:lpstr>Arial</vt:lpstr>
      <vt:lpstr>Impact</vt:lpstr>
      <vt:lpstr>方正姚体</vt:lpstr>
      <vt:lpstr>Times New Roman</vt:lpstr>
      <vt:lpstr>仿宋_GB2312</vt:lpstr>
      <vt:lpstr>Wingdings</vt:lpstr>
      <vt:lpstr>隶书</vt:lpstr>
      <vt:lpstr>宋体</vt:lpstr>
      <vt:lpstr>Arial Rounded MT Bold</vt:lpstr>
      <vt:lpstr>黑体</vt:lpstr>
      <vt:lpstr>Tahoma</vt:lpstr>
      <vt:lpstr>算法基础远程课件模板2</vt:lpstr>
      <vt:lpstr>位图图像</vt:lpstr>
      <vt:lpstr>第8章    字符和字符串处理的算法</vt:lpstr>
      <vt:lpstr>8.1　字符类型数据处理的算法 </vt:lpstr>
      <vt:lpstr>8.1.1  字符常量与字符变量</vt:lpstr>
      <vt:lpstr>8.1.1  字符常量与字符变量</vt:lpstr>
      <vt:lpstr>8.1.2  字符数据在内存中的存储</vt:lpstr>
      <vt:lpstr>8.1.2  字符数据在内存中的存储</vt:lpstr>
      <vt:lpstr>8.1.2  字符数据在内存中的存储</vt:lpstr>
      <vt:lpstr>8.1.2  字符数据在内存中的存储</vt:lpstr>
      <vt:lpstr>8.1.3  字符类型数据处理算法举例</vt:lpstr>
      <vt:lpstr>8.1.3  字符类型数据处理算法举例</vt:lpstr>
      <vt:lpstr> 8.1.3  字符类型数据处理算法举例</vt:lpstr>
      <vt:lpstr> 8.1.3  字符类型数据处理算法举例</vt:lpstr>
      <vt:lpstr> 8.1.3  字符类型数据处理算法举例</vt:lpstr>
      <vt:lpstr>边学边练</vt:lpstr>
      <vt:lpstr>8.2　一个字符串处理的存储和处理</vt:lpstr>
      <vt:lpstr>8.2.1  一维字符数组与字符串</vt:lpstr>
      <vt:lpstr>8.2.1一维字符数组与字符串</vt:lpstr>
      <vt:lpstr>8.2.2   C语言中字符串的输入输出</vt:lpstr>
      <vt:lpstr>8.2.2   C语言中字符串的输入输出</vt:lpstr>
      <vt:lpstr>8.2.2  C语言中字符串的输入输出</vt:lpstr>
      <vt:lpstr>8.2.2  C语言中字符串的输入输出</vt:lpstr>
      <vt:lpstr>8.2.3  字符串处理函数</vt:lpstr>
      <vt:lpstr>8.2.3  字符串处理函数</vt:lpstr>
      <vt:lpstr>8.2.3  字符串处理函数</vt:lpstr>
      <vt:lpstr>8.2.3  字符串处理函数</vt:lpstr>
      <vt:lpstr>8.2.3  字符串处理函数</vt:lpstr>
      <vt:lpstr>8.2.3  字符串处理函数</vt:lpstr>
      <vt:lpstr>8.2.4　字符串处理算法举例</vt:lpstr>
      <vt:lpstr>8.2.4　字符串处理算法举例</vt:lpstr>
      <vt:lpstr>8.2.4  字符串处理算法举例</vt:lpstr>
      <vt:lpstr>8.2.4  字符串处理算法举例</vt:lpstr>
      <vt:lpstr>8.2.4  字符串处理算法举例</vt:lpstr>
      <vt:lpstr>边学边练</vt:lpstr>
      <vt:lpstr>8.3   多个字符串的存储和处理</vt:lpstr>
      <vt:lpstr>8.3.1   二维字符数组</vt:lpstr>
      <vt:lpstr>8.3.1   二维字符数组</vt:lpstr>
      <vt:lpstr>8.3.1   二维字符数组</vt:lpstr>
      <vt:lpstr>8.3.2   多个字符串处理举例</vt:lpstr>
      <vt:lpstr>8.3.2   多个字符串处理举例</vt:lpstr>
      <vt:lpstr> 8.3.2   多个字符串处理举例</vt:lpstr>
      <vt:lpstr> 8.3.2   多个字符串处理举例</vt:lpstr>
      <vt:lpstr>练习题</vt:lpstr>
      <vt:lpstr>本章小结</vt:lpstr>
    </vt:vector>
  </TitlesOfParts>
  <Company>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第8章    字符和字符串处理的算法</dc:title>
  <dc:creator>lyx</dc:creator>
  <cp:lastModifiedBy>yan song</cp:lastModifiedBy>
  <cp:revision>122</cp:revision>
  <dcterms:created xsi:type="dcterms:W3CDTF">2005-06-19T08:42:57Z</dcterms:created>
  <dcterms:modified xsi:type="dcterms:W3CDTF">2015-08-18T13:33:21Z</dcterms:modified>
</cp:coreProperties>
</file>