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63"/>
  </p:notesMasterIdLst>
  <p:handoutMasterIdLst>
    <p:handoutMasterId r:id="rId64"/>
  </p:handoutMasterIdLst>
  <p:sldIdLst>
    <p:sldId id="503" r:id="rId2"/>
    <p:sldId id="625" r:id="rId3"/>
    <p:sldId id="626" r:id="rId4"/>
    <p:sldId id="627" r:id="rId5"/>
    <p:sldId id="628" r:id="rId6"/>
    <p:sldId id="629" r:id="rId7"/>
    <p:sldId id="630" r:id="rId8"/>
    <p:sldId id="597" r:id="rId9"/>
    <p:sldId id="544" r:id="rId10"/>
    <p:sldId id="545" r:id="rId11"/>
    <p:sldId id="546" r:id="rId12"/>
    <p:sldId id="548" r:id="rId13"/>
    <p:sldId id="505" r:id="rId14"/>
    <p:sldId id="340" r:id="rId15"/>
    <p:sldId id="609" r:id="rId16"/>
    <p:sldId id="610" r:id="rId17"/>
    <p:sldId id="611" r:id="rId18"/>
    <p:sldId id="612" r:id="rId19"/>
    <p:sldId id="613" r:id="rId20"/>
    <p:sldId id="614" r:id="rId21"/>
    <p:sldId id="615" r:id="rId22"/>
    <p:sldId id="616" r:id="rId23"/>
    <p:sldId id="617" r:id="rId24"/>
    <p:sldId id="618" r:id="rId25"/>
    <p:sldId id="598" r:id="rId26"/>
    <p:sldId id="319" r:id="rId27"/>
    <p:sldId id="411" r:id="rId28"/>
    <p:sldId id="281" r:id="rId29"/>
    <p:sldId id="286" r:id="rId30"/>
    <p:sldId id="303" r:id="rId31"/>
    <p:sldId id="287" r:id="rId32"/>
    <p:sldId id="304" r:id="rId33"/>
    <p:sldId id="289" r:id="rId34"/>
    <p:sldId id="556" r:id="rId35"/>
    <p:sldId id="290" r:id="rId36"/>
    <p:sldId id="430" r:id="rId37"/>
    <p:sldId id="449" r:id="rId38"/>
    <p:sldId id="431" r:id="rId39"/>
    <p:sldId id="448" r:id="rId40"/>
    <p:sldId id="481" r:id="rId41"/>
    <p:sldId id="426" r:id="rId42"/>
    <p:sldId id="424" r:id="rId43"/>
    <p:sldId id="425" r:id="rId44"/>
    <p:sldId id="427" r:id="rId45"/>
    <p:sldId id="428" r:id="rId46"/>
    <p:sldId id="429" r:id="rId47"/>
    <p:sldId id="295" r:id="rId48"/>
    <p:sldId id="296" r:id="rId49"/>
    <p:sldId id="482" r:id="rId50"/>
    <p:sldId id="419" r:id="rId51"/>
    <p:sldId id="619" r:id="rId52"/>
    <p:sldId id="620" r:id="rId53"/>
    <p:sldId id="621" r:id="rId54"/>
    <p:sldId id="381" r:id="rId55"/>
    <p:sldId id="573" r:id="rId56"/>
    <p:sldId id="581" r:id="rId57"/>
    <p:sldId id="582" r:id="rId58"/>
    <p:sldId id="390" r:id="rId59"/>
    <p:sldId id="585" r:id="rId60"/>
    <p:sldId id="583" r:id="rId61"/>
    <p:sldId id="631" r:id="rId62"/>
  </p:sldIdLst>
  <p:sldSz cx="9144000" cy="5437188"/>
  <p:notesSz cx="6934200" cy="9398000"/>
  <p:custDataLst>
    <p:tags r:id="rId6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00"/>
    <a:srgbClr val="062417"/>
    <a:srgbClr val="FFCCFF"/>
    <a:srgbClr val="CC99FF"/>
    <a:srgbClr val="009A54"/>
    <a:srgbClr val="FFFFCC"/>
    <a:srgbClr val="FFCCC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82941" autoAdjust="0"/>
  </p:normalViewPr>
  <p:slideViewPr>
    <p:cSldViewPr>
      <p:cViewPr varScale="1">
        <p:scale>
          <a:sx n="63" d="100"/>
          <a:sy n="63" d="100"/>
        </p:scale>
        <p:origin x="-1296" y="-96"/>
      </p:cViewPr>
      <p:guideLst>
        <p:guide orient="horz" pos="3197"/>
        <p:guide pos="1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266" y="-108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C810278-D31C-487A-A396-771BF7D9D03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9047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909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455613" y="685800"/>
            <a:ext cx="6022975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0"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/>
            </a:lvl1pPr>
          </a:lstStyle>
          <a:p>
            <a:pPr>
              <a:defRPr/>
            </a:pPr>
            <a:fld id="{360F13C5-7C6C-46C0-AC7B-651F883E987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72395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86EB4E2-8270-49D0-960F-C0E7D6167CE0}" type="slidenum">
              <a:rPr kumimoji="0" lang="zh-CN" altLang="en-US" sz="1200" smtClean="0"/>
              <a:pPr eaLnBrk="1" hangingPunct="1"/>
              <a:t>1</a:t>
            </a:fld>
            <a:endParaRPr kumimoji="0" lang="en-US" altLang="zh-CN" sz="1200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531DA6A-D418-438C-9277-DFFC131FD765}" type="slidenum">
              <a:rPr kumimoji="0" lang="zh-CN" altLang="en-US" sz="1200" smtClean="0"/>
              <a:pPr eaLnBrk="1" hangingPunct="1"/>
              <a:t>19</a:t>
            </a:fld>
            <a:endParaRPr kumimoji="0" lang="en-US" altLang="zh-CN" sz="1200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279FB9C-E22C-49AC-8BE3-58CE99E8F897}" type="slidenum">
              <a:rPr kumimoji="0" lang="zh-CN" altLang="en-US" sz="1200" smtClean="0"/>
              <a:pPr eaLnBrk="1" hangingPunct="1"/>
              <a:t>20</a:t>
            </a:fld>
            <a:endParaRPr kumimoji="0" lang="en-US" altLang="zh-CN" sz="1200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81CB61D-0A06-40D2-9B61-B9D606CD035B}" type="slidenum">
              <a:rPr kumimoji="0" lang="zh-CN" altLang="en-US" sz="1200" smtClean="0"/>
              <a:pPr eaLnBrk="1" hangingPunct="1"/>
              <a:t>21</a:t>
            </a:fld>
            <a:endParaRPr kumimoji="0" lang="en-US" altLang="zh-CN" sz="1200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B0CB74A-4AC4-465A-A222-AEC8C4E2A3FA}" type="slidenum">
              <a:rPr kumimoji="0" lang="zh-CN" altLang="en-US" sz="1200" smtClean="0"/>
              <a:pPr eaLnBrk="1" hangingPunct="1"/>
              <a:t>22</a:t>
            </a:fld>
            <a:endParaRPr kumimoji="0" lang="en-US" altLang="zh-CN" sz="1200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DC92636-9507-4512-91EC-E1EDCA3957E5}" type="slidenum">
              <a:rPr kumimoji="0" lang="zh-CN" altLang="en-US" sz="1200" smtClean="0"/>
              <a:pPr eaLnBrk="1" hangingPunct="1"/>
              <a:t>23</a:t>
            </a:fld>
            <a:endParaRPr kumimoji="0" lang="en-US" altLang="zh-CN" sz="1200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714F4C8-EB5F-4BAC-BCA6-0893841CB1C3}" type="slidenum">
              <a:rPr kumimoji="0" lang="zh-CN" altLang="en-US" sz="1200" smtClean="0"/>
              <a:pPr eaLnBrk="1" hangingPunct="1"/>
              <a:t>26</a:t>
            </a:fld>
            <a:endParaRPr kumimoji="0" lang="en-US" altLang="zh-CN" sz="1200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A8D802A-AE83-46C8-82B2-C4C0C34E728D}" type="slidenum">
              <a:rPr kumimoji="0" lang="zh-CN" altLang="en-US" sz="1200" smtClean="0"/>
              <a:pPr eaLnBrk="1" hangingPunct="1"/>
              <a:t>28</a:t>
            </a:fld>
            <a:endParaRPr kumimoji="0" lang="en-US" altLang="zh-CN" sz="1200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10F316F-2A1D-4DAE-808A-B1E0165B90C4}" type="slidenum">
              <a:rPr kumimoji="0" lang="zh-CN" altLang="en-US" sz="1200" smtClean="0"/>
              <a:pPr eaLnBrk="1" hangingPunct="1"/>
              <a:t>29</a:t>
            </a:fld>
            <a:endParaRPr kumimoji="0" lang="en-US" altLang="zh-CN" sz="1200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F539BE4-4968-4034-B8BE-E7A3E2BE498A}" type="slidenum">
              <a:rPr kumimoji="0" lang="zh-CN" altLang="en-US" sz="1200" smtClean="0"/>
              <a:pPr eaLnBrk="1" hangingPunct="1"/>
              <a:t>30</a:t>
            </a:fld>
            <a:endParaRPr kumimoji="0" lang="en-US" altLang="zh-CN" sz="1200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9EB9B6B-59DD-4375-B367-8E7A4FA2F089}" type="slidenum">
              <a:rPr kumimoji="0" lang="zh-CN" altLang="en-US" sz="1200" smtClean="0"/>
              <a:pPr eaLnBrk="1" hangingPunct="1"/>
              <a:t>31</a:t>
            </a:fld>
            <a:endParaRPr kumimoji="0" lang="en-US" altLang="zh-CN" sz="1200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58DF541-B96B-4056-A700-9B593FEA1218}" type="slidenum">
              <a:rPr kumimoji="0" lang="zh-CN" altLang="en-US" sz="1200" smtClean="0"/>
              <a:pPr eaLnBrk="1" hangingPunct="1"/>
              <a:t>8</a:t>
            </a:fld>
            <a:endParaRPr kumimoji="0" lang="en-US" altLang="zh-CN" sz="1200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04FFC77-B655-4FCE-98C0-E976C26B076B}" type="slidenum">
              <a:rPr kumimoji="0" lang="zh-CN" altLang="en-US" sz="1200" smtClean="0"/>
              <a:pPr eaLnBrk="1" hangingPunct="1"/>
              <a:t>32</a:t>
            </a:fld>
            <a:endParaRPr kumimoji="0" lang="en-US" altLang="zh-CN" sz="1200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41DDE2F-9176-4301-9984-91DDE4DBC737}" type="slidenum">
              <a:rPr kumimoji="0" lang="zh-CN" altLang="en-US" sz="1200" smtClean="0"/>
              <a:pPr eaLnBrk="1" hangingPunct="1"/>
              <a:t>33</a:t>
            </a:fld>
            <a:endParaRPr kumimoji="0" lang="en-US" altLang="zh-CN" sz="1200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4C46158-6F54-49AB-9EA9-C5534B7D4EDF}" type="slidenum">
              <a:rPr kumimoji="0" lang="zh-CN" altLang="en-US" sz="1200" smtClean="0"/>
              <a:pPr eaLnBrk="1" hangingPunct="1"/>
              <a:t>34</a:t>
            </a:fld>
            <a:endParaRPr kumimoji="0" lang="en-US" altLang="zh-CN" sz="1200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3379BA2-32E8-41D8-8C0F-8883F3FC2AB9}" type="slidenum">
              <a:rPr kumimoji="0" lang="zh-CN" altLang="en-US" sz="1200" smtClean="0"/>
              <a:pPr eaLnBrk="1" hangingPunct="1"/>
              <a:t>35</a:t>
            </a:fld>
            <a:endParaRPr kumimoji="0" lang="en-US" altLang="zh-CN" sz="120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E6D2E87-B3A0-47FA-B218-F82D92E00208}" type="slidenum">
              <a:rPr kumimoji="0" lang="zh-CN" altLang="en-US" sz="1200" smtClean="0"/>
              <a:pPr eaLnBrk="1" hangingPunct="1"/>
              <a:t>36</a:t>
            </a:fld>
            <a:endParaRPr kumimoji="0" lang="en-US" altLang="zh-CN" sz="1200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1830722-06B0-45A9-921D-B1F8D9D92331}" type="slidenum">
              <a:rPr kumimoji="0" lang="zh-CN" altLang="en-US" sz="1200" smtClean="0"/>
              <a:pPr eaLnBrk="1" hangingPunct="1"/>
              <a:t>38</a:t>
            </a:fld>
            <a:endParaRPr kumimoji="0" lang="en-US" altLang="zh-CN" sz="1200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A23F5DB-0A83-44D8-A7B0-FE733EB9731B}" type="slidenum">
              <a:rPr kumimoji="0" lang="zh-CN" altLang="en-US" sz="1200" smtClean="0"/>
              <a:pPr eaLnBrk="1" hangingPunct="1"/>
              <a:t>40</a:t>
            </a:fld>
            <a:endParaRPr kumimoji="0" lang="en-US" altLang="zh-CN" sz="1200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96EF107-661E-4F3B-BF8C-521F2B08004F}" type="slidenum">
              <a:rPr kumimoji="0" lang="zh-CN" altLang="en-US" sz="1200" smtClean="0"/>
              <a:pPr eaLnBrk="1" hangingPunct="1"/>
              <a:t>42</a:t>
            </a:fld>
            <a:endParaRPr kumimoji="0" lang="en-US" altLang="zh-CN" sz="1200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2F65408-0F3F-455A-B491-4358AAA0902D}" type="slidenum">
              <a:rPr kumimoji="0" lang="zh-CN" altLang="en-US" sz="1200" smtClean="0"/>
              <a:pPr eaLnBrk="1" hangingPunct="1"/>
              <a:t>43</a:t>
            </a:fld>
            <a:endParaRPr kumimoji="0" lang="en-US" altLang="zh-CN" sz="1200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AE3B72D-5DFD-4355-8514-C76BF1AA5F6B}" type="slidenum">
              <a:rPr kumimoji="0" lang="zh-CN" altLang="en-US" sz="1200" smtClean="0"/>
              <a:pPr eaLnBrk="1" hangingPunct="1"/>
              <a:t>44</a:t>
            </a:fld>
            <a:endParaRPr kumimoji="0" lang="en-US" altLang="zh-CN" sz="1200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91C9C71-4CDF-401D-AD4C-E3D678DB690C}" type="slidenum">
              <a:rPr kumimoji="0" lang="zh-CN" altLang="en-US" sz="1200" smtClean="0"/>
              <a:pPr eaLnBrk="1" hangingPunct="1"/>
              <a:t>10</a:t>
            </a:fld>
            <a:endParaRPr kumimoji="0" lang="en-US" altLang="zh-CN" sz="1200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4150575-629D-411A-AE53-BC1887331D72}" type="slidenum">
              <a:rPr kumimoji="0" lang="zh-CN" altLang="en-US" sz="1200" smtClean="0"/>
              <a:pPr eaLnBrk="1" hangingPunct="1"/>
              <a:t>45</a:t>
            </a:fld>
            <a:endParaRPr kumimoji="0" lang="en-US" altLang="zh-CN" sz="1200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179719B-7B1D-45D0-85C6-DE833B0BCA21}" type="slidenum">
              <a:rPr kumimoji="0" lang="zh-CN" altLang="en-US" sz="1200" smtClean="0"/>
              <a:pPr eaLnBrk="1" hangingPunct="1"/>
              <a:t>46</a:t>
            </a:fld>
            <a:endParaRPr kumimoji="0" lang="en-US" altLang="zh-CN" sz="1200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71047B2-4E10-4288-8EAC-C3E1BF27FF61}" type="slidenum">
              <a:rPr kumimoji="0" lang="zh-CN" altLang="en-US" sz="1200" smtClean="0"/>
              <a:pPr eaLnBrk="1" hangingPunct="1"/>
              <a:t>47</a:t>
            </a:fld>
            <a:endParaRPr kumimoji="0" lang="en-US" altLang="zh-CN" sz="1200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2B6D8E4-49CC-4AEB-BF88-3C0A587E9EDB}" type="slidenum">
              <a:rPr kumimoji="0" lang="zh-CN" altLang="en-US" sz="1200" smtClean="0"/>
              <a:pPr eaLnBrk="1" hangingPunct="1"/>
              <a:t>48</a:t>
            </a:fld>
            <a:endParaRPr kumimoji="0" lang="en-US" altLang="zh-CN" sz="1200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F671FE5-43F4-418B-9F67-A52BFABD4E92}" type="slidenum">
              <a:rPr kumimoji="0" lang="zh-CN" altLang="en-US" sz="1200" smtClean="0"/>
              <a:pPr eaLnBrk="1" hangingPunct="1"/>
              <a:t>50</a:t>
            </a:fld>
            <a:endParaRPr kumimoji="0" lang="en-US" altLang="zh-CN" sz="1200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3D31182-D3E0-4576-921C-36968238C3BE}" type="slidenum">
              <a:rPr kumimoji="0" lang="zh-CN" altLang="en-US" sz="1200" smtClean="0"/>
              <a:pPr eaLnBrk="1" hangingPunct="1"/>
              <a:t>54</a:t>
            </a:fld>
            <a:endParaRPr kumimoji="0" lang="en-US" altLang="zh-CN" sz="1200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A0E227E-CE78-40A9-98C5-FA12E6EEC978}" type="slidenum">
              <a:rPr kumimoji="0" lang="zh-CN" altLang="en-US" sz="1200" smtClean="0"/>
              <a:pPr eaLnBrk="1" hangingPunct="1"/>
              <a:t>55</a:t>
            </a:fld>
            <a:endParaRPr kumimoji="0" lang="en-US" altLang="zh-CN" sz="1200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321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0FB0113-0CB4-4AC1-9FCE-53E77FC3AD6C}" type="slidenum">
              <a:rPr kumimoji="0" lang="zh-CN" altLang="en-US" sz="1200" smtClean="0"/>
              <a:pPr eaLnBrk="1" hangingPunct="1"/>
              <a:t>56</a:t>
            </a:fld>
            <a:endParaRPr kumimoji="0" lang="en-US" altLang="zh-CN" sz="120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331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364E675-EE2C-4109-AC9E-8400C49C115E}" type="slidenum">
              <a:rPr kumimoji="0" lang="zh-CN" altLang="en-US" sz="1200" smtClean="0"/>
              <a:pPr eaLnBrk="1" hangingPunct="1"/>
              <a:t>59</a:t>
            </a:fld>
            <a:endParaRPr kumimoji="0" lang="en-US" altLang="zh-CN" sz="120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最后，我们对微型计算机系统做一个总结。整体上，微机系统分硬件系统和软件系统，。。。</a:t>
            </a:r>
            <a:endParaRPr lang="en-US" altLang="zh-CN" smtClean="0"/>
          </a:p>
          <a:p>
            <a:endParaRPr lang="en-US" altLang="zh-CN" smtClean="0"/>
          </a:p>
        </p:txBody>
      </p:sp>
      <p:sp>
        <p:nvSpPr>
          <p:cNvPr id="1341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4AA7955-F966-4F7D-9100-AFB256BB54AC}" type="slidenum">
              <a:rPr kumimoji="0" lang="zh-CN" altLang="en-US" sz="1200" smtClean="0"/>
              <a:pPr eaLnBrk="1" hangingPunct="1"/>
              <a:t>60</a:t>
            </a:fld>
            <a:endParaRPr kumimoji="0" lang="en-US" altLang="zh-CN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0211314-CC73-47D4-AC22-77FB9EB85B1B}" type="slidenum">
              <a:rPr kumimoji="0" lang="zh-CN" altLang="en-US" sz="1200" smtClean="0"/>
              <a:pPr eaLnBrk="1" hangingPunct="1"/>
              <a:t>11</a:t>
            </a:fld>
            <a:endParaRPr kumimoji="0" lang="en-US" altLang="zh-CN" sz="1200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DB48957-7D69-408C-BB1E-04836113E557}" type="slidenum">
              <a:rPr kumimoji="0" lang="zh-CN" altLang="en-US" sz="1200" smtClean="0"/>
              <a:pPr eaLnBrk="1" hangingPunct="1"/>
              <a:t>61</a:t>
            </a:fld>
            <a:endParaRPr kumimoji="0" lang="en-US" altLang="zh-CN" sz="1200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993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D5DDBDD-11A8-468D-BC22-38787E5A2FB2}" type="slidenum">
              <a:rPr kumimoji="0" lang="zh-CN" altLang="en-US" sz="1200" smtClean="0"/>
              <a:pPr eaLnBrk="1" hangingPunct="1"/>
              <a:t>12</a:t>
            </a:fld>
            <a:endParaRPr kumimoji="0" lang="en-US" altLang="zh-CN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070626F-2402-4C79-8BF1-D6DBD03615B0}" type="slidenum">
              <a:rPr kumimoji="0" lang="zh-CN" altLang="en-US" sz="1200" smtClean="0"/>
              <a:pPr eaLnBrk="1" hangingPunct="1"/>
              <a:t>14</a:t>
            </a:fld>
            <a:endParaRPr kumimoji="0" lang="en-US" altLang="zh-CN" sz="1200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883100D-686D-4D03-9EFF-30626F644261}" type="slidenum">
              <a:rPr kumimoji="0" lang="zh-CN" altLang="en-US" sz="1200" smtClean="0"/>
              <a:pPr eaLnBrk="1" hangingPunct="1"/>
              <a:t>16</a:t>
            </a:fld>
            <a:endParaRPr kumimoji="0" lang="en-US" altLang="zh-CN" sz="1200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DC5963C-D057-4183-AC1A-86CA3803CB34}" type="slidenum">
              <a:rPr kumimoji="0" lang="zh-CN" altLang="en-US" sz="1200" smtClean="0"/>
              <a:pPr eaLnBrk="1" hangingPunct="1"/>
              <a:t>17</a:t>
            </a:fld>
            <a:endParaRPr kumimoji="0" lang="en-US" altLang="zh-CN" sz="1200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19FB13D-B1C0-4B47-997B-3D5D9A9F5EEF}" type="slidenum">
              <a:rPr kumimoji="0" lang="zh-CN" altLang="en-US" sz="1200" smtClean="0"/>
              <a:pPr eaLnBrk="1" hangingPunct="1"/>
              <a:t>18</a:t>
            </a:fld>
            <a:endParaRPr kumimoji="0" lang="en-US" altLang="zh-CN" sz="1200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933575"/>
            <a:ext cx="9009063" cy="833438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1198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329090"/>
            <a:ext cx="7772400" cy="115917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1198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81073"/>
            <a:ext cx="6400800" cy="138950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4954588"/>
            <a:ext cx="1905000" cy="3619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4954588"/>
            <a:ext cx="2895600" cy="3619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4954588"/>
            <a:ext cx="1905000" cy="3619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CDBA4AC0-2CD6-480D-98A4-19A414D92B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8495168"/>
      </p:ext>
    </p:extLst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C46B9-ED6A-454C-BDC4-46B6A3489E6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7873368"/>
      </p:ext>
    </p:extLst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169913"/>
            <a:ext cx="1951038" cy="469209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169913"/>
            <a:ext cx="5700712" cy="469209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B7297-7923-40D9-9B61-DBFC9F4115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203789"/>
      </p:ext>
    </p:extLst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40" y="169913"/>
            <a:ext cx="7793037" cy="11591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1599692"/>
            <a:ext cx="3810000" cy="32623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1599692"/>
            <a:ext cx="3810000" cy="32623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5FAE6-1A8B-4D53-A1D3-576120FFF6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2020988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98314"/>
            <a:ext cx="7793037" cy="676473"/>
          </a:xfrm>
        </p:spPr>
        <p:txBody>
          <a:bodyPr/>
          <a:lstStyle>
            <a:lvl1pPr>
              <a:defRPr sz="3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34418"/>
            <a:ext cx="8276456" cy="3600400"/>
          </a:xfr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600">
                <a:latin typeface="华文中宋" pitchFamily="2" charset="-122"/>
                <a:ea typeface="华文中宋" pitchFamily="2" charset="-122"/>
              </a:defRPr>
            </a:lvl1pPr>
            <a:lvl2pPr>
              <a:lnSpc>
                <a:spcPct val="120000"/>
              </a:lnSpc>
              <a:spcBef>
                <a:spcPts val="0"/>
              </a:spcBef>
              <a:defRPr sz="2200">
                <a:latin typeface="华文中宋" pitchFamily="2" charset="-122"/>
                <a:ea typeface="华文中宋" pitchFamily="2" charset="-122"/>
              </a:defRPr>
            </a:lvl2pPr>
            <a:lvl3pPr>
              <a:lnSpc>
                <a:spcPct val="120000"/>
              </a:lnSpc>
              <a:spcBef>
                <a:spcPts val="0"/>
              </a:spcBef>
              <a:defRPr sz="180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A370A-6BCB-42B9-B3D5-C9BA23F46E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1661410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493898"/>
            <a:ext cx="7772400" cy="107988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304513"/>
            <a:ext cx="7772400" cy="1189384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8C602-4B15-4812-825F-0416DF3C6BB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5196357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1599692"/>
            <a:ext cx="3810000" cy="3262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1599692"/>
            <a:ext cx="3810000" cy="3262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16132-D66A-476E-AC41-CC341180404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3840461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7740"/>
            <a:ext cx="8229600" cy="90619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17075"/>
            <a:ext cx="4040188" cy="50721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724293"/>
            <a:ext cx="4040188" cy="313267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217075"/>
            <a:ext cx="4041775" cy="50721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724293"/>
            <a:ext cx="4041775" cy="313267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D932A-AF9F-48BD-8833-FAB11FD454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1408593"/>
      </p:ext>
    </p:extLst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F096B-A5DF-4667-883A-774316422C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2440323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950A1-849B-446B-90AD-F2ACA44A496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0492771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16480"/>
            <a:ext cx="3008313" cy="921302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16481"/>
            <a:ext cx="5111750" cy="46404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137783"/>
            <a:ext cx="3008313" cy="3719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9AD77-2FF3-4856-9436-693C716D1AB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5298279"/>
      </p:ext>
    </p:extLst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806032"/>
            <a:ext cx="5486400" cy="44932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85822"/>
            <a:ext cx="5486400" cy="32623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255355"/>
            <a:ext cx="5486400" cy="6381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1C02A-CAB3-41D9-A018-513C6FC076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7775773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871538"/>
            <a:ext cx="438150" cy="3762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Tahoma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871538"/>
            <a:ext cx="328613" cy="37623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Tahoma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206500"/>
            <a:ext cx="422275" cy="376238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Tahoma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206500"/>
            <a:ext cx="368300" cy="376238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Tahoma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147763"/>
            <a:ext cx="560388" cy="33496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Tahoma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785813"/>
            <a:ext cx="31750" cy="833437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Tahoma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412875"/>
            <a:ext cx="8226425" cy="238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Tahoma" pitchFamily="34" charset="0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169863"/>
            <a:ext cx="7793037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1600200"/>
            <a:ext cx="77724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109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4949825"/>
            <a:ext cx="190500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09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4949825"/>
            <a:ext cx="289560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09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4949825"/>
            <a:ext cx="190500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>
                <a:latin typeface="+mn-lt"/>
              </a:defRPr>
            </a:lvl1pPr>
          </a:lstStyle>
          <a:p>
            <a:pPr>
              <a:defRPr/>
            </a:pPr>
            <a:fld id="{AC18A774-97E4-437C-AC7B-623A8A17863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8" name="Picture 14" descr="gif020"/>
          <p:cNvPicPr>
            <a:picLocks noChangeAspect="1" noChangeArrowheads="1" noCrop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06375"/>
            <a:ext cx="3048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 descr="gif020"/>
          <p:cNvPicPr>
            <a:picLocks noChangeAspect="1" noChangeArrowheads="1" noCrop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3" y="206375"/>
            <a:ext cx="3048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 descr="gif020"/>
          <p:cNvPicPr>
            <a:picLocks noChangeAspect="1" noChangeArrowheads="1" noCrop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813" y="1063625"/>
            <a:ext cx="3048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  <p:sldLayoutId id="2147483998" r:id="rId12"/>
  </p:sldLayoutIdLst>
  <p:transition spd="med"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ea typeface="隶书" pitchFamily="49" charset="-122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5000"/>
        </a:spcAft>
        <a:buClr>
          <a:schemeClr val="folHlink"/>
        </a:buClr>
        <a:buSzPct val="60000"/>
        <a:buFont typeface="Wingdings" pitchFamily="2" charset="2"/>
        <a:buChar char="n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5000"/>
        </a:spcAft>
        <a:buClr>
          <a:schemeClr val="hlink"/>
        </a:buClr>
        <a:buSzPct val="55000"/>
        <a:buFont typeface="Wingdings" pitchFamily="2" charset="2"/>
        <a:buChar char="n"/>
        <a:defRPr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10000"/>
        </a:lnSpc>
        <a:spcBef>
          <a:spcPct val="20000"/>
        </a:spcBef>
        <a:spcAft>
          <a:spcPct val="5000"/>
        </a:spcAft>
        <a:buClr>
          <a:schemeClr val="folHlink"/>
        </a:buClr>
        <a:buSzPct val="50000"/>
        <a:buFont typeface="Wingdings" pitchFamily="2" charset="2"/>
        <a:buChar char="n"/>
        <a:defRPr sz="2000" b="1">
          <a:solidFill>
            <a:srgbClr val="FF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1120775"/>
            <a:ext cx="7772400" cy="904875"/>
          </a:xfrm>
        </p:spPr>
        <p:txBody>
          <a:bodyPr lIns="92075" tIns="46038" rIns="92075" bIns="46038"/>
          <a:lstStyle/>
          <a:p>
            <a:pPr algn="ctr" eaLnBrk="1" hangingPunct="1"/>
            <a:r>
              <a:rPr lang="zh-CN" altLang="zh-CN" sz="6000" b="1" smtClean="0">
                <a:solidFill>
                  <a:srgbClr val="660033"/>
                </a:solidFill>
                <a:ea typeface="华文行楷" pitchFamily="2" charset="-122"/>
              </a:rPr>
              <a:t>微机原理与接口技术</a:t>
            </a:r>
          </a:p>
        </p:txBody>
      </p:sp>
      <p:sp>
        <p:nvSpPr>
          <p:cNvPr id="14339" name="Text Box 23"/>
          <p:cNvSpPr txBox="1">
            <a:spLocks noChangeArrowheads="1"/>
          </p:cNvSpPr>
          <p:nvPr/>
        </p:nvSpPr>
        <p:spPr bwMode="auto">
          <a:xfrm>
            <a:off x="1357313" y="2662238"/>
            <a:ext cx="657225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吴 宁</a:t>
            </a:r>
            <a:endParaRPr lang="en-US" altLang="zh-CN" sz="3200" b="1" dirty="0">
              <a:latin typeface="华文中宋" pitchFamily="2" charset="-122"/>
              <a:ea typeface="华文中宋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</a:rPr>
              <a:t>西安交通大学</a:t>
            </a: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37D8C7-C95B-4D4F-A125-1855ED5882D2}" type="slidenum">
              <a:rPr lang="zh-CN" altLang="en-US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/>
              <a:t>主要内容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135063"/>
            <a:ext cx="6337300" cy="3743325"/>
          </a:xfrm>
        </p:spPr>
        <p:txBody>
          <a:bodyPr/>
          <a:lstStyle/>
          <a:p>
            <a:pPr eaLnBrk="1" hangingPunct="1">
              <a:spcBef>
                <a:spcPts val="800"/>
              </a:spcBef>
              <a:spcAft>
                <a:spcPct val="0"/>
              </a:spcAft>
            </a:pPr>
            <a:r>
              <a:rPr lang="zh-CN" altLang="en-US" sz="2400" smtClean="0"/>
              <a:t>微机系统的组成</a:t>
            </a:r>
            <a:endParaRPr lang="en-US" altLang="zh-CN" sz="2400" smtClean="0"/>
          </a:p>
          <a:p>
            <a:pPr eaLnBrk="1" hangingPunct="1">
              <a:spcBef>
                <a:spcPts val="800"/>
              </a:spcBef>
              <a:spcAft>
                <a:spcPct val="0"/>
              </a:spcAft>
            </a:pPr>
            <a:r>
              <a:rPr lang="zh-CN" altLang="en-US" sz="2400" smtClean="0"/>
              <a:t>计算机中的数制和编码</a:t>
            </a:r>
            <a:endParaRPr lang="en-US" altLang="zh-CN" sz="2400" smtClean="0"/>
          </a:p>
          <a:p>
            <a:pPr eaLnBrk="1" hangingPunct="1">
              <a:spcBef>
                <a:spcPts val="800"/>
              </a:spcBef>
              <a:spcAft>
                <a:spcPct val="0"/>
              </a:spcAft>
            </a:pPr>
            <a:r>
              <a:rPr lang="zh-CN" altLang="en-US" sz="2400" smtClean="0"/>
              <a:t>冯</a:t>
            </a:r>
            <a:r>
              <a:rPr lang="en-US" altLang="zh-CN" sz="2400" smtClean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en-US" sz="2400" smtClean="0"/>
              <a:t>诺依曼结构</a:t>
            </a:r>
          </a:p>
          <a:p>
            <a:pPr eaLnBrk="1" hangingPunct="1">
              <a:spcBef>
                <a:spcPts val="800"/>
              </a:spcBef>
              <a:spcAft>
                <a:spcPct val="0"/>
              </a:spcAft>
            </a:pPr>
            <a:r>
              <a:rPr lang="zh-CN" altLang="en-US" sz="2400" smtClean="0"/>
              <a:t>二进制数的表示与运算</a:t>
            </a:r>
          </a:p>
          <a:p>
            <a:pPr lvl="1" eaLnBrk="1" hangingPunct="1">
              <a:spcBef>
                <a:spcPts val="600"/>
              </a:spcBef>
              <a:spcAft>
                <a:spcPct val="0"/>
              </a:spcAft>
            </a:pPr>
            <a:r>
              <a:rPr lang="zh-CN" altLang="en-US" sz="2000" smtClean="0"/>
              <a:t>机器数的表示及运算</a:t>
            </a:r>
          </a:p>
          <a:p>
            <a:pPr lvl="1" eaLnBrk="1" hangingPunct="1">
              <a:spcBef>
                <a:spcPts val="600"/>
              </a:spcBef>
              <a:spcAft>
                <a:spcPct val="0"/>
              </a:spcAft>
            </a:pPr>
            <a:r>
              <a:rPr lang="zh-CN" altLang="en-US" sz="2000" smtClean="0"/>
              <a:t>二进制数运算中的溢出</a:t>
            </a:r>
          </a:p>
          <a:p>
            <a:pPr eaLnBrk="1" hangingPunct="1">
              <a:spcBef>
                <a:spcPts val="800"/>
              </a:spcBef>
              <a:spcAft>
                <a:spcPct val="0"/>
              </a:spcAft>
            </a:pPr>
            <a:r>
              <a:rPr lang="zh-CN" altLang="en-US" sz="2400" smtClean="0"/>
              <a:t>基本逻辑门及逻辑电路</a:t>
            </a:r>
            <a:endParaRPr lang="en-US" altLang="zh-CN" sz="2400" smtClean="0"/>
          </a:p>
        </p:txBody>
      </p:sp>
      <p:sp>
        <p:nvSpPr>
          <p:cNvPr id="3" name="右大括号 2"/>
          <p:cNvSpPr>
            <a:spLocks/>
          </p:cNvSpPr>
          <p:nvPr/>
        </p:nvSpPr>
        <p:spPr bwMode="auto">
          <a:xfrm>
            <a:off x="4427538" y="1277938"/>
            <a:ext cx="215900" cy="792162"/>
          </a:xfrm>
          <a:prstGeom prst="rightBrace">
            <a:avLst>
              <a:gd name="adj1" fmla="val 8340"/>
              <a:gd name="adj2" fmla="val 50000"/>
            </a:avLst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59313" y="1481138"/>
            <a:ext cx="3384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在线自主复习</a:t>
            </a:r>
          </a:p>
        </p:txBody>
      </p:sp>
      <p:cxnSp>
        <p:nvCxnSpPr>
          <p:cNvPr id="7" name="直接箭头连接符 6"/>
          <p:cNvCxnSpPr>
            <a:cxnSpLocks noChangeShapeType="1"/>
          </p:cNvCxnSpPr>
          <p:nvPr/>
        </p:nvCxnSpPr>
        <p:spPr bwMode="auto">
          <a:xfrm>
            <a:off x="3924300" y="3509963"/>
            <a:ext cx="611188" cy="0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triangle" w="lg" len="lg"/>
          </a:ln>
        </p:spPr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08513" y="3309938"/>
            <a:ext cx="2916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在线自主复习为主</a:t>
            </a:r>
          </a:p>
        </p:txBody>
      </p:sp>
      <p:cxnSp>
        <p:nvCxnSpPr>
          <p:cNvPr id="10" name="直接箭头连接符 9"/>
          <p:cNvCxnSpPr>
            <a:cxnSpLocks noChangeShapeType="1"/>
          </p:cNvCxnSpPr>
          <p:nvPr/>
        </p:nvCxnSpPr>
        <p:spPr bwMode="auto">
          <a:xfrm>
            <a:off x="4211638" y="4460875"/>
            <a:ext cx="612775" cy="0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triangle" w="lg" len="lg"/>
          </a:ln>
        </p:spPr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824413" y="4260850"/>
            <a:ext cx="2519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在线自主复习为主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FA2DC-A6B9-439B-A6C6-A3872F2B0D2E}" type="slidenum">
              <a:rPr lang="zh-CN" altLang="en-US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36867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16013" y="1739900"/>
            <a:ext cx="6764337" cy="906463"/>
          </a:xfrm>
        </p:spPr>
        <p:txBody>
          <a:bodyPr/>
          <a:lstStyle/>
          <a:p>
            <a:pPr algn="ctr" eaLnBrk="1" hangingPunct="1"/>
            <a:r>
              <a:rPr lang="zh-CN" altLang="en-US" sz="5400" b="1" smtClean="0">
                <a:ea typeface="华文行楷" pitchFamily="2" charset="-122"/>
              </a:rPr>
              <a:t>一、计算机系统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4250" y="5094288"/>
            <a:ext cx="504825" cy="288925"/>
          </a:xfrm>
        </p:spPr>
        <p:txBody>
          <a:bodyPr/>
          <a:lstStyle/>
          <a:p>
            <a:pPr>
              <a:defRPr/>
            </a:pPr>
            <a:fld id="{92F305E7-BDEF-4042-8F6E-9AEC530BC5C3}" type="slidenum">
              <a:rPr lang="zh-CN" altLang="en-US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17" name="内容占位符 2"/>
          <p:cNvSpPr>
            <a:spLocks noGrp="1"/>
          </p:cNvSpPr>
          <p:nvPr>
            <p:ph idx="1"/>
          </p:nvPr>
        </p:nvSpPr>
        <p:spPr>
          <a:xfrm>
            <a:off x="2869658" y="1221928"/>
            <a:ext cx="3456384" cy="485208"/>
          </a:xfrm>
          <a:solidFill>
            <a:schemeClr val="accent5">
              <a:lumMod val="25000"/>
            </a:schemeClr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2200" dirty="0">
                <a:solidFill>
                  <a:schemeClr val="bg1"/>
                </a:solidFill>
              </a:rPr>
              <a:t>计算机系统</a:t>
            </a:r>
          </a:p>
        </p:txBody>
      </p:sp>
      <p:sp>
        <p:nvSpPr>
          <p:cNvPr id="20" name="内容占位符 2"/>
          <p:cNvSpPr txBox="1">
            <a:spLocks/>
          </p:cNvSpPr>
          <p:nvPr/>
        </p:nvSpPr>
        <p:spPr bwMode="auto">
          <a:xfrm>
            <a:off x="1577405" y="2487520"/>
            <a:ext cx="2592000" cy="485208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2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硬件系统</a:t>
            </a:r>
          </a:p>
        </p:txBody>
      </p:sp>
      <p:sp>
        <p:nvSpPr>
          <p:cNvPr id="21" name="内容占位符 2"/>
          <p:cNvSpPr txBox="1">
            <a:spLocks/>
          </p:cNvSpPr>
          <p:nvPr/>
        </p:nvSpPr>
        <p:spPr bwMode="auto">
          <a:xfrm>
            <a:off x="4957890" y="2506506"/>
            <a:ext cx="2592288" cy="485208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2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软件系统</a:t>
            </a:r>
          </a:p>
        </p:txBody>
      </p: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>
            <a:off x="4598988" y="1735138"/>
            <a:ext cx="0" cy="4000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 flipH="1">
            <a:off x="2867025" y="2135188"/>
            <a:ext cx="0" cy="352425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>
            <a:off x="2873375" y="2135188"/>
            <a:ext cx="3368675" cy="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>
            <a:off x="6254750" y="2135188"/>
            <a:ext cx="0" cy="3873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>
            <a:off x="5534025" y="1905000"/>
            <a:ext cx="0" cy="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内容占位符 2"/>
          <p:cNvSpPr txBox="1">
            <a:spLocks/>
          </p:cNvSpPr>
          <p:nvPr/>
        </p:nvSpPr>
        <p:spPr bwMode="auto">
          <a:xfrm>
            <a:off x="709378" y="3725156"/>
            <a:ext cx="1872000" cy="485208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2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主机系统</a:t>
            </a:r>
          </a:p>
        </p:txBody>
      </p:sp>
      <p:sp>
        <p:nvSpPr>
          <p:cNvPr id="14" name="内容占位符 2"/>
          <p:cNvSpPr txBox="1">
            <a:spLocks/>
          </p:cNvSpPr>
          <p:nvPr/>
        </p:nvSpPr>
        <p:spPr bwMode="auto">
          <a:xfrm>
            <a:off x="3157898" y="3733874"/>
            <a:ext cx="1872000" cy="485208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2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外部设备</a:t>
            </a:r>
          </a:p>
        </p:txBody>
      </p: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H="1">
            <a:off x="1646238" y="3371850"/>
            <a:ext cx="0" cy="352425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>
            <a:off x="1646238" y="3371850"/>
            <a:ext cx="2447925" cy="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>
            <a:off x="4098925" y="3371850"/>
            <a:ext cx="0" cy="3873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>
            <a:off x="2867025" y="2971800"/>
            <a:ext cx="0" cy="4000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6372225" y="3367088"/>
            <a:ext cx="2119313" cy="1552575"/>
          </a:xfrm>
          <a:prstGeom prst="wedgeRoundRectCallout">
            <a:avLst>
              <a:gd name="adj1" fmla="val -109167"/>
              <a:gd name="adj2" fmla="val -11833"/>
              <a:gd name="adj3" fmla="val 16667"/>
            </a:avLst>
          </a:prstGeom>
          <a:noFill/>
          <a:ln w="19050" cap="sq" algn="ctr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所有可以通过输入输出接口与计算机进行信息交换的电子设备</a:t>
            </a: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395288" y="3521075"/>
            <a:ext cx="2478087" cy="909638"/>
          </a:xfrm>
          <a:prstGeom prst="ellipse">
            <a:avLst/>
          </a:prstGeom>
          <a:noFill/>
          <a:ln w="1905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7627938" y="3840163"/>
            <a:ext cx="647700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6"/>
          <p:cNvCxnSpPr>
            <a:cxnSpLocks noChangeShapeType="1"/>
          </p:cNvCxnSpPr>
          <p:nvPr/>
        </p:nvCxnSpPr>
        <p:spPr bwMode="auto">
          <a:xfrm>
            <a:off x="6580188" y="4143375"/>
            <a:ext cx="1222375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19" name="标题 1"/>
          <p:cNvSpPr>
            <a:spLocks noGrp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r>
              <a:rPr lang="zh-CN" altLang="en-US" smtClean="0"/>
              <a:t>计算机系统组成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r>
              <a:rPr lang="zh-CN" altLang="en-US" smtClean="0"/>
              <a:t>家庭安全报警系统设计案例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2CFF87-7A15-46B4-ACBB-A4DA84AD90B3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1125836" y="1628022"/>
            <a:ext cx="5976664" cy="489534"/>
          </a:xfrm>
          <a:prstGeom prst="rect">
            <a:avLst/>
          </a:prstGeom>
          <a:solidFill>
            <a:srgbClr val="06241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如何检测出有无异常？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7264" y="3165164"/>
            <a:ext cx="5955236" cy="489534"/>
          </a:xfrm>
          <a:prstGeom prst="rect">
            <a:avLst/>
          </a:prstGeom>
          <a:solidFill>
            <a:srgbClr val="06241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如何检测异常次数？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7264" y="3957252"/>
            <a:ext cx="5955236" cy="489534"/>
          </a:xfrm>
          <a:prstGeom prst="rect">
            <a:avLst/>
          </a:prstGeom>
          <a:solidFill>
            <a:srgbClr val="06241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如何启动和停止报警？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5836" y="2374184"/>
            <a:ext cx="5976664" cy="489534"/>
          </a:xfrm>
          <a:prstGeom prst="rect">
            <a:avLst/>
          </a:prstGeom>
          <a:solidFill>
            <a:srgbClr val="06241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检测到的信息在计算机中如何表示？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827088" y="2262188"/>
            <a:ext cx="5616575" cy="703262"/>
          </a:xfrm>
          <a:prstGeom prst="ellipse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D6E7B5-0710-4F4A-92C7-34D8B48EF31E}" type="slidenum">
              <a:rPr lang="zh-CN" altLang="en-US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39939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1597025"/>
            <a:ext cx="8024812" cy="904875"/>
          </a:xfrm>
        </p:spPr>
        <p:txBody>
          <a:bodyPr/>
          <a:lstStyle/>
          <a:p>
            <a:pPr algn="ctr" eaLnBrk="1" hangingPunct="1"/>
            <a:r>
              <a:rPr lang="zh-CN" altLang="en-US" sz="4800" b="1" smtClean="0">
                <a:ea typeface="华文行楷" pitchFamily="2" charset="-122"/>
              </a:rPr>
              <a:t>二、计算机中的信息表示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132138" y="2946400"/>
            <a:ext cx="3024187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数制和编码</a:t>
            </a:r>
            <a:endParaRPr lang="en-US" altLang="zh-CN" sz="2800" b="1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二进制</a:t>
            </a:r>
            <a:endParaRPr lang="en-US" altLang="zh-CN" sz="2800" b="1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>
          <a:xfrm>
            <a:off x="684213" y="92075"/>
            <a:ext cx="7793037" cy="722313"/>
          </a:xfrm>
        </p:spPr>
        <p:txBody>
          <a:bodyPr/>
          <a:lstStyle/>
          <a:p>
            <a:r>
              <a:rPr lang="zh-CN" altLang="en-US" dirty="0" smtClean="0"/>
              <a:t>计算机</a:t>
            </a:r>
            <a:r>
              <a:rPr lang="zh-CN" altLang="en-US" dirty="0" smtClean="0"/>
              <a:t>中的数制与编码</a:t>
            </a:r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539750" y="1063625"/>
            <a:ext cx="8135938" cy="4224338"/>
          </a:xfrm>
        </p:spPr>
        <p:txBody>
          <a:bodyPr/>
          <a:lstStyle/>
          <a:p>
            <a:pPr>
              <a:defRPr/>
            </a:pPr>
            <a:r>
              <a:rPr lang="zh-CN" altLang="en-US" sz="2400" dirty="0" smtClean="0"/>
              <a:t>计算机中信息的表示单位：</a:t>
            </a:r>
            <a:endParaRPr lang="en-US" altLang="zh-CN" sz="2400" dirty="0" smtClean="0"/>
          </a:p>
          <a:p>
            <a:pPr lvl="1">
              <a:defRPr/>
            </a:pPr>
            <a:r>
              <a:rPr lang="en-US" altLang="zh-CN" sz="2000" dirty="0" smtClean="0">
                <a:latin typeface="+mj-lt"/>
              </a:rPr>
              <a:t>Bit</a:t>
            </a:r>
            <a:r>
              <a:rPr lang="zh-CN" altLang="en-US" sz="1800" dirty="0" smtClean="0"/>
              <a:t>，</a:t>
            </a:r>
            <a:r>
              <a:rPr lang="en-US" altLang="zh-CN" sz="2000" dirty="0" smtClean="0">
                <a:latin typeface="+mj-lt"/>
              </a:rPr>
              <a:t>Byte</a:t>
            </a:r>
            <a:r>
              <a:rPr lang="zh-CN" altLang="en-US" sz="2000" dirty="0">
                <a:latin typeface="+mj-lt"/>
              </a:rPr>
              <a:t>，</a:t>
            </a:r>
            <a:r>
              <a:rPr lang="en-US" altLang="zh-CN" sz="2000" dirty="0">
                <a:latin typeface="+mj-lt"/>
              </a:rPr>
              <a:t>Word</a:t>
            </a:r>
            <a:endParaRPr lang="en-US" altLang="zh-CN" sz="2000" dirty="0" smtClean="0">
              <a:latin typeface="+mj-lt"/>
            </a:endParaRPr>
          </a:p>
          <a:p>
            <a:pPr>
              <a:defRPr/>
            </a:pPr>
            <a:r>
              <a:rPr lang="zh-CN" altLang="en-US" sz="2400" dirty="0" smtClean="0"/>
              <a:t>计算机中的常用计数制</a:t>
            </a:r>
            <a:endParaRPr lang="en-US" altLang="zh-CN" sz="2400" dirty="0" smtClean="0"/>
          </a:p>
          <a:p>
            <a:pPr lvl="1" eaLnBrk="1" hangingPunct="1">
              <a:defRPr/>
            </a:pPr>
            <a:r>
              <a:rPr lang="zh-CN" altLang="en-US" sz="2000" dirty="0" smtClean="0">
                <a:latin typeface="宋体" pitchFamily="2" charset="-122"/>
              </a:rPr>
              <a:t>二进制（</a:t>
            </a:r>
            <a:r>
              <a:rPr lang="en-US" altLang="zh-CN" sz="2000" dirty="0" smtClean="0">
                <a:latin typeface="宋体" pitchFamily="2" charset="-122"/>
              </a:rPr>
              <a:t>B</a:t>
            </a:r>
            <a:r>
              <a:rPr lang="zh-CN" altLang="en-US" sz="2000" dirty="0" smtClean="0">
                <a:latin typeface="宋体" pitchFamily="2" charset="-122"/>
              </a:rPr>
              <a:t>）</a:t>
            </a:r>
            <a:endParaRPr lang="en-US" altLang="zh-CN" sz="2000" dirty="0" smtClean="0">
              <a:latin typeface="宋体" pitchFamily="2" charset="-122"/>
            </a:endParaRPr>
          </a:p>
          <a:p>
            <a:pPr lvl="1" eaLnBrk="1" hangingPunct="1">
              <a:defRPr/>
            </a:pPr>
            <a:r>
              <a:rPr lang="zh-CN" altLang="en-US" sz="2000" dirty="0" smtClean="0">
                <a:latin typeface="宋体" pitchFamily="2" charset="-122"/>
              </a:rPr>
              <a:t>十进制（</a:t>
            </a:r>
            <a:r>
              <a:rPr lang="en-US" altLang="zh-CN" sz="2000" dirty="0" smtClean="0">
                <a:latin typeface="宋体" pitchFamily="2" charset="-122"/>
              </a:rPr>
              <a:t>D</a:t>
            </a:r>
            <a:r>
              <a:rPr lang="zh-CN" altLang="en-US" sz="2000" dirty="0" smtClean="0">
                <a:latin typeface="宋体" pitchFamily="2" charset="-122"/>
              </a:rPr>
              <a:t>）</a:t>
            </a:r>
            <a:endParaRPr lang="en-US" altLang="zh-CN" sz="2000" dirty="0" smtClean="0">
              <a:latin typeface="宋体" pitchFamily="2" charset="-122"/>
            </a:endParaRPr>
          </a:p>
          <a:p>
            <a:pPr lvl="1" eaLnBrk="1" hangingPunct="1">
              <a:defRPr/>
            </a:pPr>
            <a:r>
              <a:rPr lang="zh-CN" altLang="en-US" sz="2000" dirty="0" smtClean="0">
                <a:latin typeface="宋体" pitchFamily="2" charset="-122"/>
              </a:rPr>
              <a:t>十六进制（</a:t>
            </a:r>
            <a:r>
              <a:rPr lang="en-US" altLang="zh-CN" sz="2000" dirty="0" smtClean="0">
                <a:latin typeface="宋体" pitchFamily="2" charset="-122"/>
              </a:rPr>
              <a:t>H</a:t>
            </a:r>
            <a:r>
              <a:rPr lang="zh-CN" altLang="en-US" sz="2000" dirty="0" smtClean="0">
                <a:latin typeface="宋体" pitchFamily="2" charset="-122"/>
              </a:rPr>
              <a:t>）</a:t>
            </a:r>
            <a:endParaRPr lang="en-US" altLang="zh-CN" sz="2000" dirty="0" smtClean="0">
              <a:latin typeface="宋体" pitchFamily="2" charset="-122"/>
            </a:endParaRPr>
          </a:p>
          <a:p>
            <a:pPr eaLnBrk="1" hangingPunct="1">
              <a:defRPr/>
            </a:pPr>
            <a:r>
              <a:rPr lang="zh-CN" altLang="en-US" sz="2400" dirty="0" smtClean="0">
                <a:latin typeface="宋体" pitchFamily="2" charset="-122"/>
              </a:rPr>
              <a:t>数制表示例：</a:t>
            </a:r>
            <a:endParaRPr lang="en-US" altLang="zh-CN" sz="2400" dirty="0" smtClean="0">
              <a:latin typeface="宋体" pitchFamily="2" charset="-122"/>
            </a:endParaRPr>
          </a:p>
          <a:p>
            <a:pPr lvl="1" eaLnBrk="1" hangingPunct="1">
              <a:lnSpc>
                <a:spcPct val="115000"/>
              </a:lnSpc>
              <a:defRPr/>
            </a:pPr>
            <a:r>
              <a:rPr lang="zh-CN" altLang="en-US" sz="2000" dirty="0"/>
              <a:t>234.98</a:t>
            </a:r>
            <a:r>
              <a:rPr lang="en-US" altLang="zh-CN" sz="2000" dirty="0"/>
              <a:t>D</a:t>
            </a:r>
            <a:r>
              <a:rPr lang="zh-CN" altLang="en-US" sz="2000" dirty="0"/>
              <a:t>或（234.98）</a:t>
            </a:r>
            <a:r>
              <a:rPr lang="en-US" altLang="zh-CN" sz="2000" baseline="-25000" dirty="0"/>
              <a:t>D</a:t>
            </a:r>
          </a:p>
          <a:p>
            <a:pPr lvl="1" eaLnBrk="1" hangingPunct="1">
              <a:lnSpc>
                <a:spcPct val="115000"/>
              </a:lnSpc>
              <a:defRPr/>
            </a:pPr>
            <a:r>
              <a:rPr lang="en-US" altLang="zh-CN" sz="2000" dirty="0"/>
              <a:t>1101.11B</a:t>
            </a:r>
            <a:r>
              <a:rPr lang="zh-CN" altLang="en-US" sz="2000" dirty="0"/>
              <a:t>或（1101.11）</a:t>
            </a:r>
            <a:r>
              <a:rPr lang="en-US" altLang="zh-CN" sz="2000" baseline="-25000" dirty="0"/>
              <a:t>B</a:t>
            </a:r>
          </a:p>
          <a:p>
            <a:pPr lvl="1" eaLnBrk="1" hangingPunct="1">
              <a:lnSpc>
                <a:spcPct val="115000"/>
              </a:lnSpc>
              <a:defRPr/>
            </a:pPr>
            <a:r>
              <a:rPr lang="en-US" altLang="zh-CN" sz="2000" dirty="0"/>
              <a:t>ABCD . BFH</a:t>
            </a:r>
            <a:r>
              <a:rPr lang="zh-CN" altLang="en-US" sz="2000" dirty="0"/>
              <a:t>或（</a:t>
            </a:r>
            <a:r>
              <a:rPr lang="en-US" altLang="zh-CN" sz="2000" dirty="0"/>
              <a:t>ABCD . BF</a:t>
            </a:r>
            <a:r>
              <a:rPr lang="zh-CN" altLang="en-US" sz="2000" dirty="0"/>
              <a:t>） </a:t>
            </a:r>
            <a:r>
              <a:rPr lang="en-US" altLang="zh-CN" sz="2000" baseline="-25000" dirty="0" smtClean="0"/>
              <a:t>H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31F23-372D-4449-A3EC-CAAC32DF38C6}" type="slidenum">
              <a:rPr lang="zh-CN" altLang="en-US" smtClean="0"/>
              <a:pPr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F1143F-CD00-47A6-B1F2-E2FC769AFDE5}" type="slidenum">
              <a:rPr lang="zh-CN" altLang="en-US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/>
              <a:t>各种进制数间的转换</a:t>
            </a:r>
          </a:p>
        </p:txBody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120775"/>
            <a:ext cx="7993062" cy="4052888"/>
          </a:xfrm>
        </p:spPr>
        <p:txBody>
          <a:bodyPr/>
          <a:lstStyle/>
          <a:p>
            <a:pPr eaLnBrk="1" hangingPunct="1"/>
            <a:r>
              <a:rPr lang="zh-CN" altLang="en-US" sz="2400" smtClean="0"/>
              <a:t>非十进制数到十进制数的转换</a:t>
            </a:r>
          </a:p>
          <a:p>
            <a:pPr lvl="1" eaLnBrk="1" hangingPunct="1">
              <a:spcBef>
                <a:spcPct val="0"/>
              </a:spcBef>
            </a:pPr>
            <a:r>
              <a:rPr lang="en-GB" altLang="zh-CN" sz="2000" smtClean="0"/>
              <a:t>按相应的权</a:t>
            </a:r>
            <a:r>
              <a:rPr lang="zh-CN" altLang="en-GB" sz="2000" smtClean="0"/>
              <a:t>值表达式展开</a:t>
            </a:r>
            <a:endParaRPr lang="en-US" altLang="zh-CN" sz="2000" smtClean="0"/>
          </a:p>
          <a:p>
            <a:pPr eaLnBrk="1" hangingPunct="1">
              <a:spcBef>
                <a:spcPts val="1200"/>
              </a:spcBef>
            </a:pPr>
            <a:r>
              <a:rPr lang="zh-CN" altLang="en-US" sz="2400" smtClean="0"/>
              <a:t>十进制到非十进制数的转换</a:t>
            </a:r>
            <a:endParaRPr lang="en-US" altLang="zh-CN" sz="2400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z="2000" smtClean="0"/>
              <a:t>对整数：除</a:t>
            </a:r>
            <a:r>
              <a:rPr lang="en-US" altLang="zh-CN" sz="2000" smtClean="0"/>
              <a:t>n</a:t>
            </a:r>
            <a:r>
              <a:rPr lang="zh-CN" altLang="en-US" sz="2000" smtClean="0"/>
              <a:t>取余；</a:t>
            </a:r>
            <a:endParaRPr lang="en-US" altLang="zh-CN" sz="2000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z="2000" smtClean="0"/>
              <a:t>对小数：乘</a:t>
            </a:r>
            <a:r>
              <a:rPr lang="en-US" altLang="zh-CN" sz="2000" smtClean="0"/>
              <a:t>n</a:t>
            </a:r>
            <a:r>
              <a:rPr lang="zh-CN" altLang="en-US" sz="2000" smtClean="0"/>
              <a:t>取整。</a:t>
            </a:r>
          </a:p>
          <a:p>
            <a:pPr eaLnBrk="1" hangingPunct="1">
              <a:spcBef>
                <a:spcPts val="1200"/>
              </a:spcBef>
            </a:pPr>
            <a:r>
              <a:rPr lang="en-GB" altLang="zh-CN" sz="2400" smtClean="0"/>
              <a:t>二</a:t>
            </a:r>
            <a:r>
              <a:rPr lang="zh-CN" altLang="en-GB" sz="2400" smtClean="0"/>
              <a:t>进制与十六进制数之间的转换</a:t>
            </a:r>
            <a:r>
              <a:rPr lang="en-US" altLang="en-GB" sz="2400" smtClean="0"/>
              <a:t>  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z="2000" smtClean="0"/>
              <a:t>每</a:t>
            </a:r>
            <a:r>
              <a:rPr lang="en-US" altLang="zh-CN" sz="2000" smtClean="0"/>
              <a:t>4</a:t>
            </a:r>
            <a:r>
              <a:rPr lang="zh-CN" altLang="en-US" sz="2000" smtClean="0"/>
              <a:t>位二进制码对应</a:t>
            </a:r>
            <a:r>
              <a:rPr lang="en-US" altLang="zh-CN" sz="2000" smtClean="0"/>
              <a:t>1</a:t>
            </a:r>
            <a:r>
              <a:rPr lang="zh-CN" altLang="en-US" sz="2000" smtClean="0"/>
              <a:t>位十六进制数</a:t>
            </a:r>
            <a:endParaRPr lang="en-US" altLang="zh-CN" sz="2000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z="2000" smtClean="0"/>
              <a:t>整数部分不够</a:t>
            </a:r>
            <a:r>
              <a:rPr lang="en-US" altLang="zh-CN" sz="2000" smtClean="0"/>
              <a:t>4</a:t>
            </a:r>
            <a:r>
              <a:rPr lang="zh-CN" altLang="en-US" sz="2000" smtClean="0"/>
              <a:t>位时在高位（左侧）补</a:t>
            </a:r>
            <a:r>
              <a:rPr lang="en-US" altLang="zh-CN" sz="2000" smtClean="0"/>
              <a:t>0</a:t>
            </a:r>
            <a:r>
              <a:rPr lang="zh-CN" altLang="en-US" sz="2000" smtClean="0"/>
              <a:t>；小数部分不够</a:t>
            </a:r>
            <a:r>
              <a:rPr lang="en-US" altLang="zh-CN" sz="2000" smtClean="0"/>
              <a:t>4</a:t>
            </a:r>
            <a:r>
              <a:rPr lang="zh-CN" altLang="en-US" sz="2000" smtClean="0"/>
              <a:t>位时在低位（右侧）补</a:t>
            </a:r>
            <a:r>
              <a:rPr lang="en-US" altLang="zh-CN" sz="2000" smtClean="0"/>
              <a:t>0</a:t>
            </a:r>
            <a:r>
              <a:rPr lang="en-US" altLang="en-GB" sz="2000" smtClean="0"/>
              <a:t> </a:t>
            </a:r>
            <a:endParaRPr lang="zh-CN" altLang="en-US" sz="2000" smtClean="0"/>
          </a:p>
        </p:txBody>
      </p:sp>
      <p:sp>
        <p:nvSpPr>
          <p:cNvPr id="3" name="TextBox 2"/>
          <p:cNvSpPr txBox="1"/>
          <p:nvPr/>
        </p:nvSpPr>
        <p:spPr>
          <a:xfrm>
            <a:off x="6516688" y="1624013"/>
            <a:ext cx="1538287" cy="16684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tIns="72000" bIns="72000" anchor="ctr" anchorCtr="1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熟练掌握二</a:t>
            </a:r>
            <a:r>
              <a:rPr lang="zh-CN" altLang="en-US" sz="2200" b="1" dirty="0">
                <a:solidFill>
                  <a:srgbClr val="990000"/>
                </a:solidFill>
                <a:latin typeface="宋体"/>
                <a:ea typeface="宋体"/>
              </a:rPr>
              <a:t>～</a:t>
            </a:r>
            <a:r>
              <a:rPr lang="zh-CN" altLang="en-US" sz="2200" b="1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十六进制转换</a:t>
            </a:r>
            <a:endParaRPr lang="zh-CN" altLang="en-US" sz="2200" b="1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6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6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6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16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F25B2-4749-4940-AA92-400FA31DC493}" type="slidenum">
              <a:rPr lang="zh-CN" altLang="en-US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例</a:t>
            </a:r>
            <a:r>
              <a:rPr lang="en-US" altLang="zh-CN" sz="4000" smtClean="0"/>
              <a:t>1</a:t>
            </a:r>
            <a:r>
              <a:rPr lang="zh-CN" altLang="en-US" sz="4000" smtClean="0"/>
              <a:t>：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062038"/>
            <a:ext cx="8240713" cy="4105275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en-GB" altLang="zh-CN" smtClean="0"/>
              <a:t>1011.11B=</a:t>
            </a:r>
            <a:r>
              <a:rPr lang="zh-CN" altLang="en-US" smtClean="0"/>
              <a:t>（                ）</a:t>
            </a:r>
            <a:r>
              <a:rPr lang="en-US" altLang="zh-CN" smtClean="0"/>
              <a:t>D</a:t>
            </a:r>
            <a:endParaRPr lang="en-GB" altLang="zh-CN" smtClean="0"/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/>
              <a:t>=</a:t>
            </a:r>
            <a:r>
              <a:rPr lang="en-GB" altLang="zh-CN" smtClean="0"/>
              <a:t>1×2</a:t>
            </a:r>
            <a:r>
              <a:rPr lang="en-GB" altLang="zh-CN" baseline="30000" smtClean="0"/>
              <a:t>3</a:t>
            </a:r>
            <a:r>
              <a:rPr lang="en-GB" altLang="zh-CN" smtClean="0"/>
              <a:t>+0×2</a:t>
            </a:r>
            <a:r>
              <a:rPr lang="en-GB" altLang="zh-CN" baseline="30000" smtClean="0"/>
              <a:t>2</a:t>
            </a:r>
            <a:r>
              <a:rPr lang="en-GB" altLang="zh-CN" smtClean="0"/>
              <a:t>+1×2</a:t>
            </a:r>
            <a:r>
              <a:rPr lang="en-GB" altLang="zh-CN" baseline="30000" smtClean="0"/>
              <a:t>1</a:t>
            </a:r>
            <a:r>
              <a:rPr lang="en-GB" altLang="zh-CN" smtClean="0"/>
              <a:t>+1×2</a:t>
            </a:r>
            <a:r>
              <a:rPr lang="en-GB" altLang="zh-CN" baseline="30000" smtClean="0"/>
              <a:t>0</a:t>
            </a:r>
            <a:r>
              <a:rPr lang="en-GB" altLang="zh-CN" smtClean="0"/>
              <a:t>+1×2</a:t>
            </a:r>
            <a:r>
              <a:rPr lang="en-GB" altLang="zh-CN" baseline="30000" smtClean="0"/>
              <a:t>-1</a:t>
            </a:r>
            <a:r>
              <a:rPr lang="en-GB" altLang="zh-CN" smtClean="0"/>
              <a:t>+ 1×2</a:t>
            </a:r>
            <a:r>
              <a:rPr lang="en-GB" altLang="zh-CN" baseline="30000" smtClean="0"/>
              <a:t>-2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GB" altLang="zh-CN" smtClean="0"/>
              <a:t>      </a:t>
            </a:r>
            <a:r>
              <a:rPr lang="en-GB" altLang="zh-CN" sz="2400" smtClean="0">
                <a:solidFill>
                  <a:schemeClr val="tx1"/>
                </a:solidFill>
              </a:rPr>
              <a:t>=8+2+1+0.5+0.25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GB" altLang="zh-CN" sz="2400" smtClean="0">
                <a:solidFill>
                  <a:schemeClr val="tx1"/>
                </a:solidFill>
              </a:rPr>
              <a:t>       =11.75</a:t>
            </a:r>
          </a:p>
          <a:p>
            <a:pPr eaLnBrk="1" hangingPunct="1">
              <a:spcBef>
                <a:spcPts val="1800"/>
              </a:spcBef>
              <a:spcAft>
                <a:spcPct val="0"/>
              </a:spcAft>
            </a:pPr>
            <a:r>
              <a:rPr lang="en-GB" altLang="zh-CN" smtClean="0"/>
              <a:t>5B.8H=</a:t>
            </a:r>
            <a:r>
              <a:rPr lang="zh-CN" altLang="en-US" smtClean="0"/>
              <a:t>（          ）</a:t>
            </a:r>
            <a:r>
              <a:rPr lang="en-US" altLang="zh-CN" smtClean="0"/>
              <a:t>D</a:t>
            </a:r>
            <a:endParaRPr lang="en-GB" altLang="zh-CN" smtClean="0"/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mtClean="0"/>
              <a:t>=</a:t>
            </a:r>
            <a:r>
              <a:rPr lang="en-GB" altLang="zh-CN" smtClean="0"/>
              <a:t>5×16</a:t>
            </a:r>
            <a:r>
              <a:rPr lang="en-GB" altLang="zh-CN" baseline="30000" smtClean="0"/>
              <a:t>1</a:t>
            </a:r>
            <a:r>
              <a:rPr lang="en-GB" altLang="zh-CN" smtClean="0"/>
              <a:t>+11×16</a:t>
            </a:r>
            <a:r>
              <a:rPr lang="en-GB" altLang="zh-CN" baseline="30000" smtClean="0"/>
              <a:t>0</a:t>
            </a:r>
            <a:r>
              <a:rPr lang="en-GB" altLang="zh-CN" smtClean="0"/>
              <a:t>+8×16</a:t>
            </a:r>
            <a:r>
              <a:rPr lang="en-GB" altLang="zh-CN" baseline="30000" smtClean="0"/>
              <a:t>-1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GB" altLang="zh-CN" baseline="30000" smtClean="0"/>
              <a:t>          </a:t>
            </a:r>
            <a:r>
              <a:rPr lang="en-GB" altLang="zh-CN" sz="2400" smtClean="0">
                <a:solidFill>
                  <a:schemeClr val="tx1"/>
                </a:solidFill>
              </a:rPr>
              <a:t>=80+11+0.5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GB" altLang="zh-CN" sz="2400" smtClean="0">
                <a:solidFill>
                  <a:schemeClr val="tx1"/>
                </a:solidFill>
              </a:rPr>
              <a:t>        =91.5</a:t>
            </a:r>
            <a:endParaRPr lang="en-US" altLang="zh-CN" sz="24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6C224-C8E1-4E32-A045-694B547967D5}" type="slidenum">
              <a:rPr lang="zh-CN" altLang="en-US"/>
              <a:pPr>
                <a:defRPr/>
              </a:pPr>
              <a:t>18</a:t>
            </a:fld>
            <a:endParaRPr lang="en-US" altLang="zh-CN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49225"/>
            <a:ext cx="7721600" cy="906463"/>
          </a:xfrm>
        </p:spPr>
        <p:txBody>
          <a:bodyPr/>
          <a:lstStyle/>
          <a:p>
            <a:pPr eaLnBrk="1" hangingPunct="1"/>
            <a:r>
              <a:rPr lang="zh-CN" altLang="en-US" smtClean="0"/>
              <a:t>例</a:t>
            </a:r>
            <a:r>
              <a:rPr lang="en-US" altLang="zh-CN" smtClean="0"/>
              <a:t>2</a:t>
            </a:r>
            <a:r>
              <a:rPr lang="zh-CN" altLang="en-US" smtClean="0"/>
              <a:t>：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0413" y="1404938"/>
            <a:ext cx="7772400" cy="3370262"/>
          </a:xfrm>
        </p:spPr>
        <p:txBody>
          <a:bodyPr/>
          <a:lstStyle/>
          <a:p>
            <a:pPr eaLnBrk="1" hangingPunct="1">
              <a:spcBef>
                <a:spcPct val="5000"/>
              </a:spcBef>
              <a:spcAft>
                <a:spcPct val="0"/>
              </a:spcAft>
            </a:pPr>
            <a:r>
              <a:rPr lang="en-GB" altLang="zh-CN" smtClean="0"/>
              <a:t>25.5</a:t>
            </a:r>
            <a:r>
              <a:rPr lang="en-US" altLang="zh-CN" smtClean="0"/>
              <a:t>=</a:t>
            </a:r>
            <a:r>
              <a:rPr lang="zh-CN" altLang="en-US" smtClean="0"/>
              <a:t>（        ）</a:t>
            </a:r>
            <a:r>
              <a:rPr lang="en-US" altLang="zh-CN" smtClean="0"/>
              <a:t>H</a:t>
            </a:r>
            <a:endParaRPr lang="en-GB" altLang="zh-CN" smtClean="0"/>
          </a:p>
          <a:p>
            <a:pPr lvl="1" eaLnBrk="1" hangingPunct="1">
              <a:spcBef>
                <a:spcPct val="5000"/>
              </a:spcBef>
              <a:spcAft>
                <a:spcPct val="0"/>
              </a:spcAft>
            </a:pPr>
            <a:r>
              <a:rPr lang="en-GB" altLang="zh-CN" smtClean="0"/>
              <a:t>=</a:t>
            </a:r>
            <a:r>
              <a:rPr lang="zh-CN" altLang="en-GB" smtClean="0"/>
              <a:t> </a:t>
            </a:r>
            <a:r>
              <a:rPr lang="en-GB" altLang="zh-CN" smtClean="0"/>
              <a:t>11001.1B=</a:t>
            </a:r>
            <a:r>
              <a:rPr lang="zh-CN" altLang="en-GB" smtClean="0"/>
              <a:t> </a:t>
            </a:r>
            <a:r>
              <a:rPr lang="en-GB" altLang="zh-CN" smtClean="0"/>
              <a:t>19.8H </a:t>
            </a:r>
          </a:p>
          <a:p>
            <a:pPr eaLnBrk="1" hangingPunct="1">
              <a:lnSpc>
                <a:spcPct val="115000"/>
              </a:lnSpc>
              <a:spcBef>
                <a:spcPts val="1800"/>
              </a:spcBef>
              <a:spcAft>
                <a:spcPct val="20000"/>
              </a:spcAft>
            </a:pPr>
            <a:r>
              <a:rPr lang="en-GB" altLang="zh-CN" smtClean="0"/>
              <a:t>11001010.0110101B</a:t>
            </a:r>
            <a:r>
              <a:rPr lang="en-US" altLang="zh-CN" smtClean="0"/>
              <a:t>=</a:t>
            </a:r>
            <a:r>
              <a:rPr lang="zh-CN" altLang="en-US" smtClean="0"/>
              <a:t>（          ）</a:t>
            </a:r>
            <a:r>
              <a:rPr lang="en-US" altLang="zh-CN" smtClean="0"/>
              <a:t>H</a:t>
            </a:r>
            <a:endParaRPr lang="en-GB" altLang="zh-CN" smtClean="0"/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20000"/>
              </a:spcAft>
            </a:pPr>
            <a:r>
              <a:rPr lang="en-GB" altLang="zh-CN" smtClean="0"/>
              <a:t>=CA.6AH</a:t>
            </a:r>
            <a:endParaRPr lang="zh-CN" altLang="en-US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46BBF-39D8-4442-BA76-D7F8F4D81244}" type="slidenum">
              <a:rPr lang="zh-CN" altLang="en-US"/>
              <a:pPr>
                <a:defRPr/>
              </a:pPr>
              <a:t>19</a:t>
            </a:fld>
            <a:endParaRPr lang="en-US" altLang="zh-CN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631825" y="206375"/>
            <a:ext cx="7793038" cy="722313"/>
          </a:xfrm>
        </p:spPr>
        <p:txBody>
          <a:bodyPr/>
          <a:lstStyle/>
          <a:p>
            <a:pPr eaLnBrk="1" hangingPunct="1"/>
            <a:r>
              <a:rPr lang="zh-CN" altLang="en-US" smtClean="0"/>
              <a:t>计算机中的编码</a:t>
            </a:r>
            <a:endParaRPr lang="zh-CN" altLang="en-US" sz="4000" smtClean="0"/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8363" y="1177925"/>
            <a:ext cx="3127375" cy="3067050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/>
              <a:t>数值编码：</a:t>
            </a:r>
            <a:endParaRPr lang="en-US" altLang="zh-CN" smtClean="0"/>
          </a:p>
          <a:p>
            <a:pPr lvl="1" eaLnBrk="1" hangingPunct="1">
              <a:spcBef>
                <a:spcPts val="300"/>
              </a:spcBef>
              <a:spcAft>
                <a:spcPct val="0"/>
              </a:spcAft>
            </a:pPr>
            <a:r>
              <a:rPr lang="zh-CN" altLang="en-US" smtClean="0"/>
              <a:t>二进制码</a:t>
            </a:r>
            <a:endParaRPr lang="en-US" altLang="zh-CN" smtClean="0"/>
          </a:p>
          <a:p>
            <a:pPr lvl="1" eaLnBrk="1" hangingPunct="1">
              <a:spcBef>
                <a:spcPts val="300"/>
              </a:spcBef>
              <a:spcAft>
                <a:spcPct val="0"/>
              </a:spcAft>
            </a:pPr>
            <a:r>
              <a:rPr lang="en-US" altLang="zh-CN" smtClean="0"/>
              <a:t>BCD</a:t>
            </a:r>
            <a:r>
              <a:rPr lang="zh-CN" altLang="en-US" smtClean="0"/>
              <a:t>码</a:t>
            </a:r>
          </a:p>
          <a:p>
            <a:pPr eaLnBrk="1" hangingPunct="1">
              <a:spcBef>
                <a:spcPts val="1800"/>
              </a:spcBef>
              <a:spcAft>
                <a:spcPct val="0"/>
              </a:spcAft>
            </a:pPr>
            <a:r>
              <a:rPr lang="zh-CN" altLang="en-US" smtClean="0"/>
              <a:t>西文字符编码</a:t>
            </a:r>
            <a:endParaRPr lang="en-US" altLang="zh-CN" smtClean="0"/>
          </a:p>
          <a:p>
            <a:pPr lvl="1" eaLnBrk="1" hangingPunct="1">
              <a:spcBef>
                <a:spcPts val="300"/>
              </a:spcBef>
              <a:spcAft>
                <a:spcPct val="0"/>
              </a:spcAft>
            </a:pPr>
            <a:r>
              <a:rPr lang="en-US" altLang="zh-CN" smtClean="0"/>
              <a:t>ASCII</a:t>
            </a:r>
            <a:r>
              <a:rPr lang="zh-CN" altLang="en-US" smtClean="0"/>
              <a:t>码</a:t>
            </a:r>
            <a:endParaRPr lang="en-US" altLang="zh-CN" smtClean="0"/>
          </a:p>
        </p:txBody>
      </p:sp>
      <p:sp>
        <p:nvSpPr>
          <p:cNvPr id="3" name="圆角矩形标注 2"/>
          <p:cNvSpPr>
            <a:spLocks noChangeArrowheads="1"/>
          </p:cNvSpPr>
          <p:nvPr/>
        </p:nvSpPr>
        <p:spPr bwMode="auto">
          <a:xfrm>
            <a:off x="4500563" y="3870325"/>
            <a:ext cx="2374900" cy="936625"/>
          </a:xfrm>
          <a:prstGeom prst="wedgeRoundRectCallout">
            <a:avLst>
              <a:gd name="adj1" fmla="val -97083"/>
              <a:gd name="adj2" fmla="val -122324"/>
              <a:gd name="adj3" fmla="val 16667"/>
            </a:avLst>
          </a:prstGeom>
          <a:noFill/>
          <a:ln w="12700" cap="sq" algn="ctr">
            <a:solidFill>
              <a:srgbClr val="C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72000" bIns="720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使所有信息都以二进制码形式表示</a:t>
            </a:r>
          </a:p>
        </p:txBody>
      </p:sp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>
            <a:off x="2689225" y="3263900"/>
            <a:ext cx="647700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sm" len="sm"/>
          </a:ln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188" y="1350963"/>
            <a:ext cx="8064500" cy="3727450"/>
          </a:xfrm>
        </p:spPr>
        <p:txBody>
          <a:bodyPr/>
          <a:lstStyle/>
          <a:p>
            <a:r>
              <a:rPr lang="zh-CN" altLang="en-US" sz="24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4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smtClean="0"/>
              <a:t>家庭安全防盗系统设计</a:t>
            </a:r>
            <a:endParaRPr lang="en-US" altLang="zh-CN" sz="2400" smtClean="0"/>
          </a:p>
          <a:p>
            <a:pPr lvl="1">
              <a:spcBef>
                <a:spcPct val="0"/>
              </a:spcBef>
            </a:pPr>
            <a:r>
              <a:rPr lang="zh-CN" altLang="en-US" sz="2000" smtClean="0"/>
              <a:t>为一栋含</a:t>
            </a:r>
            <a:r>
              <a:rPr lang="en-US" altLang="zh-CN" sz="2000" smtClean="0"/>
              <a:t>8</a:t>
            </a:r>
            <a:r>
              <a:rPr lang="zh-CN" altLang="en-US" sz="2000" smtClean="0"/>
              <a:t>个窗户的</a:t>
            </a:r>
            <a:r>
              <a:rPr lang="en-US" altLang="zh-CN" sz="2000" smtClean="0"/>
              <a:t>HOUSE</a:t>
            </a:r>
            <a:r>
              <a:rPr lang="zh-CN" altLang="zh-CN" sz="2000" smtClean="0"/>
              <a:t>设计一个简易的安全报警系统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pPr>
              <a:spcBef>
                <a:spcPts val="1800"/>
              </a:spcBef>
            </a:pPr>
            <a:r>
              <a:rPr lang="zh-CN" altLang="en-US" sz="2400" smtClean="0"/>
              <a:t>系统功能要求：</a:t>
            </a:r>
            <a:endParaRPr lang="en-US" altLang="zh-CN" sz="2400" smtClean="0"/>
          </a:p>
          <a:p>
            <a:pPr lvl="1">
              <a:spcBef>
                <a:spcPct val="0"/>
              </a:spcBef>
            </a:pPr>
            <a:r>
              <a:rPr lang="zh-CN" altLang="zh-CN" smtClean="0"/>
              <a:t>每个窗台安装</a:t>
            </a:r>
            <a:r>
              <a:rPr lang="zh-CN" altLang="en-US" smtClean="0"/>
              <a:t>一个</a:t>
            </a:r>
            <a:r>
              <a:rPr lang="zh-CN" altLang="zh-CN" smtClean="0"/>
              <a:t>监测装置，当某一监测装置连续</a:t>
            </a:r>
            <a:r>
              <a:rPr lang="en-US" altLang="zh-CN" smtClean="0"/>
              <a:t>5</a:t>
            </a:r>
            <a:r>
              <a:rPr lang="zh-CN" altLang="zh-CN" smtClean="0"/>
              <a:t>次检测出异常时，启动报警（警铃响，警灯闪烁）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zh-CN" altLang="zh-CN" smtClean="0"/>
              <a:t>在危险解除后关闭报警</a:t>
            </a:r>
            <a:r>
              <a:rPr lang="zh-CN" altLang="en-US" sz="2000" smtClean="0"/>
              <a:t>；</a:t>
            </a:r>
            <a:endParaRPr lang="en-US" altLang="zh-CN" sz="2000" smtClean="0"/>
          </a:p>
          <a:p>
            <a:pPr lvl="1">
              <a:spcBef>
                <a:spcPct val="0"/>
              </a:spcBef>
            </a:pPr>
            <a:r>
              <a:rPr lang="zh-CN" altLang="en-US" sz="2000" smtClean="0"/>
              <a:t>在需要时启动系统布防，不需要时则可关闭系统</a:t>
            </a:r>
            <a:r>
              <a:rPr lang="zh-CN" altLang="zh-CN" sz="2000" smtClean="0"/>
              <a:t>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5C4DC2-8C97-4A1E-A0E7-7DE0DAC73869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27652" name="标题 1"/>
          <p:cNvSpPr>
            <a:spLocks noGrp="1"/>
          </p:cNvSpPr>
          <p:nvPr>
            <p:ph type="title"/>
          </p:nvPr>
        </p:nvSpPr>
        <p:spPr>
          <a:xfrm>
            <a:off x="468313" y="198438"/>
            <a:ext cx="7683500" cy="815975"/>
          </a:xfrm>
        </p:spPr>
        <p:txBody>
          <a:bodyPr/>
          <a:lstStyle/>
          <a:p>
            <a:r>
              <a:rPr lang="zh-CN" altLang="en-US" smtClean="0"/>
              <a:t>引导案例</a:t>
            </a:r>
            <a:endParaRPr lang="zh-CN" altLang="en-US" sz="240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5516DD-B41D-4860-B321-E808417CEAE9}" type="slidenum">
              <a:rPr lang="zh-CN" altLang="en-US"/>
              <a:pPr>
                <a:defRPr/>
              </a:pPr>
              <a:t>20</a:t>
            </a:fld>
            <a:endParaRPr lang="en-US" altLang="zh-CN" dirty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000" dirty="0" smtClean="0">
                <a:latin typeface="+mn-lt"/>
              </a:rPr>
              <a:t>BCD</a:t>
            </a:r>
            <a:r>
              <a:rPr lang="zh-CN" altLang="en-US" dirty="0" smtClean="0"/>
              <a:t>码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062038"/>
            <a:ext cx="7993062" cy="3960812"/>
          </a:xfrm>
        </p:spPr>
        <p:txBody>
          <a:bodyPr/>
          <a:lstStyle/>
          <a:p>
            <a:pPr eaLnBrk="1" hangingPunct="1">
              <a:spcAft>
                <a:spcPct val="15000"/>
              </a:spcAft>
            </a:pPr>
            <a:r>
              <a:rPr lang="en-US" altLang="zh-CN" smtClean="0"/>
              <a:t>BCD</a:t>
            </a:r>
            <a:r>
              <a:rPr lang="zh-CN" altLang="en-US" smtClean="0"/>
              <a:t>（</a:t>
            </a:r>
            <a:r>
              <a:rPr lang="en-US" altLang="zh-CN" smtClean="0"/>
              <a:t>Binary Coded Decimal</a:t>
            </a:r>
            <a:r>
              <a:rPr lang="zh-CN" altLang="en-US" smtClean="0"/>
              <a:t>）码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  <a:spcAft>
                <a:spcPct val="15000"/>
              </a:spcAft>
            </a:pPr>
            <a:r>
              <a:rPr lang="zh-CN" altLang="en-US" smtClean="0"/>
              <a:t>用二进制表示的十进制数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特点：</a:t>
            </a:r>
            <a:endParaRPr lang="en-US" altLang="zh-CN" smtClean="0"/>
          </a:p>
          <a:p>
            <a:pPr lvl="2" eaLnBrk="1" hangingPunct="1">
              <a:spcBef>
                <a:spcPct val="0"/>
              </a:spcBef>
              <a:spcAft>
                <a:spcPct val="15000"/>
              </a:spcAft>
            </a:pPr>
            <a:r>
              <a:rPr lang="zh-CN" altLang="en-US" smtClean="0"/>
              <a:t>保留十进制的权，数字用</a:t>
            </a:r>
            <a:r>
              <a:rPr lang="en-US" altLang="zh-CN" smtClean="0"/>
              <a:t>0</a:t>
            </a:r>
            <a:r>
              <a:rPr lang="zh-CN" altLang="en-US" smtClean="0"/>
              <a:t>和</a:t>
            </a:r>
            <a:r>
              <a:rPr lang="en-US" altLang="zh-CN" smtClean="0"/>
              <a:t>1</a:t>
            </a:r>
            <a:r>
              <a:rPr lang="zh-CN" altLang="en-US" smtClean="0"/>
              <a:t>表示。</a:t>
            </a:r>
            <a:endParaRPr lang="en-US" altLang="zh-CN" smtClean="0"/>
          </a:p>
          <a:p>
            <a:pPr eaLnBrk="1" hangingPunct="1">
              <a:spcAft>
                <a:spcPct val="15000"/>
              </a:spcAft>
            </a:pPr>
            <a:r>
              <a:rPr lang="zh-CN" altLang="en-US" smtClean="0"/>
              <a:t>分类：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压缩</a:t>
            </a:r>
            <a:r>
              <a:rPr lang="en-US" altLang="zh-CN" smtClean="0"/>
              <a:t>BCD</a:t>
            </a:r>
            <a:r>
              <a:rPr lang="zh-CN" altLang="en-US" smtClean="0"/>
              <a:t>码</a:t>
            </a:r>
          </a:p>
          <a:p>
            <a:pPr lvl="2" eaLnBrk="1" hangingPunct="1">
              <a:spcBef>
                <a:spcPct val="0"/>
              </a:spcBef>
              <a:spcAft>
                <a:spcPct val="15000"/>
              </a:spcAft>
            </a:pPr>
            <a:r>
              <a:rPr lang="zh-CN" altLang="en-US" smtClean="0"/>
              <a:t>用4位二进制码表示一位十进制数，每</a:t>
            </a:r>
            <a:r>
              <a:rPr lang="en-US" altLang="zh-CN" smtClean="0"/>
              <a:t>4</a:t>
            </a:r>
            <a:r>
              <a:rPr lang="zh-CN" altLang="en-US" smtClean="0"/>
              <a:t>位之间有一个空格</a:t>
            </a:r>
          </a:p>
          <a:p>
            <a:pPr lvl="1" eaLnBrk="1" hangingPunct="1">
              <a:spcBef>
                <a:spcPts val="600"/>
              </a:spcBef>
              <a:spcAft>
                <a:spcPct val="0"/>
              </a:spcAft>
            </a:pPr>
            <a:r>
              <a:rPr lang="zh-CN" altLang="en-US" smtClean="0"/>
              <a:t>扩展</a:t>
            </a:r>
            <a:r>
              <a:rPr lang="en-US" altLang="zh-CN" smtClean="0"/>
              <a:t>BCD</a:t>
            </a:r>
            <a:r>
              <a:rPr lang="zh-CN" altLang="en-US" smtClean="0"/>
              <a:t>码</a:t>
            </a:r>
          </a:p>
          <a:p>
            <a:pPr lvl="2" eaLnBrk="1" hangingPunct="1">
              <a:spcBef>
                <a:spcPct val="0"/>
              </a:spcBef>
              <a:spcAft>
                <a:spcPct val="15000"/>
              </a:spcAft>
            </a:pPr>
            <a:r>
              <a:rPr lang="zh-CN" altLang="en-US" smtClean="0"/>
              <a:t>用8位二进制码表示一位十进制数，每</a:t>
            </a:r>
            <a:r>
              <a:rPr lang="en-US" altLang="zh-CN" smtClean="0"/>
              <a:t>8</a:t>
            </a:r>
            <a:r>
              <a:rPr lang="zh-CN" altLang="en-US" smtClean="0"/>
              <a:t>位之间有一个空格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3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3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3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DBB61-040E-4E85-B201-A27E75C26321}" type="slidenum">
              <a:rPr lang="zh-CN" altLang="en-US"/>
              <a:pPr>
                <a:defRPr/>
              </a:pPr>
              <a:t>21</a:t>
            </a:fld>
            <a:endParaRPr lang="en-US" altLang="zh-CN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3525"/>
            <a:ext cx="7488238" cy="78581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</a:rPr>
              <a:t>BCD</a:t>
            </a:r>
            <a:r>
              <a:rPr lang="zh-CN" altLang="en-US" dirty="0" smtClean="0"/>
              <a:t>码与二进制数之间的转换</a:t>
            </a:r>
            <a:endParaRPr lang="zh-CN" altLang="en-US" sz="4000" dirty="0" smtClean="0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04938"/>
            <a:ext cx="8064500" cy="3025775"/>
          </a:xfrm>
        </p:spPr>
        <p:txBody>
          <a:bodyPr/>
          <a:lstStyle/>
          <a:p>
            <a:pPr eaLnBrk="1" hangingPunct="1">
              <a:spcAft>
                <a:spcPct val="40000"/>
              </a:spcAft>
            </a:pPr>
            <a:r>
              <a:rPr lang="zh-CN" altLang="en-US" smtClean="0"/>
              <a:t>先转换为十进制数，再转换二进制数；反之同样。</a:t>
            </a:r>
          </a:p>
          <a:p>
            <a:pPr eaLnBrk="1" hangingPunct="1"/>
            <a:r>
              <a:rPr lang="zh-CN" altLang="en-US" smtClean="0"/>
              <a:t>例</a:t>
            </a:r>
            <a:r>
              <a:rPr lang="zh-CN" altLang="en-US" smtClean="0">
                <a:sym typeface="Wingdings" pitchFamily="2" charset="2"/>
              </a:rPr>
              <a:t>：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>
                <a:latin typeface="宋体" pitchFamily="2" charset="-122"/>
              </a:rPr>
              <a:t>(</a:t>
            </a:r>
            <a:r>
              <a:rPr lang="zh-CN" altLang="en-US" smtClean="0">
                <a:latin typeface="宋体" pitchFamily="2" charset="-122"/>
              </a:rPr>
              <a:t>0001 0001.0010 0101</a:t>
            </a:r>
            <a:r>
              <a:rPr lang="en-US" altLang="zh-CN" smtClean="0">
                <a:latin typeface="宋体" pitchFamily="2" charset="-122"/>
              </a:rPr>
              <a:t>)</a:t>
            </a:r>
            <a:r>
              <a:rPr lang="en-US" altLang="zh-CN" baseline="-25000" smtClean="0">
                <a:latin typeface="宋体" pitchFamily="2" charset="-122"/>
              </a:rPr>
              <a:t>BCD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=11.25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=</a:t>
            </a:r>
            <a:r>
              <a:rPr lang="en-US" altLang="zh-CN" smtClean="0">
                <a:latin typeface="宋体" pitchFamily="2" charset="-122"/>
              </a:rPr>
              <a:t>(</a:t>
            </a:r>
            <a:r>
              <a:rPr lang="zh-CN" altLang="en-US" smtClean="0">
                <a:latin typeface="宋体" pitchFamily="2" charset="-122"/>
              </a:rPr>
              <a:t>1011 .01</a:t>
            </a:r>
            <a:r>
              <a:rPr lang="en-US" altLang="zh-CN" smtClean="0">
                <a:latin typeface="宋体" pitchFamily="2" charset="-122"/>
              </a:rPr>
              <a:t>)</a:t>
            </a:r>
            <a:r>
              <a:rPr lang="en-US" altLang="zh-CN" baseline="-25000" smtClean="0">
                <a:latin typeface="宋体" pitchFamily="2" charset="-122"/>
              </a:rPr>
              <a:t>B</a:t>
            </a:r>
            <a:endParaRPr lang="zh-CN" altLang="en-US" baseline="-25000" smtClean="0">
              <a:latin typeface="宋体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5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5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EBC79-3A57-4EFC-A75E-2B61F6A50820}" type="slidenum">
              <a:rPr lang="zh-CN" altLang="en-US"/>
              <a:pPr>
                <a:defRPr/>
              </a:pPr>
              <a:t>22</a:t>
            </a:fld>
            <a:endParaRPr lang="en-US" altLang="zh-CN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000" dirty="0" smtClean="0">
                <a:latin typeface="+mn-lt"/>
              </a:rPr>
              <a:t>ASCII</a:t>
            </a:r>
            <a:r>
              <a:rPr lang="zh-CN" altLang="en-US" dirty="0" smtClean="0"/>
              <a:t>码</a:t>
            </a:r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233488"/>
            <a:ext cx="7772400" cy="3441700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/>
              <a:t>西文字符编码</a:t>
            </a:r>
            <a:endParaRPr lang="en-US" altLang="zh-CN" smtClean="0"/>
          </a:p>
          <a:p>
            <a:pPr eaLnBrk="1" hangingPunct="1">
              <a:spcAft>
                <a:spcPct val="0"/>
              </a:spcAft>
            </a:pPr>
            <a:r>
              <a:rPr lang="zh-CN" altLang="en-US" smtClean="0"/>
              <a:t>要求：</a:t>
            </a:r>
            <a:endParaRPr lang="en-US" altLang="zh-CN" smtClean="0"/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熟悉标准</a:t>
            </a:r>
            <a:r>
              <a:rPr lang="en-US" altLang="zh-CN" smtClean="0"/>
              <a:t>ASCII</a:t>
            </a:r>
            <a:r>
              <a:rPr lang="zh-CN" altLang="en-US" smtClean="0"/>
              <a:t>编码</a:t>
            </a:r>
          </a:p>
          <a:p>
            <a:pPr lvl="2"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理解校验位的作用</a:t>
            </a:r>
          </a:p>
          <a:p>
            <a:pPr lvl="2"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熟悉0---</a:t>
            </a:r>
            <a:r>
              <a:rPr lang="en-US" altLang="zh-CN" smtClean="0"/>
              <a:t>F</a:t>
            </a:r>
            <a:r>
              <a:rPr lang="zh-CN" altLang="en-US" smtClean="0"/>
              <a:t>的</a:t>
            </a:r>
            <a:r>
              <a:rPr lang="en-US" altLang="zh-CN" smtClean="0"/>
              <a:t>ASCII</a:t>
            </a:r>
            <a:r>
              <a:rPr lang="zh-CN" altLang="en-US" smtClean="0"/>
              <a:t>码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9B003-9821-4594-A88A-EA51FC6C8199}" type="slidenum">
              <a:rPr lang="zh-CN" altLang="en-US"/>
              <a:pPr>
                <a:defRPr/>
              </a:pPr>
              <a:t>23</a:t>
            </a:fld>
            <a:endParaRPr lang="en-US" altLang="zh-CN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06375"/>
            <a:ext cx="7793037" cy="722313"/>
          </a:xfrm>
        </p:spPr>
        <p:txBody>
          <a:bodyPr/>
          <a:lstStyle/>
          <a:p>
            <a:pPr eaLnBrk="1" hangingPunct="1"/>
            <a:r>
              <a:rPr lang="en-US" altLang="zh-CN" sz="4000" smtClean="0">
                <a:latin typeface="Tahoma" pitchFamily="34" charset="0"/>
              </a:rPr>
              <a:t>ASCII</a:t>
            </a:r>
            <a:r>
              <a:rPr lang="zh-CN" altLang="en-US" smtClean="0"/>
              <a:t>码的奇偶校验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177925"/>
            <a:ext cx="8064500" cy="3773488"/>
          </a:xfrm>
        </p:spPr>
        <p:txBody>
          <a:bodyPr/>
          <a:lstStyle/>
          <a:p>
            <a:pPr eaLnBrk="1" hangingPunct="1">
              <a:spcBef>
                <a:spcPct val="5000"/>
              </a:spcBef>
              <a:spcAft>
                <a:spcPct val="25000"/>
              </a:spcAft>
            </a:pPr>
            <a:r>
              <a:rPr lang="zh-CN" altLang="en-US" smtClean="0"/>
              <a:t>奇校验</a:t>
            </a:r>
          </a:p>
          <a:p>
            <a:pPr lvl="1" eaLnBrk="1" hangingPunct="1">
              <a:spcBef>
                <a:spcPct val="0"/>
              </a:spcBef>
              <a:spcAft>
                <a:spcPct val="25000"/>
              </a:spcAft>
            </a:pPr>
            <a:r>
              <a:rPr lang="zh-CN" altLang="en-US" smtClean="0"/>
              <a:t>加上校验位后编码中</a:t>
            </a:r>
            <a:r>
              <a:rPr lang="zh-CN" altLang="en-US" smtClean="0">
                <a:latin typeface="Arial" pitchFamily="34" charset="0"/>
              </a:rPr>
              <a:t>“</a:t>
            </a:r>
            <a:r>
              <a:rPr lang="zh-CN" altLang="en-US" smtClean="0"/>
              <a:t>1</a:t>
            </a:r>
            <a:r>
              <a:rPr lang="zh-CN" altLang="en-US" smtClean="0">
                <a:latin typeface="Arial" pitchFamily="34" charset="0"/>
              </a:rPr>
              <a:t>”</a:t>
            </a:r>
            <a:r>
              <a:rPr lang="zh-CN" altLang="en-US" smtClean="0"/>
              <a:t>的个数为奇数。</a:t>
            </a:r>
          </a:p>
          <a:p>
            <a:pPr lvl="1" eaLnBrk="1" hangingPunct="1">
              <a:spcBef>
                <a:spcPct val="5000"/>
              </a:spcBef>
              <a:spcAft>
                <a:spcPct val="0"/>
              </a:spcAft>
            </a:pPr>
            <a:r>
              <a:rPr lang="zh-CN" altLang="en-US" smtClean="0"/>
              <a:t>例：</a:t>
            </a:r>
            <a:r>
              <a:rPr lang="en-US" altLang="zh-CN" smtClean="0"/>
              <a:t>A</a:t>
            </a:r>
            <a:r>
              <a:rPr lang="zh-CN" altLang="en-US" smtClean="0"/>
              <a:t>的</a:t>
            </a:r>
            <a:r>
              <a:rPr lang="en-US" altLang="zh-CN" smtClean="0"/>
              <a:t>ASCII</a:t>
            </a:r>
            <a:r>
              <a:rPr lang="zh-CN" altLang="en-US" smtClean="0"/>
              <a:t>码是41</a:t>
            </a:r>
            <a:r>
              <a:rPr lang="en-US" altLang="zh-CN" smtClean="0"/>
              <a:t>H（1000001B）</a:t>
            </a:r>
          </a:p>
          <a:p>
            <a:pPr lvl="2" eaLnBrk="1" hangingPunct="1">
              <a:spcBef>
                <a:spcPct val="5000"/>
              </a:spcBef>
              <a:spcAft>
                <a:spcPct val="25000"/>
              </a:spcAft>
            </a:pPr>
            <a:r>
              <a:rPr lang="zh-CN" altLang="en-US" smtClean="0"/>
              <a:t>以奇校验传送则为 </a:t>
            </a:r>
            <a:r>
              <a:rPr lang="en-US" altLang="zh-CN" smtClean="0"/>
              <a:t>C1H（11000001B）</a:t>
            </a:r>
          </a:p>
          <a:p>
            <a:pPr eaLnBrk="1" hangingPunct="1">
              <a:spcBef>
                <a:spcPct val="70000"/>
              </a:spcBef>
              <a:spcAft>
                <a:spcPct val="15000"/>
              </a:spcAft>
            </a:pPr>
            <a:r>
              <a:rPr lang="zh-CN" altLang="en-US" smtClean="0"/>
              <a:t>偶校验</a:t>
            </a:r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加上校验位后编码中</a:t>
            </a:r>
            <a:r>
              <a:rPr lang="zh-CN" altLang="en-US" smtClean="0">
                <a:latin typeface="Arial" pitchFamily="34" charset="0"/>
              </a:rPr>
              <a:t>“</a:t>
            </a:r>
            <a:r>
              <a:rPr lang="zh-CN" altLang="en-US" smtClean="0"/>
              <a:t>1</a:t>
            </a:r>
            <a:r>
              <a:rPr lang="zh-CN" altLang="en-US" smtClean="0">
                <a:latin typeface="Arial" pitchFamily="34" charset="0"/>
              </a:rPr>
              <a:t>”</a:t>
            </a:r>
            <a:r>
              <a:rPr lang="zh-CN" altLang="en-US" smtClean="0"/>
              <a:t>的个数为偶数。</a:t>
            </a:r>
          </a:p>
          <a:p>
            <a:pPr lvl="2" eaLnBrk="1" hangingPunct="1">
              <a:spcBef>
                <a:spcPct val="5000"/>
              </a:spcBef>
              <a:spcAft>
                <a:spcPct val="10000"/>
              </a:spcAft>
            </a:pPr>
            <a:r>
              <a:rPr lang="zh-CN" altLang="en-US" smtClean="0"/>
              <a:t>上例若以偶校验传送，则为 41</a:t>
            </a:r>
            <a:r>
              <a:rPr lang="en-US" altLang="zh-CN" smtClean="0"/>
              <a:t>H。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9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9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9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9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9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1"/>
          <p:cNvSpPr>
            <a:spLocks noGrp="1"/>
          </p:cNvSpPr>
          <p:nvPr>
            <p:ph type="title"/>
          </p:nvPr>
        </p:nvSpPr>
        <p:spPr>
          <a:xfrm>
            <a:off x="611188" y="206375"/>
            <a:ext cx="3024187" cy="722313"/>
          </a:xfrm>
        </p:spPr>
        <p:txBody>
          <a:bodyPr/>
          <a:lstStyle/>
          <a:p>
            <a:r>
              <a:rPr lang="zh-CN" altLang="en-US" smtClean="0"/>
              <a:t>随堂练习</a:t>
            </a:r>
          </a:p>
        </p:txBody>
      </p:sp>
      <p:sp>
        <p:nvSpPr>
          <p:cNvPr id="50179" name="内容占位符 2"/>
          <p:cNvSpPr>
            <a:spLocks noGrp="1"/>
          </p:cNvSpPr>
          <p:nvPr>
            <p:ph idx="1"/>
          </p:nvPr>
        </p:nvSpPr>
        <p:spPr>
          <a:xfrm>
            <a:off x="468313" y="1347788"/>
            <a:ext cx="8351837" cy="3425825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buClr>
                <a:srgbClr val="FF0000"/>
              </a:buClr>
              <a:buSzPct val="95000"/>
              <a:buFont typeface="隶书" pitchFamily="49" charset="-122"/>
              <a:buAutoNum type="circleNumDbPlain"/>
            </a:pPr>
            <a:r>
              <a:rPr lang="en-US" altLang="zh-CN" smtClean="0"/>
              <a:t>10010110.1001B = </a:t>
            </a:r>
            <a:r>
              <a:rPr lang="zh-CN" altLang="zh-CN" smtClean="0"/>
              <a:t>（</a:t>
            </a:r>
            <a:r>
              <a:rPr lang="en-US" altLang="zh-CN" smtClean="0"/>
              <a:t>          </a:t>
            </a:r>
            <a:r>
              <a:rPr lang="zh-CN" altLang="zh-CN" smtClean="0"/>
              <a:t>）</a:t>
            </a:r>
            <a:r>
              <a:rPr lang="en-US" altLang="zh-CN" smtClean="0"/>
              <a:t>H </a:t>
            </a:r>
            <a:endParaRPr lang="zh-CN" altLang="zh-CN" smtClean="0"/>
          </a:p>
          <a:p>
            <a:pPr marL="514350" indent="-514350">
              <a:spcBef>
                <a:spcPts val="1200"/>
              </a:spcBef>
              <a:buClr>
                <a:srgbClr val="FF0000"/>
              </a:buClr>
              <a:buSzPct val="95000"/>
              <a:buFont typeface="隶书" pitchFamily="49" charset="-122"/>
              <a:buAutoNum type="circleNumDbPlain"/>
            </a:pPr>
            <a:r>
              <a:rPr lang="en-US" altLang="zh-CN" smtClean="0"/>
              <a:t>10010110.1001B = (               )</a:t>
            </a:r>
            <a:r>
              <a:rPr lang="en-US" altLang="zh-CN" baseline="-25000" smtClean="0"/>
              <a:t>BCD</a:t>
            </a:r>
            <a:endParaRPr lang="zh-CN" altLang="zh-CN" baseline="-25000" smtClean="0"/>
          </a:p>
          <a:p>
            <a:pPr marL="514350" indent="-514350">
              <a:spcBef>
                <a:spcPts val="1200"/>
              </a:spcBef>
              <a:buClr>
                <a:srgbClr val="FF0000"/>
              </a:buClr>
              <a:buSzPct val="95000"/>
              <a:buFont typeface="隶书" pitchFamily="49" charset="-122"/>
              <a:buAutoNum type="circleNumDbPlain"/>
            </a:pPr>
            <a:r>
              <a:rPr lang="en-US" altLang="zh-CN" smtClean="0"/>
              <a:t>1F3DH= </a:t>
            </a:r>
            <a:r>
              <a:rPr lang="zh-CN" altLang="zh-CN" smtClean="0"/>
              <a:t>（</a:t>
            </a:r>
            <a:r>
              <a:rPr lang="en-US" altLang="zh-CN" smtClean="0"/>
              <a:t>           </a:t>
            </a:r>
            <a:r>
              <a:rPr lang="zh-CN" altLang="zh-CN" smtClean="0"/>
              <a:t>）</a:t>
            </a:r>
            <a:r>
              <a:rPr lang="en-US" altLang="zh-CN" smtClean="0"/>
              <a:t>D </a:t>
            </a:r>
            <a:endParaRPr lang="zh-CN" altLang="zh-CN" smtClean="0"/>
          </a:p>
          <a:p>
            <a:pPr marL="514350" indent="-514350">
              <a:spcBef>
                <a:spcPts val="1200"/>
              </a:spcBef>
              <a:buClr>
                <a:srgbClr val="FF0000"/>
              </a:buClr>
              <a:buSzPct val="95000"/>
              <a:buFont typeface="隶书" pitchFamily="49" charset="-122"/>
              <a:buAutoNum type="circleNumDbPlain"/>
            </a:pPr>
            <a:r>
              <a:rPr lang="en-US" altLang="zh-CN" smtClean="0"/>
              <a:t>1F3DH= </a:t>
            </a:r>
            <a:r>
              <a:rPr lang="zh-CN" altLang="zh-CN" smtClean="0"/>
              <a:t>（</a:t>
            </a:r>
            <a:r>
              <a:rPr lang="en-US" altLang="zh-CN" smtClean="0"/>
              <a:t>                          </a:t>
            </a:r>
            <a:r>
              <a:rPr lang="zh-CN" altLang="zh-CN" smtClean="0"/>
              <a:t>）</a:t>
            </a:r>
            <a:r>
              <a:rPr lang="en-US" altLang="zh-CN" smtClean="0"/>
              <a:t>B</a:t>
            </a:r>
          </a:p>
          <a:p>
            <a:pPr marL="514350" indent="-514350">
              <a:spcBef>
                <a:spcPts val="1200"/>
              </a:spcBef>
              <a:buClr>
                <a:srgbClr val="FF0000"/>
              </a:buClr>
              <a:buSzPct val="95000"/>
              <a:buFont typeface="隶书" pitchFamily="49" charset="-122"/>
              <a:buAutoNum type="circleNumDbPlain"/>
            </a:pPr>
            <a:r>
              <a:rPr lang="zh-CN" altLang="zh-CN" smtClean="0"/>
              <a:t>若以偶校验传送字母</a:t>
            </a:r>
            <a:r>
              <a:rPr lang="en-US" altLang="zh-CN" smtClean="0"/>
              <a:t>B</a:t>
            </a:r>
            <a:r>
              <a:rPr lang="zh-CN" altLang="zh-CN" smtClean="0"/>
              <a:t>，则</a:t>
            </a:r>
            <a:r>
              <a:rPr lang="en-US" altLang="zh-CN" smtClean="0"/>
              <a:t>B</a:t>
            </a:r>
            <a:r>
              <a:rPr lang="zh-CN" altLang="zh-CN" smtClean="0"/>
              <a:t>的</a:t>
            </a:r>
            <a:r>
              <a:rPr lang="en-US" altLang="zh-CN" smtClean="0"/>
              <a:t>ASCII=</a:t>
            </a:r>
            <a:r>
              <a:rPr lang="zh-CN" altLang="en-US" smtClean="0"/>
              <a:t>（       ）</a:t>
            </a:r>
            <a:r>
              <a:rPr lang="en-US" altLang="zh-CN" smtClean="0"/>
              <a:t>H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AC4324-00C4-4869-8839-4D66E83B5827}" type="slidenum">
              <a:rPr lang="zh-CN" altLang="en-US" smtClean="0"/>
              <a:pPr>
                <a:defRPr/>
              </a:pPr>
              <a:t>24</a:t>
            </a:fld>
            <a:endParaRPr lang="en-US" altLang="zh-CN"/>
          </a:p>
        </p:txBody>
      </p:sp>
      <p:sp>
        <p:nvSpPr>
          <p:cNvPr id="6" name="TextBox 5"/>
          <p:cNvSpPr txBox="1"/>
          <p:nvPr/>
        </p:nvSpPr>
        <p:spPr>
          <a:xfrm>
            <a:off x="4787900" y="1392238"/>
            <a:ext cx="863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 dirty="0">
                <a:solidFill>
                  <a:srgbClr val="C00000"/>
                </a:solidFill>
                <a:latin typeface="+mj-lt"/>
              </a:rPr>
              <a:t>96.9</a:t>
            </a:r>
            <a:endParaRPr lang="zh-CN" altLang="en-US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4300" y="685800"/>
            <a:ext cx="49688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j-lt"/>
              </a:rPr>
              <a:t>1 0101 0000.0101 0110 0010 0101</a:t>
            </a:r>
            <a:endParaRPr lang="zh-CN" altLang="en-US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3213" y="2703513"/>
            <a:ext cx="1366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 dirty="0">
                <a:solidFill>
                  <a:srgbClr val="C00000"/>
                </a:solidFill>
                <a:latin typeface="+mj-lt"/>
              </a:rPr>
              <a:t>7997</a:t>
            </a:r>
            <a:endParaRPr lang="zh-CN" altLang="en-US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79725" y="3367088"/>
            <a:ext cx="2771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 dirty="0">
                <a:solidFill>
                  <a:srgbClr val="C00000"/>
                </a:solidFill>
                <a:latin typeface="+mj-lt"/>
              </a:rPr>
              <a:t>1111100111101</a:t>
            </a:r>
            <a:endParaRPr lang="zh-CN" altLang="en-US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rot="-727787">
            <a:off x="5608638" y="1311275"/>
            <a:ext cx="1722437" cy="868363"/>
          </a:xfrm>
          <a:custGeom>
            <a:avLst/>
            <a:gdLst>
              <a:gd name="T0" fmla="*/ 0 w 1722120"/>
              <a:gd name="T1" fmla="*/ 868680 h 868680"/>
              <a:gd name="T2" fmla="*/ 213360 w 1722120"/>
              <a:gd name="T3" fmla="*/ 701040 h 868680"/>
              <a:gd name="T4" fmla="*/ 320040 w 1722120"/>
              <a:gd name="T5" fmla="*/ 655320 h 868680"/>
              <a:gd name="T6" fmla="*/ 457200 w 1722120"/>
              <a:gd name="T7" fmla="*/ 579120 h 868680"/>
              <a:gd name="T8" fmla="*/ 533400 w 1722120"/>
              <a:gd name="T9" fmla="*/ 533400 h 868680"/>
              <a:gd name="T10" fmla="*/ 685800 w 1722120"/>
              <a:gd name="T11" fmla="*/ 502920 h 868680"/>
              <a:gd name="T12" fmla="*/ 731520 w 1722120"/>
              <a:gd name="T13" fmla="*/ 472440 h 868680"/>
              <a:gd name="T14" fmla="*/ 868680 w 1722120"/>
              <a:gd name="T15" fmla="*/ 457200 h 868680"/>
              <a:gd name="T16" fmla="*/ 975360 w 1722120"/>
              <a:gd name="T17" fmla="*/ 441960 h 868680"/>
              <a:gd name="T18" fmla="*/ 1173480 w 1722120"/>
              <a:gd name="T19" fmla="*/ 396240 h 868680"/>
              <a:gd name="T20" fmla="*/ 1280160 w 1722120"/>
              <a:gd name="T21" fmla="*/ 381000 h 868680"/>
              <a:gd name="T22" fmla="*/ 1371600 w 1722120"/>
              <a:gd name="T23" fmla="*/ 365760 h 868680"/>
              <a:gd name="T24" fmla="*/ 1386840 w 1722120"/>
              <a:gd name="T25" fmla="*/ 411480 h 868680"/>
              <a:gd name="T26" fmla="*/ 1325880 w 1722120"/>
              <a:gd name="T27" fmla="*/ 533400 h 868680"/>
              <a:gd name="T28" fmla="*/ 1295400 w 1722120"/>
              <a:gd name="T29" fmla="*/ 472440 h 868680"/>
              <a:gd name="T30" fmla="*/ 1310640 w 1722120"/>
              <a:gd name="T31" fmla="*/ 350520 h 868680"/>
              <a:gd name="T32" fmla="*/ 1356360 w 1722120"/>
              <a:gd name="T33" fmla="*/ 289560 h 868680"/>
              <a:gd name="T34" fmla="*/ 1493520 w 1722120"/>
              <a:gd name="T35" fmla="*/ 167640 h 868680"/>
              <a:gd name="T36" fmla="*/ 1569720 w 1722120"/>
              <a:gd name="T37" fmla="*/ 106680 h 868680"/>
              <a:gd name="T38" fmla="*/ 1661160 w 1722120"/>
              <a:gd name="T39" fmla="*/ 30480 h 868680"/>
              <a:gd name="T40" fmla="*/ 1722120 w 1722120"/>
              <a:gd name="T41" fmla="*/ 0 h 8686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722120" h="868680">
                <a:moveTo>
                  <a:pt x="0" y="868680"/>
                </a:moveTo>
                <a:cubicBezTo>
                  <a:pt x="69553" y="799127"/>
                  <a:pt x="115915" y="742802"/>
                  <a:pt x="213360" y="701040"/>
                </a:cubicBezTo>
                <a:cubicBezTo>
                  <a:pt x="248920" y="685800"/>
                  <a:pt x="286622" y="674814"/>
                  <a:pt x="320040" y="655320"/>
                </a:cubicBezTo>
                <a:cubicBezTo>
                  <a:pt x="472757" y="566235"/>
                  <a:pt x="325944" y="611934"/>
                  <a:pt x="457200" y="579120"/>
                </a:cubicBezTo>
                <a:cubicBezTo>
                  <a:pt x="482600" y="563880"/>
                  <a:pt x="506332" y="545430"/>
                  <a:pt x="533400" y="533400"/>
                </a:cubicBezTo>
                <a:cubicBezTo>
                  <a:pt x="560681" y="521275"/>
                  <a:pt x="667611" y="505951"/>
                  <a:pt x="685800" y="502920"/>
                </a:cubicBezTo>
                <a:cubicBezTo>
                  <a:pt x="701040" y="492760"/>
                  <a:pt x="713751" y="476882"/>
                  <a:pt x="731520" y="472440"/>
                </a:cubicBezTo>
                <a:cubicBezTo>
                  <a:pt x="776148" y="461283"/>
                  <a:pt x="823034" y="462906"/>
                  <a:pt x="868680" y="457200"/>
                </a:cubicBezTo>
                <a:cubicBezTo>
                  <a:pt x="904324" y="452745"/>
                  <a:pt x="939857" y="447422"/>
                  <a:pt x="975360" y="441960"/>
                </a:cubicBezTo>
                <a:cubicBezTo>
                  <a:pt x="1210825" y="405735"/>
                  <a:pt x="908374" y="453048"/>
                  <a:pt x="1173480" y="396240"/>
                </a:cubicBezTo>
                <a:cubicBezTo>
                  <a:pt x="1208604" y="388714"/>
                  <a:pt x="1244657" y="386462"/>
                  <a:pt x="1280160" y="381000"/>
                </a:cubicBezTo>
                <a:cubicBezTo>
                  <a:pt x="1310701" y="376301"/>
                  <a:pt x="1341120" y="370840"/>
                  <a:pt x="1371600" y="365760"/>
                </a:cubicBezTo>
                <a:cubicBezTo>
                  <a:pt x="1376680" y="381000"/>
                  <a:pt x="1388833" y="395540"/>
                  <a:pt x="1386840" y="411480"/>
                </a:cubicBezTo>
                <a:cubicBezTo>
                  <a:pt x="1381104" y="457366"/>
                  <a:pt x="1350413" y="496600"/>
                  <a:pt x="1325880" y="533400"/>
                </a:cubicBezTo>
                <a:cubicBezTo>
                  <a:pt x="1315720" y="513080"/>
                  <a:pt x="1297287" y="495080"/>
                  <a:pt x="1295400" y="472440"/>
                </a:cubicBezTo>
                <a:cubicBezTo>
                  <a:pt x="1291999" y="431625"/>
                  <a:pt x="1297688" y="389375"/>
                  <a:pt x="1310640" y="350520"/>
                </a:cubicBezTo>
                <a:cubicBezTo>
                  <a:pt x="1318672" y="326423"/>
                  <a:pt x="1339368" y="308440"/>
                  <a:pt x="1356360" y="289560"/>
                </a:cubicBezTo>
                <a:cubicBezTo>
                  <a:pt x="1434654" y="202567"/>
                  <a:pt x="1423024" y="214638"/>
                  <a:pt x="1493520" y="167640"/>
                </a:cubicBezTo>
                <a:cubicBezTo>
                  <a:pt x="1561687" y="65389"/>
                  <a:pt x="1481385" y="165570"/>
                  <a:pt x="1569720" y="106680"/>
                </a:cubicBezTo>
                <a:cubicBezTo>
                  <a:pt x="1670834" y="39270"/>
                  <a:pt x="1561438" y="80341"/>
                  <a:pt x="1661160" y="30480"/>
                </a:cubicBezTo>
                <a:cubicBezTo>
                  <a:pt x="1731207" y="-4544"/>
                  <a:pt x="1687689" y="34431"/>
                  <a:pt x="1722120" y="0"/>
                </a:cubicBezTo>
              </a:path>
            </a:pathLst>
          </a:custGeom>
          <a:noFill/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872288" y="4014788"/>
            <a:ext cx="10017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 dirty="0">
                <a:solidFill>
                  <a:srgbClr val="C00000"/>
                </a:solidFill>
                <a:latin typeface="+mj-lt"/>
              </a:rPr>
              <a:t>42</a:t>
            </a:r>
            <a:endParaRPr lang="zh-CN" altLang="en-US" b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 animBg="1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1"/>
          <p:cNvSpPr>
            <a:spLocks noGrp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r>
              <a:rPr lang="zh-CN" altLang="en-US" smtClean="0"/>
              <a:t>数制与编码主要关注点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1135063"/>
            <a:ext cx="8275637" cy="3600450"/>
          </a:xfrm>
        </p:spPr>
        <p:txBody>
          <a:bodyPr/>
          <a:lstStyle/>
          <a:p>
            <a:r>
              <a:rPr lang="zh-CN" altLang="en-US" smtClean="0"/>
              <a:t>应理解并能回答如下问题：</a:t>
            </a:r>
            <a:endParaRPr lang="en-US" altLang="zh-CN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zh-CN" altLang="en-US" smtClean="0"/>
              <a:t>计算机为什么要采用二进制？</a:t>
            </a:r>
            <a:endParaRPr lang="en-US" altLang="zh-CN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zh-CN" altLang="en-US" smtClean="0"/>
              <a:t>如果说计算机只能识别二进制，那为什么还要有其它数制？</a:t>
            </a:r>
            <a:endParaRPr lang="en-US" altLang="zh-CN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zh-CN" altLang="en-US" smtClean="0"/>
              <a:t>直观上，计算机能够识别数值、文字等各种信息，为什么？</a:t>
            </a:r>
            <a:endParaRPr lang="en-US" altLang="zh-CN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zh-CN" altLang="en-US" smtClean="0"/>
              <a:t>如何实现不同数制之间的转换？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FFA04E-63CE-416A-9A8F-3AE3167117A4}" type="slidenum">
              <a:rPr lang="zh-CN" altLang="en-US" smtClean="0"/>
              <a:pPr>
                <a:defRPr/>
              </a:pPr>
              <a:t>25</a:t>
            </a:fld>
            <a:endParaRPr lang="en-US" altLang="zh-CN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4FB6E6-8D73-4620-B4E2-282E7F2490E1}" type="slidenum">
              <a:rPr lang="zh-CN" altLang="en-US"/>
              <a:pPr>
                <a:defRPr/>
              </a:pPr>
              <a:t>26</a:t>
            </a:fld>
            <a:endParaRPr lang="en-US" altLang="zh-CN"/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692275"/>
            <a:ext cx="8208962" cy="1027113"/>
          </a:xfrm>
        </p:spPr>
        <p:txBody>
          <a:bodyPr/>
          <a:lstStyle/>
          <a:p>
            <a:pPr algn="ctr" eaLnBrk="1" hangingPunct="1">
              <a:lnSpc>
                <a:spcPct val="125000"/>
              </a:lnSpc>
              <a:spcAft>
                <a:spcPct val="20000"/>
              </a:spcAft>
            </a:pPr>
            <a:r>
              <a:rPr lang="zh-CN" altLang="en-US" sz="5400" b="1" smtClean="0">
                <a:ea typeface="华文行楷" pitchFamily="2" charset="-122"/>
              </a:rPr>
              <a:t>三、机器数的表示与运算</a:t>
            </a:r>
            <a:endParaRPr lang="zh-CN" altLang="en-US" sz="3600" b="1" smtClean="0">
              <a:ea typeface="华文行楷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>
              <a:defRPr/>
            </a:pPr>
            <a:r>
              <a:rPr lang="en-US" altLang="zh-CN" sz="4400" dirty="0" smtClean="0">
                <a:latin typeface="+mn-lt"/>
              </a:rPr>
              <a:t>1. </a:t>
            </a:r>
            <a:r>
              <a:rPr lang="zh-CN" altLang="en-US" dirty="0" smtClean="0"/>
              <a:t>计算机中的数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213" y="1206500"/>
            <a:ext cx="7772400" cy="3600450"/>
          </a:xfrm>
        </p:spPr>
        <p:txBody>
          <a:bodyPr/>
          <a:lstStyle/>
          <a:p>
            <a:r>
              <a:rPr lang="zh-CN" altLang="en-US" sz="2400" smtClean="0"/>
              <a:t>计算机中的数也称为机器数</a:t>
            </a:r>
            <a:endParaRPr lang="en-US" altLang="zh-CN" sz="2400" smtClean="0"/>
          </a:p>
          <a:p>
            <a:pPr lvl="1">
              <a:spcBef>
                <a:spcPct val="0"/>
              </a:spcBef>
            </a:pPr>
            <a:r>
              <a:rPr lang="zh-CN" altLang="en-US" smtClean="0"/>
              <a:t>无符号数</a:t>
            </a:r>
            <a:endParaRPr lang="en-US" altLang="zh-CN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数中所有的</a:t>
            </a:r>
            <a:r>
              <a:rPr lang="en-US" altLang="zh-CN" smtClean="0"/>
              <a:t>0</a:t>
            </a:r>
            <a:r>
              <a:rPr lang="zh-CN" altLang="en-US" smtClean="0"/>
              <a:t>或</a:t>
            </a:r>
            <a:r>
              <a:rPr lang="en-US" altLang="zh-CN" smtClean="0"/>
              <a:t>1</a:t>
            </a:r>
            <a:r>
              <a:rPr lang="zh-CN" altLang="en-US" smtClean="0"/>
              <a:t>都是数值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zh-CN" altLang="en-US" smtClean="0"/>
              <a:t>有符号数</a:t>
            </a:r>
            <a:endParaRPr lang="en-US" altLang="zh-CN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最高位是符号位，其余是数值部分</a:t>
            </a:r>
            <a:endParaRPr lang="en-US" altLang="zh-CN" smtClean="0"/>
          </a:p>
          <a:p>
            <a:pPr>
              <a:spcBef>
                <a:spcPts val="1200"/>
              </a:spcBef>
            </a:pPr>
            <a:r>
              <a:rPr lang="zh-CN" altLang="en-US" sz="2400" smtClean="0"/>
              <a:t>数的性质由设计者决定</a:t>
            </a:r>
            <a:endParaRPr lang="en-US" altLang="zh-CN" sz="2400" smtClean="0"/>
          </a:p>
          <a:p>
            <a:pPr lvl="1">
              <a:spcBef>
                <a:spcPct val="0"/>
              </a:spcBef>
            </a:pPr>
            <a:r>
              <a:rPr lang="zh-CN" altLang="en-US" smtClean="0"/>
              <a:t>程序设计时，若定义的操作数据为无符号数，则按照无符号数的处理方法；否则采用有符号数的处理方法。</a:t>
            </a: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448081-D200-4126-99C0-CEE1F9492ED6}" type="slidenum">
              <a:rPr lang="zh-CN" altLang="en-US" smtClean="0"/>
              <a:pPr>
                <a:defRPr/>
              </a:pPr>
              <a:t>27</a:t>
            </a:fld>
            <a:endParaRPr lang="en-US" altLang="zh-CN"/>
          </a:p>
        </p:txBody>
      </p:sp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2787650" y="2836863"/>
            <a:ext cx="863600" cy="431800"/>
          </a:xfrm>
          <a:prstGeom prst="ellipse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" name="任意多边形 4"/>
          <p:cNvSpPr>
            <a:spLocks/>
          </p:cNvSpPr>
          <p:nvPr/>
        </p:nvSpPr>
        <p:spPr bwMode="auto">
          <a:xfrm>
            <a:off x="3581400" y="2468563"/>
            <a:ext cx="2087563" cy="457200"/>
          </a:xfrm>
          <a:custGeom>
            <a:avLst/>
            <a:gdLst>
              <a:gd name="T0" fmla="*/ 0 w 2087880"/>
              <a:gd name="T1" fmla="*/ 457387 h 457387"/>
              <a:gd name="T2" fmla="*/ 137160 w 2087880"/>
              <a:gd name="T3" fmla="*/ 411667 h 457387"/>
              <a:gd name="T4" fmla="*/ 243840 w 2087880"/>
              <a:gd name="T5" fmla="*/ 350707 h 457387"/>
              <a:gd name="T6" fmla="*/ 320040 w 2087880"/>
              <a:gd name="T7" fmla="*/ 335467 h 457387"/>
              <a:gd name="T8" fmla="*/ 381000 w 2087880"/>
              <a:gd name="T9" fmla="*/ 304987 h 457387"/>
              <a:gd name="T10" fmla="*/ 472440 w 2087880"/>
              <a:gd name="T11" fmla="*/ 289747 h 457387"/>
              <a:gd name="T12" fmla="*/ 685800 w 2087880"/>
              <a:gd name="T13" fmla="*/ 259267 h 457387"/>
              <a:gd name="T14" fmla="*/ 807720 w 2087880"/>
              <a:gd name="T15" fmla="*/ 228787 h 457387"/>
              <a:gd name="T16" fmla="*/ 883920 w 2087880"/>
              <a:gd name="T17" fmla="*/ 213547 h 457387"/>
              <a:gd name="T18" fmla="*/ 1158240 w 2087880"/>
              <a:gd name="T19" fmla="*/ 228787 h 457387"/>
              <a:gd name="T20" fmla="*/ 1066800 w 2087880"/>
              <a:gd name="T21" fmla="*/ 259267 h 457387"/>
              <a:gd name="T22" fmla="*/ 1173480 w 2087880"/>
              <a:gd name="T23" fmla="*/ 183067 h 457387"/>
              <a:gd name="T24" fmla="*/ 1219200 w 2087880"/>
              <a:gd name="T25" fmla="*/ 167827 h 457387"/>
              <a:gd name="T26" fmla="*/ 1417320 w 2087880"/>
              <a:gd name="T27" fmla="*/ 137347 h 457387"/>
              <a:gd name="T28" fmla="*/ 1524000 w 2087880"/>
              <a:gd name="T29" fmla="*/ 106867 h 457387"/>
              <a:gd name="T30" fmla="*/ 1569720 w 2087880"/>
              <a:gd name="T31" fmla="*/ 91627 h 457387"/>
              <a:gd name="T32" fmla="*/ 1767840 w 2087880"/>
              <a:gd name="T33" fmla="*/ 61147 h 457387"/>
              <a:gd name="T34" fmla="*/ 2072640 w 2087880"/>
              <a:gd name="T35" fmla="*/ 187 h 457387"/>
              <a:gd name="T36" fmla="*/ 2087880 w 2087880"/>
              <a:gd name="T37" fmla="*/ 187 h 45738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087880" h="457387">
                <a:moveTo>
                  <a:pt x="0" y="457387"/>
                </a:moveTo>
                <a:cubicBezTo>
                  <a:pt x="45720" y="442147"/>
                  <a:pt x="97061" y="438400"/>
                  <a:pt x="137160" y="411667"/>
                </a:cubicBezTo>
                <a:cubicBezTo>
                  <a:pt x="170605" y="389370"/>
                  <a:pt x="205169" y="363597"/>
                  <a:pt x="243840" y="350707"/>
                </a:cubicBezTo>
                <a:cubicBezTo>
                  <a:pt x="268414" y="342516"/>
                  <a:pt x="294640" y="340547"/>
                  <a:pt x="320040" y="335467"/>
                </a:cubicBezTo>
                <a:cubicBezTo>
                  <a:pt x="340360" y="325307"/>
                  <a:pt x="359240" y="311515"/>
                  <a:pt x="381000" y="304987"/>
                </a:cubicBezTo>
                <a:cubicBezTo>
                  <a:pt x="410597" y="296108"/>
                  <a:pt x="442038" y="295275"/>
                  <a:pt x="472440" y="289747"/>
                </a:cubicBezTo>
                <a:cubicBezTo>
                  <a:pt x="624942" y="262019"/>
                  <a:pt x="467499" y="283523"/>
                  <a:pt x="685800" y="259267"/>
                </a:cubicBezTo>
                <a:lnTo>
                  <a:pt x="807720" y="228787"/>
                </a:lnTo>
                <a:cubicBezTo>
                  <a:pt x="832960" y="222962"/>
                  <a:pt x="858017" y="213547"/>
                  <a:pt x="883920" y="213547"/>
                </a:cubicBezTo>
                <a:cubicBezTo>
                  <a:pt x="975501" y="213547"/>
                  <a:pt x="1066800" y="223707"/>
                  <a:pt x="1158240" y="228787"/>
                </a:cubicBezTo>
                <a:cubicBezTo>
                  <a:pt x="1127760" y="238947"/>
                  <a:pt x="1056640" y="289747"/>
                  <a:pt x="1066800" y="259267"/>
                </a:cubicBezTo>
                <a:cubicBezTo>
                  <a:pt x="1092200" y="183067"/>
                  <a:pt x="1066800" y="218627"/>
                  <a:pt x="1173480" y="183067"/>
                </a:cubicBezTo>
                <a:cubicBezTo>
                  <a:pt x="1188720" y="177987"/>
                  <a:pt x="1203448" y="170977"/>
                  <a:pt x="1219200" y="167827"/>
                </a:cubicBezTo>
                <a:cubicBezTo>
                  <a:pt x="1335561" y="144555"/>
                  <a:pt x="1269697" y="155800"/>
                  <a:pt x="1417320" y="137347"/>
                </a:cubicBezTo>
                <a:lnTo>
                  <a:pt x="1524000" y="106867"/>
                </a:lnTo>
                <a:cubicBezTo>
                  <a:pt x="1539387" y="102251"/>
                  <a:pt x="1554038" y="95112"/>
                  <a:pt x="1569720" y="91627"/>
                </a:cubicBezTo>
                <a:cubicBezTo>
                  <a:pt x="1607782" y="83169"/>
                  <a:pt x="1733810" y="66008"/>
                  <a:pt x="1767840" y="61147"/>
                </a:cubicBezTo>
                <a:cubicBezTo>
                  <a:pt x="1952619" y="-446"/>
                  <a:pt x="1863539" y="17612"/>
                  <a:pt x="2072640" y="187"/>
                </a:cubicBezTo>
                <a:cubicBezTo>
                  <a:pt x="2077702" y="-235"/>
                  <a:pt x="2082800" y="187"/>
                  <a:pt x="2087880" y="187"/>
                </a:cubicBezTo>
              </a:path>
            </a:pathLst>
          </a:custGeom>
          <a:noFill/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668963" y="1898650"/>
            <a:ext cx="1728787" cy="1016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0——</a:t>
            </a: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正数</a:t>
            </a:r>
            <a:endParaRPr lang="en-US" altLang="zh-CN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1——</a:t>
            </a: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负数</a:t>
            </a:r>
            <a:endParaRPr lang="zh-CN" altLang="en-US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F2A6ED-7AA6-40FF-A28C-5E677E575F5B}" type="slidenum">
              <a:rPr lang="zh-CN" altLang="en-US"/>
              <a:pPr>
                <a:defRPr/>
              </a:pPr>
              <a:t>28</a:t>
            </a:fld>
            <a:endParaRPr lang="en-US" altLang="zh-CN"/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en-US" altLang="zh-CN" sz="4400" smtClean="0">
                <a:latin typeface="Tahoma" pitchFamily="34" charset="0"/>
              </a:rPr>
              <a:t>2. </a:t>
            </a:r>
            <a:r>
              <a:rPr lang="zh-CN" altLang="en-US" smtClean="0"/>
              <a:t>符号数的表示</a:t>
            </a: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77938"/>
            <a:ext cx="7416800" cy="3254375"/>
          </a:xfrm>
        </p:spPr>
        <p:txBody>
          <a:bodyPr/>
          <a:lstStyle/>
          <a:p>
            <a:pPr eaLnBrk="1" hangingPunct="1"/>
            <a:r>
              <a:rPr lang="zh-CN" altLang="en-US" smtClean="0"/>
              <a:t>机器数的表示方法：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/>
              <a:t>原码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/>
              <a:t>反码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/>
              <a:t>补码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08896A-256C-4066-8304-3224E207A7D5}" type="slidenum">
              <a:rPr lang="zh-CN" altLang="en-US"/>
              <a:pPr>
                <a:defRPr/>
              </a:pPr>
              <a:t>29</a:t>
            </a:fld>
            <a:endParaRPr lang="en-US" altLang="zh-CN"/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/>
              <a:t>原码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062038"/>
            <a:ext cx="7056437" cy="22860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400" smtClean="0"/>
              <a:t>最高位为符号位，其余为真值部分。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smtClean="0"/>
              <a:t>例：</a:t>
            </a:r>
            <a:endParaRPr lang="en-US" altLang="zh-CN" sz="2400" smtClean="0"/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z="2000" smtClean="0"/>
              <a:t>X=-1010110</a:t>
            </a:r>
            <a:r>
              <a:rPr lang="zh-CN" altLang="en-US" sz="2000" smtClean="0"/>
              <a:t>，</a:t>
            </a:r>
            <a:r>
              <a:rPr lang="en-US" altLang="zh-CN" sz="2000" smtClean="0"/>
              <a:t>Y=1010110</a:t>
            </a:r>
          </a:p>
          <a:p>
            <a:pPr lvl="1" eaLnBrk="1" hangingPunct="1">
              <a:lnSpc>
                <a:spcPct val="115000"/>
              </a:lnSpc>
              <a:spcBef>
                <a:spcPts val="600"/>
              </a:spcBef>
            </a:pPr>
            <a:r>
              <a:rPr lang="en-US" altLang="zh-CN" sz="2000" smtClean="0"/>
              <a:t>[X]</a:t>
            </a:r>
            <a:r>
              <a:rPr lang="zh-CN" altLang="en-US" sz="2000" baseline="-25000" smtClean="0"/>
              <a:t>原 </a:t>
            </a:r>
            <a:r>
              <a:rPr lang="en-US" altLang="zh-CN" sz="2000" smtClean="0"/>
              <a:t>=</a:t>
            </a:r>
            <a:r>
              <a:rPr lang="en-US" altLang="zh-CN" sz="2000" smtClean="0">
                <a:solidFill>
                  <a:srgbClr val="C00000"/>
                </a:solidFill>
              </a:rPr>
              <a:t>1</a:t>
            </a:r>
            <a:r>
              <a:rPr lang="en-US" altLang="zh-CN" sz="2000" smtClean="0"/>
              <a:t>1010110</a:t>
            </a:r>
            <a:r>
              <a:rPr lang="zh-CN" altLang="en-US" sz="2000" smtClean="0"/>
              <a:t>，</a:t>
            </a:r>
            <a:r>
              <a:rPr lang="en-US" altLang="zh-CN" sz="2000" smtClean="0"/>
              <a:t>[Y]</a:t>
            </a:r>
            <a:r>
              <a:rPr lang="zh-CN" altLang="en-US" sz="2000" baseline="-25000" smtClean="0"/>
              <a:t>原 </a:t>
            </a:r>
            <a:r>
              <a:rPr lang="en-US" altLang="zh-CN" sz="2000" smtClean="0"/>
              <a:t>=</a:t>
            </a:r>
            <a:r>
              <a:rPr lang="en-US" altLang="zh-CN" sz="2000" smtClean="0">
                <a:solidFill>
                  <a:srgbClr val="C00000"/>
                </a:solidFill>
              </a:rPr>
              <a:t>0</a:t>
            </a:r>
            <a:r>
              <a:rPr lang="en-US" altLang="zh-CN" sz="2000" smtClean="0"/>
              <a:t>1010110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84213" y="3151188"/>
            <a:ext cx="712787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18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defRPr/>
            </a:pPr>
            <a:r>
              <a:rPr kumimoji="0" lang="zh-CN" altLang="en-US" sz="2400" kern="0" dirty="0" smtClean="0"/>
              <a:t>优点： </a:t>
            </a:r>
          </a:p>
          <a:p>
            <a:pPr lvl="1" eaLnBrk="1" hangingPunct="1">
              <a:lnSpc>
                <a:spcPct val="115000"/>
              </a:lnSpc>
              <a:defRPr/>
            </a:pPr>
            <a:r>
              <a:rPr kumimoji="0" lang="zh-CN" altLang="en-US" sz="2000" kern="0" dirty="0" smtClean="0"/>
              <a:t>真值和其原码表示之间的对应关系简单，容易理解；</a:t>
            </a:r>
          </a:p>
          <a:p>
            <a:pPr eaLnBrk="1" hangingPunct="1">
              <a:lnSpc>
                <a:spcPct val="115000"/>
              </a:lnSpc>
              <a:defRPr/>
            </a:pPr>
            <a:r>
              <a:rPr kumimoji="0" lang="zh-CN" altLang="en-US" sz="2400" kern="0" dirty="0" smtClean="0"/>
              <a:t>缺点：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defRPr/>
            </a:pPr>
            <a:r>
              <a:rPr kumimoji="0" lang="zh-CN" altLang="en-US" sz="2000" kern="0" dirty="0" smtClean="0"/>
              <a:t>计算机中用原码进行加减运算比较困难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defRPr/>
            </a:pPr>
            <a:r>
              <a:rPr kumimoji="0" lang="zh-CN" altLang="en-US" sz="2000" kern="0" dirty="0" smtClean="0"/>
              <a:t>0的表示不唯一。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r>
              <a:rPr lang="zh-CN" altLang="en-US" smtClean="0">
                <a:solidFill>
                  <a:srgbClr val="990000"/>
                </a:solidFill>
              </a:rPr>
              <a:t>引导案例</a:t>
            </a:r>
          </a:p>
        </p:txBody>
      </p:sp>
      <p:sp>
        <p:nvSpPr>
          <p:cNvPr id="28675" name="内容占位符 2"/>
          <p:cNvSpPr>
            <a:spLocks noGrp="1"/>
          </p:cNvSpPr>
          <p:nvPr>
            <p:ph idx="1"/>
          </p:nvPr>
        </p:nvSpPr>
        <p:spPr>
          <a:xfrm>
            <a:off x="539750" y="1062038"/>
            <a:ext cx="7772400" cy="1119187"/>
          </a:xfrm>
        </p:spPr>
        <p:txBody>
          <a:bodyPr/>
          <a:lstStyle/>
          <a:p>
            <a:r>
              <a:rPr lang="zh-CN" altLang="en-US" smtClean="0"/>
              <a:t>案例分析：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zh-CN" altLang="en-US" smtClean="0"/>
              <a:t>系统涉及硬件线路和控制程序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785AB5-3957-4675-A1DD-4EE78F39AB4F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1043609" y="2274974"/>
            <a:ext cx="5316003" cy="458757"/>
          </a:xfrm>
          <a:prstGeom prst="rect">
            <a:avLst/>
          </a:prstGeom>
          <a:solidFill>
            <a:srgbClr val="06241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如何检测出有无异常？</a:t>
            </a:r>
            <a:endParaRPr lang="zh-CN" altLang="en-US" sz="18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5036" y="3812116"/>
            <a:ext cx="5296944" cy="458757"/>
          </a:xfrm>
          <a:prstGeom prst="rect">
            <a:avLst/>
          </a:prstGeom>
          <a:solidFill>
            <a:srgbClr val="06241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如何确定异常次数？</a:t>
            </a:r>
            <a:r>
              <a:rPr lang="en-US" altLang="zh-CN" sz="1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1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异常来自同一监测装置？</a:t>
            </a:r>
            <a:endParaRPr lang="zh-CN" altLang="en-US" sz="18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5036" y="4604203"/>
            <a:ext cx="5296944" cy="458757"/>
          </a:xfrm>
          <a:prstGeom prst="rect">
            <a:avLst/>
          </a:prstGeom>
          <a:solidFill>
            <a:srgbClr val="06241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如何启动和停止报警？</a:t>
            </a:r>
            <a:endParaRPr lang="zh-CN" altLang="en-US" sz="18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9" y="3021136"/>
            <a:ext cx="5316003" cy="458757"/>
          </a:xfrm>
          <a:prstGeom prst="rect">
            <a:avLst/>
          </a:prstGeom>
          <a:solidFill>
            <a:srgbClr val="06241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检测到的信息在计算机中如何表示？</a:t>
            </a:r>
            <a:endParaRPr lang="zh-CN" altLang="en-US" sz="18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051296-EA2D-4571-AF9D-D756B1534E39}" type="slidenum">
              <a:rPr lang="zh-CN" altLang="en-US"/>
              <a:pPr>
                <a:defRPr/>
              </a:pPr>
              <a:t>30</a:t>
            </a:fld>
            <a:endParaRPr lang="en-US" altLang="zh-CN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/>
              <a:t>数0的原码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350963"/>
            <a:ext cx="7772400" cy="1727200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zh-CN" altLang="en-US" smtClean="0"/>
              <a:t>8位数0的原码：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/>
              <a:t>+0=0 0000000 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>
                <a:latin typeface="宋体" pitchFamily="2" charset="-122"/>
              </a:rPr>
              <a:t>-</a:t>
            </a:r>
            <a:r>
              <a:rPr lang="zh-CN" altLang="en-US" smtClean="0"/>
              <a:t>0=1 0000000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403350" y="3381375"/>
            <a:ext cx="4176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 即：数0的原码不唯一。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E284EC-C5AD-45F4-8680-4E4E55715478}" type="slidenum">
              <a:rPr lang="zh-CN" altLang="en-US"/>
              <a:pPr>
                <a:defRPr/>
              </a:pPr>
              <a:t>31</a:t>
            </a:fld>
            <a:endParaRPr lang="en-US" altLang="zh-CN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/>
              <a:t>反码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135063"/>
            <a:ext cx="7772400" cy="3659187"/>
          </a:xfrm>
        </p:spPr>
        <p:txBody>
          <a:bodyPr/>
          <a:lstStyle/>
          <a:p>
            <a:pPr eaLnBrk="1" hangingPunct="1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zh-CN" altLang="en-US" sz="2400" u="sng" dirty="0" smtClean="0"/>
              <a:t>对一个机器数</a:t>
            </a:r>
            <a:r>
              <a:rPr lang="en-US" altLang="zh-CN" sz="2400" u="sng" dirty="0" smtClean="0"/>
              <a:t>X：</a:t>
            </a:r>
            <a:endParaRPr lang="en-US" altLang="zh-CN" sz="2400" dirty="0" smtClean="0"/>
          </a:p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dirty="0" smtClean="0"/>
              <a:t>若</a:t>
            </a:r>
            <a:r>
              <a:rPr lang="en-US" altLang="zh-CN" sz="2400" dirty="0" smtClean="0"/>
              <a:t>X&gt;0 ，</a:t>
            </a:r>
            <a:r>
              <a:rPr lang="zh-CN" altLang="en-US" sz="2400" dirty="0" smtClean="0"/>
              <a:t>则  [</a:t>
            </a:r>
            <a:r>
              <a:rPr lang="en-US" altLang="zh-CN" sz="2400" dirty="0" smtClean="0"/>
              <a:t>X]</a:t>
            </a:r>
            <a:r>
              <a:rPr lang="zh-CN" altLang="en-US" sz="2400" baseline="-25000" dirty="0" smtClean="0"/>
              <a:t>反</a:t>
            </a:r>
            <a:r>
              <a:rPr lang="zh-CN" altLang="en-US" sz="2400" dirty="0" smtClean="0"/>
              <a:t>=[</a:t>
            </a:r>
            <a:r>
              <a:rPr lang="en-US" altLang="zh-CN" sz="2400" dirty="0" smtClean="0"/>
              <a:t>X]</a:t>
            </a:r>
            <a:r>
              <a:rPr lang="zh-CN" altLang="en-US" sz="2400" baseline="-25000" dirty="0" smtClean="0"/>
              <a:t>原</a:t>
            </a:r>
            <a:endParaRPr lang="zh-CN" altLang="en-US" sz="2400" dirty="0" smtClean="0"/>
          </a:p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dirty="0" smtClean="0"/>
              <a:t>若</a:t>
            </a:r>
            <a:r>
              <a:rPr lang="en-US" altLang="zh-CN" sz="2400" dirty="0" smtClean="0"/>
              <a:t>X&lt;0， </a:t>
            </a:r>
            <a:r>
              <a:rPr lang="zh-CN" altLang="en-US" sz="2400" dirty="0" smtClean="0"/>
              <a:t>则  [</a:t>
            </a:r>
            <a:r>
              <a:rPr lang="en-US" altLang="zh-CN" sz="2400" dirty="0" smtClean="0"/>
              <a:t>X]</a:t>
            </a:r>
            <a:r>
              <a:rPr lang="zh-CN" altLang="en-US" sz="2400" baseline="-25000" dirty="0" smtClean="0"/>
              <a:t>反</a:t>
            </a:r>
            <a:r>
              <a:rPr lang="zh-CN" altLang="en-US" sz="2400" dirty="0" smtClean="0"/>
              <a:t>= 对应原码的符号位不变，数值部分按位求反。</a:t>
            </a:r>
            <a:endParaRPr lang="en-US" altLang="zh-CN" sz="2400" dirty="0" smtClean="0"/>
          </a:p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dirty="0" smtClean="0"/>
              <a:t>例：</a:t>
            </a:r>
            <a:endParaRPr lang="en-US" altLang="zh-CN" sz="2400" dirty="0" smtClean="0"/>
          </a:p>
          <a:p>
            <a:pPr lvl="1" eaLnBrk="1" hangingPunct="1">
              <a:defRPr/>
            </a:pPr>
            <a:r>
              <a:rPr lang="en-US" altLang="zh-CN" sz="2000" dirty="0"/>
              <a:t>X= -52 = -</a:t>
            </a:r>
            <a:r>
              <a:rPr lang="en-US" altLang="zh-CN" sz="2000" dirty="0" smtClean="0"/>
              <a:t>0110100</a:t>
            </a:r>
          </a:p>
          <a:p>
            <a:pPr marL="457200" lvl="1" indent="0" eaLnBrk="1" hangingPunct="1">
              <a:buFont typeface="Wingdings" pitchFamily="2" charset="2"/>
              <a:buNone/>
              <a:defRPr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[X</a:t>
            </a:r>
            <a:r>
              <a:rPr lang="en-US" altLang="zh-CN" sz="2000" dirty="0"/>
              <a:t>]</a:t>
            </a:r>
            <a:r>
              <a:rPr lang="zh-CN" altLang="en-US" sz="2000" baseline="-25000" dirty="0"/>
              <a:t>原</a:t>
            </a:r>
            <a:r>
              <a:rPr lang="zh-CN" altLang="en-US" sz="2000" dirty="0"/>
              <a:t>=</a:t>
            </a:r>
            <a:r>
              <a:rPr lang="zh-CN" altLang="en-US" sz="2000" u="sng" dirty="0"/>
              <a:t>1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0110100</a:t>
            </a:r>
            <a:endParaRPr lang="en-US" altLang="zh-CN" sz="2000" dirty="0" smtClean="0"/>
          </a:p>
          <a:p>
            <a:pPr marL="457200" lvl="1" indent="0" eaLnBrk="1" hangingPunct="1">
              <a:buFont typeface="Wingdings" pitchFamily="2" charset="2"/>
              <a:buNone/>
              <a:defRPr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</a:t>
            </a:r>
            <a:r>
              <a:rPr lang="zh-CN" altLang="en-US" sz="2000" dirty="0" smtClean="0"/>
              <a:t>[</a:t>
            </a:r>
            <a:r>
              <a:rPr lang="en-US" altLang="zh-CN" sz="2000" dirty="0"/>
              <a:t>X]</a:t>
            </a:r>
            <a:r>
              <a:rPr lang="zh-CN" altLang="en-US" sz="2000" baseline="-25000" dirty="0"/>
              <a:t>反</a:t>
            </a:r>
            <a:r>
              <a:rPr lang="zh-CN" altLang="en-US" sz="2000" dirty="0"/>
              <a:t>=</a:t>
            </a:r>
            <a:r>
              <a:rPr lang="zh-CN" altLang="en-US" sz="2000" u="sng" dirty="0"/>
              <a:t>1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1001011</a:t>
            </a:r>
            <a:endParaRPr lang="zh-CN" altLang="en-US" sz="20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CA1C1-DE5F-4C6F-BB9F-6BE3F6DA51D1}" type="slidenum">
              <a:rPr lang="zh-CN" altLang="en-US"/>
              <a:pPr>
                <a:defRPr/>
              </a:pPr>
              <a:t>32</a:t>
            </a:fld>
            <a:endParaRPr lang="en-US" altLang="zh-CN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/>
              <a:t>0的反码：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206500"/>
            <a:ext cx="7627938" cy="2741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[+0]</a:t>
            </a:r>
            <a:r>
              <a:rPr lang="zh-CN" altLang="en-US" baseline="-25000" smtClean="0"/>
              <a:t>反</a:t>
            </a:r>
            <a:r>
              <a:rPr lang="zh-CN" altLang="en-US" smtClean="0"/>
              <a:t>=00000000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mtClean="0"/>
              <a:t>[-0]</a:t>
            </a:r>
            <a:r>
              <a:rPr lang="zh-CN" altLang="en-US" baseline="-25000" smtClean="0"/>
              <a:t>反 </a:t>
            </a:r>
            <a:r>
              <a:rPr lang="zh-CN" altLang="en-US" smtClean="0"/>
              <a:t>=11111111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即：数0的反码也不唯一。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BFD208-8BDC-4985-889F-6187D5B3CDC2}" type="slidenum">
              <a:rPr lang="zh-CN" altLang="en-US"/>
              <a:pPr>
                <a:defRPr/>
              </a:pPr>
              <a:t>33</a:t>
            </a:fld>
            <a:endParaRPr lang="en-US" altLang="zh-CN"/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/>
              <a:t>补码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06500"/>
            <a:ext cx="7991475" cy="2717800"/>
          </a:xfrm>
        </p:spPr>
        <p:txBody>
          <a:bodyPr/>
          <a:lstStyle/>
          <a:p>
            <a:pPr eaLnBrk="1" hangingPunct="1">
              <a:spcAft>
                <a:spcPct val="50000"/>
              </a:spcAft>
              <a:buFont typeface="Wingdings" pitchFamily="2" charset="2"/>
              <a:buNone/>
            </a:pPr>
            <a:r>
              <a:rPr lang="zh-CN" altLang="en-US" u="sng" smtClean="0"/>
              <a:t>定义：</a:t>
            </a:r>
            <a:endParaRPr lang="en-US" altLang="zh-CN" smtClean="0"/>
          </a:p>
          <a:p>
            <a:pPr eaLnBrk="1" hangingPunct="1">
              <a:lnSpc>
                <a:spcPct val="115000"/>
              </a:lnSpc>
            </a:pPr>
            <a:r>
              <a:rPr lang="zh-CN" altLang="en-US" sz="2400" smtClean="0">
                <a:solidFill>
                  <a:schemeClr val="tx1"/>
                </a:solidFill>
              </a:rPr>
              <a:t>若</a:t>
            </a:r>
            <a:r>
              <a:rPr lang="en-US" altLang="zh-CN" sz="2400" smtClean="0">
                <a:solidFill>
                  <a:schemeClr val="tx1"/>
                </a:solidFill>
              </a:rPr>
              <a:t>X&gt;0， </a:t>
            </a:r>
            <a:r>
              <a:rPr lang="zh-CN" altLang="en-US" sz="2400" smtClean="0">
                <a:solidFill>
                  <a:schemeClr val="tx1"/>
                </a:solidFill>
              </a:rPr>
              <a:t>则[</a:t>
            </a:r>
            <a:r>
              <a:rPr lang="en-US" altLang="zh-CN" sz="2400" smtClean="0">
                <a:solidFill>
                  <a:schemeClr val="tx1"/>
                </a:solidFill>
              </a:rPr>
              <a:t>X]</a:t>
            </a:r>
            <a:r>
              <a:rPr lang="zh-CN" altLang="en-US" sz="2400" baseline="-25000" smtClean="0">
                <a:solidFill>
                  <a:schemeClr val="tx1"/>
                </a:solidFill>
              </a:rPr>
              <a:t>补</a:t>
            </a:r>
            <a:r>
              <a:rPr lang="zh-CN" altLang="en-US" sz="2400" smtClean="0">
                <a:solidFill>
                  <a:schemeClr val="tx1"/>
                </a:solidFill>
              </a:rPr>
              <a:t>= [</a:t>
            </a:r>
            <a:r>
              <a:rPr lang="en-US" altLang="zh-CN" sz="2400" smtClean="0">
                <a:solidFill>
                  <a:schemeClr val="tx1"/>
                </a:solidFill>
              </a:rPr>
              <a:t>X]</a:t>
            </a:r>
            <a:r>
              <a:rPr lang="zh-CN" altLang="en-US" sz="2400" baseline="-25000" smtClean="0">
                <a:solidFill>
                  <a:schemeClr val="tx1"/>
                </a:solidFill>
              </a:rPr>
              <a:t>反</a:t>
            </a:r>
            <a:r>
              <a:rPr lang="zh-CN" altLang="en-US" sz="2400" smtClean="0">
                <a:solidFill>
                  <a:schemeClr val="tx1"/>
                </a:solidFill>
              </a:rPr>
              <a:t>= [</a:t>
            </a:r>
            <a:r>
              <a:rPr lang="en-US" altLang="zh-CN" sz="2400" smtClean="0">
                <a:solidFill>
                  <a:schemeClr val="tx1"/>
                </a:solidFill>
              </a:rPr>
              <a:t>X]</a:t>
            </a:r>
            <a:r>
              <a:rPr lang="zh-CN" altLang="en-US" sz="2400" baseline="-25000" smtClean="0">
                <a:solidFill>
                  <a:schemeClr val="tx1"/>
                </a:solidFill>
              </a:rPr>
              <a:t>原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smtClean="0">
                <a:solidFill>
                  <a:schemeClr val="tx1"/>
                </a:solidFill>
              </a:rPr>
              <a:t>若</a:t>
            </a:r>
            <a:r>
              <a:rPr lang="en-US" altLang="zh-CN" sz="2400" smtClean="0">
                <a:solidFill>
                  <a:schemeClr val="tx1"/>
                </a:solidFill>
              </a:rPr>
              <a:t>X&lt;0， </a:t>
            </a:r>
            <a:r>
              <a:rPr lang="zh-CN" altLang="en-US" sz="2400" smtClean="0">
                <a:solidFill>
                  <a:schemeClr val="tx1"/>
                </a:solidFill>
              </a:rPr>
              <a:t>则[</a:t>
            </a:r>
            <a:r>
              <a:rPr lang="en-US" altLang="zh-CN" sz="2400" smtClean="0">
                <a:solidFill>
                  <a:schemeClr val="tx1"/>
                </a:solidFill>
              </a:rPr>
              <a:t>X]</a:t>
            </a:r>
            <a:r>
              <a:rPr lang="zh-CN" altLang="en-US" sz="2400" baseline="-25000" smtClean="0">
                <a:solidFill>
                  <a:schemeClr val="tx1"/>
                </a:solidFill>
              </a:rPr>
              <a:t>补</a:t>
            </a:r>
            <a:r>
              <a:rPr lang="zh-CN" altLang="en-US" sz="2400" smtClean="0">
                <a:solidFill>
                  <a:schemeClr val="tx1"/>
                </a:solidFill>
              </a:rPr>
              <a:t>= [</a:t>
            </a:r>
            <a:r>
              <a:rPr lang="en-US" altLang="zh-CN" sz="2400" smtClean="0">
                <a:solidFill>
                  <a:schemeClr val="tx1"/>
                </a:solidFill>
              </a:rPr>
              <a:t>X]</a:t>
            </a:r>
            <a:r>
              <a:rPr lang="zh-CN" altLang="en-US" sz="2400" baseline="-25000" smtClean="0">
                <a:solidFill>
                  <a:schemeClr val="tx1"/>
                </a:solidFill>
              </a:rPr>
              <a:t>反</a:t>
            </a:r>
            <a:r>
              <a:rPr lang="zh-CN" altLang="en-US" sz="2400" smtClean="0">
                <a:solidFill>
                  <a:schemeClr val="tx1"/>
                </a:solidFill>
              </a:rPr>
              <a:t>+1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4D76EF-C703-4157-9E35-1728851F4D76}" type="slidenum">
              <a:rPr lang="zh-CN" altLang="en-US"/>
              <a:pPr>
                <a:defRPr/>
              </a:pPr>
              <a:t>34</a:t>
            </a:fld>
            <a:endParaRPr lang="en-US" altLang="zh-CN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0</a:t>
            </a:r>
            <a:r>
              <a:rPr lang="zh-CN" altLang="en-US" smtClean="0"/>
              <a:t>的补码：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277938"/>
            <a:ext cx="7772400" cy="720725"/>
          </a:xfrm>
        </p:spPr>
        <p:txBody>
          <a:bodyPr/>
          <a:lstStyle/>
          <a:p>
            <a:pPr marL="0" indent="0" eaLnBrk="1" hangingPunct="1"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mtClean="0"/>
              <a:t>[+0]</a:t>
            </a:r>
            <a:r>
              <a:rPr lang="zh-CN" altLang="en-US" baseline="-25000" smtClean="0"/>
              <a:t>补</a:t>
            </a:r>
            <a:r>
              <a:rPr lang="zh-CN" altLang="en-US" smtClean="0"/>
              <a:t>= [+0]</a:t>
            </a:r>
            <a:r>
              <a:rPr lang="zh-CN" altLang="en-US" baseline="-25000" smtClean="0"/>
              <a:t>原</a:t>
            </a:r>
            <a:r>
              <a:rPr lang="zh-CN" altLang="en-US" smtClean="0"/>
              <a:t>=00000000</a:t>
            </a:r>
            <a:endParaRPr lang="zh-CN" altLang="en-US" sz="2400" smtClean="0">
              <a:latin typeface="宋体" pitchFamily="2" charset="-122"/>
            </a:endParaRPr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 flipV="1">
            <a:off x="5915025" y="2674938"/>
            <a:ext cx="144463" cy="647700"/>
          </a:xfrm>
          <a:prstGeom prst="line">
            <a:avLst/>
          </a:prstGeom>
          <a:noFill/>
          <a:ln w="25400" cap="sq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900113" y="2106613"/>
            <a:ext cx="30908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18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 eaLnBrk="1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kumimoji="0" lang="zh-CN" altLang="en-US" kern="0" dirty="0" smtClean="0"/>
              <a:t>[-0]</a:t>
            </a:r>
            <a:r>
              <a:rPr kumimoji="0" lang="zh-CN" altLang="en-US" kern="0" baseline="-25000" dirty="0" smtClean="0"/>
              <a:t>补</a:t>
            </a:r>
            <a:r>
              <a:rPr kumimoji="0" lang="zh-CN" altLang="en-US" kern="0" dirty="0" smtClean="0"/>
              <a:t>= [-0]</a:t>
            </a:r>
            <a:r>
              <a:rPr kumimoji="0" lang="zh-CN" altLang="en-US" kern="0" baseline="-25000" dirty="0" smtClean="0"/>
              <a:t>反</a:t>
            </a:r>
            <a:r>
              <a:rPr kumimoji="0" lang="zh-CN" altLang="en-US" kern="0" dirty="0" smtClean="0"/>
              <a:t>+1</a:t>
            </a:r>
            <a:endParaRPr kumimoji="0" lang="en-US" altLang="zh-CN" kern="0" dirty="0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314700" y="2120900"/>
            <a:ext cx="2697163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18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 eaLnBrk="1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kumimoji="0" lang="zh-CN" altLang="en-US" kern="0" dirty="0" smtClean="0"/>
              <a:t>=</a:t>
            </a:r>
            <a:r>
              <a:rPr kumimoji="0" lang="zh-CN" altLang="en-US" kern="0" dirty="0" smtClean="0">
                <a:solidFill>
                  <a:schemeClr val="tx1"/>
                </a:solidFill>
              </a:rPr>
              <a:t>11111111+1</a:t>
            </a:r>
            <a:endParaRPr kumimoji="0" lang="en-US" altLang="zh-CN" kern="0" dirty="0" smtClean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27538" y="3398838"/>
            <a:ext cx="30241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0" lang="zh-CN" altLang="en-US" sz="2000" b="1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对8位字长，进位被舍掉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651500" y="1987550"/>
            <a:ext cx="272732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18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 eaLnBrk="1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kumimoji="0" lang="zh-CN" altLang="en-US" kern="0" dirty="0" smtClean="0">
                <a:solidFill>
                  <a:schemeClr val="tx1"/>
                </a:solidFill>
              </a:rPr>
              <a:t>=</a:t>
            </a:r>
            <a:r>
              <a:rPr kumimoji="0" lang="zh-CN" altLang="en-US" u="sng" kern="0" dirty="0" smtClean="0">
                <a:solidFill>
                  <a:schemeClr val="tx1"/>
                </a:solidFill>
              </a:rPr>
              <a:t>1</a:t>
            </a:r>
            <a:r>
              <a:rPr kumimoji="0" lang="zh-CN" altLang="en-US" kern="0" dirty="0" smtClean="0">
                <a:solidFill>
                  <a:schemeClr val="tx1"/>
                </a:solidFill>
              </a:rPr>
              <a:t>  00000000</a:t>
            </a:r>
            <a:r>
              <a:rPr kumimoji="0" lang="zh-CN" altLang="en-US" sz="3600" kern="0" dirty="0" smtClean="0">
                <a:solidFill>
                  <a:schemeClr val="tx1"/>
                </a:solidFill>
              </a:rPr>
              <a:t> </a:t>
            </a:r>
            <a:endParaRPr kumimoji="0" lang="zh-CN" altLang="en-US" sz="2400" kern="0" dirty="0" smtClean="0">
              <a:solidFill>
                <a:schemeClr val="tx1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 autoUpdateAnimBg="0"/>
      <p:bldP spid="50180" grpId="0" animBg="1"/>
      <p:bldP spid="6" grpId="0" build="p" autoUpdateAnimBg="0"/>
      <p:bldP spid="8" grpId="0" build="p" autoUpdateAnimBg="0"/>
      <p:bldP spid="2" grpId="0"/>
      <p:bldP spid="9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783FC4-57D0-4157-8314-C2145E79D42A}" type="slidenum">
              <a:rPr lang="zh-CN" altLang="en-US"/>
              <a:pPr>
                <a:defRPr/>
              </a:pPr>
              <a:t>35</a:t>
            </a:fld>
            <a:endParaRPr lang="en-US" altLang="zh-CN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[例]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330325"/>
            <a:ext cx="7772400" cy="59690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en-US" altLang="zh-CN" smtClean="0"/>
              <a:t>X= </a:t>
            </a:r>
            <a:r>
              <a:rPr lang="en-US" altLang="zh-CN" smtClean="0">
                <a:latin typeface="宋体" pitchFamily="2" charset="-122"/>
              </a:rPr>
              <a:t>–</a:t>
            </a:r>
            <a:r>
              <a:rPr lang="en-US" altLang="zh-CN" smtClean="0"/>
              <a:t> 52= </a:t>
            </a:r>
            <a:r>
              <a:rPr lang="en-US" altLang="zh-CN" smtClean="0">
                <a:latin typeface="宋体" pitchFamily="2" charset="-122"/>
              </a:rPr>
              <a:t>–</a:t>
            </a:r>
            <a:r>
              <a:rPr lang="en-US" altLang="zh-CN" smtClean="0"/>
              <a:t> 0110100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116013" y="1941513"/>
            <a:ext cx="5730875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18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</a:rPr>
              <a:t>[X]</a:t>
            </a:r>
            <a:r>
              <a:rPr kumimoji="0" lang="zh-CN" altLang="en-US" sz="2400" kern="0" baseline="-25000" dirty="0" smtClean="0">
                <a:solidFill>
                  <a:schemeClr val="tx1"/>
                </a:solidFill>
              </a:rPr>
              <a:t>原</a:t>
            </a:r>
            <a:r>
              <a:rPr kumimoji="0" lang="zh-CN" altLang="en-US" sz="2400" kern="0" dirty="0" smtClean="0">
                <a:solidFill>
                  <a:schemeClr val="tx1"/>
                </a:solidFill>
              </a:rPr>
              <a:t>=10110100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kumimoji="0" lang="zh-CN" altLang="en-US" sz="2400" kern="0" dirty="0" smtClean="0">
                <a:solidFill>
                  <a:schemeClr val="tx1"/>
                </a:solidFill>
              </a:rPr>
              <a:t>[</a:t>
            </a:r>
            <a:r>
              <a:rPr kumimoji="0" lang="en-US" altLang="zh-CN" sz="2400" kern="0" dirty="0" smtClean="0">
                <a:solidFill>
                  <a:schemeClr val="tx1"/>
                </a:solidFill>
              </a:rPr>
              <a:t>X]</a:t>
            </a:r>
            <a:r>
              <a:rPr kumimoji="0" lang="zh-CN" altLang="en-US" sz="2400" kern="0" baseline="-25000" dirty="0" smtClean="0">
                <a:solidFill>
                  <a:schemeClr val="tx1"/>
                </a:solidFill>
              </a:rPr>
              <a:t>反</a:t>
            </a:r>
            <a:r>
              <a:rPr kumimoji="0" lang="zh-CN" altLang="en-US" sz="2400" kern="0" dirty="0" smtClean="0">
                <a:solidFill>
                  <a:schemeClr val="tx1"/>
                </a:solidFill>
              </a:rPr>
              <a:t>=11001011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kumimoji="0" lang="zh-CN" altLang="en-US" sz="2400" kern="0" dirty="0" smtClean="0">
                <a:solidFill>
                  <a:schemeClr val="tx1"/>
                </a:solidFill>
              </a:rPr>
              <a:t>[</a:t>
            </a:r>
            <a:r>
              <a:rPr kumimoji="0" lang="en-US" altLang="zh-CN" sz="2400" kern="0" dirty="0" smtClean="0">
                <a:solidFill>
                  <a:schemeClr val="tx1"/>
                </a:solidFill>
              </a:rPr>
              <a:t>X]</a:t>
            </a:r>
            <a:r>
              <a:rPr kumimoji="0" lang="zh-CN" altLang="en-US" sz="2400" kern="0" baseline="-25000" dirty="0" smtClean="0">
                <a:solidFill>
                  <a:schemeClr val="tx1"/>
                </a:solidFill>
              </a:rPr>
              <a:t>补</a:t>
            </a:r>
            <a:r>
              <a:rPr kumimoji="0" lang="zh-CN" altLang="en-US" sz="2400" kern="0" dirty="0" smtClean="0">
                <a:solidFill>
                  <a:schemeClr val="tx1"/>
                </a:solidFill>
              </a:rPr>
              <a:t>= [</a:t>
            </a:r>
            <a:r>
              <a:rPr kumimoji="0" lang="en-US" altLang="zh-CN" sz="2400" kern="0" dirty="0" smtClean="0">
                <a:solidFill>
                  <a:schemeClr val="tx1"/>
                </a:solidFill>
              </a:rPr>
              <a:t>X]</a:t>
            </a:r>
            <a:r>
              <a:rPr kumimoji="0" lang="zh-CN" altLang="en-US" sz="2400" kern="0" baseline="-25000" dirty="0" smtClean="0">
                <a:solidFill>
                  <a:schemeClr val="tx1"/>
                </a:solidFill>
              </a:rPr>
              <a:t>反</a:t>
            </a:r>
            <a:r>
              <a:rPr kumimoji="0" lang="zh-CN" altLang="en-US" sz="2400" kern="0" dirty="0" smtClean="0">
                <a:solidFill>
                  <a:schemeClr val="tx1"/>
                </a:solidFill>
              </a:rPr>
              <a:t>+1=11001100</a:t>
            </a:r>
            <a:endParaRPr kumimoji="0" lang="zh-CN" altLang="en-US" sz="3200" kern="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 autoUpdateAnimBg="0"/>
      <p:bldP spid="5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F2F52C-1662-4B51-9ACD-2A7AB556834A}" type="slidenum">
              <a:rPr lang="zh-CN" altLang="en-US"/>
              <a:pPr>
                <a:defRPr/>
              </a:pPr>
              <a:t>36</a:t>
            </a:fld>
            <a:endParaRPr lang="en-US" altLang="zh-CN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en-US" altLang="zh-CN" sz="4400" smtClean="0">
                <a:latin typeface="Tahoma" pitchFamily="34" charset="0"/>
              </a:rPr>
              <a:t>3. </a:t>
            </a:r>
            <a:r>
              <a:rPr lang="zh-CN" altLang="en-US" smtClean="0"/>
              <a:t>符号数的算术运算</a:t>
            </a:r>
          </a:p>
        </p:txBody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206500"/>
            <a:ext cx="8062913" cy="2227263"/>
          </a:xfrm>
        </p:spPr>
        <p:txBody>
          <a:bodyPr/>
          <a:lstStyle/>
          <a:p>
            <a:pPr eaLnBrk="1" hangingPunct="1">
              <a:spcAft>
                <a:spcPct val="40000"/>
              </a:spcAft>
            </a:pPr>
            <a:r>
              <a:rPr lang="zh-CN" altLang="en-US" smtClean="0"/>
              <a:t>通过引进补码，可将减法运算转换为加法运算。</a:t>
            </a:r>
          </a:p>
          <a:p>
            <a:pPr eaLnBrk="1" hangingPunct="1"/>
            <a:r>
              <a:rPr lang="zh-CN" altLang="en-US" smtClean="0"/>
              <a:t>即：</a:t>
            </a:r>
            <a:endParaRPr lang="en-US" altLang="zh-CN" smtClean="0"/>
          </a:p>
          <a:p>
            <a:pPr lvl="1" eaLnBrk="1" hangingPunct="1">
              <a:spcBef>
                <a:spcPts val="600"/>
              </a:spcBef>
            </a:pPr>
            <a:r>
              <a:rPr lang="zh-CN" altLang="en-US" smtClean="0"/>
              <a:t>[</a:t>
            </a:r>
            <a:r>
              <a:rPr lang="en-US" altLang="zh-CN" smtClean="0"/>
              <a:t>X+Y]</a:t>
            </a:r>
            <a:r>
              <a:rPr lang="zh-CN" altLang="en-US" baseline="-25000" smtClean="0"/>
              <a:t>补</a:t>
            </a:r>
            <a:r>
              <a:rPr lang="zh-CN" altLang="en-US" smtClean="0"/>
              <a:t>=[</a:t>
            </a:r>
            <a:r>
              <a:rPr lang="en-US" altLang="zh-CN" smtClean="0"/>
              <a:t>X]</a:t>
            </a:r>
            <a:r>
              <a:rPr lang="zh-CN" altLang="en-US" baseline="-25000" smtClean="0"/>
              <a:t>补</a:t>
            </a:r>
            <a:r>
              <a:rPr lang="zh-CN" altLang="en-US" smtClean="0"/>
              <a:t>+[</a:t>
            </a:r>
            <a:r>
              <a:rPr lang="en-US" altLang="zh-CN" smtClean="0"/>
              <a:t>Y]</a:t>
            </a:r>
            <a:r>
              <a:rPr lang="zh-CN" altLang="en-US" baseline="-25000" smtClean="0"/>
              <a:t>补</a:t>
            </a:r>
            <a:endParaRPr lang="en-US" altLang="zh-CN" baseline="-25000" smtClean="0"/>
          </a:p>
          <a:p>
            <a:pPr lvl="1" eaLnBrk="1" hangingPunct="1">
              <a:spcBef>
                <a:spcPts val="600"/>
              </a:spcBef>
            </a:pPr>
            <a:r>
              <a:rPr lang="zh-CN" altLang="en-US" smtClean="0"/>
              <a:t>[</a:t>
            </a:r>
            <a:r>
              <a:rPr lang="en-US" altLang="zh-CN" smtClean="0"/>
              <a:t>X-Y]</a:t>
            </a:r>
            <a:r>
              <a:rPr lang="zh-CN" altLang="en-US" baseline="-25000" smtClean="0"/>
              <a:t>补</a:t>
            </a:r>
            <a:r>
              <a:rPr lang="zh-CN" altLang="en-US" smtClean="0"/>
              <a:t>=[</a:t>
            </a:r>
            <a:r>
              <a:rPr lang="en-US" altLang="zh-CN" smtClean="0"/>
              <a:t>X+(-Y)]</a:t>
            </a:r>
            <a:r>
              <a:rPr lang="zh-CN" altLang="en-US" baseline="-25000" smtClean="0"/>
              <a:t>补</a:t>
            </a:r>
            <a:r>
              <a:rPr lang="zh-CN" altLang="en-US" smtClean="0"/>
              <a:t> =[</a:t>
            </a:r>
            <a:r>
              <a:rPr lang="en-US" altLang="zh-CN" smtClean="0"/>
              <a:t>X]</a:t>
            </a:r>
            <a:r>
              <a:rPr lang="zh-CN" altLang="en-US" baseline="-25000" smtClean="0"/>
              <a:t>补</a:t>
            </a:r>
            <a:r>
              <a:rPr lang="zh-CN" altLang="en-US" smtClean="0"/>
              <a:t>+[-</a:t>
            </a:r>
            <a:r>
              <a:rPr lang="en-US" altLang="zh-CN" smtClean="0"/>
              <a:t>Y]</a:t>
            </a:r>
            <a:r>
              <a:rPr lang="zh-CN" altLang="en-US" baseline="-25000" smtClean="0"/>
              <a:t>补</a:t>
            </a:r>
            <a:endParaRPr lang="zh-CN" altLang="en-US" smtClean="0"/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835150" y="4014788"/>
            <a:ext cx="4319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注：运算时符号位须对齐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例</a:t>
            </a:r>
            <a:r>
              <a:rPr lang="en-US" altLang="zh-CN" sz="4000" dirty="0" smtClean="0">
                <a:latin typeface="+mn-lt"/>
              </a:rPr>
              <a:t>1</a:t>
            </a:r>
            <a:r>
              <a:rPr lang="zh-CN" altLang="en-US" dirty="0" smtClean="0">
                <a:latin typeface="+mn-lt"/>
              </a:rPr>
              <a:t>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0" y="1206500"/>
            <a:ext cx="7772400" cy="3262313"/>
          </a:xfrm>
        </p:spPr>
        <p:txBody>
          <a:bodyPr/>
          <a:lstStyle/>
          <a:p>
            <a:r>
              <a:rPr lang="en-US" altLang="zh-CN" smtClean="0"/>
              <a:t>66-51=66+</a:t>
            </a:r>
            <a:r>
              <a:rPr lang="zh-CN" altLang="en-US" smtClean="0"/>
              <a:t>（</a:t>
            </a:r>
            <a:r>
              <a:rPr lang="en-US" altLang="zh-CN" smtClean="0"/>
              <a:t>-51</a:t>
            </a:r>
            <a:r>
              <a:rPr lang="zh-CN" altLang="en-US" smtClean="0"/>
              <a:t>）</a:t>
            </a:r>
            <a:r>
              <a:rPr lang="en-US" altLang="zh-CN" smtClean="0"/>
              <a:t>=15</a:t>
            </a:r>
          </a:p>
          <a:p>
            <a:r>
              <a:rPr lang="zh-CN" altLang="en-US" smtClean="0"/>
              <a:t>用二进制补码运算：</a:t>
            </a:r>
            <a:endParaRPr lang="en-US" altLang="zh-CN" smtClean="0"/>
          </a:p>
          <a:p>
            <a:pPr lvl="1">
              <a:spcBef>
                <a:spcPts val="600"/>
              </a:spcBef>
            </a:pPr>
            <a:r>
              <a:rPr lang="en-US" altLang="zh-CN" smtClean="0"/>
              <a:t>[+66]</a:t>
            </a:r>
            <a:r>
              <a:rPr lang="zh-CN" altLang="en-US" baseline="-25000" smtClean="0"/>
              <a:t>补</a:t>
            </a:r>
            <a:r>
              <a:rPr lang="en-US" altLang="zh-CN" smtClean="0"/>
              <a:t>= [+66]</a:t>
            </a:r>
            <a:r>
              <a:rPr lang="zh-CN" altLang="en-US" baseline="-25000" smtClean="0"/>
              <a:t>原</a:t>
            </a:r>
            <a:r>
              <a:rPr lang="en-US" altLang="zh-CN" smtClean="0"/>
              <a:t>= 01000010</a:t>
            </a:r>
          </a:p>
          <a:p>
            <a:pPr lvl="1">
              <a:spcBef>
                <a:spcPts val="600"/>
              </a:spcBef>
            </a:pPr>
            <a:r>
              <a:rPr lang="en-US" altLang="zh-CN" smtClean="0"/>
              <a:t>[-51]</a:t>
            </a:r>
            <a:r>
              <a:rPr lang="zh-CN" altLang="en-US" baseline="-25000" smtClean="0"/>
              <a:t>原</a:t>
            </a:r>
            <a:r>
              <a:rPr lang="en-US" altLang="zh-CN" smtClean="0"/>
              <a:t>=10110011</a:t>
            </a:r>
          </a:p>
          <a:p>
            <a:pPr lvl="1">
              <a:spcBef>
                <a:spcPts val="600"/>
              </a:spcBef>
            </a:pPr>
            <a:r>
              <a:rPr lang="en-US" altLang="zh-CN" smtClean="0"/>
              <a:t>[-51]</a:t>
            </a:r>
            <a:r>
              <a:rPr lang="zh-CN" altLang="en-US" baseline="-25000" smtClean="0"/>
              <a:t>补</a:t>
            </a:r>
            <a:r>
              <a:rPr lang="en-US" altLang="zh-CN" smtClean="0"/>
              <a:t>=11001101</a:t>
            </a:r>
          </a:p>
          <a:p>
            <a:pPr lvl="1">
              <a:spcBef>
                <a:spcPts val="600"/>
              </a:spcBef>
            </a:pPr>
            <a:r>
              <a:rPr lang="en-US" altLang="zh-CN" smtClean="0"/>
              <a:t>[+66]</a:t>
            </a:r>
            <a:r>
              <a:rPr lang="zh-CN" altLang="en-US" baseline="-25000" smtClean="0"/>
              <a:t>补</a:t>
            </a:r>
            <a:r>
              <a:rPr lang="en-US" altLang="zh-CN" smtClean="0"/>
              <a:t>+ [-51]</a:t>
            </a:r>
            <a:r>
              <a:rPr lang="zh-CN" altLang="en-US" baseline="-25000" smtClean="0"/>
              <a:t>补</a:t>
            </a:r>
            <a:r>
              <a:rPr lang="en-US" altLang="zh-CN" smtClean="0"/>
              <a:t>=    00001111</a:t>
            </a:r>
          </a:p>
          <a:p>
            <a:pPr lvl="1">
              <a:spcBef>
                <a:spcPts val="600"/>
              </a:spcBef>
              <a:buFont typeface="Wingdings" pitchFamily="2" charset="2"/>
              <a:buNone/>
            </a:pPr>
            <a:r>
              <a:rPr lang="en-US" altLang="zh-CN" smtClean="0"/>
              <a:t>                         =15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2544B5-68C0-4CF1-BB6A-BECE32D3C2FA}" type="slidenum">
              <a:rPr lang="zh-CN" altLang="en-US" smtClean="0"/>
              <a:pPr>
                <a:defRPr/>
              </a:pPr>
              <a:t>37</a:t>
            </a:fld>
            <a:endParaRPr lang="en-US" altLang="zh-CN"/>
          </a:p>
        </p:txBody>
      </p:sp>
      <p:sp>
        <p:nvSpPr>
          <p:cNvPr id="49157" name="TextBox 4"/>
          <p:cNvSpPr txBox="1">
            <a:spLocks noChangeArrowheads="1"/>
          </p:cNvSpPr>
          <p:nvPr/>
        </p:nvSpPr>
        <p:spPr bwMode="auto">
          <a:xfrm>
            <a:off x="3711575" y="3848100"/>
            <a:ext cx="287338" cy="460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</a:rPr>
              <a:t>1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" name="任意多边形 4"/>
          <p:cNvSpPr>
            <a:spLocks/>
          </p:cNvSpPr>
          <p:nvPr/>
        </p:nvSpPr>
        <p:spPr bwMode="auto">
          <a:xfrm>
            <a:off x="4008438" y="3517900"/>
            <a:ext cx="1036637" cy="384175"/>
          </a:xfrm>
          <a:custGeom>
            <a:avLst/>
            <a:gdLst>
              <a:gd name="T0" fmla="*/ 0 w 1036320"/>
              <a:gd name="T1" fmla="*/ 383239 h 383239"/>
              <a:gd name="T2" fmla="*/ 76200 w 1036320"/>
              <a:gd name="T3" fmla="*/ 291799 h 383239"/>
              <a:gd name="T4" fmla="*/ 121920 w 1036320"/>
              <a:gd name="T5" fmla="*/ 276559 h 383239"/>
              <a:gd name="T6" fmla="*/ 167640 w 1036320"/>
              <a:gd name="T7" fmla="*/ 230839 h 383239"/>
              <a:gd name="T8" fmla="*/ 259080 w 1036320"/>
              <a:gd name="T9" fmla="*/ 200359 h 383239"/>
              <a:gd name="T10" fmla="*/ 533400 w 1036320"/>
              <a:gd name="T11" fmla="*/ 215599 h 383239"/>
              <a:gd name="T12" fmla="*/ 502920 w 1036320"/>
              <a:gd name="T13" fmla="*/ 261319 h 383239"/>
              <a:gd name="T14" fmla="*/ 381000 w 1036320"/>
              <a:gd name="T15" fmla="*/ 246079 h 383239"/>
              <a:gd name="T16" fmla="*/ 502920 w 1036320"/>
              <a:gd name="T17" fmla="*/ 139399 h 383239"/>
              <a:gd name="T18" fmla="*/ 548640 w 1036320"/>
              <a:gd name="T19" fmla="*/ 108919 h 383239"/>
              <a:gd name="T20" fmla="*/ 640080 w 1036320"/>
              <a:gd name="T21" fmla="*/ 78439 h 383239"/>
              <a:gd name="T22" fmla="*/ 701040 w 1036320"/>
              <a:gd name="T23" fmla="*/ 32719 h 383239"/>
              <a:gd name="T24" fmla="*/ 746760 w 1036320"/>
              <a:gd name="T25" fmla="*/ 17479 h 383239"/>
              <a:gd name="T26" fmla="*/ 1036320 w 1036320"/>
              <a:gd name="T27" fmla="*/ 2239 h 38323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36320" h="383239">
                <a:moveTo>
                  <a:pt x="0" y="383239"/>
                </a:moveTo>
                <a:cubicBezTo>
                  <a:pt x="25400" y="352759"/>
                  <a:pt x="46341" y="317926"/>
                  <a:pt x="76200" y="291799"/>
                </a:cubicBezTo>
                <a:cubicBezTo>
                  <a:pt x="88290" y="281221"/>
                  <a:pt x="108554" y="285470"/>
                  <a:pt x="121920" y="276559"/>
                </a:cubicBezTo>
                <a:cubicBezTo>
                  <a:pt x="139853" y="264604"/>
                  <a:pt x="148800" y="241306"/>
                  <a:pt x="167640" y="230839"/>
                </a:cubicBezTo>
                <a:cubicBezTo>
                  <a:pt x="195726" y="215236"/>
                  <a:pt x="259080" y="200359"/>
                  <a:pt x="259080" y="200359"/>
                </a:cubicBezTo>
                <a:cubicBezTo>
                  <a:pt x="350520" y="205439"/>
                  <a:pt x="444553" y="193387"/>
                  <a:pt x="533400" y="215599"/>
                </a:cubicBezTo>
                <a:cubicBezTo>
                  <a:pt x="551169" y="220041"/>
                  <a:pt x="520881" y="257727"/>
                  <a:pt x="502920" y="261319"/>
                </a:cubicBezTo>
                <a:cubicBezTo>
                  <a:pt x="462759" y="269351"/>
                  <a:pt x="421640" y="251159"/>
                  <a:pt x="381000" y="246079"/>
                </a:cubicBezTo>
                <a:cubicBezTo>
                  <a:pt x="431800" y="169879"/>
                  <a:pt x="396240" y="210519"/>
                  <a:pt x="502920" y="139399"/>
                </a:cubicBezTo>
                <a:cubicBezTo>
                  <a:pt x="518160" y="129239"/>
                  <a:pt x="531264" y="114711"/>
                  <a:pt x="548640" y="108919"/>
                </a:cubicBezTo>
                <a:lnTo>
                  <a:pt x="640080" y="78439"/>
                </a:lnTo>
                <a:cubicBezTo>
                  <a:pt x="660400" y="63199"/>
                  <a:pt x="678987" y="45321"/>
                  <a:pt x="701040" y="32719"/>
                </a:cubicBezTo>
                <a:cubicBezTo>
                  <a:pt x="714988" y="24749"/>
                  <a:pt x="731078" y="20964"/>
                  <a:pt x="746760" y="17479"/>
                </a:cubicBezTo>
                <a:cubicBezTo>
                  <a:pt x="864196" y="-8618"/>
                  <a:pt x="890961" y="2239"/>
                  <a:pt x="1036320" y="2239"/>
                </a:cubicBezTo>
              </a:path>
            </a:pathLst>
          </a:custGeom>
          <a:noFill/>
          <a:ln w="127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54600" y="3101975"/>
            <a:ext cx="12239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华文中宋" pitchFamily="2" charset="-122"/>
                <a:ea typeface="华文中宋" pitchFamily="2" charset="-122"/>
              </a:rPr>
              <a:t>超出字长表示范围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  <p:bldP spid="5" grpId="0" animBg="1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E49715-1374-436F-92B3-5AC3675B799C}" type="slidenum">
              <a:rPr lang="zh-CN" altLang="en-US"/>
              <a:pPr>
                <a:defRPr/>
              </a:pPr>
              <a:t>38</a:t>
            </a:fld>
            <a:endParaRPr lang="en-US" altLang="zh-CN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例</a:t>
            </a:r>
            <a:r>
              <a:rPr lang="en-US" altLang="zh-CN" sz="4000" dirty="0" smtClean="0">
                <a:latin typeface="+mn-lt"/>
              </a:rPr>
              <a:t>2</a:t>
            </a:r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：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06500"/>
            <a:ext cx="7837487" cy="3538538"/>
          </a:xfrm>
        </p:spPr>
        <p:txBody>
          <a:bodyPr/>
          <a:lstStyle/>
          <a:p>
            <a:pPr eaLnBrk="1" hangingPunct="1">
              <a:spcAft>
                <a:spcPct val="40000"/>
              </a:spcAft>
            </a:pPr>
            <a:r>
              <a:rPr lang="en-US" altLang="zh-CN" sz="2400" u="sng" smtClean="0"/>
              <a:t>X=-52=-0110100，Y=116=+1110100，</a:t>
            </a:r>
            <a:r>
              <a:rPr lang="zh-CN" altLang="en-US" sz="2400" u="sng" smtClean="0"/>
              <a:t>求</a:t>
            </a:r>
            <a:r>
              <a:rPr lang="en-US" altLang="zh-CN" sz="2400" u="sng" smtClean="0"/>
              <a:t>X+Y=？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zh-CN" sz="2000" smtClean="0"/>
              <a:t>[X]</a:t>
            </a:r>
            <a:r>
              <a:rPr lang="zh-CN" altLang="en-US" sz="2000" baseline="-25000" smtClean="0"/>
              <a:t>原</a:t>
            </a:r>
            <a:r>
              <a:rPr lang="zh-CN" altLang="en-US" sz="2000" smtClean="0"/>
              <a:t>=10110100      </a:t>
            </a:r>
          </a:p>
          <a:p>
            <a:pPr lvl="1" eaLnBrk="1" hangingPunct="1">
              <a:spcBef>
                <a:spcPts val="600"/>
              </a:spcBef>
            </a:pPr>
            <a:r>
              <a:rPr lang="zh-CN" altLang="en-US" sz="2000" smtClean="0"/>
              <a:t>[</a:t>
            </a:r>
            <a:r>
              <a:rPr lang="en-US" altLang="zh-CN" sz="2000" smtClean="0"/>
              <a:t>X]</a:t>
            </a:r>
            <a:r>
              <a:rPr lang="zh-CN" altLang="en-US" sz="2000" baseline="-25000" smtClean="0"/>
              <a:t>补</a:t>
            </a:r>
            <a:r>
              <a:rPr lang="zh-CN" altLang="en-US" sz="2000" smtClean="0"/>
              <a:t>= [</a:t>
            </a:r>
            <a:r>
              <a:rPr lang="en-US" altLang="zh-CN" sz="2000" smtClean="0"/>
              <a:t>X]</a:t>
            </a:r>
            <a:r>
              <a:rPr lang="zh-CN" altLang="en-US" sz="2000" baseline="-25000" smtClean="0"/>
              <a:t>反</a:t>
            </a:r>
            <a:r>
              <a:rPr lang="zh-CN" altLang="en-US" sz="2000" smtClean="0"/>
              <a:t>+1=11001100</a:t>
            </a:r>
          </a:p>
          <a:p>
            <a:pPr lvl="1" eaLnBrk="1" hangingPunct="1">
              <a:spcBef>
                <a:spcPts val="600"/>
              </a:spcBef>
            </a:pPr>
            <a:r>
              <a:rPr lang="zh-CN" altLang="en-US" sz="2000" smtClean="0"/>
              <a:t>[</a:t>
            </a:r>
            <a:r>
              <a:rPr lang="en-US" altLang="zh-CN" sz="2000" smtClean="0"/>
              <a:t>Y]</a:t>
            </a:r>
            <a:r>
              <a:rPr lang="zh-CN" altLang="en-US" sz="2000" baseline="-25000" smtClean="0"/>
              <a:t>补</a:t>
            </a:r>
            <a:r>
              <a:rPr lang="zh-CN" altLang="en-US" sz="2000" smtClean="0"/>
              <a:t>= [</a:t>
            </a:r>
            <a:r>
              <a:rPr lang="en-US" altLang="zh-CN" sz="2000" smtClean="0"/>
              <a:t>Y]</a:t>
            </a:r>
            <a:r>
              <a:rPr lang="zh-CN" altLang="en-US" sz="2000" baseline="-25000" smtClean="0"/>
              <a:t>原</a:t>
            </a:r>
            <a:r>
              <a:rPr lang="zh-CN" altLang="en-US" sz="2000" smtClean="0"/>
              <a:t>=01110100</a:t>
            </a:r>
          </a:p>
          <a:p>
            <a:pPr lvl="1" eaLnBrk="1" hangingPunct="1">
              <a:spcBef>
                <a:spcPts val="600"/>
              </a:spcBef>
            </a:pPr>
            <a:r>
              <a:rPr lang="zh-CN" altLang="en-US" sz="2000" smtClean="0"/>
              <a:t>[</a:t>
            </a:r>
            <a:r>
              <a:rPr lang="en-US" altLang="zh-CN" sz="2000" smtClean="0"/>
              <a:t>X+Y]</a:t>
            </a:r>
            <a:r>
              <a:rPr lang="zh-CN" altLang="en-US" sz="2000" baseline="-25000" smtClean="0"/>
              <a:t>补</a:t>
            </a:r>
            <a:r>
              <a:rPr lang="zh-CN" altLang="en-US" sz="2000" smtClean="0"/>
              <a:t>= [</a:t>
            </a:r>
            <a:r>
              <a:rPr lang="en-US" altLang="zh-CN" sz="2000" smtClean="0"/>
              <a:t>X]</a:t>
            </a:r>
            <a:r>
              <a:rPr lang="zh-CN" altLang="en-US" sz="2000" baseline="-25000" smtClean="0"/>
              <a:t>补</a:t>
            </a:r>
            <a:r>
              <a:rPr lang="zh-CN" altLang="en-US" sz="2000" smtClean="0"/>
              <a:t>+ [</a:t>
            </a:r>
            <a:r>
              <a:rPr lang="en-US" altLang="zh-CN" sz="2000" smtClean="0"/>
              <a:t>Y]</a:t>
            </a:r>
            <a:r>
              <a:rPr lang="zh-CN" altLang="en-US" sz="2000" baseline="-25000" smtClean="0"/>
              <a:t>补</a:t>
            </a:r>
            <a:endParaRPr lang="zh-CN" altLang="en-US" sz="2000" smtClean="0"/>
          </a:p>
          <a:p>
            <a:pPr lvl="1" eaLnBrk="1" hangingPunct="1">
              <a:spcBef>
                <a:spcPts val="600"/>
              </a:spcBef>
            </a:pPr>
            <a:r>
              <a:rPr lang="zh-CN" altLang="en-US" sz="2000" smtClean="0"/>
              <a:t>=11001100+01110100</a:t>
            </a:r>
          </a:p>
          <a:p>
            <a:pPr lvl="1" eaLnBrk="1" hangingPunct="1">
              <a:spcBef>
                <a:spcPts val="600"/>
              </a:spcBef>
            </a:pPr>
            <a:r>
              <a:rPr lang="zh-CN" altLang="en-US" sz="2000" smtClean="0"/>
              <a:t>=</a:t>
            </a:r>
            <a:r>
              <a:rPr lang="zh-CN" altLang="en-US" sz="2000" smtClean="0">
                <a:solidFill>
                  <a:srgbClr val="FF0000"/>
                </a:solidFill>
              </a:rPr>
              <a:t>0</a:t>
            </a:r>
            <a:r>
              <a:rPr lang="zh-CN" altLang="en-US" sz="2000" smtClean="0"/>
              <a:t>1000000</a:t>
            </a:r>
          </a:p>
          <a:p>
            <a:pPr lvl="1" eaLnBrk="1" hangingPunct="1">
              <a:spcBef>
                <a:spcPts val="1200"/>
              </a:spcBef>
            </a:pPr>
            <a:r>
              <a:rPr lang="en-US" altLang="zh-CN" sz="2000" smtClean="0"/>
              <a:t>X+Y=+1000000</a:t>
            </a:r>
            <a:endParaRPr lang="zh-CN" altLang="en-US" sz="200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213" y="774700"/>
            <a:ext cx="7772400" cy="3960813"/>
          </a:xfrm>
        </p:spPr>
        <p:txBody>
          <a:bodyPr/>
          <a:lstStyle/>
          <a:p>
            <a:r>
              <a:rPr lang="zh-CN" altLang="en-US" smtClean="0"/>
              <a:t>现代计算机系统中，程序设计时，负数可用“</a:t>
            </a:r>
            <a:r>
              <a:rPr lang="en-US" altLang="zh-CN" smtClean="0"/>
              <a:t>-</a:t>
            </a:r>
            <a:r>
              <a:rPr lang="zh-CN" altLang="en-US" smtClean="0"/>
              <a:t>”表示，由编译系统将其转换为补码。</a:t>
            </a:r>
          </a:p>
          <a:p>
            <a:pPr>
              <a:spcBef>
                <a:spcPts val="1800"/>
              </a:spcBef>
            </a:pPr>
            <a:r>
              <a:rPr lang="zh-CN" altLang="en-US" smtClean="0"/>
              <a:t>例：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zh-CN" altLang="en-US" sz="2400" smtClean="0"/>
              <a:t>若输入数</a:t>
            </a:r>
            <a:r>
              <a:rPr lang="en-US" altLang="zh-CN" sz="2400" smtClean="0"/>
              <a:t>=-3</a:t>
            </a:r>
          </a:p>
          <a:p>
            <a:pPr lvl="1">
              <a:spcBef>
                <a:spcPct val="0"/>
              </a:spcBef>
            </a:pPr>
            <a:r>
              <a:rPr lang="zh-CN" altLang="en-US" sz="2400" smtClean="0"/>
              <a:t>程序编译后的值</a:t>
            </a:r>
            <a:r>
              <a:rPr lang="en-US" altLang="zh-CN" sz="2400" smtClean="0"/>
              <a:t>=FDH</a:t>
            </a: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0AB6BA-9F4C-43F2-996C-1DC150A96CC0}" type="slidenum">
              <a:rPr lang="zh-CN" altLang="en-US" smtClean="0"/>
              <a:pPr>
                <a:defRPr/>
              </a:pPr>
              <a:t>39</a:t>
            </a:fld>
            <a:endParaRPr lang="en-US" altLang="zh-CN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750" y="1350963"/>
            <a:ext cx="8208963" cy="3148012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 smtClean="0"/>
              <a:t>温室</a:t>
            </a:r>
            <a:r>
              <a:rPr lang="zh-CN" altLang="en-US" dirty="0"/>
              <a:t>温度控制系统</a:t>
            </a:r>
            <a:endParaRPr lang="en-US" altLang="zh-CN" dirty="0" smtClean="0"/>
          </a:p>
          <a:p>
            <a:pPr lvl="1">
              <a:spcBef>
                <a:spcPts val="600"/>
              </a:spcBef>
              <a:defRPr/>
            </a:pPr>
            <a:r>
              <a:rPr lang="zh-CN" altLang="en-US" dirty="0" smtClean="0"/>
              <a:t>由</a:t>
            </a:r>
            <a:r>
              <a:rPr lang="en-US" altLang="zh-CN" dirty="0">
                <a:latin typeface="+mj-lt"/>
              </a:rPr>
              <a:t>3</a:t>
            </a:r>
            <a:r>
              <a:rPr lang="zh-CN" altLang="en-US" dirty="0"/>
              <a:t>台电炉</a:t>
            </a:r>
            <a:r>
              <a:rPr lang="zh-CN" altLang="en-US" dirty="0" smtClean="0"/>
              <a:t>实现温室</a:t>
            </a:r>
            <a:r>
              <a:rPr lang="zh-CN" altLang="en-US" dirty="0"/>
              <a:t>温度</a:t>
            </a:r>
            <a:r>
              <a:rPr lang="zh-CN" altLang="en-US" dirty="0" smtClean="0"/>
              <a:t>控制。</a:t>
            </a:r>
            <a:r>
              <a:rPr lang="zh-CN" altLang="en-US" dirty="0"/>
              <a:t>要求：</a:t>
            </a:r>
            <a:endParaRPr lang="en-US" altLang="zh-CN" dirty="0"/>
          </a:p>
          <a:p>
            <a:pPr lvl="2">
              <a:spcBef>
                <a:spcPts val="600"/>
              </a:spcBef>
              <a:defRPr/>
            </a:pPr>
            <a:r>
              <a:rPr lang="zh-CN" altLang="en-US" sz="2000" dirty="0"/>
              <a:t>温室温度控制</a:t>
            </a:r>
            <a:r>
              <a:rPr lang="zh-CN" altLang="en-US" sz="2000" dirty="0" smtClean="0"/>
              <a:t>为：</a:t>
            </a:r>
            <a:r>
              <a:rPr lang="en-US" altLang="zh-CN" sz="2000" b="0" dirty="0" smtClean="0">
                <a:latin typeface="+mn-lt"/>
              </a:rPr>
              <a:t>25</a:t>
            </a:r>
            <a:r>
              <a:rPr lang="en-US" altLang="zh-CN" sz="2000" dirty="0" smtClean="0">
                <a:latin typeface="宋体"/>
                <a:ea typeface="宋体"/>
              </a:rPr>
              <a:t>℃</a:t>
            </a:r>
            <a:r>
              <a:rPr lang="zh-CN" altLang="en-US" sz="2000" dirty="0" smtClean="0">
                <a:latin typeface="宋体"/>
                <a:ea typeface="宋体"/>
              </a:rPr>
              <a:t>～</a:t>
            </a:r>
            <a:r>
              <a:rPr lang="en-US" altLang="zh-CN" sz="2000" b="0" dirty="0" smtClean="0">
                <a:latin typeface="+mn-lt"/>
                <a:ea typeface="宋体"/>
              </a:rPr>
              <a:t>38</a:t>
            </a:r>
            <a:r>
              <a:rPr lang="en-US" altLang="zh-CN" sz="2000" dirty="0" smtClean="0">
                <a:latin typeface="宋体"/>
                <a:ea typeface="宋体"/>
              </a:rPr>
              <a:t>℃</a:t>
            </a:r>
            <a:r>
              <a:rPr lang="zh-CN" altLang="en-US" sz="2000" dirty="0">
                <a:latin typeface="宋体"/>
                <a:ea typeface="宋体"/>
              </a:rPr>
              <a:t>；</a:t>
            </a:r>
            <a:endParaRPr lang="en-US" altLang="zh-CN" sz="2000" dirty="0">
              <a:latin typeface="宋体"/>
              <a:ea typeface="宋体"/>
            </a:endParaRPr>
          </a:p>
          <a:p>
            <a:pPr lvl="2">
              <a:spcBef>
                <a:spcPts val="600"/>
              </a:spcBef>
              <a:defRPr/>
            </a:pPr>
            <a:r>
              <a:rPr lang="zh-CN" altLang="en-US" sz="2000" dirty="0"/>
              <a:t>实时</a:t>
            </a:r>
            <a:r>
              <a:rPr lang="zh-CN" altLang="en-US" sz="2000" dirty="0" smtClean="0"/>
              <a:t>显示</a:t>
            </a:r>
            <a:r>
              <a:rPr lang="en-US" altLang="zh-CN" sz="2000" dirty="0"/>
              <a:t>2</a:t>
            </a:r>
            <a:r>
              <a:rPr lang="zh-CN" altLang="en-US" sz="2000" dirty="0" smtClean="0"/>
              <a:t>位</a:t>
            </a:r>
            <a:r>
              <a:rPr lang="zh-CN" altLang="en-US" sz="2000" dirty="0"/>
              <a:t>温室温度；</a:t>
            </a:r>
            <a:endParaRPr lang="en-US" altLang="zh-CN" sz="2000" dirty="0"/>
          </a:p>
          <a:p>
            <a:pPr lvl="2">
              <a:spcBef>
                <a:spcPts val="600"/>
              </a:spcBef>
              <a:defRPr/>
            </a:pPr>
            <a:r>
              <a:rPr lang="zh-CN" altLang="en-US" sz="2000" dirty="0"/>
              <a:t>当在给定时间内不能保证温度在要求</a:t>
            </a:r>
            <a:r>
              <a:rPr lang="zh-CN" altLang="en-US" sz="2000" dirty="0" smtClean="0"/>
              <a:t>范围时，</a:t>
            </a:r>
            <a:r>
              <a:rPr lang="zh-CN" altLang="en-US" sz="2000" dirty="0"/>
              <a:t>发出报警信号。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E9E53-3E3E-4250-A014-4C1F3292532A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29700" name="标题 4"/>
          <p:cNvSpPr>
            <a:spLocks noGrp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r>
              <a:rPr lang="zh-CN" altLang="en-US" smtClean="0">
                <a:solidFill>
                  <a:srgbClr val="990000"/>
                </a:solidFill>
              </a:rPr>
              <a:t>引导案例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AED7E7-93BC-48B5-8A5A-35008103F0E5}" type="slidenum">
              <a:rPr lang="zh-CN" altLang="en-US"/>
              <a:pPr>
                <a:defRPr/>
              </a:pPr>
              <a:t>40</a:t>
            </a:fld>
            <a:endParaRPr lang="en-US" altLang="zh-CN"/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/>
              <a:t>特殊数</a:t>
            </a:r>
            <a:r>
              <a:rPr lang="zh-CN" altLang="en-US" smtClean="0">
                <a:latin typeface="Tahoma" pitchFamily="34" charset="0"/>
              </a:rPr>
              <a:t>10000000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206500"/>
            <a:ext cx="7010400" cy="3511550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z="2400" smtClean="0"/>
              <a:t>对无符号数</a:t>
            </a:r>
            <a:r>
              <a:rPr lang="en-US" altLang="zh-CN" sz="2400" smtClean="0"/>
              <a:t>: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z="2000" smtClean="0"/>
              <a:t>（10000000）</a:t>
            </a:r>
            <a:r>
              <a:rPr lang="en-US" altLang="zh-CN" sz="2000" baseline="-25000" smtClean="0"/>
              <a:t>B</a:t>
            </a:r>
            <a:r>
              <a:rPr lang="en-US" altLang="zh-CN" sz="2000" smtClean="0"/>
              <a:t>=128</a:t>
            </a:r>
          </a:p>
          <a:p>
            <a:pPr eaLnBrk="1" hangingPunct="1">
              <a:spcAft>
                <a:spcPct val="0"/>
              </a:spcAft>
            </a:pPr>
            <a:r>
              <a:rPr lang="zh-CN" altLang="en-US" sz="2400" smtClean="0"/>
              <a:t>在原码中定义为： </a:t>
            </a:r>
            <a:endParaRPr lang="en-US" altLang="zh-CN" sz="2400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z="2000" smtClean="0"/>
              <a:t>（10000000）</a:t>
            </a:r>
            <a:r>
              <a:rPr lang="en-US" altLang="zh-CN" sz="2000" baseline="-25000" smtClean="0"/>
              <a:t>B</a:t>
            </a:r>
            <a:r>
              <a:rPr lang="en-US" altLang="zh-CN" sz="2000" smtClean="0"/>
              <a:t>=</a:t>
            </a:r>
            <a:r>
              <a:rPr lang="zh-CN" altLang="en-US" sz="2000" smtClean="0"/>
              <a:t>-0</a:t>
            </a:r>
          </a:p>
          <a:p>
            <a:pPr eaLnBrk="1" hangingPunct="1">
              <a:spcAft>
                <a:spcPct val="0"/>
              </a:spcAft>
            </a:pPr>
            <a:r>
              <a:rPr lang="zh-CN" altLang="en-US" sz="2400" smtClean="0"/>
              <a:t>在反码中定义为：</a:t>
            </a:r>
            <a:endParaRPr lang="en-US" altLang="zh-CN" sz="2400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z="2000" smtClean="0"/>
              <a:t>（10000000）</a:t>
            </a:r>
            <a:r>
              <a:rPr lang="en-US" altLang="zh-CN" sz="2000" baseline="-25000" smtClean="0"/>
              <a:t>B</a:t>
            </a:r>
            <a:r>
              <a:rPr lang="en-US" altLang="zh-CN" sz="2000" smtClean="0"/>
              <a:t>=</a:t>
            </a:r>
            <a:r>
              <a:rPr lang="zh-CN" altLang="en-US" sz="2000" smtClean="0"/>
              <a:t> -127</a:t>
            </a:r>
          </a:p>
          <a:p>
            <a:pPr eaLnBrk="1" hangingPunct="1"/>
            <a:r>
              <a:rPr lang="zh-CN" altLang="en-US" sz="2400" smtClean="0"/>
              <a:t>在补码中定义为：</a:t>
            </a:r>
            <a:endParaRPr lang="en-US" altLang="zh-CN" sz="2400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z="2000" smtClean="0"/>
              <a:t>（10000000）</a:t>
            </a:r>
            <a:r>
              <a:rPr lang="en-US" altLang="zh-CN" sz="2000" baseline="-25000" smtClean="0"/>
              <a:t>B</a:t>
            </a:r>
            <a:r>
              <a:rPr lang="en-US" altLang="zh-CN" sz="2000" smtClean="0"/>
              <a:t>=</a:t>
            </a:r>
            <a:r>
              <a:rPr lang="zh-CN" altLang="en-US" sz="2000" smtClean="0"/>
              <a:t> -128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 1"/>
          <p:cNvSpPr>
            <a:spLocks noGrp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r>
              <a:rPr lang="en-US" altLang="zh-CN" sz="4400" smtClean="0">
                <a:latin typeface="Tahoma" pitchFamily="34" charset="0"/>
              </a:rPr>
              <a:t>4. </a:t>
            </a:r>
            <a:r>
              <a:rPr lang="zh-CN" altLang="en-US" smtClean="0"/>
              <a:t>计算机能力的局限性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550" y="1062038"/>
            <a:ext cx="7129463" cy="3889375"/>
          </a:xfrm>
        </p:spPr>
        <p:txBody>
          <a:bodyPr/>
          <a:lstStyle/>
          <a:p>
            <a:pPr eaLnBrk="1" hangingPunct="1">
              <a:lnSpc>
                <a:spcPct val="125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2400" smtClean="0"/>
              <a:t>计算机的运算能力是有限的</a:t>
            </a:r>
            <a:endParaRPr lang="en-US" altLang="zh-CN" sz="2400" smtClean="0"/>
          </a:p>
          <a:p>
            <a:pPr lvl="1" eaLnBrk="1" hangingPunct="1">
              <a:lnSpc>
                <a:spcPct val="125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2000" smtClean="0"/>
              <a:t>计算机无力解决无法设计出算法的问题</a:t>
            </a:r>
            <a:endParaRPr lang="en-US" altLang="zh-CN" sz="2000" smtClean="0"/>
          </a:p>
          <a:p>
            <a:pPr lvl="1" eaLnBrk="1" hangingPunct="1">
              <a:lnSpc>
                <a:spcPct val="125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2000" smtClean="0"/>
              <a:t>无法处理无穷运算或连续变化的信息</a:t>
            </a:r>
            <a:endParaRPr lang="en-US" altLang="zh-CN" sz="2000" smtClean="0"/>
          </a:p>
          <a:p>
            <a:pPr>
              <a:lnSpc>
                <a:spcPct val="125000"/>
              </a:lnSpc>
            </a:pPr>
            <a:r>
              <a:rPr lang="zh-CN" altLang="en-US" sz="2400" smtClean="0"/>
              <a:t>计算机的表数范围是有限的</a:t>
            </a:r>
            <a:endParaRPr lang="en-US" altLang="zh-CN" sz="2400" smtClean="0"/>
          </a:p>
          <a:p>
            <a:pPr lvl="1">
              <a:lnSpc>
                <a:spcPct val="125000"/>
              </a:lnSpc>
              <a:spcBef>
                <a:spcPct val="0"/>
              </a:spcBef>
            </a:pPr>
            <a:r>
              <a:rPr lang="zh-CN" altLang="en-US" sz="2000" smtClean="0"/>
              <a:t>计算机的表数范围受字长的限制</a:t>
            </a:r>
            <a:r>
              <a:rPr lang="en-GB" altLang="en-US" sz="2000" smtClean="0"/>
              <a:t>         </a:t>
            </a:r>
          </a:p>
          <a:p>
            <a:pPr lvl="1">
              <a:lnSpc>
                <a:spcPct val="125000"/>
              </a:lnSpc>
              <a:spcBef>
                <a:spcPct val="0"/>
              </a:spcBef>
            </a:pPr>
            <a:r>
              <a:rPr lang="zh-CN" altLang="en-US" sz="2000" smtClean="0"/>
              <a:t>例：对</a:t>
            </a:r>
            <a:r>
              <a:rPr lang="en-US" altLang="zh-CN" sz="2000" smtClean="0"/>
              <a:t>8</a:t>
            </a:r>
            <a:r>
              <a:rPr lang="zh-CN" altLang="en-US" sz="2000" smtClean="0"/>
              <a:t>位机：</a:t>
            </a:r>
            <a:endParaRPr lang="en-US" altLang="zh-CN" sz="2000" smtClean="0"/>
          </a:p>
          <a:p>
            <a:pPr lvl="2">
              <a:lnSpc>
                <a:spcPct val="125000"/>
              </a:lnSpc>
              <a:spcBef>
                <a:spcPct val="0"/>
              </a:spcBef>
            </a:pPr>
            <a:r>
              <a:rPr lang="zh-CN" altLang="en-US" sz="2000" smtClean="0"/>
              <a:t>无符号数的最大值：</a:t>
            </a:r>
            <a:r>
              <a:rPr lang="en-US" altLang="zh-CN" sz="2000" smtClean="0"/>
              <a:t>1111 1111</a:t>
            </a:r>
          </a:p>
          <a:p>
            <a:pPr lvl="2">
              <a:lnSpc>
                <a:spcPct val="125000"/>
              </a:lnSpc>
              <a:spcBef>
                <a:spcPct val="0"/>
              </a:spcBef>
            </a:pPr>
            <a:r>
              <a:rPr lang="zh-CN" altLang="en-US" sz="2000" smtClean="0"/>
              <a:t>有符号正数的最大值：</a:t>
            </a:r>
            <a:r>
              <a:rPr lang="en-US" altLang="zh-CN" sz="2000" smtClean="0"/>
              <a:t>0111 1111</a:t>
            </a:r>
            <a:endParaRPr lang="zh-CN" altLang="en-US" sz="20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58DE51-F0CC-4A86-8C40-F48A74CC160B}" type="slidenum">
              <a:rPr lang="zh-CN" altLang="en-US" smtClean="0"/>
              <a:pPr>
                <a:defRPr/>
              </a:pPr>
              <a:t>41</a:t>
            </a:fld>
            <a:endParaRPr lang="en-US" altLang="zh-CN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372225" y="2735263"/>
            <a:ext cx="2232025" cy="14954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108000" bIns="108000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200" b="1">
                <a:latin typeface="华文中宋" pitchFamily="2" charset="-122"/>
                <a:ea typeface="华文中宋" pitchFamily="2" charset="-122"/>
              </a:rPr>
              <a:t>当运算结果超出计算机表数范围时，将产生溢出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3FBC0D-3D9D-4BAD-9454-90D5A92FF399}" type="slidenum">
              <a:rPr lang="zh-CN" altLang="en-US"/>
              <a:pPr>
                <a:defRPr/>
              </a:pPr>
              <a:t>42</a:t>
            </a:fld>
            <a:endParaRPr lang="en-US" altLang="zh-CN"/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4000" dirty="0" smtClean="0">
                <a:latin typeface="+mn-lt"/>
              </a:rPr>
              <a:t>1</a:t>
            </a:r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r>
              <a:rPr lang="zh-CN" altLang="en-US" dirty="0" smtClean="0"/>
              <a:t>无符号数的表示范围：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935288"/>
            <a:ext cx="7772400" cy="15113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宋体" pitchFamily="2" charset="-122"/>
              </a:rPr>
              <a:t>计算机判断无符号数</a:t>
            </a:r>
            <a:r>
              <a:rPr lang="zh-CN" altLang="en-US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加减运算</a:t>
            </a:r>
            <a:r>
              <a:rPr lang="zh-CN" altLang="en-US" smtClean="0">
                <a:solidFill>
                  <a:schemeClr val="tx1"/>
                </a:solidFill>
                <a:latin typeface="宋体" pitchFamily="2" charset="-122"/>
              </a:rPr>
              <a:t>溢出的方法：</a:t>
            </a:r>
            <a:endParaRPr lang="en-US" altLang="zh-CN" smtClean="0">
              <a:solidFill>
                <a:schemeClr val="tx1"/>
              </a:solidFill>
              <a:latin typeface="宋体" pitchFamily="2" charset="-122"/>
            </a:endParaRPr>
          </a:p>
          <a:p>
            <a:pPr lvl="1" eaLnBrk="1" hangingPunct="1">
              <a:spcBef>
                <a:spcPct val="0"/>
              </a:spcBef>
            </a:pPr>
            <a:r>
              <a:rPr lang="zh-CN" altLang="en-US" u="sng" smtClean="0">
                <a:solidFill>
                  <a:srgbClr val="FF0000"/>
                </a:solidFill>
                <a:latin typeface="宋体" pitchFamily="2" charset="-122"/>
              </a:rPr>
              <a:t>运算时，当最高位向更高位有进位（或借位）时则产生溢出。</a:t>
            </a:r>
            <a:endParaRPr lang="zh-CN" altLang="en-US" smtClean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68613" name="TextBox 1"/>
          <p:cNvSpPr txBox="1">
            <a:spLocks noChangeArrowheads="1"/>
          </p:cNvSpPr>
          <p:nvPr/>
        </p:nvSpPr>
        <p:spPr bwMode="auto">
          <a:xfrm>
            <a:off x="1763713" y="1249363"/>
            <a:ext cx="4032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Aft>
                <a:spcPct val="45000"/>
              </a:spcAft>
              <a:buFont typeface="Wingdings" pitchFamily="2" charset="2"/>
              <a:buNone/>
            </a:pPr>
            <a:r>
              <a:rPr lang="en-GB" altLang="en-US" b="1">
                <a:latin typeface="华文中宋" pitchFamily="2" charset="-122"/>
                <a:ea typeface="华文中宋" pitchFamily="2" charset="-122"/>
              </a:rPr>
              <a:t>0 </a:t>
            </a: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≤</a:t>
            </a:r>
            <a:r>
              <a:rPr lang="en-GB" altLang="en-US" b="1"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b="1">
                <a:latin typeface="华文中宋" pitchFamily="2" charset="-122"/>
                <a:ea typeface="华文中宋" pitchFamily="2" charset="-122"/>
              </a:rPr>
              <a:t>X ≤ 2</a:t>
            </a:r>
            <a:r>
              <a:rPr lang="en-US" altLang="zh-CN" b="1" baseline="30000">
                <a:latin typeface="华文中宋" pitchFamily="2" charset="-122"/>
                <a:ea typeface="华文中宋" pitchFamily="2" charset="-122"/>
              </a:rPr>
              <a:t>n</a:t>
            </a:r>
            <a:r>
              <a:rPr lang="en-US" altLang="zh-CN" b="1">
                <a:latin typeface="华文中宋" pitchFamily="2" charset="-122"/>
                <a:ea typeface="华文中宋" pitchFamily="2" charset="-122"/>
              </a:rPr>
              <a:t>-1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31913" y="1998663"/>
            <a:ext cx="619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若运算结果超出这个范围，则产生溢出。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223A4-34A6-44C7-AFEF-916532E2386C}" type="slidenum">
              <a:rPr lang="zh-CN" altLang="en-US"/>
              <a:pPr>
                <a:defRPr/>
              </a:pPr>
              <a:t>43</a:t>
            </a:fld>
            <a:endParaRPr lang="en-US" altLang="zh-CN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[</a:t>
            </a:r>
            <a:r>
              <a:rPr lang="zh-CN" altLang="en-US" smtClean="0"/>
              <a:t>例</a:t>
            </a:r>
            <a:r>
              <a:rPr lang="zh-CN" altLang="en-US" smtClean="0">
                <a:latin typeface="黑体" pitchFamily="2" charset="-122"/>
                <a:ea typeface="黑体" pitchFamily="2" charset="-122"/>
              </a:rPr>
              <a:t>]：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3446463"/>
            <a:ext cx="6197600" cy="7429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600" smtClean="0"/>
              <a:t>  </a:t>
            </a:r>
            <a:r>
              <a:rPr lang="zh-CN" altLang="en-US" smtClean="0"/>
              <a:t>最高位向前有进位，产生溢出</a:t>
            </a:r>
            <a:endParaRPr lang="zh-CN" altLang="en-US" sz="3600" smtClean="0"/>
          </a:p>
        </p:txBody>
      </p:sp>
      <p:graphicFrame>
        <p:nvGraphicFramePr>
          <p:cNvPr id="69637" name="Object 4"/>
          <p:cNvGraphicFramePr>
            <a:graphicFrameLocks noChangeAspect="1"/>
          </p:cNvGraphicFramePr>
          <p:nvPr/>
        </p:nvGraphicFramePr>
        <p:xfrm>
          <a:off x="2836863" y="1277938"/>
          <a:ext cx="33528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1" name="公式" r:id="rId4" imgW="837836" imgH="622030" progId="Equation.3">
                  <p:embed/>
                </p:oleObj>
              </mc:Choice>
              <mc:Fallback>
                <p:oleObj name="公式" r:id="rId4" imgW="837836" imgH="62203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70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6863" y="1277938"/>
                        <a:ext cx="3352800" cy="1752600"/>
                      </a:xfrm>
                      <a:prstGeom prst="rect">
                        <a:avLst/>
                      </a:prstGeom>
                      <a:solidFill>
                        <a:srgbClr val="00008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2608263" y="3068638"/>
            <a:ext cx="8382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 flipV="1">
            <a:off x="2760663" y="3090863"/>
            <a:ext cx="228600" cy="4222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36870" grpId="0" animBg="1"/>
      <p:bldP spid="3687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DBAA4-5D06-4ABE-B685-425CB1342DF0}" type="slidenum">
              <a:rPr lang="zh-CN" altLang="en-US"/>
              <a:pPr>
                <a:defRPr/>
              </a:pPr>
              <a:t>44</a:t>
            </a:fld>
            <a:endParaRPr lang="en-US" altLang="zh-CN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4000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400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mtClean="0"/>
              <a:t>符号数的表示范围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25" y="1277938"/>
            <a:ext cx="7321550" cy="3432175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400" smtClean="0">
                <a:latin typeface="宋体" pitchFamily="2" charset="-122"/>
              </a:rPr>
              <a:t>原码和反码：</a:t>
            </a:r>
            <a:endParaRPr lang="en-GB" altLang="en-US" sz="2400" smtClean="0">
              <a:latin typeface="宋体" pitchFamily="2" charset="-122"/>
            </a:endParaRP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altLang="en-US" sz="2000" smtClean="0">
                <a:latin typeface="宋体" pitchFamily="2" charset="-122"/>
              </a:rPr>
              <a:t>-</a:t>
            </a:r>
            <a:r>
              <a:rPr lang="zh-CN" altLang="en-US" sz="2000" smtClean="0">
                <a:latin typeface="宋体" pitchFamily="2" charset="-122"/>
              </a:rPr>
              <a:t>（</a:t>
            </a:r>
            <a:r>
              <a:rPr lang="en-GB" altLang="en-US" sz="2000" smtClean="0">
                <a:latin typeface="宋体" pitchFamily="2" charset="-122"/>
              </a:rPr>
              <a:t>2</a:t>
            </a:r>
            <a:r>
              <a:rPr lang="en-US" altLang="en-US" sz="2000" baseline="30000" smtClean="0">
                <a:latin typeface="宋体" pitchFamily="2" charset="-122"/>
              </a:rPr>
              <a:t>n-1</a:t>
            </a:r>
            <a:r>
              <a:rPr lang="en-GB" altLang="en-US" sz="2000" baseline="30000" smtClean="0">
                <a:latin typeface="宋体" pitchFamily="2" charset="-122"/>
              </a:rPr>
              <a:t> </a:t>
            </a:r>
            <a:r>
              <a:rPr lang="en-US" altLang="zh-CN" sz="2000" smtClean="0">
                <a:latin typeface="宋体" pitchFamily="2" charset="-122"/>
              </a:rPr>
              <a:t>-1</a:t>
            </a:r>
            <a:r>
              <a:rPr lang="zh-CN" altLang="en-US" sz="2000" smtClean="0">
                <a:latin typeface="宋体" pitchFamily="2" charset="-122"/>
              </a:rPr>
              <a:t>）</a:t>
            </a:r>
            <a:r>
              <a:rPr lang="en-US" altLang="zh-CN" sz="2000" smtClean="0">
                <a:latin typeface="宋体" pitchFamily="2" charset="-122"/>
              </a:rPr>
              <a:t> </a:t>
            </a:r>
            <a:r>
              <a:rPr lang="zh-CN" altLang="en-US" sz="2000" smtClean="0">
                <a:latin typeface="宋体" pitchFamily="2" charset="-122"/>
              </a:rPr>
              <a:t>≤</a:t>
            </a:r>
            <a:r>
              <a:rPr lang="en-GB" altLang="en-US" sz="2000" smtClean="0">
                <a:latin typeface="宋体" pitchFamily="2" charset="-122"/>
              </a:rPr>
              <a:t> </a:t>
            </a:r>
            <a:r>
              <a:rPr lang="en-US" altLang="zh-CN" sz="2000" smtClean="0">
                <a:latin typeface="宋体" pitchFamily="2" charset="-122"/>
              </a:rPr>
              <a:t>X ≤ 2</a:t>
            </a:r>
            <a:r>
              <a:rPr lang="en-US" altLang="zh-CN" sz="2000" baseline="30000" smtClean="0">
                <a:latin typeface="宋体" pitchFamily="2" charset="-122"/>
              </a:rPr>
              <a:t>n-1 </a:t>
            </a:r>
            <a:r>
              <a:rPr lang="en-US" altLang="zh-CN" sz="2000" smtClean="0">
                <a:latin typeface="宋体" pitchFamily="2" charset="-122"/>
              </a:rPr>
              <a:t>-1</a:t>
            </a:r>
            <a:endParaRPr lang="zh-CN" altLang="en-US" sz="2000" smtClean="0"/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400" smtClean="0"/>
              <a:t>补码：</a:t>
            </a:r>
            <a:endParaRPr lang="en-US" altLang="zh-CN" sz="2400" smtClean="0"/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altLang="en-US" sz="2000" smtClean="0">
                <a:latin typeface="宋体" pitchFamily="2" charset="-122"/>
              </a:rPr>
              <a:t>-2</a:t>
            </a:r>
            <a:r>
              <a:rPr lang="en-US" altLang="en-US" sz="2000" baseline="30000" smtClean="0">
                <a:latin typeface="宋体" pitchFamily="2" charset="-122"/>
              </a:rPr>
              <a:t>n-1</a:t>
            </a:r>
            <a:r>
              <a:rPr lang="en-GB" altLang="en-US" sz="2000" baseline="30000" smtClean="0">
                <a:latin typeface="宋体" pitchFamily="2" charset="-122"/>
              </a:rPr>
              <a:t> </a:t>
            </a:r>
            <a:r>
              <a:rPr lang="zh-CN" altLang="en-US" sz="2000" smtClean="0">
                <a:latin typeface="宋体" pitchFamily="2" charset="-122"/>
              </a:rPr>
              <a:t>≤</a:t>
            </a:r>
            <a:r>
              <a:rPr lang="en-GB" altLang="en-US" sz="2000" smtClean="0">
                <a:latin typeface="宋体" pitchFamily="2" charset="-122"/>
              </a:rPr>
              <a:t> </a:t>
            </a:r>
            <a:r>
              <a:rPr lang="en-US" altLang="zh-CN" sz="2000" smtClean="0">
                <a:latin typeface="宋体" pitchFamily="2" charset="-122"/>
              </a:rPr>
              <a:t>X ≤ 2</a:t>
            </a:r>
            <a:r>
              <a:rPr lang="en-US" altLang="zh-CN" sz="2000" baseline="30000" smtClean="0">
                <a:latin typeface="宋体" pitchFamily="2" charset="-122"/>
              </a:rPr>
              <a:t>n-1 </a:t>
            </a:r>
            <a:r>
              <a:rPr lang="en-US" altLang="zh-CN" sz="2000" smtClean="0">
                <a:latin typeface="宋体" pitchFamily="2" charset="-122"/>
              </a:rPr>
              <a:t>-1</a:t>
            </a:r>
            <a:endParaRPr lang="en-US" altLang="zh-CN" sz="2000" smtClean="0"/>
          </a:p>
          <a:p>
            <a:pPr eaLnBrk="1" hangingPunct="1">
              <a:lnSpc>
                <a:spcPct val="115000"/>
              </a:lnSpc>
              <a:spcAft>
                <a:spcPct val="0"/>
              </a:spcAft>
            </a:pPr>
            <a:r>
              <a:rPr lang="zh-CN" altLang="en-US" sz="2400" smtClean="0"/>
              <a:t>对8位二进制数：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zh-CN" altLang="en-US" sz="2000" smtClean="0"/>
              <a:t>原码： -127 </a:t>
            </a:r>
            <a:r>
              <a:rPr lang="zh-CN" altLang="en-US" sz="200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zh-CN" altLang="en-US" sz="2000" smtClean="0"/>
              <a:t>+127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zh-CN" altLang="en-US" sz="2000" smtClean="0"/>
              <a:t>反码： -127 </a:t>
            </a:r>
            <a:r>
              <a:rPr lang="zh-CN" altLang="en-US" sz="200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zh-CN" altLang="en-US" sz="2000" smtClean="0"/>
              <a:t>+127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</a:pPr>
            <a:r>
              <a:rPr lang="zh-CN" altLang="en-US" sz="2000" smtClean="0"/>
              <a:t>补码： </a:t>
            </a:r>
            <a:r>
              <a:rPr lang="zh-CN" altLang="en-US" sz="2000" smtClean="0">
                <a:solidFill>
                  <a:srgbClr val="FF0000"/>
                </a:solidFill>
              </a:rPr>
              <a:t>-128 </a:t>
            </a:r>
            <a:r>
              <a:rPr lang="zh-CN" altLang="en-US" sz="20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～</a:t>
            </a:r>
            <a:r>
              <a:rPr lang="zh-CN" altLang="en-US" sz="2000" smtClean="0">
                <a:solidFill>
                  <a:srgbClr val="FF0000"/>
                </a:solidFill>
              </a:rPr>
              <a:t>+127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9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93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A0B77-1FD2-43E2-9FAF-6EB24DAD1863}" type="slidenum">
              <a:rPr lang="zh-CN" altLang="en-US"/>
              <a:pPr>
                <a:defRPr/>
              </a:pPr>
              <a:t>45</a:t>
            </a:fld>
            <a:endParaRPr lang="en-US" altLang="zh-CN"/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/>
              <a:t>符号数运算中的溢出判断</a:t>
            </a:r>
          </a:p>
        </p:txBody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422400"/>
            <a:ext cx="7842250" cy="2921000"/>
          </a:xfrm>
        </p:spPr>
        <p:txBody>
          <a:bodyPr/>
          <a:lstStyle/>
          <a:p>
            <a:pPr eaLnBrk="1" hangingPunct="1">
              <a:lnSpc>
                <a:spcPct val="125000"/>
              </a:lnSpc>
              <a:spcAft>
                <a:spcPct val="15000"/>
              </a:spcAft>
            </a:pPr>
            <a:r>
              <a:rPr lang="zh-CN" altLang="en-US" smtClean="0"/>
              <a:t>两个带符号二进制数</a:t>
            </a:r>
            <a:r>
              <a:rPr lang="zh-CN" altLang="en-US" smtClean="0">
                <a:latin typeface="黑体" pitchFamily="2" charset="-122"/>
                <a:ea typeface="黑体" pitchFamily="2" charset="-122"/>
              </a:rPr>
              <a:t>相加或相减</a:t>
            </a:r>
            <a:r>
              <a:rPr lang="zh-CN" altLang="en-US" smtClean="0"/>
              <a:t>时，若运算结果超出可表达范围，则产生溢出</a:t>
            </a:r>
          </a:p>
          <a:p>
            <a:pPr eaLnBrk="1" hangingPunct="1">
              <a:lnSpc>
                <a:spcPct val="125000"/>
              </a:lnSpc>
              <a:spcAft>
                <a:spcPct val="15000"/>
              </a:spcAft>
            </a:pPr>
            <a:r>
              <a:rPr lang="zh-CN" altLang="en-US" smtClean="0"/>
              <a:t>溢出的判断方法：</a:t>
            </a:r>
          </a:p>
          <a:p>
            <a:pPr lvl="1" eaLnBrk="1" hangingPunct="1">
              <a:lnSpc>
                <a:spcPct val="125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mtClean="0"/>
              <a:t>最高位进位状态</a:t>
            </a:r>
            <a:r>
              <a:rPr lang="zh-CN" altLang="en-GB" smtClean="0">
                <a:sym typeface="Symbol" pitchFamily="18" charset="2"/>
              </a:rPr>
              <a:t>次高位</a:t>
            </a:r>
            <a:r>
              <a:rPr lang="zh-CN" altLang="en-US" smtClean="0"/>
              <a:t>进位状态＝1，则结果溢出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271E8-9D00-4017-9CE2-583A17223A4C}" type="slidenum">
              <a:rPr lang="zh-CN" altLang="en-US"/>
              <a:pPr>
                <a:defRPr/>
              </a:pPr>
              <a:t>46</a:t>
            </a:fld>
            <a:endParaRPr lang="en-US" altLang="zh-CN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[</a:t>
            </a:r>
            <a:r>
              <a:rPr lang="zh-CN" altLang="en-US" smtClean="0"/>
              <a:t>例</a:t>
            </a:r>
            <a:r>
              <a:rPr lang="zh-CN" altLang="en-US" smtClean="0">
                <a:latin typeface="黑体" pitchFamily="2" charset="-122"/>
                <a:ea typeface="黑体" pitchFamily="2" charset="-122"/>
              </a:rPr>
              <a:t>]：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206500"/>
            <a:ext cx="7772400" cy="3722688"/>
          </a:xfrm>
        </p:spPr>
        <p:txBody>
          <a:bodyPr/>
          <a:lstStyle/>
          <a:p>
            <a:pPr eaLnBrk="1" hangingPunct="1"/>
            <a:r>
              <a:rPr lang="zh-CN" altLang="zh-CN" sz="2400" smtClean="0"/>
              <a:t>若：</a:t>
            </a:r>
            <a:r>
              <a:rPr lang="en-US" altLang="zh-CN" sz="2400" smtClean="0"/>
              <a:t>X=01111000， Y=01101001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/>
              <a:t>    则：</a:t>
            </a:r>
            <a:r>
              <a:rPr lang="en-US" altLang="zh-CN" sz="2400" smtClean="0"/>
              <a:t>X+Y=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2400" smtClean="0"/>
          </a:p>
          <a:p>
            <a:pPr eaLnBrk="1" hangingPunct="1">
              <a:buFont typeface="Wingdings" pitchFamily="2" charset="2"/>
              <a:buNone/>
            </a:pPr>
            <a:endParaRPr lang="en-US" altLang="zh-CN" sz="2400" smtClean="0"/>
          </a:p>
          <a:p>
            <a:pPr eaLnBrk="1" hangingPunct="1">
              <a:buFont typeface="Wingdings" pitchFamily="2" charset="2"/>
              <a:buNone/>
            </a:pPr>
            <a:endParaRPr lang="zh-CN" altLang="en-US" sz="2000" smtClean="0">
              <a:solidFill>
                <a:srgbClr val="FFFF00"/>
              </a:solidFill>
            </a:endParaRPr>
          </a:p>
          <a:p>
            <a:pPr eaLnBrk="1" hangingPunct="1">
              <a:spcBef>
                <a:spcPct val="70000"/>
              </a:spcBef>
            </a:pPr>
            <a:r>
              <a:rPr lang="zh-CN" altLang="en-US" sz="2000" smtClean="0">
                <a:latin typeface="宋体" pitchFamily="2" charset="-122"/>
              </a:rPr>
              <a:t>次高位向最高位有进位，而最高位向前无进位，产生溢出。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smtClean="0">
                <a:latin typeface="宋体" pitchFamily="2" charset="-122"/>
              </a:rPr>
              <a:t>     （事实上，两正数相加得出负数，结果出错）</a:t>
            </a:r>
          </a:p>
        </p:txBody>
      </p:sp>
      <p:graphicFrame>
        <p:nvGraphicFramePr>
          <p:cNvPr id="53252" name="Object 4"/>
          <p:cNvGraphicFramePr>
            <a:graphicFrameLocks noChangeAspect="1"/>
          </p:cNvGraphicFramePr>
          <p:nvPr/>
        </p:nvGraphicFramePr>
        <p:xfrm>
          <a:off x="2843213" y="2235200"/>
          <a:ext cx="2651125" cy="150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1" name="Microsoft 公式 3.0" r:id="rId4" imgW="619200" imgH="460800" progId="Equation.3">
                  <p:embed/>
                </p:oleObj>
              </mc:Choice>
              <mc:Fallback>
                <p:oleObj name="Microsoft 公式 3.0" r:id="rId4" imgW="619200" imgH="460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2235200"/>
                        <a:ext cx="2651125" cy="1509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3454B-256C-4F0B-92C2-EB38CAF17513}" type="slidenum">
              <a:rPr lang="zh-CN" altLang="en-US"/>
              <a:pPr>
                <a:defRPr/>
              </a:pPr>
              <a:t>47</a:t>
            </a:fld>
            <a:endParaRPr lang="en-US" altLang="zh-CN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433388" y="269875"/>
            <a:ext cx="7962900" cy="6905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</a:rPr>
              <a:t>5. </a:t>
            </a:r>
            <a:r>
              <a:rPr lang="zh-CN" altLang="en-US" dirty="0" smtClean="0"/>
              <a:t>符号二进制数与十进制的转换</a:t>
            </a:r>
            <a:endParaRPr lang="zh-CN" altLang="en-US" sz="3200" dirty="0" smtClean="0"/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06500"/>
            <a:ext cx="7337425" cy="1919288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/>
              <a:t>转换方法：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求出真值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进行转换</a:t>
            </a:r>
            <a:endParaRPr lang="en-US" altLang="zh-CN" smtClean="0"/>
          </a:p>
          <a:p>
            <a:pPr eaLnBrk="1" hangingPunct="1">
              <a:spcBef>
                <a:spcPts val="1200"/>
              </a:spcBef>
              <a:spcAft>
                <a:spcPct val="0"/>
              </a:spcAft>
            </a:pPr>
            <a:r>
              <a:rPr lang="zh-CN" altLang="en-US" smtClean="0"/>
              <a:t>计算机中的符号数默认以补码形式表示。</a:t>
            </a:r>
            <a:endParaRPr lang="en-US" altLang="zh-CN" smtClean="0"/>
          </a:p>
        </p:txBody>
      </p:sp>
      <p:sp>
        <p:nvSpPr>
          <p:cNvPr id="2" name="TextBox 1"/>
          <p:cNvSpPr txBox="1"/>
          <p:nvPr/>
        </p:nvSpPr>
        <p:spPr>
          <a:xfrm>
            <a:off x="1331640" y="3350410"/>
            <a:ext cx="5040560" cy="520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原码</a:t>
            </a:r>
            <a:r>
              <a:rPr lang="en-US" altLang="zh-CN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=</a:t>
            </a: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符号位</a:t>
            </a:r>
            <a:r>
              <a:rPr lang="en-US" altLang="zh-CN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+</a:t>
            </a: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绝对值</a:t>
            </a:r>
            <a:endParaRPr lang="zh-CN" altLang="en-US" sz="2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3989959"/>
            <a:ext cx="5040560" cy="520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正数的补码</a:t>
            </a:r>
            <a:r>
              <a:rPr lang="en-US" altLang="zh-CN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=</a:t>
            </a: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原码</a:t>
            </a:r>
            <a:r>
              <a:rPr lang="en-US" altLang="zh-CN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=</a:t>
            </a: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符号位</a:t>
            </a:r>
            <a:r>
              <a:rPr lang="en-US" altLang="zh-CN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+</a:t>
            </a: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绝对值</a:t>
            </a:r>
            <a:endParaRPr lang="zh-CN" altLang="en-US" sz="2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4646554"/>
            <a:ext cx="7200800" cy="520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负数的补码</a:t>
            </a:r>
            <a:r>
              <a:rPr lang="zh-CN" altLang="en-US" sz="2200" b="1" dirty="0">
                <a:latin typeface="宋体"/>
                <a:ea typeface="宋体"/>
              </a:rPr>
              <a:t>≠</a:t>
            </a: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原码。所以：</a:t>
            </a: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负数的补码</a:t>
            </a:r>
            <a:r>
              <a:rPr lang="zh-CN" altLang="en-US" sz="2200" b="1" dirty="0">
                <a:latin typeface="宋体"/>
                <a:ea typeface="宋体"/>
              </a:rPr>
              <a:t>≠</a:t>
            </a: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符号位</a:t>
            </a:r>
            <a:r>
              <a:rPr lang="en-US" altLang="zh-CN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+</a:t>
            </a: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绝对值</a:t>
            </a:r>
            <a:endParaRPr lang="zh-CN" altLang="en-US" sz="2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989E85-31D7-48A8-BCF8-17C399B8A2A7}" type="slidenum">
              <a:rPr lang="zh-CN" altLang="en-US"/>
              <a:pPr>
                <a:defRPr/>
              </a:pPr>
              <a:t>48</a:t>
            </a:fld>
            <a:endParaRPr lang="en-US" altLang="zh-CN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隶书" pitchFamily="49" charset="-122"/>
              </a:rPr>
              <a:t>例：</a:t>
            </a:r>
            <a:r>
              <a:rPr lang="zh-CN" altLang="en-US" smtClean="0"/>
              <a:t>补码数转换为十进制数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35063"/>
            <a:ext cx="8001000" cy="4032250"/>
          </a:xfrm>
        </p:spPr>
        <p:txBody>
          <a:bodyPr/>
          <a:lstStyle/>
          <a:p>
            <a:pPr eaLnBrk="1" hangingPunct="1"/>
            <a:r>
              <a:rPr lang="zh-CN" altLang="en-US" sz="2000" smtClean="0"/>
              <a:t>[</a:t>
            </a:r>
            <a:r>
              <a:rPr lang="en-US" altLang="zh-CN" sz="2000" smtClean="0"/>
              <a:t>X]</a:t>
            </a:r>
            <a:r>
              <a:rPr lang="zh-CN" altLang="en-US" sz="2000" baseline="-25000" smtClean="0"/>
              <a:t>补</a:t>
            </a:r>
            <a:r>
              <a:rPr lang="zh-CN" altLang="en-US" sz="2000" smtClean="0"/>
              <a:t>=</a:t>
            </a:r>
            <a:r>
              <a:rPr lang="zh-CN" altLang="en-US" sz="2000" u="sng" smtClean="0"/>
              <a:t>0</a:t>
            </a:r>
            <a:r>
              <a:rPr lang="zh-CN" altLang="en-US" sz="2000" smtClean="0"/>
              <a:t> 0101110</a:t>
            </a:r>
            <a:r>
              <a:rPr lang="en-US" altLang="zh-CN" sz="2000" smtClean="0"/>
              <a:t>B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2000" smtClean="0"/>
          </a:p>
          <a:p>
            <a:pPr eaLnBrk="1" hangingPunct="1"/>
            <a:r>
              <a:rPr lang="zh-CN" altLang="en-US" sz="2000" smtClean="0"/>
              <a:t>所以：</a:t>
            </a:r>
            <a:endParaRPr lang="en-US" altLang="zh-CN" sz="2000" smtClean="0"/>
          </a:p>
          <a:p>
            <a:pPr lvl="1" eaLnBrk="1" hangingPunct="1">
              <a:spcBef>
                <a:spcPct val="0"/>
              </a:spcBef>
            </a:pPr>
            <a:r>
              <a:rPr lang="en-US" altLang="zh-CN" sz="1800" smtClean="0"/>
              <a:t>X</a:t>
            </a:r>
            <a:r>
              <a:rPr lang="zh-CN" altLang="en-US" sz="1800" smtClean="0"/>
              <a:t>的真值</a:t>
            </a:r>
            <a:r>
              <a:rPr lang="en-US" altLang="zh-CN" sz="1800" smtClean="0"/>
              <a:t>=0101110B</a:t>
            </a:r>
            <a:r>
              <a:rPr lang="zh-CN" altLang="en-US" sz="1800" smtClean="0"/>
              <a:t> </a:t>
            </a:r>
            <a:r>
              <a:rPr lang="en-US" altLang="zh-CN" sz="1800" smtClean="0"/>
              <a:t>=+46</a:t>
            </a:r>
          </a:p>
          <a:p>
            <a:pPr eaLnBrk="1" hangingPunct="1">
              <a:spcBef>
                <a:spcPts val="1800"/>
              </a:spcBef>
            </a:pPr>
            <a:r>
              <a:rPr lang="en-US" altLang="zh-CN" sz="2000" smtClean="0"/>
              <a:t>[X]</a:t>
            </a:r>
            <a:r>
              <a:rPr lang="zh-CN" altLang="en-US" sz="2000" baseline="-25000" smtClean="0"/>
              <a:t>补</a:t>
            </a:r>
            <a:r>
              <a:rPr lang="zh-CN" altLang="en-US" sz="2000" smtClean="0"/>
              <a:t>=</a:t>
            </a:r>
            <a:r>
              <a:rPr lang="zh-CN" altLang="en-US" sz="2000" u="sng" smtClean="0"/>
              <a:t>1</a:t>
            </a:r>
            <a:r>
              <a:rPr lang="zh-CN" altLang="en-US" sz="2000" smtClean="0"/>
              <a:t> 1010010</a:t>
            </a:r>
            <a:r>
              <a:rPr lang="en-US" altLang="zh-CN" sz="2000" smtClean="0"/>
              <a:t>B</a:t>
            </a:r>
            <a:endParaRPr lang="en-US" altLang="zh-CN" sz="2000" smtClean="0">
              <a:solidFill>
                <a:srgbClr val="FFFF00"/>
              </a:solidFill>
            </a:endParaRPr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</a:pPr>
            <a:endParaRPr lang="en-US" altLang="zh-CN" sz="200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2000" smtClean="0"/>
              <a:t>所以：真值不等于</a:t>
            </a:r>
            <a:r>
              <a:rPr lang="en-US" altLang="zh-CN" sz="2000" smtClean="0"/>
              <a:t>-1010010B</a:t>
            </a:r>
          </a:p>
          <a:p>
            <a:pPr eaLnBrk="1" hangingPunct="1"/>
            <a:r>
              <a:rPr lang="zh-CN" altLang="en-US" sz="2000" smtClean="0"/>
              <a:t>而是：</a:t>
            </a:r>
            <a:endParaRPr lang="en-US" altLang="zh-CN" sz="2000" smtClean="0"/>
          </a:p>
          <a:p>
            <a:pPr lvl="1" eaLnBrk="1" hangingPunct="1">
              <a:spcBef>
                <a:spcPct val="0"/>
              </a:spcBef>
            </a:pPr>
            <a:r>
              <a:rPr lang="en-US" altLang="zh-CN" sz="1600" smtClean="0"/>
              <a:t>X=[[X]</a:t>
            </a:r>
            <a:r>
              <a:rPr lang="zh-CN" altLang="en-US" sz="1600" baseline="-25000" smtClean="0"/>
              <a:t>补</a:t>
            </a:r>
            <a:r>
              <a:rPr lang="zh-CN" altLang="en-US" sz="1600" smtClean="0"/>
              <a:t>]</a:t>
            </a:r>
            <a:r>
              <a:rPr lang="zh-CN" altLang="en-US" sz="1600" baseline="-25000" smtClean="0"/>
              <a:t>补</a:t>
            </a:r>
            <a:r>
              <a:rPr lang="zh-CN" altLang="en-US" sz="1600" smtClean="0"/>
              <a:t>=[11010010]</a:t>
            </a:r>
            <a:r>
              <a:rPr lang="zh-CN" altLang="en-US" sz="1600" baseline="-25000" smtClean="0"/>
              <a:t>补</a:t>
            </a:r>
            <a:r>
              <a:rPr lang="zh-CN" altLang="en-US" sz="1600" smtClean="0"/>
              <a:t>= </a:t>
            </a:r>
            <a:r>
              <a:rPr lang="en-GB" altLang="en-US" sz="1600" smtClean="0"/>
              <a:t>- 0101110 = - </a:t>
            </a:r>
            <a:r>
              <a:rPr lang="zh-CN" altLang="en-US" sz="1600" smtClean="0"/>
              <a:t>46</a:t>
            </a:r>
          </a:p>
        </p:txBody>
      </p:sp>
      <p:sp>
        <p:nvSpPr>
          <p:cNvPr id="55300" name="Line 4"/>
          <p:cNvSpPr>
            <a:spLocks noChangeShapeType="1"/>
          </p:cNvSpPr>
          <p:nvPr/>
        </p:nvSpPr>
        <p:spPr bwMode="auto">
          <a:xfrm flipV="1">
            <a:off x="1878013" y="1558925"/>
            <a:ext cx="0" cy="223838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1" name="Line 5"/>
          <p:cNvSpPr>
            <a:spLocks noChangeShapeType="1"/>
          </p:cNvSpPr>
          <p:nvPr/>
        </p:nvSpPr>
        <p:spPr bwMode="auto">
          <a:xfrm flipV="1">
            <a:off x="1898650" y="3386138"/>
            <a:ext cx="0" cy="22225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301750" y="1719263"/>
            <a:ext cx="1152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正数</a:t>
            </a:r>
            <a:endParaRPr lang="zh-CN" altLang="en-US" sz="1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301750" y="3594100"/>
            <a:ext cx="1152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负数</a:t>
            </a:r>
            <a:endParaRPr lang="zh-CN" altLang="en-US" sz="1800" b="1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 autoUpdateAnimBg="0"/>
      <p:bldP spid="55300" grpId="0" animBg="1"/>
      <p:bldP spid="55301" grpId="0" animBg="1"/>
      <p:bldP spid="2" grpId="0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DB3116-5197-4C55-895A-F5E4BC982008}" type="slidenum">
              <a:rPr lang="zh-CN" altLang="en-US" smtClean="0"/>
              <a:pPr>
                <a:defRPr/>
              </a:pPr>
              <a:t>49</a:t>
            </a:fld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467544" y="846386"/>
            <a:ext cx="8286808" cy="90520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180000" bIns="180000" anchor="ctr">
            <a:spAutoFit/>
          </a:bodyPr>
          <a:lstStyle/>
          <a:p>
            <a:pPr algn="ctr" eaLnBrk="0" hangingPunct="0"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只有原码的数值部分是真值</a:t>
            </a:r>
            <a:endParaRPr lang="en-US" altLang="zh-CN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998514"/>
            <a:ext cx="8286808" cy="90520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180000" bIns="180000" anchor="ctr">
            <a:spAutoFit/>
          </a:bodyPr>
          <a:lstStyle/>
          <a:p>
            <a:pPr algn="ctr" eaLnBrk="0" hangingPunct="0"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反码和补码的数值部分都不是真值</a:t>
            </a:r>
            <a:endParaRPr lang="en-US" altLang="zh-CN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3150642"/>
            <a:ext cx="8286808" cy="151959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216000" bIns="216000" anchor="ctr">
            <a:spAutoFit/>
          </a:bodyPr>
          <a:lstStyle/>
          <a:p>
            <a:pPr algn="just" eaLnBrk="0" hangingPunct="0"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因正数的反码、补码与其对应的原码相同，故其数值部分亦为真值。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323850" y="1044575"/>
            <a:ext cx="2303463" cy="557213"/>
          </a:xfrm>
        </p:spPr>
        <p:txBody>
          <a:bodyPr/>
          <a:lstStyle/>
          <a:p>
            <a:r>
              <a:rPr lang="zh-CN" altLang="en-US" sz="2200" smtClean="0"/>
              <a:t>案例分析</a:t>
            </a:r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>
          <a:xfrm>
            <a:off x="323850" y="1660525"/>
            <a:ext cx="3600450" cy="3265488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设计硬件系统：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zh-CN" altLang="en-US" smtClean="0"/>
              <a:t>温度测量电路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zh-CN" altLang="en-US" smtClean="0"/>
              <a:t>温度控制电路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zh-CN" altLang="en-US" smtClean="0"/>
              <a:t>温度显示电路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zh-CN" altLang="en-US" smtClean="0"/>
              <a:t>报警电路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477250" y="4926013"/>
            <a:ext cx="558800" cy="387350"/>
          </a:xfrm>
        </p:spPr>
        <p:txBody>
          <a:bodyPr/>
          <a:lstStyle/>
          <a:p>
            <a:pPr>
              <a:defRPr/>
            </a:pPr>
            <a:fld id="{97BA23C0-9DA3-45D5-B037-F357C358B6ED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067175" y="1663700"/>
            <a:ext cx="4537075" cy="32623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269875" indent="-269875">
              <a:spcAft>
                <a:spcPts val="0"/>
              </a:spcAft>
              <a:defRPr/>
            </a:pPr>
            <a:r>
              <a:rPr kumimoji="0" lang="zh-CN" altLang="en-US" sz="2400" kern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设计软件系统：</a:t>
            </a:r>
            <a:endParaRPr kumimoji="0" lang="en-US" altLang="zh-CN" sz="2400" kern="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541338" lvl="1" indent="-271463">
              <a:spcAft>
                <a:spcPts val="0"/>
              </a:spcAft>
              <a:defRPr/>
            </a:pPr>
            <a:r>
              <a:rPr kumimoji="0" lang="zh-CN" altLang="en-US" kern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温度检测</a:t>
            </a:r>
            <a:endParaRPr kumimoji="0" lang="en-US" altLang="zh-CN" kern="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541338" lvl="1" indent="-271463">
              <a:spcAft>
                <a:spcPts val="0"/>
              </a:spcAft>
              <a:defRPr/>
            </a:pPr>
            <a:r>
              <a:rPr kumimoji="0" lang="zh-CN" altLang="en-US" kern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温度控制</a:t>
            </a:r>
            <a:endParaRPr kumimoji="0" lang="en-US" altLang="zh-CN" kern="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901700" lvl="2" indent="-180975">
              <a:spcAft>
                <a:spcPts val="0"/>
              </a:spcAft>
              <a:defRPr/>
            </a:pPr>
            <a:r>
              <a:rPr kumimoji="0" lang="zh-CN" altLang="en-US" kern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根据检测值和给定值控制电炉通</a:t>
            </a:r>
            <a:r>
              <a:rPr kumimoji="0" lang="en-US" altLang="zh-CN" kern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kumimoji="0" lang="zh-CN" altLang="en-US" kern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断</a:t>
            </a:r>
            <a:endParaRPr kumimoji="0" lang="en-US" altLang="zh-CN" kern="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541338" lvl="1" indent="-271463">
              <a:spcAft>
                <a:spcPts val="0"/>
              </a:spcAft>
              <a:defRPr/>
            </a:pPr>
            <a:r>
              <a:rPr kumimoji="0" lang="zh-CN" altLang="en-US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显示</a:t>
            </a:r>
            <a:r>
              <a:rPr kumimoji="0" lang="zh-CN" altLang="en-US" kern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温度</a:t>
            </a:r>
            <a:endParaRPr kumimoji="0" lang="en-US" altLang="zh-CN" kern="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541338" lvl="1" indent="-271463">
              <a:spcAft>
                <a:spcPts val="0"/>
              </a:spcAft>
              <a:defRPr/>
            </a:pPr>
            <a:r>
              <a:rPr kumimoji="0" lang="zh-CN" altLang="en-US" kern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报警输出</a:t>
            </a:r>
            <a:endParaRPr kumimoji="0" lang="zh-CN" altLang="en-US" sz="2000" kern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标题 4"/>
          <p:cNvSpPr txBox="1">
            <a:spLocks/>
          </p:cNvSpPr>
          <p:nvPr/>
        </p:nvSpPr>
        <p:spPr bwMode="auto">
          <a:xfrm>
            <a:off x="323850" y="206375"/>
            <a:ext cx="7793038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ea typeface="隶书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ea typeface="隶书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ea typeface="隶书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ea typeface="隶书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ea typeface="隶书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ea typeface="隶书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ea typeface="隶书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ea typeface="隶书" pitchFamily="49" charset="-122"/>
              </a:defRPr>
            </a:lvl9pPr>
          </a:lstStyle>
          <a:p>
            <a:pPr>
              <a:defRPr/>
            </a:pPr>
            <a:r>
              <a:rPr kumimoji="0" lang="zh-CN" altLang="en-US" sz="3600" kern="0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引导案例</a:t>
            </a:r>
            <a:endParaRPr kumimoji="0" lang="zh-CN" altLang="en-US" sz="3600" kern="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DDD366-2673-4320-9515-7CECF36E48F2}" type="slidenum">
              <a:rPr lang="zh-CN" altLang="en-US"/>
              <a:pPr>
                <a:defRPr/>
              </a:pPr>
              <a:t>50</a:t>
            </a:fld>
            <a:endParaRPr lang="en-US" altLang="zh-CN"/>
          </a:p>
        </p:txBody>
      </p:sp>
      <p:sp>
        <p:nvSpPr>
          <p:cNvPr id="7680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71563" y="1576388"/>
            <a:ext cx="7572375" cy="906462"/>
          </a:xfrm>
        </p:spPr>
        <p:txBody>
          <a:bodyPr/>
          <a:lstStyle/>
          <a:p>
            <a:pPr algn="ctr" eaLnBrk="1" hangingPunct="1"/>
            <a:r>
              <a:rPr lang="zh-CN" altLang="en-US" sz="5400" b="1" smtClean="0">
                <a:ea typeface="华文行楷" pitchFamily="2" charset="-122"/>
              </a:rPr>
              <a:t>四、逻辑运算与逻辑门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>
              <a:defRPr/>
            </a:pPr>
            <a:r>
              <a:rPr lang="en-US" altLang="zh-CN" sz="4400" dirty="0" smtClean="0">
                <a:latin typeface="+mn-lt"/>
              </a:rPr>
              <a:t>6. </a:t>
            </a:r>
            <a:r>
              <a:rPr lang="zh-CN" altLang="en-US" dirty="0" smtClean="0"/>
              <a:t>基本逻辑门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188" y="1177925"/>
            <a:ext cx="8064500" cy="1484313"/>
          </a:xfrm>
        </p:spPr>
        <p:txBody>
          <a:bodyPr/>
          <a:lstStyle/>
          <a:p>
            <a:pPr eaLnBrk="1" hangingPunct="1">
              <a:spcBef>
                <a:spcPts val="2400"/>
              </a:spcBef>
            </a:pPr>
            <a:r>
              <a:rPr lang="zh-CN" altLang="en-US" smtClean="0"/>
              <a:t>深入理解：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/>
              <a:t>与、或、非、异或、与非、或非逻辑关系及逻辑门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/>
              <a:t>逻辑图符号，真值表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3B7A3B-8B08-4A29-9BCE-9252F6483F61}" type="slidenum">
              <a:rPr lang="zh-CN" altLang="en-US" smtClean="0"/>
              <a:pPr>
                <a:defRPr/>
              </a:pPr>
              <a:t>51</a:t>
            </a:fld>
            <a:endParaRPr lang="en-US" altLang="zh-CN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147763" y="2695575"/>
            <a:ext cx="2703512" cy="1066800"/>
            <a:chOff x="1723089" y="3876027"/>
            <a:chExt cx="2488871" cy="1008515"/>
          </a:xfrm>
        </p:grpSpPr>
        <p:sp>
          <p:nvSpPr>
            <p:cNvPr id="7" name="矩形 6"/>
            <p:cNvSpPr/>
            <p:nvPr/>
          </p:nvSpPr>
          <p:spPr bwMode="auto">
            <a:xfrm>
              <a:off x="2740267" y="3948064"/>
              <a:ext cx="477898" cy="936478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7880" name="TextBox 5"/>
            <p:cNvSpPr txBox="1">
              <a:spLocks noChangeArrowheads="1"/>
            </p:cNvSpPr>
            <p:nvPr/>
          </p:nvSpPr>
          <p:spPr bwMode="auto">
            <a:xfrm>
              <a:off x="2767837" y="4108769"/>
              <a:ext cx="478368" cy="378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Tahoma" pitchFamily="34" charset="0"/>
                </a:rPr>
                <a:t>&amp;</a:t>
              </a:r>
              <a:endParaRPr lang="zh-CN" altLang="en-US" sz="2000" b="1">
                <a:latin typeface="Tahoma" pitchFamily="34" charset="0"/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 bwMode="auto">
            <a:xfrm>
              <a:off x="2019766" y="4063623"/>
              <a:ext cx="717579" cy="150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 bwMode="auto">
            <a:xfrm>
              <a:off x="2009536" y="4666931"/>
              <a:ext cx="717578" cy="150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 bwMode="auto">
            <a:xfrm>
              <a:off x="3231319" y="4378784"/>
              <a:ext cx="717578" cy="150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884" name="TextBox 10"/>
            <p:cNvSpPr txBox="1">
              <a:spLocks noChangeArrowheads="1"/>
            </p:cNvSpPr>
            <p:nvPr/>
          </p:nvSpPr>
          <p:spPr bwMode="auto">
            <a:xfrm>
              <a:off x="1723279" y="3876027"/>
              <a:ext cx="298980" cy="32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latin typeface="Tahoma" pitchFamily="34" charset="0"/>
                </a:rPr>
                <a:t>A</a:t>
              </a:r>
              <a:endParaRPr lang="zh-CN" altLang="en-US" sz="1600" b="1">
                <a:latin typeface="Tahoma" pitchFamily="34" charset="0"/>
              </a:endParaRPr>
            </a:p>
          </p:txBody>
        </p:sp>
        <p:sp>
          <p:nvSpPr>
            <p:cNvPr id="77885" name="TextBox 11"/>
            <p:cNvSpPr txBox="1">
              <a:spLocks noChangeArrowheads="1"/>
            </p:cNvSpPr>
            <p:nvPr/>
          </p:nvSpPr>
          <p:spPr bwMode="auto">
            <a:xfrm>
              <a:off x="1723089" y="4104811"/>
              <a:ext cx="298980" cy="32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latin typeface="Tahoma" pitchFamily="34" charset="0"/>
                </a:rPr>
                <a:t>B</a:t>
              </a:r>
              <a:endParaRPr lang="zh-CN" altLang="en-US" sz="1600" b="1">
                <a:latin typeface="Tahoma" pitchFamily="34" charset="0"/>
              </a:endParaRPr>
            </a:p>
          </p:txBody>
        </p:sp>
        <p:sp>
          <p:nvSpPr>
            <p:cNvPr id="77886" name="TextBox 12"/>
            <p:cNvSpPr txBox="1">
              <a:spLocks noChangeArrowheads="1"/>
            </p:cNvSpPr>
            <p:nvPr/>
          </p:nvSpPr>
          <p:spPr bwMode="auto">
            <a:xfrm>
              <a:off x="3912980" y="4201533"/>
              <a:ext cx="298980" cy="436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Tahoma" pitchFamily="34" charset="0"/>
                </a:rPr>
                <a:t>Y</a:t>
              </a:r>
              <a:endParaRPr lang="zh-CN" altLang="en-US" b="1">
                <a:latin typeface="Tahoma" pitchFamily="34" charset="0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 bwMode="auto">
            <a:xfrm>
              <a:off x="2024150" y="4270729"/>
              <a:ext cx="717578" cy="150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888" name="TextBox 11"/>
            <p:cNvSpPr txBox="1">
              <a:spLocks noChangeArrowheads="1"/>
            </p:cNvSpPr>
            <p:nvPr/>
          </p:nvSpPr>
          <p:spPr bwMode="auto">
            <a:xfrm>
              <a:off x="1723089" y="4523408"/>
              <a:ext cx="298980" cy="32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latin typeface="Tahoma" pitchFamily="34" charset="0"/>
                </a:rPr>
                <a:t>X</a:t>
              </a:r>
              <a:endParaRPr lang="zh-CN" altLang="en-US" sz="1600" b="1">
                <a:latin typeface="Tahoma" pitchFamily="34" charset="0"/>
              </a:endParaRPr>
            </a:p>
          </p:txBody>
        </p:sp>
        <p:sp>
          <p:nvSpPr>
            <p:cNvPr id="77889" name="TextBox 11"/>
            <p:cNvSpPr txBox="1">
              <a:spLocks noChangeArrowheads="1"/>
            </p:cNvSpPr>
            <p:nvPr/>
          </p:nvSpPr>
          <p:spPr bwMode="auto">
            <a:xfrm>
              <a:off x="2123728" y="4290601"/>
              <a:ext cx="298980" cy="32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latin typeface="Tahoma" pitchFamily="34" charset="0"/>
                </a:rPr>
                <a:t>┇</a:t>
              </a:r>
              <a:endParaRPr lang="zh-CN" altLang="en-US" sz="1600" b="1">
                <a:latin typeface="Tahoma" pitchFamily="34" charset="0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932363" y="2736850"/>
            <a:ext cx="3217862" cy="1066800"/>
            <a:chOff x="1723089" y="3876027"/>
            <a:chExt cx="2612441" cy="1008515"/>
          </a:xfrm>
        </p:grpSpPr>
        <p:sp>
          <p:nvSpPr>
            <p:cNvPr id="19" name="矩形 18"/>
            <p:cNvSpPr/>
            <p:nvPr/>
          </p:nvSpPr>
          <p:spPr bwMode="auto">
            <a:xfrm>
              <a:off x="2739969" y="3948064"/>
              <a:ext cx="637967" cy="936478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7869" name="TextBox 5"/>
            <p:cNvSpPr txBox="1">
              <a:spLocks noChangeArrowheads="1"/>
            </p:cNvSpPr>
            <p:nvPr/>
          </p:nvSpPr>
          <p:spPr bwMode="auto">
            <a:xfrm>
              <a:off x="2767836" y="4108769"/>
              <a:ext cx="635337" cy="436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宋体" pitchFamily="2" charset="-122"/>
                </a:rPr>
                <a:t>≥1</a:t>
              </a:r>
              <a:endParaRPr lang="zh-CN" altLang="en-US" b="1">
                <a:latin typeface="宋体" pitchFamily="2" charset="-122"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 bwMode="auto">
            <a:xfrm>
              <a:off x="2019518" y="4063623"/>
              <a:ext cx="717873" cy="150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 bwMode="auto">
            <a:xfrm>
              <a:off x="2009207" y="4666931"/>
              <a:ext cx="717873" cy="150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 bwMode="auto">
            <a:xfrm>
              <a:off x="3384380" y="4378784"/>
              <a:ext cx="717874" cy="150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873" name="TextBox 10"/>
            <p:cNvSpPr txBox="1">
              <a:spLocks noChangeArrowheads="1"/>
            </p:cNvSpPr>
            <p:nvPr/>
          </p:nvSpPr>
          <p:spPr bwMode="auto">
            <a:xfrm>
              <a:off x="1723279" y="3876027"/>
              <a:ext cx="298980" cy="32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latin typeface="Tahoma" pitchFamily="34" charset="0"/>
                </a:rPr>
                <a:t>A</a:t>
              </a:r>
              <a:endParaRPr lang="zh-CN" altLang="en-US" sz="1600" b="1">
                <a:latin typeface="Tahoma" pitchFamily="34" charset="0"/>
              </a:endParaRPr>
            </a:p>
          </p:txBody>
        </p:sp>
        <p:sp>
          <p:nvSpPr>
            <p:cNvPr id="77874" name="TextBox 11"/>
            <p:cNvSpPr txBox="1">
              <a:spLocks noChangeArrowheads="1"/>
            </p:cNvSpPr>
            <p:nvPr/>
          </p:nvSpPr>
          <p:spPr bwMode="auto">
            <a:xfrm>
              <a:off x="1723089" y="4104811"/>
              <a:ext cx="298980" cy="32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latin typeface="Tahoma" pitchFamily="34" charset="0"/>
                </a:rPr>
                <a:t>B</a:t>
              </a:r>
              <a:endParaRPr lang="zh-CN" altLang="en-US" sz="1600" b="1">
                <a:latin typeface="Tahoma" pitchFamily="34" charset="0"/>
              </a:endParaRPr>
            </a:p>
          </p:txBody>
        </p:sp>
        <p:sp>
          <p:nvSpPr>
            <p:cNvPr id="77875" name="TextBox 12"/>
            <p:cNvSpPr txBox="1">
              <a:spLocks noChangeArrowheads="1"/>
            </p:cNvSpPr>
            <p:nvPr/>
          </p:nvSpPr>
          <p:spPr bwMode="auto">
            <a:xfrm>
              <a:off x="4036550" y="4201533"/>
              <a:ext cx="298980" cy="436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Tahoma" pitchFamily="34" charset="0"/>
                </a:rPr>
                <a:t>Y</a:t>
              </a:r>
              <a:endParaRPr lang="zh-CN" altLang="en-US" b="1">
                <a:latin typeface="Tahoma" pitchFamily="34" charset="0"/>
              </a:endParaRPr>
            </a:p>
          </p:txBody>
        </p:sp>
        <p:cxnSp>
          <p:nvCxnSpPr>
            <p:cNvPr id="27" name="直接箭头连接符 26"/>
            <p:cNvCxnSpPr/>
            <p:nvPr/>
          </p:nvCxnSpPr>
          <p:spPr bwMode="auto">
            <a:xfrm>
              <a:off x="2024673" y="4270729"/>
              <a:ext cx="717873" cy="150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877" name="TextBox 11"/>
            <p:cNvSpPr txBox="1">
              <a:spLocks noChangeArrowheads="1"/>
            </p:cNvSpPr>
            <p:nvPr/>
          </p:nvSpPr>
          <p:spPr bwMode="auto">
            <a:xfrm>
              <a:off x="1723089" y="4523408"/>
              <a:ext cx="298980" cy="32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latin typeface="Tahoma" pitchFamily="34" charset="0"/>
                </a:rPr>
                <a:t>X</a:t>
              </a:r>
              <a:endParaRPr lang="zh-CN" altLang="en-US" sz="1600" b="1">
                <a:latin typeface="Tahoma" pitchFamily="34" charset="0"/>
              </a:endParaRPr>
            </a:p>
          </p:txBody>
        </p:sp>
        <p:sp>
          <p:nvSpPr>
            <p:cNvPr id="77878" name="TextBox 11"/>
            <p:cNvSpPr txBox="1">
              <a:spLocks noChangeArrowheads="1"/>
            </p:cNvSpPr>
            <p:nvPr/>
          </p:nvSpPr>
          <p:spPr bwMode="auto">
            <a:xfrm>
              <a:off x="2123728" y="4290601"/>
              <a:ext cx="298980" cy="32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latin typeface="Tahoma" pitchFamily="34" charset="0"/>
                </a:rPr>
                <a:t>┇</a:t>
              </a:r>
              <a:endParaRPr lang="zh-CN" altLang="en-US" sz="1600" b="1">
                <a:latin typeface="Tahoma" pitchFamily="34" charset="0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144588" y="4238625"/>
            <a:ext cx="2706687" cy="736600"/>
            <a:chOff x="1691680" y="3009058"/>
            <a:chExt cx="2713484" cy="696516"/>
          </a:xfrm>
        </p:grpSpPr>
        <p:sp>
          <p:nvSpPr>
            <p:cNvPr id="31" name="矩形 30"/>
            <p:cNvSpPr/>
            <p:nvPr/>
          </p:nvSpPr>
          <p:spPr bwMode="auto">
            <a:xfrm>
              <a:off x="2818452" y="3009058"/>
              <a:ext cx="507684" cy="696516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2869380" y="3130649"/>
              <a:ext cx="381957" cy="436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 dirty="0">
                  <a:latin typeface="+mn-lt"/>
                </a:rPr>
                <a:t>1</a:t>
              </a:r>
              <a:endParaRPr lang="zh-CN" altLang="en-US" b="1" dirty="0">
                <a:latin typeface="+mn-lt"/>
              </a:endParaRPr>
            </a:p>
          </p:txBody>
        </p:sp>
        <p:cxnSp>
          <p:nvCxnSpPr>
            <p:cNvPr id="33" name="直接箭头连接符 32"/>
            <p:cNvCxnSpPr/>
            <p:nvPr/>
          </p:nvCxnSpPr>
          <p:spPr bwMode="auto">
            <a:xfrm>
              <a:off x="2057722" y="3328795"/>
              <a:ext cx="760731" cy="1501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 bwMode="auto">
            <a:xfrm>
              <a:off x="3326136" y="3330296"/>
              <a:ext cx="762323" cy="1502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865" name="TextBox 10"/>
            <p:cNvSpPr txBox="1">
              <a:spLocks noChangeArrowheads="1"/>
            </p:cNvSpPr>
            <p:nvPr/>
          </p:nvSpPr>
          <p:spPr bwMode="auto">
            <a:xfrm>
              <a:off x="1691680" y="3131663"/>
              <a:ext cx="432048" cy="378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Tahoma" pitchFamily="34" charset="0"/>
                </a:rPr>
                <a:t>A</a:t>
              </a:r>
              <a:endParaRPr lang="zh-CN" altLang="en-US" sz="2000" b="1">
                <a:latin typeface="Tahoma" pitchFamily="34" charset="0"/>
              </a:endParaRPr>
            </a:p>
          </p:txBody>
        </p:sp>
        <p:sp>
          <p:nvSpPr>
            <p:cNvPr id="77866" name="TextBox 11"/>
            <p:cNvSpPr txBox="1">
              <a:spLocks noChangeArrowheads="1"/>
            </p:cNvSpPr>
            <p:nvPr/>
          </p:nvSpPr>
          <p:spPr bwMode="auto">
            <a:xfrm>
              <a:off x="4087664" y="3145015"/>
              <a:ext cx="317500" cy="378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Tahoma" pitchFamily="34" charset="0"/>
                </a:rPr>
                <a:t>F</a:t>
              </a:r>
              <a:endParaRPr lang="zh-CN" altLang="en-US" sz="2000" b="1">
                <a:latin typeface="Tahoma" pitchFamily="34" charset="0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3326136" y="3267249"/>
              <a:ext cx="125728" cy="12609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4911725" y="4225925"/>
            <a:ext cx="3214688" cy="801688"/>
            <a:chOff x="1358595" y="4987159"/>
            <a:chExt cx="3214693" cy="1011060"/>
          </a:xfrm>
        </p:grpSpPr>
        <p:sp>
          <p:nvSpPr>
            <p:cNvPr id="39" name="矩形 38"/>
            <p:cNvSpPr/>
            <p:nvPr/>
          </p:nvSpPr>
          <p:spPr bwMode="auto">
            <a:xfrm>
              <a:off x="2644472" y="5021195"/>
              <a:ext cx="714376" cy="928973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TextBox 6"/>
            <p:cNvSpPr txBox="1">
              <a:spLocks noChangeArrowheads="1"/>
            </p:cNvSpPr>
            <p:nvPr/>
          </p:nvSpPr>
          <p:spPr bwMode="auto">
            <a:xfrm>
              <a:off x="2677810" y="5209392"/>
              <a:ext cx="704851" cy="582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GB" altLang="zh-CN" b="1" dirty="0" smtClean="0">
                  <a:latin typeface="+mj-lt"/>
                  <a:sym typeface="Symbol" pitchFamily="18" charset="2"/>
                </a:rPr>
                <a:t>=1</a:t>
              </a:r>
              <a:endParaRPr lang="zh-CN" altLang="en-US" b="1" dirty="0">
                <a:latin typeface="+mj-lt"/>
              </a:endParaRPr>
            </a:p>
          </p:txBody>
        </p:sp>
        <p:cxnSp>
          <p:nvCxnSpPr>
            <p:cNvPr id="41" name="直接箭头连接符 40"/>
            <p:cNvCxnSpPr/>
            <p:nvPr/>
          </p:nvCxnSpPr>
          <p:spPr bwMode="auto">
            <a:xfrm>
              <a:off x="1787221" y="5235419"/>
              <a:ext cx="857251" cy="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 bwMode="auto">
            <a:xfrm>
              <a:off x="1787221" y="5663868"/>
              <a:ext cx="857251" cy="2003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 bwMode="auto">
            <a:xfrm>
              <a:off x="3358848" y="5449644"/>
              <a:ext cx="857251" cy="2001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858" name="TextBox 10"/>
            <p:cNvSpPr txBox="1">
              <a:spLocks noChangeArrowheads="1"/>
            </p:cNvSpPr>
            <p:nvPr/>
          </p:nvSpPr>
          <p:spPr bwMode="auto">
            <a:xfrm>
              <a:off x="1358595" y="4987159"/>
              <a:ext cx="357188" cy="582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Tahoma" pitchFamily="34" charset="0"/>
                </a:rPr>
                <a:t>A</a:t>
              </a:r>
              <a:endParaRPr lang="zh-CN" altLang="en-US" b="1">
                <a:latin typeface="Tahoma" pitchFamily="34" charset="0"/>
              </a:endParaRPr>
            </a:p>
          </p:txBody>
        </p:sp>
        <p:sp>
          <p:nvSpPr>
            <p:cNvPr id="77859" name="TextBox 11"/>
            <p:cNvSpPr txBox="1">
              <a:spLocks noChangeArrowheads="1"/>
            </p:cNvSpPr>
            <p:nvPr/>
          </p:nvSpPr>
          <p:spPr bwMode="auto">
            <a:xfrm>
              <a:off x="1358595" y="5415914"/>
              <a:ext cx="357188" cy="582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Tahoma" pitchFamily="34" charset="0"/>
                </a:rPr>
                <a:t>B</a:t>
              </a:r>
              <a:endParaRPr lang="zh-CN" altLang="en-US" b="1">
                <a:latin typeface="Tahoma" pitchFamily="34" charset="0"/>
              </a:endParaRPr>
            </a:p>
          </p:txBody>
        </p:sp>
        <p:sp>
          <p:nvSpPr>
            <p:cNvPr id="77860" name="TextBox 12"/>
            <p:cNvSpPr txBox="1">
              <a:spLocks noChangeArrowheads="1"/>
            </p:cNvSpPr>
            <p:nvPr/>
          </p:nvSpPr>
          <p:spPr bwMode="auto">
            <a:xfrm>
              <a:off x="4216100" y="5201537"/>
              <a:ext cx="357188" cy="582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Tahoma" pitchFamily="34" charset="0"/>
                </a:rPr>
                <a:t>F</a:t>
              </a:r>
              <a:endParaRPr lang="zh-CN" altLang="en-US" b="1">
                <a:latin typeface="Tahoma" pitchFamily="34" charset="0"/>
              </a:endParaRP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1116013" y="4183063"/>
            <a:ext cx="2925762" cy="801687"/>
            <a:chOff x="1259632" y="4077072"/>
            <a:chExt cx="2926655" cy="1011064"/>
          </a:xfrm>
        </p:grpSpPr>
        <p:sp>
          <p:nvSpPr>
            <p:cNvPr id="48" name="矩形 47"/>
            <p:cNvSpPr/>
            <p:nvPr/>
          </p:nvSpPr>
          <p:spPr bwMode="auto">
            <a:xfrm>
              <a:off x="2256886" y="4111107"/>
              <a:ext cx="714593" cy="928978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7845" name="TextBox 5"/>
            <p:cNvSpPr txBox="1">
              <a:spLocks noChangeArrowheads="1"/>
            </p:cNvSpPr>
            <p:nvPr/>
          </p:nvSpPr>
          <p:spPr bwMode="auto">
            <a:xfrm>
              <a:off x="2328912" y="4324499"/>
              <a:ext cx="571500" cy="659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Tahoma" pitchFamily="34" charset="0"/>
                </a:rPr>
                <a:t>&amp;</a:t>
              </a:r>
              <a:endParaRPr lang="zh-CN" altLang="en-US" sz="2800" b="1">
                <a:latin typeface="Tahoma" pitchFamily="34" charset="0"/>
              </a:endParaRPr>
            </a:p>
          </p:txBody>
        </p:sp>
        <p:cxnSp>
          <p:nvCxnSpPr>
            <p:cNvPr id="50" name="直接箭头连接符 49"/>
            <p:cNvCxnSpPr/>
            <p:nvPr/>
          </p:nvCxnSpPr>
          <p:spPr bwMode="auto">
            <a:xfrm>
              <a:off x="1691564" y="4325333"/>
              <a:ext cx="565322" cy="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/>
            <p:nvPr/>
          </p:nvCxnSpPr>
          <p:spPr bwMode="auto">
            <a:xfrm>
              <a:off x="1691564" y="4735765"/>
              <a:ext cx="565322" cy="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/>
            <p:nvPr/>
          </p:nvCxnSpPr>
          <p:spPr bwMode="auto">
            <a:xfrm>
              <a:off x="2971479" y="4539558"/>
              <a:ext cx="857512" cy="2003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849" name="TextBox 10"/>
            <p:cNvSpPr txBox="1">
              <a:spLocks noChangeArrowheads="1"/>
            </p:cNvSpPr>
            <p:nvPr/>
          </p:nvSpPr>
          <p:spPr bwMode="auto">
            <a:xfrm>
              <a:off x="1259632" y="4077072"/>
              <a:ext cx="357187" cy="58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Tahoma" pitchFamily="34" charset="0"/>
                </a:rPr>
                <a:t>A</a:t>
              </a:r>
              <a:endParaRPr lang="zh-CN" altLang="en-US" b="1">
                <a:latin typeface="Tahoma" pitchFamily="34" charset="0"/>
              </a:endParaRPr>
            </a:p>
          </p:txBody>
        </p:sp>
        <p:sp>
          <p:nvSpPr>
            <p:cNvPr id="77850" name="TextBox 11"/>
            <p:cNvSpPr txBox="1">
              <a:spLocks noChangeArrowheads="1"/>
            </p:cNvSpPr>
            <p:nvPr/>
          </p:nvSpPr>
          <p:spPr bwMode="auto">
            <a:xfrm>
              <a:off x="1259632" y="4505832"/>
              <a:ext cx="357187" cy="58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Tahoma" pitchFamily="34" charset="0"/>
                </a:rPr>
                <a:t>B</a:t>
              </a:r>
              <a:endParaRPr lang="zh-CN" altLang="en-US" b="1">
                <a:latin typeface="Tahoma" pitchFamily="34" charset="0"/>
              </a:endParaRPr>
            </a:p>
          </p:txBody>
        </p:sp>
        <p:sp>
          <p:nvSpPr>
            <p:cNvPr id="77851" name="TextBox 12"/>
            <p:cNvSpPr txBox="1">
              <a:spLocks noChangeArrowheads="1"/>
            </p:cNvSpPr>
            <p:nvPr/>
          </p:nvSpPr>
          <p:spPr bwMode="auto">
            <a:xfrm>
              <a:off x="3829100" y="4291452"/>
              <a:ext cx="357187" cy="58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Tahoma" pitchFamily="34" charset="0"/>
                </a:rPr>
                <a:t>F</a:t>
              </a:r>
              <a:endParaRPr lang="zh-CN" altLang="en-US" b="1">
                <a:latin typeface="Tahoma" pitchFamily="34" charset="0"/>
              </a:endParaRPr>
            </a:p>
          </p:txBody>
        </p:sp>
        <p:sp>
          <p:nvSpPr>
            <p:cNvPr id="77852" name="椭圆 55"/>
            <p:cNvSpPr>
              <a:spLocks noChangeArrowheads="1"/>
            </p:cNvSpPr>
            <p:nvPr/>
          </p:nvSpPr>
          <p:spPr bwMode="auto">
            <a:xfrm>
              <a:off x="2954127" y="4473155"/>
              <a:ext cx="144000" cy="144000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sq" algn="ctr">
                  <a:solidFill>
                    <a:srgbClr val="000000"/>
                  </a:solidFill>
                  <a:round/>
                  <a:headEnd type="none" w="sm" len="sm"/>
                  <a:tailEnd type="none" w="lg" len="lg"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endParaRPr kumimoji="0" lang="zh-CN" altLang="en-US" sz="1800">
                <a:latin typeface="Tahoma" pitchFamily="34" charset="0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5219700" y="4240213"/>
            <a:ext cx="2952750" cy="800100"/>
            <a:chOff x="5004048" y="3501008"/>
            <a:chExt cx="2952328" cy="1011064"/>
          </a:xfrm>
        </p:grpSpPr>
        <p:sp>
          <p:nvSpPr>
            <p:cNvPr id="58" name="矩形 57"/>
            <p:cNvSpPr/>
            <p:nvPr/>
          </p:nvSpPr>
          <p:spPr bwMode="auto">
            <a:xfrm>
              <a:off x="6027840" y="3535111"/>
              <a:ext cx="714273" cy="928815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7836" name="TextBox 6"/>
            <p:cNvSpPr txBox="1">
              <a:spLocks noChangeArrowheads="1"/>
            </p:cNvSpPr>
            <p:nvPr/>
          </p:nvSpPr>
          <p:spPr bwMode="auto">
            <a:xfrm>
              <a:off x="6099001" y="3748435"/>
              <a:ext cx="857250" cy="58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宋体" pitchFamily="2" charset="-122"/>
                </a:rPr>
                <a:t>≥1</a:t>
              </a:r>
              <a:endParaRPr lang="zh-CN" altLang="en-US" b="1">
                <a:latin typeface="Tahoma" pitchFamily="34" charset="0"/>
              </a:endParaRPr>
            </a:p>
          </p:txBody>
        </p:sp>
        <p:cxnSp>
          <p:nvCxnSpPr>
            <p:cNvPr id="60" name="直接箭头连接符 59"/>
            <p:cNvCxnSpPr/>
            <p:nvPr/>
          </p:nvCxnSpPr>
          <p:spPr bwMode="auto">
            <a:xfrm>
              <a:off x="5435786" y="3749762"/>
              <a:ext cx="592053" cy="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箭头连接符 60"/>
            <p:cNvCxnSpPr/>
            <p:nvPr/>
          </p:nvCxnSpPr>
          <p:spPr bwMode="auto">
            <a:xfrm flipV="1">
              <a:off x="5435786" y="4179063"/>
              <a:ext cx="592053" cy="0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 bwMode="auto">
            <a:xfrm>
              <a:off x="6742113" y="3962406"/>
              <a:ext cx="857127" cy="2005"/>
            </a:xfrm>
            <a:prstGeom prst="straightConnector1">
              <a:avLst/>
            </a:prstGeom>
            <a:ln w="25400">
              <a:solidFill>
                <a:srgbClr val="FF66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840" name="TextBox 10"/>
            <p:cNvSpPr txBox="1">
              <a:spLocks noChangeArrowheads="1"/>
            </p:cNvSpPr>
            <p:nvPr/>
          </p:nvSpPr>
          <p:spPr bwMode="auto">
            <a:xfrm>
              <a:off x="5004048" y="3501008"/>
              <a:ext cx="357187" cy="58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Tahoma" pitchFamily="34" charset="0"/>
                </a:rPr>
                <a:t>A</a:t>
              </a:r>
              <a:endParaRPr lang="zh-CN" altLang="en-US" b="1">
                <a:latin typeface="Tahoma" pitchFamily="34" charset="0"/>
              </a:endParaRPr>
            </a:p>
          </p:txBody>
        </p:sp>
        <p:sp>
          <p:nvSpPr>
            <p:cNvPr id="77841" name="TextBox 11"/>
            <p:cNvSpPr txBox="1">
              <a:spLocks noChangeArrowheads="1"/>
            </p:cNvSpPr>
            <p:nvPr/>
          </p:nvSpPr>
          <p:spPr bwMode="auto">
            <a:xfrm>
              <a:off x="5004048" y="3929768"/>
              <a:ext cx="357187" cy="58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Tahoma" pitchFamily="34" charset="0"/>
                </a:rPr>
                <a:t>B</a:t>
              </a:r>
              <a:endParaRPr lang="zh-CN" altLang="en-US" b="1">
                <a:latin typeface="Tahoma" pitchFamily="34" charset="0"/>
              </a:endParaRPr>
            </a:p>
          </p:txBody>
        </p:sp>
        <p:sp>
          <p:nvSpPr>
            <p:cNvPr id="77842" name="TextBox 12"/>
            <p:cNvSpPr txBox="1">
              <a:spLocks noChangeArrowheads="1"/>
            </p:cNvSpPr>
            <p:nvPr/>
          </p:nvSpPr>
          <p:spPr bwMode="auto">
            <a:xfrm>
              <a:off x="7599189" y="3715388"/>
              <a:ext cx="357187" cy="58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Tahoma" pitchFamily="34" charset="0"/>
                </a:rPr>
                <a:t>F</a:t>
              </a:r>
              <a:endParaRPr lang="zh-CN" altLang="en-US" b="1">
                <a:latin typeface="Tahoma" pitchFamily="34" charset="0"/>
              </a:endParaRPr>
            </a:p>
          </p:txBody>
        </p:sp>
        <p:sp>
          <p:nvSpPr>
            <p:cNvPr id="77843" name="椭圆 65"/>
            <p:cNvSpPr>
              <a:spLocks noChangeArrowheads="1"/>
            </p:cNvSpPr>
            <p:nvPr/>
          </p:nvSpPr>
          <p:spPr bwMode="auto">
            <a:xfrm>
              <a:off x="6741939" y="3907851"/>
              <a:ext cx="108000" cy="108000"/>
            </a:xfrm>
            <a:prstGeom prst="ellipse">
              <a:avLst/>
            </a:prstGeom>
            <a:solidFill>
              <a:srgbClr val="FF5050"/>
            </a:solidFill>
            <a:ln w="25400" cap="sq" algn="ctr">
              <a:solidFill>
                <a:srgbClr val="FF6600"/>
              </a:solidFill>
              <a:round/>
              <a:headEnd type="none" w="sm" len="sm"/>
              <a:tailEnd type="none" w="lg" len="lg"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endParaRPr kumimoji="0" lang="zh-CN" altLang="en-US" sz="1800">
                <a:latin typeface="Tahoma" pitchFamily="34" charset="0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标题 1"/>
          <p:cNvSpPr>
            <a:spLocks noGrp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r>
              <a:rPr lang="zh-CN" altLang="en-US" smtClean="0"/>
              <a:t>逻辑关系例</a:t>
            </a:r>
          </a:p>
        </p:txBody>
      </p:sp>
      <p:sp>
        <p:nvSpPr>
          <p:cNvPr id="65539" name="内容占位符 2"/>
          <p:cNvSpPr>
            <a:spLocks noGrp="1"/>
          </p:cNvSpPr>
          <p:nvPr>
            <p:ph idx="1"/>
          </p:nvPr>
        </p:nvSpPr>
        <p:spPr>
          <a:xfrm>
            <a:off x="468313" y="1135063"/>
            <a:ext cx="8275637" cy="3600450"/>
          </a:xfrm>
        </p:spPr>
        <p:txBody>
          <a:bodyPr/>
          <a:lstStyle/>
          <a:p>
            <a:r>
              <a:rPr lang="zh-CN" altLang="en-US" smtClean="0"/>
              <a:t>例</a:t>
            </a:r>
            <a:r>
              <a:rPr lang="en-US" altLang="zh-CN" smtClean="0"/>
              <a:t>1</a:t>
            </a:r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r>
              <a:rPr lang="zh-CN" altLang="en-US" smtClean="0"/>
              <a:t>例</a:t>
            </a:r>
            <a:r>
              <a:rPr lang="en-US" altLang="zh-CN" smtClean="0"/>
              <a:t>2</a:t>
            </a:r>
            <a:r>
              <a:rPr lang="zh-CN" altLang="en-US" smtClean="0"/>
              <a:t>：</a:t>
            </a: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650C29-B2C8-4811-8E57-72464444EAC4}" type="slidenum">
              <a:rPr lang="zh-CN" altLang="en-US" smtClean="0"/>
              <a:pPr>
                <a:defRPr/>
              </a:pPr>
              <a:t>52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 bwMode="auto">
          <a:xfrm>
            <a:off x="3357563" y="2095500"/>
            <a:ext cx="642937" cy="10763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78854" name="TextBox 7"/>
          <p:cNvSpPr txBox="1">
            <a:spLocks noChangeArrowheads="1"/>
          </p:cNvSpPr>
          <p:nvPr/>
        </p:nvSpPr>
        <p:spPr bwMode="auto">
          <a:xfrm>
            <a:off x="3429000" y="2208213"/>
            <a:ext cx="500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cxnSp>
        <p:nvCxnSpPr>
          <p:cNvPr id="78855" name="直接连接符 9"/>
          <p:cNvCxnSpPr>
            <a:cxnSpLocks noChangeShapeType="1"/>
          </p:cNvCxnSpPr>
          <p:nvPr/>
        </p:nvCxnSpPr>
        <p:spPr bwMode="auto">
          <a:xfrm>
            <a:off x="2857500" y="2265363"/>
            <a:ext cx="500063" cy="1587"/>
          </a:xfrm>
          <a:prstGeom prst="line">
            <a:avLst/>
          </a:prstGeom>
          <a:noFill/>
          <a:ln w="22225" cap="sq" algn="ctr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56" name="直接连接符 10"/>
          <p:cNvCxnSpPr>
            <a:cxnSpLocks noChangeShapeType="1"/>
          </p:cNvCxnSpPr>
          <p:nvPr/>
        </p:nvCxnSpPr>
        <p:spPr bwMode="auto">
          <a:xfrm>
            <a:off x="2857500" y="2492375"/>
            <a:ext cx="500063" cy="1588"/>
          </a:xfrm>
          <a:prstGeom prst="line">
            <a:avLst/>
          </a:prstGeom>
          <a:noFill/>
          <a:ln w="22225" cap="sq" algn="ctr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57" name="直接连接符 11"/>
          <p:cNvCxnSpPr>
            <a:cxnSpLocks noChangeShapeType="1"/>
          </p:cNvCxnSpPr>
          <p:nvPr/>
        </p:nvCxnSpPr>
        <p:spPr bwMode="auto">
          <a:xfrm>
            <a:off x="4124325" y="2593975"/>
            <a:ext cx="500063" cy="1588"/>
          </a:xfrm>
          <a:prstGeom prst="line">
            <a:avLst/>
          </a:prstGeom>
          <a:noFill/>
          <a:ln w="22225" cap="sq" algn="ctr">
            <a:solidFill>
              <a:srgbClr val="FF33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58" name="直接连接符 10"/>
          <p:cNvCxnSpPr>
            <a:cxnSpLocks noChangeShapeType="1"/>
          </p:cNvCxnSpPr>
          <p:nvPr/>
        </p:nvCxnSpPr>
        <p:spPr bwMode="auto">
          <a:xfrm>
            <a:off x="2857500" y="2738438"/>
            <a:ext cx="500063" cy="1587"/>
          </a:xfrm>
          <a:prstGeom prst="line">
            <a:avLst/>
          </a:prstGeom>
          <a:noFill/>
          <a:ln w="22225" cap="sq" algn="ctr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59" name="直接连接符 10"/>
          <p:cNvCxnSpPr>
            <a:cxnSpLocks noChangeShapeType="1"/>
          </p:cNvCxnSpPr>
          <p:nvPr/>
        </p:nvCxnSpPr>
        <p:spPr bwMode="auto">
          <a:xfrm>
            <a:off x="2857500" y="3001963"/>
            <a:ext cx="500063" cy="1587"/>
          </a:xfrm>
          <a:prstGeom prst="line">
            <a:avLst/>
          </a:prstGeom>
          <a:noFill/>
          <a:ln w="22225" cap="sq" algn="ctr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8860" name="TextBox 12"/>
          <p:cNvSpPr txBox="1">
            <a:spLocks noChangeArrowheads="1"/>
          </p:cNvSpPr>
          <p:nvPr/>
        </p:nvSpPr>
        <p:spPr bwMode="auto">
          <a:xfrm>
            <a:off x="2571750" y="2095500"/>
            <a:ext cx="28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/>
              <a:t>1</a:t>
            </a:r>
            <a:endParaRPr lang="zh-CN" altLang="en-US" sz="2000" b="1"/>
          </a:p>
        </p:txBody>
      </p:sp>
      <p:sp>
        <p:nvSpPr>
          <p:cNvPr id="78861" name="TextBox 13"/>
          <p:cNvSpPr txBox="1">
            <a:spLocks noChangeArrowheads="1"/>
          </p:cNvSpPr>
          <p:nvPr/>
        </p:nvSpPr>
        <p:spPr bwMode="auto">
          <a:xfrm>
            <a:off x="2571750" y="2322513"/>
            <a:ext cx="28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/>
              <a:t>1</a:t>
            </a:r>
            <a:endParaRPr lang="zh-CN" altLang="en-US" sz="2000" b="1"/>
          </a:p>
        </p:txBody>
      </p:sp>
      <p:sp>
        <p:nvSpPr>
          <p:cNvPr id="78862" name="TextBox 14"/>
          <p:cNvSpPr txBox="1">
            <a:spLocks noChangeArrowheads="1"/>
          </p:cNvSpPr>
          <p:nvPr/>
        </p:nvSpPr>
        <p:spPr bwMode="auto">
          <a:xfrm>
            <a:off x="2571750" y="2605088"/>
            <a:ext cx="28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/>
              <a:t>1</a:t>
            </a:r>
            <a:endParaRPr lang="zh-CN" altLang="en-US" sz="2000" b="1"/>
          </a:p>
        </p:txBody>
      </p:sp>
      <p:sp>
        <p:nvSpPr>
          <p:cNvPr id="78863" name="TextBox 15"/>
          <p:cNvSpPr txBox="1">
            <a:spLocks noChangeArrowheads="1"/>
          </p:cNvSpPr>
          <p:nvPr/>
        </p:nvSpPr>
        <p:spPr bwMode="auto">
          <a:xfrm>
            <a:off x="2571750" y="2832100"/>
            <a:ext cx="28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/>
              <a:t>1</a:t>
            </a:r>
            <a:endParaRPr lang="zh-CN" altLang="en-US" sz="2000" b="1"/>
          </a:p>
        </p:txBody>
      </p:sp>
      <p:sp>
        <p:nvSpPr>
          <p:cNvPr id="78864" name="TextBox 16"/>
          <p:cNvSpPr txBox="1">
            <a:spLocks noChangeArrowheads="1"/>
          </p:cNvSpPr>
          <p:nvPr/>
        </p:nvSpPr>
        <p:spPr bwMode="auto">
          <a:xfrm>
            <a:off x="4641850" y="2430463"/>
            <a:ext cx="28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/>
              <a:t>0</a:t>
            </a:r>
            <a:endParaRPr lang="zh-CN" altLang="en-US" sz="2000" b="1"/>
          </a:p>
        </p:txBody>
      </p:sp>
      <p:sp>
        <p:nvSpPr>
          <p:cNvPr id="78865" name="TextBox 18"/>
          <p:cNvSpPr txBox="1">
            <a:spLocks noChangeArrowheads="1"/>
          </p:cNvSpPr>
          <p:nvPr/>
        </p:nvSpPr>
        <p:spPr bwMode="auto">
          <a:xfrm>
            <a:off x="3429000" y="2435225"/>
            <a:ext cx="571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/>
              <a:t>？</a:t>
            </a:r>
          </a:p>
        </p:txBody>
      </p:sp>
      <p:grpSp>
        <p:nvGrpSpPr>
          <p:cNvPr id="2" name="组合 32"/>
          <p:cNvGrpSpPr>
            <a:grpSpLocks/>
          </p:cNvGrpSpPr>
          <p:nvPr/>
        </p:nvGrpSpPr>
        <p:grpSpPr bwMode="auto">
          <a:xfrm>
            <a:off x="2643188" y="3908425"/>
            <a:ext cx="2214562" cy="1136650"/>
            <a:chOff x="2643188" y="4929186"/>
            <a:chExt cx="2214562" cy="1433351"/>
          </a:xfrm>
        </p:grpSpPr>
        <p:grpSp>
          <p:nvGrpSpPr>
            <p:cNvPr id="78870" name="组合 19"/>
            <p:cNvGrpSpPr>
              <a:grpSpLocks/>
            </p:cNvGrpSpPr>
            <p:nvPr/>
          </p:nvGrpSpPr>
          <p:grpSpPr bwMode="auto">
            <a:xfrm>
              <a:off x="2643188" y="4929186"/>
              <a:ext cx="2214562" cy="1433351"/>
              <a:chOff x="1785918" y="3357562"/>
              <a:chExt cx="2214578" cy="1433362"/>
            </a:xfrm>
          </p:grpSpPr>
          <p:sp>
            <p:nvSpPr>
              <p:cNvPr id="21" name="矩形 20"/>
              <p:cNvSpPr/>
              <p:nvPr/>
            </p:nvSpPr>
            <p:spPr bwMode="auto">
              <a:xfrm>
                <a:off x="2571736" y="3357562"/>
                <a:ext cx="642943" cy="135729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sq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  <p:sp>
            <p:nvSpPr>
              <p:cNvPr id="78873" name="TextBox 7"/>
              <p:cNvSpPr txBox="1">
                <a:spLocks noChangeArrowheads="1"/>
              </p:cNvSpPr>
              <p:nvPr/>
            </p:nvSpPr>
            <p:spPr bwMode="auto">
              <a:xfrm>
                <a:off x="2643170" y="3500436"/>
                <a:ext cx="500063" cy="582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endParaRPr lang="zh-CN" altLang="en-US"/>
              </a:p>
            </p:txBody>
          </p:sp>
          <p:cxnSp>
            <p:nvCxnSpPr>
              <p:cNvPr id="78874" name="直接连接符 9"/>
              <p:cNvCxnSpPr>
                <a:cxnSpLocks noChangeShapeType="1"/>
              </p:cNvCxnSpPr>
              <p:nvPr/>
            </p:nvCxnSpPr>
            <p:spPr bwMode="auto">
              <a:xfrm>
                <a:off x="2071670" y="3571874"/>
                <a:ext cx="500063" cy="1588"/>
              </a:xfrm>
              <a:prstGeom prst="line">
                <a:avLst/>
              </a:prstGeom>
              <a:noFill/>
              <a:ln w="22225" cap="sq" algn="ctr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8875" name="直接连接符 10"/>
              <p:cNvCxnSpPr>
                <a:cxnSpLocks noChangeShapeType="1"/>
              </p:cNvCxnSpPr>
              <p:nvPr/>
            </p:nvCxnSpPr>
            <p:spPr bwMode="auto">
              <a:xfrm>
                <a:off x="2071670" y="3857628"/>
                <a:ext cx="500063" cy="1588"/>
              </a:xfrm>
              <a:prstGeom prst="line">
                <a:avLst/>
              </a:prstGeom>
              <a:noFill/>
              <a:ln w="22225" cap="sq" algn="ctr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8876" name="直接连接符 11"/>
              <p:cNvCxnSpPr>
                <a:cxnSpLocks noChangeShapeType="1"/>
              </p:cNvCxnSpPr>
              <p:nvPr/>
            </p:nvCxnSpPr>
            <p:spPr bwMode="auto">
              <a:xfrm>
                <a:off x="3214670" y="3927478"/>
                <a:ext cx="500063" cy="1588"/>
              </a:xfrm>
              <a:prstGeom prst="line">
                <a:avLst/>
              </a:prstGeom>
              <a:noFill/>
              <a:ln w="22225" cap="sq" algn="ctr">
                <a:solidFill>
                  <a:srgbClr val="FF3300"/>
                </a:solidFill>
                <a:round/>
                <a:headEnd type="none" w="sm" len="sm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8877" name="直接连接符 25"/>
              <p:cNvCxnSpPr>
                <a:cxnSpLocks noChangeShapeType="1"/>
              </p:cNvCxnSpPr>
              <p:nvPr/>
            </p:nvCxnSpPr>
            <p:spPr bwMode="auto">
              <a:xfrm>
                <a:off x="2071670" y="4169138"/>
                <a:ext cx="500063" cy="1588"/>
              </a:xfrm>
              <a:prstGeom prst="line">
                <a:avLst/>
              </a:prstGeom>
              <a:noFill/>
              <a:ln w="22225" cap="sq" algn="ctr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8878" name="直接连接符 10"/>
              <p:cNvCxnSpPr>
                <a:cxnSpLocks noChangeShapeType="1"/>
              </p:cNvCxnSpPr>
              <p:nvPr/>
            </p:nvCxnSpPr>
            <p:spPr bwMode="auto">
              <a:xfrm>
                <a:off x="2071670" y="4500570"/>
                <a:ext cx="500063" cy="1588"/>
              </a:xfrm>
              <a:prstGeom prst="line">
                <a:avLst/>
              </a:prstGeom>
              <a:noFill/>
              <a:ln w="22225" cap="sq" algn="ctr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8879" name="TextBox 27"/>
              <p:cNvSpPr txBox="1">
                <a:spLocks noChangeArrowheads="1"/>
              </p:cNvSpPr>
              <p:nvPr/>
            </p:nvSpPr>
            <p:spPr bwMode="auto">
              <a:xfrm>
                <a:off x="1785918" y="3357562"/>
                <a:ext cx="285752" cy="504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000" b="1"/>
                  <a:t>0</a:t>
                </a:r>
                <a:endParaRPr lang="zh-CN" altLang="en-US" sz="2000" b="1"/>
              </a:p>
            </p:txBody>
          </p:sp>
          <p:sp>
            <p:nvSpPr>
              <p:cNvPr id="78880" name="TextBox 28"/>
              <p:cNvSpPr txBox="1">
                <a:spLocks noChangeArrowheads="1"/>
              </p:cNvSpPr>
              <p:nvPr/>
            </p:nvSpPr>
            <p:spPr bwMode="auto">
              <a:xfrm>
                <a:off x="1785918" y="3643314"/>
                <a:ext cx="285752" cy="504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000" b="1"/>
                  <a:t>0</a:t>
                </a:r>
                <a:endParaRPr lang="zh-CN" altLang="en-US" sz="2000" b="1"/>
              </a:p>
            </p:txBody>
          </p:sp>
          <p:sp>
            <p:nvSpPr>
              <p:cNvPr id="78881" name="TextBox 29"/>
              <p:cNvSpPr txBox="1">
                <a:spLocks noChangeArrowheads="1"/>
              </p:cNvSpPr>
              <p:nvPr/>
            </p:nvSpPr>
            <p:spPr bwMode="auto">
              <a:xfrm>
                <a:off x="1785918" y="4000504"/>
                <a:ext cx="285752" cy="504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000" b="1"/>
                  <a:t>0</a:t>
                </a:r>
                <a:endParaRPr lang="zh-CN" altLang="en-US" sz="2000" b="1"/>
              </a:p>
            </p:txBody>
          </p:sp>
          <p:sp>
            <p:nvSpPr>
              <p:cNvPr id="78882" name="TextBox 30"/>
              <p:cNvSpPr txBox="1">
                <a:spLocks noChangeArrowheads="1"/>
              </p:cNvSpPr>
              <p:nvPr/>
            </p:nvSpPr>
            <p:spPr bwMode="auto">
              <a:xfrm>
                <a:off x="1785918" y="4286256"/>
                <a:ext cx="285752" cy="504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000" b="1"/>
                  <a:t>0</a:t>
                </a:r>
                <a:endParaRPr lang="zh-CN" altLang="en-US" sz="2000" b="1"/>
              </a:p>
            </p:txBody>
          </p:sp>
          <p:sp>
            <p:nvSpPr>
              <p:cNvPr id="78883" name="TextBox 31"/>
              <p:cNvSpPr txBox="1">
                <a:spLocks noChangeArrowheads="1"/>
              </p:cNvSpPr>
              <p:nvPr/>
            </p:nvSpPr>
            <p:spPr bwMode="auto">
              <a:xfrm>
                <a:off x="3714744" y="3714751"/>
                <a:ext cx="285752" cy="504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000" b="1"/>
                  <a:t>0</a:t>
                </a:r>
                <a:endParaRPr lang="zh-CN" altLang="en-US" sz="2000" b="1"/>
              </a:p>
            </p:txBody>
          </p:sp>
        </p:grpSp>
        <p:sp>
          <p:nvSpPr>
            <p:cNvPr id="78871" name="TextBox 32"/>
            <p:cNvSpPr txBox="1">
              <a:spLocks noChangeArrowheads="1"/>
            </p:cNvSpPr>
            <p:nvPr/>
          </p:nvSpPr>
          <p:spPr bwMode="auto">
            <a:xfrm>
              <a:off x="3500438" y="5357812"/>
              <a:ext cx="571500" cy="582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zh-CN" altLang="en-US" b="1"/>
                <a:t>？</a:t>
              </a:r>
            </a:p>
          </p:txBody>
        </p:sp>
      </p:grp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4000500" y="2501900"/>
            <a:ext cx="144463" cy="169863"/>
          </a:xfrm>
          <a:prstGeom prst="ellipse">
            <a:avLst/>
          </a:prstGeom>
          <a:solidFill>
            <a:schemeClr val="tx1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3455988" y="2459038"/>
            <a:ext cx="428625" cy="46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dirty="0"/>
              <a:t>&amp;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443288" y="4248150"/>
            <a:ext cx="611187" cy="400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b="1" dirty="0">
                <a:latin typeface="宋体"/>
                <a:ea typeface="宋体"/>
              </a:rPr>
              <a:t>≥1</a:t>
            </a:r>
            <a:endParaRPr lang="zh-CN" altLang="en-US" sz="20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 1"/>
          <p:cNvSpPr>
            <a:spLocks noGrp="1"/>
          </p:cNvSpPr>
          <p:nvPr>
            <p:ph type="title"/>
          </p:nvPr>
        </p:nvSpPr>
        <p:spPr>
          <a:xfrm>
            <a:off x="323850" y="127000"/>
            <a:ext cx="7793038" cy="720725"/>
          </a:xfrm>
        </p:spPr>
        <p:txBody>
          <a:bodyPr/>
          <a:lstStyle/>
          <a:p>
            <a:r>
              <a:rPr lang="zh-CN" altLang="en-US" smtClean="0"/>
              <a:t>随堂练习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1062038"/>
            <a:ext cx="8135938" cy="2668587"/>
          </a:xfrm>
        </p:spPr>
        <p:txBody>
          <a:bodyPr/>
          <a:lstStyle/>
          <a:p>
            <a:pPr marL="457200" indent="-457200">
              <a:buClr>
                <a:srgbClr val="FF0000"/>
              </a:buClr>
              <a:buSzPct val="80000"/>
              <a:buFont typeface="+mj-ea"/>
              <a:buAutoNum type="circleNumDbPlain"/>
              <a:defRPr/>
            </a:pPr>
            <a:r>
              <a:rPr lang="zh-CN" altLang="zh-CN" sz="2200" dirty="0" smtClean="0"/>
              <a:t>已知</a:t>
            </a:r>
            <a:r>
              <a:rPr lang="en-US" altLang="zh-CN" sz="2200" dirty="0"/>
              <a:t>X=-29H</a:t>
            </a:r>
            <a:r>
              <a:rPr lang="zh-CN" altLang="zh-CN" sz="2200" dirty="0"/>
              <a:t>，</a:t>
            </a:r>
            <a:r>
              <a:rPr lang="en-US" altLang="zh-CN" sz="2200" dirty="0"/>
              <a:t>Y=+33H</a:t>
            </a:r>
            <a:r>
              <a:rPr lang="zh-CN" altLang="zh-CN" sz="2200" dirty="0"/>
              <a:t>，</a:t>
            </a:r>
            <a:r>
              <a:rPr lang="en-US" altLang="zh-CN" sz="2200" dirty="0"/>
              <a:t>[X+Y]</a:t>
            </a:r>
            <a:r>
              <a:rPr lang="zh-CN" altLang="zh-CN" sz="2200" baseline="-25000" dirty="0"/>
              <a:t>补</a:t>
            </a:r>
            <a:r>
              <a:rPr lang="en-US" altLang="zh-CN" sz="2200" dirty="0"/>
              <a:t>=</a:t>
            </a:r>
            <a:r>
              <a:rPr lang="zh-CN" altLang="zh-CN" sz="2200" dirty="0"/>
              <a:t>（</a:t>
            </a:r>
            <a:r>
              <a:rPr lang="en-US" altLang="zh-CN" sz="2200" dirty="0"/>
              <a:t>       </a:t>
            </a:r>
            <a:r>
              <a:rPr lang="zh-CN" altLang="zh-CN" sz="2200" dirty="0"/>
              <a:t>）。</a:t>
            </a:r>
          </a:p>
          <a:p>
            <a:pPr marL="457200" indent="-457200">
              <a:buClr>
                <a:srgbClr val="FF0000"/>
              </a:buClr>
              <a:buSzPct val="80000"/>
              <a:buFont typeface="+mj-ea"/>
              <a:buAutoNum type="circleNumDbPlain"/>
              <a:defRPr/>
            </a:pPr>
            <a:r>
              <a:rPr lang="zh-CN" altLang="zh-CN" sz="2200" dirty="0" smtClean="0"/>
              <a:t>已知</a:t>
            </a:r>
            <a:r>
              <a:rPr lang="en-US" altLang="zh-CN" sz="2200" dirty="0"/>
              <a:t>X=44H</a:t>
            </a:r>
            <a:r>
              <a:rPr lang="zh-CN" altLang="zh-CN" sz="2200" dirty="0"/>
              <a:t>，</a:t>
            </a:r>
            <a:r>
              <a:rPr lang="en-US" altLang="zh-CN" sz="2200" dirty="0"/>
              <a:t>2Y=-68H</a:t>
            </a:r>
            <a:r>
              <a:rPr lang="zh-CN" altLang="zh-CN" sz="2200" dirty="0"/>
              <a:t>，</a:t>
            </a:r>
            <a:r>
              <a:rPr lang="en-US" altLang="zh-CN" sz="2200" dirty="0"/>
              <a:t>[X+Y]</a:t>
            </a:r>
            <a:r>
              <a:rPr lang="zh-CN" altLang="zh-CN" sz="2200" baseline="-25000" dirty="0"/>
              <a:t>补</a:t>
            </a:r>
            <a:r>
              <a:rPr lang="en-US" altLang="zh-CN" sz="2200" dirty="0"/>
              <a:t>=</a:t>
            </a:r>
            <a:r>
              <a:rPr lang="zh-CN" altLang="zh-CN" sz="2200" dirty="0"/>
              <a:t>（</a:t>
            </a:r>
            <a:r>
              <a:rPr lang="en-US" altLang="zh-CN" sz="2200" dirty="0"/>
              <a:t>       </a:t>
            </a:r>
            <a:r>
              <a:rPr lang="zh-CN" altLang="zh-CN" sz="2200" dirty="0"/>
              <a:t>）。</a:t>
            </a:r>
          </a:p>
          <a:p>
            <a:pPr marL="457200" indent="-457200">
              <a:buClr>
                <a:srgbClr val="FF0000"/>
              </a:buClr>
              <a:buSzPct val="80000"/>
              <a:buFont typeface="+mj-ea"/>
              <a:buAutoNum type="circleNumDbPlain"/>
              <a:defRPr/>
            </a:pPr>
            <a:r>
              <a:rPr lang="zh-CN" altLang="en-US" sz="2200" dirty="0" smtClean="0"/>
              <a:t>将如下</a:t>
            </a:r>
            <a:r>
              <a:rPr lang="zh-CN" altLang="zh-CN" sz="2200" dirty="0" smtClean="0"/>
              <a:t>补码</a:t>
            </a:r>
            <a:r>
              <a:rPr lang="zh-CN" altLang="zh-CN" sz="2200" dirty="0"/>
              <a:t>表示的符号</a:t>
            </a:r>
            <a:r>
              <a:rPr lang="zh-CN" altLang="zh-CN" sz="2200" dirty="0" smtClean="0"/>
              <a:t>数转换</a:t>
            </a:r>
            <a:r>
              <a:rPr lang="zh-CN" altLang="zh-CN" sz="2200" dirty="0"/>
              <a:t>为</a:t>
            </a:r>
            <a:r>
              <a:rPr lang="zh-CN" altLang="zh-CN" sz="2200" dirty="0" smtClean="0"/>
              <a:t>十进制数</a:t>
            </a:r>
            <a:endParaRPr lang="en-US" altLang="zh-CN" sz="2200" dirty="0" smtClean="0"/>
          </a:p>
          <a:p>
            <a:pPr marL="857250" lvl="1" indent="-457200">
              <a:buClr>
                <a:srgbClr val="FF0000"/>
              </a:buClr>
              <a:buSzPct val="80000"/>
              <a:defRPr/>
            </a:pPr>
            <a:r>
              <a:rPr lang="en-US" altLang="zh-CN" sz="2000" dirty="0" smtClean="0"/>
              <a:t>86H</a:t>
            </a:r>
            <a:r>
              <a:rPr lang="en-US" altLang="zh-CN" sz="2000" dirty="0"/>
              <a:t>=</a:t>
            </a:r>
            <a:r>
              <a:rPr lang="zh-CN" altLang="zh-CN" sz="2000" dirty="0"/>
              <a:t>（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       </a:t>
            </a:r>
            <a:r>
              <a:rPr lang="zh-CN" altLang="zh-CN" sz="2000" dirty="0"/>
              <a:t>），</a:t>
            </a:r>
            <a:r>
              <a:rPr lang="en-US" altLang="zh-CN" sz="2000" dirty="0"/>
              <a:t>39H=</a:t>
            </a:r>
            <a:r>
              <a:rPr lang="zh-CN" altLang="zh-CN" sz="2000" dirty="0"/>
              <a:t>（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      </a:t>
            </a:r>
            <a:r>
              <a:rPr lang="zh-CN" altLang="zh-CN" sz="2000" dirty="0" smtClean="0"/>
              <a:t>）</a:t>
            </a:r>
            <a:endParaRPr lang="en-US" altLang="zh-CN" sz="2000" dirty="0" smtClean="0"/>
          </a:p>
          <a:p>
            <a:pPr marL="457200" indent="-457200">
              <a:buClr>
                <a:srgbClr val="FF0000"/>
              </a:buClr>
              <a:buSzPct val="80000"/>
              <a:buFont typeface="+mj-ea"/>
              <a:buAutoNum type="circleNumDbPlain"/>
              <a:defRPr/>
            </a:pPr>
            <a:r>
              <a:rPr lang="zh-CN" altLang="zh-CN" sz="2200" dirty="0"/>
              <a:t>下图中，若要在</a:t>
            </a:r>
            <a:r>
              <a:rPr lang="en-US" altLang="zh-CN" sz="2200" dirty="0"/>
              <a:t>Y</a:t>
            </a:r>
            <a:r>
              <a:rPr lang="zh-CN" altLang="zh-CN" sz="2200" dirty="0"/>
              <a:t>端输出</a:t>
            </a:r>
            <a:r>
              <a:rPr lang="en-US" altLang="zh-CN" sz="2200" dirty="0"/>
              <a:t>0</a:t>
            </a:r>
            <a:r>
              <a:rPr lang="zh-CN" altLang="zh-CN" sz="2200" dirty="0"/>
              <a:t>，则：</a:t>
            </a:r>
            <a:r>
              <a:rPr lang="en-US" altLang="zh-CN" sz="2200" dirty="0"/>
              <a:t>X1</a:t>
            </a:r>
            <a:r>
              <a:rPr lang="zh-CN" altLang="zh-CN" sz="2200" dirty="0"/>
              <a:t>～</a:t>
            </a:r>
            <a:r>
              <a:rPr lang="en-US" altLang="zh-CN" sz="2200" dirty="0"/>
              <a:t>X7</a:t>
            </a:r>
            <a:r>
              <a:rPr lang="zh-CN" altLang="zh-CN" sz="2200" dirty="0"/>
              <a:t>的状态必须同时为（</a:t>
            </a:r>
            <a:r>
              <a:rPr lang="en-US" altLang="zh-CN" sz="2200" dirty="0"/>
              <a:t>         </a:t>
            </a:r>
            <a:r>
              <a:rPr lang="zh-CN" altLang="zh-CN" sz="2200" dirty="0"/>
              <a:t>）或（</a:t>
            </a:r>
            <a:r>
              <a:rPr lang="en-US" altLang="zh-CN" sz="2200" dirty="0"/>
              <a:t>        </a:t>
            </a:r>
            <a:r>
              <a:rPr lang="zh-CN" altLang="zh-CN" sz="2200" dirty="0"/>
              <a:t>）。</a:t>
            </a:r>
            <a:endParaRPr lang="zh-CN" altLang="zh-CN" sz="2200" dirty="0" smtClean="0"/>
          </a:p>
          <a:p>
            <a:pPr>
              <a:defRPr/>
            </a:pPr>
            <a:endParaRPr lang="zh-CN" altLang="en-US" sz="2200" dirty="0"/>
          </a:p>
        </p:txBody>
      </p:sp>
      <p:pic>
        <p:nvPicPr>
          <p:cNvPr id="798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619500"/>
            <a:ext cx="3959225" cy="176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5722D5-9475-47BC-A933-3467D5C635C1}" type="slidenum">
              <a:rPr lang="zh-CN" altLang="en-US"/>
              <a:pPr>
                <a:defRPr/>
              </a:pPr>
              <a:t>54</a:t>
            </a:fld>
            <a:endParaRPr lang="en-US" altLang="zh-CN"/>
          </a:p>
        </p:txBody>
      </p:sp>
      <p:sp>
        <p:nvSpPr>
          <p:cNvPr id="80899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71500" y="1576388"/>
            <a:ext cx="8215313" cy="906462"/>
          </a:xfrm>
        </p:spPr>
        <p:txBody>
          <a:bodyPr/>
          <a:lstStyle/>
          <a:p>
            <a:pPr algn="ctr" eaLnBrk="1" hangingPunct="1"/>
            <a:r>
              <a:rPr lang="zh-CN" altLang="en-US" sz="5400" b="1" smtClean="0">
                <a:ea typeface="华文行楷" pitchFamily="2" charset="-122"/>
              </a:rPr>
              <a:t>五、冯</a:t>
            </a:r>
            <a:r>
              <a:rPr lang="en-US" altLang="zh-CN" sz="5400" b="1" smtClean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en-US" sz="5400" b="1" smtClean="0">
                <a:latin typeface="华文行楷" pitchFamily="2" charset="-122"/>
                <a:ea typeface="华文行楷" pitchFamily="2" charset="-122"/>
              </a:rPr>
              <a:t>诺依曼结构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E17645-1509-43A0-94B4-7F4C87442EB2}" type="slidenum">
              <a:rPr lang="zh-CN" altLang="en-US"/>
              <a:pPr>
                <a:defRPr/>
              </a:pPr>
              <a:t>55</a:t>
            </a:fld>
            <a:endParaRPr lang="en-US" altLang="zh-CN"/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隶书" pitchFamily="49" charset="-122"/>
              </a:rPr>
              <a:t>冯 </a:t>
            </a:r>
            <a:r>
              <a:rPr lang="zh-CN" altLang="en-US" smtClean="0">
                <a:latin typeface="宋体" pitchFamily="2" charset="-122"/>
              </a:rPr>
              <a:t>•</a:t>
            </a:r>
            <a:r>
              <a:rPr lang="zh-CN" altLang="en-US" smtClean="0">
                <a:latin typeface="隶书" pitchFamily="49" charset="-122"/>
              </a:rPr>
              <a:t> 诺依曼计算机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5786" y="1350442"/>
            <a:ext cx="7858180" cy="1571163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tIns="144000" bIns="144000"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现代计算机的基本工作原理是</a:t>
            </a:r>
            <a:endParaRPr lang="en-US" altLang="zh-CN" sz="3200" b="1" dirty="0">
              <a:latin typeface="华文中宋" pitchFamily="2" charset="-122"/>
              <a:ea typeface="华文中宋" pitchFamily="2" charset="-122"/>
            </a:endParaRPr>
          </a:p>
          <a:p>
            <a:pPr eaLnBrk="0" hangingPunct="0">
              <a:lnSpc>
                <a:spcPct val="130000"/>
              </a:lnSpc>
              <a:defRPr/>
            </a:pPr>
            <a:r>
              <a:rPr lang="en-US" altLang="zh-CN" sz="3200" b="1" dirty="0">
                <a:latin typeface="华文中宋" pitchFamily="2" charset="-122"/>
                <a:ea typeface="华文中宋" pitchFamily="2" charset="-122"/>
              </a:rPr>
              <a:t>                 ——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冯 •</a:t>
            </a:r>
            <a:r>
              <a:rPr lang="en-US" altLang="zh-CN" sz="3200" b="1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诺依曼计算机原理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3222650"/>
            <a:ext cx="7572428" cy="15711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144000" bIns="144000"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冯 •</a:t>
            </a:r>
            <a:r>
              <a:rPr lang="en-US" altLang="zh-CN" sz="3200" b="1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诺依曼计算机原理的核心</a:t>
            </a:r>
            <a:endParaRPr lang="en-US" altLang="zh-CN" sz="3200" b="1" dirty="0">
              <a:latin typeface="华文中宋" pitchFamily="2" charset="-122"/>
              <a:ea typeface="华文中宋" pitchFamily="2" charset="-122"/>
            </a:endParaRPr>
          </a:p>
          <a:p>
            <a:pPr eaLnBrk="0" hangingPunct="0">
              <a:lnSpc>
                <a:spcPct val="130000"/>
              </a:lnSpc>
              <a:defRPr/>
            </a:pPr>
            <a:r>
              <a:rPr lang="en-US" altLang="zh-CN" sz="3200" b="1" dirty="0">
                <a:latin typeface="华文中宋" pitchFamily="2" charset="-122"/>
                <a:ea typeface="华文中宋" pitchFamily="2" charset="-122"/>
              </a:rPr>
              <a:t>                        ——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存储程序原理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7BF3EB-A14A-489C-8AB9-E50210A86697}" type="slidenum">
              <a:rPr lang="zh-CN" altLang="en-US" smtClean="0"/>
              <a:pPr>
                <a:defRPr/>
              </a:pPr>
              <a:t>56</a:t>
            </a:fld>
            <a:endParaRPr lang="en-US" altLang="zh-CN" smtClean="0"/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隶书" pitchFamily="49" charset="-122"/>
              </a:rPr>
              <a:t>冯 </a:t>
            </a:r>
            <a:r>
              <a:rPr lang="zh-CN" altLang="en-US" smtClean="0">
                <a:latin typeface="宋体" pitchFamily="2" charset="-122"/>
              </a:rPr>
              <a:t>•</a:t>
            </a:r>
            <a:r>
              <a:rPr lang="zh-CN" altLang="en-US" smtClean="0">
                <a:latin typeface="隶书" pitchFamily="49" charset="-122"/>
              </a:rPr>
              <a:t> 诺依曼计算机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1025" y="1277938"/>
            <a:ext cx="7772400" cy="3125787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/>
              <a:t>特点：</a:t>
            </a:r>
          </a:p>
          <a:p>
            <a:pPr lvl="1" eaLnBrk="1" hangingPunct="1">
              <a:spcBef>
                <a:spcPts val="600"/>
              </a:spcBef>
              <a:spcAft>
                <a:spcPct val="0"/>
              </a:spcAft>
            </a:pPr>
            <a:r>
              <a:rPr lang="zh-CN" altLang="en-US" smtClean="0"/>
              <a:t>将计算过程描述为由多条指令按一定顺序组成的程序，并放入存储器保存。</a:t>
            </a:r>
          </a:p>
          <a:p>
            <a:pPr lvl="1" eaLnBrk="1" hangingPunct="1">
              <a:spcBef>
                <a:spcPts val="600"/>
              </a:spcBef>
              <a:spcAft>
                <a:spcPct val="0"/>
              </a:spcAft>
            </a:pPr>
            <a:r>
              <a:rPr lang="zh-CN" altLang="en-US" smtClean="0"/>
              <a:t>指令按其在存储器中存放的顺序执行；</a:t>
            </a:r>
          </a:p>
          <a:p>
            <a:pPr lvl="1" eaLnBrk="1" hangingPunct="1">
              <a:spcBef>
                <a:spcPts val="600"/>
              </a:spcBef>
              <a:spcAft>
                <a:spcPct val="0"/>
              </a:spcAft>
            </a:pPr>
            <a:r>
              <a:rPr lang="zh-CN" altLang="en-US" smtClean="0"/>
              <a:t>由控制器控制整个程序和数据的存取以及程序的执行；</a:t>
            </a:r>
          </a:p>
          <a:p>
            <a:pPr lvl="1" eaLnBrk="1" hangingPunct="1">
              <a:spcBef>
                <a:spcPts val="600"/>
              </a:spcBef>
              <a:spcAft>
                <a:spcPct val="0"/>
              </a:spcAft>
            </a:pPr>
            <a:r>
              <a:rPr lang="zh-CN" altLang="en-US" smtClean="0"/>
              <a:t>以运算器为核心，所有的执行都经过运算器。</a:t>
            </a:r>
          </a:p>
        </p:txBody>
      </p:sp>
      <p:sp>
        <p:nvSpPr>
          <p:cNvPr id="196612" name="AutoShape 4"/>
          <p:cNvSpPr>
            <a:spLocks/>
          </p:cNvSpPr>
          <p:nvPr/>
        </p:nvSpPr>
        <p:spPr bwMode="auto">
          <a:xfrm>
            <a:off x="8101013" y="2020888"/>
            <a:ext cx="360362" cy="1698625"/>
          </a:xfrm>
          <a:prstGeom prst="rightBrace">
            <a:avLst>
              <a:gd name="adj1" fmla="val 5494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6613" name="Text Box 5"/>
          <p:cNvSpPr txBox="1">
            <a:spLocks noChangeArrowheads="1"/>
          </p:cNvSpPr>
          <p:nvPr/>
        </p:nvSpPr>
        <p:spPr bwMode="auto">
          <a:xfrm>
            <a:off x="8461375" y="1854200"/>
            <a:ext cx="4318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存储程序原理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6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446E7A-BFF3-483B-9E7E-394C08FE2383}" type="slidenum">
              <a:rPr lang="zh-CN" altLang="en-US" smtClean="0"/>
              <a:pPr>
                <a:defRPr/>
              </a:pPr>
              <a:t>57</a:t>
            </a:fld>
            <a:endParaRPr lang="en-US" altLang="zh-CN" smtClean="0"/>
          </a:p>
        </p:txBody>
      </p:sp>
      <p:sp>
        <p:nvSpPr>
          <p:cNvPr id="58371" name="Rectangle 2"/>
          <p:cNvSpPr>
            <a:spLocks noChangeArrowheads="1"/>
          </p:cNvSpPr>
          <p:nvPr/>
        </p:nvSpPr>
        <p:spPr bwMode="auto">
          <a:xfrm>
            <a:off x="3581400" y="2900363"/>
            <a:ext cx="1905000" cy="603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solidFill>
              <a:schemeClr val="accent1">
                <a:lumMod val="40000"/>
                <a:lumOff val="60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3972" name="Rectangle 3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隶书" pitchFamily="49" charset="-122"/>
              </a:rPr>
              <a:t>冯 </a:t>
            </a:r>
            <a:r>
              <a:rPr lang="zh-CN" altLang="en-US" smtClean="0">
                <a:latin typeface="宋体" pitchFamily="2" charset="-122"/>
              </a:rPr>
              <a:t>•</a:t>
            </a:r>
            <a:r>
              <a:rPr lang="zh-CN" altLang="en-US" smtClean="0">
                <a:latin typeface="隶书" pitchFamily="49" charset="-122"/>
              </a:rPr>
              <a:t> 诺依曼计算机结构</a:t>
            </a:r>
          </a:p>
        </p:txBody>
      </p:sp>
      <p:sp>
        <p:nvSpPr>
          <p:cNvPr id="8397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24300" y="2946400"/>
            <a:ext cx="1219200" cy="484188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1"/>
                </a:solidFill>
              </a:rPr>
              <a:t>运算器</a:t>
            </a:r>
          </a:p>
        </p:txBody>
      </p:sp>
      <p:sp>
        <p:nvSpPr>
          <p:cNvPr id="58374" name="Rectangle 5"/>
          <p:cNvSpPr>
            <a:spLocks noChangeArrowheads="1"/>
          </p:cNvSpPr>
          <p:nvPr/>
        </p:nvSpPr>
        <p:spPr bwMode="auto">
          <a:xfrm>
            <a:off x="3581400" y="1812925"/>
            <a:ext cx="1905000" cy="603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solidFill>
              <a:schemeClr val="accent1">
                <a:lumMod val="40000"/>
                <a:lumOff val="60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3975" name="Rectangle 6"/>
          <p:cNvSpPr>
            <a:spLocks noChangeArrowheads="1"/>
          </p:cNvSpPr>
          <p:nvPr/>
        </p:nvSpPr>
        <p:spPr bwMode="auto">
          <a:xfrm>
            <a:off x="3962400" y="1933575"/>
            <a:ext cx="12192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存储器</a:t>
            </a:r>
          </a:p>
        </p:txBody>
      </p:sp>
      <p:sp>
        <p:nvSpPr>
          <p:cNvPr id="58376" name="Rectangle 7"/>
          <p:cNvSpPr>
            <a:spLocks noChangeArrowheads="1"/>
          </p:cNvSpPr>
          <p:nvPr/>
        </p:nvSpPr>
        <p:spPr bwMode="auto">
          <a:xfrm>
            <a:off x="3581400" y="3987800"/>
            <a:ext cx="1905000" cy="603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solidFill>
              <a:schemeClr val="accent1">
                <a:lumMod val="40000"/>
                <a:lumOff val="60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3977" name="Rectangle 8"/>
          <p:cNvSpPr>
            <a:spLocks noChangeArrowheads="1"/>
          </p:cNvSpPr>
          <p:nvPr/>
        </p:nvSpPr>
        <p:spPr bwMode="auto">
          <a:xfrm>
            <a:off x="3962400" y="4108450"/>
            <a:ext cx="12192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控制器</a:t>
            </a:r>
          </a:p>
        </p:txBody>
      </p:sp>
      <p:sp>
        <p:nvSpPr>
          <p:cNvPr id="58378" name="Rectangle 9"/>
          <p:cNvSpPr>
            <a:spLocks noChangeArrowheads="1"/>
          </p:cNvSpPr>
          <p:nvPr/>
        </p:nvSpPr>
        <p:spPr bwMode="auto">
          <a:xfrm>
            <a:off x="1066800" y="2900363"/>
            <a:ext cx="1752600" cy="603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solidFill>
              <a:schemeClr val="accent1">
                <a:lumMod val="40000"/>
                <a:lumOff val="60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3979" name="Rectangle 10"/>
          <p:cNvSpPr>
            <a:spLocks noChangeArrowheads="1"/>
          </p:cNvSpPr>
          <p:nvPr/>
        </p:nvSpPr>
        <p:spPr bwMode="auto">
          <a:xfrm>
            <a:off x="1219200" y="3021013"/>
            <a:ext cx="1524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输入设备</a:t>
            </a:r>
          </a:p>
        </p:txBody>
      </p:sp>
      <p:sp>
        <p:nvSpPr>
          <p:cNvPr id="58380" name="Rectangle 11"/>
          <p:cNvSpPr>
            <a:spLocks noChangeArrowheads="1"/>
          </p:cNvSpPr>
          <p:nvPr/>
        </p:nvSpPr>
        <p:spPr bwMode="auto">
          <a:xfrm>
            <a:off x="6248400" y="2900363"/>
            <a:ext cx="1752600" cy="603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solidFill>
              <a:schemeClr val="accent1">
                <a:lumMod val="40000"/>
                <a:lumOff val="60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3981" name="Rectangle 12"/>
          <p:cNvSpPr>
            <a:spLocks noChangeArrowheads="1"/>
          </p:cNvSpPr>
          <p:nvPr/>
        </p:nvSpPr>
        <p:spPr bwMode="auto">
          <a:xfrm>
            <a:off x="6429375" y="3021013"/>
            <a:ext cx="14478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输出设备</a:t>
            </a:r>
          </a:p>
        </p:txBody>
      </p:sp>
      <p:sp>
        <p:nvSpPr>
          <p:cNvPr id="83982" name="AutoShape 13"/>
          <p:cNvSpPr>
            <a:spLocks noChangeArrowheads="1"/>
          </p:cNvSpPr>
          <p:nvPr/>
        </p:nvSpPr>
        <p:spPr bwMode="auto">
          <a:xfrm>
            <a:off x="2832100" y="3101975"/>
            <a:ext cx="762000" cy="180975"/>
          </a:xfrm>
          <a:prstGeom prst="rightArrow">
            <a:avLst>
              <a:gd name="adj1" fmla="val 50000"/>
              <a:gd name="adj2" fmla="val 83450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3983" name="AutoShape 14"/>
          <p:cNvSpPr>
            <a:spLocks noChangeArrowheads="1"/>
          </p:cNvSpPr>
          <p:nvPr/>
        </p:nvSpPr>
        <p:spPr bwMode="auto">
          <a:xfrm>
            <a:off x="5499100" y="3111500"/>
            <a:ext cx="762000" cy="180975"/>
          </a:xfrm>
          <a:prstGeom prst="rightArrow">
            <a:avLst>
              <a:gd name="adj1" fmla="val 50000"/>
              <a:gd name="adj2" fmla="val 83450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3984" name="AutoShape 15"/>
          <p:cNvSpPr>
            <a:spLocks noChangeArrowheads="1"/>
          </p:cNvSpPr>
          <p:nvPr/>
        </p:nvSpPr>
        <p:spPr bwMode="auto">
          <a:xfrm>
            <a:off x="4419600" y="2416175"/>
            <a:ext cx="228600" cy="484188"/>
          </a:xfrm>
          <a:prstGeom prst="upDownArrow">
            <a:avLst>
              <a:gd name="adj1" fmla="val 50000"/>
              <a:gd name="adj2" fmla="val 53432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3985" name="AutoShape 16"/>
          <p:cNvSpPr>
            <a:spLocks noChangeArrowheads="1"/>
          </p:cNvSpPr>
          <p:nvPr/>
        </p:nvSpPr>
        <p:spPr bwMode="auto">
          <a:xfrm>
            <a:off x="4419600" y="3503613"/>
            <a:ext cx="228600" cy="484187"/>
          </a:xfrm>
          <a:prstGeom prst="upDownArrow">
            <a:avLst>
              <a:gd name="adj1" fmla="val 50000"/>
              <a:gd name="adj2" fmla="val 53432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8F2EED-AAF0-4BAA-8F2A-C894E8276257}" type="slidenum">
              <a:rPr lang="zh-CN" altLang="en-US"/>
              <a:pPr>
                <a:defRPr/>
              </a:pPr>
              <a:t>58</a:t>
            </a:fld>
            <a:endParaRPr lang="en-US" altLang="zh-CN"/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隶书" pitchFamily="49" charset="-122"/>
              </a:rPr>
              <a:t>冯 </a:t>
            </a:r>
            <a:r>
              <a:rPr lang="zh-CN" altLang="en-US" smtClean="0"/>
              <a:t>•</a:t>
            </a:r>
            <a:r>
              <a:rPr lang="zh-CN" altLang="en-US" smtClean="0">
                <a:latin typeface="隶书" pitchFamily="49" charset="-122"/>
              </a:rPr>
              <a:t> 诺依曼</a:t>
            </a:r>
            <a:r>
              <a:rPr lang="zh-CN" altLang="en-US" smtClean="0"/>
              <a:t>机的工作过程</a:t>
            </a:r>
          </a:p>
        </p:txBody>
      </p:sp>
      <p:sp>
        <p:nvSpPr>
          <p:cNvPr id="236548" name="Text Box 4"/>
          <p:cNvSpPr txBox="1">
            <a:spLocks noChangeArrowheads="1"/>
          </p:cNvSpPr>
          <p:nvPr/>
        </p:nvSpPr>
        <p:spPr bwMode="auto">
          <a:xfrm>
            <a:off x="3059113" y="1181100"/>
            <a:ext cx="1800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内存中的程序</a:t>
            </a:r>
          </a:p>
        </p:txBody>
      </p:sp>
      <p:sp>
        <p:nvSpPr>
          <p:cNvPr id="236549" name="Text Box 5"/>
          <p:cNvSpPr txBox="1">
            <a:spLocks noChangeArrowheads="1"/>
          </p:cNvSpPr>
          <p:nvPr/>
        </p:nvSpPr>
        <p:spPr bwMode="auto">
          <a:xfrm>
            <a:off x="3419475" y="1752600"/>
            <a:ext cx="1008063" cy="400050"/>
          </a:xfrm>
          <a:prstGeom prst="rect">
            <a:avLst/>
          </a:prstGeom>
          <a:noFill/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指令</a:t>
            </a:r>
            <a:r>
              <a:rPr lang="en-US" altLang="zh-CN" sz="2000" b="1">
                <a:ea typeface="楷体_GB2312" pitchFamily="49" charset="-122"/>
              </a:rPr>
              <a:t>1</a:t>
            </a:r>
          </a:p>
        </p:txBody>
      </p:sp>
      <p:sp>
        <p:nvSpPr>
          <p:cNvPr id="236551" name="Rectangle 7"/>
          <p:cNvSpPr>
            <a:spLocks noChangeArrowheads="1"/>
          </p:cNvSpPr>
          <p:nvPr/>
        </p:nvSpPr>
        <p:spPr bwMode="auto">
          <a:xfrm>
            <a:off x="3203575" y="1581150"/>
            <a:ext cx="1439863" cy="3311525"/>
          </a:xfrm>
          <a:prstGeom prst="rect">
            <a:avLst/>
          </a:prstGeom>
          <a:noFill/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36552" name="Text Box 8"/>
          <p:cNvSpPr txBox="1">
            <a:spLocks noChangeArrowheads="1"/>
          </p:cNvSpPr>
          <p:nvPr/>
        </p:nvSpPr>
        <p:spPr bwMode="auto">
          <a:xfrm>
            <a:off x="3419475" y="2322513"/>
            <a:ext cx="1008063" cy="400050"/>
          </a:xfrm>
          <a:prstGeom prst="rect">
            <a:avLst/>
          </a:prstGeom>
          <a:noFill/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指令</a:t>
            </a:r>
            <a:r>
              <a:rPr lang="en-US" altLang="zh-CN" sz="2000" b="1">
                <a:ea typeface="楷体_GB2312" pitchFamily="49" charset="-122"/>
              </a:rPr>
              <a:t>2</a:t>
            </a:r>
          </a:p>
        </p:txBody>
      </p:sp>
      <p:sp>
        <p:nvSpPr>
          <p:cNvPr id="236553" name="Text Box 9"/>
          <p:cNvSpPr txBox="1">
            <a:spLocks noChangeArrowheads="1"/>
          </p:cNvSpPr>
          <p:nvPr/>
        </p:nvSpPr>
        <p:spPr bwMode="auto">
          <a:xfrm>
            <a:off x="3419475" y="3406775"/>
            <a:ext cx="1008063" cy="400050"/>
          </a:xfrm>
          <a:prstGeom prst="rect">
            <a:avLst/>
          </a:prstGeom>
          <a:noFill/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指令</a:t>
            </a:r>
            <a:r>
              <a:rPr lang="en-US" altLang="zh-CN" sz="2000" b="1">
                <a:ea typeface="楷体_GB2312" pitchFamily="49" charset="-122"/>
              </a:rPr>
              <a:t>n</a:t>
            </a:r>
          </a:p>
        </p:txBody>
      </p:sp>
      <p:sp>
        <p:nvSpPr>
          <p:cNvPr id="236554" name="Text Box 10"/>
          <p:cNvSpPr txBox="1">
            <a:spLocks noChangeArrowheads="1"/>
          </p:cNvSpPr>
          <p:nvPr/>
        </p:nvSpPr>
        <p:spPr bwMode="auto">
          <a:xfrm>
            <a:off x="3635375" y="2930525"/>
            <a:ext cx="576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>
                <a:latin typeface="Tahoma" pitchFamily="34" charset="0"/>
              </a:rPr>
              <a:t>┇</a:t>
            </a:r>
          </a:p>
        </p:txBody>
      </p:sp>
      <p:sp>
        <p:nvSpPr>
          <p:cNvPr id="236555" name="Rectangle 11"/>
          <p:cNvSpPr>
            <a:spLocks noChangeArrowheads="1"/>
          </p:cNvSpPr>
          <p:nvPr/>
        </p:nvSpPr>
        <p:spPr bwMode="auto">
          <a:xfrm>
            <a:off x="5938838" y="1524000"/>
            <a:ext cx="1728787" cy="1541463"/>
          </a:xfrm>
          <a:prstGeom prst="rect">
            <a:avLst/>
          </a:prstGeom>
          <a:noFill/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36556" name="Line 12"/>
          <p:cNvSpPr>
            <a:spLocks noChangeShapeType="1"/>
          </p:cNvSpPr>
          <p:nvPr/>
        </p:nvSpPr>
        <p:spPr bwMode="auto">
          <a:xfrm flipV="1">
            <a:off x="4427538" y="1752600"/>
            <a:ext cx="1511300" cy="227013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558" name="Text Box 14"/>
          <p:cNvSpPr txBox="1">
            <a:spLocks noChangeArrowheads="1"/>
          </p:cNvSpPr>
          <p:nvPr/>
        </p:nvSpPr>
        <p:spPr bwMode="auto">
          <a:xfrm>
            <a:off x="6372225" y="1581150"/>
            <a:ext cx="792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分析</a:t>
            </a:r>
          </a:p>
        </p:txBody>
      </p:sp>
      <p:sp>
        <p:nvSpPr>
          <p:cNvPr id="236559" name="Text Box 15"/>
          <p:cNvSpPr txBox="1">
            <a:spLocks noChangeArrowheads="1"/>
          </p:cNvSpPr>
          <p:nvPr/>
        </p:nvSpPr>
        <p:spPr bwMode="auto">
          <a:xfrm>
            <a:off x="6083300" y="2008188"/>
            <a:ext cx="1584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获取操作数</a:t>
            </a:r>
          </a:p>
        </p:txBody>
      </p:sp>
      <p:sp>
        <p:nvSpPr>
          <p:cNvPr id="236560" name="Text Box 16"/>
          <p:cNvSpPr txBox="1">
            <a:spLocks noChangeArrowheads="1"/>
          </p:cNvSpPr>
          <p:nvPr/>
        </p:nvSpPr>
        <p:spPr bwMode="auto">
          <a:xfrm>
            <a:off x="6372225" y="2351088"/>
            <a:ext cx="792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执行</a:t>
            </a:r>
          </a:p>
        </p:txBody>
      </p:sp>
      <p:sp>
        <p:nvSpPr>
          <p:cNvPr id="236561" name="Text Box 17"/>
          <p:cNvSpPr txBox="1">
            <a:spLocks noChangeArrowheads="1"/>
          </p:cNvSpPr>
          <p:nvPr/>
        </p:nvSpPr>
        <p:spPr bwMode="auto">
          <a:xfrm>
            <a:off x="6156325" y="2693988"/>
            <a:ext cx="1295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存放结果</a:t>
            </a:r>
          </a:p>
        </p:txBody>
      </p:sp>
      <p:sp>
        <p:nvSpPr>
          <p:cNvPr id="236562" name="Line 18"/>
          <p:cNvSpPr>
            <a:spLocks noChangeShapeType="1"/>
          </p:cNvSpPr>
          <p:nvPr/>
        </p:nvSpPr>
        <p:spPr bwMode="auto">
          <a:xfrm>
            <a:off x="4427538" y="2608263"/>
            <a:ext cx="1511300" cy="68580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563" name="Rectangle 19"/>
          <p:cNvSpPr>
            <a:spLocks noChangeArrowheads="1"/>
          </p:cNvSpPr>
          <p:nvPr/>
        </p:nvSpPr>
        <p:spPr bwMode="auto">
          <a:xfrm>
            <a:off x="5938838" y="3179763"/>
            <a:ext cx="1728787" cy="1598612"/>
          </a:xfrm>
          <a:prstGeom prst="rect">
            <a:avLst/>
          </a:prstGeom>
          <a:noFill/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36564" name="Text Box 20"/>
          <p:cNvSpPr txBox="1">
            <a:spLocks noChangeArrowheads="1"/>
          </p:cNvSpPr>
          <p:nvPr/>
        </p:nvSpPr>
        <p:spPr bwMode="auto">
          <a:xfrm>
            <a:off x="6588125" y="3692525"/>
            <a:ext cx="576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>
                <a:latin typeface="Tahoma" pitchFamily="34" charset="0"/>
              </a:rPr>
              <a:t>┇</a:t>
            </a:r>
          </a:p>
        </p:txBody>
      </p:sp>
      <p:sp>
        <p:nvSpPr>
          <p:cNvPr id="236565" name="Text Box 21"/>
          <p:cNvSpPr txBox="1">
            <a:spLocks noChangeArrowheads="1"/>
          </p:cNvSpPr>
          <p:nvPr/>
        </p:nvSpPr>
        <p:spPr bwMode="auto">
          <a:xfrm>
            <a:off x="581025" y="1600200"/>
            <a:ext cx="1152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程序计数器</a:t>
            </a:r>
            <a:r>
              <a:rPr lang="en-US" altLang="zh-CN" sz="2000" b="1">
                <a:ea typeface="楷体_GB2312" pitchFamily="49" charset="-122"/>
              </a:rPr>
              <a:t>PC</a:t>
            </a:r>
          </a:p>
        </p:txBody>
      </p:sp>
      <p:sp>
        <p:nvSpPr>
          <p:cNvPr id="236566" name="Line 22"/>
          <p:cNvSpPr>
            <a:spLocks noChangeShapeType="1"/>
          </p:cNvSpPr>
          <p:nvPr/>
        </p:nvSpPr>
        <p:spPr bwMode="auto">
          <a:xfrm>
            <a:off x="1752600" y="1970088"/>
            <a:ext cx="1585913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567" name="Text Box 23"/>
          <p:cNvSpPr txBox="1">
            <a:spLocks noChangeArrowheads="1"/>
          </p:cNvSpPr>
          <p:nvPr/>
        </p:nvSpPr>
        <p:spPr bwMode="auto">
          <a:xfrm>
            <a:off x="1978025" y="1606550"/>
            <a:ext cx="720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地址</a:t>
            </a:r>
            <a:endParaRPr lang="en-US" altLang="zh-CN" sz="2000" b="1">
              <a:ea typeface="楷体_GB2312" pitchFamily="49" charset="-122"/>
            </a:endParaRPr>
          </a:p>
        </p:txBody>
      </p:sp>
      <p:sp>
        <p:nvSpPr>
          <p:cNvPr id="236568" name="Text Box 24"/>
          <p:cNvSpPr txBox="1">
            <a:spLocks noChangeArrowheads="1"/>
          </p:cNvSpPr>
          <p:nvPr/>
        </p:nvSpPr>
        <p:spPr bwMode="auto">
          <a:xfrm>
            <a:off x="6350000" y="1135063"/>
            <a:ext cx="9350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 b="1">
                <a:ea typeface="楷体_GB2312" pitchFamily="49" charset="-122"/>
              </a:rPr>
              <a:t>CPU</a:t>
            </a:r>
          </a:p>
        </p:txBody>
      </p:sp>
      <p:sp>
        <p:nvSpPr>
          <p:cNvPr id="236569" name="Text Box 25"/>
          <p:cNvSpPr txBox="1">
            <a:spLocks noChangeArrowheads="1"/>
          </p:cNvSpPr>
          <p:nvPr/>
        </p:nvSpPr>
        <p:spPr bwMode="auto">
          <a:xfrm>
            <a:off x="4786313" y="1524000"/>
            <a:ext cx="935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取出</a:t>
            </a:r>
          </a:p>
        </p:txBody>
      </p:sp>
      <p:sp>
        <p:nvSpPr>
          <p:cNvPr id="236570" name="Text Box 26"/>
          <p:cNvSpPr txBox="1">
            <a:spLocks noChangeArrowheads="1"/>
          </p:cNvSpPr>
          <p:nvPr/>
        </p:nvSpPr>
        <p:spPr bwMode="auto">
          <a:xfrm>
            <a:off x="3419475" y="4206875"/>
            <a:ext cx="1008063" cy="400050"/>
          </a:xfrm>
          <a:prstGeom prst="rect">
            <a:avLst/>
          </a:prstGeom>
          <a:noFill/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操作数</a:t>
            </a:r>
            <a:endParaRPr lang="en-US" altLang="zh-CN" sz="2000" b="1">
              <a:ea typeface="楷体_GB2312" pitchFamily="49" charset="-122"/>
            </a:endParaRPr>
          </a:p>
        </p:txBody>
      </p:sp>
      <p:sp>
        <p:nvSpPr>
          <p:cNvPr id="236571" name="Line 27"/>
          <p:cNvSpPr>
            <a:spLocks noChangeShapeType="1"/>
          </p:cNvSpPr>
          <p:nvPr/>
        </p:nvSpPr>
        <p:spPr bwMode="auto">
          <a:xfrm flipV="1">
            <a:off x="5148263" y="2208213"/>
            <a:ext cx="790575" cy="0"/>
          </a:xfrm>
          <a:prstGeom prst="line">
            <a:avLst/>
          </a:prstGeom>
          <a:noFill/>
          <a:ln w="22225" cap="sq">
            <a:solidFill>
              <a:srgbClr val="008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572" name="Line 28"/>
          <p:cNvSpPr>
            <a:spLocks noChangeShapeType="1"/>
          </p:cNvSpPr>
          <p:nvPr/>
        </p:nvSpPr>
        <p:spPr bwMode="auto">
          <a:xfrm>
            <a:off x="4643438" y="4378325"/>
            <a:ext cx="504825" cy="0"/>
          </a:xfrm>
          <a:prstGeom prst="line">
            <a:avLst/>
          </a:prstGeom>
          <a:noFill/>
          <a:ln w="22225" cap="sq">
            <a:solidFill>
              <a:srgbClr val="008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573" name="Line 29"/>
          <p:cNvSpPr>
            <a:spLocks noChangeShapeType="1"/>
          </p:cNvSpPr>
          <p:nvPr/>
        </p:nvSpPr>
        <p:spPr bwMode="auto">
          <a:xfrm flipV="1">
            <a:off x="5148263" y="2208213"/>
            <a:ext cx="0" cy="2170112"/>
          </a:xfrm>
          <a:prstGeom prst="line">
            <a:avLst/>
          </a:prstGeom>
          <a:noFill/>
          <a:ln w="22225" cap="sq">
            <a:solidFill>
              <a:srgbClr val="008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574" name="Line 30"/>
          <p:cNvSpPr>
            <a:spLocks noChangeShapeType="1"/>
          </p:cNvSpPr>
          <p:nvPr/>
        </p:nvSpPr>
        <p:spPr bwMode="auto">
          <a:xfrm flipH="1">
            <a:off x="5435600" y="2894013"/>
            <a:ext cx="503238" cy="0"/>
          </a:xfrm>
          <a:prstGeom prst="line">
            <a:avLst/>
          </a:prstGeom>
          <a:noFill/>
          <a:ln w="22225" cap="sq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575" name="Line 31"/>
          <p:cNvSpPr>
            <a:spLocks noChangeShapeType="1"/>
          </p:cNvSpPr>
          <p:nvPr/>
        </p:nvSpPr>
        <p:spPr bwMode="auto">
          <a:xfrm>
            <a:off x="5435600" y="2894013"/>
            <a:ext cx="0" cy="1884362"/>
          </a:xfrm>
          <a:prstGeom prst="line">
            <a:avLst/>
          </a:prstGeom>
          <a:noFill/>
          <a:ln w="22225" cap="sq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577" name="Line 33"/>
          <p:cNvSpPr>
            <a:spLocks noChangeShapeType="1"/>
          </p:cNvSpPr>
          <p:nvPr/>
        </p:nvSpPr>
        <p:spPr bwMode="auto">
          <a:xfrm flipH="1">
            <a:off x="4643438" y="4778375"/>
            <a:ext cx="792162" cy="0"/>
          </a:xfrm>
          <a:prstGeom prst="line">
            <a:avLst/>
          </a:prstGeom>
          <a:noFill/>
          <a:ln w="22225" cap="sq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6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6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6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6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6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6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3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6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3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6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6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3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3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23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3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3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23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8" grpId="0"/>
      <p:bldP spid="236549" grpId="0" animBg="1"/>
      <p:bldP spid="236551" grpId="0" animBg="1"/>
      <p:bldP spid="236552" grpId="0" animBg="1"/>
      <p:bldP spid="236553" grpId="0" animBg="1"/>
      <p:bldP spid="236554" grpId="0"/>
      <p:bldP spid="236555" grpId="0" animBg="1"/>
      <p:bldP spid="236556" grpId="0" animBg="1"/>
      <p:bldP spid="236558" grpId="0"/>
      <p:bldP spid="236559" grpId="0"/>
      <p:bldP spid="236560" grpId="0"/>
      <p:bldP spid="236561" grpId="0"/>
      <p:bldP spid="236562" grpId="0" animBg="1"/>
      <p:bldP spid="236563" grpId="0" animBg="1"/>
      <p:bldP spid="236564" grpId="0"/>
      <p:bldP spid="236565" grpId="0"/>
      <p:bldP spid="236566" grpId="0" animBg="1"/>
      <p:bldP spid="236567" grpId="0"/>
      <p:bldP spid="236568" grpId="0"/>
      <p:bldP spid="236569" grpId="0"/>
      <p:bldP spid="236570" grpId="0" animBg="1"/>
      <p:bldP spid="236571" grpId="0" animBg="1"/>
      <p:bldP spid="236572" grpId="0" animBg="1"/>
      <p:bldP spid="236573" grpId="0" animBg="1"/>
      <p:bldP spid="236574" grpId="0" animBg="1"/>
      <p:bldP spid="236575" grpId="0" animBg="1"/>
      <p:bldP spid="23657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1657350" y="1728788"/>
            <a:ext cx="19065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90000" tIns="36000" rIns="90000" bIns="36000" anchor="ctr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"/>
              </a:spcBef>
              <a:spcAft>
                <a:spcPct val="5000"/>
              </a:spcAft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内存单元地址</a:t>
            </a:r>
          </a:p>
        </p:txBody>
      </p:sp>
      <p:sp>
        <p:nvSpPr>
          <p:cNvPr id="71687" name="Line 7"/>
          <p:cNvSpPr>
            <a:spLocks noChangeShapeType="1"/>
          </p:cNvSpPr>
          <p:nvPr/>
        </p:nvSpPr>
        <p:spPr bwMode="auto">
          <a:xfrm>
            <a:off x="2592388" y="3860800"/>
            <a:ext cx="2411412" cy="0"/>
          </a:xfrm>
          <a:prstGeom prst="line">
            <a:avLst/>
          </a:prstGeom>
          <a:noFill/>
          <a:ln w="381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755650" y="1758950"/>
            <a:ext cx="647700" cy="330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Tahoma" pitchFamily="34" charset="0"/>
              </a:rPr>
              <a:t>PC</a:t>
            </a:r>
          </a:p>
        </p:txBody>
      </p:sp>
      <p:sp>
        <p:nvSpPr>
          <p:cNvPr id="71694" name="Rectangle 14"/>
          <p:cNvSpPr>
            <a:spLocks noChangeArrowheads="1"/>
          </p:cNvSpPr>
          <p:nvPr/>
        </p:nvSpPr>
        <p:spPr bwMode="auto">
          <a:xfrm>
            <a:off x="1657350" y="1620838"/>
            <a:ext cx="1908175" cy="609600"/>
          </a:xfrm>
          <a:prstGeom prst="rect">
            <a:avLst/>
          </a:prstGeom>
          <a:noFill/>
          <a:ln w="22225" cap="sq">
            <a:solidFill>
              <a:srgbClr val="FF6600"/>
            </a:solidFill>
            <a:miter lim="800000"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118800" rIns="90000" bIns="118800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697" name="Text Box 17"/>
          <p:cNvSpPr txBox="1">
            <a:spLocks noChangeArrowheads="1"/>
          </p:cNvSpPr>
          <p:nvPr/>
        </p:nvSpPr>
        <p:spPr bwMode="auto">
          <a:xfrm>
            <a:off x="3249613" y="3448050"/>
            <a:ext cx="1368425" cy="330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Tahoma" pitchFamily="34" charset="0"/>
              </a:rPr>
              <a:t>1000FH</a:t>
            </a:r>
          </a:p>
        </p:txBody>
      </p:sp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538163" y="2592388"/>
            <a:ext cx="1081087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90000" tIns="10800" rIns="90000" bIns="10800" anchor="ctr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Aft>
                <a:spcPct val="5000"/>
              </a:spcAft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地址</a:t>
            </a:r>
          </a:p>
          <a:p>
            <a:pPr algn="ctr" eaLnBrk="1" hangingPunct="1">
              <a:spcAft>
                <a:spcPct val="5000"/>
              </a:spcAft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寄存器</a:t>
            </a:r>
            <a:endParaRPr lang="en-US" altLang="zh-CN" sz="20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1699" name="Rectangle 19"/>
          <p:cNvSpPr>
            <a:spLocks noChangeArrowheads="1"/>
          </p:cNvSpPr>
          <p:nvPr/>
        </p:nvSpPr>
        <p:spPr bwMode="auto">
          <a:xfrm>
            <a:off x="1657350" y="2654300"/>
            <a:ext cx="1908175" cy="609600"/>
          </a:xfrm>
          <a:prstGeom prst="rect">
            <a:avLst/>
          </a:prstGeom>
          <a:noFill/>
          <a:ln w="22225" cap="sq">
            <a:solidFill>
              <a:srgbClr val="FF6600"/>
            </a:solidFill>
            <a:miter lim="800000"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118800" rIns="90000" bIns="118800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00" name="Line 20"/>
          <p:cNvSpPr>
            <a:spLocks noChangeShapeType="1"/>
          </p:cNvSpPr>
          <p:nvPr/>
        </p:nvSpPr>
        <p:spPr bwMode="auto">
          <a:xfrm>
            <a:off x="2597150" y="2220913"/>
            <a:ext cx="1588" cy="4318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01" name="Line 21"/>
          <p:cNvSpPr>
            <a:spLocks noChangeShapeType="1"/>
          </p:cNvSpPr>
          <p:nvPr/>
        </p:nvSpPr>
        <p:spPr bwMode="auto">
          <a:xfrm>
            <a:off x="2603500" y="3286125"/>
            <a:ext cx="0" cy="576263"/>
          </a:xfrm>
          <a:prstGeom prst="line">
            <a:avLst/>
          </a:prstGeom>
          <a:noFill/>
          <a:ln w="381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1657350" y="2786063"/>
            <a:ext cx="1835150" cy="32861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Tahoma" pitchFamily="34" charset="0"/>
              </a:rPr>
              <a:t>1000FH</a:t>
            </a:r>
          </a:p>
        </p:txBody>
      </p:sp>
      <p:sp>
        <p:nvSpPr>
          <p:cNvPr id="71703" name="Line 23"/>
          <p:cNvSpPr>
            <a:spLocks noChangeShapeType="1"/>
          </p:cNvSpPr>
          <p:nvPr/>
        </p:nvSpPr>
        <p:spPr bwMode="auto">
          <a:xfrm>
            <a:off x="3582988" y="1919288"/>
            <a:ext cx="647700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04" name="Line 24"/>
          <p:cNvSpPr>
            <a:spLocks noChangeShapeType="1"/>
          </p:cNvSpPr>
          <p:nvPr/>
        </p:nvSpPr>
        <p:spPr bwMode="auto">
          <a:xfrm flipV="1">
            <a:off x="4256088" y="1346200"/>
            <a:ext cx="0" cy="569913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05" name="Line 25"/>
          <p:cNvSpPr>
            <a:spLocks noChangeShapeType="1"/>
          </p:cNvSpPr>
          <p:nvPr/>
        </p:nvSpPr>
        <p:spPr bwMode="auto">
          <a:xfrm>
            <a:off x="2582863" y="1060450"/>
            <a:ext cx="1371600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06" name="Line 26"/>
          <p:cNvSpPr>
            <a:spLocks noChangeShapeType="1"/>
          </p:cNvSpPr>
          <p:nvPr/>
        </p:nvSpPr>
        <p:spPr bwMode="auto">
          <a:xfrm>
            <a:off x="2590800" y="1060450"/>
            <a:ext cx="0" cy="569913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940175" y="744538"/>
            <a:ext cx="633413" cy="584200"/>
            <a:chOff x="3925403" y="573915"/>
            <a:chExt cx="632880" cy="810448"/>
          </a:xfrm>
        </p:grpSpPr>
        <p:sp>
          <p:nvSpPr>
            <p:cNvPr id="86053" name="Oval 27"/>
            <p:cNvSpPr>
              <a:spLocks noChangeArrowheads="1"/>
            </p:cNvSpPr>
            <p:nvPr/>
          </p:nvSpPr>
          <p:spPr bwMode="auto">
            <a:xfrm>
              <a:off x="3954473" y="573915"/>
              <a:ext cx="576000" cy="810448"/>
            </a:xfrm>
            <a:prstGeom prst="ellipse">
              <a:avLst/>
            </a:prstGeom>
            <a:noFill/>
            <a:ln w="22225" cap="sq">
              <a:solidFill>
                <a:srgbClr val="FF6600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118800" rIns="90000" bIns="1188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6054" name="Text Box 28"/>
            <p:cNvSpPr txBox="1">
              <a:spLocks noChangeArrowheads="1"/>
            </p:cNvSpPr>
            <p:nvPr/>
          </p:nvSpPr>
          <p:spPr bwMode="auto">
            <a:xfrm>
              <a:off x="3925403" y="767247"/>
              <a:ext cx="632880" cy="311785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Tahoma" pitchFamily="34" charset="0"/>
                </a:rPr>
                <a:t>+1</a:t>
              </a:r>
            </a:p>
          </p:txBody>
        </p:sp>
      </p:grpSp>
      <p:sp>
        <p:nvSpPr>
          <p:cNvPr id="71713" name="Line 33"/>
          <p:cNvSpPr>
            <a:spLocks noChangeShapeType="1"/>
          </p:cNvSpPr>
          <p:nvPr/>
        </p:nvSpPr>
        <p:spPr bwMode="auto">
          <a:xfrm flipV="1">
            <a:off x="5651500" y="4773613"/>
            <a:ext cx="0" cy="4572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14" name="Line 34"/>
          <p:cNvSpPr>
            <a:spLocks noChangeShapeType="1"/>
          </p:cNvSpPr>
          <p:nvPr/>
        </p:nvSpPr>
        <p:spPr bwMode="auto">
          <a:xfrm>
            <a:off x="2843213" y="5230813"/>
            <a:ext cx="2808287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15" name="Text Box 35"/>
          <p:cNvSpPr txBox="1">
            <a:spLocks noChangeArrowheads="1"/>
          </p:cNvSpPr>
          <p:nvPr/>
        </p:nvSpPr>
        <p:spPr bwMode="auto">
          <a:xfrm>
            <a:off x="1476375" y="4849813"/>
            <a:ext cx="2590800" cy="330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“读存储器”命令</a:t>
            </a:r>
          </a:p>
        </p:txBody>
      </p:sp>
      <p:sp>
        <p:nvSpPr>
          <p:cNvPr id="71716" name="Line 36"/>
          <p:cNvSpPr>
            <a:spLocks noChangeShapeType="1"/>
          </p:cNvSpPr>
          <p:nvPr/>
        </p:nvSpPr>
        <p:spPr bwMode="auto">
          <a:xfrm flipV="1">
            <a:off x="8099425" y="1978025"/>
            <a:ext cx="0" cy="1870075"/>
          </a:xfrm>
          <a:prstGeom prst="line">
            <a:avLst/>
          </a:prstGeom>
          <a:noFill/>
          <a:ln w="508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17" name="Line 37"/>
          <p:cNvSpPr>
            <a:spLocks noChangeShapeType="1"/>
          </p:cNvSpPr>
          <p:nvPr/>
        </p:nvSpPr>
        <p:spPr bwMode="auto">
          <a:xfrm>
            <a:off x="6948488" y="3860800"/>
            <a:ext cx="1150937" cy="0"/>
          </a:xfrm>
          <a:prstGeom prst="line">
            <a:avLst/>
          </a:prstGeom>
          <a:noFill/>
          <a:ln w="50800" cap="sq">
            <a:solidFill>
              <a:srgbClr val="FF6600"/>
            </a:solidFill>
            <a:round/>
            <a:headEnd type="none" w="lg" len="med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118800" rIns="90000" bIns="118800" anchor="ctr" anchorCtr="1">
            <a:spAutoFit/>
          </a:bodyPr>
          <a:lstStyle/>
          <a:p>
            <a:endParaRPr lang="zh-CN" altLang="en-US"/>
          </a:p>
        </p:txBody>
      </p:sp>
      <p:sp>
        <p:nvSpPr>
          <p:cNvPr id="71718" name="Text Box 38"/>
          <p:cNvSpPr txBox="1">
            <a:spLocks noChangeArrowheads="1"/>
          </p:cNvSpPr>
          <p:nvPr/>
        </p:nvSpPr>
        <p:spPr bwMode="auto">
          <a:xfrm>
            <a:off x="7308850" y="1533525"/>
            <a:ext cx="1582738" cy="32861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指令译码</a:t>
            </a:r>
          </a:p>
        </p:txBody>
      </p:sp>
      <p:sp>
        <p:nvSpPr>
          <p:cNvPr id="71720" name="Text Box 40"/>
          <p:cNvSpPr txBox="1">
            <a:spLocks noChangeArrowheads="1"/>
          </p:cNvSpPr>
          <p:nvPr/>
        </p:nvSpPr>
        <p:spPr bwMode="auto">
          <a:xfrm>
            <a:off x="8099425" y="2490788"/>
            <a:ext cx="503238" cy="125253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数据总线</a:t>
            </a:r>
          </a:p>
        </p:txBody>
      </p:sp>
      <p:sp>
        <p:nvSpPr>
          <p:cNvPr id="71723" name="Text Box 43"/>
          <p:cNvSpPr txBox="1">
            <a:spLocks noChangeArrowheads="1"/>
          </p:cNvSpPr>
          <p:nvPr/>
        </p:nvSpPr>
        <p:spPr bwMode="auto">
          <a:xfrm>
            <a:off x="2698750" y="3917950"/>
            <a:ext cx="1368425" cy="330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地址总线</a:t>
            </a:r>
          </a:p>
        </p:txBody>
      </p:sp>
      <p:sp>
        <p:nvSpPr>
          <p:cNvPr id="71724" name="Text Box 44"/>
          <p:cNvSpPr txBox="1">
            <a:spLocks noChangeArrowheads="1"/>
          </p:cNvSpPr>
          <p:nvPr/>
        </p:nvSpPr>
        <p:spPr bwMode="auto">
          <a:xfrm>
            <a:off x="7164388" y="3917950"/>
            <a:ext cx="935037" cy="330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7A9999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Tahoma" pitchFamily="34" charset="0"/>
              </a:rPr>
              <a:t>B1H</a:t>
            </a:r>
          </a:p>
        </p:txBody>
      </p:sp>
      <p:sp>
        <p:nvSpPr>
          <p:cNvPr id="71726" name="Text Box 46"/>
          <p:cNvSpPr txBox="1">
            <a:spLocks noChangeArrowheads="1"/>
          </p:cNvSpPr>
          <p:nvPr/>
        </p:nvSpPr>
        <p:spPr bwMode="auto">
          <a:xfrm>
            <a:off x="1657350" y="1736725"/>
            <a:ext cx="19065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10800" rIns="90000" bIns="10800" anchorCtr="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Tahoma" pitchFamily="34" charset="0"/>
              </a:rPr>
              <a:t>1000FH</a:t>
            </a:r>
            <a:endParaRPr lang="en-US" altLang="zh-CN" b="1">
              <a:latin typeface="Tahoma" pitchFamily="34" charset="0"/>
            </a:endParaRPr>
          </a:p>
        </p:txBody>
      </p:sp>
      <p:sp>
        <p:nvSpPr>
          <p:cNvPr id="86043" name="Rectangle 2"/>
          <p:cNvSpPr>
            <a:spLocks noChangeArrowheads="1"/>
          </p:cNvSpPr>
          <p:nvPr/>
        </p:nvSpPr>
        <p:spPr bwMode="auto">
          <a:xfrm>
            <a:off x="179388" y="139700"/>
            <a:ext cx="6842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b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3200">
                <a:solidFill>
                  <a:srgbClr val="800000"/>
                </a:solidFill>
                <a:ea typeface="华文行楷" pitchFamily="2" charset="-122"/>
              </a:rPr>
              <a:t>微机读取一条指令的工作过程</a:t>
            </a:r>
            <a:r>
              <a:rPr lang="zh-CN" altLang="en-US" sz="3200">
                <a:solidFill>
                  <a:srgbClr val="800000"/>
                </a:solidFill>
              </a:rPr>
              <a:t>：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003800" y="2033588"/>
            <a:ext cx="1944688" cy="2740025"/>
            <a:chOff x="5003801" y="1923678"/>
            <a:chExt cx="2101850" cy="2592363"/>
          </a:xfrm>
        </p:grpSpPr>
        <p:sp>
          <p:nvSpPr>
            <p:cNvPr id="86045" name="Text Box 30"/>
            <p:cNvSpPr txBox="1">
              <a:spLocks noChangeArrowheads="1"/>
            </p:cNvSpPr>
            <p:nvPr/>
          </p:nvSpPr>
          <p:spPr bwMode="auto">
            <a:xfrm>
              <a:off x="5292080" y="3479279"/>
              <a:ext cx="1368425" cy="311785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Tahoma" pitchFamily="34" charset="0"/>
                </a:rPr>
                <a:t>B1H</a:t>
              </a:r>
            </a:p>
          </p:txBody>
        </p:sp>
        <p:sp>
          <p:nvSpPr>
            <p:cNvPr id="86046" name="Line 10"/>
            <p:cNvSpPr>
              <a:spLocks noChangeShapeType="1"/>
            </p:cNvSpPr>
            <p:nvPr/>
          </p:nvSpPr>
          <p:spPr bwMode="auto">
            <a:xfrm flipV="1">
              <a:off x="5018088" y="3392413"/>
              <a:ext cx="2087563" cy="0"/>
            </a:xfrm>
            <a:prstGeom prst="line">
              <a:avLst/>
            </a:prstGeom>
            <a:noFill/>
            <a:ln w="22225" cap="sq">
              <a:solidFill>
                <a:srgbClr val="339966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118800" rIns="90000" bIns="118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86047" name="Line 11"/>
            <p:cNvSpPr>
              <a:spLocks noChangeShapeType="1"/>
            </p:cNvSpPr>
            <p:nvPr/>
          </p:nvSpPr>
          <p:spPr bwMode="auto">
            <a:xfrm flipV="1">
              <a:off x="5018088" y="2931790"/>
              <a:ext cx="2087563" cy="0"/>
            </a:xfrm>
            <a:prstGeom prst="line">
              <a:avLst/>
            </a:prstGeom>
            <a:noFill/>
            <a:ln w="22225" cap="sq">
              <a:solidFill>
                <a:srgbClr val="339966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118800" rIns="90000" bIns="118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86048" name="Line 12"/>
            <p:cNvSpPr>
              <a:spLocks noChangeShapeType="1"/>
            </p:cNvSpPr>
            <p:nvPr/>
          </p:nvSpPr>
          <p:spPr bwMode="auto">
            <a:xfrm flipV="1">
              <a:off x="5018088" y="3848100"/>
              <a:ext cx="2087563" cy="0"/>
            </a:xfrm>
            <a:prstGeom prst="line">
              <a:avLst/>
            </a:prstGeom>
            <a:noFill/>
            <a:ln w="22225" cap="sq">
              <a:solidFill>
                <a:srgbClr val="339966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118800" rIns="90000" bIns="118800" anchor="ctr" anchorCtr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86049" name="Text Box 31"/>
            <p:cNvSpPr txBox="1">
              <a:spLocks noChangeArrowheads="1"/>
            </p:cNvSpPr>
            <p:nvPr/>
          </p:nvSpPr>
          <p:spPr bwMode="auto">
            <a:xfrm>
              <a:off x="5508625" y="2427734"/>
              <a:ext cx="935038" cy="370016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latin typeface="宋体" pitchFamily="2" charset="-122"/>
                </a:rPr>
                <a:t>┇</a:t>
              </a:r>
            </a:p>
          </p:txBody>
        </p:sp>
        <p:sp>
          <p:nvSpPr>
            <p:cNvPr id="86050" name="Text Box 32"/>
            <p:cNvSpPr txBox="1">
              <a:spLocks noChangeArrowheads="1"/>
            </p:cNvSpPr>
            <p:nvPr/>
          </p:nvSpPr>
          <p:spPr bwMode="auto">
            <a:xfrm>
              <a:off x="5508972" y="4036004"/>
              <a:ext cx="935038" cy="370016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latin typeface="宋体" pitchFamily="2" charset="-122"/>
                </a:rPr>
                <a:t>┇</a:t>
              </a:r>
            </a:p>
          </p:txBody>
        </p:sp>
        <p:sp>
          <p:nvSpPr>
            <p:cNvPr id="86051" name="Text Box 41"/>
            <p:cNvSpPr txBox="1">
              <a:spLocks noChangeArrowheads="1"/>
            </p:cNvSpPr>
            <p:nvPr/>
          </p:nvSpPr>
          <p:spPr bwMode="auto">
            <a:xfrm>
              <a:off x="5148263" y="1923678"/>
              <a:ext cx="1728788" cy="311785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rgbClr val="7A9999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 lIns="90000" tIns="10800" rIns="90000" bIns="10800" anchorCtr="1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latin typeface="华文中宋" pitchFamily="2" charset="-122"/>
                  <a:ea typeface="华文中宋" pitchFamily="2" charset="-122"/>
                </a:rPr>
                <a:t>内存储器</a:t>
              </a:r>
            </a:p>
          </p:txBody>
        </p:sp>
        <p:sp>
          <p:nvSpPr>
            <p:cNvPr id="3" name="矩形 2"/>
            <p:cNvSpPr/>
            <p:nvPr/>
          </p:nvSpPr>
          <p:spPr bwMode="auto">
            <a:xfrm>
              <a:off x="5003801" y="2329204"/>
              <a:ext cx="2089839" cy="2186837"/>
            </a:xfrm>
            <a:prstGeom prst="rect">
              <a:avLst/>
            </a:prstGeom>
            <a:noFill/>
            <a:ln w="22225" cap="sq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lg" len="lg"/>
            </a:ln>
            <a:effectLst/>
          </p:spPr>
          <p:txBody>
            <a:bodyPr/>
            <a:lstStyle/>
            <a:p>
              <a:pPr>
                <a:defRPr/>
              </a:pPr>
              <a:endParaRPr kumimoji="0" lang="zh-CN" altLang="en-US" sz="1800">
                <a:latin typeface="Tahoma" pitchFamily="34" charset="0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750"/>
                                        <p:tgtEl>
                                          <p:spTgt spid="7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71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7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750"/>
                                        <p:tgtEl>
                                          <p:spTgt spid="71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71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7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000"/>
                                        <p:tgtEl>
                                          <p:spTgt spid="71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71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4" grpId="1"/>
      <p:bldP spid="71687" grpId="0" animBg="1"/>
      <p:bldP spid="71693" grpId="0"/>
      <p:bldP spid="71694" grpId="0" animBg="1"/>
      <p:bldP spid="71697" grpId="0"/>
      <p:bldP spid="71698" grpId="0"/>
      <p:bldP spid="71699" grpId="0" animBg="1"/>
      <p:bldP spid="71700" grpId="0" animBg="1"/>
      <p:bldP spid="71701" grpId="0" animBg="1"/>
      <p:bldP spid="71702" grpId="0"/>
      <p:bldP spid="71703" grpId="0" animBg="1"/>
      <p:bldP spid="71704" grpId="0" animBg="1"/>
      <p:bldP spid="71705" grpId="0" animBg="1"/>
      <p:bldP spid="71706" grpId="0" animBg="1"/>
      <p:bldP spid="71713" grpId="0" animBg="1"/>
      <p:bldP spid="71714" grpId="0" animBg="1"/>
      <p:bldP spid="71715" grpId="0"/>
      <p:bldP spid="71716" grpId="0" animBg="1"/>
      <p:bldP spid="71717" grpId="0" animBg="1"/>
      <p:bldP spid="71718" grpId="0"/>
      <p:bldP spid="71720" grpId="0"/>
      <p:bldP spid="71723" grpId="0"/>
      <p:bldP spid="71724" grpId="0"/>
      <p:bldP spid="717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7C6F00-D665-4F71-A726-AB682A0C571A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1886276" y="601222"/>
            <a:ext cx="4766670" cy="4895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室温如何读取并能被</a:t>
            </a: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计算机</a:t>
            </a: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识别？</a:t>
            </a:r>
            <a:endParaRPr lang="zh-CN" altLang="en-US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1368864"/>
            <a:ext cx="4752528" cy="4895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温度如何显示？</a:t>
            </a:r>
            <a:endParaRPr lang="zh-CN" altLang="en-US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7704" y="2138965"/>
            <a:ext cx="4752528" cy="489534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72000" bIns="108000" anchor="ctr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怎样实现报警？</a:t>
            </a:r>
            <a:endParaRPr lang="zh-CN" altLang="en-US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9" name="Picture 2" descr="N:\温度控制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3055938"/>
            <a:ext cx="5462588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内容占位符 2"/>
          <p:cNvSpPr txBox="1">
            <a:spLocks/>
          </p:cNvSpPr>
          <p:nvPr/>
        </p:nvSpPr>
        <p:spPr bwMode="auto">
          <a:xfrm>
            <a:off x="611188" y="3300413"/>
            <a:ext cx="1081087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ts val="6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ts val="6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ts val="6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kumimoji="0" lang="zh-CN" altLang="en-US" sz="2000" kern="0" dirty="0" smtClean="0">
                <a:latin typeface="黑体" panose="02010600030101010101" pitchFamily="2" charset="-122"/>
                <a:ea typeface="黑体" panose="02010600030101010101" pitchFamily="2" charset="-122"/>
              </a:rPr>
              <a:t>系统结构框图</a:t>
            </a:r>
            <a:endParaRPr kumimoji="0" lang="zh-CN" altLang="en-US" sz="2000" kern="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任意多边形 5"/>
          <p:cNvSpPr>
            <a:spLocks/>
          </p:cNvSpPr>
          <p:nvPr/>
        </p:nvSpPr>
        <p:spPr bwMode="auto">
          <a:xfrm>
            <a:off x="1736725" y="2859088"/>
            <a:ext cx="4573588" cy="2368550"/>
          </a:xfrm>
          <a:custGeom>
            <a:avLst/>
            <a:gdLst>
              <a:gd name="T0" fmla="*/ 14700 w 4573821"/>
              <a:gd name="T1" fmla="*/ 122528 h 2240924"/>
              <a:gd name="T2" fmla="*/ 143488 w 4573821"/>
              <a:gd name="T3" fmla="*/ 68072 h 2240924"/>
              <a:gd name="T4" fmla="*/ 298035 w 4573821"/>
              <a:gd name="T5" fmla="*/ 27229 h 2240924"/>
              <a:gd name="T6" fmla="*/ 439703 w 4573821"/>
              <a:gd name="T7" fmla="*/ 0 h 2240924"/>
              <a:gd name="T8" fmla="*/ 1830621 w 4573821"/>
              <a:gd name="T9" fmla="*/ 13614 h 2240924"/>
              <a:gd name="T10" fmla="*/ 2178350 w 4573821"/>
              <a:gd name="T11" fmla="*/ 27229 h 2240924"/>
              <a:gd name="T12" fmla="*/ 3157145 w 4573821"/>
              <a:gd name="T13" fmla="*/ 40843 h 2240924"/>
              <a:gd name="T14" fmla="*/ 3710936 w 4573821"/>
              <a:gd name="T15" fmla="*/ 54458 h 2240924"/>
              <a:gd name="T16" fmla="*/ 3955635 w 4573821"/>
              <a:gd name="T17" fmla="*/ 68072 h 2240924"/>
              <a:gd name="T18" fmla="*/ 4045787 w 4573821"/>
              <a:gd name="T19" fmla="*/ 81686 h 2240924"/>
              <a:gd name="T20" fmla="*/ 4084424 w 4573821"/>
              <a:gd name="T21" fmla="*/ 95300 h 2240924"/>
              <a:gd name="T22" fmla="*/ 4277607 w 4573821"/>
              <a:gd name="T23" fmla="*/ 108914 h 2240924"/>
              <a:gd name="T24" fmla="*/ 4393517 w 4573821"/>
              <a:gd name="T25" fmla="*/ 122528 h 2240924"/>
              <a:gd name="T26" fmla="*/ 4496548 w 4573821"/>
              <a:gd name="T27" fmla="*/ 190600 h 2240924"/>
              <a:gd name="T28" fmla="*/ 4560942 w 4573821"/>
              <a:gd name="T29" fmla="*/ 285900 h 2240924"/>
              <a:gd name="T30" fmla="*/ 4573821 w 4573821"/>
              <a:gd name="T31" fmla="*/ 326742 h 2240924"/>
              <a:gd name="T32" fmla="*/ 4560942 w 4573821"/>
              <a:gd name="T33" fmla="*/ 816855 h 2240924"/>
              <a:gd name="T34" fmla="*/ 4522305 w 4573821"/>
              <a:gd name="T35" fmla="*/ 884926 h 2240924"/>
              <a:gd name="T36" fmla="*/ 4406396 w 4573821"/>
              <a:gd name="T37" fmla="*/ 1034683 h 2240924"/>
              <a:gd name="T38" fmla="*/ 4367759 w 4573821"/>
              <a:gd name="T39" fmla="*/ 1061911 h 2240924"/>
              <a:gd name="T40" fmla="*/ 4329122 w 4573821"/>
              <a:gd name="T41" fmla="*/ 1075525 h 2240924"/>
              <a:gd name="T42" fmla="*/ 4226091 w 4573821"/>
              <a:gd name="T43" fmla="*/ 1143597 h 2240924"/>
              <a:gd name="T44" fmla="*/ 4187455 w 4573821"/>
              <a:gd name="T45" fmla="*/ 1170825 h 2240924"/>
              <a:gd name="T46" fmla="*/ 4058666 w 4573821"/>
              <a:gd name="T47" fmla="*/ 1198053 h 2240924"/>
              <a:gd name="T48" fmla="*/ 3994272 w 4573821"/>
              <a:gd name="T49" fmla="*/ 1211668 h 2240924"/>
              <a:gd name="T50" fmla="*/ 3105629 w 4573821"/>
              <a:gd name="T51" fmla="*/ 1225282 h 2240924"/>
              <a:gd name="T52" fmla="*/ 2719263 w 4573821"/>
              <a:gd name="T53" fmla="*/ 1252511 h 2240924"/>
              <a:gd name="T54" fmla="*/ 2616232 w 4573821"/>
              <a:gd name="T55" fmla="*/ 1266125 h 2240924"/>
              <a:gd name="T56" fmla="*/ 2577596 w 4573821"/>
              <a:gd name="T57" fmla="*/ 1279739 h 2240924"/>
              <a:gd name="T58" fmla="*/ 2538959 w 4573821"/>
              <a:gd name="T59" fmla="*/ 1306967 h 2240924"/>
              <a:gd name="T60" fmla="*/ 2487443 w 4573821"/>
              <a:gd name="T61" fmla="*/ 1429496 h 2240924"/>
              <a:gd name="T62" fmla="*/ 2474565 w 4573821"/>
              <a:gd name="T63" fmla="*/ 1470339 h 2240924"/>
              <a:gd name="T64" fmla="*/ 2461686 w 4573821"/>
              <a:gd name="T65" fmla="*/ 1511181 h 2240924"/>
              <a:gd name="T66" fmla="*/ 2435928 w 4573821"/>
              <a:gd name="T67" fmla="*/ 2042136 h 2240924"/>
              <a:gd name="T68" fmla="*/ 2423049 w 4573821"/>
              <a:gd name="T69" fmla="*/ 2110208 h 2240924"/>
              <a:gd name="T70" fmla="*/ 2345776 w 4573821"/>
              <a:gd name="T71" fmla="*/ 2232736 h 2240924"/>
              <a:gd name="T72" fmla="*/ 2242745 w 4573821"/>
              <a:gd name="T73" fmla="*/ 2355264 h 2240924"/>
              <a:gd name="T74" fmla="*/ 2204108 w 4573821"/>
              <a:gd name="T75" fmla="*/ 2368878 h 2240924"/>
              <a:gd name="T76" fmla="*/ 1804863 w 4573821"/>
              <a:gd name="T77" fmla="*/ 2341650 h 2240924"/>
              <a:gd name="T78" fmla="*/ 1624559 w 4573821"/>
              <a:gd name="T79" fmla="*/ 2300807 h 2240924"/>
              <a:gd name="T80" fmla="*/ 1495770 w 4573821"/>
              <a:gd name="T81" fmla="*/ 2259964 h 2240924"/>
              <a:gd name="T82" fmla="*/ 1366981 w 4573821"/>
              <a:gd name="T83" fmla="*/ 2246350 h 2240924"/>
              <a:gd name="T84" fmla="*/ 1212435 w 4573821"/>
              <a:gd name="T85" fmla="*/ 2205508 h 2240924"/>
              <a:gd name="T86" fmla="*/ 1173798 w 4573821"/>
              <a:gd name="T87" fmla="*/ 2191893 h 2240924"/>
              <a:gd name="T88" fmla="*/ 941979 w 4573821"/>
              <a:gd name="T89" fmla="*/ 2164664 h 2240924"/>
              <a:gd name="T90" fmla="*/ 697280 w 4573821"/>
              <a:gd name="T91" fmla="*/ 2137436 h 2240924"/>
              <a:gd name="T92" fmla="*/ 645765 w 4573821"/>
              <a:gd name="T93" fmla="*/ 2123822 h 2240924"/>
              <a:gd name="T94" fmla="*/ 555612 w 4573821"/>
              <a:gd name="T95" fmla="*/ 2110208 h 2240924"/>
              <a:gd name="T96" fmla="*/ 413945 w 4573821"/>
              <a:gd name="T97" fmla="*/ 2069365 h 2240924"/>
              <a:gd name="T98" fmla="*/ 323793 w 4573821"/>
              <a:gd name="T99" fmla="*/ 2001294 h 2240924"/>
              <a:gd name="T100" fmla="*/ 246519 w 4573821"/>
              <a:gd name="T101" fmla="*/ 1946837 h 2240924"/>
              <a:gd name="T102" fmla="*/ 207883 w 4573821"/>
              <a:gd name="T103" fmla="*/ 1878766 h 2240924"/>
              <a:gd name="T104" fmla="*/ 169246 w 4573821"/>
              <a:gd name="T105" fmla="*/ 1824308 h 2240924"/>
              <a:gd name="T106" fmla="*/ 143488 w 4573821"/>
              <a:gd name="T107" fmla="*/ 1783466 h 2240924"/>
              <a:gd name="T108" fmla="*/ 130610 w 4573821"/>
              <a:gd name="T109" fmla="*/ 1742623 h 2240924"/>
              <a:gd name="T110" fmla="*/ 91973 w 4573821"/>
              <a:gd name="T111" fmla="*/ 1701781 h 2240924"/>
              <a:gd name="T112" fmla="*/ 66215 w 4573821"/>
              <a:gd name="T113" fmla="*/ 1592867 h 2240924"/>
              <a:gd name="T114" fmla="*/ 40458 w 4573821"/>
              <a:gd name="T115" fmla="*/ 1552024 h 2240924"/>
              <a:gd name="T116" fmla="*/ 14700 w 4573821"/>
              <a:gd name="T117" fmla="*/ 1375039 h 2240924"/>
              <a:gd name="T118" fmla="*/ 1821 w 4573821"/>
              <a:gd name="T119" fmla="*/ 1320582 h 2240924"/>
              <a:gd name="T120" fmla="*/ 1821 w 4573821"/>
              <a:gd name="T121" fmla="*/ 176986 h 224092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4573821" h="2240924">
                <a:moveTo>
                  <a:pt x="14700" y="115910"/>
                </a:moveTo>
                <a:cubicBezTo>
                  <a:pt x="57629" y="98738"/>
                  <a:pt x="98632" y="75609"/>
                  <a:pt x="143488" y="64395"/>
                </a:cubicBezTo>
                <a:cubicBezTo>
                  <a:pt x="195004" y="51516"/>
                  <a:pt x="245656" y="34488"/>
                  <a:pt x="298035" y="25758"/>
                </a:cubicBezTo>
                <a:cubicBezTo>
                  <a:pt x="396900" y="9280"/>
                  <a:pt x="349702" y="18000"/>
                  <a:pt x="439703" y="0"/>
                </a:cubicBezTo>
                <a:lnTo>
                  <a:pt x="1830621" y="12879"/>
                </a:lnTo>
                <a:cubicBezTo>
                  <a:pt x="1946597" y="14597"/>
                  <a:pt x="2062383" y="23506"/>
                  <a:pt x="2178350" y="25758"/>
                </a:cubicBezTo>
                <a:lnTo>
                  <a:pt x="3157145" y="38637"/>
                </a:lnTo>
                <a:lnTo>
                  <a:pt x="3710936" y="51516"/>
                </a:lnTo>
                <a:cubicBezTo>
                  <a:pt x="3792502" y="55809"/>
                  <a:pt x="3874196" y="58130"/>
                  <a:pt x="3955635" y="64395"/>
                </a:cubicBezTo>
                <a:cubicBezTo>
                  <a:pt x="3985901" y="66723"/>
                  <a:pt x="4016021" y="71321"/>
                  <a:pt x="4045787" y="77274"/>
                </a:cubicBezTo>
                <a:cubicBezTo>
                  <a:pt x="4059099" y="79936"/>
                  <a:pt x="4070931" y="88653"/>
                  <a:pt x="4084424" y="90152"/>
                </a:cubicBezTo>
                <a:cubicBezTo>
                  <a:pt x="4148567" y="97279"/>
                  <a:pt x="4213293" y="97671"/>
                  <a:pt x="4277607" y="103031"/>
                </a:cubicBezTo>
                <a:cubicBezTo>
                  <a:pt x="4316347" y="106259"/>
                  <a:pt x="4354880" y="111617"/>
                  <a:pt x="4393517" y="115910"/>
                </a:cubicBezTo>
                <a:cubicBezTo>
                  <a:pt x="4434323" y="136314"/>
                  <a:pt x="4463111" y="146868"/>
                  <a:pt x="4496548" y="180305"/>
                </a:cubicBezTo>
                <a:cubicBezTo>
                  <a:pt x="4502382" y="186139"/>
                  <a:pt x="4553629" y="255832"/>
                  <a:pt x="4560942" y="270457"/>
                </a:cubicBezTo>
                <a:cubicBezTo>
                  <a:pt x="4567013" y="282599"/>
                  <a:pt x="4569528" y="296214"/>
                  <a:pt x="4573821" y="309093"/>
                </a:cubicBezTo>
                <a:cubicBezTo>
                  <a:pt x="4569528" y="463640"/>
                  <a:pt x="4575954" y="618857"/>
                  <a:pt x="4560942" y="772733"/>
                </a:cubicBezTo>
                <a:cubicBezTo>
                  <a:pt x="4558511" y="797647"/>
                  <a:pt x="4536553" y="816546"/>
                  <a:pt x="4522305" y="837127"/>
                </a:cubicBezTo>
                <a:cubicBezTo>
                  <a:pt x="4494496" y="877295"/>
                  <a:pt x="4449765" y="942654"/>
                  <a:pt x="4406396" y="978795"/>
                </a:cubicBezTo>
                <a:cubicBezTo>
                  <a:pt x="4394505" y="988704"/>
                  <a:pt x="4381603" y="997630"/>
                  <a:pt x="4367759" y="1004552"/>
                </a:cubicBezTo>
                <a:cubicBezTo>
                  <a:pt x="4355616" y="1010623"/>
                  <a:pt x="4342001" y="1013138"/>
                  <a:pt x="4329122" y="1017431"/>
                </a:cubicBezTo>
                <a:cubicBezTo>
                  <a:pt x="4267337" y="1110112"/>
                  <a:pt x="4354828" y="996002"/>
                  <a:pt x="4226091" y="1081826"/>
                </a:cubicBezTo>
                <a:cubicBezTo>
                  <a:pt x="4213212" y="1090412"/>
                  <a:pt x="4201682" y="1101486"/>
                  <a:pt x="4187455" y="1107583"/>
                </a:cubicBezTo>
                <a:cubicBezTo>
                  <a:pt x="4162277" y="1118373"/>
                  <a:pt x="4077169" y="1129977"/>
                  <a:pt x="4058666" y="1133341"/>
                </a:cubicBezTo>
                <a:cubicBezTo>
                  <a:pt x="4037129" y="1137257"/>
                  <a:pt x="4016154" y="1145629"/>
                  <a:pt x="3994272" y="1146220"/>
                </a:cubicBezTo>
                <a:cubicBezTo>
                  <a:pt x="3698135" y="1154224"/>
                  <a:pt x="3401843" y="1154806"/>
                  <a:pt x="3105629" y="1159099"/>
                </a:cubicBezTo>
                <a:cubicBezTo>
                  <a:pt x="2952262" y="1167620"/>
                  <a:pt x="2864057" y="1170378"/>
                  <a:pt x="2719263" y="1184857"/>
                </a:cubicBezTo>
                <a:cubicBezTo>
                  <a:pt x="2684824" y="1188301"/>
                  <a:pt x="2650576" y="1193443"/>
                  <a:pt x="2616232" y="1197736"/>
                </a:cubicBezTo>
                <a:cubicBezTo>
                  <a:pt x="2603353" y="1202029"/>
                  <a:pt x="2589738" y="1204543"/>
                  <a:pt x="2577596" y="1210614"/>
                </a:cubicBezTo>
                <a:cubicBezTo>
                  <a:pt x="2563751" y="1217536"/>
                  <a:pt x="2549904" y="1225427"/>
                  <a:pt x="2538959" y="1236372"/>
                </a:cubicBezTo>
                <a:cubicBezTo>
                  <a:pt x="2508346" y="1266985"/>
                  <a:pt x="2500195" y="1314026"/>
                  <a:pt x="2487443" y="1352282"/>
                </a:cubicBezTo>
                <a:lnTo>
                  <a:pt x="2474565" y="1390919"/>
                </a:lnTo>
                <a:lnTo>
                  <a:pt x="2461686" y="1429555"/>
                </a:lnTo>
                <a:cubicBezTo>
                  <a:pt x="2451586" y="1762844"/>
                  <a:pt x="2471450" y="1736460"/>
                  <a:pt x="2435928" y="1931831"/>
                </a:cubicBezTo>
                <a:cubicBezTo>
                  <a:pt x="2432012" y="1953368"/>
                  <a:pt x="2432107" y="1976298"/>
                  <a:pt x="2423049" y="1996226"/>
                </a:cubicBezTo>
                <a:lnTo>
                  <a:pt x="2345776" y="2112136"/>
                </a:lnTo>
                <a:cubicBezTo>
                  <a:pt x="2321233" y="2148950"/>
                  <a:pt x="2280550" y="2215443"/>
                  <a:pt x="2242745" y="2228045"/>
                </a:cubicBezTo>
                <a:lnTo>
                  <a:pt x="2204108" y="2240924"/>
                </a:lnTo>
                <a:cubicBezTo>
                  <a:pt x="2071026" y="2232338"/>
                  <a:pt x="1937591" y="2228116"/>
                  <a:pt x="1804863" y="2215167"/>
                </a:cubicBezTo>
                <a:cubicBezTo>
                  <a:pt x="1790086" y="2213725"/>
                  <a:pt x="1665434" y="2188793"/>
                  <a:pt x="1624559" y="2176530"/>
                </a:cubicBezTo>
                <a:cubicBezTo>
                  <a:pt x="1591965" y="2166752"/>
                  <a:pt x="1533552" y="2143290"/>
                  <a:pt x="1495770" y="2137893"/>
                </a:cubicBezTo>
                <a:cubicBezTo>
                  <a:pt x="1453060" y="2131792"/>
                  <a:pt x="1409911" y="2129307"/>
                  <a:pt x="1366981" y="2125014"/>
                </a:cubicBezTo>
                <a:cubicBezTo>
                  <a:pt x="1315466" y="2112135"/>
                  <a:pt x="1262811" y="2103170"/>
                  <a:pt x="1212435" y="2086378"/>
                </a:cubicBezTo>
                <a:cubicBezTo>
                  <a:pt x="1199556" y="2082085"/>
                  <a:pt x="1187050" y="2076444"/>
                  <a:pt x="1173798" y="2073499"/>
                </a:cubicBezTo>
                <a:cubicBezTo>
                  <a:pt x="1092563" y="2055447"/>
                  <a:pt x="1029448" y="2056206"/>
                  <a:pt x="941979" y="2047741"/>
                </a:cubicBezTo>
                <a:lnTo>
                  <a:pt x="697280" y="2021983"/>
                </a:lnTo>
                <a:cubicBezTo>
                  <a:pt x="680108" y="2017690"/>
                  <a:pt x="663180" y="2012271"/>
                  <a:pt x="645765" y="2009105"/>
                </a:cubicBezTo>
                <a:cubicBezTo>
                  <a:pt x="615899" y="2003675"/>
                  <a:pt x="585555" y="2001217"/>
                  <a:pt x="555612" y="1996226"/>
                </a:cubicBezTo>
                <a:cubicBezTo>
                  <a:pt x="507133" y="1988146"/>
                  <a:pt x="459221" y="1977712"/>
                  <a:pt x="413945" y="1957589"/>
                </a:cubicBezTo>
                <a:cubicBezTo>
                  <a:pt x="397561" y="1950307"/>
                  <a:pt x="332066" y="1898986"/>
                  <a:pt x="323793" y="1893195"/>
                </a:cubicBezTo>
                <a:cubicBezTo>
                  <a:pt x="298432" y="1875442"/>
                  <a:pt x="246519" y="1841679"/>
                  <a:pt x="246519" y="1841679"/>
                </a:cubicBezTo>
                <a:cubicBezTo>
                  <a:pt x="233640" y="1820214"/>
                  <a:pt x="221768" y="1798113"/>
                  <a:pt x="207883" y="1777285"/>
                </a:cubicBezTo>
                <a:cubicBezTo>
                  <a:pt x="195976" y="1759425"/>
                  <a:pt x="181722" y="1743236"/>
                  <a:pt x="169246" y="1725769"/>
                </a:cubicBezTo>
                <a:cubicBezTo>
                  <a:pt x="160249" y="1713174"/>
                  <a:pt x="152074" y="1700012"/>
                  <a:pt x="143488" y="1687133"/>
                </a:cubicBezTo>
                <a:cubicBezTo>
                  <a:pt x="139195" y="1674254"/>
                  <a:pt x="138140" y="1659792"/>
                  <a:pt x="130610" y="1648496"/>
                </a:cubicBezTo>
                <a:cubicBezTo>
                  <a:pt x="120507" y="1633341"/>
                  <a:pt x="99510" y="1626441"/>
                  <a:pt x="91973" y="1609860"/>
                </a:cubicBezTo>
                <a:cubicBezTo>
                  <a:pt x="77324" y="1577633"/>
                  <a:pt x="85851" y="1536284"/>
                  <a:pt x="66215" y="1506829"/>
                </a:cubicBezTo>
                <a:lnTo>
                  <a:pt x="40458" y="1468192"/>
                </a:lnTo>
                <a:cubicBezTo>
                  <a:pt x="34272" y="1424893"/>
                  <a:pt x="23635" y="1345441"/>
                  <a:pt x="14700" y="1300767"/>
                </a:cubicBezTo>
                <a:cubicBezTo>
                  <a:pt x="11229" y="1283410"/>
                  <a:pt x="2022" y="1266950"/>
                  <a:pt x="1821" y="1249251"/>
                </a:cubicBezTo>
                <a:cubicBezTo>
                  <a:pt x="-2277" y="888666"/>
                  <a:pt x="1821" y="528034"/>
                  <a:pt x="1821" y="167426"/>
                </a:cubicBezTo>
              </a:path>
            </a:pathLst>
          </a:custGeom>
          <a:noFill/>
          <a:ln w="127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0525" y="273050"/>
            <a:ext cx="6038850" cy="731838"/>
          </a:xfrm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3200" smtClean="0"/>
              <a:t>微机系统概念结构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779912" y="1348442"/>
            <a:ext cx="2736304" cy="399583"/>
          </a:xfrm>
          <a:solidFill>
            <a:schemeClr val="accent5">
              <a:lumMod val="25000"/>
            </a:schemeClr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</a:rPr>
              <a:t>微型计算机系统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2123728" y="2318966"/>
            <a:ext cx="2160000" cy="399583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硬件系统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auto">
          <a:xfrm>
            <a:off x="6300432" y="2318966"/>
            <a:ext cx="2160000" cy="399583"/>
          </a:xfrm>
          <a:prstGeom prst="rect">
            <a:avLst/>
          </a:prstGeom>
          <a:solidFill>
            <a:srgbClr val="3D090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软件系统</a:t>
            </a: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5148263" y="1747838"/>
            <a:ext cx="0" cy="2857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H="1">
            <a:off x="3203575" y="2033588"/>
            <a:ext cx="0" cy="284162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3203575" y="2033588"/>
            <a:ext cx="4176713" cy="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7380288" y="2033588"/>
            <a:ext cx="0" cy="284162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>
            <a:off x="6372225" y="1801813"/>
            <a:ext cx="0" cy="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内容占位符 2"/>
          <p:cNvSpPr txBox="1">
            <a:spLocks/>
          </p:cNvSpPr>
          <p:nvPr/>
        </p:nvSpPr>
        <p:spPr bwMode="auto">
          <a:xfrm>
            <a:off x="1187576" y="3289491"/>
            <a:ext cx="1620000" cy="399583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主机系统</a:t>
            </a:r>
          </a:p>
        </p:txBody>
      </p:sp>
      <p:sp>
        <p:nvSpPr>
          <p:cNvPr id="14" name="内容占位符 2"/>
          <p:cNvSpPr txBox="1">
            <a:spLocks/>
          </p:cNvSpPr>
          <p:nvPr/>
        </p:nvSpPr>
        <p:spPr bwMode="auto">
          <a:xfrm>
            <a:off x="3636096" y="3298209"/>
            <a:ext cx="1620000" cy="399583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外部设备</a:t>
            </a:r>
          </a:p>
        </p:txBody>
      </p: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H="1">
            <a:off x="2027238" y="3003550"/>
            <a:ext cx="0" cy="2857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>
            <a:off x="2027238" y="3003550"/>
            <a:ext cx="2400300" cy="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>
            <a:off x="4427538" y="3003550"/>
            <a:ext cx="0" cy="2857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>
            <a:off x="3203575" y="2727325"/>
            <a:ext cx="0" cy="2857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内容占位符 2"/>
          <p:cNvSpPr txBox="1">
            <a:spLocks/>
          </p:cNvSpPr>
          <p:nvPr/>
        </p:nvSpPr>
        <p:spPr bwMode="auto">
          <a:xfrm>
            <a:off x="179512" y="4250537"/>
            <a:ext cx="1440000" cy="399583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US" altLang="zh-CN" sz="20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CPU</a:t>
            </a:r>
            <a:endParaRPr lang="zh-CN" altLang="en-US" sz="2000" kern="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内容占位符 2"/>
          <p:cNvSpPr txBox="1">
            <a:spLocks/>
          </p:cNvSpPr>
          <p:nvPr/>
        </p:nvSpPr>
        <p:spPr bwMode="auto">
          <a:xfrm>
            <a:off x="1907704" y="4257180"/>
            <a:ext cx="1440000" cy="399583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存储器</a:t>
            </a:r>
          </a:p>
        </p:txBody>
      </p:sp>
      <p:sp>
        <p:nvSpPr>
          <p:cNvPr id="22" name="内容占位符 2"/>
          <p:cNvSpPr txBox="1">
            <a:spLocks/>
          </p:cNvSpPr>
          <p:nvPr/>
        </p:nvSpPr>
        <p:spPr bwMode="auto">
          <a:xfrm>
            <a:off x="3635896" y="4257180"/>
            <a:ext cx="1440000" cy="399583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总线</a:t>
            </a:r>
          </a:p>
        </p:txBody>
      </p:sp>
      <p:sp>
        <p:nvSpPr>
          <p:cNvPr id="23" name="内容占位符 2"/>
          <p:cNvSpPr txBox="1">
            <a:spLocks/>
          </p:cNvSpPr>
          <p:nvPr/>
        </p:nvSpPr>
        <p:spPr bwMode="auto">
          <a:xfrm>
            <a:off x="5364088" y="4260060"/>
            <a:ext cx="1440000" cy="399583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US" altLang="zh-CN" sz="20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I/O</a:t>
            </a:r>
            <a:r>
              <a:rPr lang="zh-CN" altLang="en-US" sz="20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接口</a:t>
            </a:r>
          </a:p>
        </p:txBody>
      </p: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 flipH="1">
            <a:off x="885825" y="3983038"/>
            <a:ext cx="0" cy="2857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 flipH="1">
            <a:off x="2627313" y="3983038"/>
            <a:ext cx="0" cy="2857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4318000" y="3963988"/>
            <a:ext cx="0" cy="2857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6"/>
          <p:cNvCxnSpPr>
            <a:cxnSpLocks noChangeShapeType="1"/>
          </p:cNvCxnSpPr>
          <p:nvPr/>
        </p:nvCxnSpPr>
        <p:spPr bwMode="auto">
          <a:xfrm flipH="1">
            <a:off x="6046788" y="3984625"/>
            <a:ext cx="0" cy="2857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>
            <a:off x="900113" y="3963988"/>
            <a:ext cx="5146675" cy="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>
            <a:off x="2027238" y="3694113"/>
            <a:ext cx="0" cy="2857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内容占位符 2"/>
          <p:cNvSpPr txBox="1">
            <a:spLocks/>
          </p:cNvSpPr>
          <p:nvPr/>
        </p:nvSpPr>
        <p:spPr bwMode="auto">
          <a:xfrm>
            <a:off x="5796136" y="3298209"/>
            <a:ext cx="1440000" cy="399583"/>
          </a:xfrm>
          <a:prstGeom prst="rect">
            <a:avLst/>
          </a:prstGeom>
          <a:solidFill>
            <a:srgbClr val="3D090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系统软件</a:t>
            </a:r>
          </a:p>
        </p:txBody>
      </p:sp>
      <p:sp>
        <p:nvSpPr>
          <p:cNvPr id="36" name="内容占位符 2"/>
          <p:cNvSpPr txBox="1">
            <a:spLocks/>
          </p:cNvSpPr>
          <p:nvPr/>
        </p:nvSpPr>
        <p:spPr bwMode="auto">
          <a:xfrm>
            <a:off x="7524328" y="3289491"/>
            <a:ext cx="1440000" cy="399583"/>
          </a:xfrm>
          <a:prstGeom prst="rect">
            <a:avLst/>
          </a:prstGeom>
          <a:solidFill>
            <a:srgbClr val="3D090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anchor="ctr" anchorCtr="1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应用软件</a:t>
            </a:r>
          </a:p>
        </p:txBody>
      </p:sp>
      <p:cxnSp>
        <p:nvCxnSpPr>
          <p:cNvPr id="42" name="直接连接符 41"/>
          <p:cNvCxnSpPr>
            <a:cxnSpLocks noChangeShapeType="1"/>
          </p:cNvCxnSpPr>
          <p:nvPr/>
        </p:nvCxnSpPr>
        <p:spPr bwMode="auto">
          <a:xfrm flipH="1">
            <a:off x="6507163" y="2989263"/>
            <a:ext cx="0" cy="284162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直接连接符 42"/>
          <p:cNvCxnSpPr>
            <a:cxnSpLocks noChangeShapeType="1"/>
          </p:cNvCxnSpPr>
          <p:nvPr/>
        </p:nvCxnSpPr>
        <p:spPr bwMode="auto">
          <a:xfrm>
            <a:off x="6516688" y="2979738"/>
            <a:ext cx="1727200" cy="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直接连接符 43"/>
          <p:cNvCxnSpPr>
            <a:cxnSpLocks noChangeShapeType="1"/>
          </p:cNvCxnSpPr>
          <p:nvPr/>
        </p:nvCxnSpPr>
        <p:spPr bwMode="auto">
          <a:xfrm>
            <a:off x="8243888" y="2979738"/>
            <a:ext cx="0" cy="2857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>
            <a:off x="7380288" y="2703513"/>
            <a:ext cx="0" cy="2857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pPr eaLnBrk="1" hangingPunct="1"/>
            <a:r>
              <a:rPr lang="zh-CN" altLang="en-US" smtClean="0"/>
              <a:t>结束语：</a:t>
            </a:r>
          </a:p>
        </p:txBody>
      </p:sp>
      <p:sp>
        <p:nvSpPr>
          <p:cNvPr id="8806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85788" y="1206500"/>
            <a:ext cx="7843837" cy="2968625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mtClean="0"/>
              <a:t>难点及要点：</a:t>
            </a:r>
            <a:endParaRPr lang="en-US" altLang="zh-CN" smtClean="0"/>
          </a:p>
          <a:p>
            <a:pPr lvl="1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mtClean="0"/>
              <a:t>补码的概念及其运算</a:t>
            </a:r>
            <a:endParaRPr lang="en-US" altLang="zh-CN" smtClean="0"/>
          </a:p>
          <a:p>
            <a:pPr lvl="1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mtClean="0">
                <a:latin typeface="宋体" pitchFamily="2" charset="-122"/>
              </a:rPr>
              <a:t>基本逻辑门及其逻辑关系</a:t>
            </a:r>
            <a:endParaRPr lang="en-US" altLang="zh-CN" smtClean="0">
              <a:latin typeface="宋体" pitchFamily="2" charset="-122"/>
            </a:endParaRPr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7956550" y="4602163"/>
            <a:ext cx="933450" cy="685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7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4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谢谢！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323850" y="198438"/>
            <a:ext cx="7793038" cy="676275"/>
          </a:xfrm>
        </p:spPr>
        <p:txBody>
          <a:bodyPr/>
          <a:lstStyle/>
          <a:p>
            <a:r>
              <a:rPr lang="zh-CN" altLang="en-US" smtClean="0"/>
              <a:t>完成系统设计将涉及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835683-635A-446E-B87D-3AF5019BE765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395288" y="1431925"/>
            <a:ext cx="4608512" cy="4953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6773" tIns="38387" rIns="76773" bIns="3838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200" b="1">
                <a:latin typeface="华文楷体" pitchFamily="2" charset="-122"/>
                <a:ea typeface="华文楷体" pitchFamily="2" charset="-122"/>
              </a:rPr>
              <a:t>  数据在计算机中表示</a:t>
            </a:r>
          </a:p>
        </p:txBody>
      </p:sp>
      <p:sp>
        <p:nvSpPr>
          <p:cNvPr id="6" name="AutoShape 45"/>
          <p:cNvSpPr>
            <a:spLocks noChangeArrowheads="1"/>
          </p:cNvSpPr>
          <p:nvPr/>
        </p:nvSpPr>
        <p:spPr bwMode="gray">
          <a:xfrm>
            <a:off x="395288" y="3006725"/>
            <a:ext cx="4608512" cy="4953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200" b="1">
                <a:latin typeface="华文楷体" pitchFamily="2" charset="-122"/>
                <a:ea typeface="华文楷体" pitchFamily="2" charset="-122"/>
              </a:rPr>
              <a:t>  现场数据的存储、处理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395288" y="2214563"/>
            <a:ext cx="4608512" cy="4953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200" b="1">
                <a:latin typeface="华文楷体" pitchFamily="2" charset="-122"/>
                <a:ea typeface="华文楷体" pitchFamily="2" charset="-122"/>
              </a:rPr>
              <a:t>  现场数据的采集（获取）、转换</a:t>
            </a:r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5364088" y="1519683"/>
            <a:ext cx="3311426" cy="2645183"/>
          </a:xfrm>
          <a:prstGeom prst="rect">
            <a:avLst/>
          </a:prstGeom>
          <a:solidFill>
            <a:srgbClr val="125E3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4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742950" indent="-285750" algn="just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1800" b="1">
                <a:solidFill>
                  <a:srgbClr val="FF0000"/>
                </a:solidFill>
                <a:latin typeface="+mn-lt"/>
                <a:ea typeface="宋体" pitchFamily="2" charset="-122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lnSpc>
                <a:spcPct val="130000"/>
              </a:lnSpc>
              <a:buFont typeface="Wingdings" pitchFamily="2" charset="2"/>
              <a:buNone/>
              <a:defRPr/>
            </a:pPr>
            <a:r>
              <a:rPr lang="zh-CN" altLang="en-US" sz="2000" u="sng" kern="0" dirty="0" smtClean="0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本课程主要讲授：</a:t>
            </a:r>
            <a:endParaRPr lang="en-US" altLang="zh-CN" sz="2000" u="sng" kern="0" dirty="0" smtClean="0">
              <a:solidFill>
                <a:srgbClr val="FFFF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数值信息表示</a:t>
            </a:r>
            <a:endParaRPr lang="en-US" altLang="zh-CN" sz="1800" kern="0" dirty="0" smtClean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1800" kern="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en-US" altLang="zh-CN" sz="1800" kern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zh-CN" altLang="en-US" sz="1800" kern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微型机基本原理</a:t>
            </a:r>
            <a:endParaRPr lang="en-US" altLang="zh-CN" sz="1800" kern="0" dirty="0" smtClean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汇编程序设计</a:t>
            </a:r>
            <a:endParaRPr lang="en-US" altLang="zh-CN" sz="1800" kern="0" dirty="0" smtClean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1800" kern="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en-US" altLang="zh-CN" sz="1800" kern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zh-CN" altLang="en-US" sz="1800" kern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半导体存储器及其接口设计</a:t>
            </a:r>
            <a:endParaRPr lang="en-US" altLang="zh-CN" sz="1800" kern="0" dirty="0" smtClean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sz="1800" kern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输入输出技术</a:t>
            </a:r>
            <a:endParaRPr lang="en-US" altLang="zh-CN" sz="1800" kern="0" dirty="0" smtClean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34113" y="434975"/>
            <a:ext cx="28082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000" b="1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微处理器结构</a:t>
            </a:r>
            <a:endParaRPr lang="en-US" altLang="zh-CN" sz="2000" b="1" kern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000" b="1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Intel80x86</a:t>
            </a:r>
            <a:r>
              <a:rPr lang="zh-CN" altLang="en-US" sz="2000" b="1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基本</a:t>
            </a:r>
            <a:r>
              <a:rPr lang="zh-CN" altLang="en-US" sz="2000" b="1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指令集</a:t>
            </a:r>
            <a:endParaRPr lang="en-US" altLang="zh-CN" sz="2000" b="1" kern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7950" y="4427538"/>
            <a:ext cx="2093913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000" b="1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数字并行接口</a:t>
            </a:r>
            <a:endParaRPr lang="en-US" altLang="zh-CN" sz="2000" b="1" kern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000" b="1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模拟</a:t>
            </a:r>
            <a:r>
              <a:rPr lang="zh-CN" altLang="en-US" sz="2000" b="1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量</a:t>
            </a:r>
            <a:r>
              <a:rPr lang="zh-CN" altLang="en-US" sz="2000" b="1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并行接口</a:t>
            </a:r>
            <a:endParaRPr lang="zh-CN" altLang="en-US" sz="2000" b="1" kern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5508625" y="2414588"/>
            <a:ext cx="2232025" cy="523875"/>
          </a:xfrm>
          <a:prstGeom prst="ellipse">
            <a:avLst/>
          </a:prstGeom>
          <a:noFill/>
          <a:ln w="12700" cap="sq" algn="ctr">
            <a:solidFill>
              <a:srgbClr val="FF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7700963" y="1306513"/>
            <a:ext cx="219075" cy="1266825"/>
          </a:xfrm>
          <a:custGeom>
            <a:avLst/>
            <a:gdLst>
              <a:gd name="T0" fmla="*/ 0 w 219108"/>
              <a:gd name="T1" fmla="*/ 1266124 h 1197735"/>
              <a:gd name="T2" fmla="*/ 38637 w 219108"/>
              <a:gd name="T3" fmla="*/ 1184439 h 1197735"/>
              <a:gd name="T4" fmla="*/ 51516 w 219108"/>
              <a:gd name="T5" fmla="*/ 1143596 h 1197735"/>
              <a:gd name="T6" fmla="*/ 77273 w 219108"/>
              <a:gd name="T7" fmla="*/ 1102754 h 1197735"/>
              <a:gd name="T8" fmla="*/ 90152 w 219108"/>
              <a:gd name="T9" fmla="*/ 1061911 h 1197735"/>
              <a:gd name="T10" fmla="*/ 154547 w 219108"/>
              <a:gd name="T11" fmla="*/ 952997 h 1197735"/>
              <a:gd name="T12" fmla="*/ 180304 w 219108"/>
              <a:gd name="T13" fmla="*/ 844083 h 1197735"/>
              <a:gd name="T14" fmla="*/ 193183 w 219108"/>
              <a:gd name="T15" fmla="*/ 735169 h 1197735"/>
              <a:gd name="T16" fmla="*/ 206062 w 219108"/>
              <a:gd name="T17" fmla="*/ 694326 h 1197735"/>
              <a:gd name="T18" fmla="*/ 180304 w 219108"/>
              <a:gd name="T19" fmla="*/ 653484 h 1197735"/>
              <a:gd name="T20" fmla="*/ 51516 w 219108"/>
              <a:gd name="T21" fmla="*/ 653484 h 1197735"/>
              <a:gd name="T22" fmla="*/ 64395 w 219108"/>
              <a:gd name="T23" fmla="*/ 776012 h 1197735"/>
              <a:gd name="T24" fmla="*/ 77273 w 219108"/>
              <a:gd name="T25" fmla="*/ 816854 h 1197735"/>
              <a:gd name="T26" fmla="*/ 167426 w 219108"/>
              <a:gd name="T27" fmla="*/ 762397 h 1197735"/>
              <a:gd name="T28" fmla="*/ 180304 w 219108"/>
              <a:gd name="T29" fmla="*/ 599026 h 1197735"/>
              <a:gd name="T30" fmla="*/ 206062 w 219108"/>
              <a:gd name="T31" fmla="*/ 394813 h 1197735"/>
              <a:gd name="T32" fmla="*/ 218941 w 219108"/>
              <a:gd name="T33" fmla="*/ 0 h 119773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9108" h="1197735">
                <a:moveTo>
                  <a:pt x="0" y="1197735"/>
                </a:moveTo>
                <a:cubicBezTo>
                  <a:pt x="12879" y="1171977"/>
                  <a:pt x="26941" y="1146778"/>
                  <a:pt x="38637" y="1120462"/>
                </a:cubicBezTo>
                <a:cubicBezTo>
                  <a:pt x="44151" y="1108056"/>
                  <a:pt x="45445" y="1093967"/>
                  <a:pt x="51516" y="1081825"/>
                </a:cubicBezTo>
                <a:cubicBezTo>
                  <a:pt x="58438" y="1067981"/>
                  <a:pt x="70351" y="1057033"/>
                  <a:pt x="77273" y="1043189"/>
                </a:cubicBezTo>
                <a:cubicBezTo>
                  <a:pt x="83344" y="1031047"/>
                  <a:pt x="83417" y="1016339"/>
                  <a:pt x="90152" y="1004552"/>
                </a:cubicBezTo>
                <a:cubicBezTo>
                  <a:pt x="153544" y="893616"/>
                  <a:pt x="107351" y="1011644"/>
                  <a:pt x="154547" y="901521"/>
                </a:cubicBezTo>
                <a:cubicBezTo>
                  <a:pt x="167711" y="870806"/>
                  <a:pt x="175466" y="829939"/>
                  <a:pt x="180304" y="798490"/>
                </a:cubicBezTo>
                <a:cubicBezTo>
                  <a:pt x="185567" y="764282"/>
                  <a:pt x="186992" y="729512"/>
                  <a:pt x="193183" y="695459"/>
                </a:cubicBezTo>
                <a:cubicBezTo>
                  <a:pt x="195612" y="682102"/>
                  <a:pt x="201769" y="669701"/>
                  <a:pt x="206062" y="656822"/>
                </a:cubicBezTo>
                <a:cubicBezTo>
                  <a:pt x="197476" y="643943"/>
                  <a:pt x="192391" y="627855"/>
                  <a:pt x="180304" y="618186"/>
                </a:cubicBezTo>
                <a:cubicBezTo>
                  <a:pt x="146246" y="590939"/>
                  <a:pt x="80476" y="614049"/>
                  <a:pt x="51516" y="618186"/>
                </a:cubicBezTo>
                <a:cubicBezTo>
                  <a:pt x="55809" y="656823"/>
                  <a:pt x="58004" y="695750"/>
                  <a:pt x="64395" y="734096"/>
                </a:cubicBezTo>
                <a:cubicBezTo>
                  <a:pt x="66627" y="747487"/>
                  <a:pt x="63961" y="770070"/>
                  <a:pt x="77273" y="772732"/>
                </a:cubicBezTo>
                <a:cubicBezTo>
                  <a:pt x="89841" y="775245"/>
                  <a:pt x="155376" y="729250"/>
                  <a:pt x="167426" y="721217"/>
                </a:cubicBezTo>
                <a:cubicBezTo>
                  <a:pt x="171719" y="669701"/>
                  <a:pt x="174596" y="618048"/>
                  <a:pt x="180304" y="566670"/>
                </a:cubicBezTo>
                <a:cubicBezTo>
                  <a:pt x="201834" y="372892"/>
                  <a:pt x="186934" y="631706"/>
                  <a:pt x="206062" y="373487"/>
                </a:cubicBezTo>
                <a:cubicBezTo>
                  <a:pt x="221560" y="164260"/>
                  <a:pt x="218941" y="176505"/>
                  <a:pt x="218941" y="0"/>
                </a:cubicBezTo>
              </a:path>
            </a:pathLst>
          </a:custGeom>
          <a:noFill/>
          <a:ln w="127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5405438" y="3563938"/>
            <a:ext cx="2233612" cy="525462"/>
          </a:xfrm>
          <a:prstGeom prst="ellipse">
            <a:avLst/>
          </a:prstGeom>
          <a:noFill/>
          <a:ln w="12700" cap="sq" algn="ctr">
            <a:solidFill>
              <a:srgbClr val="FF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5743575" y="4111625"/>
            <a:ext cx="695325" cy="666750"/>
          </a:xfrm>
          <a:custGeom>
            <a:avLst/>
            <a:gdLst>
              <a:gd name="T0" fmla="*/ 695460 w 695460"/>
              <a:gd name="T1" fmla="*/ 0 h 631065"/>
              <a:gd name="T2" fmla="*/ 631065 w 695460"/>
              <a:gd name="T3" fmla="*/ 40842 h 631065"/>
              <a:gd name="T4" fmla="*/ 592429 w 695460"/>
              <a:gd name="T5" fmla="*/ 54456 h 631065"/>
              <a:gd name="T6" fmla="*/ 515155 w 695460"/>
              <a:gd name="T7" fmla="*/ 108914 h 631065"/>
              <a:gd name="T8" fmla="*/ 476519 w 695460"/>
              <a:gd name="T9" fmla="*/ 136142 h 631065"/>
              <a:gd name="T10" fmla="*/ 412124 w 695460"/>
              <a:gd name="T11" fmla="*/ 204214 h 631065"/>
              <a:gd name="T12" fmla="*/ 386367 w 695460"/>
              <a:gd name="T13" fmla="*/ 245056 h 631065"/>
              <a:gd name="T14" fmla="*/ 347730 w 695460"/>
              <a:gd name="T15" fmla="*/ 285899 h 631065"/>
              <a:gd name="T16" fmla="*/ 360609 w 695460"/>
              <a:gd name="T17" fmla="*/ 422041 h 631065"/>
              <a:gd name="T18" fmla="*/ 489398 w 695460"/>
              <a:gd name="T19" fmla="*/ 408427 h 631065"/>
              <a:gd name="T20" fmla="*/ 450761 w 695460"/>
              <a:gd name="T21" fmla="*/ 381198 h 631065"/>
              <a:gd name="T22" fmla="*/ 334851 w 695460"/>
              <a:gd name="T23" fmla="*/ 394813 h 631065"/>
              <a:gd name="T24" fmla="*/ 296215 w 695460"/>
              <a:gd name="T25" fmla="*/ 408427 h 631065"/>
              <a:gd name="T26" fmla="*/ 218941 w 695460"/>
              <a:gd name="T27" fmla="*/ 490112 h 631065"/>
              <a:gd name="T28" fmla="*/ 180305 w 695460"/>
              <a:gd name="T29" fmla="*/ 530955 h 631065"/>
              <a:gd name="T30" fmla="*/ 103031 w 695460"/>
              <a:gd name="T31" fmla="*/ 585412 h 631065"/>
              <a:gd name="T32" fmla="*/ 64395 w 695460"/>
              <a:gd name="T33" fmla="*/ 626255 h 631065"/>
              <a:gd name="T34" fmla="*/ 0 w 695460"/>
              <a:gd name="T35" fmla="*/ 667098 h 63106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95460" h="631065">
                <a:moveTo>
                  <a:pt x="695460" y="0"/>
                </a:moveTo>
                <a:cubicBezTo>
                  <a:pt x="673995" y="12879"/>
                  <a:pt x="653454" y="27441"/>
                  <a:pt x="631065" y="38636"/>
                </a:cubicBezTo>
                <a:cubicBezTo>
                  <a:pt x="618923" y="44707"/>
                  <a:pt x="604296" y="44922"/>
                  <a:pt x="592429" y="51515"/>
                </a:cubicBezTo>
                <a:cubicBezTo>
                  <a:pt x="565368" y="66549"/>
                  <a:pt x="540913" y="85859"/>
                  <a:pt x="515155" y="103031"/>
                </a:cubicBezTo>
                <a:lnTo>
                  <a:pt x="476519" y="128788"/>
                </a:lnTo>
                <a:cubicBezTo>
                  <a:pt x="407831" y="231820"/>
                  <a:pt x="497984" y="107323"/>
                  <a:pt x="412124" y="193183"/>
                </a:cubicBezTo>
                <a:cubicBezTo>
                  <a:pt x="401179" y="204128"/>
                  <a:pt x="396276" y="219928"/>
                  <a:pt x="386367" y="231819"/>
                </a:cubicBezTo>
                <a:cubicBezTo>
                  <a:pt x="374707" y="245811"/>
                  <a:pt x="360609" y="257577"/>
                  <a:pt x="347730" y="270456"/>
                </a:cubicBezTo>
                <a:cubicBezTo>
                  <a:pt x="352023" y="313386"/>
                  <a:pt x="327218" y="371925"/>
                  <a:pt x="360609" y="399245"/>
                </a:cubicBezTo>
                <a:cubicBezTo>
                  <a:pt x="394000" y="426565"/>
                  <a:pt x="449743" y="403361"/>
                  <a:pt x="489398" y="386366"/>
                </a:cubicBezTo>
                <a:cubicBezTo>
                  <a:pt x="503625" y="380269"/>
                  <a:pt x="463640" y="369194"/>
                  <a:pt x="450761" y="360608"/>
                </a:cubicBezTo>
                <a:cubicBezTo>
                  <a:pt x="412124" y="364901"/>
                  <a:pt x="373196" y="367096"/>
                  <a:pt x="334851" y="373487"/>
                </a:cubicBezTo>
                <a:cubicBezTo>
                  <a:pt x="321460" y="375719"/>
                  <a:pt x="306931" y="378032"/>
                  <a:pt x="296215" y="386366"/>
                </a:cubicBezTo>
                <a:cubicBezTo>
                  <a:pt x="267461" y="408730"/>
                  <a:pt x="244699" y="437881"/>
                  <a:pt x="218941" y="463639"/>
                </a:cubicBezTo>
                <a:cubicBezTo>
                  <a:pt x="206062" y="476518"/>
                  <a:pt x="195460" y="492173"/>
                  <a:pt x="180305" y="502276"/>
                </a:cubicBezTo>
                <a:cubicBezTo>
                  <a:pt x="154547" y="519448"/>
                  <a:pt x="124921" y="531901"/>
                  <a:pt x="103031" y="553791"/>
                </a:cubicBezTo>
                <a:cubicBezTo>
                  <a:pt x="90152" y="566670"/>
                  <a:pt x="78387" y="580768"/>
                  <a:pt x="64395" y="592428"/>
                </a:cubicBezTo>
                <a:cubicBezTo>
                  <a:pt x="41084" y="611854"/>
                  <a:pt x="25144" y="618493"/>
                  <a:pt x="0" y="631065"/>
                </a:cubicBezTo>
              </a:path>
            </a:pathLst>
          </a:custGeom>
          <a:noFill/>
          <a:ln w="127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5580063" y="2803525"/>
            <a:ext cx="2232025" cy="523875"/>
          </a:xfrm>
          <a:prstGeom prst="ellipse">
            <a:avLst/>
          </a:prstGeom>
          <a:noFill/>
          <a:ln w="12700" cap="sq" algn="ctr">
            <a:solidFill>
              <a:srgbClr val="FF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" name="任意多边形 18"/>
          <p:cNvSpPr>
            <a:spLocks/>
          </p:cNvSpPr>
          <p:nvPr/>
        </p:nvSpPr>
        <p:spPr bwMode="auto">
          <a:xfrm>
            <a:off x="7688263" y="3213100"/>
            <a:ext cx="180975" cy="1293813"/>
          </a:xfrm>
          <a:custGeom>
            <a:avLst/>
            <a:gdLst>
              <a:gd name="T0" fmla="*/ 0 w 180601"/>
              <a:gd name="T1" fmla="*/ 0 h 1223493"/>
              <a:gd name="T2" fmla="*/ 64395 w 180601"/>
              <a:gd name="T3" fmla="*/ 40843 h 1223493"/>
              <a:gd name="T4" fmla="*/ 115910 w 180601"/>
              <a:gd name="T5" fmla="*/ 122528 h 1223493"/>
              <a:gd name="T6" fmla="*/ 128789 w 180601"/>
              <a:gd name="T7" fmla="*/ 190599 h 1223493"/>
              <a:gd name="T8" fmla="*/ 154547 w 180601"/>
              <a:gd name="T9" fmla="*/ 245057 h 1223493"/>
              <a:gd name="T10" fmla="*/ 167426 w 180601"/>
              <a:gd name="T11" fmla="*/ 285899 h 1223493"/>
              <a:gd name="T12" fmla="*/ 167426 w 180601"/>
              <a:gd name="T13" fmla="*/ 517341 h 1223493"/>
              <a:gd name="T14" fmla="*/ 154547 w 180601"/>
              <a:gd name="T15" fmla="*/ 558184 h 1223493"/>
              <a:gd name="T16" fmla="*/ 64395 w 180601"/>
              <a:gd name="T17" fmla="*/ 639869 h 1223493"/>
              <a:gd name="T18" fmla="*/ 12879 w 180601"/>
              <a:gd name="T19" fmla="*/ 626255 h 1223493"/>
              <a:gd name="T20" fmla="*/ 51516 w 180601"/>
              <a:gd name="T21" fmla="*/ 612641 h 1223493"/>
              <a:gd name="T22" fmla="*/ 64395 w 180601"/>
              <a:gd name="T23" fmla="*/ 707940 h 1223493"/>
              <a:gd name="T24" fmla="*/ 64395 w 180601"/>
              <a:gd name="T25" fmla="*/ 1293353 h 122349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80601" h="1223493">
                <a:moveTo>
                  <a:pt x="0" y="0"/>
                </a:moveTo>
                <a:cubicBezTo>
                  <a:pt x="21465" y="12879"/>
                  <a:pt x="46695" y="20937"/>
                  <a:pt x="64395" y="38637"/>
                </a:cubicBezTo>
                <a:cubicBezTo>
                  <a:pt x="86285" y="60527"/>
                  <a:pt x="115910" y="115910"/>
                  <a:pt x="115910" y="115910"/>
                </a:cubicBezTo>
                <a:cubicBezTo>
                  <a:pt x="120203" y="137375"/>
                  <a:pt x="121867" y="159538"/>
                  <a:pt x="128789" y="180304"/>
                </a:cubicBezTo>
                <a:cubicBezTo>
                  <a:pt x="134860" y="198518"/>
                  <a:pt x="146984" y="214173"/>
                  <a:pt x="154547" y="231820"/>
                </a:cubicBezTo>
                <a:cubicBezTo>
                  <a:pt x="159895" y="244298"/>
                  <a:pt x="163133" y="257577"/>
                  <a:pt x="167426" y="270456"/>
                </a:cubicBezTo>
                <a:cubicBezTo>
                  <a:pt x="179036" y="398167"/>
                  <a:pt x="190101" y="387360"/>
                  <a:pt x="167426" y="489397"/>
                </a:cubicBezTo>
                <a:cubicBezTo>
                  <a:pt x="164481" y="502649"/>
                  <a:pt x="162077" y="516738"/>
                  <a:pt x="154547" y="528034"/>
                </a:cubicBezTo>
                <a:cubicBezTo>
                  <a:pt x="136609" y="554942"/>
                  <a:pt x="88201" y="587452"/>
                  <a:pt x="64395" y="605307"/>
                </a:cubicBezTo>
                <a:cubicBezTo>
                  <a:pt x="47223" y="601014"/>
                  <a:pt x="20795" y="608260"/>
                  <a:pt x="12879" y="592428"/>
                </a:cubicBezTo>
                <a:cubicBezTo>
                  <a:pt x="6808" y="580286"/>
                  <a:pt x="43986" y="568253"/>
                  <a:pt x="51516" y="579549"/>
                </a:cubicBezTo>
                <a:cubicBezTo>
                  <a:pt x="68354" y="604806"/>
                  <a:pt x="63788" y="639351"/>
                  <a:pt x="64395" y="669701"/>
                </a:cubicBezTo>
                <a:cubicBezTo>
                  <a:pt x="68086" y="854261"/>
                  <a:pt x="64395" y="1038896"/>
                  <a:pt x="64395" y="1223493"/>
                </a:cubicBezTo>
              </a:path>
            </a:pathLst>
          </a:custGeom>
          <a:noFill/>
          <a:ln w="127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019925" y="4535488"/>
            <a:ext cx="1481138" cy="466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000" b="1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软件设计</a:t>
            </a:r>
            <a:endParaRPr lang="zh-CN" altLang="en-US" sz="2000" b="1" kern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AutoShape 45"/>
          <p:cNvSpPr>
            <a:spLocks noChangeArrowheads="1"/>
          </p:cNvSpPr>
          <p:nvPr/>
        </p:nvSpPr>
        <p:spPr bwMode="gray">
          <a:xfrm>
            <a:off x="366713" y="3808413"/>
            <a:ext cx="4608512" cy="493712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200" b="1">
                <a:latin typeface="华文楷体" pitchFamily="2" charset="-122"/>
                <a:ea typeface="华文楷体" pitchFamily="2" charset="-122"/>
              </a:rPr>
              <a:t>  控制信息的发送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/>
      <p:bldP spid="10" grpId="1"/>
      <p:bldP spid="11" grpId="0"/>
      <p:bldP spid="11" grpId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8" grpId="0" animBg="1"/>
      <p:bldP spid="19" grpId="0" animBg="1"/>
      <p:bldP spid="20" grpId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CFAB0F-2EDE-4A21-97DD-3AE3698E5598}" type="slidenum">
              <a:rPr lang="zh-CN" altLang="en-US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69863"/>
            <a:ext cx="8043862" cy="820737"/>
          </a:xfrm>
        </p:spPr>
        <p:txBody>
          <a:bodyPr/>
          <a:lstStyle/>
          <a:p>
            <a:pPr eaLnBrk="1" hangingPunct="1"/>
            <a:r>
              <a:rPr lang="zh-CN" altLang="en-US" smtClean="0"/>
              <a:t>课程总体学习目标</a:t>
            </a:r>
            <a:endParaRPr lang="zh-CN" altLang="en-US" sz="7200" u="sng" smtClean="0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06500"/>
            <a:ext cx="8207375" cy="3816350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ts val="1300"/>
              </a:spcBef>
              <a:spcAft>
                <a:spcPts val="100"/>
              </a:spcAft>
            </a:pPr>
            <a:r>
              <a:rPr lang="zh-CN" altLang="en-US" sz="2400" u="sng" smtClean="0"/>
              <a:t>教学目标</a:t>
            </a:r>
            <a:endParaRPr lang="en-US" altLang="zh-CN" sz="2400" u="sng" smtClean="0"/>
          </a:p>
          <a:p>
            <a:pPr lvl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/>
              <a:t>从硬件层面上，理解冯</a:t>
            </a:r>
            <a:r>
              <a:rPr lang="en-US" altLang="zh-CN" sz="2000" smtClean="0"/>
              <a:t>·</a:t>
            </a:r>
            <a:r>
              <a:rPr lang="zh-CN" altLang="en-US" sz="2000" smtClean="0"/>
              <a:t>诺依曼计算机的体系结构和运行原理</a:t>
            </a:r>
            <a:endParaRPr lang="en-US" altLang="zh-CN" sz="2000" smtClean="0"/>
          </a:p>
          <a:p>
            <a:pPr lvl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2000" smtClean="0"/>
              <a:t>形成微机接口控制系统软硬件开发的初步能力</a:t>
            </a:r>
            <a:endParaRPr lang="en-US" altLang="zh-CN" sz="2000" u="sng" smtClean="0"/>
          </a:p>
          <a:p>
            <a:pPr>
              <a:lnSpc>
                <a:spcPct val="130000"/>
              </a:lnSpc>
              <a:spcBef>
                <a:spcPts val="1200"/>
              </a:spcBef>
              <a:spcAft>
                <a:spcPts val="100"/>
              </a:spcAft>
            </a:pPr>
            <a:r>
              <a:rPr lang="zh-CN" altLang="en-US" sz="2400" u="sng" smtClean="0"/>
              <a:t>主要内容：</a:t>
            </a:r>
          </a:p>
          <a:p>
            <a:pPr lvl="1">
              <a:lnSpc>
                <a:spcPct val="130000"/>
              </a:lnSpc>
              <a:spcBef>
                <a:spcPts val="200"/>
              </a:spcBef>
              <a:spcAft>
                <a:spcPct val="0"/>
              </a:spcAft>
            </a:pPr>
            <a:r>
              <a:rPr lang="zh-CN" altLang="en-US" sz="2000" smtClean="0"/>
              <a:t>计算机中的信息表示</a:t>
            </a:r>
            <a:endParaRPr lang="en-US" altLang="zh-CN" sz="2000" smtClean="0"/>
          </a:p>
          <a:p>
            <a:pPr lvl="1">
              <a:lnSpc>
                <a:spcPct val="130000"/>
              </a:lnSpc>
              <a:spcBef>
                <a:spcPts val="200"/>
              </a:spcBef>
              <a:spcAft>
                <a:spcPct val="0"/>
              </a:spcAft>
            </a:pPr>
            <a:r>
              <a:rPr lang="zh-CN" altLang="en-US" sz="2000" smtClean="0"/>
              <a:t>微型计算机结构及基本工作原理</a:t>
            </a:r>
          </a:p>
          <a:p>
            <a:pPr lvl="1">
              <a:lnSpc>
                <a:spcPct val="130000"/>
              </a:lnSpc>
              <a:spcBef>
                <a:spcPts val="200"/>
              </a:spcBef>
              <a:spcAft>
                <a:spcPct val="0"/>
              </a:spcAft>
            </a:pPr>
            <a:r>
              <a:rPr lang="zh-CN" altLang="en-US" sz="2000" smtClean="0"/>
              <a:t>汇编语言程序设计方法</a:t>
            </a:r>
            <a:endParaRPr lang="en-US" altLang="zh-CN" sz="2000" smtClean="0"/>
          </a:p>
          <a:p>
            <a:pPr lvl="1">
              <a:lnSpc>
                <a:spcPct val="130000"/>
              </a:lnSpc>
              <a:spcBef>
                <a:spcPts val="200"/>
              </a:spcBef>
              <a:spcAft>
                <a:spcPct val="0"/>
              </a:spcAft>
            </a:pPr>
            <a:r>
              <a:rPr lang="zh-CN" altLang="en-US" sz="2000" smtClean="0"/>
              <a:t>微型计算机接口技术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5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ctrTitle"/>
          </p:nvPr>
        </p:nvSpPr>
        <p:spPr>
          <a:xfrm>
            <a:off x="571500" y="1189038"/>
            <a:ext cx="8001000" cy="2320925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5400" b="1" smtClean="0"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5400" b="1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b="1" smtClean="0">
                <a:latin typeface="华文行楷" pitchFamily="2" charset="-122"/>
                <a:ea typeface="华文行楷" pitchFamily="2" charset="-122"/>
              </a:rPr>
              <a:t>第</a:t>
            </a:r>
            <a:r>
              <a:rPr lang="en-US" altLang="zh-CN" b="1" smtClean="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b="1" smtClean="0">
                <a:latin typeface="华文行楷" pitchFamily="2" charset="-122"/>
                <a:ea typeface="华文行楷" pitchFamily="2" charset="-122"/>
              </a:rPr>
              <a:t>章</a:t>
            </a:r>
            <a:r>
              <a:rPr lang="en-US" altLang="zh-CN" sz="4800" b="1" smtClean="0"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4800" b="1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sz="6000" b="1" smtClean="0">
                <a:latin typeface="华文行楷" pitchFamily="2" charset="-122"/>
                <a:ea typeface="华文行楷" pitchFamily="2" charset="-122"/>
              </a:rPr>
              <a:t>微型计算机基础概论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4ADFB6-2210-4299-B979-EE9C213A3FA6}" type="slidenum">
              <a:rPr lang="zh-CN" altLang="en-US" smtClean="0"/>
              <a:pPr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CHTO" val="257"/>
  <p:tag name="HOTSPOTTYPE" val="DefinedInNavigator"/>
  <p:tag name="DEFINEDINNAVIGATOR" val="True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隶书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Office\Templates\演示文稿\个人主页 (标准).pot</Template>
  <TotalTime>5302</TotalTime>
  <Words>2663</Words>
  <Application>Microsoft Office PowerPoint</Application>
  <PresentationFormat>自定义</PresentationFormat>
  <Paragraphs>565</Paragraphs>
  <Slides>61</Slides>
  <Notes>40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61</vt:i4>
      </vt:variant>
    </vt:vector>
  </HeadingPairs>
  <TitlesOfParts>
    <vt:vector size="79" baseType="lpstr">
      <vt:lpstr>Times New Roman</vt:lpstr>
      <vt:lpstr>宋体</vt:lpstr>
      <vt:lpstr>Arial</vt:lpstr>
      <vt:lpstr>Tahoma</vt:lpstr>
      <vt:lpstr>隶书</vt:lpstr>
      <vt:lpstr>楷体_GB2312</vt:lpstr>
      <vt:lpstr>Wingdings</vt:lpstr>
      <vt:lpstr>华文行楷</vt:lpstr>
      <vt:lpstr>华文中宋</vt:lpstr>
      <vt:lpstr>微软雅黑</vt:lpstr>
      <vt:lpstr>方正舒体</vt:lpstr>
      <vt:lpstr>华文琥珀</vt:lpstr>
      <vt:lpstr>华文楷体</vt:lpstr>
      <vt:lpstr>黑体</vt:lpstr>
      <vt:lpstr>Symbol</vt:lpstr>
      <vt:lpstr>Blends</vt:lpstr>
      <vt:lpstr>公式</vt:lpstr>
      <vt:lpstr>Microsoft 公式 3.0</vt:lpstr>
      <vt:lpstr>微机原理与接口技术</vt:lpstr>
      <vt:lpstr>引导案例</vt:lpstr>
      <vt:lpstr>引导案例</vt:lpstr>
      <vt:lpstr>引导案例</vt:lpstr>
      <vt:lpstr>案例分析</vt:lpstr>
      <vt:lpstr>PowerPoint 演示文稿</vt:lpstr>
      <vt:lpstr>完成系统设计将涉及</vt:lpstr>
      <vt:lpstr>课程总体学习目标</vt:lpstr>
      <vt:lpstr> 第1章 微型计算机基础概论</vt:lpstr>
      <vt:lpstr>主要内容</vt:lpstr>
      <vt:lpstr>一、计算机系统</vt:lpstr>
      <vt:lpstr>计算机系统组成</vt:lpstr>
      <vt:lpstr>家庭安全报警系统设计案例</vt:lpstr>
      <vt:lpstr>二、计算机中的信息表示</vt:lpstr>
      <vt:lpstr>计算机中的数制与编码</vt:lpstr>
      <vt:lpstr>各种进制数间的转换</vt:lpstr>
      <vt:lpstr>例1：</vt:lpstr>
      <vt:lpstr>例2：</vt:lpstr>
      <vt:lpstr>计算机中的编码</vt:lpstr>
      <vt:lpstr>BCD码</vt:lpstr>
      <vt:lpstr>BCD码与二进制数之间的转换</vt:lpstr>
      <vt:lpstr>ASCII码</vt:lpstr>
      <vt:lpstr>ASCII码的奇偶校验</vt:lpstr>
      <vt:lpstr>随堂练习</vt:lpstr>
      <vt:lpstr>数制与编码主要关注点</vt:lpstr>
      <vt:lpstr>三、机器数的表示与运算</vt:lpstr>
      <vt:lpstr>1. 计算机中的数</vt:lpstr>
      <vt:lpstr>2. 符号数的表示</vt:lpstr>
      <vt:lpstr>原码</vt:lpstr>
      <vt:lpstr>数0的原码</vt:lpstr>
      <vt:lpstr>反码</vt:lpstr>
      <vt:lpstr>0的反码：</vt:lpstr>
      <vt:lpstr>补码</vt:lpstr>
      <vt:lpstr>0的补码：</vt:lpstr>
      <vt:lpstr>[例]</vt:lpstr>
      <vt:lpstr>3. 符号数的算术运算</vt:lpstr>
      <vt:lpstr>例1：</vt:lpstr>
      <vt:lpstr>例2：</vt:lpstr>
      <vt:lpstr>PowerPoint 演示文稿</vt:lpstr>
      <vt:lpstr>特殊数10000000</vt:lpstr>
      <vt:lpstr>4. 计算机能力的局限性</vt:lpstr>
      <vt:lpstr>（1）无符号数的表示范围：</vt:lpstr>
      <vt:lpstr>[例]：</vt:lpstr>
      <vt:lpstr>（2）符号数的表示范围</vt:lpstr>
      <vt:lpstr>符号数运算中的溢出判断</vt:lpstr>
      <vt:lpstr>[例]：</vt:lpstr>
      <vt:lpstr>5. 符号二进制数与十进制的转换</vt:lpstr>
      <vt:lpstr>例：补码数转换为十进制数</vt:lpstr>
      <vt:lpstr>PowerPoint 演示文稿</vt:lpstr>
      <vt:lpstr>四、逻辑运算与逻辑门</vt:lpstr>
      <vt:lpstr>6. 基本逻辑门</vt:lpstr>
      <vt:lpstr>逻辑关系例</vt:lpstr>
      <vt:lpstr>随堂练习</vt:lpstr>
      <vt:lpstr>五、冯·诺依曼结构</vt:lpstr>
      <vt:lpstr>冯 • 诺依曼计算机</vt:lpstr>
      <vt:lpstr>冯 • 诺依曼计算机</vt:lpstr>
      <vt:lpstr>冯 • 诺依曼计算机结构</vt:lpstr>
      <vt:lpstr>冯 • 诺依曼机的工作过程</vt:lpstr>
      <vt:lpstr>PowerPoint 演示文稿</vt:lpstr>
      <vt:lpstr>微机系统概念结构</vt:lpstr>
      <vt:lpstr>结束语：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微机原理与接口技术</dc:title>
  <dc:creator>cf08</dc:creator>
  <cp:lastModifiedBy>wun</cp:lastModifiedBy>
  <cp:revision>359</cp:revision>
  <cp:lastPrinted>1995-12-08T18:33:06Z</cp:lastPrinted>
  <dcterms:created xsi:type="dcterms:W3CDTF">2002-02-20T04:24:10Z</dcterms:created>
  <dcterms:modified xsi:type="dcterms:W3CDTF">2016-12-12T08:03:37Z</dcterms:modified>
</cp:coreProperties>
</file>