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63"/>
  </p:notesMasterIdLst>
  <p:handoutMasterIdLst>
    <p:handoutMasterId r:id="rId64"/>
  </p:handoutMasterIdLst>
  <p:sldIdLst>
    <p:sldId id="423" r:id="rId2"/>
    <p:sldId id="424" r:id="rId3"/>
    <p:sldId id="425" r:id="rId4"/>
    <p:sldId id="426" r:id="rId5"/>
    <p:sldId id="427" r:id="rId6"/>
    <p:sldId id="428" r:id="rId7"/>
    <p:sldId id="431" r:id="rId8"/>
    <p:sldId id="432" r:id="rId9"/>
    <p:sldId id="433" r:id="rId10"/>
    <p:sldId id="434" r:id="rId11"/>
    <p:sldId id="435" r:id="rId12"/>
    <p:sldId id="436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60" r:id="rId36"/>
    <p:sldId id="461" r:id="rId37"/>
    <p:sldId id="462" r:id="rId38"/>
    <p:sldId id="463" r:id="rId39"/>
    <p:sldId id="464" r:id="rId40"/>
    <p:sldId id="465" r:id="rId41"/>
    <p:sldId id="466" r:id="rId42"/>
    <p:sldId id="467" r:id="rId43"/>
    <p:sldId id="468" r:id="rId44"/>
    <p:sldId id="469" r:id="rId45"/>
    <p:sldId id="470" r:id="rId46"/>
    <p:sldId id="471" r:id="rId47"/>
    <p:sldId id="472" r:id="rId48"/>
    <p:sldId id="473" r:id="rId49"/>
    <p:sldId id="474" r:id="rId50"/>
    <p:sldId id="475" r:id="rId51"/>
    <p:sldId id="476" r:id="rId52"/>
    <p:sldId id="477" r:id="rId53"/>
    <p:sldId id="487" r:id="rId54"/>
    <p:sldId id="478" r:id="rId55"/>
    <p:sldId id="479" r:id="rId56"/>
    <p:sldId id="480" r:id="rId57"/>
    <p:sldId id="481" r:id="rId58"/>
    <p:sldId id="488" r:id="rId59"/>
    <p:sldId id="489" r:id="rId60"/>
    <p:sldId id="490" r:id="rId61"/>
    <p:sldId id="491" r:id="rId62"/>
  </p:sldIdLst>
  <p:sldSz cx="9144000" cy="6858000" type="screen4x3"/>
  <p:notesSz cx="6934200" cy="9398000"/>
  <p:custDataLst>
    <p:tags r:id="rId6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C00"/>
    <a:srgbClr val="990000"/>
    <a:srgbClr val="FFFFCC"/>
    <a:srgbClr val="FFCCFF"/>
    <a:srgbClr val="CE5300"/>
    <a:srgbClr val="002952"/>
    <a:srgbClr val="00274E"/>
    <a:srgbClr val="0024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00" autoAdjust="0"/>
  </p:normalViewPr>
  <p:slideViewPr>
    <p:cSldViewPr>
      <p:cViewPr varScale="1">
        <p:scale>
          <a:sx n="58" d="100"/>
          <a:sy n="58" d="100"/>
        </p:scale>
        <p:origin x="-1416" y="-78"/>
      </p:cViewPr>
      <p:guideLst>
        <p:guide orient="horz" pos="4032"/>
        <p:guide pos="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66"/>
    </p:cViewPr>
  </p:sorterViewPr>
  <p:notesViewPr>
    <p:cSldViewPr>
      <p:cViewPr varScale="1">
        <p:scale>
          <a:sx n="36" d="100"/>
          <a:sy n="36" d="100"/>
        </p:scale>
        <p:origin x="-1104" y="-5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04391E91-8064-48D9-A81E-37D1DB4ECE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9518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9635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9545C291-4444-46B8-919B-18378611638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3367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CF321783-5771-42A8-B048-9B46CAA9B1D6}" type="slidenum">
              <a:rPr lang="zh-CN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w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5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50000"/>
                </a:spcBef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4337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4337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E855529C-A5A2-4106-A97F-F05D3E53C4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5716218"/>
      </p:ext>
    </p:extLst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AA3B6-6723-4FCF-8462-02D07FB23DF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98035"/>
      </p:ext>
    </p:extLst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E209A-7B63-43F9-9675-FE99BD8140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1801372"/>
      </p:ext>
    </p:extLst>
  </p:cSld>
  <p:clrMapOvr>
    <a:masterClrMapping/>
  </p:clrMapOvr>
  <p:transition spd="med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AB297-0A1F-4EDF-9EDF-0BFA320E24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9414680"/>
      </p:ext>
    </p:extLst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graphicFrame>
        <p:nvGraphicFramePr>
          <p:cNvPr id="11" name="Object 14"/>
          <p:cNvGraphicFramePr>
            <a:graphicFrameLocks noChangeAspect="1"/>
          </p:cNvGraphicFramePr>
          <p:nvPr/>
        </p:nvGraphicFramePr>
        <p:xfrm>
          <a:off x="7667625" y="381000"/>
          <a:ext cx="1247775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4" name="Clip" r:id="rId3" imgW="4603090" imgH="3652114" progId="">
                  <p:embed/>
                </p:oleObj>
              </mc:Choice>
              <mc:Fallback>
                <p:oleObj name="Clip" r:id="rId3" imgW="4603090" imgH="365211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381000"/>
                        <a:ext cx="1247775" cy="96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E4A8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>
              <a:defRPr>
                <a:latin typeface="华文中宋" pitchFamily="2" charset="-122"/>
                <a:ea typeface="华文中宋" pitchFamily="2" charset="-122"/>
              </a:defRPr>
            </a:lvl2pPr>
            <a:lvl3pPr>
              <a:defRPr>
                <a:solidFill>
                  <a:srgbClr val="C0000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43888" y="6243638"/>
            <a:ext cx="703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4AA2F-C30D-4E5A-99AB-79CABE7294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8193236"/>
      </p:ext>
    </p:extLst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51FCF-5A67-4386-BEB7-46CDAAD8AE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2136932"/>
      </p:ext>
    </p:extLst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6BDFE-BA2B-4C0F-BD03-B700D1E624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2901431"/>
      </p:ext>
    </p:extLst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39051-5340-4EB9-A3C9-7E6A50D50F4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3803319"/>
      </p:ext>
    </p:extLst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A5507-C5BC-4A24-B4B5-145A6C25B5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1935763"/>
      </p:ext>
    </p:extLst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34075-3310-442C-B90B-E9A7BB0EA7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1571211"/>
      </p:ext>
    </p:extLst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D31AF-5C15-4D45-BAA0-CEC35AD2E8D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4927122"/>
      </p:ext>
    </p:extLst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1A498-ADA5-40E1-B0EF-781DA90EC25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5226546"/>
      </p:ext>
    </p:extLst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234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234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23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F2C77282-AB6D-4976-8B42-1F71EFB1B8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7667625" y="381000"/>
          <a:ext cx="1247775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Clip" r:id="rId15" imgW="4603090" imgH="3652114" progId="">
                  <p:embed/>
                </p:oleObj>
              </mc:Choice>
              <mc:Fallback>
                <p:oleObj name="Clip" r:id="rId15" imgW="4603090" imgH="3652114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381000"/>
                        <a:ext cx="1247775" cy="96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E4A8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</p:sldLayoutIdLst>
  <p:transition spd="med">
    <p:blinds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00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00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00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90000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ahoma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ahoma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ahoma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ahoma" pitchFamily="34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800" b="1">
          <a:solidFill>
            <a:schemeClr val="tx2"/>
          </a:solidFill>
          <a:latin typeface="华文中宋" panose="02010600040101010101" pitchFamily="2" charset="-122"/>
          <a:ea typeface="华文中宋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 b="1">
          <a:solidFill>
            <a:schemeClr val="tx1"/>
          </a:solidFill>
          <a:latin typeface="华文中宋" panose="02010600040101010101" pitchFamily="2" charset="-122"/>
          <a:ea typeface="华文中宋" panose="02010600040101010101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 b="1">
          <a:solidFill>
            <a:schemeClr val="hlink"/>
          </a:solidFill>
          <a:latin typeface="华文中宋" panose="02010600040101010101" pitchFamily="2" charset="-122"/>
          <a:ea typeface="华文中宋" panose="0201060004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3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9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1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2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3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4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5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7.png"/><Relationship Id="rId4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1052513"/>
            <a:ext cx="8261350" cy="295275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</a:pPr>
            <a:r>
              <a:rPr lang="zh-CN" altLang="zh-CN" sz="4400" smtClean="0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zh-CN" altLang="en-US" sz="4400" smtClean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zh-CN" sz="4400" smtClean="0">
                <a:latin typeface="楷体_GB2312" pitchFamily="49" charset="-122"/>
                <a:ea typeface="楷体_GB2312" pitchFamily="49" charset="-122"/>
              </a:rPr>
              <a:t>章</a:t>
            </a:r>
            <a:r>
              <a:rPr lang="zh-CN" altLang="zh-CN" sz="4400" smtClean="0">
                <a:latin typeface="隶书" pitchFamily="49" charset="-122"/>
              </a:rPr>
              <a:t> </a:t>
            </a:r>
            <a:r>
              <a:rPr lang="zh-CN" altLang="en-US" b="0" smtClean="0">
                <a:latin typeface="隶书" pitchFamily="49" charset="-122"/>
              </a:rPr>
              <a:t/>
            </a:r>
            <a:br>
              <a:rPr lang="zh-CN" altLang="en-US" b="0" smtClean="0">
                <a:latin typeface="隶书" pitchFamily="49" charset="-122"/>
              </a:rPr>
            </a:br>
            <a:r>
              <a:rPr lang="zh-CN" altLang="en-US" b="0" smtClean="0">
                <a:latin typeface="隶书" pitchFamily="49" charset="-122"/>
              </a:rPr>
              <a:t> </a:t>
            </a:r>
            <a:r>
              <a:rPr lang="zh-CN" altLang="en-US" sz="5400" smtClean="0"/>
              <a:t>模拟量的输入输出</a:t>
            </a:r>
            <a:endParaRPr lang="zh-CN" altLang="zh-CN" sz="5400" smtClean="0"/>
          </a:p>
        </p:txBody>
      </p:sp>
      <p:graphicFrame>
        <p:nvGraphicFramePr>
          <p:cNvPr id="4099" name="Object 0"/>
          <p:cNvGraphicFramePr>
            <a:graphicFrameLocks noChangeAspect="1"/>
          </p:cNvGraphicFramePr>
          <p:nvPr/>
        </p:nvGraphicFramePr>
        <p:xfrm>
          <a:off x="7164388" y="5157788"/>
          <a:ext cx="1663700" cy="150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剪辑" r:id="rId4" imgW="4755794" imgH="4828032" progId="">
                  <p:embed/>
                </p:oleObj>
              </mc:Choice>
              <mc:Fallback>
                <p:oleObj name="剪辑" r:id="rId4" imgW="4755794" imgH="4828032" progId="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5157788"/>
                        <a:ext cx="1663700" cy="1501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9F641BA3-042E-401A-B670-462DD838D9A1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基本变换原理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1989138"/>
            <a:ext cx="7772400" cy="1328737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当运放的放大倍数足够大时，输出电压</a:t>
            </a:r>
            <a:r>
              <a:rPr lang="en-US" altLang="zh-CN" smtClean="0"/>
              <a:t>V</a:t>
            </a:r>
            <a:r>
              <a:rPr lang="en-US" altLang="zh-CN" baseline="-20000" smtClean="0"/>
              <a:t>O</a:t>
            </a:r>
            <a:r>
              <a:rPr lang="zh-CN" altLang="en-US" smtClean="0"/>
              <a:t>与输入电压</a:t>
            </a:r>
            <a:r>
              <a:rPr lang="en-US" altLang="zh-CN" smtClean="0"/>
              <a:t>V</a:t>
            </a:r>
            <a:r>
              <a:rPr lang="en-US" altLang="zh-CN" baseline="-20000" smtClean="0"/>
              <a:t>in</a:t>
            </a:r>
            <a:r>
              <a:rPr lang="zh-CN" altLang="en-US" smtClean="0"/>
              <a:t>的关系为：</a:t>
            </a:r>
          </a:p>
        </p:txBody>
      </p:sp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4284663" y="3097213"/>
            <a:ext cx="4508500" cy="2708275"/>
            <a:chOff x="2776" y="1728"/>
            <a:chExt cx="2840" cy="1706"/>
          </a:xfrm>
        </p:grpSpPr>
        <p:sp>
          <p:nvSpPr>
            <p:cNvPr id="13319" name="Text Box 4"/>
            <p:cNvSpPr txBox="1">
              <a:spLocks noChangeArrowheads="1"/>
            </p:cNvSpPr>
            <p:nvPr/>
          </p:nvSpPr>
          <p:spPr bwMode="auto">
            <a:xfrm>
              <a:off x="2776" y="2556"/>
              <a:ext cx="227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V</a:t>
              </a:r>
              <a:r>
                <a:rPr lang="en-US" altLang="zh-CN" sz="2000" i="1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in</a:t>
              </a:r>
            </a:p>
          </p:txBody>
        </p:sp>
        <p:sp>
          <p:nvSpPr>
            <p:cNvPr id="13320" name="Text Box 5"/>
            <p:cNvSpPr txBox="1">
              <a:spLocks noChangeArrowheads="1"/>
            </p:cNvSpPr>
            <p:nvPr/>
          </p:nvSpPr>
          <p:spPr bwMode="auto">
            <a:xfrm>
              <a:off x="4475" y="1728"/>
              <a:ext cx="227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R</a:t>
              </a:r>
              <a:r>
                <a:rPr lang="en-US" altLang="zh-CN" sz="2000" i="1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f</a:t>
              </a: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 </a:t>
              </a:r>
            </a:p>
          </p:txBody>
        </p:sp>
        <p:sp>
          <p:nvSpPr>
            <p:cNvPr id="13321" name="Line 6"/>
            <p:cNvSpPr>
              <a:spLocks noChangeShapeType="1"/>
            </p:cNvSpPr>
            <p:nvPr/>
          </p:nvSpPr>
          <p:spPr bwMode="auto">
            <a:xfrm>
              <a:off x="3738" y="2508"/>
              <a:ext cx="53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2" name="Text Box 7"/>
            <p:cNvSpPr txBox="1">
              <a:spLocks noChangeArrowheads="1"/>
            </p:cNvSpPr>
            <p:nvPr/>
          </p:nvSpPr>
          <p:spPr bwMode="auto">
            <a:xfrm>
              <a:off x="5344" y="2763"/>
              <a:ext cx="27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V</a:t>
              </a:r>
              <a:r>
                <a:rPr lang="en-US" altLang="zh-CN" sz="2000" i="1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O</a:t>
              </a:r>
              <a:endParaRPr lang="zh-CN" altLang="en-US" sz="2000" i="1" baseline="-20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3323" name="AutoShape 8"/>
            <p:cNvSpPr>
              <a:spLocks noChangeArrowheads="1"/>
            </p:cNvSpPr>
            <p:nvPr/>
          </p:nvSpPr>
          <p:spPr bwMode="auto">
            <a:xfrm rot="5400000">
              <a:off x="4152" y="2432"/>
              <a:ext cx="797" cy="555"/>
            </a:xfrm>
            <a:prstGeom prst="triangle">
              <a:avLst>
                <a:gd name="adj" fmla="val 50000"/>
              </a:avLst>
            </a:prstGeom>
            <a:solidFill>
              <a:srgbClr val="D9F50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6398" name="Line 9"/>
            <p:cNvSpPr>
              <a:spLocks noChangeShapeType="1"/>
            </p:cNvSpPr>
            <p:nvPr/>
          </p:nvSpPr>
          <p:spPr bwMode="auto">
            <a:xfrm flipH="1">
              <a:off x="4059" y="2903"/>
              <a:ext cx="214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6399" name="Line 10"/>
            <p:cNvSpPr>
              <a:spLocks noChangeShapeType="1"/>
            </p:cNvSpPr>
            <p:nvPr/>
          </p:nvSpPr>
          <p:spPr bwMode="auto">
            <a:xfrm>
              <a:off x="4059" y="2903"/>
              <a:ext cx="0" cy="197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6400" name="Line 11"/>
            <p:cNvSpPr>
              <a:spLocks noChangeShapeType="1"/>
            </p:cNvSpPr>
            <p:nvPr/>
          </p:nvSpPr>
          <p:spPr bwMode="auto">
            <a:xfrm>
              <a:off x="3952" y="3100"/>
              <a:ext cx="214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6401" name="Line 12"/>
            <p:cNvSpPr>
              <a:spLocks noChangeShapeType="1"/>
            </p:cNvSpPr>
            <p:nvPr/>
          </p:nvSpPr>
          <p:spPr bwMode="auto">
            <a:xfrm>
              <a:off x="4011" y="3159"/>
              <a:ext cx="10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6402" name="Line 13"/>
            <p:cNvSpPr>
              <a:spLocks noChangeShapeType="1"/>
            </p:cNvSpPr>
            <p:nvPr/>
          </p:nvSpPr>
          <p:spPr bwMode="auto">
            <a:xfrm>
              <a:off x="4029" y="3219"/>
              <a:ext cx="68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grpSp>
          <p:nvGrpSpPr>
            <p:cNvPr id="13329" name="Group 14"/>
            <p:cNvGrpSpPr>
              <a:grpSpLocks/>
            </p:cNvGrpSpPr>
            <p:nvPr/>
          </p:nvGrpSpPr>
          <p:grpSpPr bwMode="auto">
            <a:xfrm>
              <a:off x="4313" y="2863"/>
              <a:ext cx="107" cy="98"/>
              <a:chOff x="6837" y="4016"/>
              <a:chExt cx="180" cy="156"/>
            </a:xfrm>
          </p:grpSpPr>
          <p:sp>
            <p:nvSpPr>
              <p:cNvPr id="13355" name="Line 15"/>
              <p:cNvSpPr>
                <a:spLocks noChangeShapeType="1"/>
              </p:cNvSpPr>
              <p:nvPr/>
            </p:nvSpPr>
            <p:spPr bwMode="auto">
              <a:xfrm>
                <a:off x="6837" y="4092"/>
                <a:ext cx="18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3356" name="Line 16"/>
              <p:cNvSpPr>
                <a:spLocks noChangeShapeType="1"/>
              </p:cNvSpPr>
              <p:nvPr/>
            </p:nvSpPr>
            <p:spPr bwMode="auto">
              <a:xfrm>
                <a:off x="6929" y="4016"/>
                <a:ext cx="0" cy="15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</p:grpSp>
        <p:sp>
          <p:nvSpPr>
            <p:cNvPr id="13330" name="Line 17"/>
            <p:cNvSpPr>
              <a:spLocks noChangeShapeType="1"/>
            </p:cNvSpPr>
            <p:nvPr/>
          </p:nvSpPr>
          <p:spPr bwMode="auto">
            <a:xfrm>
              <a:off x="4313" y="2508"/>
              <a:ext cx="10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1" name="Rectangle 18"/>
            <p:cNvSpPr>
              <a:spLocks noChangeArrowheads="1"/>
            </p:cNvSpPr>
            <p:nvPr/>
          </p:nvSpPr>
          <p:spPr bwMode="auto">
            <a:xfrm>
              <a:off x="4380" y="1934"/>
              <a:ext cx="377" cy="148"/>
            </a:xfrm>
            <a:prstGeom prst="rect">
              <a:avLst/>
            </a:prstGeom>
            <a:solidFill>
              <a:srgbClr val="9DF2F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3332" name="Line 19"/>
            <p:cNvSpPr>
              <a:spLocks noChangeShapeType="1"/>
            </p:cNvSpPr>
            <p:nvPr/>
          </p:nvSpPr>
          <p:spPr bwMode="auto">
            <a:xfrm>
              <a:off x="4807" y="2706"/>
              <a:ext cx="453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3" name="Line 20"/>
            <p:cNvSpPr>
              <a:spLocks noChangeShapeType="1"/>
            </p:cNvSpPr>
            <p:nvPr/>
          </p:nvSpPr>
          <p:spPr bwMode="auto">
            <a:xfrm>
              <a:off x="4757" y="2019"/>
              <a:ext cx="258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4" name="Line 21"/>
            <p:cNvSpPr>
              <a:spLocks noChangeShapeType="1"/>
            </p:cNvSpPr>
            <p:nvPr/>
          </p:nvSpPr>
          <p:spPr bwMode="auto">
            <a:xfrm>
              <a:off x="5021" y="2015"/>
              <a:ext cx="0" cy="6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5" name="Line 22"/>
            <p:cNvSpPr>
              <a:spLocks noChangeShapeType="1"/>
            </p:cNvSpPr>
            <p:nvPr/>
          </p:nvSpPr>
          <p:spPr bwMode="auto">
            <a:xfrm flipH="1">
              <a:off x="4059" y="2015"/>
              <a:ext cx="321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6" name="Line 23"/>
            <p:cNvSpPr>
              <a:spLocks noChangeShapeType="1"/>
            </p:cNvSpPr>
            <p:nvPr/>
          </p:nvSpPr>
          <p:spPr bwMode="auto">
            <a:xfrm>
              <a:off x="4059" y="2015"/>
              <a:ext cx="0" cy="493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6411" name="Line 24"/>
            <p:cNvSpPr>
              <a:spLocks noChangeShapeType="1"/>
            </p:cNvSpPr>
            <p:nvPr/>
          </p:nvSpPr>
          <p:spPr bwMode="auto">
            <a:xfrm flipV="1">
              <a:off x="3079" y="2499"/>
              <a:ext cx="272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3338" name="Oval 25"/>
            <p:cNvSpPr>
              <a:spLocks noChangeArrowheads="1"/>
            </p:cNvSpPr>
            <p:nvPr/>
          </p:nvSpPr>
          <p:spPr bwMode="auto">
            <a:xfrm>
              <a:off x="3034" y="2463"/>
              <a:ext cx="68" cy="6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3339" name="Text Box 26"/>
            <p:cNvSpPr txBox="1">
              <a:spLocks noChangeArrowheads="1"/>
            </p:cNvSpPr>
            <p:nvPr/>
          </p:nvSpPr>
          <p:spPr bwMode="auto">
            <a:xfrm>
              <a:off x="3985" y="2536"/>
              <a:ext cx="164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60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∑</a:t>
              </a:r>
              <a:endParaRPr lang="en-US" altLang="en-US" sz="1600" baseline="-2000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340" name="Rectangle 27"/>
            <p:cNvSpPr>
              <a:spLocks noChangeArrowheads="1"/>
            </p:cNvSpPr>
            <p:nvPr/>
          </p:nvSpPr>
          <p:spPr bwMode="auto">
            <a:xfrm>
              <a:off x="3351" y="2427"/>
              <a:ext cx="377" cy="148"/>
            </a:xfrm>
            <a:prstGeom prst="rect">
              <a:avLst/>
            </a:prstGeom>
            <a:solidFill>
              <a:srgbClr val="9DF2F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3341" name="Oval 28"/>
            <p:cNvSpPr>
              <a:spLocks noChangeArrowheads="1"/>
            </p:cNvSpPr>
            <p:nvPr/>
          </p:nvSpPr>
          <p:spPr bwMode="auto">
            <a:xfrm>
              <a:off x="5271" y="2674"/>
              <a:ext cx="68" cy="6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3342" name="Oval 29"/>
            <p:cNvSpPr>
              <a:spLocks noChangeArrowheads="1"/>
            </p:cNvSpPr>
            <p:nvPr/>
          </p:nvSpPr>
          <p:spPr bwMode="auto">
            <a:xfrm>
              <a:off x="3039" y="2828"/>
              <a:ext cx="68" cy="6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6417" name="Line 30"/>
            <p:cNvSpPr>
              <a:spLocks noChangeShapeType="1"/>
            </p:cNvSpPr>
            <p:nvPr/>
          </p:nvSpPr>
          <p:spPr bwMode="auto">
            <a:xfrm>
              <a:off x="3075" y="2900"/>
              <a:ext cx="0" cy="197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6418" name="Line 31"/>
            <p:cNvSpPr>
              <a:spLocks noChangeShapeType="1"/>
            </p:cNvSpPr>
            <p:nvPr/>
          </p:nvSpPr>
          <p:spPr bwMode="auto">
            <a:xfrm>
              <a:off x="2968" y="3097"/>
              <a:ext cx="214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6419" name="Line 32"/>
            <p:cNvSpPr>
              <a:spLocks noChangeShapeType="1"/>
            </p:cNvSpPr>
            <p:nvPr/>
          </p:nvSpPr>
          <p:spPr bwMode="auto">
            <a:xfrm>
              <a:off x="3027" y="3156"/>
              <a:ext cx="10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6420" name="Line 33"/>
            <p:cNvSpPr>
              <a:spLocks noChangeShapeType="1"/>
            </p:cNvSpPr>
            <p:nvPr/>
          </p:nvSpPr>
          <p:spPr bwMode="auto">
            <a:xfrm>
              <a:off x="3045" y="3216"/>
              <a:ext cx="68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3347" name="Line 34"/>
            <p:cNvSpPr>
              <a:spLocks noChangeShapeType="1"/>
            </p:cNvSpPr>
            <p:nvPr/>
          </p:nvSpPr>
          <p:spPr bwMode="auto">
            <a:xfrm>
              <a:off x="3066" y="2592"/>
              <a:ext cx="0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48" name="Oval 35"/>
            <p:cNvSpPr>
              <a:spLocks noChangeArrowheads="1"/>
            </p:cNvSpPr>
            <p:nvPr/>
          </p:nvSpPr>
          <p:spPr bwMode="auto">
            <a:xfrm>
              <a:off x="5271" y="3046"/>
              <a:ext cx="68" cy="6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3349" name="Line 36"/>
            <p:cNvSpPr>
              <a:spLocks noChangeShapeType="1"/>
            </p:cNvSpPr>
            <p:nvPr/>
          </p:nvSpPr>
          <p:spPr bwMode="auto">
            <a:xfrm>
              <a:off x="5307" y="3118"/>
              <a:ext cx="0" cy="19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50" name="Line 37"/>
            <p:cNvSpPr>
              <a:spLocks noChangeShapeType="1"/>
            </p:cNvSpPr>
            <p:nvPr/>
          </p:nvSpPr>
          <p:spPr bwMode="auto">
            <a:xfrm>
              <a:off x="5200" y="3315"/>
              <a:ext cx="21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51" name="Line 38"/>
            <p:cNvSpPr>
              <a:spLocks noChangeShapeType="1"/>
            </p:cNvSpPr>
            <p:nvPr/>
          </p:nvSpPr>
          <p:spPr bwMode="auto">
            <a:xfrm>
              <a:off x="5259" y="3374"/>
              <a:ext cx="10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52" name="Line 39"/>
            <p:cNvSpPr>
              <a:spLocks noChangeShapeType="1"/>
            </p:cNvSpPr>
            <p:nvPr/>
          </p:nvSpPr>
          <p:spPr bwMode="auto">
            <a:xfrm>
              <a:off x="5277" y="3434"/>
              <a:ext cx="68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53" name="Line 40"/>
            <p:cNvSpPr>
              <a:spLocks noChangeShapeType="1"/>
            </p:cNvSpPr>
            <p:nvPr/>
          </p:nvSpPr>
          <p:spPr bwMode="auto">
            <a:xfrm>
              <a:off x="5307" y="2801"/>
              <a:ext cx="0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54" name="Text Box 41"/>
            <p:cNvSpPr txBox="1">
              <a:spLocks noChangeArrowheads="1"/>
            </p:cNvSpPr>
            <p:nvPr/>
          </p:nvSpPr>
          <p:spPr bwMode="auto">
            <a:xfrm>
              <a:off x="3427" y="2207"/>
              <a:ext cx="227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R</a:t>
              </a:r>
              <a:r>
                <a:rPr lang="en-US" altLang="zh-CN" sz="2000" i="1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 </a:t>
              </a:r>
            </a:p>
          </p:txBody>
        </p:sp>
      </p:grpSp>
      <p:graphicFrame>
        <p:nvGraphicFramePr>
          <p:cNvPr id="16392" name="Object 43"/>
          <p:cNvGraphicFramePr>
            <a:graphicFrameLocks noChangeAspect="1"/>
          </p:cNvGraphicFramePr>
          <p:nvPr/>
        </p:nvGraphicFramePr>
        <p:xfrm>
          <a:off x="1143000" y="3792538"/>
          <a:ext cx="2566988" cy="125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7" name="Equation" r:id="rId3" imgW="825142" imgH="406224" progId="">
                  <p:embed/>
                </p:oleObj>
              </mc:Choice>
              <mc:Fallback>
                <p:oleObj name="Equation" r:id="rId3" imgW="825142" imgH="406224" progId="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792538"/>
                        <a:ext cx="2566988" cy="1258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142C55D1-5B74-420B-9037-02C80BDF4D73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基本变换原理</a:t>
            </a:r>
          </a:p>
        </p:txBody>
      </p:sp>
      <p:sp>
        <p:nvSpPr>
          <p:cNvPr id="15155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若输入端有</a:t>
            </a:r>
            <a:r>
              <a:rPr lang="en-US" altLang="zh-CN" smtClean="0"/>
              <a:t>n</a:t>
            </a:r>
            <a:r>
              <a:rPr lang="zh-CN" altLang="en-US" smtClean="0"/>
              <a:t>个支路</a:t>
            </a:r>
            <a:r>
              <a:rPr lang="en-US" altLang="zh-CN" smtClean="0"/>
              <a:t>, </a:t>
            </a:r>
            <a:r>
              <a:rPr lang="zh-CN" altLang="en-US" smtClean="0"/>
              <a:t>则输出电压</a:t>
            </a:r>
            <a:r>
              <a:rPr lang="en-US" altLang="zh-CN" smtClean="0"/>
              <a:t>V</a:t>
            </a:r>
            <a:r>
              <a:rPr lang="en-US" altLang="zh-CN" baseline="-20000" smtClean="0"/>
              <a:t>O</a:t>
            </a:r>
            <a:r>
              <a:rPr lang="zh-CN" altLang="en-US" smtClean="0"/>
              <a:t>与输入电压</a:t>
            </a:r>
            <a:r>
              <a:rPr lang="en-US" altLang="zh-CN" smtClean="0"/>
              <a:t>V</a:t>
            </a:r>
            <a:r>
              <a:rPr lang="en-US" altLang="zh-CN" baseline="-20000" smtClean="0"/>
              <a:t>i</a:t>
            </a:r>
            <a:r>
              <a:rPr lang="zh-CN" altLang="en-US" smtClean="0"/>
              <a:t>的关系为：</a:t>
            </a:r>
          </a:p>
          <a:p>
            <a:pPr eaLnBrk="1" hangingPunct="1"/>
            <a:endParaRPr lang="zh-CN" altLang="en-US" smtClean="0"/>
          </a:p>
        </p:txBody>
      </p:sp>
      <p:graphicFrame>
        <p:nvGraphicFramePr>
          <p:cNvPr id="17466" name="Object 5"/>
          <p:cNvGraphicFramePr>
            <a:graphicFrameLocks noChangeAspect="1"/>
          </p:cNvGraphicFramePr>
          <p:nvPr/>
        </p:nvGraphicFramePr>
        <p:xfrm>
          <a:off x="900113" y="3860800"/>
          <a:ext cx="301942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3" name="Equation" r:id="rId3" imgW="1104900" imgH="444500" progId="">
                  <p:embed/>
                </p:oleObj>
              </mc:Choice>
              <mc:Fallback>
                <p:oleObj name="Equation" r:id="rId3" imgW="1104900" imgH="4445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860800"/>
                        <a:ext cx="3019425" cy="136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4356100" y="3227388"/>
            <a:ext cx="4508500" cy="2708275"/>
            <a:chOff x="2824" y="1860"/>
            <a:chExt cx="2840" cy="1706"/>
          </a:xfrm>
        </p:grpSpPr>
        <p:sp>
          <p:nvSpPr>
            <p:cNvPr id="14343" name="Text Box 6"/>
            <p:cNvSpPr txBox="1">
              <a:spLocks noChangeArrowheads="1"/>
            </p:cNvSpPr>
            <p:nvPr/>
          </p:nvSpPr>
          <p:spPr bwMode="auto">
            <a:xfrm>
              <a:off x="2824" y="2688"/>
              <a:ext cx="227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V</a:t>
              </a:r>
              <a:r>
                <a:rPr lang="en-US" altLang="zh-CN" sz="2000" i="1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in</a:t>
              </a:r>
            </a:p>
          </p:txBody>
        </p:sp>
        <p:sp>
          <p:nvSpPr>
            <p:cNvPr id="14344" name="Text Box 7"/>
            <p:cNvSpPr txBox="1">
              <a:spLocks noChangeArrowheads="1"/>
            </p:cNvSpPr>
            <p:nvPr/>
          </p:nvSpPr>
          <p:spPr bwMode="auto">
            <a:xfrm>
              <a:off x="4523" y="1860"/>
              <a:ext cx="227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R</a:t>
              </a:r>
              <a:r>
                <a:rPr lang="en-US" altLang="zh-CN" sz="2000" i="1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f</a:t>
              </a: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 </a:t>
              </a:r>
            </a:p>
          </p:txBody>
        </p:sp>
        <p:sp>
          <p:nvSpPr>
            <p:cNvPr id="17417" name="Line 8"/>
            <p:cNvSpPr>
              <a:spLocks noChangeShapeType="1"/>
            </p:cNvSpPr>
            <p:nvPr/>
          </p:nvSpPr>
          <p:spPr bwMode="auto">
            <a:xfrm>
              <a:off x="3929" y="2611"/>
              <a:ext cx="390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4346" name="Text Box 9"/>
            <p:cNvSpPr txBox="1">
              <a:spLocks noChangeArrowheads="1"/>
            </p:cNvSpPr>
            <p:nvPr/>
          </p:nvSpPr>
          <p:spPr bwMode="auto">
            <a:xfrm>
              <a:off x="5392" y="2895"/>
              <a:ext cx="27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V</a:t>
              </a:r>
              <a:r>
                <a:rPr lang="en-US" altLang="zh-CN" sz="2000" i="1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O</a:t>
              </a:r>
              <a:endParaRPr lang="zh-CN" altLang="en-US" sz="2000" i="1" baseline="-20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347" name="AutoShape 10"/>
            <p:cNvSpPr>
              <a:spLocks noChangeArrowheads="1"/>
            </p:cNvSpPr>
            <p:nvPr/>
          </p:nvSpPr>
          <p:spPr bwMode="auto">
            <a:xfrm rot="5400000">
              <a:off x="4200" y="2564"/>
              <a:ext cx="797" cy="555"/>
            </a:xfrm>
            <a:prstGeom prst="triangle">
              <a:avLst>
                <a:gd name="adj" fmla="val 50000"/>
              </a:avLst>
            </a:prstGeom>
            <a:solidFill>
              <a:srgbClr val="D9F50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20" name="Line 11"/>
            <p:cNvSpPr>
              <a:spLocks noChangeShapeType="1"/>
            </p:cNvSpPr>
            <p:nvPr/>
          </p:nvSpPr>
          <p:spPr bwMode="auto">
            <a:xfrm flipH="1">
              <a:off x="4107" y="3035"/>
              <a:ext cx="214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21" name="Line 12"/>
            <p:cNvSpPr>
              <a:spLocks noChangeShapeType="1"/>
            </p:cNvSpPr>
            <p:nvPr/>
          </p:nvSpPr>
          <p:spPr bwMode="auto">
            <a:xfrm>
              <a:off x="4107" y="3035"/>
              <a:ext cx="0" cy="197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22" name="Line 13"/>
            <p:cNvSpPr>
              <a:spLocks noChangeShapeType="1"/>
            </p:cNvSpPr>
            <p:nvPr/>
          </p:nvSpPr>
          <p:spPr bwMode="auto">
            <a:xfrm>
              <a:off x="4000" y="3232"/>
              <a:ext cx="214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23" name="Line 14"/>
            <p:cNvSpPr>
              <a:spLocks noChangeShapeType="1"/>
            </p:cNvSpPr>
            <p:nvPr/>
          </p:nvSpPr>
          <p:spPr bwMode="auto">
            <a:xfrm>
              <a:off x="4059" y="3291"/>
              <a:ext cx="10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24" name="Line 15"/>
            <p:cNvSpPr>
              <a:spLocks noChangeShapeType="1"/>
            </p:cNvSpPr>
            <p:nvPr/>
          </p:nvSpPr>
          <p:spPr bwMode="auto">
            <a:xfrm>
              <a:off x="4077" y="3351"/>
              <a:ext cx="68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grpSp>
          <p:nvGrpSpPr>
            <p:cNvPr id="14353" name="Group 16"/>
            <p:cNvGrpSpPr>
              <a:grpSpLocks/>
            </p:cNvGrpSpPr>
            <p:nvPr/>
          </p:nvGrpSpPr>
          <p:grpSpPr bwMode="auto">
            <a:xfrm>
              <a:off x="4361" y="2995"/>
              <a:ext cx="107" cy="98"/>
              <a:chOff x="6837" y="4016"/>
              <a:chExt cx="180" cy="156"/>
            </a:xfrm>
          </p:grpSpPr>
          <p:sp>
            <p:nvSpPr>
              <p:cNvPr id="14391" name="Line 17"/>
              <p:cNvSpPr>
                <a:spLocks noChangeShapeType="1"/>
              </p:cNvSpPr>
              <p:nvPr/>
            </p:nvSpPr>
            <p:spPr bwMode="auto">
              <a:xfrm>
                <a:off x="6837" y="4092"/>
                <a:ext cx="18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4392" name="Line 18"/>
              <p:cNvSpPr>
                <a:spLocks noChangeShapeType="1"/>
              </p:cNvSpPr>
              <p:nvPr/>
            </p:nvSpPr>
            <p:spPr bwMode="auto">
              <a:xfrm>
                <a:off x="6929" y="4016"/>
                <a:ext cx="0" cy="15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</p:grpSp>
        <p:sp>
          <p:nvSpPr>
            <p:cNvPr id="14354" name="Line 19"/>
            <p:cNvSpPr>
              <a:spLocks noChangeShapeType="1"/>
            </p:cNvSpPr>
            <p:nvPr/>
          </p:nvSpPr>
          <p:spPr bwMode="auto">
            <a:xfrm>
              <a:off x="4361" y="2640"/>
              <a:ext cx="10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4355" name="Rectangle 20"/>
            <p:cNvSpPr>
              <a:spLocks noChangeArrowheads="1"/>
            </p:cNvSpPr>
            <p:nvPr/>
          </p:nvSpPr>
          <p:spPr bwMode="auto">
            <a:xfrm>
              <a:off x="4428" y="2066"/>
              <a:ext cx="377" cy="148"/>
            </a:xfrm>
            <a:prstGeom prst="rect">
              <a:avLst/>
            </a:prstGeom>
            <a:solidFill>
              <a:srgbClr val="9DF2F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28" name="Line 21"/>
            <p:cNvSpPr>
              <a:spLocks noChangeShapeType="1"/>
            </p:cNvSpPr>
            <p:nvPr/>
          </p:nvSpPr>
          <p:spPr bwMode="auto">
            <a:xfrm>
              <a:off x="4855" y="2838"/>
              <a:ext cx="453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29" name="Line 22"/>
            <p:cNvSpPr>
              <a:spLocks noChangeShapeType="1"/>
            </p:cNvSpPr>
            <p:nvPr/>
          </p:nvSpPr>
          <p:spPr bwMode="auto">
            <a:xfrm>
              <a:off x="4805" y="2151"/>
              <a:ext cx="258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30" name="Line 23"/>
            <p:cNvSpPr>
              <a:spLocks noChangeShapeType="1"/>
            </p:cNvSpPr>
            <p:nvPr/>
          </p:nvSpPr>
          <p:spPr bwMode="auto">
            <a:xfrm>
              <a:off x="5069" y="2147"/>
              <a:ext cx="0" cy="691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31" name="Line 24"/>
            <p:cNvSpPr>
              <a:spLocks noChangeShapeType="1"/>
            </p:cNvSpPr>
            <p:nvPr/>
          </p:nvSpPr>
          <p:spPr bwMode="auto">
            <a:xfrm flipH="1">
              <a:off x="4107" y="2147"/>
              <a:ext cx="321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32" name="Line 25"/>
            <p:cNvSpPr>
              <a:spLocks noChangeShapeType="1"/>
            </p:cNvSpPr>
            <p:nvPr/>
          </p:nvSpPr>
          <p:spPr bwMode="auto">
            <a:xfrm>
              <a:off x="4107" y="2147"/>
              <a:ext cx="3" cy="464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33" name="Line 26"/>
            <p:cNvSpPr>
              <a:spLocks noChangeShapeType="1"/>
            </p:cNvSpPr>
            <p:nvPr/>
          </p:nvSpPr>
          <p:spPr bwMode="auto">
            <a:xfrm flipV="1">
              <a:off x="3112" y="2611"/>
              <a:ext cx="182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4362" name="Oval 27"/>
            <p:cNvSpPr>
              <a:spLocks noChangeArrowheads="1"/>
            </p:cNvSpPr>
            <p:nvPr/>
          </p:nvSpPr>
          <p:spPr bwMode="auto">
            <a:xfrm>
              <a:off x="3076" y="2574"/>
              <a:ext cx="68" cy="6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363" name="Text Box 28"/>
            <p:cNvSpPr txBox="1">
              <a:spLocks noChangeArrowheads="1"/>
            </p:cNvSpPr>
            <p:nvPr/>
          </p:nvSpPr>
          <p:spPr bwMode="auto">
            <a:xfrm>
              <a:off x="4033" y="2668"/>
              <a:ext cx="164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60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∑</a:t>
              </a:r>
              <a:endParaRPr lang="en-US" altLang="en-US" sz="1600" baseline="-2000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4364" name="Oval 29"/>
            <p:cNvSpPr>
              <a:spLocks noChangeArrowheads="1"/>
            </p:cNvSpPr>
            <p:nvPr/>
          </p:nvSpPr>
          <p:spPr bwMode="auto">
            <a:xfrm>
              <a:off x="5319" y="2806"/>
              <a:ext cx="68" cy="6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365" name="Oval 30"/>
            <p:cNvSpPr>
              <a:spLocks noChangeArrowheads="1"/>
            </p:cNvSpPr>
            <p:nvPr/>
          </p:nvSpPr>
          <p:spPr bwMode="auto">
            <a:xfrm>
              <a:off x="3078" y="2960"/>
              <a:ext cx="68" cy="6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38" name="Line 31"/>
            <p:cNvSpPr>
              <a:spLocks noChangeShapeType="1"/>
            </p:cNvSpPr>
            <p:nvPr/>
          </p:nvSpPr>
          <p:spPr bwMode="auto">
            <a:xfrm>
              <a:off x="3114" y="3032"/>
              <a:ext cx="0" cy="197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39" name="Line 32"/>
            <p:cNvSpPr>
              <a:spLocks noChangeShapeType="1"/>
            </p:cNvSpPr>
            <p:nvPr/>
          </p:nvSpPr>
          <p:spPr bwMode="auto">
            <a:xfrm>
              <a:off x="3007" y="3229"/>
              <a:ext cx="214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40" name="Line 33"/>
            <p:cNvSpPr>
              <a:spLocks noChangeShapeType="1"/>
            </p:cNvSpPr>
            <p:nvPr/>
          </p:nvSpPr>
          <p:spPr bwMode="auto">
            <a:xfrm>
              <a:off x="3066" y="3288"/>
              <a:ext cx="10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41" name="Line 34"/>
            <p:cNvSpPr>
              <a:spLocks noChangeShapeType="1"/>
            </p:cNvSpPr>
            <p:nvPr/>
          </p:nvSpPr>
          <p:spPr bwMode="auto">
            <a:xfrm>
              <a:off x="3084" y="3348"/>
              <a:ext cx="68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4370" name="Line 35"/>
            <p:cNvSpPr>
              <a:spLocks noChangeShapeType="1"/>
            </p:cNvSpPr>
            <p:nvPr/>
          </p:nvSpPr>
          <p:spPr bwMode="auto">
            <a:xfrm>
              <a:off x="3114" y="2724"/>
              <a:ext cx="0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4371" name="Oval 36"/>
            <p:cNvSpPr>
              <a:spLocks noChangeArrowheads="1"/>
            </p:cNvSpPr>
            <p:nvPr/>
          </p:nvSpPr>
          <p:spPr bwMode="auto">
            <a:xfrm>
              <a:off x="5319" y="3178"/>
              <a:ext cx="68" cy="6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44" name="Line 37"/>
            <p:cNvSpPr>
              <a:spLocks noChangeShapeType="1"/>
            </p:cNvSpPr>
            <p:nvPr/>
          </p:nvSpPr>
          <p:spPr bwMode="auto">
            <a:xfrm>
              <a:off x="5355" y="3250"/>
              <a:ext cx="0" cy="197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45" name="Line 38"/>
            <p:cNvSpPr>
              <a:spLocks noChangeShapeType="1"/>
            </p:cNvSpPr>
            <p:nvPr/>
          </p:nvSpPr>
          <p:spPr bwMode="auto">
            <a:xfrm>
              <a:off x="5248" y="3447"/>
              <a:ext cx="214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46" name="Line 39"/>
            <p:cNvSpPr>
              <a:spLocks noChangeShapeType="1"/>
            </p:cNvSpPr>
            <p:nvPr/>
          </p:nvSpPr>
          <p:spPr bwMode="auto">
            <a:xfrm>
              <a:off x="5307" y="3506"/>
              <a:ext cx="10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47" name="Line 40"/>
            <p:cNvSpPr>
              <a:spLocks noChangeShapeType="1"/>
            </p:cNvSpPr>
            <p:nvPr/>
          </p:nvSpPr>
          <p:spPr bwMode="auto">
            <a:xfrm>
              <a:off x="5325" y="3566"/>
              <a:ext cx="68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4376" name="Line 41"/>
            <p:cNvSpPr>
              <a:spLocks noChangeShapeType="1"/>
            </p:cNvSpPr>
            <p:nvPr/>
          </p:nvSpPr>
          <p:spPr bwMode="auto">
            <a:xfrm>
              <a:off x="5355" y="2933"/>
              <a:ext cx="0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4377" name="Text Box 42"/>
            <p:cNvSpPr txBox="1">
              <a:spLocks noChangeArrowheads="1"/>
            </p:cNvSpPr>
            <p:nvPr/>
          </p:nvSpPr>
          <p:spPr bwMode="auto">
            <a:xfrm>
              <a:off x="3475" y="2066"/>
              <a:ext cx="227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R</a:t>
              </a:r>
              <a:r>
                <a:rPr lang="en-US" altLang="zh-CN" sz="2000" i="1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17450" name="Line 43"/>
            <p:cNvSpPr>
              <a:spLocks noChangeShapeType="1"/>
            </p:cNvSpPr>
            <p:nvPr/>
          </p:nvSpPr>
          <p:spPr bwMode="auto">
            <a:xfrm>
              <a:off x="3294" y="2384"/>
              <a:ext cx="0" cy="635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51" name="Line 44"/>
            <p:cNvSpPr>
              <a:spLocks noChangeShapeType="1"/>
            </p:cNvSpPr>
            <p:nvPr/>
          </p:nvSpPr>
          <p:spPr bwMode="auto">
            <a:xfrm flipV="1">
              <a:off x="3294" y="2384"/>
              <a:ext cx="13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52" name="Line 45"/>
            <p:cNvSpPr>
              <a:spLocks noChangeShapeType="1"/>
            </p:cNvSpPr>
            <p:nvPr/>
          </p:nvSpPr>
          <p:spPr bwMode="auto">
            <a:xfrm flipV="1">
              <a:off x="3294" y="3019"/>
              <a:ext cx="13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53" name="Line 46"/>
            <p:cNvSpPr>
              <a:spLocks noChangeShapeType="1"/>
            </p:cNvSpPr>
            <p:nvPr/>
          </p:nvSpPr>
          <p:spPr bwMode="auto">
            <a:xfrm>
              <a:off x="3929" y="2384"/>
              <a:ext cx="0" cy="635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54" name="Line 47"/>
            <p:cNvSpPr>
              <a:spLocks noChangeShapeType="1"/>
            </p:cNvSpPr>
            <p:nvPr/>
          </p:nvSpPr>
          <p:spPr bwMode="auto">
            <a:xfrm flipV="1">
              <a:off x="3793" y="2384"/>
              <a:ext cx="13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55" name="Line 48"/>
            <p:cNvSpPr>
              <a:spLocks noChangeShapeType="1"/>
            </p:cNvSpPr>
            <p:nvPr/>
          </p:nvSpPr>
          <p:spPr bwMode="auto">
            <a:xfrm flipV="1">
              <a:off x="3793" y="2611"/>
              <a:ext cx="13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7456" name="Line 49"/>
            <p:cNvSpPr>
              <a:spLocks noChangeShapeType="1"/>
            </p:cNvSpPr>
            <p:nvPr/>
          </p:nvSpPr>
          <p:spPr bwMode="auto">
            <a:xfrm flipV="1">
              <a:off x="3294" y="2611"/>
              <a:ext cx="13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4385" name="Rectangle 50"/>
            <p:cNvSpPr>
              <a:spLocks noChangeArrowheads="1"/>
            </p:cNvSpPr>
            <p:nvPr/>
          </p:nvSpPr>
          <p:spPr bwMode="auto">
            <a:xfrm>
              <a:off x="3430" y="2293"/>
              <a:ext cx="377" cy="148"/>
            </a:xfrm>
            <a:prstGeom prst="rect">
              <a:avLst/>
            </a:prstGeom>
            <a:solidFill>
              <a:srgbClr val="9DF2F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386" name="Rectangle 51"/>
            <p:cNvSpPr>
              <a:spLocks noChangeArrowheads="1"/>
            </p:cNvSpPr>
            <p:nvPr/>
          </p:nvSpPr>
          <p:spPr bwMode="auto">
            <a:xfrm>
              <a:off x="3430" y="2520"/>
              <a:ext cx="377" cy="148"/>
            </a:xfrm>
            <a:prstGeom prst="rect">
              <a:avLst/>
            </a:prstGeom>
            <a:solidFill>
              <a:srgbClr val="9DF2F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59" name="Line 52"/>
            <p:cNvSpPr>
              <a:spLocks noChangeShapeType="1"/>
            </p:cNvSpPr>
            <p:nvPr/>
          </p:nvSpPr>
          <p:spPr bwMode="auto">
            <a:xfrm flipV="1">
              <a:off x="3793" y="3019"/>
              <a:ext cx="13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4388" name="Rectangle 53"/>
            <p:cNvSpPr>
              <a:spLocks noChangeArrowheads="1"/>
            </p:cNvSpPr>
            <p:nvPr/>
          </p:nvSpPr>
          <p:spPr bwMode="auto">
            <a:xfrm>
              <a:off x="3430" y="2946"/>
              <a:ext cx="377" cy="148"/>
            </a:xfrm>
            <a:prstGeom prst="rect">
              <a:avLst/>
            </a:prstGeom>
            <a:solidFill>
              <a:srgbClr val="9DF2F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389" name="Text Box 54"/>
            <p:cNvSpPr txBox="1">
              <a:spLocks noChangeArrowheads="1"/>
            </p:cNvSpPr>
            <p:nvPr/>
          </p:nvSpPr>
          <p:spPr bwMode="auto">
            <a:xfrm>
              <a:off x="3521" y="3110"/>
              <a:ext cx="227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R</a:t>
              </a:r>
              <a:r>
                <a:rPr lang="en-US" altLang="zh-CN" sz="2000" i="1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n</a:t>
              </a:r>
              <a:endParaRPr lang="zh-CN" altLang="en-US" sz="2000" i="1" baseline="-20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390" name="Text Box 55"/>
            <p:cNvSpPr txBox="1">
              <a:spLocks noChangeArrowheads="1"/>
            </p:cNvSpPr>
            <p:nvPr/>
          </p:nvSpPr>
          <p:spPr bwMode="auto">
            <a:xfrm>
              <a:off x="3521" y="2701"/>
              <a:ext cx="227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 i="1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…</a:t>
              </a:r>
              <a:endParaRPr lang="en-US" altLang="zh-CN" sz="2000" i="1" baseline="-20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3213" y="188913"/>
            <a:ext cx="6529387" cy="762000"/>
          </a:xfrm>
        </p:spPr>
        <p:txBody>
          <a:bodyPr/>
          <a:lstStyle/>
          <a:p>
            <a:pPr eaLnBrk="1" hangingPunct="1"/>
            <a:r>
              <a:rPr lang="en-US" altLang="zh-CN" smtClean="0"/>
              <a:t>n=8</a:t>
            </a:r>
            <a:r>
              <a:rPr lang="zh-CN" altLang="en-US" smtClean="0"/>
              <a:t>的权电阻网络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4040188" y="2949575"/>
            <a:ext cx="865187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2R</a:t>
            </a: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4R</a:t>
            </a: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8R</a:t>
            </a: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16R</a:t>
            </a: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32R</a:t>
            </a: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64R</a:t>
            </a: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128R</a:t>
            </a: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8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256R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1273175" y="5051425"/>
            <a:ext cx="64770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20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V</a:t>
            </a:r>
            <a:r>
              <a:rPr lang="en-US" altLang="zh-CN" sz="2000" baseline="-200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ref</a:t>
            </a: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6154738" y="2862263"/>
            <a:ext cx="6492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20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R</a:t>
            </a:r>
            <a:r>
              <a:rPr lang="en-US" altLang="zh-CN" sz="2000" baseline="-200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f</a:t>
            </a:r>
            <a:r>
              <a:rPr lang="en-US" altLang="zh-CN" sz="20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</a:t>
            </a: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5121275" y="4457700"/>
            <a:ext cx="865188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8388350" y="5183188"/>
            <a:ext cx="4318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20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V</a:t>
            </a:r>
            <a:r>
              <a:rPr lang="en-US" altLang="zh-CN" sz="2000" baseline="-200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O</a:t>
            </a:r>
          </a:p>
        </p:txBody>
      </p:sp>
      <p:sp>
        <p:nvSpPr>
          <p:cNvPr id="18441" name="AutoShape 9"/>
          <p:cNvSpPr>
            <a:spLocks noChangeArrowheads="1"/>
          </p:cNvSpPr>
          <p:nvPr/>
        </p:nvSpPr>
        <p:spPr bwMode="auto">
          <a:xfrm rot="5400000">
            <a:off x="5560219" y="4361657"/>
            <a:ext cx="1697037" cy="1123950"/>
          </a:xfrm>
          <a:prstGeom prst="triangle">
            <a:avLst>
              <a:gd name="adj" fmla="val 50000"/>
            </a:avLst>
          </a:prstGeom>
          <a:solidFill>
            <a:srgbClr val="339966"/>
          </a:solidFill>
          <a:ln w="222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zh-CN" altLang="en-US" sz="2400" b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 flipH="1">
            <a:off x="5414963" y="5335588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5414963" y="5335588"/>
            <a:ext cx="0" cy="420687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5199063" y="5756275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5318125" y="5880100"/>
            <a:ext cx="2159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5346700" y="6010275"/>
            <a:ext cx="144463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grpSp>
        <p:nvGrpSpPr>
          <p:cNvPr id="15374" name="Group 15"/>
          <p:cNvGrpSpPr>
            <a:grpSpLocks/>
          </p:cNvGrpSpPr>
          <p:nvPr/>
        </p:nvGrpSpPr>
        <p:grpSpPr bwMode="auto">
          <a:xfrm>
            <a:off x="5929313" y="5249863"/>
            <a:ext cx="215900" cy="209550"/>
            <a:chOff x="6837" y="4016"/>
            <a:chExt cx="180" cy="156"/>
          </a:xfrm>
        </p:grpSpPr>
        <p:sp>
          <p:nvSpPr>
            <p:cNvPr id="15459" name="Line 16"/>
            <p:cNvSpPr>
              <a:spLocks noChangeShapeType="1"/>
            </p:cNvSpPr>
            <p:nvPr/>
          </p:nvSpPr>
          <p:spPr bwMode="auto">
            <a:xfrm>
              <a:off x="6837" y="4092"/>
              <a:ext cx="180" cy="0"/>
            </a:xfrm>
            <a:prstGeom prst="line">
              <a:avLst/>
            </a:prstGeom>
            <a:noFill/>
            <a:ln w="2222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0" name="Line 17"/>
            <p:cNvSpPr>
              <a:spLocks noChangeShapeType="1"/>
            </p:cNvSpPr>
            <p:nvPr/>
          </p:nvSpPr>
          <p:spPr bwMode="auto">
            <a:xfrm>
              <a:off x="6929" y="4016"/>
              <a:ext cx="0" cy="156"/>
            </a:xfrm>
            <a:prstGeom prst="line">
              <a:avLst/>
            </a:prstGeom>
            <a:noFill/>
            <a:ln w="2222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8" name="Line 18"/>
          <p:cNvSpPr>
            <a:spLocks noChangeShapeType="1"/>
          </p:cNvSpPr>
          <p:nvPr/>
        </p:nvSpPr>
        <p:spPr bwMode="auto">
          <a:xfrm>
            <a:off x="5929313" y="4495800"/>
            <a:ext cx="2159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5376" name="Rectangle 19"/>
          <p:cNvSpPr>
            <a:spLocks noChangeArrowheads="1"/>
          </p:cNvSpPr>
          <p:nvPr/>
        </p:nvSpPr>
        <p:spPr bwMode="auto">
          <a:xfrm>
            <a:off x="6062663" y="3306763"/>
            <a:ext cx="865187" cy="261937"/>
          </a:xfrm>
          <a:prstGeom prst="rect">
            <a:avLst/>
          </a:prstGeom>
          <a:solidFill>
            <a:srgbClr val="339966"/>
          </a:solidFill>
          <a:ln w="2222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450" name="Line 20"/>
          <p:cNvSpPr>
            <a:spLocks noChangeShapeType="1"/>
          </p:cNvSpPr>
          <p:nvPr/>
        </p:nvSpPr>
        <p:spPr bwMode="auto">
          <a:xfrm>
            <a:off x="6927850" y="4916488"/>
            <a:ext cx="1296988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51" name="Oval 21"/>
          <p:cNvSpPr>
            <a:spLocks noChangeArrowheads="1"/>
          </p:cNvSpPr>
          <p:nvPr/>
        </p:nvSpPr>
        <p:spPr bwMode="auto">
          <a:xfrm>
            <a:off x="8224838" y="4837113"/>
            <a:ext cx="144462" cy="144462"/>
          </a:xfrm>
          <a:prstGeom prst="ellipse">
            <a:avLst/>
          </a:prstGeom>
          <a:solidFill>
            <a:schemeClr val="accent1"/>
          </a:solidFill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zh-CN" altLang="en-US" sz="2400" b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452" name="Line 22"/>
          <p:cNvSpPr>
            <a:spLocks noChangeShapeType="1"/>
          </p:cNvSpPr>
          <p:nvPr/>
        </p:nvSpPr>
        <p:spPr bwMode="auto">
          <a:xfrm>
            <a:off x="8283575" y="5083175"/>
            <a:ext cx="0" cy="630238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53" name="Line 23"/>
          <p:cNvSpPr>
            <a:spLocks noChangeShapeType="1"/>
          </p:cNvSpPr>
          <p:nvPr/>
        </p:nvSpPr>
        <p:spPr bwMode="auto">
          <a:xfrm>
            <a:off x="6927850" y="3444875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54" name="Line 24"/>
          <p:cNvSpPr>
            <a:spLocks noChangeShapeType="1"/>
          </p:cNvSpPr>
          <p:nvPr/>
        </p:nvSpPr>
        <p:spPr bwMode="auto">
          <a:xfrm>
            <a:off x="7359650" y="3444875"/>
            <a:ext cx="0" cy="1471613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55" name="Line 25"/>
          <p:cNvSpPr>
            <a:spLocks noChangeShapeType="1"/>
          </p:cNvSpPr>
          <p:nvPr/>
        </p:nvSpPr>
        <p:spPr bwMode="auto">
          <a:xfrm flipH="1">
            <a:off x="5414963" y="3444875"/>
            <a:ext cx="6477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56" name="Line 26"/>
          <p:cNvSpPr>
            <a:spLocks noChangeShapeType="1"/>
          </p:cNvSpPr>
          <p:nvPr/>
        </p:nvSpPr>
        <p:spPr bwMode="auto">
          <a:xfrm>
            <a:off x="5414963" y="3444875"/>
            <a:ext cx="0" cy="1008063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57" name="Line 27"/>
          <p:cNvSpPr>
            <a:spLocks noChangeShapeType="1"/>
          </p:cNvSpPr>
          <p:nvPr/>
        </p:nvSpPr>
        <p:spPr bwMode="auto">
          <a:xfrm flipV="1">
            <a:off x="2095500" y="4606925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58" name="Line 28"/>
          <p:cNvSpPr>
            <a:spLocks noChangeShapeType="1"/>
          </p:cNvSpPr>
          <p:nvPr/>
        </p:nvSpPr>
        <p:spPr bwMode="auto">
          <a:xfrm>
            <a:off x="2028825" y="5994400"/>
            <a:ext cx="0" cy="420688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59" name="Line 29"/>
          <p:cNvSpPr>
            <a:spLocks noChangeShapeType="1"/>
          </p:cNvSpPr>
          <p:nvPr/>
        </p:nvSpPr>
        <p:spPr bwMode="auto">
          <a:xfrm>
            <a:off x="1811338" y="6415088"/>
            <a:ext cx="433387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60" name="Line 30"/>
          <p:cNvSpPr>
            <a:spLocks noChangeShapeType="1"/>
          </p:cNvSpPr>
          <p:nvPr/>
        </p:nvSpPr>
        <p:spPr bwMode="auto">
          <a:xfrm>
            <a:off x="1931988" y="6538913"/>
            <a:ext cx="2159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61" name="Line 31"/>
          <p:cNvSpPr>
            <a:spLocks noChangeShapeType="1"/>
          </p:cNvSpPr>
          <p:nvPr/>
        </p:nvSpPr>
        <p:spPr bwMode="auto">
          <a:xfrm>
            <a:off x="1974850" y="6669088"/>
            <a:ext cx="144463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62" name="Oval 32"/>
          <p:cNvSpPr>
            <a:spLocks noChangeArrowheads="1"/>
          </p:cNvSpPr>
          <p:nvPr/>
        </p:nvSpPr>
        <p:spPr bwMode="auto">
          <a:xfrm>
            <a:off x="1965325" y="4535488"/>
            <a:ext cx="144463" cy="144462"/>
          </a:xfrm>
          <a:prstGeom prst="ellipse">
            <a:avLst/>
          </a:prstGeom>
          <a:solidFill>
            <a:schemeClr val="accent1"/>
          </a:solidFill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zh-CN" altLang="en-US" sz="2400" b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463" name="Line 33"/>
          <p:cNvSpPr>
            <a:spLocks noChangeShapeType="1"/>
          </p:cNvSpPr>
          <p:nvPr/>
        </p:nvSpPr>
        <p:spPr bwMode="auto">
          <a:xfrm>
            <a:off x="2022475" y="4805363"/>
            <a:ext cx="0" cy="841375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5391" name="Rectangle 34"/>
          <p:cNvSpPr>
            <a:spLocks noChangeArrowheads="1"/>
          </p:cNvSpPr>
          <p:nvPr/>
        </p:nvSpPr>
        <p:spPr bwMode="auto">
          <a:xfrm>
            <a:off x="4256088" y="4070350"/>
            <a:ext cx="431800" cy="215900"/>
          </a:xfrm>
          <a:prstGeom prst="rect">
            <a:avLst/>
          </a:prstGeom>
          <a:solidFill>
            <a:srgbClr val="339966"/>
          </a:solidFill>
          <a:ln w="1587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92" name="Rectangle 35"/>
          <p:cNvSpPr>
            <a:spLocks noChangeArrowheads="1"/>
          </p:cNvSpPr>
          <p:nvPr/>
        </p:nvSpPr>
        <p:spPr bwMode="auto">
          <a:xfrm>
            <a:off x="4256088" y="4943475"/>
            <a:ext cx="431800" cy="215900"/>
          </a:xfrm>
          <a:prstGeom prst="rect">
            <a:avLst/>
          </a:prstGeom>
          <a:solidFill>
            <a:srgbClr val="339966"/>
          </a:solidFill>
          <a:ln w="1587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93" name="Rectangle 36"/>
          <p:cNvSpPr>
            <a:spLocks noChangeArrowheads="1"/>
          </p:cNvSpPr>
          <p:nvPr/>
        </p:nvSpPr>
        <p:spPr bwMode="auto">
          <a:xfrm>
            <a:off x="4256088" y="3617913"/>
            <a:ext cx="431800" cy="215900"/>
          </a:xfrm>
          <a:prstGeom prst="rect">
            <a:avLst/>
          </a:prstGeom>
          <a:solidFill>
            <a:srgbClr val="339966"/>
          </a:solidFill>
          <a:ln w="15875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94" name="Rectangle 37"/>
          <p:cNvSpPr>
            <a:spLocks noChangeArrowheads="1"/>
          </p:cNvSpPr>
          <p:nvPr/>
        </p:nvSpPr>
        <p:spPr bwMode="auto">
          <a:xfrm>
            <a:off x="4256088" y="3197225"/>
            <a:ext cx="431800" cy="215900"/>
          </a:xfrm>
          <a:prstGeom prst="rect">
            <a:avLst/>
          </a:prstGeom>
          <a:solidFill>
            <a:srgbClr val="339966"/>
          </a:solidFill>
          <a:ln w="15875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95" name="Rectangle 38"/>
          <p:cNvSpPr>
            <a:spLocks noChangeArrowheads="1"/>
          </p:cNvSpPr>
          <p:nvPr/>
        </p:nvSpPr>
        <p:spPr bwMode="auto">
          <a:xfrm>
            <a:off x="4256088" y="5362575"/>
            <a:ext cx="431800" cy="215900"/>
          </a:xfrm>
          <a:prstGeom prst="rect">
            <a:avLst/>
          </a:prstGeom>
          <a:solidFill>
            <a:srgbClr val="339966"/>
          </a:solidFill>
          <a:ln w="1587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96" name="Rectangle 39"/>
          <p:cNvSpPr>
            <a:spLocks noChangeArrowheads="1"/>
          </p:cNvSpPr>
          <p:nvPr/>
        </p:nvSpPr>
        <p:spPr bwMode="auto">
          <a:xfrm>
            <a:off x="4256088" y="5783263"/>
            <a:ext cx="431800" cy="215900"/>
          </a:xfrm>
          <a:prstGeom prst="rect">
            <a:avLst/>
          </a:prstGeom>
          <a:solidFill>
            <a:srgbClr val="339966"/>
          </a:solidFill>
          <a:ln w="1587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97" name="Rectangle 40"/>
          <p:cNvSpPr>
            <a:spLocks noChangeArrowheads="1"/>
          </p:cNvSpPr>
          <p:nvPr/>
        </p:nvSpPr>
        <p:spPr bwMode="auto">
          <a:xfrm>
            <a:off x="4256088" y="6257925"/>
            <a:ext cx="431800" cy="215900"/>
          </a:xfrm>
          <a:prstGeom prst="rect">
            <a:avLst/>
          </a:prstGeom>
          <a:solidFill>
            <a:srgbClr val="339966"/>
          </a:solidFill>
          <a:ln w="1587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98" name="Rectangle 41"/>
          <p:cNvSpPr>
            <a:spLocks noChangeArrowheads="1"/>
          </p:cNvSpPr>
          <p:nvPr/>
        </p:nvSpPr>
        <p:spPr bwMode="auto">
          <a:xfrm>
            <a:off x="4256088" y="4506913"/>
            <a:ext cx="431800" cy="215900"/>
          </a:xfrm>
          <a:prstGeom prst="rect">
            <a:avLst/>
          </a:prstGeom>
          <a:solidFill>
            <a:srgbClr val="339966"/>
          </a:solidFill>
          <a:ln w="1587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472" name="Line 42"/>
          <p:cNvSpPr>
            <a:spLocks noChangeShapeType="1"/>
          </p:cNvSpPr>
          <p:nvPr/>
        </p:nvSpPr>
        <p:spPr bwMode="auto">
          <a:xfrm>
            <a:off x="3709988" y="3309938"/>
            <a:ext cx="544512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73" name="Line 43"/>
          <p:cNvSpPr>
            <a:spLocks noChangeShapeType="1"/>
          </p:cNvSpPr>
          <p:nvPr/>
        </p:nvSpPr>
        <p:spPr bwMode="auto">
          <a:xfrm>
            <a:off x="3709988" y="3730625"/>
            <a:ext cx="544512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74" name="Line 44"/>
          <p:cNvSpPr>
            <a:spLocks noChangeShapeType="1"/>
          </p:cNvSpPr>
          <p:nvPr/>
        </p:nvSpPr>
        <p:spPr bwMode="auto">
          <a:xfrm>
            <a:off x="3709988" y="4619625"/>
            <a:ext cx="544512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75" name="Line 45"/>
          <p:cNvSpPr>
            <a:spLocks noChangeShapeType="1"/>
          </p:cNvSpPr>
          <p:nvPr/>
        </p:nvSpPr>
        <p:spPr bwMode="auto">
          <a:xfrm>
            <a:off x="3709988" y="4168775"/>
            <a:ext cx="544512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76" name="Line 46"/>
          <p:cNvSpPr>
            <a:spLocks noChangeShapeType="1"/>
          </p:cNvSpPr>
          <p:nvPr/>
        </p:nvSpPr>
        <p:spPr bwMode="auto">
          <a:xfrm>
            <a:off x="3709988" y="5459413"/>
            <a:ext cx="544512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77" name="Line 47"/>
          <p:cNvSpPr>
            <a:spLocks noChangeShapeType="1"/>
          </p:cNvSpPr>
          <p:nvPr/>
        </p:nvSpPr>
        <p:spPr bwMode="auto">
          <a:xfrm>
            <a:off x="3709988" y="5040313"/>
            <a:ext cx="544512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78" name="Line 48"/>
          <p:cNvSpPr>
            <a:spLocks noChangeShapeType="1"/>
          </p:cNvSpPr>
          <p:nvPr/>
        </p:nvSpPr>
        <p:spPr bwMode="auto">
          <a:xfrm>
            <a:off x="3709988" y="5880100"/>
            <a:ext cx="544512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79" name="Line 49"/>
          <p:cNvSpPr>
            <a:spLocks noChangeShapeType="1"/>
          </p:cNvSpPr>
          <p:nvPr/>
        </p:nvSpPr>
        <p:spPr bwMode="auto">
          <a:xfrm>
            <a:off x="3709988" y="6357938"/>
            <a:ext cx="544512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80" name="Line 50"/>
          <p:cNvSpPr>
            <a:spLocks noChangeShapeType="1"/>
          </p:cNvSpPr>
          <p:nvPr/>
        </p:nvSpPr>
        <p:spPr bwMode="auto">
          <a:xfrm>
            <a:off x="4689475" y="3309938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5408" name="Line 51"/>
          <p:cNvSpPr>
            <a:spLocks noChangeShapeType="1"/>
          </p:cNvSpPr>
          <p:nvPr/>
        </p:nvSpPr>
        <p:spPr bwMode="auto">
          <a:xfrm>
            <a:off x="4689475" y="3730625"/>
            <a:ext cx="431800" cy="0"/>
          </a:xfrm>
          <a:prstGeom prst="line">
            <a:avLst/>
          </a:prstGeom>
          <a:noFill/>
          <a:ln w="222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2" name="Line 52"/>
          <p:cNvSpPr>
            <a:spLocks noChangeShapeType="1"/>
          </p:cNvSpPr>
          <p:nvPr/>
        </p:nvSpPr>
        <p:spPr bwMode="auto">
          <a:xfrm>
            <a:off x="4689475" y="4183063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83" name="Line 53"/>
          <p:cNvSpPr>
            <a:spLocks noChangeShapeType="1"/>
          </p:cNvSpPr>
          <p:nvPr/>
        </p:nvSpPr>
        <p:spPr bwMode="auto">
          <a:xfrm>
            <a:off x="4689475" y="4619625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84" name="Line 54"/>
          <p:cNvSpPr>
            <a:spLocks noChangeShapeType="1"/>
          </p:cNvSpPr>
          <p:nvPr/>
        </p:nvSpPr>
        <p:spPr bwMode="auto">
          <a:xfrm>
            <a:off x="4689475" y="5056188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85" name="Line 55"/>
          <p:cNvSpPr>
            <a:spLocks noChangeShapeType="1"/>
          </p:cNvSpPr>
          <p:nvPr/>
        </p:nvSpPr>
        <p:spPr bwMode="auto">
          <a:xfrm>
            <a:off x="4689475" y="5476875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86" name="Line 56"/>
          <p:cNvSpPr>
            <a:spLocks noChangeShapeType="1"/>
          </p:cNvSpPr>
          <p:nvPr/>
        </p:nvSpPr>
        <p:spPr bwMode="auto">
          <a:xfrm>
            <a:off x="4689475" y="5880100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87" name="Line 57"/>
          <p:cNvSpPr>
            <a:spLocks noChangeShapeType="1"/>
          </p:cNvSpPr>
          <p:nvPr/>
        </p:nvSpPr>
        <p:spPr bwMode="auto">
          <a:xfrm>
            <a:off x="4689475" y="6357938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88" name="Line 58"/>
          <p:cNvSpPr>
            <a:spLocks noChangeShapeType="1"/>
          </p:cNvSpPr>
          <p:nvPr/>
        </p:nvSpPr>
        <p:spPr bwMode="auto">
          <a:xfrm>
            <a:off x="2524125" y="3330575"/>
            <a:ext cx="0" cy="3051175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89" name="Line 59"/>
          <p:cNvSpPr>
            <a:spLocks noChangeShapeType="1"/>
          </p:cNvSpPr>
          <p:nvPr/>
        </p:nvSpPr>
        <p:spPr bwMode="auto">
          <a:xfrm>
            <a:off x="5121275" y="3325813"/>
            <a:ext cx="0" cy="3051175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90" name="Line 60"/>
          <p:cNvSpPr>
            <a:spLocks noChangeShapeType="1"/>
          </p:cNvSpPr>
          <p:nvPr/>
        </p:nvSpPr>
        <p:spPr bwMode="auto">
          <a:xfrm>
            <a:off x="2527300" y="5053013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91" name="Line 61"/>
          <p:cNvSpPr>
            <a:spLocks noChangeShapeType="1"/>
          </p:cNvSpPr>
          <p:nvPr/>
        </p:nvSpPr>
        <p:spPr bwMode="auto">
          <a:xfrm>
            <a:off x="2527300" y="3338513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92" name="Line 62"/>
          <p:cNvSpPr>
            <a:spLocks noChangeShapeType="1"/>
          </p:cNvSpPr>
          <p:nvPr/>
        </p:nvSpPr>
        <p:spPr bwMode="auto">
          <a:xfrm>
            <a:off x="2527300" y="3759200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93" name="Line 63"/>
          <p:cNvSpPr>
            <a:spLocks noChangeShapeType="1"/>
          </p:cNvSpPr>
          <p:nvPr/>
        </p:nvSpPr>
        <p:spPr bwMode="auto">
          <a:xfrm>
            <a:off x="2527300" y="4616450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94" name="Line 64"/>
          <p:cNvSpPr>
            <a:spLocks noChangeShapeType="1"/>
          </p:cNvSpPr>
          <p:nvPr/>
        </p:nvSpPr>
        <p:spPr bwMode="auto">
          <a:xfrm>
            <a:off x="2527300" y="4195763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95" name="Line 65"/>
          <p:cNvSpPr>
            <a:spLocks noChangeShapeType="1"/>
          </p:cNvSpPr>
          <p:nvPr/>
        </p:nvSpPr>
        <p:spPr bwMode="auto">
          <a:xfrm>
            <a:off x="2527300" y="5472113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96" name="Line 66"/>
          <p:cNvSpPr>
            <a:spLocks noChangeShapeType="1"/>
          </p:cNvSpPr>
          <p:nvPr/>
        </p:nvSpPr>
        <p:spPr bwMode="auto">
          <a:xfrm>
            <a:off x="2527300" y="5908675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97" name="Line 67"/>
          <p:cNvSpPr>
            <a:spLocks noChangeShapeType="1"/>
          </p:cNvSpPr>
          <p:nvPr/>
        </p:nvSpPr>
        <p:spPr bwMode="auto">
          <a:xfrm>
            <a:off x="2527300" y="6364288"/>
            <a:ext cx="4318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498" name="Oval 68"/>
          <p:cNvSpPr>
            <a:spLocks noChangeArrowheads="1"/>
          </p:cNvSpPr>
          <p:nvPr/>
        </p:nvSpPr>
        <p:spPr bwMode="auto">
          <a:xfrm>
            <a:off x="1965325" y="5829300"/>
            <a:ext cx="144463" cy="144463"/>
          </a:xfrm>
          <a:prstGeom prst="ellipse">
            <a:avLst/>
          </a:prstGeom>
          <a:solidFill>
            <a:schemeClr val="accent1"/>
          </a:solidFill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zh-CN" altLang="en-US" sz="2400" b="0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15426" name="Group 69"/>
          <p:cNvGrpSpPr>
            <a:grpSpLocks/>
          </p:cNvGrpSpPr>
          <p:nvPr/>
        </p:nvGrpSpPr>
        <p:grpSpPr bwMode="auto">
          <a:xfrm>
            <a:off x="2957513" y="3082925"/>
            <a:ext cx="830262" cy="3328988"/>
            <a:chOff x="1564" y="1282"/>
            <a:chExt cx="523" cy="2035"/>
          </a:xfrm>
        </p:grpSpPr>
        <p:sp>
          <p:nvSpPr>
            <p:cNvPr id="18506" name="Line 70"/>
            <p:cNvSpPr>
              <a:spLocks noChangeShapeType="1"/>
            </p:cNvSpPr>
            <p:nvPr/>
          </p:nvSpPr>
          <p:spPr bwMode="auto">
            <a:xfrm flipV="1">
              <a:off x="1602" y="1282"/>
              <a:ext cx="408" cy="133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8507" name="Line 71"/>
            <p:cNvSpPr>
              <a:spLocks noChangeShapeType="1"/>
            </p:cNvSpPr>
            <p:nvPr/>
          </p:nvSpPr>
          <p:spPr bwMode="auto">
            <a:xfrm flipV="1">
              <a:off x="1611" y="1814"/>
              <a:ext cx="408" cy="133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8508" name="Line 72"/>
            <p:cNvSpPr>
              <a:spLocks noChangeShapeType="1"/>
            </p:cNvSpPr>
            <p:nvPr/>
          </p:nvSpPr>
          <p:spPr bwMode="auto">
            <a:xfrm flipV="1">
              <a:off x="1611" y="2079"/>
              <a:ext cx="408" cy="133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8509" name="Line 73"/>
            <p:cNvSpPr>
              <a:spLocks noChangeShapeType="1"/>
            </p:cNvSpPr>
            <p:nvPr/>
          </p:nvSpPr>
          <p:spPr bwMode="auto">
            <a:xfrm flipV="1">
              <a:off x="1602" y="2362"/>
              <a:ext cx="408" cy="132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8510" name="Line 74"/>
            <p:cNvSpPr>
              <a:spLocks noChangeShapeType="1"/>
            </p:cNvSpPr>
            <p:nvPr/>
          </p:nvSpPr>
          <p:spPr bwMode="auto">
            <a:xfrm flipV="1">
              <a:off x="1602" y="1557"/>
              <a:ext cx="408" cy="133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8511" name="Line 75"/>
            <p:cNvSpPr>
              <a:spLocks noChangeShapeType="1"/>
            </p:cNvSpPr>
            <p:nvPr/>
          </p:nvSpPr>
          <p:spPr bwMode="auto">
            <a:xfrm flipV="1">
              <a:off x="1620" y="2611"/>
              <a:ext cx="408" cy="135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8512" name="Line 76"/>
            <p:cNvSpPr>
              <a:spLocks noChangeShapeType="1"/>
            </p:cNvSpPr>
            <p:nvPr/>
          </p:nvSpPr>
          <p:spPr bwMode="auto">
            <a:xfrm flipV="1">
              <a:off x="1620" y="2885"/>
              <a:ext cx="408" cy="132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8513" name="Line 77"/>
            <p:cNvSpPr>
              <a:spLocks noChangeShapeType="1"/>
            </p:cNvSpPr>
            <p:nvPr/>
          </p:nvSpPr>
          <p:spPr bwMode="auto">
            <a:xfrm flipV="1">
              <a:off x="1620" y="3141"/>
              <a:ext cx="408" cy="132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8514" name="Oval 78"/>
            <p:cNvSpPr>
              <a:spLocks noChangeArrowheads="1"/>
            </p:cNvSpPr>
            <p:nvPr/>
          </p:nvSpPr>
          <p:spPr bwMode="auto">
            <a:xfrm>
              <a:off x="1564" y="3249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15" name="Oval 79"/>
            <p:cNvSpPr>
              <a:spLocks noChangeArrowheads="1"/>
            </p:cNvSpPr>
            <p:nvPr/>
          </p:nvSpPr>
          <p:spPr bwMode="auto">
            <a:xfrm>
              <a:off x="1565" y="2994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16" name="Oval 80"/>
            <p:cNvSpPr>
              <a:spLocks noChangeArrowheads="1"/>
            </p:cNvSpPr>
            <p:nvPr/>
          </p:nvSpPr>
          <p:spPr bwMode="auto">
            <a:xfrm>
              <a:off x="1565" y="2722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17" name="Oval 81"/>
            <p:cNvSpPr>
              <a:spLocks noChangeArrowheads="1"/>
            </p:cNvSpPr>
            <p:nvPr/>
          </p:nvSpPr>
          <p:spPr bwMode="auto">
            <a:xfrm>
              <a:off x="1565" y="2468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18" name="Oval 82"/>
            <p:cNvSpPr>
              <a:spLocks noChangeArrowheads="1"/>
            </p:cNvSpPr>
            <p:nvPr/>
          </p:nvSpPr>
          <p:spPr bwMode="auto">
            <a:xfrm>
              <a:off x="1565" y="2187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19" name="Oval 83"/>
            <p:cNvSpPr>
              <a:spLocks noChangeArrowheads="1"/>
            </p:cNvSpPr>
            <p:nvPr/>
          </p:nvSpPr>
          <p:spPr bwMode="auto">
            <a:xfrm>
              <a:off x="1565" y="1924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0" name="Oval 84"/>
            <p:cNvSpPr>
              <a:spLocks noChangeArrowheads="1"/>
            </p:cNvSpPr>
            <p:nvPr/>
          </p:nvSpPr>
          <p:spPr bwMode="auto">
            <a:xfrm>
              <a:off x="1565" y="1652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1" name="Oval 85"/>
            <p:cNvSpPr>
              <a:spLocks noChangeArrowheads="1"/>
            </p:cNvSpPr>
            <p:nvPr/>
          </p:nvSpPr>
          <p:spPr bwMode="auto">
            <a:xfrm>
              <a:off x="1565" y="1389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2" name="Oval 86"/>
            <p:cNvSpPr>
              <a:spLocks noChangeArrowheads="1"/>
            </p:cNvSpPr>
            <p:nvPr/>
          </p:nvSpPr>
          <p:spPr bwMode="auto">
            <a:xfrm>
              <a:off x="2018" y="3249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3" name="Oval 87"/>
            <p:cNvSpPr>
              <a:spLocks noChangeArrowheads="1"/>
            </p:cNvSpPr>
            <p:nvPr/>
          </p:nvSpPr>
          <p:spPr bwMode="auto">
            <a:xfrm>
              <a:off x="2019" y="2985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4" name="Oval 88"/>
            <p:cNvSpPr>
              <a:spLocks noChangeArrowheads="1"/>
            </p:cNvSpPr>
            <p:nvPr/>
          </p:nvSpPr>
          <p:spPr bwMode="auto">
            <a:xfrm>
              <a:off x="2019" y="2722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5" name="Oval 89"/>
            <p:cNvSpPr>
              <a:spLocks noChangeArrowheads="1"/>
            </p:cNvSpPr>
            <p:nvPr/>
          </p:nvSpPr>
          <p:spPr bwMode="auto">
            <a:xfrm>
              <a:off x="2019" y="2468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6" name="Oval 90"/>
            <p:cNvSpPr>
              <a:spLocks noChangeArrowheads="1"/>
            </p:cNvSpPr>
            <p:nvPr/>
          </p:nvSpPr>
          <p:spPr bwMode="auto">
            <a:xfrm>
              <a:off x="2019" y="2196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7" name="Oval 91"/>
            <p:cNvSpPr>
              <a:spLocks noChangeArrowheads="1"/>
            </p:cNvSpPr>
            <p:nvPr/>
          </p:nvSpPr>
          <p:spPr bwMode="auto">
            <a:xfrm>
              <a:off x="2019" y="1915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8" name="Oval 92"/>
            <p:cNvSpPr>
              <a:spLocks noChangeArrowheads="1"/>
            </p:cNvSpPr>
            <p:nvPr/>
          </p:nvSpPr>
          <p:spPr bwMode="auto">
            <a:xfrm>
              <a:off x="2019" y="1634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529" name="Oval 93"/>
            <p:cNvSpPr>
              <a:spLocks noChangeArrowheads="1"/>
            </p:cNvSpPr>
            <p:nvPr/>
          </p:nvSpPr>
          <p:spPr bwMode="auto">
            <a:xfrm>
              <a:off x="2019" y="1371"/>
              <a:ext cx="68" cy="68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zh-CN" altLang="en-US" sz="2400" b="0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15427" name="Text Box 94"/>
          <p:cNvSpPr txBox="1">
            <a:spLocks noChangeArrowheads="1"/>
          </p:cNvSpPr>
          <p:nvPr/>
        </p:nvSpPr>
        <p:spPr bwMode="auto">
          <a:xfrm>
            <a:off x="3232150" y="3279775"/>
            <a:ext cx="360363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S1</a:t>
            </a: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S2</a:t>
            </a: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S3</a:t>
            </a: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S4</a:t>
            </a: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S5</a:t>
            </a: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S6</a:t>
            </a: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S7</a:t>
            </a: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algn="ctr" eaLnBrk="1" hangingPunct="1">
              <a:lnSpc>
                <a:spcPct val="86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S8</a:t>
            </a:r>
          </a:p>
        </p:txBody>
      </p:sp>
      <p:sp>
        <p:nvSpPr>
          <p:cNvPr id="18501" name="Line 95"/>
          <p:cNvSpPr>
            <a:spLocks noChangeShapeType="1"/>
          </p:cNvSpPr>
          <p:nvPr/>
        </p:nvSpPr>
        <p:spPr bwMode="auto">
          <a:xfrm>
            <a:off x="8286750" y="5945188"/>
            <a:ext cx="0" cy="420687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502" name="Line 96"/>
          <p:cNvSpPr>
            <a:spLocks noChangeShapeType="1"/>
          </p:cNvSpPr>
          <p:nvPr/>
        </p:nvSpPr>
        <p:spPr bwMode="auto">
          <a:xfrm>
            <a:off x="8069263" y="6365875"/>
            <a:ext cx="433387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503" name="Line 97"/>
          <p:cNvSpPr>
            <a:spLocks noChangeShapeType="1"/>
          </p:cNvSpPr>
          <p:nvPr/>
        </p:nvSpPr>
        <p:spPr bwMode="auto">
          <a:xfrm>
            <a:off x="8189913" y="6489700"/>
            <a:ext cx="215900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504" name="Line 98"/>
          <p:cNvSpPr>
            <a:spLocks noChangeShapeType="1"/>
          </p:cNvSpPr>
          <p:nvPr/>
        </p:nvSpPr>
        <p:spPr bwMode="auto">
          <a:xfrm>
            <a:off x="8232775" y="6619875"/>
            <a:ext cx="144463" cy="0"/>
          </a:xfrm>
          <a:prstGeom prst="line">
            <a:avLst/>
          </a:prstGeom>
          <a:noFill/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8505" name="Oval 99"/>
          <p:cNvSpPr>
            <a:spLocks noChangeArrowheads="1"/>
          </p:cNvSpPr>
          <p:nvPr/>
        </p:nvSpPr>
        <p:spPr bwMode="auto">
          <a:xfrm>
            <a:off x="8223250" y="5780088"/>
            <a:ext cx="144463" cy="144462"/>
          </a:xfrm>
          <a:prstGeom prst="ellipse">
            <a:avLst/>
          </a:prstGeom>
          <a:solidFill>
            <a:schemeClr val="accent1"/>
          </a:solidFill>
          <a:ln w="222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zh-CN" altLang="en-US" sz="2400" b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0" name="Rectangle 4"/>
          <p:cNvSpPr txBox="1">
            <a:spLocks noChangeArrowheads="1"/>
          </p:cNvSpPr>
          <p:nvPr/>
        </p:nvSpPr>
        <p:spPr bwMode="auto">
          <a:xfrm>
            <a:off x="515938" y="1257300"/>
            <a:ext cx="7772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0" algn="ctr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457200" indent="-457200" algn="just" eaLnBrk="1" hangingPunct="1">
              <a:buClr>
                <a:schemeClr val="tx1">
                  <a:lumMod val="95000"/>
                  <a:lumOff val="5000"/>
                </a:schemeClr>
              </a:buClr>
              <a:buSzPct val="75000"/>
              <a:buFont typeface="Wingdings" pitchFamily="2" charset="2"/>
              <a:buChar char="n"/>
              <a:defRPr/>
            </a:pPr>
            <a:r>
              <a:rPr lang="zh-CN" altLang="en-US" kern="0" dirty="0" smtClean="0"/>
              <a:t>设：</a:t>
            </a:r>
            <a:r>
              <a:rPr lang="en-US" altLang="zh-CN" kern="0" dirty="0" smtClean="0"/>
              <a:t>S</a:t>
            </a:r>
            <a:r>
              <a:rPr lang="en-US" altLang="zh-CN" kern="0" baseline="-20000" dirty="0" smtClean="0"/>
              <a:t>i</a:t>
            </a:r>
            <a:r>
              <a:rPr lang="en-US" altLang="zh-CN" kern="0" dirty="0" smtClean="0"/>
              <a:t>=1</a:t>
            </a:r>
            <a:r>
              <a:rPr lang="zh-CN" altLang="en-US" kern="0" dirty="0" smtClean="0"/>
              <a:t>表示</a:t>
            </a:r>
            <a:r>
              <a:rPr lang="en-US" altLang="zh-CN" kern="0" dirty="0" smtClean="0"/>
              <a:t>S</a:t>
            </a:r>
            <a:r>
              <a:rPr lang="en-US" altLang="zh-CN" kern="0" baseline="-20000" dirty="0" smtClean="0"/>
              <a:t>i</a:t>
            </a:r>
            <a:r>
              <a:rPr lang="zh-CN" altLang="en-US" kern="0" dirty="0" smtClean="0"/>
              <a:t>合上，</a:t>
            </a:r>
            <a:r>
              <a:rPr lang="en-US" altLang="zh-CN" kern="0" dirty="0" smtClean="0"/>
              <a:t>S</a:t>
            </a:r>
            <a:r>
              <a:rPr lang="en-US" altLang="zh-CN" kern="0" baseline="-20000" dirty="0" smtClean="0"/>
              <a:t>i</a:t>
            </a:r>
            <a:r>
              <a:rPr lang="en-US" altLang="zh-CN" kern="0" dirty="0" smtClean="0"/>
              <a:t>=0</a:t>
            </a:r>
            <a:r>
              <a:rPr lang="zh-CN" altLang="en-US" kern="0" dirty="0" smtClean="0"/>
              <a:t>表示</a:t>
            </a:r>
            <a:r>
              <a:rPr lang="en-US" altLang="zh-CN" kern="0" dirty="0" smtClean="0"/>
              <a:t>S</a:t>
            </a:r>
            <a:r>
              <a:rPr lang="en-US" altLang="zh-CN" kern="0" baseline="-20000" dirty="0" smtClean="0"/>
              <a:t>i</a:t>
            </a:r>
            <a:r>
              <a:rPr lang="zh-CN" altLang="en-US" kern="0" dirty="0" smtClean="0"/>
              <a:t>断开，则：</a:t>
            </a:r>
            <a:endParaRPr lang="zh-CN" altLang="en-US" sz="2000" kern="0" dirty="0" smtClean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258888" y="1931988"/>
          <a:ext cx="24495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1" name="Equation" r:id="rId3" imgW="1143000" imgH="431800" progId="">
                  <p:embed/>
                </p:oleObj>
              </mc:Choice>
              <mc:Fallback>
                <p:oleObj name="Equation" r:id="rId3" imgW="1143000" imgH="431800" progId="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931988"/>
                        <a:ext cx="2449512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DB498632-9981-49AC-B572-F09F7691BAA0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基本变换原理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103438"/>
            <a:ext cx="8062913" cy="4494212"/>
          </a:xfrm>
        </p:spPr>
        <p:txBody>
          <a:bodyPr/>
          <a:lstStyle/>
          <a:p>
            <a:pPr algn="just" eaLnBrk="1" hangingPunct="1">
              <a:lnSpc>
                <a:spcPct val="120000"/>
              </a:lnSpc>
              <a:spcAft>
                <a:spcPct val="20000"/>
              </a:spcAft>
            </a:pPr>
            <a:r>
              <a:rPr lang="zh-CN" altLang="en-US" sz="2600" smtClean="0"/>
              <a:t>如果用</a:t>
            </a:r>
            <a:r>
              <a:rPr lang="en-US" altLang="zh-CN" sz="2600" smtClean="0"/>
              <a:t>8</a:t>
            </a:r>
            <a:r>
              <a:rPr lang="zh-CN" altLang="en-US" sz="2600" smtClean="0"/>
              <a:t>位二进制代码来控制图中的</a:t>
            </a:r>
            <a:r>
              <a:rPr lang="en-US" altLang="zh-CN" sz="2600" smtClean="0"/>
              <a:t>S</a:t>
            </a:r>
            <a:r>
              <a:rPr lang="en-US" altLang="zh-CN" sz="2600" baseline="-20000" smtClean="0"/>
              <a:t>1</a:t>
            </a:r>
            <a:r>
              <a:rPr lang="zh-CN" altLang="en-US" sz="2600" smtClean="0"/>
              <a:t>～</a:t>
            </a:r>
            <a:r>
              <a:rPr lang="en-US" altLang="zh-CN" sz="2600" smtClean="0"/>
              <a:t>S</a:t>
            </a:r>
            <a:r>
              <a:rPr lang="en-US" altLang="zh-CN" sz="2600" baseline="-20000" smtClean="0"/>
              <a:t>8</a:t>
            </a:r>
            <a:r>
              <a:rPr lang="en-US" altLang="zh-CN" sz="2600" smtClean="0"/>
              <a:t>(D</a:t>
            </a:r>
            <a:r>
              <a:rPr lang="en-US" altLang="zh-CN" sz="2600" baseline="-20000" smtClean="0"/>
              <a:t>i</a:t>
            </a:r>
            <a:r>
              <a:rPr lang="en-US" altLang="zh-CN" sz="2600" smtClean="0"/>
              <a:t>=1</a:t>
            </a:r>
            <a:r>
              <a:rPr lang="zh-CN" altLang="en-US" sz="2600" smtClean="0"/>
              <a:t>时</a:t>
            </a:r>
            <a:r>
              <a:rPr lang="en-US" altLang="zh-CN" sz="2600" smtClean="0"/>
              <a:t>S</a:t>
            </a:r>
            <a:r>
              <a:rPr lang="en-US" altLang="zh-CN" sz="2600" baseline="-20000" smtClean="0"/>
              <a:t>i</a:t>
            </a:r>
            <a:r>
              <a:rPr lang="zh-CN" altLang="en-US" sz="2600" smtClean="0"/>
              <a:t>闭合；</a:t>
            </a:r>
            <a:r>
              <a:rPr lang="en-US" altLang="zh-CN" sz="2600" smtClean="0"/>
              <a:t>D</a:t>
            </a:r>
            <a:r>
              <a:rPr lang="en-US" altLang="zh-CN" sz="2600" baseline="-20000" smtClean="0"/>
              <a:t>i</a:t>
            </a:r>
            <a:r>
              <a:rPr lang="en-US" altLang="zh-CN" sz="2600" smtClean="0"/>
              <a:t>=0</a:t>
            </a:r>
            <a:r>
              <a:rPr lang="zh-CN" altLang="en-US" sz="2600" smtClean="0"/>
              <a:t>时</a:t>
            </a:r>
            <a:r>
              <a:rPr lang="en-US" altLang="zh-CN" sz="2600" smtClean="0"/>
              <a:t>S</a:t>
            </a:r>
            <a:r>
              <a:rPr lang="en-US" altLang="zh-CN" sz="2600" baseline="-20000" smtClean="0"/>
              <a:t>i</a:t>
            </a:r>
            <a:r>
              <a:rPr lang="zh-CN" altLang="en-US" sz="2600" smtClean="0"/>
              <a:t>断开</a:t>
            </a:r>
            <a:r>
              <a:rPr lang="en-US" altLang="zh-CN" sz="2600" smtClean="0"/>
              <a:t>)</a:t>
            </a:r>
            <a:r>
              <a:rPr lang="zh-CN" altLang="en-US" sz="2600" smtClean="0"/>
              <a:t>，则不同的二进制代码就对应不同输出电压</a:t>
            </a:r>
            <a:r>
              <a:rPr lang="en-US" altLang="zh-CN" sz="2600" smtClean="0"/>
              <a:t>V</a:t>
            </a:r>
            <a:r>
              <a:rPr lang="en-US" altLang="zh-CN" sz="2600" baseline="-20000" smtClean="0"/>
              <a:t>O；</a:t>
            </a:r>
            <a:endParaRPr lang="zh-CN" altLang="en-US" sz="2600" smtClean="0"/>
          </a:p>
          <a:p>
            <a:pPr algn="just" eaLnBrk="1" hangingPunct="1">
              <a:lnSpc>
                <a:spcPct val="120000"/>
              </a:lnSpc>
              <a:spcAft>
                <a:spcPct val="20000"/>
              </a:spcAft>
            </a:pPr>
            <a:r>
              <a:rPr lang="zh-CN" altLang="en-US" sz="2600" smtClean="0"/>
              <a:t>当代码在</a:t>
            </a:r>
            <a:r>
              <a:rPr lang="en-US" altLang="zh-CN" sz="2600" smtClean="0"/>
              <a:t>0</a:t>
            </a:r>
            <a:r>
              <a:rPr lang="zh-CN" altLang="en-US" sz="2600" smtClean="0"/>
              <a:t>～</a:t>
            </a:r>
            <a:r>
              <a:rPr lang="en-US" altLang="zh-CN" sz="2600" smtClean="0"/>
              <a:t>FFH</a:t>
            </a:r>
            <a:r>
              <a:rPr lang="zh-CN" altLang="en-US" sz="2600" smtClean="0"/>
              <a:t>之间变化时，</a:t>
            </a:r>
            <a:r>
              <a:rPr lang="en-US" altLang="zh-CN" sz="2600" smtClean="0"/>
              <a:t>V</a:t>
            </a:r>
            <a:r>
              <a:rPr lang="en-US" altLang="zh-CN" sz="2600" baseline="-20000" smtClean="0"/>
              <a:t>O</a:t>
            </a:r>
            <a:r>
              <a:rPr lang="zh-CN" altLang="en-US" sz="2600" smtClean="0"/>
              <a:t>相应地：</a:t>
            </a:r>
            <a:endParaRPr lang="en-US" altLang="zh-CN" sz="2600" smtClean="0"/>
          </a:p>
          <a:p>
            <a:pPr lvl="1" algn="just" eaLnBrk="1" hangingPunct="1">
              <a:lnSpc>
                <a:spcPct val="120000"/>
              </a:lnSpc>
              <a:spcBef>
                <a:spcPct val="0"/>
              </a:spcBef>
              <a:spcAft>
                <a:spcPct val="20000"/>
              </a:spcAft>
            </a:pPr>
            <a:r>
              <a:rPr lang="zh-CN" altLang="en-US" sz="2200" smtClean="0"/>
              <a:t>在</a:t>
            </a:r>
            <a:r>
              <a:rPr lang="en-US" altLang="zh-CN" sz="2200" smtClean="0"/>
              <a:t>0</a:t>
            </a:r>
            <a:r>
              <a:rPr lang="zh-CN" altLang="en-US" sz="2200" smtClean="0"/>
              <a:t>～</a:t>
            </a:r>
            <a:r>
              <a:rPr lang="en-US" altLang="zh-CN" sz="2200" smtClean="0"/>
              <a:t>(255/256)V</a:t>
            </a:r>
            <a:r>
              <a:rPr lang="en-US" altLang="zh-CN" sz="2200" baseline="-20000" smtClean="0"/>
              <a:t>ref</a:t>
            </a:r>
            <a:r>
              <a:rPr lang="zh-CN" altLang="en-US" sz="2200" smtClean="0"/>
              <a:t>之间变化；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600" smtClean="0"/>
              <a:t>为控制电阻网络各支路电阻值的精度，实际的</a:t>
            </a:r>
            <a:r>
              <a:rPr lang="en-US" altLang="zh-CN" sz="2600" smtClean="0"/>
              <a:t>D/A</a:t>
            </a:r>
            <a:r>
              <a:rPr lang="zh-CN" altLang="en-US" sz="2600" smtClean="0"/>
              <a:t>转换器采用</a:t>
            </a:r>
            <a:r>
              <a:rPr lang="en-US" altLang="zh-CN" sz="2600" smtClean="0"/>
              <a:t>R-2R</a:t>
            </a:r>
            <a:r>
              <a:rPr lang="zh-CN" altLang="en-US" sz="2600" smtClean="0"/>
              <a:t>梯形电阻网络，它只用两种阻值的电阻</a:t>
            </a:r>
            <a:r>
              <a:rPr lang="en-US" altLang="zh-CN" sz="2600" smtClean="0"/>
              <a:t>(R</a:t>
            </a:r>
            <a:r>
              <a:rPr lang="zh-CN" altLang="en-US" sz="2600" smtClean="0"/>
              <a:t>和</a:t>
            </a:r>
            <a:r>
              <a:rPr lang="en-US" altLang="zh-CN" sz="2600" smtClean="0"/>
              <a:t>2R)</a:t>
            </a:r>
            <a:r>
              <a:rPr lang="zh-CN" altLang="en-US" sz="2600" smtClean="0"/>
              <a:t>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8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B9FDE0F8-D92B-454B-BFD3-B01AFC21D166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333375"/>
            <a:ext cx="7777162" cy="1439863"/>
          </a:xfrm>
        </p:spPr>
        <p:txBody>
          <a:bodyPr/>
          <a:lstStyle/>
          <a:p>
            <a:pPr eaLnBrk="1" fontAlgn="t" hangingPunct="1">
              <a:lnSpc>
                <a:spcPct val="130000"/>
              </a:lnSpc>
            </a:pPr>
            <a:r>
              <a:rPr lang="zh-CN" altLang="en-US" sz="3600" smtClean="0"/>
              <a:t>实际的</a:t>
            </a:r>
            <a:r>
              <a:rPr lang="en-US" altLang="zh-CN" sz="3600" smtClean="0"/>
              <a:t>D/A</a:t>
            </a:r>
            <a:r>
              <a:rPr lang="zh-CN" altLang="en-US" sz="3600" smtClean="0"/>
              <a:t>转换器</a:t>
            </a:r>
            <a:br>
              <a:rPr lang="zh-CN" altLang="en-US" sz="3600" smtClean="0"/>
            </a:br>
            <a:r>
              <a:rPr lang="zh-CN" altLang="en-US" sz="3600" smtClean="0"/>
              <a:t>       </a:t>
            </a:r>
            <a:r>
              <a:rPr lang="en-US" altLang="zh-CN" sz="3600" smtClean="0">
                <a:latin typeface="宋体" pitchFamily="2" charset="-122"/>
              </a:rPr>
              <a:t>——</a:t>
            </a:r>
            <a:r>
              <a:rPr lang="en-US" altLang="zh-CN" sz="3600" smtClean="0"/>
              <a:t>R-2R</a:t>
            </a:r>
            <a:r>
              <a:rPr lang="zh-CN" altLang="en-US" sz="3600" smtClean="0"/>
              <a:t>梯形电阻网络</a:t>
            </a:r>
          </a:p>
        </p:txBody>
      </p:sp>
      <p:graphicFrame>
        <p:nvGraphicFramePr>
          <p:cNvPr id="17412" name="Object 0"/>
          <p:cNvGraphicFramePr>
            <a:graphicFrameLocks noChangeAspect="1"/>
          </p:cNvGraphicFramePr>
          <p:nvPr/>
        </p:nvGraphicFramePr>
        <p:xfrm>
          <a:off x="539750" y="2133600"/>
          <a:ext cx="8159750" cy="439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Visio" r:id="rId3" imgW="5123307" imgH="2666238" progId="Visio.Drawing.11">
                  <p:embed/>
                </p:oleObj>
              </mc:Choice>
              <mc:Fallback>
                <p:oleObj name="Visio" r:id="rId3" imgW="5123307" imgH="2666238" progId="Visio.Drawing.11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133600"/>
                        <a:ext cx="8159750" cy="439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3C84C8F3-3C9F-4689-BAB8-646858F3C89A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latin typeface="+mj-lt"/>
              </a:rPr>
              <a:t>2. </a:t>
            </a:r>
            <a:r>
              <a:rPr lang="zh-CN" altLang="en-US" dirty="0" smtClean="0"/>
              <a:t>主要技术指标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0413" y="2049463"/>
            <a:ext cx="7772400" cy="4332287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分辨率（</a:t>
            </a:r>
            <a:r>
              <a:rPr lang="en-US" altLang="zh-CN" smtClean="0"/>
              <a:t>Resolution</a:t>
            </a:r>
            <a:r>
              <a:rPr lang="zh-CN" altLang="en-US" smtClean="0"/>
              <a:t>）</a:t>
            </a:r>
          </a:p>
          <a:p>
            <a:pPr lvl="1" eaLnBrk="1" hangingPunct="1">
              <a:lnSpc>
                <a:spcPct val="120000"/>
              </a:lnSpc>
              <a:spcAft>
                <a:spcPct val="30000"/>
              </a:spcAft>
            </a:pPr>
            <a:r>
              <a:rPr lang="zh-CN" altLang="en-US" smtClean="0"/>
              <a:t>输入的二进制数每</a:t>
            </a:r>
            <a:r>
              <a:rPr lang="en-US" altLang="zh-CN" smtClean="0"/>
              <a:t>±1</a:t>
            </a:r>
            <a:r>
              <a:rPr lang="zh-CN" altLang="en-US" smtClean="0"/>
              <a:t>个最低有效位 </a:t>
            </a:r>
            <a:r>
              <a:rPr lang="en-US" altLang="zh-CN" smtClean="0"/>
              <a:t>(LSB)</a:t>
            </a:r>
            <a:r>
              <a:rPr lang="zh-CN" altLang="en-US" smtClean="0"/>
              <a:t>使输出变化的程度。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分辨率表示方法：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可用输入数字量的位数来表示，如</a:t>
            </a:r>
            <a:r>
              <a:rPr lang="en-US" altLang="zh-CN" smtClean="0"/>
              <a:t>8</a:t>
            </a:r>
            <a:r>
              <a:rPr lang="zh-CN" altLang="en-US" smtClean="0"/>
              <a:t>位、</a:t>
            </a:r>
            <a:r>
              <a:rPr lang="en-US" altLang="zh-CN" smtClean="0"/>
              <a:t>10</a:t>
            </a:r>
            <a:r>
              <a:rPr lang="zh-CN" altLang="en-US" smtClean="0"/>
              <a:t>位等；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也可用一个</a:t>
            </a:r>
            <a:r>
              <a:rPr lang="en-US" altLang="zh-CN" smtClean="0"/>
              <a:t>LSB </a:t>
            </a:r>
            <a:r>
              <a:rPr lang="en-US" altLang="zh-CN" sz="2000" smtClean="0">
                <a:latin typeface="宋体" pitchFamily="2" charset="-122"/>
              </a:rPr>
              <a:t>（Least Significant Bit）</a:t>
            </a:r>
            <a:r>
              <a:rPr lang="zh-CN" altLang="en-US" smtClean="0"/>
              <a:t>使输出变化的程度来表示。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626941AA-7261-49C4-B8E7-E2C5EB7F7FD6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分辩率例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3575" y="2181225"/>
            <a:ext cx="8229600" cy="36957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一个满量程为</a:t>
            </a:r>
            <a:r>
              <a:rPr lang="en-US" altLang="zh-CN" smtClean="0"/>
              <a:t>5V</a:t>
            </a:r>
            <a:r>
              <a:rPr lang="zh-CN" altLang="en-US" smtClean="0"/>
              <a:t>的</a:t>
            </a:r>
            <a:r>
              <a:rPr lang="en-US" altLang="zh-CN" smtClean="0"/>
              <a:t>10</a:t>
            </a:r>
            <a:r>
              <a:rPr lang="zh-CN" altLang="en-US" smtClean="0"/>
              <a:t>位</a:t>
            </a:r>
            <a:r>
              <a:rPr lang="en-US" altLang="zh-CN" smtClean="0"/>
              <a:t>D/A</a:t>
            </a:r>
            <a:r>
              <a:rPr lang="zh-CN" altLang="en-US" smtClean="0"/>
              <a:t>变换器，±1 </a:t>
            </a:r>
            <a:r>
              <a:rPr lang="en-US" altLang="zh-CN" smtClean="0"/>
              <a:t>LSB</a:t>
            </a:r>
            <a:r>
              <a:rPr lang="zh-CN" altLang="en-US" smtClean="0"/>
              <a:t>的变化所引起输出模拟量的变化为：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mtClean="0"/>
              <a:t>        5/(2</a:t>
            </a:r>
            <a:r>
              <a:rPr lang="en-US" altLang="zh-CN" baseline="30000" smtClean="0"/>
              <a:t>10</a:t>
            </a:r>
            <a:r>
              <a:rPr lang="en-US" altLang="zh-CN" smtClean="0"/>
              <a:t>-1) = 5/1023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mtClean="0"/>
              <a:t>                      = 0.04888V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mtClean="0"/>
              <a:t>                      = 48.88mV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endParaRPr lang="zh-CN" altLang="en-US" sz="2400" smtClean="0">
              <a:latin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4AAE8AD9-6F18-4270-B17E-1567E3874569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转换精度（误差）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实际输出值与理论值之间的最大偏差</a:t>
            </a:r>
          </a:p>
          <a:p>
            <a:pPr eaLnBrk="1" hangingPunct="1">
              <a:defRPr/>
            </a:pPr>
            <a:r>
              <a:rPr lang="zh-CN" altLang="en-US" dirty="0" smtClean="0"/>
              <a:t>影响转换精度的因素：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dirty="0" smtClean="0"/>
              <a:t>        分辩率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dirty="0" smtClean="0"/>
              <a:t>        电源波动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dirty="0" smtClean="0"/>
              <a:t>        温度变化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dirty="0" smtClean="0">
                <a:latin typeface="宋体" pitchFamily="2" charset="-122"/>
              </a:rPr>
              <a:t>      ┇</a:t>
            </a:r>
            <a:endParaRPr lang="zh-CN" altLang="en-US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DE9D7B6-D5FD-4879-8147-B4149EDE288F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转换时间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0413" y="1985963"/>
            <a:ext cx="7772400" cy="13716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从开始转换到与满量程值相差</a:t>
            </a:r>
            <a:r>
              <a:rPr lang="en-US" altLang="zh-CN" smtClean="0"/>
              <a:t>±</a:t>
            </a:r>
            <a:r>
              <a:rPr lang="en-US" altLang="zh-CN" smtClean="0">
                <a:latin typeface="宋体" pitchFamily="2" charset="-122"/>
              </a:rPr>
              <a:t>1/2 LSB</a:t>
            </a:r>
            <a:r>
              <a:rPr lang="zh-CN" altLang="en-US" smtClean="0">
                <a:latin typeface="宋体" pitchFamily="2" charset="-122"/>
              </a:rPr>
              <a:t>所对应的模拟量所需要的时间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1371600" y="3228975"/>
            <a:ext cx="6205538" cy="3368675"/>
            <a:chOff x="864" y="1920"/>
            <a:chExt cx="3909" cy="2122"/>
          </a:xfrm>
        </p:grpSpPr>
        <p:sp>
          <p:nvSpPr>
            <p:cNvPr id="21510" name="Line 18"/>
            <p:cNvSpPr>
              <a:spLocks noChangeShapeType="1"/>
            </p:cNvSpPr>
            <p:nvPr/>
          </p:nvSpPr>
          <p:spPr bwMode="auto">
            <a:xfrm>
              <a:off x="1371" y="1966"/>
              <a:ext cx="0" cy="181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 type="triangle" w="med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511" name="Line 19"/>
            <p:cNvSpPr>
              <a:spLocks noChangeShapeType="1"/>
            </p:cNvSpPr>
            <p:nvPr/>
          </p:nvSpPr>
          <p:spPr bwMode="auto">
            <a:xfrm flipH="1">
              <a:off x="1371" y="3780"/>
              <a:ext cx="2767" cy="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 type="triangle" w="med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512" name="Line 20"/>
            <p:cNvSpPr>
              <a:spLocks noChangeShapeType="1"/>
            </p:cNvSpPr>
            <p:nvPr/>
          </p:nvSpPr>
          <p:spPr bwMode="auto">
            <a:xfrm flipH="1">
              <a:off x="1371" y="2419"/>
              <a:ext cx="1724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513" name="Line 21"/>
            <p:cNvSpPr>
              <a:spLocks noChangeShapeType="1"/>
            </p:cNvSpPr>
            <p:nvPr/>
          </p:nvSpPr>
          <p:spPr bwMode="auto">
            <a:xfrm flipH="1">
              <a:off x="1371" y="2419"/>
              <a:ext cx="1815" cy="1361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514" name="Text Box 22"/>
            <p:cNvSpPr txBox="1">
              <a:spLocks noChangeArrowheads="1"/>
            </p:cNvSpPr>
            <p:nvPr/>
          </p:nvSpPr>
          <p:spPr bwMode="auto">
            <a:xfrm>
              <a:off x="4184" y="3599"/>
              <a:ext cx="136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32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t</a:t>
              </a:r>
            </a:p>
          </p:txBody>
        </p:sp>
        <p:sp>
          <p:nvSpPr>
            <p:cNvPr id="21515" name="Text Box 23"/>
            <p:cNvSpPr txBox="1">
              <a:spLocks noChangeArrowheads="1"/>
            </p:cNvSpPr>
            <p:nvPr/>
          </p:nvSpPr>
          <p:spPr bwMode="auto">
            <a:xfrm>
              <a:off x="1190" y="1920"/>
              <a:ext cx="181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4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V</a:t>
              </a:r>
            </a:p>
          </p:txBody>
        </p:sp>
        <p:sp>
          <p:nvSpPr>
            <p:cNvPr id="21516" name="Line 24"/>
            <p:cNvSpPr>
              <a:spLocks noChangeShapeType="1"/>
            </p:cNvSpPr>
            <p:nvPr/>
          </p:nvSpPr>
          <p:spPr bwMode="auto">
            <a:xfrm>
              <a:off x="2959" y="2601"/>
              <a:ext cx="0" cy="11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med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517" name="Line 25"/>
            <p:cNvSpPr>
              <a:spLocks noChangeShapeType="1"/>
            </p:cNvSpPr>
            <p:nvPr/>
          </p:nvSpPr>
          <p:spPr bwMode="auto">
            <a:xfrm flipH="1">
              <a:off x="3186" y="2419"/>
              <a:ext cx="680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518" name="Line 26"/>
            <p:cNvSpPr>
              <a:spLocks noChangeShapeType="1"/>
            </p:cNvSpPr>
            <p:nvPr/>
          </p:nvSpPr>
          <p:spPr bwMode="auto">
            <a:xfrm flipH="1">
              <a:off x="2959" y="2601"/>
              <a:ext cx="90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519" name="Line 27"/>
            <p:cNvSpPr>
              <a:spLocks noChangeShapeType="1"/>
            </p:cNvSpPr>
            <p:nvPr/>
          </p:nvSpPr>
          <p:spPr bwMode="auto">
            <a:xfrm>
              <a:off x="3594" y="2193"/>
              <a:ext cx="0" cy="2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520" name="Line 28"/>
            <p:cNvSpPr>
              <a:spLocks noChangeShapeType="1"/>
            </p:cNvSpPr>
            <p:nvPr/>
          </p:nvSpPr>
          <p:spPr bwMode="auto">
            <a:xfrm flipV="1">
              <a:off x="3594" y="2601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521" name="Text Box 29"/>
            <p:cNvSpPr txBox="1">
              <a:spLocks noChangeArrowheads="1"/>
            </p:cNvSpPr>
            <p:nvPr/>
          </p:nvSpPr>
          <p:spPr bwMode="auto">
            <a:xfrm>
              <a:off x="4002" y="2419"/>
              <a:ext cx="771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4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1/2 LSB</a:t>
              </a:r>
              <a:endParaRPr lang="zh-CN" altLang="en-US" sz="24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1522" name="Text Box 30"/>
            <p:cNvSpPr txBox="1">
              <a:spLocks noChangeArrowheads="1"/>
            </p:cNvSpPr>
            <p:nvPr/>
          </p:nvSpPr>
          <p:spPr bwMode="auto">
            <a:xfrm>
              <a:off x="2868" y="3735"/>
              <a:ext cx="272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32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t</a:t>
              </a:r>
              <a:r>
                <a:rPr lang="en-US" altLang="zh-CN" sz="3200" baseline="-25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C</a:t>
              </a:r>
            </a:p>
          </p:txBody>
        </p:sp>
        <p:sp>
          <p:nvSpPr>
            <p:cNvPr id="21523" name="Text Box 31"/>
            <p:cNvSpPr txBox="1">
              <a:spLocks noChangeArrowheads="1"/>
            </p:cNvSpPr>
            <p:nvPr/>
          </p:nvSpPr>
          <p:spPr bwMode="auto">
            <a:xfrm>
              <a:off x="864" y="2283"/>
              <a:ext cx="499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4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V</a:t>
              </a:r>
              <a:r>
                <a:rPr lang="en-US" altLang="zh-CN" sz="2400" baseline="-25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FULL</a:t>
              </a:r>
              <a:endParaRPr lang="zh-CN" altLang="en-US" sz="2400" baseline="-25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206C117C-AD9E-405F-91AD-8C9118CEF73F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620713"/>
            <a:ext cx="72009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latin typeface="+mj-lt"/>
              </a:rPr>
              <a:t>3. </a:t>
            </a:r>
            <a:r>
              <a:rPr lang="zh-CN" altLang="en-US" dirty="0" smtClean="0"/>
              <a:t>典型</a:t>
            </a:r>
            <a:r>
              <a:rPr lang="en-US" altLang="zh-CN" dirty="0" smtClean="0">
                <a:latin typeface="+mj-lt"/>
              </a:rPr>
              <a:t>D/A</a:t>
            </a:r>
            <a:r>
              <a:rPr lang="zh-CN" altLang="en-US" dirty="0" smtClean="0"/>
              <a:t>转换器</a:t>
            </a:r>
            <a:r>
              <a:rPr lang="en-US" altLang="zh-CN" dirty="0" smtClean="0">
                <a:latin typeface="+mn-lt"/>
              </a:rPr>
              <a:t>DAC0832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4575" y="2133600"/>
            <a:ext cx="7415213" cy="41148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buFont typeface="Wingdings" pitchFamily="2" charset="2"/>
              <a:buNone/>
              <a:defRPr/>
            </a:pPr>
            <a:r>
              <a:rPr lang="zh-CN" altLang="en-US" sz="3200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特点：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8</a:t>
            </a:r>
            <a:r>
              <a:rPr lang="zh-CN" altLang="en-US" dirty="0" smtClean="0"/>
              <a:t>位电流输出型</a:t>
            </a:r>
            <a:r>
              <a:rPr lang="en-US" altLang="zh-CN" dirty="0" smtClean="0"/>
              <a:t>D/A</a:t>
            </a:r>
            <a:r>
              <a:rPr lang="zh-CN" altLang="en-US" dirty="0" smtClean="0"/>
              <a:t>转换器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T</a:t>
            </a:r>
            <a:r>
              <a:rPr lang="zh-CN" altLang="en-US" dirty="0" smtClean="0"/>
              <a:t>型电阻网络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差动输出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8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4C6E2EF-5D6E-4338-9693-BA78C57CAD73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04813"/>
            <a:ext cx="5105400" cy="838200"/>
          </a:xfrm>
        </p:spPr>
        <p:txBody>
          <a:bodyPr/>
          <a:lstStyle/>
          <a:p>
            <a:pPr eaLnBrk="1" hangingPunct="1"/>
            <a:r>
              <a:rPr lang="zh-CN" altLang="en-US" smtClean="0"/>
              <a:t>主要内容：</a:t>
            </a:r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55650" y="1844675"/>
            <a:ext cx="7632700" cy="2686050"/>
          </a:xfrm>
        </p:spPr>
        <p:txBody>
          <a:bodyPr/>
          <a:lstStyle/>
          <a:p>
            <a:pPr marL="457200" indent="-457200" algn="just" eaLnBrk="1" hangingPunct="1">
              <a:lnSpc>
                <a:spcPct val="125000"/>
              </a:lnSpc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zh-CN" altLang="en-US" smtClean="0"/>
              <a:t>模拟量输入输出通道的组成</a:t>
            </a:r>
          </a:p>
          <a:p>
            <a:pPr marL="457200" indent="-457200" algn="just" eaLnBrk="1" hangingPunct="1">
              <a:lnSpc>
                <a:spcPct val="125000"/>
              </a:lnSpc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altLang="zh-CN" smtClean="0"/>
              <a:t>D/A</a:t>
            </a:r>
            <a:r>
              <a:rPr lang="zh-CN" altLang="en-US" smtClean="0"/>
              <a:t>转换器的工作原理、连接及编程</a:t>
            </a:r>
          </a:p>
          <a:p>
            <a:pPr marL="457200" indent="-457200" algn="just" eaLnBrk="1" hangingPunct="1">
              <a:lnSpc>
                <a:spcPct val="125000"/>
              </a:lnSpc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altLang="zh-CN" smtClean="0"/>
              <a:t>A/D</a:t>
            </a:r>
            <a:r>
              <a:rPr lang="zh-CN" altLang="en-US" smtClean="0"/>
              <a:t>转换器的工作原理、连接及编程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F827FFE-3EEC-492E-B9AF-61AD8D41CC97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主要引脚功能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35025" y="2008188"/>
            <a:ext cx="4241800" cy="2573337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defRPr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输入寄存器控制信号：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200" dirty="0" smtClean="0"/>
              <a:t>D</a:t>
            </a:r>
            <a:r>
              <a:rPr lang="en-US" altLang="zh-CN" sz="2200" baseline="-25000" dirty="0" smtClean="0"/>
              <a:t>7</a:t>
            </a:r>
            <a:r>
              <a:rPr lang="zh-CN" altLang="en-US" sz="2200" dirty="0" smtClean="0"/>
              <a:t>～</a:t>
            </a:r>
            <a:r>
              <a:rPr lang="en-US" altLang="zh-CN" sz="2200" dirty="0" smtClean="0"/>
              <a:t>D</a:t>
            </a:r>
            <a:r>
              <a:rPr lang="en-US" altLang="zh-CN" sz="2200" baseline="-25000" dirty="0" smtClean="0"/>
              <a:t>0</a:t>
            </a:r>
            <a:r>
              <a:rPr lang="zh-CN" altLang="en-US" sz="2200" dirty="0" smtClean="0"/>
              <a:t>：输入数据线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200" dirty="0" smtClean="0"/>
              <a:t>ILE</a:t>
            </a:r>
            <a:r>
              <a:rPr lang="zh-CN" altLang="en-US" sz="2200" dirty="0" smtClean="0"/>
              <a:t>：输入锁存允许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200" dirty="0" smtClean="0"/>
              <a:t>CS</a:t>
            </a:r>
            <a:r>
              <a:rPr lang="zh-CN" altLang="en-US" sz="2200" dirty="0" smtClean="0"/>
              <a:t>：片选信号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200" dirty="0" smtClean="0"/>
              <a:t>WR</a:t>
            </a:r>
            <a:r>
              <a:rPr lang="en-US" altLang="zh-CN" sz="2200" baseline="-25000" dirty="0" smtClean="0"/>
              <a:t>1</a:t>
            </a:r>
            <a:r>
              <a:rPr lang="zh-CN" altLang="en-US" sz="2200" dirty="0" smtClean="0"/>
              <a:t>：写输入锁存器</a:t>
            </a: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1627188" y="3973513"/>
            <a:ext cx="5334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1619250" y="5576888"/>
            <a:ext cx="6858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17550" y="4483100"/>
            <a:ext cx="47498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defRPr/>
            </a:pPr>
            <a:r>
              <a:rPr lang="en-US" altLang="zh-CN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DAC</a:t>
            </a:r>
            <a:r>
              <a:rPr lang="zh-CN" altLang="en-US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寄存器的控制信号</a:t>
            </a:r>
            <a:r>
              <a:rPr lang="zh-CN" altLang="en-US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：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SzPct val="70000"/>
              <a:buFont typeface="Wingdings" pitchFamily="2" charset="2"/>
              <a:buChar char="n"/>
              <a:defRPr/>
            </a:pPr>
            <a:r>
              <a:rPr lang="en-US" altLang="zh-CN" sz="2200" b="1" kern="0" dirty="0">
                <a:latin typeface="+mn-lt"/>
                <a:ea typeface="+mn-ea"/>
              </a:rPr>
              <a:t>WR</a:t>
            </a:r>
            <a:r>
              <a:rPr lang="en-US" altLang="zh-CN" sz="2200" kern="0" baseline="-25000" dirty="0">
                <a:latin typeface="+mn-lt"/>
                <a:ea typeface="+mn-ea"/>
              </a:rPr>
              <a:t>2</a:t>
            </a:r>
            <a:r>
              <a:rPr lang="zh-CN" altLang="en-US" sz="2200" b="1" kern="0" dirty="0">
                <a:latin typeface="+mn-lt"/>
                <a:ea typeface="+mn-ea"/>
              </a:rPr>
              <a:t>：</a:t>
            </a:r>
            <a:r>
              <a:rPr lang="zh-CN" altLang="en-US" sz="2200" b="1" kern="0" dirty="0">
                <a:latin typeface="华文中宋" panose="02010600040101010101" pitchFamily="2" charset="-122"/>
                <a:ea typeface="华文中宋" panose="02010600040101010101" pitchFamily="2" charset="-122"/>
              </a:rPr>
              <a:t>写</a:t>
            </a:r>
            <a:r>
              <a:rPr lang="en-US" altLang="zh-CN" sz="2200" b="1" kern="0" dirty="0">
                <a:latin typeface="华文中宋" panose="02010600040101010101" pitchFamily="2" charset="-122"/>
                <a:ea typeface="华文中宋" panose="02010600040101010101" pitchFamily="2" charset="-122"/>
              </a:rPr>
              <a:t>DAC</a:t>
            </a:r>
            <a:r>
              <a:rPr lang="zh-CN" altLang="en-US" sz="2200" b="1" kern="0" dirty="0">
                <a:latin typeface="华文中宋" panose="02010600040101010101" pitchFamily="2" charset="-122"/>
                <a:ea typeface="华文中宋" panose="02010600040101010101" pitchFamily="2" charset="-122"/>
              </a:rPr>
              <a:t>寄存器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SzPct val="70000"/>
              <a:buFont typeface="Wingdings" pitchFamily="2" charset="2"/>
              <a:buChar char="n"/>
              <a:defRPr/>
            </a:pPr>
            <a:r>
              <a:rPr lang="en-US" altLang="zh-CN" sz="2200" b="1" kern="0" dirty="0">
                <a:latin typeface="+mn-lt"/>
                <a:ea typeface="+mn-ea"/>
              </a:rPr>
              <a:t>XFER</a:t>
            </a:r>
            <a:r>
              <a:rPr lang="zh-CN" altLang="en-US" sz="2200" b="1" kern="0" dirty="0">
                <a:latin typeface="+mn-lt"/>
                <a:ea typeface="+mn-ea"/>
              </a:rPr>
              <a:t>：</a:t>
            </a:r>
            <a:r>
              <a:rPr lang="zh-CN" altLang="en-US" sz="2200" b="1" kern="0" dirty="0">
                <a:latin typeface="华文中宋" panose="02010600040101010101" pitchFamily="2" charset="-122"/>
                <a:ea typeface="华文中宋" panose="02010600040101010101" pitchFamily="2" charset="-122"/>
              </a:rPr>
              <a:t>允许输入锁存器的数据传送到</a:t>
            </a:r>
            <a:r>
              <a:rPr lang="en-US" altLang="zh-CN" sz="2200" b="1" kern="0" dirty="0">
                <a:latin typeface="华文中宋" panose="02010600040101010101" pitchFamily="2" charset="-122"/>
                <a:ea typeface="华文中宋" panose="02010600040101010101" pitchFamily="2" charset="-122"/>
              </a:rPr>
              <a:t>DAC</a:t>
            </a:r>
            <a:r>
              <a:rPr lang="zh-CN" altLang="en-US" sz="2200" b="1" kern="0" dirty="0">
                <a:latin typeface="华文中宋" panose="02010600040101010101" pitchFamily="2" charset="-122"/>
                <a:ea typeface="华文中宋" panose="02010600040101010101" pitchFamily="2" charset="-122"/>
              </a:rPr>
              <a:t>寄存器</a:t>
            </a:r>
          </a:p>
        </p:txBody>
      </p:sp>
      <p:graphicFrame>
        <p:nvGraphicFramePr>
          <p:cNvPr id="23560" name="Object 7"/>
          <p:cNvGraphicFramePr>
            <a:graphicFrameLocks noChangeAspect="1"/>
          </p:cNvGraphicFramePr>
          <p:nvPr/>
        </p:nvGraphicFramePr>
        <p:xfrm>
          <a:off x="5580063" y="2025650"/>
          <a:ext cx="31242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Visio" r:id="rId3" imgW="1864995" imgH="2261997" progId="Visio.Drawing.11">
                  <p:embed/>
                </p:oleObj>
              </mc:Choice>
              <mc:Fallback>
                <p:oleObj name="Visio" r:id="rId3" imgW="1864995" imgH="2261997" progId="Visio.Drawing.11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025650"/>
                        <a:ext cx="3124200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CC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1" name="Line 5"/>
          <p:cNvSpPr>
            <a:spLocks noChangeShapeType="1"/>
          </p:cNvSpPr>
          <p:nvPr/>
        </p:nvSpPr>
        <p:spPr bwMode="auto">
          <a:xfrm>
            <a:off x="1547813" y="5137150"/>
            <a:ext cx="5334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Line 5"/>
          <p:cNvSpPr>
            <a:spLocks noChangeShapeType="1"/>
          </p:cNvSpPr>
          <p:nvPr/>
        </p:nvSpPr>
        <p:spPr bwMode="auto">
          <a:xfrm>
            <a:off x="1638300" y="3514725"/>
            <a:ext cx="4318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8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4E893A32-379C-487A-A8F9-DF23FF2A5EAA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333375"/>
            <a:ext cx="6448425" cy="914400"/>
          </a:xfrm>
        </p:spPr>
        <p:txBody>
          <a:bodyPr/>
          <a:lstStyle/>
          <a:p>
            <a:pPr eaLnBrk="1" hangingPunct="1"/>
            <a:r>
              <a:rPr lang="en-US" altLang="zh-CN" smtClean="0"/>
              <a:t>DAC0832</a:t>
            </a:r>
            <a:r>
              <a:rPr lang="zh-CN" altLang="en-US" smtClean="0"/>
              <a:t>的内部结构</a:t>
            </a:r>
          </a:p>
        </p:txBody>
      </p:sp>
      <p:sp>
        <p:nvSpPr>
          <p:cNvPr id="24580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FF6600"/>
                </a:solidFill>
                <a:miter lim="800000"/>
                <a:headEnd type="none" w="sm" len="sm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400" b="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</p:txBody>
      </p:sp>
      <p:graphicFrame>
        <p:nvGraphicFramePr>
          <p:cNvPr id="24581" name="对象 2"/>
          <p:cNvGraphicFramePr>
            <a:graphicFrameLocks noChangeAspect="1"/>
          </p:cNvGraphicFramePr>
          <p:nvPr/>
        </p:nvGraphicFramePr>
        <p:xfrm>
          <a:off x="106363" y="1671638"/>
          <a:ext cx="8858250" cy="449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Visio" r:id="rId3" imgW="4689729" imgH="2230374" progId="Visio.Drawing.11">
                  <p:embed/>
                </p:oleObj>
              </mc:Choice>
              <mc:Fallback>
                <p:oleObj name="Visio" r:id="rId3" imgW="4689729" imgH="2230374" progId="Visio.Drawing.11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363" y="1671638"/>
                        <a:ext cx="8858250" cy="449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323850" y="3573463"/>
            <a:ext cx="863600" cy="1439862"/>
          </a:xfrm>
          <a:prstGeom prst="ellipse">
            <a:avLst/>
          </a:prstGeom>
          <a:noFill/>
          <a:ln w="22225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400" b="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107950" y="4941888"/>
            <a:ext cx="1223963" cy="863600"/>
          </a:xfrm>
          <a:prstGeom prst="ellipse">
            <a:avLst/>
          </a:prstGeom>
          <a:noFill/>
          <a:ln w="22225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400" b="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7C454C89-7166-4349-BE5A-71B258D3BCC5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工作模式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0" y="2133600"/>
            <a:ext cx="3276600" cy="2971800"/>
          </a:xfrm>
        </p:spPr>
        <p:txBody>
          <a:bodyPr/>
          <a:lstStyle/>
          <a:p>
            <a:pPr eaLnBrk="1" hangingPunct="1"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3200" smtClean="0"/>
              <a:t>单缓冲模式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3200" smtClean="0"/>
              <a:t>双缓冲模式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3200" smtClean="0"/>
              <a:t>无缓冲模式</a:t>
            </a:r>
          </a:p>
        </p:txBody>
      </p:sp>
      <p:sp>
        <p:nvSpPr>
          <p:cNvPr id="25605" name="AutoShape 4"/>
          <p:cNvSpPr>
            <a:spLocks/>
          </p:cNvSpPr>
          <p:nvPr/>
        </p:nvSpPr>
        <p:spPr bwMode="auto">
          <a:xfrm>
            <a:off x="2790825" y="2579688"/>
            <a:ext cx="239713" cy="1739900"/>
          </a:xfrm>
          <a:prstGeom prst="leftBrace">
            <a:avLst>
              <a:gd name="adj1" fmla="val 6048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92EE81F1-2392-4FE0-906D-41F904556DF4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单缓冲模式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033588"/>
            <a:ext cx="7772400" cy="4419600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solidFill>
                  <a:schemeClr val="tx1"/>
                </a:solidFill>
              </a:rPr>
              <a:t>使输入锁存器或</a:t>
            </a:r>
            <a:r>
              <a:rPr lang="en-US" altLang="zh-CN" smtClean="0">
                <a:solidFill>
                  <a:schemeClr val="tx1"/>
                </a:solidFill>
              </a:rPr>
              <a:t>DAC</a:t>
            </a:r>
            <a:r>
              <a:rPr lang="zh-CN" altLang="en-US" smtClean="0">
                <a:solidFill>
                  <a:schemeClr val="tx1"/>
                </a:solidFill>
              </a:rPr>
              <a:t>寄存器二者之一处于直通，即芯片只占用一个端口地址。</a:t>
            </a:r>
          </a:p>
          <a:p>
            <a:pPr eaLnBrk="1" hangingPunct="1">
              <a:spcAft>
                <a:spcPct val="25000"/>
              </a:spcAft>
            </a:pPr>
            <a:r>
              <a:rPr lang="en-US" altLang="zh-CN" smtClean="0"/>
              <a:t>CPU</a:t>
            </a:r>
            <a:r>
              <a:rPr lang="zh-CN" altLang="en-US" smtClean="0"/>
              <a:t>只需一次写入即开始转换。写入数据的程序为：</a:t>
            </a:r>
            <a:endParaRPr lang="en-US" altLang="zh-CN" smtClean="0"/>
          </a:p>
          <a:p>
            <a:pPr lvl="1" eaLnBrk="1" hangingPunct="1">
              <a:spcAft>
                <a:spcPct val="25000"/>
              </a:spcAft>
            </a:pPr>
            <a:r>
              <a:rPr lang="en-US" altLang="zh-CN" smtClean="0"/>
              <a:t>MOV DX，PORT</a:t>
            </a:r>
          </a:p>
          <a:p>
            <a:pPr lvl="1" eaLnBrk="1" hangingPunct="1">
              <a:spcAft>
                <a:spcPct val="25000"/>
              </a:spcAft>
            </a:pPr>
            <a:r>
              <a:rPr lang="en-US" altLang="zh-CN" smtClean="0"/>
              <a:t>MOV AL，DATA</a:t>
            </a:r>
          </a:p>
          <a:p>
            <a:pPr lvl="1" eaLnBrk="1" hangingPunct="1">
              <a:spcAft>
                <a:spcPct val="25000"/>
              </a:spcAft>
            </a:pPr>
            <a:r>
              <a:rPr lang="en-US" altLang="zh-CN" smtClean="0"/>
              <a:t>OUT DX，AL</a:t>
            </a:r>
            <a:endParaRPr lang="zh-CN" altLang="en-US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34375" y="6308725"/>
            <a:ext cx="701675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118B134-3716-4252-AEB4-4EE1F78CBF20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20713"/>
            <a:ext cx="7793037" cy="1055687"/>
          </a:xfrm>
        </p:spPr>
        <p:txBody>
          <a:bodyPr/>
          <a:lstStyle/>
          <a:p>
            <a:pPr eaLnBrk="1" hangingPunct="1"/>
            <a:r>
              <a:rPr lang="zh-CN" altLang="en-US" smtClean="0"/>
              <a:t>单缓冲模式例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3263" y="1957388"/>
            <a:ext cx="7181850" cy="476408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smtClean="0"/>
              <a:t>利用教材图</a:t>
            </a:r>
            <a:r>
              <a:rPr lang="en-US" altLang="zh-CN" sz="2400" smtClean="0"/>
              <a:t>8-12</a:t>
            </a:r>
            <a:r>
              <a:rPr lang="zh-CN" altLang="en-US" sz="2400" smtClean="0"/>
              <a:t>所示线路图输出三角波：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端口地址：</a:t>
            </a:r>
            <a:r>
              <a:rPr lang="en-US" altLang="zh-CN" sz="2000" smtClean="0"/>
              <a:t>0278H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最大输出值</a:t>
            </a:r>
            <a:r>
              <a:rPr lang="en-US" altLang="zh-CN" sz="2000" smtClean="0"/>
              <a:t>5V</a:t>
            </a:r>
            <a:r>
              <a:rPr lang="zh-CN" altLang="en-US" sz="2000" smtClean="0"/>
              <a:t>，对应数字量：</a:t>
            </a:r>
            <a:r>
              <a:rPr lang="en-US" altLang="zh-CN" sz="2000" smtClean="0"/>
              <a:t>FFH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最小输出值</a:t>
            </a:r>
            <a:r>
              <a:rPr lang="en-US" altLang="zh-CN" sz="2000" smtClean="0"/>
              <a:t>0V</a:t>
            </a:r>
            <a:r>
              <a:rPr lang="zh-CN" altLang="en-US" sz="2000" smtClean="0"/>
              <a:t>，对应数字量：</a:t>
            </a:r>
            <a:r>
              <a:rPr lang="en-US" altLang="zh-CN" sz="2000" smtClean="0"/>
              <a:t>00H</a:t>
            </a:r>
          </a:p>
          <a:p>
            <a:pPr marL="914400" lvl="2" indent="0" eaLnBrk="1" hangingPunct="1">
              <a:lnSpc>
                <a:spcPct val="110000"/>
              </a:lnSpc>
              <a:spcBef>
                <a:spcPts val="1200"/>
              </a:spcBef>
              <a:buFont typeface="Wingdings" pitchFamily="2" charset="2"/>
              <a:buNone/>
            </a:pPr>
            <a:r>
              <a:rPr lang="en-US" altLang="zh-CN" smtClean="0"/>
              <a:t>             MOV DX</a:t>
            </a:r>
            <a:r>
              <a:rPr lang="zh-CN" altLang="en-US" smtClean="0"/>
              <a:t>，</a:t>
            </a:r>
            <a:r>
              <a:rPr lang="en-US" altLang="zh-CN" smtClean="0"/>
              <a:t>0278H</a:t>
            </a:r>
          </a:p>
          <a:p>
            <a:pPr marL="914400" lvl="2" indent="0" eaLnBrk="1" hangingPunct="1">
              <a:lnSpc>
                <a:spcPct val="11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US" altLang="zh-CN" smtClean="0"/>
              <a:t>             MOV  AL</a:t>
            </a:r>
            <a:r>
              <a:rPr lang="zh-CN" altLang="en-US" smtClean="0"/>
              <a:t>，</a:t>
            </a:r>
            <a:r>
              <a:rPr lang="en-US" altLang="zh-CN" smtClean="0"/>
              <a:t>0</a:t>
            </a:r>
          </a:p>
          <a:p>
            <a:pPr marL="914400" lvl="2" indent="0" eaLnBrk="1" hangingPunct="1">
              <a:lnSpc>
                <a:spcPct val="11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US" altLang="zh-CN" smtClean="0"/>
              <a:t>NET1</a:t>
            </a:r>
            <a:r>
              <a:rPr lang="zh-CN" altLang="en-US" smtClean="0"/>
              <a:t>： </a:t>
            </a:r>
            <a:r>
              <a:rPr lang="en-US" altLang="zh-CN" smtClean="0"/>
              <a:t>OUT  DX</a:t>
            </a:r>
            <a:r>
              <a:rPr lang="zh-CN" altLang="en-US" smtClean="0"/>
              <a:t>，</a:t>
            </a:r>
            <a:r>
              <a:rPr lang="en-US" altLang="zh-CN" smtClean="0"/>
              <a:t>AL</a:t>
            </a:r>
          </a:p>
          <a:p>
            <a:pPr marL="914400" lvl="2" indent="0" eaLnBrk="1" hangingPunct="1">
              <a:lnSpc>
                <a:spcPct val="11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US" altLang="zh-CN" smtClean="0"/>
              <a:t>             INC  AL</a:t>
            </a:r>
          </a:p>
          <a:p>
            <a:pPr marL="914400" lvl="2" indent="0" eaLnBrk="1" hangingPunct="1">
              <a:lnSpc>
                <a:spcPct val="11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US" altLang="zh-CN" smtClean="0"/>
              <a:t>             CMP  AL</a:t>
            </a:r>
            <a:r>
              <a:rPr lang="zh-CN" altLang="en-US" smtClean="0"/>
              <a:t>，</a:t>
            </a:r>
            <a:r>
              <a:rPr lang="en-US" altLang="zh-CN" smtClean="0"/>
              <a:t>0FFH</a:t>
            </a:r>
          </a:p>
          <a:p>
            <a:pPr marL="914400" lvl="2" indent="0" eaLnBrk="1" hangingPunct="1">
              <a:lnSpc>
                <a:spcPct val="11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US" altLang="zh-CN" smtClean="0"/>
              <a:t>             JNZ  NET1</a:t>
            </a:r>
          </a:p>
          <a:p>
            <a:pPr marL="914400" lvl="2" indent="0" eaLnBrk="1" hangingPunct="1">
              <a:lnSpc>
                <a:spcPct val="11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US" altLang="zh-CN" smtClean="0"/>
              <a:t>             DEC  AL</a:t>
            </a:r>
          </a:p>
        </p:txBody>
      </p:sp>
      <p:sp>
        <p:nvSpPr>
          <p:cNvPr id="169988" name="Text Box 4"/>
          <p:cNvSpPr txBox="1">
            <a:spLocks noChangeArrowheads="1"/>
          </p:cNvSpPr>
          <p:nvPr/>
        </p:nvSpPr>
        <p:spPr bwMode="auto">
          <a:xfrm>
            <a:off x="5526088" y="3898900"/>
            <a:ext cx="3168650" cy="1846263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  <a:effectLst/>
        </p:spPr>
        <p:txBody>
          <a:bodyPr>
            <a:spAutoFit/>
          </a:bodyPr>
          <a:lstStyle/>
          <a:p>
            <a:pPr marL="0" lvl="2">
              <a:lnSpc>
                <a:spcPct val="110000"/>
              </a:lnSpc>
              <a:spcBef>
                <a:spcPct val="5000"/>
              </a:spcBef>
              <a:defRPr/>
            </a:pPr>
            <a:r>
              <a:rPr lang="en-US" altLang="zh-CN" sz="2000" b="1" dirty="0"/>
              <a:t>NET2</a:t>
            </a:r>
            <a:r>
              <a:rPr lang="zh-CN" altLang="en-US" sz="2000" b="1" dirty="0"/>
              <a:t>：  </a:t>
            </a:r>
            <a:r>
              <a:rPr lang="en-US" altLang="zh-CN" sz="2000" b="1" dirty="0"/>
              <a:t>OUT  DX</a:t>
            </a:r>
            <a:r>
              <a:rPr lang="zh-CN" altLang="en-US" sz="2000" b="1" dirty="0"/>
              <a:t>，</a:t>
            </a:r>
            <a:r>
              <a:rPr lang="en-US" altLang="zh-CN" sz="2000" b="1" dirty="0"/>
              <a:t>AL</a:t>
            </a:r>
          </a:p>
          <a:p>
            <a:pPr lvl="2">
              <a:lnSpc>
                <a:spcPct val="110000"/>
              </a:lnSpc>
              <a:spcBef>
                <a:spcPct val="5000"/>
              </a:spcBef>
              <a:defRPr/>
            </a:pPr>
            <a:r>
              <a:rPr lang="en-US" altLang="zh-CN" sz="2000" b="1" dirty="0"/>
              <a:t>  DEC  AL</a:t>
            </a:r>
          </a:p>
          <a:p>
            <a:pPr lvl="2">
              <a:lnSpc>
                <a:spcPct val="110000"/>
              </a:lnSpc>
              <a:spcBef>
                <a:spcPct val="5000"/>
              </a:spcBef>
              <a:defRPr/>
            </a:pPr>
            <a:r>
              <a:rPr lang="en-US" altLang="zh-CN" sz="2000" b="1" dirty="0"/>
              <a:t>  CMP  AL</a:t>
            </a:r>
            <a:r>
              <a:rPr lang="zh-CN" altLang="en-US" sz="2000" b="1" dirty="0"/>
              <a:t>，</a:t>
            </a:r>
            <a:r>
              <a:rPr lang="en-US" altLang="zh-CN" sz="2000" b="1" dirty="0"/>
              <a:t>0</a:t>
            </a:r>
          </a:p>
          <a:p>
            <a:pPr lvl="2">
              <a:lnSpc>
                <a:spcPct val="110000"/>
              </a:lnSpc>
              <a:spcBef>
                <a:spcPct val="5000"/>
              </a:spcBef>
              <a:defRPr/>
            </a:pPr>
            <a:r>
              <a:rPr lang="en-US" altLang="zh-CN" sz="2000" b="1" dirty="0"/>
              <a:t>  JNZ  NET2</a:t>
            </a:r>
          </a:p>
          <a:p>
            <a:pPr lvl="2">
              <a:lnSpc>
                <a:spcPct val="110000"/>
              </a:lnSpc>
              <a:spcBef>
                <a:spcPct val="5000"/>
              </a:spcBef>
              <a:defRPr/>
            </a:pPr>
            <a:r>
              <a:rPr lang="en-US" altLang="zh-CN" sz="2000" b="1" dirty="0"/>
              <a:t>  JMP  NET1</a:t>
            </a:r>
            <a:endParaRPr lang="zh-CN" altLang="en-US" sz="2000" b="1" dirty="0"/>
          </a:p>
        </p:txBody>
      </p:sp>
      <p:sp>
        <p:nvSpPr>
          <p:cNvPr id="169989" name="Line 5"/>
          <p:cNvSpPr>
            <a:spLocks noChangeShapeType="1"/>
          </p:cNvSpPr>
          <p:nvPr/>
        </p:nvSpPr>
        <p:spPr bwMode="auto">
          <a:xfrm>
            <a:off x="5381625" y="3841750"/>
            <a:ext cx="0" cy="2879725"/>
          </a:xfrm>
          <a:prstGeom prst="line">
            <a:avLst/>
          </a:prstGeom>
          <a:noFill/>
          <a:ln w="25400">
            <a:solidFill>
              <a:srgbClr val="FF6600"/>
            </a:solidFill>
            <a:prstDash val="sysDot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9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9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9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9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9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99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69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9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EB998451-663B-4693-9EB2-52D1F79C5773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双缓冲模式（标准模式）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1989138"/>
            <a:ext cx="7772400" cy="46085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smtClean="0"/>
              <a:t>输入寄存器和</a:t>
            </a:r>
            <a:r>
              <a:rPr lang="en-US" altLang="zh-CN" sz="2400" smtClean="0"/>
              <a:t>DAC</a:t>
            </a:r>
            <a:r>
              <a:rPr lang="zh-CN" altLang="en-US" sz="2400" smtClean="0"/>
              <a:t>寄存器均需控制。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当输入寄存器控制信号有效时，数据写入输入寄存器中，并同时位于</a:t>
            </a:r>
            <a:r>
              <a:rPr lang="en-US" altLang="zh-CN" sz="2000" smtClean="0"/>
              <a:t>DAC</a:t>
            </a:r>
            <a:r>
              <a:rPr lang="zh-CN" altLang="en-US" sz="2000" smtClean="0"/>
              <a:t>寄存器的输入端；</a:t>
            </a:r>
            <a:endParaRPr lang="en-US" altLang="zh-CN" sz="2000" smtClean="0"/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在</a:t>
            </a:r>
            <a:r>
              <a:rPr lang="en-US" altLang="zh-CN" sz="2000" smtClean="0"/>
              <a:t>DAC</a:t>
            </a:r>
            <a:r>
              <a:rPr lang="zh-CN" altLang="en-US" sz="2000" smtClean="0"/>
              <a:t>寄存器控制信号有效时，数据写入</a:t>
            </a:r>
            <a:r>
              <a:rPr lang="en-US" altLang="zh-CN" sz="2000" smtClean="0"/>
              <a:t>DAC</a:t>
            </a:r>
            <a:r>
              <a:rPr lang="zh-CN" altLang="en-US" sz="2000" smtClean="0"/>
              <a:t>寄存器，并启动变换。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smtClean="0"/>
              <a:t>此时芯片占用两个端口地址。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smtClean="0"/>
              <a:t>优点：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数据接收与</a:t>
            </a:r>
            <a:r>
              <a:rPr lang="en-US" altLang="zh-CN" sz="2000" smtClean="0"/>
              <a:t>D/A</a:t>
            </a:r>
            <a:r>
              <a:rPr lang="zh-CN" altLang="en-US" sz="2000" smtClean="0"/>
              <a:t>转换可异步进行；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可实现多个</a:t>
            </a:r>
            <a:r>
              <a:rPr lang="en-US" altLang="zh-CN" sz="2000" smtClean="0"/>
              <a:t>DAC</a:t>
            </a:r>
            <a:r>
              <a:rPr lang="zh-CN" altLang="en-US" sz="2000" smtClean="0"/>
              <a:t>同步转换输出。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5656" y="5706064"/>
            <a:ext cx="5976664" cy="710552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108000" bIns="10800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分时写入、同步转换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34375" y="6308725"/>
            <a:ext cx="701675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26AC361-DE4C-42C6-BAC0-729D227BE387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工作时序</a:t>
            </a:r>
          </a:p>
        </p:txBody>
      </p:sp>
      <p:graphicFrame>
        <p:nvGraphicFramePr>
          <p:cNvPr id="29700" name="Object 3"/>
          <p:cNvGraphicFramePr>
            <a:graphicFrameLocks noChangeAspect="1"/>
          </p:cNvGraphicFramePr>
          <p:nvPr/>
        </p:nvGraphicFramePr>
        <p:xfrm>
          <a:off x="1524000" y="2317750"/>
          <a:ext cx="6477000" cy="388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Visio" r:id="rId3" imgW="3374136" imgH="2003298" progId="Visio.Drawing.11">
                  <p:embed/>
                </p:oleObj>
              </mc:Choice>
              <mc:Fallback>
                <p:oleObj name="Visio" r:id="rId3" imgW="3374136" imgH="2003298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317750"/>
                        <a:ext cx="6477000" cy="3887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1042988" y="3155950"/>
            <a:ext cx="1066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写输入寄存器</a:t>
            </a:r>
          </a:p>
        </p:txBody>
      </p:sp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1042988" y="4579938"/>
            <a:ext cx="1066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写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DAC</a:t>
            </a: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寄存器</a:t>
            </a:r>
          </a:p>
        </p:txBody>
      </p:sp>
      <p:sp>
        <p:nvSpPr>
          <p:cNvPr id="149510" name="AutoShape 6"/>
          <p:cNvSpPr>
            <a:spLocks/>
          </p:cNvSpPr>
          <p:nvPr/>
        </p:nvSpPr>
        <p:spPr bwMode="auto">
          <a:xfrm>
            <a:off x="2033588" y="3003550"/>
            <a:ext cx="228600" cy="1143000"/>
          </a:xfrm>
          <a:prstGeom prst="leftBrace">
            <a:avLst>
              <a:gd name="adj1" fmla="val 4166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49511" name="AutoShape 7"/>
          <p:cNvSpPr>
            <a:spLocks/>
          </p:cNvSpPr>
          <p:nvPr/>
        </p:nvSpPr>
        <p:spPr bwMode="auto">
          <a:xfrm>
            <a:off x="2033588" y="4579938"/>
            <a:ext cx="228600" cy="762000"/>
          </a:xfrm>
          <a:prstGeom prst="leftBrace">
            <a:avLst>
              <a:gd name="adj1" fmla="val 27778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rot="5400000">
            <a:off x="2028031" y="4291807"/>
            <a:ext cx="4645025" cy="1588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prstDash val="sys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rot="5400000">
            <a:off x="3324225" y="4362450"/>
            <a:ext cx="4643438" cy="1588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prstDash val="sys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/>
      <p:bldP spid="149509" grpId="0"/>
      <p:bldP spid="149510" grpId="0" animBg="1"/>
      <p:bldP spid="1495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8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A88FED4-CDC4-430A-9BFA-3C0B3F2C8E7C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0375" y="212725"/>
            <a:ext cx="5943600" cy="685800"/>
          </a:xfrm>
        </p:spPr>
        <p:txBody>
          <a:bodyPr/>
          <a:lstStyle/>
          <a:p>
            <a:pPr eaLnBrk="1" hangingPunct="1"/>
            <a:r>
              <a:rPr lang="zh-CN" altLang="en-US" smtClean="0"/>
              <a:t>双缓冲模式同步转换例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57200" y="1258888"/>
            <a:ext cx="8534400" cy="5410200"/>
            <a:chOff x="288" y="624"/>
            <a:chExt cx="5376" cy="3408"/>
          </a:xfrm>
        </p:grpSpPr>
        <p:pic>
          <p:nvPicPr>
            <p:cNvPr id="30725" name="Picture 5" descr="DAC 拷贝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624"/>
              <a:ext cx="5376" cy="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6" name="Text Box 6"/>
            <p:cNvSpPr txBox="1">
              <a:spLocks noChangeArrowheads="1"/>
            </p:cNvSpPr>
            <p:nvPr/>
          </p:nvSpPr>
          <p:spPr bwMode="auto">
            <a:xfrm>
              <a:off x="720" y="2334"/>
              <a:ext cx="54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译码器</a:t>
              </a:r>
              <a:endParaRPr lang="zh-CN" altLang="en-US" sz="2000" baseline="-20000">
                <a:solidFill>
                  <a:schemeClr val="bg2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30727" name="Text Box 7"/>
            <p:cNvSpPr txBox="1">
              <a:spLocks noChangeArrowheads="1"/>
            </p:cNvSpPr>
            <p:nvPr/>
          </p:nvSpPr>
          <p:spPr bwMode="auto">
            <a:xfrm>
              <a:off x="690" y="1950"/>
              <a:ext cx="54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A</a:t>
              </a:r>
              <a:r>
                <a:rPr lang="en-US" altLang="zh-CN" sz="2000" baseline="-20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10</a:t>
              </a:r>
              <a:r>
                <a:rPr lang="en-US" altLang="zh-CN" sz="2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-A</a:t>
              </a:r>
              <a:r>
                <a:rPr lang="en-US" altLang="zh-CN" sz="2000" baseline="-20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30728" name="Text Box 8"/>
            <p:cNvSpPr txBox="1">
              <a:spLocks noChangeArrowheads="1"/>
            </p:cNvSpPr>
            <p:nvPr/>
          </p:nvSpPr>
          <p:spPr bwMode="auto">
            <a:xfrm>
              <a:off x="2471" y="755"/>
              <a:ext cx="54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0832-1</a:t>
              </a:r>
            </a:p>
          </p:txBody>
        </p:sp>
        <p:sp>
          <p:nvSpPr>
            <p:cNvPr id="30729" name="Text Box 9"/>
            <p:cNvSpPr txBox="1">
              <a:spLocks noChangeArrowheads="1"/>
            </p:cNvSpPr>
            <p:nvPr/>
          </p:nvSpPr>
          <p:spPr bwMode="auto">
            <a:xfrm>
              <a:off x="2489" y="2439"/>
              <a:ext cx="54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0832-2</a:t>
              </a:r>
            </a:p>
          </p:txBody>
        </p:sp>
        <p:sp>
          <p:nvSpPr>
            <p:cNvPr id="30730" name="Text Box 10"/>
            <p:cNvSpPr txBox="1">
              <a:spLocks noChangeArrowheads="1"/>
            </p:cNvSpPr>
            <p:nvPr/>
          </p:nvSpPr>
          <p:spPr bwMode="auto">
            <a:xfrm>
              <a:off x="1691" y="864"/>
              <a:ext cx="45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port1</a:t>
              </a:r>
              <a:endParaRPr lang="en-US" altLang="zh-CN" sz="2000" baseline="-20000">
                <a:solidFill>
                  <a:schemeClr val="bg2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30731" name="Text Box 11"/>
            <p:cNvSpPr txBox="1">
              <a:spLocks noChangeArrowheads="1"/>
            </p:cNvSpPr>
            <p:nvPr/>
          </p:nvSpPr>
          <p:spPr bwMode="auto">
            <a:xfrm>
              <a:off x="1174" y="2721"/>
              <a:ext cx="45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port2</a:t>
              </a:r>
            </a:p>
          </p:txBody>
        </p:sp>
        <p:sp>
          <p:nvSpPr>
            <p:cNvPr id="30732" name="Text Box 12"/>
            <p:cNvSpPr txBox="1">
              <a:spLocks noChangeArrowheads="1"/>
            </p:cNvSpPr>
            <p:nvPr/>
          </p:nvSpPr>
          <p:spPr bwMode="auto">
            <a:xfrm>
              <a:off x="1174" y="3399"/>
              <a:ext cx="45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port3</a:t>
              </a: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D294A759-12E4-4694-92FE-9F0E84647070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7113" y="1989138"/>
            <a:ext cx="4176712" cy="3960812"/>
          </a:xfrm>
        </p:spPr>
        <p:txBody>
          <a:bodyPr/>
          <a:lstStyle/>
          <a:p>
            <a:pPr lvl="1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en-US" altLang="zh-CN" smtClean="0"/>
              <a:t>MOV AL</a:t>
            </a:r>
            <a:r>
              <a:rPr lang="zh-CN" altLang="en-US" smtClean="0"/>
              <a:t>，</a:t>
            </a:r>
            <a:r>
              <a:rPr lang="en-US" altLang="zh-CN" i="1" smtClean="0"/>
              <a:t>data</a:t>
            </a:r>
            <a:r>
              <a:rPr lang="en-US" altLang="zh-CN" smtClean="0">
                <a:solidFill>
                  <a:srgbClr val="FF3300"/>
                </a:solidFill>
              </a:rPr>
              <a:t> </a:t>
            </a:r>
            <a:r>
              <a:rPr lang="en-US" altLang="zh-CN" smtClean="0"/>
              <a:t>     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en-US" altLang="zh-CN" smtClean="0"/>
              <a:t>MOV DX</a:t>
            </a:r>
            <a:r>
              <a:rPr lang="zh-CN" altLang="en-US" smtClean="0"/>
              <a:t>，</a:t>
            </a:r>
            <a:r>
              <a:rPr lang="en-US" altLang="zh-CN" i="1" smtClean="0"/>
              <a:t>port1</a:t>
            </a:r>
            <a:endParaRPr lang="en-US" altLang="zh-CN" smtClean="0"/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en-US" altLang="zh-CN" smtClean="0"/>
              <a:t>OUT DX</a:t>
            </a:r>
            <a:r>
              <a:rPr lang="zh-CN" altLang="en-US" smtClean="0"/>
              <a:t>，</a:t>
            </a:r>
            <a:r>
              <a:rPr lang="en-US" altLang="zh-CN" smtClean="0"/>
              <a:t>AL</a:t>
            </a:r>
            <a:endParaRPr lang="zh-CN" altLang="en-US" smtClean="0"/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en-US" altLang="zh-CN" smtClean="0"/>
              <a:t>MOV DX</a:t>
            </a:r>
            <a:r>
              <a:rPr lang="zh-CN" altLang="en-US" smtClean="0"/>
              <a:t>，</a:t>
            </a:r>
            <a:r>
              <a:rPr lang="en-US" altLang="zh-CN" i="1" smtClean="0"/>
              <a:t>port2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en-US" altLang="zh-CN" smtClean="0"/>
              <a:t>OUT DX</a:t>
            </a:r>
            <a:r>
              <a:rPr lang="zh-CN" altLang="en-US" smtClean="0"/>
              <a:t>，</a:t>
            </a:r>
            <a:r>
              <a:rPr lang="en-US" altLang="zh-CN" smtClean="0"/>
              <a:t>AL         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en-US" altLang="zh-CN" smtClean="0"/>
              <a:t>MOV DX</a:t>
            </a:r>
            <a:r>
              <a:rPr lang="zh-CN" altLang="en-US" smtClean="0"/>
              <a:t>，</a:t>
            </a:r>
            <a:r>
              <a:rPr lang="en-US" altLang="zh-CN" i="1" smtClean="0"/>
              <a:t>port3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en-US" altLang="zh-CN" smtClean="0"/>
              <a:t>OUT DX</a:t>
            </a:r>
            <a:r>
              <a:rPr lang="zh-CN" altLang="en-US" smtClean="0"/>
              <a:t>，</a:t>
            </a:r>
            <a:r>
              <a:rPr lang="en-US" altLang="zh-CN" smtClean="0"/>
              <a:t>AL         </a:t>
            </a:r>
            <a:endParaRPr lang="zh-CN" altLang="en-US" smtClean="0"/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en-US" altLang="zh-CN" smtClean="0"/>
              <a:t>HLT</a:t>
            </a:r>
            <a:endParaRPr lang="zh-CN" altLang="en-US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双缓冲模式的数据写入程序</a:t>
            </a:r>
          </a:p>
        </p:txBody>
      </p:sp>
      <p:sp>
        <p:nvSpPr>
          <p:cNvPr id="109574" name="Line 6"/>
          <p:cNvSpPr>
            <a:spLocks noChangeShapeType="1"/>
          </p:cNvSpPr>
          <p:nvPr/>
        </p:nvSpPr>
        <p:spPr bwMode="auto">
          <a:xfrm flipV="1">
            <a:off x="4284663" y="2784475"/>
            <a:ext cx="846137" cy="1111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575" name="Line 7"/>
          <p:cNvSpPr>
            <a:spLocks noChangeShapeType="1"/>
          </p:cNvSpPr>
          <p:nvPr/>
        </p:nvSpPr>
        <p:spPr bwMode="auto">
          <a:xfrm>
            <a:off x="4284663" y="3824288"/>
            <a:ext cx="485775" cy="158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576" name="Line 8"/>
          <p:cNvSpPr>
            <a:spLocks noChangeShapeType="1"/>
          </p:cNvSpPr>
          <p:nvPr/>
        </p:nvSpPr>
        <p:spPr bwMode="auto">
          <a:xfrm>
            <a:off x="4211638" y="4843463"/>
            <a:ext cx="7016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5111750" y="2565400"/>
            <a:ext cx="33131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000">
                <a:solidFill>
                  <a:schemeClr val="accent5">
                    <a:lumMod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0832-1</a:t>
            </a:r>
            <a:r>
              <a:rPr lang="zh-CN" altLang="en-US" sz="2000">
                <a:solidFill>
                  <a:schemeClr val="accent5">
                    <a:lumMod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的输入寄存器地址</a:t>
            </a:r>
          </a:p>
        </p:txBody>
      </p:sp>
      <p:sp>
        <p:nvSpPr>
          <p:cNvPr id="109578" name="Text Box 10"/>
          <p:cNvSpPr txBox="1">
            <a:spLocks noChangeArrowheads="1"/>
          </p:cNvSpPr>
          <p:nvPr/>
        </p:nvSpPr>
        <p:spPr bwMode="auto">
          <a:xfrm>
            <a:off x="4768850" y="3608388"/>
            <a:ext cx="3240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000">
                <a:solidFill>
                  <a:schemeClr val="accent5">
                    <a:lumMod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0832-2</a:t>
            </a:r>
            <a:r>
              <a:rPr lang="zh-CN" altLang="en-US" sz="2000">
                <a:solidFill>
                  <a:schemeClr val="accent5">
                    <a:lumMod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的输入寄存器地址</a:t>
            </a:r>
          </a:p>
        </p:txBody>
      </p:sp>
      <p:sp>
        <p:nvSpPr>
          <p:cNvPr id="109579" name="Text Box 11"/>
          <p:cNvSpPr txBox="1">
            <a:spLocks noChangeArrowheads="1"/>
          </p:cNvSpPr>
          <p:nvPr/>
        </p:nvSpPr>
        <p:spPr bwMode="auto">
          <a:xfrm>
            <a:off x="4894263" y="4629150"/>
            <a:ext cx="3095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000">
                <a:solidFill>
                  <a:schemeClr val="accent5">
                    <a:lumMod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DAC</a:t>
            </a:r>
            <a:r>
              <a:rPr lang="zh-CN" altLang="en-US" sz="2000">
                <a:solidFill>
                  <a:schemeClr val="accent5">
                    <a:lumMod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寄存器地址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9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9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9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9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 animBg="1"/>
      <p:bldP spid="109575" grpId="0" animBg="1"/>
      <p:bldP spid="10957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D646373-B108-4A46-9E26-23108867B88F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无缓冲器模式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1850" y="2011363"/>
            <a:ext cx="7772400" cy="35052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使内部的两个寄存器都处于直通状态。模拟输出始终跟随输入变化。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不能直接与数据总线连接，需外加并行接口</a:t>
            </a:r>
            <a:r>
              <a:rPr lang="en-US" altLang="zh-CN" smtClean="0"/>
              <a:t>(</a:t>
            </a:r>
            <a:r>
              <a:rPr lang="zh-CN" altLang="en-US" smtClean="0"/>
              <a:t>如</a:t>
            </a:r>
            <a:r>
              <a:rPr lang="en-US" altLang="zh-CN" smtClean="0"/>
              <a:t>74LS373</a:t>
            </a:r>
            <a:r>
              <a:rPr lang="zh-CN" altLang="en-US" smtClean="0"/>
              <a:t>、</a:t>
            </a:r>
            <a:r>
              <a:rPr lang="en-US" altLang="zh-CN" smtClean="0"/>
              <a:t>8255</a:t>
            </a:r>
            <a:r>
              <a:rPr lang="zh-CN" altLang="en-US" smtClean="0"/>
              <a:t>等</a:t>
            </a:r>
            <a:r>
              <a:rPr lang="en-US" altLang="zh-CN" smtClean="0"/>
              <a:t>)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27088" y="2565400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ea typeface="华文行楷" pitchFamily="2" charset="-122"/>
              </a:rPr>
              <a:t>一、模拟量的输入输出通道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675C99B0-8C46-4639-A103-264C08F8C61B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latin typeface="+mj-lt"/>
              </a:rPr>
              <a:t>4. </a:t>
            </a:r>
            <a:r>
              <a:rPr lang="en-US" altLang="zh-CN" dirty="0" smtClean="0">
                <a:latin typeface="+mj-lt"/>
              </a:rPr>
              <a:t>D/A</a:t>
            </a:r>
            <a:r>
              <a:rPr lang="zh-CN" altLang="en-US" dirty="0" smtClean="0"/>
              <a:t>转换器的应用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681288"/>
            <a:ext cx="3886200" cy="31242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   信号发生器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   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   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   用于闭环控制系统</a:t>
            </a: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3729038" y="2193925"/>
            <a:ext cx="464820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1"/>
                </a:solidFill>
              </a:rPr>
              <a:t>向</a:t>
            </a:r>
            <a:r>
              <a:rPr lang="en-US" altLang="zh-CN">
                <a:solidFill>
                  <a:schemeClr val="tx1"/>
                </a:solidFill>
              </a:rPr>
              <a:t>D/A</a:t>
            </a:r>
            <a:r>
              <a:rPr lang="zh-CN" altLang="en-US">
                <a:solidFill>
                  <a:schemeClr val="tx1"/>
                </a:solidFill>
              </a:rPr>
              <a:t>转换器写入某种按规律变化的数据，即可在输出端获得相应的各种波形</a:t>
            </a:r>
          </a:p>
        </p:txBody>
      </p:sp>
      <p:sp>
        <p:nvSpPr>
          <p:cNvPr id="111621" name="AutoShape 5"/>
          <p:cNvSpPr>
            <a:spLocks/>
          </p:cNvSpPr>
          <p:nvPr/>
        </p:nvSpPr>
        <p:spPr bwMode="auto">
          <a:xfrm>
            <a:off x="827088" y="3141663"/>
            <a:ext cx="360362" cy="1871662"/>
          </a:xfrm>
          <a:prstGeom prst="leftBrace">
            <a:avLst>
              <a:gd name="adj1" fmla="val 4328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1622" name="AutoShape 6"/>
          <p:cNvSpPr>
            <a:spLocks/>
          </p:cNvSpPr>
          <p:nvPr/>
        </p:nvSpPr>
        <p:spPr bwMode="auto">
          <a:xfrm>
            <a:off x="3348038" y="2452688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 animBg="1"/>
      <p:bldP spid="1116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8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4B1FBE78-5858-480C-ABF8-36460C269E02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481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8313" y="2060575"/>
            <a:ext cx="8207375" cy="1655763"/>
          </a:xfrm>
        </p:spPr>
        <p:txBody>
          <a:bodyPr/>
          <a:lstStyle/>
          <a:p>
            <a:pPr eaLnBrk="1" hangingPunct="1"/>
            <a:r>
              <a:rPr lang="zh-CN" altLang="en-US" sz="5400" smtClean="0">
                <a:latin typeface="华文行楷" pitchFamily="2" charset="-122"/>
                <a:ea typeface="华文行楷" pitchFamily="2" charset="-122"/>
              </a:rPr>
              <a:t>三、模/数</a:t>
            </a:r>
            <a:r>
              <a:rPr lang="zh-CN" altLang="en-US" sz="540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5400" smtClean="0">
                <a:latin typeface="宋体" pitchFamily="2" charset="-122"/>
                <a:ea typeface="宋体" pitchFamily="2" charset="-122"/>
              </a:rPr>
              <a:t>A/D</a:t>
            </a:r>
            <a:r>
              <a:rPr lang="zh-CN" altLang="en-US" sz="540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5400" smtClean="0">
                <a:latin typeface="华文行楷" pitchFamily="2" charset="-122"/>
                <a:ea typeface="华文行楷" pitchFamily="2" charset="-122"/>
              </a:rPr>
              <a:t>转换器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B575E804-C954-4B3D-8D59-B034EABCBD2E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要点：</a:t>
            </a:r>
            <a:endParaRPr lang="zh-CN" altLang="en-US" smtClean="0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2028825"/>
            <a:ext cx="7772400" cy="32004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5000"/>
              </a:spcAft>
            </a:pPr>
            <a:r>
              <a:rPr lang="en-US" altLang="zh-CN" smtClean="0"/>
              <a:t>A/D</a:t>
            </a:r>
            <a:r>
              <a:rPr lang="zh-CN" altLang="en-US" smtClean="0"/>
              <a:t>转换器的一般工作原理</a:t>
            </a:r>
          </a:p>
          <a:p>
            <a:pPr eaLnBrk="1" hangingPunct="1">
              <a:lnSpc>
                <a:spcPct val="120000"/>
              </a:lnSpc>
              <a:spcAft>
                <a:spcPct val="5000"/>
              </a:spcAft>
            </a:pPr>
            <a:r>
              <a:rPr lang="en-US" altLang="zh-CN" smtClean="0"/>
              <a:t>A/D</a:t>
            </a:r>
            <a:r>
              <a:rPr lang="zh-CN" altLang="en-US" smtClean="0"/>
              <a:t>转换器的主要技术指标</a:t>
            </a:r>
          </a:p>
          <a:p>
            <a:pPr eaLnBrk="1" hangingPunct="1">
              <a:lnSpc>
                <a:spcPct val="120000"/>
              </a:lnSpc>
              <a:spcAft>
                <a:spcPct val="5000"/>
              </a:spcAft>
            </a:pPr>
            <a:r>
              <a:rPr lang="en-US" altLang="zh-CN" smtClean="0"/>
              <a:t>A/D</a:t>
            </a:r>
            <a:r>
              <a:rPr lang="zh-CN" altLang="en-US" smtClean="0"/>
              <a:t>转换器的应用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与系统的连接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数据采集程序的编写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9248135F-91DF-4833-A2BC-4CE7D389E8DD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620713"/>
            <a:ext cx="5614988" cy="1143000"/>
          </a:xfrm>
        </p:spPr>
        <p:txBody>
          <a:bodyPr/>
          <a:lstStyle/>
          <a:p>
            <a:pPr eaLnBrk="1" hangingPunct="1"/>
            <a:r>
              <a:rPr lang="en-US" altLang="zh-CN" smtClean="0"/>
              <a:t>A/D</a:t>
            </a:r>
            <a:r>
              <a:rPr lang="zh-CN" altLang="en-US" smtClean="0"/>
              <a:t>转换器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0413" y="2087563"/>
            <a:ext cx="7772400" cy="34290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用于将连续变化的模拟信号转换为数字信号的装置，简称</a:t>
            </a:r>
            <a:r>
              <a:rPr lang="en-US" altLang="zh-CN" smtClean="0"/>
              <a:t>ADC，</a:t>
            </a:r>
            <a:r>
              <a:rPr lang="zh-CN" altLang="en-US" smtClean="0"/>
              <a:t>是模拟系统与计算机之间的接口部件。</a:t>
            </a:r>
          </a:p>
          <a:p>
            <a:pPr eaLnBrk="1" hangingPunct="1"/>
            <a:endParaRPr lang="zh-CN" altLang="en-US" b="0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724028FE-C307-41CD-9A84-EE573BAF9FBF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620713"/>
            <a:ext cx="6407150" cy="1143000"/>
          </a:xfrm>
        </p:spPr>
        <p:txBody>
          <a:bodyPr/>
          <a:lstStyle/>
          <a:p>
            <a:pPr eaLnBrk="1" hangingPunct="1"/>
            <a:r>
              <a:rPr lang="en-US" altLang="zh-CN" smtClean="0"/>
              <a:t>A/D</a:t>
            </a:r>
            <a:r>
              <a:rPr lang="zh-CN" altLang="en-US" smtClean="0"/>
              <a:t>转换器类型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9775" y="2020888"/>
            <a:ext cx="8153400" cy="46482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计数型</a:t>
            </a:r>
            <a:r>
              <a:rPr lang="en-US" altLang="zh-CN" smtClean="0"/>
              <a:t>A/D</a:t>
            </a:r>
            <a:r>
              <a:rPr lang="zh-CN" altLang="en-US" smtClean="0"/>
              <a:t>转换器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zh-CN" altLang="en-US" smtClean="0"/>
              <a:t>    </a:t>
            </a:r>
            <a:r>
              <a:rPr lang="zh-CN" altLang="en-US" sz="2000" smtClean="0"/>
              <a:t>-------速度慢、价格低，适用于慢速系统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双积分型</a:t>
            </a:r>
            <a:r>
              <a:rPr lang="en-US" altLang="zh-CN" smtClean="0"/>
              <a:t>A/D</a:t>
            </a:r>
            <a:r>
              <a:rPr lang="zh-CN" altLang="en-US" smtClean="0"/>
              <a:t>转换器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/>
              <a:t>    </a:t>
            </a:r>
            <a:r>
              <a:rPr lang="zh-CN" altLang="en-US" sz="2000" smtClean="0"/>
              <a:t>-------分辩率高、抗干扰性好、转换速度慢，适用于中速系统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mtClean="0">
                <a:solidFill>
                  <a:srgbClr val="990000"/>
                </a:solidFill>
              </a:rPr>
              <a:t>逐位反馈型</a:t>
            </a:r>
            <a:r>
              <a:rPr lang="en-US" altLang="zh-CN" smtClean="0">
                <a:solidFill>
                  <a:srgbClr val="990000"/>
                </a:solidFill>
              </a:rPr>
              <a:t>A/D</a:t>
            </a:r>
            <a:r>
              <a:rPr lang="zh-CN" altLang="en-US" smtClean="0">
                <a:solidFill>
                  <a:srgbClr val="990000"/>
                </a:solidFill>
              </a:rPr>
              <a:t>转换器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/>
              <a:t>     </a:t>
            </a:r>
            <a:r>
              <a:rPr lang="zh-CN" altLang="en-US" sz="2000" smtClean="0"/>
              <a:t>-------转换精度高、速度快、抗干扰性差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2E6F421E-340B-4E48-BAE8-82471AC876AD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latin typeface="+mj-lt"/>
              </a:rPr>
              <a:t>1. </a:t>
            </a:r>
            <a:r>
              <a:rPr lang="en-US" altLang="zh-CN" dirty="0" smtClean="0">
                <a:latin typeface="+mj-lt"/>
              </a:rPr>
              <a:t>A/D</a:t>
            </a:r>
            <a:r>
              <a:rPr lang="zh-CN" altLang="en-US" dirty="0" smtClean="0"/>
              <a:t>转换器的工作原理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7238" y="1989138"/>
            <a:ext cx="8062912" cy="2016125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/>
              <a:t>逐位反馈型</a:t>
            </a:r>
            <a:r>
              <a:rPr lang="en-US" altLang="zh-CN" smtClean="0"/>
              <a:t>A/D</a:t>
            </a:r>
            <a:r>
              <a:rPr lang="zh-CN" altLang="en-US" smtClean="0"/>
              <a:t>转换器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smtClean="0"/>
              <a:t>类似天平称重量时的尝试法，逐步用砝码的累积重量去逼近被称物体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684338" y="3698875"/>
          <a:ext cx="5911850" cy="275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8" name="Visio" r:id="rId3" imgW="3361944" imgH="1563624" progId="Visio.Drawing.11">
                  <p:embed/>
                </p:oleObj>
              </mc:Choice>
              <mc:Fallback>
                <p:oleObj name="Visio" r:id="rId3" imgW="3361944" imgH="1563624" progId="Visio.Drawing.11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4338" y="3698875"/>
                        <a:ext cx="5911850" cy="275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DFD998C2-B0C2-4F53-9436-ABAA4317F4AB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36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620713"/>
            <a:ext cx="6172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latin typeface="+mn-lt"/>
              </a:rPr>
              <a:t>2. </a:t>
            </a:r>
            <a:r>
              <a:rPr lang="zh-CN" altLang="en-US" dirty="0" smtClean="0"/>
              <a:t>主要技术指标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6163" y="2038350"/>
            <a:ext cx="6981825" cy="43434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smtClean="0"/>
              <a:t>转换精度</a:t>
            </a:r>
          </a:p>
          <a:p>
            <a:pPr lvl="1"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smtClean="0"/>
              <a:t>量化误差</a:t>
            </a:r>
          </a:p>
          <a:p>
            <a:pPr lvl="1"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smtClean="0"/>
              <a:t>非线性误差</a:t>
            </a:r>
          </a:p>
          <a:p>
            <a:pPr lvl="1"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smtClean="0"/>
              <a:t>其它误差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mtClean="0"/>
              <a:t>总误差=各误差的均方根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2B1EF929-F1E4-4D68-A9DE-1B2A1639855C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量化间隔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60575"/>
            <a:ext cx="7772400" cy="3960813"/>
          </a:xfrm>
        </p:spPr>
        <p:txBody>
          <a:bodyPr/>
          <a:lstStyle/>
          <a:p>
            <a:pPr eaLnBrk="1" hangingPunct="1">
              <a:spcAft>
                <a:spcPts val="1200"/>
              </a:spcAft>
              <a:defRPr/>
            </a:pPr>
            <a:r>
              <a:rPr lang="zh-CN" altLang="en-US" dirty="0" smtClean="0"/>
              <a:t>一个最低有效位对应的模拟量</a:t>
            </a:r>
          </a:p>
          <a:p>
            <a:pPr lvl="1" eaLnBrk="1" hangingPunct="1"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Batang" pitchFamily="18" charset="-127"/>
              </a:rPr>
              <a:t>△=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</a:t>
            </a:r>
            <a:r>
              <a:rPr lang="en-US" altLang="zh-CN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max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/（2</a:t>
            </a:r>
            <a:r>
              <a:rPr lang="en-US" altLang="zh-CN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-1）</a:t>
            </a:r>
          </a:p>
          <a:p>
            <a:pPr eaLnBrk="1" hangingPunct="1">
              <a:defRPr/>
            </a:pPr>
            <a:endParaRPr lang="zh-CN" altLang="en-US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dirty="0" smtClean="0"/>
              <a:t>某</a:t>
            </a:r>
            <a:r>
              <a:rPr lang="en-US" altLang="zh-CN" dirty="0" smtClean="0"/>
              <a:t>8</a:t>
            </a:r>
            <a:r>
              <a:rPr lang="zh-CN" altLang="en-US" dirty="0" smtClean="0"/>
              <a:t>位</a:t>
            </a:r>
            <a:r>
              <a:rPr lang="en-US" altLang="zh-CN" dirty="0" smtClean="0"/>
              <a:t>ADC</a:t>
            </a:r>
            <a:r>
              <a:rPr lang="zh-CN" altLang="en-US" dirty="0" smtClean="0"/>
              <a:t>的满量程电压为</a:t>
            </a:r>
            <a:r>
              <a:rPr lang="en-US" altLang="zh-CN" dirty="0" smtClean="0"/>
              <a:t>5V</a:t>
            </a:r>
            <a:r>
              <a:rPr lang="zh-CN" altLang="en-US" dirty="0" smtClean="0"/>
              <a:t>，则其分辨率为：</a:t>
            </a:r>
            <a:r>
              <a:rPr lang="en-US" altLang="zh-CN" dirty="0" smtClean="0"/>
              <a:t> </a:t>
            </a:r>
          </a:p>
          <a:p>
            <a:pPr lvl="2" eaLnBrk="1" hangingPunct="1"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dirty="0" smtClean="0"/>
              <a:t>5V/255=19.6mV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86DD9E9-63B3-466F-AA98-C2FD2FBFCA13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量化误差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1850" y="2051050"/>
            <a:ext cx="7772400" cy="44735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绝对量化误差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绝对量化误差=1/2 </a:t>
            </a:r>
            <a:r>
              <a:rPr lang="zh-CN" altLang="en-US" dirty="0" smtClean="0">
                <a:ea typeface="Batang" pitchFamily="18" charset="-127"/>
              </a:rPr>
              <a:t>△</a:t>
            </a:r>
            <a:endParaRPr lang="zh-CN" altLang="en-US" dirty="0" smtClean="0"/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defRPr/>
            </a:pPr>
            <a:r>
              <a:rPr lang="zh-CN" altLang="en-US" dirty="0" smtClean="0"/>
              <a:t>相对量化误差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相对量化误差=（1/2）</a:t>
            </a:r>
            <a:r>
              <a:rPr lang="en-US" altLang="zh-CN" dirty="0" smtClean="0">
                <a:cs typeface="Arial" charset="0"/>
              </a:rPr>
              <a:t>× </a:t>
            </a:r>
            <a:r>
              <a:rPr lang="zh-CN" altLang="en-US" dirty="0" smtClean="0">
                <a:ea typeface="Batang" pitchFamily="18" charset="-127"/>
              </a:rPr>
              <a:t>△</a:t>
            </a:r>
            <a:r>
              <a:rPr lang="en-US" altLang="zh-CN" dirty="0" smtClean="0"/>
              <a:t> </a:t>
            </a:r>
            <a:r>
              <a:rPr lang="en-US" altLang="zh-CN" dirty="0">
                <a:cs typeface="Arial" charset="0"/>
              </a:rPr>
              <a:t>×</a:t>
            </a:r>
            <a:r>
              <a:rPr lang="en-US" altLang="zh-CN" dirty="0" smtClean="0"/>
              <a:t> 1%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设满量程电压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=10V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A/D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变换器位数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=10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位，则：</a:t>
            </a:r>
          </a:p>
          <a:p>
            <a:pPr lvl="2" eaLnBrk="1" hangingPunct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zh-CN" altLang="en-US" dirty="0" smtClean="0"/>
              <a:t>绝对量化误差 </a:t>
            </a:r>
            <a:r>
              <a:rPr lang="en-US" altLang="zh-CN" dirty="0" smtClean="0"/>
              <a:t>≈ 10/2</a:t>
            </a:r>
            <a:r>
              <a:rPr lang="en-US" altLang="zh-CN" baseline="40000" dirty="0" smtClean="0"/>
              <a:t>11</a:t>
            </a:r>
            <a:r>
              <a:rPr lang="en-US" altLang="zh-CN" dirty="0" smtClean="0"/>
              <a:t> = 4.88mV</a:t>
            </a:r>
          </a:p>
          <a:p>
            <a:pPr lvl="2" eaLnBrk="1" hangingPunct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zh-CN" altLang="en-US" dirty="0" smtClean="0"/>
              <a:t>相对量化误差 </a:t>
            </a:r>
            <a:r>
              <a:rPr lang="en-US" altLang="zh-CN" dirty="0" smtClean="0"/>
              <a:t>≈ 1/2</a:t>
            </a:r>
            <a:r>
              <a:rPr lang="en-US" altLang="zh-CN" baseline="40000" dirty="0" smtClean="0"/>
              <a:t>11</a:t>
            </a:r>
            <a:r>
              <a:rPr lang="en-US" altLang="zh-CN" dirty="0" smtClean="0"/>
              <a:t> *1% = 0.049%</a:t>
            </a:r>
            <a:endParaRPr lang="zh-CN" altLang="en-US" dirty="0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A344976F-35F5-4C81-958A-44CFFBB6B1A6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39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其他指标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3459163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转换时间</a:t>
            </a:r>
            <a:endParaRPr lang="en-US" altLang="zh-CN" smtClean="0"/>
          </a:p>
          <a:p>
            <a:pPr lvl="1" eaLnBrk="1" hangingPunct="1">
              <a:lnSpc>
                <a:spcPct val="125000"/>
              </a:lnSpc>
            </a:pPr>
            <a:r>
              <a:rPr lang="zh-CN" altLang="en-US" smtClean="0"/>
              <a:t>实现一次转换需要的时间。精度越高（字长越长），转换速度越慢。</a:t>
            </a:r>
            <a:endParaRPr lang="en-US" altLang="zh-CN" smtClean="0"/>
          </a:p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动态范围</a:t>
            </a:r>
            <a:endParaRPr lang="en-US" altLang="zh-CN" smtClean="0"/>
          </a:p>
          <a:p>
            <a:pPr lvl="1" eaLnBrk="1" hangingPunct="1">
              <a:lnSpc>
                <a:spcPct val="125000"/>
              </a:lnSpc>
            </a:pPr>
            <a:r>
              <a:rPr lang="zh-CN" altLang="en-US" smtClean="0"/>
              <a:t>允许转换的电压范围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8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3771A030-A6D7-4020-873E-3006F51DE172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2913" y="188913"/>
            <a:ext cx="6858000" cy="685800"/>
          </a:xfrm>
        </p:spPr>
        <p:txBody>
          <a:bodyPr/>
          <a:lstStyle/>
          <a:p>
            <a:pPr eaLnBrk="1" hangingPunct="1"/>
            <a:r>
              <a:rPr lang="zh-CN" altLang="en-US" smtClean="0"/>
              <a:t>模拟量</a:t>
            </a:r>
            <a:r>
              <a:rPr lang="en-US" altLang="zh-CN" sz="3600" smtClean="0"/>
              <a:t>I/O</a:t>
            </a:r>
            <a:r>
              <a:rPr lang="zh-CN" altLang="en-US" smtClean="0"/>
              <a:t>通道：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5043488" y="6138863"/>
            <a:ext cx="25193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800">
                <a:solidFill>
                  <a:schemeClr val="tx1"/>
                </a:solidFill>
              </a:rPr>
              <a:t>模拟接口电路的任务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1547813" y="6119813"/>
            <a:ext cx="19446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800">
                <a:solidFill>
                  <a:schemeClr val="tx1"/>
                </a:solidFill>
              </a:rPr>
              <a:t>模拟电路的任务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7593013" y="4732338"/>
            <a:ext cx="958850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00101101</a:t>
            </a:r>
            <a:endParaRPr lang="en-US" altLang="zh-CN" sz="16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7577138" y="2155825"/>
            <a:ext cx="958850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10101100</a:t>
            </a:r>
          </a:p>
        </p:txBody>
      </p:sp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1054100" y="1782763"/>
            <a:ext cx="963613" cy="380841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3398838" y="1782763"/>
            <a:ext cx="963612" cy="380841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3978" name="Rectangle 10"/>
          <p:cNvSpPr>
            <a:spLocks noChangeArrowheads="1"/>
          </p:cNvSpPr>
          <p:nvPr/>
        </p:nvSpPr>
        <p:spPr bwMode="auto">
          <a:xfrm>
            <a:off x="5648325" y="1773238"/>
            <a:ext cx="963613" cy="381793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3979" name="Rectangle 11"/>
          <p:cNvSpPr>
            <a:spLocks noChangeArrowheads="1"/>
          </p:cNvSpPr>
          <p:nvPr/>
        </p:nvSpPr>
        <p:spPr bwMode="auto">
          <a:xfrm>
            <a:off x="6819900" y="1773238"/>
            <a:ext cx="963613" cy="381793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250825" y="1628775"/>
            <a:ext cx="482600" cy="411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buClr>
                <a:srgbClr val="0000CC"/>
              </a:buClr>
              <a:buSzPct val="75000"/>
              <a:defRPr/>
            </a:pPr>
            <a:endParaRPr kumimoji="0" lang="zh-CN" altLang="en-US" sz="1600" dirty="0">
              <a:latin typeface="Times New Roman" pitchFamily="18" charset="0"/>
              <a:ea typeface="宋体" pitchFamily="2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</a:p>
        </p:txBody>
      </p:sp>
      <p:sp>
        <p:nvSpPr>
          <p:cNvPr id="83981" name="Rectangle 13"/>
          <p:cNvSpPr>
            <a:spLocks noChangeArrowheads="1"/>
          </p:cNvSpPr>
          <p:nvPr/>
        </p:nvSpPr>
        <p:spPr bwMode="auto">
          <a:xfrm>
            <a:off x="1285875" y="1916113"/>
            <a:ext cx="549275" cy="936625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传感器</a:t>
            </a:r>
          </a:p>
        </p:txBody>
      </p:sp>
      <p:sp>
        <p:nvSpPr>
          <p:cNvPr id="83982" name="Rectangle 14"/>
          <p:cNvSpPr>
            <a:spLocks noChangeArrowheads="1"/>
          </p:cNvSpPr>
          <p:nvPr/>
        </p:nvSpPr>
        <p:spPr bwMode="auto">
          <a:xfrm>
            <a:off x="3559175" y="2014538"/>
            <a:ext cx="642938" cy="76200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 anchor="ctr" anchorCtr="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放大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滤波</a:t>
            </a:r>
          </a:p>
        </p:txBody>
      </p:sp>
      <p:sp>
        <p:nvSpPr>
          <p:cNvPr id="83983" name="Rectangle 15"/>
          <p:cNvSpPr>
            <a:spLocks noChangeArrowheads="1"/>
          </p:cNvSpPr>
          <p:nvPr/>
        </p:nvSpPr>
        <p:spPr bwMode="auto">
          <a:xfrm>
            <a:off x="4546600" y="2005013"/>
            <a:ext cx="936625" cy="790575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 lIns="0" tIns="36000" rIns="0" bIns="0" anchor="ctr" anchorCtr="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多路转换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bg2"/>
                </a:solidFill>
              </a:rPr>
              <a:t>&amp;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采样保持</a:t>
            </a:r>
          </a:p>
        </p:txBody>
      </p:sp>
      <p:sp>
        <p:nvSpPr>
          <p:cNvPr id="83984" name="Rectangle 16"/>
          <p:cNvSpPr>
            <a:spLocks noChangeArrowheads="1"/>
          </p:cNvSpPr>
          <p:nvPr/>
        </p:nvSpPr>
        <p:spPr bwMode="auto">
          <a:xfrm>
            <a:off x="5808663" y="2003425"/>
            <a:ext cx="642937" cy="78740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 anchor="ctr" anchorCtr="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bg2"/>
                </a:solidFill>
              </a:rPr>
              <a:t>A/D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转换</a:t>
            </a:r>
          </a:p>
        </p:txBody>
      </p:sp>
      <p:sp>
        <p:nvSpPr>
          <p:cNvPr id="83985" name="Rectangle 17"/>
          <p:cNvSpPr>
            <a:spLocks noChangeArrowheads="1"/>
          </p:cNvSpPr>
          <p:nvPr/>
        </p:nvSpPr>
        <p:spPr bwMode="auto">
          <a:xfrm>
            <a:off x="3559175" y="4591050"/>
            <a:ext cx="642938" cy="76200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 anchor="ctr" anchorCtr="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放大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驱动</a:t>
            </a:r>
          </a:p>
        </p:txBody>
      </p:sp>
      <p:sp>
        <p:nvSpPr>
          <p:cNvPr id="83986" name="Rectangle 18"/>
          <p:cNvSpPr>
            <a:spLocks noChangeArrowheads="1"/>
          </p:cNvSpPr>
          <p:nvPr/>
        </p:nvSpPr>
        <p:spPr bwMode="auto">
          <a:xfrm>
            <a:off x="5808663" y="4591050"/>
            <a:ext cx="642937" cy="76200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 anchor="ctr" anchorCtr="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bg2"/>
                </a:solidFill>
              </a:rPr>
              <a:t>D/A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转换</a:t>
            </a:r>
          </a:p>
        </p:txBody>
      </p:sp>
      <p:sp>
        <p:nvSpPr>
          <p:cNvPr id="83987" name="Rectangle 19"/>
          <p:cNvSpPr>
            <a:spLocks noChangeArrowheads="1"/>
          </p:cNvSpPr>
          <p:nvPr/>
        </p:nvSpPr>
        <p:spPr bwMode="auto">
          <a:xfrm>
            <a:off x="6980238" y="4605338"/>
            <a:ext cx="642937" cy="76200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 anchor="ctr" anchorCtr="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输出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接口</a:t>
            </a:r>
          </a:p>
        </p:txBody>
      </p:sp>
      <p:sp>
        <p:nvSpPr>
          <p:cNvPr id="83988" name="Rectangle 20"/>
          <p:cNvSpPr>
            <a:spLocks noChangeArrowheads="1"/>
          </p:cNvSpPr>
          <p:nvPr/>
        </p:nvSpPr>
        <p:spPr bwMode="auto">
          <a:xfrm>
            <a:off x="8482013" y="1782763"/>
            <a:ext cx="482600" cy="396081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Char char="n"/>
              <a:defRPr kumimoji="1" sz="2800" b="1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Char char="n"/>
              <a:defRPr kumimoji="1" sz="2400" b="1">
                <a:solidFill>
                  <a:srgbClr val="FFFF00"/>
                </a:solidFill>
                <a:latin typeface="Arial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32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buClr>
                <a:srgbClr val="0000CC"/>
              </a:buClr>
              <a:buSzPct val="75000"/>
              <a:defRPr/>
            </a:pPr>
            <a:endParaRPr kumimoji="0" lang="zh-CN" altLang="en-US" sz="1600" dirty="0">
              <a:latin typeface="Times New Roman" pitchFamily="18" charset="0"/>
              <a:ea typeface="宋体" pitchFamily="2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r>
              <a:rPr kumimoji="0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</a:t>
            </a:r>
          </a:p>
          <a:p>
            <a:pPr algn="ctr">
              <a:buClr>
                <a:srgbClr val="0000CC"/>
              </a:buClr>
              <a:buSzPct val="75000"/>
              <a:buFont typeface="Wingdings" pitchFamily="2" charset="2"/>
              <a:buNone/>
              <a:defRPr/>
            </a:pPr>
            <a:endParaRPr kumimoji="0" lang="zh-CN" altLang="en-US" sz="1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3989" name="Rectangle 21"/>
          <p:cNvSpPr>
            <a:spLocks noChangeArrowheads="1"/>
          </p:cNvSpPr>
          <p:nvPr/>
        </p:nvSpPr>
        <p:spPr bwMode="auto">
          <a:xfrm>
            <a:off x="1214438" y="4591050"/>
            <a:ext cx="642937" cy="76200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 anchor="ctr" anchorCtr="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执行机构</a:t>
            </a:r>
          </a:p>
        </p:txBody>
      </p:sp>
      <p:sp>
        <p:nvSpPr>
          <p:cNvPr id="83990" name="Rectangle 22"/>
          <p:cNvSpPr>
            <a:spLocks noChangeArrowheads="1"/>
          </p:cNvSpPr>
          <p:nvPr/>
        </p:nvSpPr>
        <p:spPr bwMode="auto">
          <a:xfrm>
            <a:off x="6980238" y="2014538"/>
            <a:ext cx="642937" cy="76200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 anchor="ctr" anchorCtr="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输入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接口</a:t>
            </a:r>
          </a:p>
        </p:txBody>
      </p:sp>
      <p:sp>
        <p:nvSpPr>
          <p:cNvPr id="83991" name="Line 23"/>
          <p:cNvSpPr>
            <a:spLocks noChangeShapeType="1"/>
          </p:cNvSpPr>
          <p:nvPr/>
        </p:nvSpPr>
        <p:spPr bwMode="auto">
          <a:xfrm>
            <a:off x="733425" y="2390775"/>
            <a:ext cx="539750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2" name="Line 24"/>
          <p:cNvSpPr>
            <a:spLocks noChangeShapeType="1"/>
          </p:cNvSpPr>
          <p:nvPr/>
        </p:nvSpPr>
        <p:spPr bwMode="auto">
          <a:xfrm>
            <a:off x="1835150" y="2390775"/>
            <a:ext cx="431800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3" name="Line 25"/>
          <p:cNvSpPr>
            <a:spLocks noChangeShapeType="1"/>
          </p:cNvSpPr>
          <p:nvPr/>
        </p:nvSpPr>
        <p:spPr bwMode="auto">
          <a:xfrm>
            <a:off x="4202113" y="2390775"/>
            <a:ext cx="360362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4" name="Line 26"/>
          <p:cNvSpPr>
            <a:spLocks noChangeShapeType="1"/>
          </p:cNvSpPr>
          <p:nvPr/>
        </p:nvSpPr>
        <p:spPr bwMode="auto">
          <a:xfrm>
            <a:off x="5468938" y="2390775"/>
            <a:ext cx="360362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5" name="Line 27"/>
          <p:cNvSpPr>
            <a:spLocks noChangeShapeType="1"/>
          </p:cNvSpPr>
          <p:nvPr/>
        </p:nvSpPr>
        <p:spPr bwMode="auto">
          <a:xfrm>
            <a:off x="6451600" y="2390775"/>
            <a:ext cx="568325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6" name="Line 28"/>
          <p:cNvSpPr>
            <a:spLocks noChangeShapeType="1"/>
          </p:cNvSpPr>
          <p:nvPr/>
        </p:nvSpPr>
        <p:spPr bwMode="auto">
          <a:xfrm>
            <a:off x="7632700" y="2390775"/>
            <a:ext cx="871538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7" name="Line 29"/>
          <p:cNvSpPr>
            <a:spLocks noChangeShapeType="1"/>
          </p:cNvSpPr>
          <p:nvPr/>
        </p:nvSpPr>
        <p:spPr bwMode="auto">
          <a:xfrm flipH="1">
            <a:off x="7640638" y="5013325"/>
            <a:ext cx="871537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8" name="Line 30"/>
          <p:cNvSpPr>
            <a:spLocks noChangeShapeType="1"/>
          </p:cNvSpPr>
          <p:nvPr/>
        </p:nvSpPr>
        <p:spPr bwMode="auto">
          <a:xfrm flipH="1">
            <a:off x="6451600" y="4981575"/>
            <a:ext cx="568325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9" name="Line 31"/>
          <p:cNvSpPr>
            <a:spLocks noChangeShapeType="1"/>
          </p:cNvSpPr>
          <p:nvPr/>
        </p:nvSpPr>
        <p:spPr bwMode="auto">
          <a:xfrm flipH="1">
            <a:off x="4202113" y="4981575"/>
            <a:ext cx="1606550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000" name="Line 32"/>
          <p:cNvSpPr>
            <a:spLocks noChangeShapeType="1"/>
          </p:cNvSpPr>
          <p:nvPr/>
        </p:nvSpPr>
        <p:spPr bwMode="auto">
          <a:xfrm flipH="1">
            <a:off x="1893888" y="4984750"/>
            <a:ext cx="167005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001" name="Line 33"/>
          <p:cNvSpPr>
            <a:spLocks noChangeShapeType="1"/>
          </p:cNvSpPr>
          <p:nvPr/>
        </p:nvSpPr>
        <p:spPr bwMode="auto">
          <a:xfrm flipH="1">
            <a:off x="733425" y="4981575"/>
            <a:ext cx="481013" cy="1588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002" name="Text Box 34"/>
          <p:cNvSpPr txBox="1">
            <a:spLocks noChangeArrowheads="1"/>
          </p:cNvSpPr>
          <p:nvPr/>
        </p:nvSpPr>
        <p:spPr bwMode="auto">
          <a:xfrm>
            <a:off x="1114425" y="3476625"/>
            <a:ext cx="8143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物理量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变换</a:t>
            </a:r>
          </a:p>
        </p:txBody>
      </p:sp>
      <p:sp>
        <p:nvSpPr>
          <p:cNvPr id="84003" name="Text Box 35"/>
          <p:cNvSpPr txBox="1">
            <a:spLocks noChangeArrowheads="1"/>
          </p:cNvSpPr>
          <p:nvPr/>
        </p:nvSpPr>
        <p:spPr bwMode="auto">
          <a:xfrm>
            <a:off x="3516313" y="3457575"/>
            <a:ext cx="7143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信号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处理</a:t>
            </a:r>
          </a:p>
        </p:txBody>
      </p:sp>
      <p:sp>
        <p:nvSpPr>
          <p:cNvPr id="84004" name="Text Box 36"/>
          <p:cNvSpPr txBox="1">
            <a:spLocks noChangeArrowheads="1"/>
          </p:cNvSpPr>
          <p:nvPr/>
        </p:nvSpPr>
        <p:spPr bwMode="auto">
          <a:xfrm>
            <a:off x="5778500" y="3457575"/>
            <a:ext cx="7143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信号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变换</a:t>
            </a:r>
          </a:p>
        </p:txBody>
      </p:sp>
      <p:sp>
        <p:nvSpPr>
          <p:cNvPr id="84005" name="Text Box 37"/>
          <p:cNvSpPr txBox="1">
            <a:spLocks noChangeArrowheads="1"/>
          </p:cNvSpPr>
          <p:nvPr/>
        </p:nvSpPr>
        <p:spPr bwMode="auto">
          <a:xfrm>
            <a:off x="6980238" y="3457575"/>
            <a:ext cx="7143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I/O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接口</a:t>
            </a:r>
          </a:p>
        </p:txBody>
      </p:sp>
      <p:sp>
        <p:nvSpPr>
          <p:cNvPr id="84006" name="Freeform 38"/>
          <p:cNvSpPr>
            <a:spLocks/>
          </p:cNvSpPr>
          <p:nvPr/>
        </p:nvSpPr>
        <p:spPr bwMode="auto">
          <a:xfrm rot="10800000">
            <a:off x="2987675" y="1973263"/>
            <a:ext cx="481013" cy="303212"/>
          </a:xfrm>
          <a:custGeom>
            <a:avLst/>
            <a:gdLst>
              <a:gd name="T0" fmla="*/ 0 w 1080"/>
              <a:gd name="T1" fmla="*/ 2147483647 h 468"/>
              <a:gd name="T2" fmla="*/ 2147483647 w 1080"/>
              <a:gd name="T3" fmla="*/ 0 h 468"/>
              <a:gd name="T4" fmla="*/ 2147483647 w 1080"/>
              <a:gd name="T5" fmla="*/ 2147483647 h 468"/>
              <a:gd name="T6" fmla="*/ 2147483647 w 1080"/>
              <a:gd name="T7" fmla="*/ 0 h 468"/>
              <a:gd name="T8" fmla="*/ 0 60000 65536"/>
              <a:gd name="T9" fmla="*/ 0 60000 65536"/>
              <a:gd name="T10" fmla="*/ 0 60000 65536"/>
              <a:gd name="T11" fmla="*/ 0 60000 65536"/>
              <a:gd name="T12" fmla="*/ 0 w 1080"/>
              <a:gd name="T13" fmla="*/ 0 h 468"/>
              <a:gd name="T14" fmla="*/ 1080 w 1080"/>
              <a:gd name="T15" fmla="*/ 468 h 4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0" h="468">
                <a:moveTo>
                  <a:pt x="0" y="468"/>
                </a:moveTo>
                <a:cubicBezTo>
                  <a:pt x="120" y="234"/>
                  <a:pt x="240" y="0"/>
                  <a:pt x="360" y="0"/>
                </a:cubicBezTo>
                <a:cubicBezTo>
                  <a:pt x="480" y="0"/>
                  <a:pt x="600" y="468"/>
                  <a:pt x="720" y="468"/>
                </a:cubicBezTo>
                <a:cubicBezTo>
                  <a:pt x="840" y="468"/>
                  <a:pt x="1020" y="78"/>
                  <a:pt x="1080" y="0"/>
                </a:cubicBezTo>
              </a:path>
            </a:pathLst>
          </a:custGeom>
          <a:noFill/>
          <a:ln w="2857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007" name="Freeform 39"/>
          <p:cNvSpPr>
            <a:spLocks/>
          </p:cNvSpPr>
          <p:nvPr/>
        </p:nvSpPr>
        <p:spPr bwMode="auto">
          <a:xfrm rot="10800000">
            <a:off x="2433638" y="4581525"/>
            <a:ext cx="482600" cy="303213"/>
          </a:xfrm>
          <a:custGeom>
            <a:avLst/>
            <a:gdLst>
              <a:gd name="T0" fmla="*/ 0 w 1080"/>
              <a:gd name="T1" fmla="*/ 2147483647 h 468"/>
              <a:gd name="T2" fmla="*/ 2147483647 w 1080"/>
              <a:gd name="T3" fmla="*/ 0 h 468"/>
              <a:gd name="T4" fmla="*/ 2147483647 w 1080"/>
              <a:gd name="T5" fmla="*/ 2147483647 h 468"/>
              <a:gd name="T6" fmla="*/ 2147483647 w 1080"/>
              <a:gd name="T7" fmla="*/ 0 h 468"/>
              <a:gd name="T8" fmla="*/ 0 60000 65536"/>
              <a:gd name="T9" fmla="*/ 0 60000 65536"/>
              <a:gd name="T10" fmla="*/ 0 60000 65536"/>
              <a:gd name="T11" fmla="*/ 0 60000 65536"/>
              <a:gd name="T12" fmla="*/ 0 w 1080"/>
              <a:gd name="T13" fmla="*/ 0 h 468"/>
              <a:gd name="T14" fmla="*/ 1080 w 1080"/>
              <a:gd name="T15" fmla="*/ 468 h 4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0" h="468">
                <a:moveTo>
                  <a:pt x="0" y="468"/>
                </a:moveTo>
                <a:cubicBezTo>
                  <a:pt x="120" y="234"/>
                  <a:pt x="240" y="0"/>
                  <a:pt x="360" y="0"/>
                </a:cubicBezTo>
                <a:cubicBezTo>
                  <a:pt x="480" y="0"/>
                  <a:pt x="600" y="468"/>
                  <a:pt x="720" y="468"/>
                </a:cubicBezTo>
                <a:cubicBezTo>
                  <a:pt x="840" y="468"/>
                  <a:pt x="1020" y="78"/>
                  <a:pt x="1080" y="0"/>
                </a:cubicBezTo>
              </a:path>
            </a:pathLst>
          </a:custGeom>
          <a:noFill/>
          <a:ln w="2857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008" name="AutoShape 40"/>
          <p:cNvSpPr>
            <a:spLocks/>
          </p:cNvSpPr>
          <p:nvPr/>
        </p:nvSpPr>
        <p:spPr bwMode="auto">
          <a:xfrm rot="-5400000">
            <a:off x="2370138" y="4551362"/>
            <a:ext cx="287338" cy="2652713"/>
          </a:xfrm>
          <a:prstGeom prst="leftBrace">
            <a:avLst>
              <a:gd name="adj1" fmla="val 76934"/>
              <a:gd name="adj2" fmla="val 5000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4009" name="AutoShape 41"/>
          <p:cNvSpPr>
            <a:spLocks/>
          </p:cNvSpPr>
          <p:nvPr/>
        </p:nvSpPr>
        <p:spPr bwMode="auto">
          <a:xfrm rot="-5400000">
            <a:off x="6137275" y="4716463"/>
            <a:ext cx="341313" cy="2376487"/>
          </a:xfrm>
          <a:prstGeom prst="leftBrace">
            <a:avLst>
              <a:gd name="adj1" fmla="val 58023"/>
              <a:gd name="adj2" fmla="val 5000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4010" name="Rectangle 42"/>
          <p:cNvSpPr>
            <a:spLocks noChangeArrowheads="1"/>
          </p:cNvSpPr>
          <p:nvPr/>
        </p:nvSpPr>
        <p:spPr bwMode="auto">
          <a:xfrm>
            <a:off x="1116013" y="4479925"/>
            <a:ext cx="6624637" cy="1008063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4011" name="Rectangle 43"/>
          <p:cNvSpPr>
            <a:spLocks noChangeArrowheads="1"/>
          </p:cNvSpPr>
          <p:nvPr/>
        </p:nvSpPr>
        <p:spPr bwMode="auto">
          <a:xfrm>
            <a:off x="1187450" y="1844675"/>
            <a:ext cx="6553200" cy="11525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4012" name="Text Box 44"/>
          <p:cNvSpPr txBox="1">
            <a:spLocks noChangeArrowheads="1"/>
          </p:cNvSpPr>
          <p:nvPr/>
        </p:nvSpPr>
        <p:spPr bwMode="auto">
          <a:xfrm>
            <a:off x="3676650" y="1295400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2000">
                <a:solidFill>
                  <a:srgbClr val="C00000"/>
                </a:solidFill>
              </a:rPr>
              <a:t>输入通道</a:t>
            </a:r>
          </a:p>
        </p:txBody>
      </p:sp>
      <p:sp>
        <p:nvSpPr>
          <p:cNvPr id="84013" name="Text Box 45"/>
          <p:cNvSpPr txBox="1">
            <a:spLocks noChangeArrowheads="1"/>
          </p:cNvSpPr>
          <p:nvPr/>
        </p:nvSpPr>
        <p:spPr bwMode="auto">
          <a:xfrm>
            <a:off x="4157663" y="4005263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2000">
                <a:solidFill>
                  <a:srgbClr val="C00000"/>
                </a:solidFill>
              </a:rPr>
              <a:t>输出通道</a:t>
            </a:r>
          </a:p>
        </p:txBody>
      </p:sp>
      <p:sp>
        <p:nvSpPr>
          <p:cNvPr id="84015" name="Rectangle 47"/>
          <p:cNvSpPr>
            <a:spLocks noChangeArrowheads="1"/>
          </p:cNvSpPr>
          <p:nvPr/>
        </p:nvSpPr>
        <p:spPr bwMode="auto">
          <a:xfrm>
            <a:off x="2268538" y="1917700"/>
            <a:ext cx="576262" cy="935038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变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送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bg2"/>
                </a:solidFill>
              </a:rPr>
              <a:t>器</a:t>
            </a:r>
          </a:p>
        </p:txBody>
      </p:sp>
      <p:sp>
        <p:nvSpPr>
          <p:cNvPr id="84016" name="Line 48"/>
          <p:cNvSpPr>
            <a:spLocks noChangeShapeType="1"/>
          </p:cNvSpPr>
          <p:nvPr/>
        </p:nvSpPr>
        <p:spPr bwMode="auto">
          <a:xfrm>
            <a:off x="2844800" y="2392363"/>
            <a:ext cx="719138" cy="1587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4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4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84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3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83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3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83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4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84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83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84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9" dur="1000"/>
                                        <p:tgtEl>
                                          <p:spTgt spid="84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84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84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4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8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84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7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84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5" dur="500"/>
                                        <p:tgtEl>
                                          <p:spTgt spid="84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4" dur="500"/>
                                        <p:tgtEl>
                                          <p:spTgt spid="84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84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 nodeType="clickPar">
                      <p:stCondLst>
                        <p:cond delay="indefinite"/>
                      </p:stCondLst>
                      <p:childTnLst>
                        <p:par>
                          <p:cTn id="1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84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  <p:bldP spid="83973" grpId="0"/>
      <p:bldP spid="83974" grpId="0"/>
      <p:bldP spid="83975" grpId="0"/>
      <p:bldP spid="83976" grpId="0" animBg="1"/>
      <p:bldP spid="83977" grpId="0" animBg="1"/>
      <p:bldP spid="83978" grpId="0" animBg="1"/>
      <p:bldP spid="83979" grpId="0" animBg="1"/>
      <p:bldP spid="83980" grpId="0" animBg="1"/>
      <p:bldP spid="83981" grpId="0" animBg="1"/>
      <p:bldP spid="83982" grpId="0" animBg="1"/>
      <p:bldP spid="83983" grpId="0" animBg="1"/>
      <p:bldP spid="83984" grpId="0" animBg="1"/>
      <p:bldP spid="83985" grpId="0" animBg="1"/>
      <p:bldP spid="83986" grpId="0" animBg="1"/>
      <p:bldP spid="83987" grpId="0" animBg="1"/>
      <p:bldP spid="83988" grpId="0" animBg="1"/>
      <p:bldP spid="83989" grpId="0" animBg="1"/>
      <p:bldP spid="83990" grpId="0" animBg="1"/>
      <p:bldP spid="83991" grpId="0" animBg="1"/>
      <p:bldP spid="83992" grpId="0" animBg="1"/>
      <p:bldP spid="83993" grpId="0" animBg="1"/>
      <p:bldP spid="83994" grpId="0" animBg="1"/>
      <p:bldP spid="83995" grpId="0" animBg="1"/>
      <p:bldP spid="83996" grpId="0" animBg="1"/>
      <p:bldP spid="83997" grpId="0" animBg="1"/>
      <p:bldP spid="83998" grpId="0" animBg="1"/>
      <p:bldP spid="83999" grpId="0" animBg="1"/>
      <p:bldP spid="84000" grpId="0" animBg="1"/>
      <p:bldP spid="84001" grpId="0" animBg="1"/>
      <p:bldP spid="84002" grpId="0"/>
      <p:bldP spid="84003" grpId="0"/>
      <p:bldP spid="84005" grpId="0"/>
      <p:bldP spid="84006" grpId="0" animBg="1"/>
      <p:bldP spid="84007" grpId="0" animBg="1"/>
      <p:bldP spid="84008" grpId="0" animBg="1"/>
      <p:bldP spid="84009" grpId="0" animBg="1"/>
      <p:bldP spid="84010" grpId="0" animBg="1"/>
      <p:bldP spid="84011" grpId="0" animBg="1"/>
      <p:bldP spid="84015" grpId="0" animBg="1"/>
      <p:bldP spid="840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307B6A8F-FD8C-47A2-85A4-8A8D78194867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40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latin typeface="+mj-lt"/>
              </a:rPr>
              <a:t>3. </a:t>
            </a:r>
            <a:r>
              <a:rPr lang="zh-CN" altLang="en-US" dirty="0" smtClean="0"/>
              <a:t>典型的</a:t>
            </a:r>
            <a:r>
              <a:rPr lang="en-US" altLang="zh-CN" dirty="0" smtClean="0"/>
              <a:t>A/D</a:t>
            </a:r>
            <a:r>
              <a:rPr lang="zh-CN" altLang="en-US" dirty="0" smtClean="0"/>
              <a:t>转换器芯片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2063" y="2051050"/>
            <a:ext cx="6262687" cy="4114800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  <a:defRPr/>
            </a:pPr>
            <a:r>
              <a:rPr lang="en-US" altLang="zh-CN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ADC0809：</a:t>
            </a:r>
          </a:p>
          <a:p>
            <a:pPr eaLnBrk="1" hangingPunct="1">
              <a:defRPr/>
            </a:pPr>
            <a:r>
              <a:rPr lang="en-US" altLang="zh-CN" dirty="0" smtClean="0"/>
              <a:t>8</a:t>
            </a:r>
            <a:r>
              <a:rPr lang="zh-CN" altLang="en-US" dirty="0" smtClean="0"/>
              <a:t>通道（</a:t>
            </a:r>
            <a:r>
              <a:rPr lang="en-US" altLang="zh-CN" dirty="0" smtClean="0"/>
              <a:t>8</a:t>
            </a:r>
            <a:r>
              <a:rPr lang="zh-CN" altLang="en-US" dirty="0" smtClean="0"/>
              <a:t>路）输入</a:t>
            </a:r>
          </a:p>
          <a:p>
            <a:pPr eaLnBrk="1" hangingPunct="1">
              <a:defRPr/>
            </a:pPr>
            <a:r>
              <a:rPr lang="en-US" altLang="zh-CN" dirty="0" smtClean="0"/>
              <a:t>8</a:t>
            </a:r>
            <a:r>
              <a:rPr lang="zh-CN" altLang="en-US" dirty="0" smtClean="0"/>
              <a:t>位字长 </a:t>
            </a:r>
          </a:p>
          <a:p>
            <a:pPr eaLnBrk="1" hangingPunct="1">
              <a:defRPr/>
            </a:pPr>
            <a:r>
              <a:rPr lang="zh-CN" altLang="en-US" dirty="0" smtClean="0"/>
              <a:t>逐位逼近型</a:t>
            </a:r>
          </a:p>
          <a:p>
            <a:pPr eaLnBrk="1" hangingPunct="1">
              <a:defRPr/>
            </a:pPr>
            <a:r>
              <a:rPr lang="zh-CN" altLang="en-US" dirty="0" smtClean="0"/>
              <a:t>转换时间</a:t>
            </a:r>
            <a:r>
              <a:rPr lang="en-US" altLang="zh-CN" dirty="0" smtClean="0"/>
              <a:t>100μs </a:t>
            </a:r>
          </a:p>
          <a:p>
            <a:pPr eaLnBrk="1" hangingPunct="1">
              <a:defRPr/>
            </a:pPr>
            <a:r>
              <a:rPr lang="zh-CN" altLang="en-US" dirty="0" smtClean="0"/>
              <a:t>内置三态输出缓冲器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2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1D57A4F-D92D-49C9-BB38-2A622352F55F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主要引脚功能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60575"/>
            <a:ext cx="7772400" cy="45720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zh-CN" sz="2500" smtClean="0"/>
              <a:t>D7</a:t>
            </a:r>
            <a:r>
              <a:rPr lang="zh-CN" altLang="en-US" sz="2500" smtClean="0"/>
              <a:t>～</a:t>
            </a:r>
            <a:r>
              <a:rPr lang="en-US" altLang="zh-CN" sz="2500" smtClean="0"/>
              <a:t>D0</a:t>
            </a:r>
            <a:r>
              <a:rPr lang="zh-CN" altLang="en-US" sz="2500" smtClean="0"/>
              <a:t>：输出数据线（三态）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500" smtClean="0"/>
              <a:t>IN0</a:t>
            </a:r>
            <a:r>
              <a:rPr lang="zh-CN" altLang="en-US" sz="2500" smtClean="0"/>
              <a:t>～</a:t>
            </a:r>
            <a:r>
              <a:rPr lang="en-US" altLang="zh-CN" sz="2500" smtClean="0"/>
              <a:t>IN7</a:t>
            </a:r>
            <a:r>
              <a:rPr lang="zh-CN" altLang="en-US" sz="2500" smtClean="0"/>
              <a:t>：</a:t>
            </a:r>
            <a:r>
              <a:rPr lang="en-US" altLang="zh-CN" sz="2500" smtClean="0"/>
              <a:t>8</a:t>
            </a:r>
            <a:r>
              <a:rPr lang="zh-CN" altLang="en-US" sz="2500" smtClean="0"/>
              <a:t>通道（路）模拟输入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500" smtClean="0"/>
              <a:t>ADDA</a:t>
            </a:r>
            <a:r>
              <a:rPr lang="zh-CN" altLang="en-US" sz="2500" smtClean="0"/>
              <a:t>、</a:t>
            </a:r>
            <a:r>
              <a:rPr lang="en-US" altLang="zh-CN" sz="2500" smtClean="0"/>
              <a:t>ADDB</a:t>
            </a:r>
            <a:r>
              <a:rPr lang="zh-CN" altLang="en-US" sz="2500" smtClean="0"/>
              <a:t>、</a:t>
            </a:r>
            <a:r>
              <a:rPr lang="en-US" altLang="zh-CN" sz="2500" smtClean="0"/>
              <a:t>ADDC</a:t>
            </a:r>
            <a:r>
              <a:rPr lang="zh-CN" altLang="en-US" sz="2500" smtClean="0"/>
              <a:t>：通道地址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500" smtClean="0"/>
              <a:t>ALE</a:t>
            </a:r>
            <a:r>
              <a:rPr lang="zh-CN" altLang="en-US" sz="2500" smtClean="0"/>
              <a:t>：通道地址锁存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500" smtClean="0"/>
              <a:t>START</a:t>
            </a:r>
            <a:r>
              <a:rPr lang="zh-CN" altLang="en-US" sz="2500" smtClean="0"/>
              <a:t>：启动转换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500" smtClean="0"/>
              <a:t>EOC</a:t>
            </a:r>
            <a:r>
              <a:rPr lang="zh-CN" altLang="en-US" sz="2500" smtClean="0"/>
              <a:t>：转换结束状态输出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500" smtClean="0"/>
              <a:t>OE</a:t>
            </a:r>
            <a:r>
              <a:rPr lang="zh-CN" altLang="en-US" sz="2500" smtClean="0"/>
              <a:t>：输出允许（打开输出三态门）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500" smtClean="0"/>
              <a:t>CLK</a:t>
            </a:r>
            <a:r>
              <a:rPr lang="zh-CN" altLang="en-US" sz="2500" smtClean="0"/>
              <a:t>：时钟输入（</a:t>
            </a:r>
            <a:r>
              <a:rPr lang="en-US" altLang="zh-CN" sz="2500" smtClean="0"/>
              <a:t>10KHz</a:t>
            </a:r>
            <a:r>
              <a:rPr lang="zh-CN" altLang="en-US" sz="2500" smtClean="0"/>
              <a:t>～</a:t>
            </a:r>
            <a:r>
              <a:rPr lang="en-US" altLang="zh-CN" sz="2500" smtClean="0"/>
              <a:t>1.2MHz</a:t>
            </a:r>
            <a:r>
              <a:rPr lang="zh-CN" altLang="en-US" sz="2500" smtClean="0"/>
              <a:t>）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35963" y="6356350"/>
            <a:ext cx="703262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EF16BA8-6365-42A7-B5C4-5A9C763F3C51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260350"/>
            <a:ext cx="7793038" cy="911225"/>
          </a:xfrm>
        </p:spPr>
        <p:txBody>
          <a:bodyPr/>
          <a:lstStyle/>
          <a:p>
            <a:pPr eaLnBrk="1" hangingPunct="1"/>
            <a:r>
              <a:rPr lang="zh-CN" altLang="en-US" smtClean="0"/>
              <a:t>内部结构</a:t>
            </a:r>
          </a:p>
        </p:txBody>
      </p:sp>
      <p:sp>
        <p:nvSpPr>
          <p:cNvPr id="124938" name="Text Box 10"/>
          <p:cNvSpPr txBox="1">
            <a:spLocks noChangeArrowheads="1"/>
          </p:cNvSpPr>
          <p:nvPr/>
        </p:nvSpPr>
        <p:spPr bwMode="auto">
          <a:xfrm>
            <a:off x="735013" y="3459163"/>
            <a:ext cx="7270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IN7</a:t>
            </a:r>
          </a:p>
        </p:txBody>
      </p:sp>
      <p:sp>
        <p:nvSpPr>
          <p:cNvPr id="124939" name="Text Box 11"/>
          <p:cNvSpPr txBox="1">
            <a:spLocks noChangeArrowheads="1"/>
          </p:cNvSpPr>
          <p:nvPr/>
        </p:nvSpPr>
        <p:spPr bwMode="auto">
          <a:xfrm>
            <a:off x="749300" y="2193925"/>
            <a:ext cx="727075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IN0</a:t>
            </a:r>
          </a:p>
        </p:txBody>
      </p:sp>
      <p:sp>
        <p:nvSpPr>
          <p:cNvPr id="124990" name="AutoShape 62"/>
          <p:cNvSpPr>
            <a:spLocks/>
          </p:cNvSpPr>
          <p:nvPr/>
        </p:nvSpPr>
        <p:spPr bwMode="auto">
          <a:xfrm>
            <a:off x="750888" y="2362200"/>
            <a:ext cx="182562" cy="1274763"/>
          </a:xfrm>
          <a:prstGeom prst="leftBrace">
            <a:avLst>
              <a:gd name="adj1" fmla="val 58189"/>
              <a:gd name="adj2" fmla="val 50000"/>
            </a:avLst>
          </a:prstGeom>
          <a:noFill/>
          <a:ln w="22225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rgbClr val="FFFF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4991" name="Text Box 63"/>
          <p:cNvSpPr txBox="1">
            <a:spLocks noChangeArrowheads="1"/>
          </p:cNvSpPr>
          <p:nvPr/>
        </p:nvSpPr>
        <p:spPr bwMode="auto">
          <a:xfrm>
            <a:off x="395288" y="2160588"/>
            <a:ext cx="360362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400">
                <a:solidFill>
                  <a:schemeClr val="tx1"/>
                </a:solidFill>
              </a:rPr>
              <a:t>8</a:t>
            </a:r>
          </a:p>
          <a:p>
            <a:pPr algn="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400">
                <a:solidFill>
                  <a:schemeClr val="tx1"/>
                </a:solidFill>
              </a:rPr>
              <a:t>路模拟输入通道</a:t>
            </a: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4213225" y="1268413"/>
            <a:ext cx="254317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START    EOC     CLK </a:t>
            </a: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7200900" y="1268413"/>
            <a:ext cx="72707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OE</a:t>
            </a:r>
          </a:p>
        </p:txBody>
      </p:sp>
      <p:sp>
        <p:nvSpPr>
          <p:cNvPr id="46090" name="Text Box 6"/>
          <p:cNvSpPr txBox="1">
            <a:spLocks noChangeArrowheads="1"/>
          </p:cNvSpPr>
          <p:nvPr/>
        </p:nvSpPr>
        <p:spPr bwMode="auto">
          <a:xfrm>
            <a:off x="8285163" y="3114675"/>
            <a:ext cx="5778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D7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D0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6091" name="Rectangle 7"/>
          <p:cNvSpPr>
            <a:spLocks noChangeArrowheads="1"/>
          </p:cNvSpPr>
          <p:nvPr/>
        </p:nvSpPr>
        <p:spPr bwMode="auto">
          <a:xfrm>
            <a:off x="1647825" y="1863725"/>
            <a:ext cx="6429375" cy="40544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092" name="Text Box 8"/>
          <p:cNvSpPr txBox="1">
            <a:spLocks noChangeArrowheads="1"/>
          </p:cNvSpPr>
          <p:nvPr/>
        </p:nvSpPr>
        <p:spPr bwMode="auto">
          <a:xfrm>
            <a:off x="4078288" y="6072188"/>
            <a:ext cx="3271837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VREF(+)                       VREF(-)</a:t>
            </a:r>
          </a:p>
        </p:txBody>
      </p:sp>
      <p:sp>
        <p:nvSpPr>
          <p:cNvPr id="124937" name="Text Box 9"/>
          <p:cNvSpPr txBox="1">
            <a:spLocks noChangeArrowheads="1"/>
          </p:cNvSpPr>
          <p:nvPr/>
        </p:nvSpPr>
        <p:spPr bwMode="auto">
          <a:xfrm>
            <a:off x="538163" y="4286250"/>
            <a:ext cx="9080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ADDC</a:t>
            </a:r>
          </a:p>
          <a:p>
            <a:pPr algn="r" eaLnBrk="1" hangingPunct="1">
              <a:lnSpc>
                <a:spcPct val="9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ADDB</a:t>
            </a:r>
          </a:p>
          <a:p>
            <a:pPr algn="r" eaLnBrk="1" hangingPunct="1">
              <a:lnSpc>
                <a:spcPct val="9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ADDA</a:t>
            </a:r>
          </a:p>
          <a:p>
            <a:pPr algn="r" eaLnBrk="1" hangingPunct="1">
              <a:lnSpc>
                <a:spcPct val="9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en-US" altLang="zh-CN" sz="160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  <a:p>
            <a:pPr algn="r" eaLnBrk="1" hangingPunct="1">
              <a:lnSpc>
                <a:spcPct val="90000"/>
              </a:lnSpc>
              <a:spcBef>
                <a:spcPct val="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ALE</a:t>
            </a:r>
          </a:p>
        </p:txBody>
      </p:sp>
      <p:sp>
        <p:nvSpPr>
          <p:cNvPr id="46094" name="Text Box 12"/>
          <p:cNvSpPr txBox="1">
            <a:spLocks noChangeArrowheads="1"/>
          </p:cNvSpPr>
          <p:nvPr/>
        </p:nvSpPr>
        <p:spPr bwMode="auto">
          <a:xfrm>
            <a:off x="3384550" y="3468688"/>
            <a:ext cx="90963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比较器</a:t>
            </a:r>
          </a:p>
        </p:txBody>
      </p:sp>
      <p:sp>
        <p:nvSpPr>
          <p:cNvPr id="46095" name="Rectangle 13"/>
          <p:cNvSpPr>
            <a:spLocks noChangeArrowheads="1"/>
          </p:cNvSpPr>
          <p:nvPr/>
        </p:nvSpPr>
        <p:spPr bwMode="auto">
          <a:xfrm>
            <a:off x="1898650" y="2244725"/>
            <a:ext cx="727075" cy="1530350"/>
          </a:xfrm>
          <a:prstGeom prst="rect">
            <a:avLst/>
          </a:prstGeom>
          <a:solidFill>
            <a:srgbClr val="339966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zh-CN" altLang="en-US" sz="160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8</a:t>
            </a: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路模拟开关</a:t>
            </a:r>
          </a:p>
        </p:txBody>
      </p:sp>
      <p:sp>
        <p:nvSpPr>
          <p:cNvPr id="46096" name="AutoShape 14"/>
          <p:cNvSpPr>
            <a:spLocks noChangeArrowheads="1"/>
          </p:cNvSpPr>
          <p:nvPr/>
        </p:nvSpPr>
        <p:spPr bwMode="auto">
          <a:xfrm rot="5400000">
            <a:off x="3437732" y="2839244"/>
            <a:ext cx="736600" cy="630237"/>
          </a:xfrm>
          <a:prstGeom prst="triangle">
            <a:avLst>
              <a:gd name="adj" fmla="val 50000"/>
            </a:avLst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097" name="Line 15"/>
          <p:cNvSpPr>
            <a:spLocks noChangeShapeType="1"/>
          </p:cNvSpPr>
          <p:nvPr/>
        </p:nvSpPr>
        <p:spPr bwMode="auto">
          <a:xfrm>
            <a:off x="2625725" y="3011488"/>
            <a:ext cx="908050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098" name="Group 16"/>
          <p:cNvGrpSpPr>
            <a:grpSpLocks/>
          </p:cNvGrpSpPr>
          <p:nvPr/>
        </p:nvGrpSpPr>
        <p:grpSpPr bwMode="auto">
          <a:xfrm>
            <a:off x="1419225" y="2373313"/>
            <a:ext cx="479425" cy="1274762"/>
            <a:chOff x="2697" y="2220"/>
            <a:chExt cx="360" cy="1560"/>
          </a:xfrm>
        </p:grpSpPr>
        <p:sp>
          <p:nvSpPr>
            <p:cNvPr id="46139" name="Line 17"/>
            <p:cNvSpPr>
              <a:spLocks noChangeShapeType="1"/>
            </p:cNvSpPr>
            <p:nvPr/>
          </p:nvSpPr>
          <p:spPr bwMode="auto">
            <a:xfrm>
              <a:off x="2697" y="2220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0" name="Line 18"/>
            <p:cNvSpPr>
              <a:spLocks noChangeShapeType="1"/>
            </p:cNvSpPr>
            <p:nvPr/>
          </p:nvSpPr>
          <p:spPr bwMode="auto">
            <a:xfrm>
              <a:off x="2697" y="2468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1" name="Line 19"/>
            <p:cNvSpPr>
              <a:spLocks noChangeShapeType="1"/>
            </p:cNvSpPr>
            <p:nvPr/>
          </p:nvSpPr>
          <p:spPr bwMode="auto">
            <a:xfrm>
              <a:off x="2697" y="2688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2" name="Line 20"/>
            <p:cNvSpPr>
              <a:spLocks noChangeShapeType="1"/>
            </p:cNvSpPr>
            <p:nvPr/>
          </p:nvSpPr>
          <p:spPr bwMode="auto">
            <a:xfrm>
              <a:off x="2697" y="2876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3" name="Line 21"/>
            <p:cNvSpPr>
              <a:spLocks noChangeShapeType="1"/>
            </p:cNvSpPr>
            <p:nvPr/>
          </p:nvSpPr>
          <p:spPr bwMode="auto">
            <a:xfrm>
              <a:off x="2697" y="3096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4" name="Line 22"/>
            <p:cNvSpPr>
              <a:spLocks noChangeShapeType="1"/>
            </p:cNvSpPr>
            <p:nvPr/>
          </p:nvSpPr>
          <p:spPr bwMode="auto">
            <a:xfrm>
              <a:off x="2697" y="3312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5" name="Line 23"/>
            <p:cNvSpPr>
              <a:spLocks noChangeShapeType="1"/>
            </p:cNvSpPr>
            <p:nvPr/>
          </p:nvSpPr>
          <p:spPr bwMode="auto">
            <a:xfrm>
              <a:off x="2697" y="3532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6" name="Line 24"/>
            <p:cNvSpPr>
              <a:spLocks noChangeShapeType="1"/>
            </p:cNvSpPr>
            <p:nvPr/>
          </p:nvSpPr>
          <p:spPr bwMode="auto">
            <a:xfrm>
              <a:off x="2697" y="3780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99" name="Rectangle 25"/>
          <p:cNvSpPr>
            <a:spLocks noChangeArrowheads="1"/>
          </p:cNvSpPr>
          <p:nvPr/>
        </p:nvSpPr>
        <p:spPr bwMode="auto">
          <a:xfrm>
            <a:off x="4805363" y="2882900"/>
            <a:ext cx="1636712" cy="636588"/>
          </a:xfrm>
          <a:prstGeom prst="rect">
            <a:avLst/>
          </a:prstGeom>
          <a:solidFill>
            <a:srgbClr val="339966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逐位逼近寄存器</a:t>
            </a: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SAR</a:t>
            </a:r>
          </a:p>
        </p:txBody>
      </p:sp>
      <p:sp>
        <p:nvSpPr>
          <p:cNvPr id="46100" name="Line 26"/>
          <p:cNvSpPr>
            <a:spLocks noChangeShapeType="1"/>
          </p:cNvSpPr>
          <p:nvPr/>
        </p:nvSpPr>
        <p:spPr bwMode="auto">
          <a:xfrm>
            <a:off x="4078288" y="3162300"/>
            <a:ext cx="727075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Rectangle 27"/>
          <p:cNvSpPr>
            <a:spLocks noChangeArrowheads="1"/>
          </p:cNvSpPr>
          <p:nvPr/>
        </p:nvSpPr>
        <p:spPr bwMode="auto">
          <a:xfrm>
            <a:off x="4805363" y="4413250"/>
            <a:ext cx="1636712" cy="381000"/>
          </a:xfrm>
          <a:prstGeom prst="rect">
            <a:avLst/>
          </a:prstGeom>
          <a:solidFill>
            <a:srgbClr val="339966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树状开关</a:t>
            </a:r>
          </a:p>
        </p:txBody>
      </p:sp>
      <p:sp>
        <p:nvSpPr>
          <p:cNvPr id="46102" name="Rectangle 28"/>
          <p:cNvSpPr>
            <a:spLocks noChangeArrowheads="1"/>
          </p:cNvSpPr>
          <p:nvPr/>
        </p:nvSpPr>
        <p:spPr bwMode="auto">
          <a:xfrm>
            <a:off x="4805363" y="5305425"/>
            <a:ext cx="1636712" cy="382588"/>
          </a:xfrm>
          <a:prstGeom prst="rect">
            <a:avLst/>
          </a:prstGeom>
          <a:solidFill>
            <a:srgbClr val="339966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电阻网络</a:t>
            </a:r>
          </a:p>
        </p:txBody>
      </p:sp>
      <p:sp>
        <p:nvSpPr>
          <p:cNvPr id="46103" name="AutoShape 29"/>
          <p:cNvSpPr>
            <a:spLocks noChangeArrowheads="1"/>
          </p:cNvSpPr>
          <p:nvPr/>
        </p:nvSpPr>
        <p:spPr bwMode="auto">
          <a:xfrm>
            <a:off x="5446713" y="4794250"/>
            <a:ext cx="363537" cy="511175"/>
          </a:xfrm>
          <a:prstGeom prst="upArrow">
            <a:avLst>
              <a:gd name="adj1" fmla="val 50000"/>
              <a:gd name="adj2" fmla="val 35153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vert="eaVert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04" name="AutoShape 30"/>
          <p:cNvSpPr>
            <a:spLocks noChangeArrowheads="1"/>
          </p:cNvSpPr>
          <p:nvPr/>
        </p:nvSpPr>
        <p:spPr bwMode="auto">
          <a:xfrm>
            <a:off x="5446713" y="3519488"/>
            <a:ext cx="363537" cy="893762"/>
          </a:xfrm>
          <a:prstGeom prst="downArrow">
            <a:avLst>
              <a:gd name="adj1" fmla="val 50000"/>
              <a:gd name="adj2" fmla="val 61463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vert="eaVert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05" name="Rectangle 31"/>
          <p:cNvSpPr>
            <a:spLocks noChangeArrowheads="1"/>
          </p:cNvSpPr>
          <p:nvPr/>
        </p:nvSpPr>
        <p:spPr bwMode="auto">
          <a:xfrm>
            <a:off x="7169150" y="3138488"/>
            <a:ext cx="727075" cy="1528762"/>
          </a:xfrm>
          <a:prstGeom prst="rect">
            <a:avLst/>
          </a:prstGeom>
          <a:solidFill>
            <a:srgbClr val="339966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endParaRPr lang="zh-CN" altLang="en-US" sz="160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三态输出锁存器</a:t>
            </a:r>
          </a:p>
        </p:txBody>
      </p:sp>
      <p:grpSp>
        <p:nvGrpSpPr>
          <p:cNvPr id="46106" name="Group 32"/>
          <p:cNvGrpSpPr>
            <a:grpSpLocks/>
          </p:cNvGrpSpPr>
          <p:nvPr/>
        </p:nvGrpSpPr>
        <p:grpSpPr bwMode="auto">
          <a:xfrm>
            <a:off x="7896225" y="3263900"/>
            <a:ext cx="457200" cy="1274763"/>
            <a:chOff x="2697" y="2220"/>
            <a:chExt cx="360" cy="1560"/>
          </a:xfrm>
        </p:grpSpPr>
        <p:sp>
          <p:nvSpPr>
            <p:cNvPr id="46131" name="Line 33"/>
            <p:cNvSpPr>
              <a:spLocks noChangeShapeType="1"/>
            </p:cNvSpPr>
            <p:nvPr/>
          </p:nvSpPr>
          <p:spPr bwMode="auto">
            <a:xfrm>
              <a:off x="2697" y="2220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2" name="Line 34"/>
            <p:cNvSpPr>
              <a:spLocks noChangeShapeType="1"/>
            </p:cNvSpPr>
            <p:nvPr/>
          </p:nvSpPr>
          <p:spPr bwMode="auto">
            <a:xfrm>
              <a:off x="2697" y="2468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3" name="Line 35"/>
            <p:cNvSpPr>
              <a:spLocks noChangeShapeType="1"/>
            </p:cNvSpPr>
            <p:nvPr/>
          </p:nvSpPr>
          <p:spPr bwMode="auto">
            <a:xfrm>
              <a:off x="2697" y="2688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4" name="Line 36"/>
            <p:cNvSpPr>
              <a:spLocks noChangeShapeType="1"/>
            </p:cNvSpPr>
            <p:nvPr/>
          </p:nvSpPr>
          <p:spPr bwMode="auto">
            <a:xfrm>
              <a:off x="2697" y="2876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5" name="Line 37"/>
            <p:cNvSpPr>
              <a:spLocks noChangeShapeType="1"/>
            </p:cNvSpPr>
            <p:nvPr/>
          </p:nvSpPr>
          <p:spPr bwMode="auto">
            <a:xfrm>
              <a:off x="2697" y="3096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6" name="Line 38"/>
            <p:cNvSpPr>
              <a:spLocks noChangeShapeType="1"/>
            </p:cNvSpPr>
            <p:nvPr/>
          </p:nvSpPr>
          <p:spPr bwMode="auto">
            <a:xfrm>
              <a:off x="2697" y="3312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7" name="Line 39"/>
            <p:cNvSpPr>
              <a:spLocks noChangeShapeType="1"/>
            </p:cNvSpPr>
            <p:nvPr/>
          </p:nvSpPr>
          <p:spPr bwMode="auto">
            <a:xfrm>
              <a:off x="2697" y="3532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8" name="Line 40"/>
            <p:cNvSpPr>
              <a:spLocks noChangeShapeType="1"/>
            </p:cNvSpPr>
            <p:nvPr/>
          </p:nvSpPr>
          <p:spPr bwMode="auto">
            <a:xfrm>
              <a:off x="2697" y="3780"/>
              <a:ext cx="360" cy="0"/>
            </a:xfrm>
            <a:prstGeom prst="line">
              <a:avLst/>
            </a:prstGeom>
            <a:noFill/>
            <a:ln w="22225">
              <a:solidFill>
                <a:srgbClr val="FF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07" name="AutoShape 41"/>
          <p:cNvSpPr>
            <a:spLocks noChangeArrowheads="1"/>
          </p:cNvSpPr>
          <p:nvPr/>
        </p:nvSpPr>
        <p:spPr bwMode="auto">
          <a:xfrm>
            <a:off x="5729288" y="3683000"/>
            <a:ext cx="1454150" cy="382588"/>
          </a:xfrm>
          <a:prstGeom prst="rightArrow">
            <a:avLst>
              <a:gd name="adj1" fmla="val 36102"/>
              <a:gd name="adj2" fmla="val 75929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08" name="Line 42"/>
          <p:cNvSpPr>
            <a:spLocks noChangeShapeType="1"/>
          </p:cNvSpPr>
          <p:nvPr/>
        </p:nvSpPr>
        <p:spPr bwMode="auto">
          <a:xfrm>
            <a:off x="3170238" y="3263900"/>
            <a:ext cx="363537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9" name="Line 43"/>
          <p:cNvSpPr>
            <a:spLocks noChangeShapeType="1"/>
          </p:cNvSpPr>
          <p:nvPr/>
        </p:nvSpPr>
        <p:spPr bwMode="auto">
          <a:xfrm>
            <a:off x="3170238" y="3263900"/>
            <a:ext cx="0" cy="1274763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0" name="Line 44"/>
          <p:cNvSpPr>
            <a:spLocks noChangeShapeType="1"/>
          </p:cNvSpPr>
          <p:nvPr/>
        </p:nvSpPr>
        <p:spPr bwMode="auto">
          <a:xfrm>
            <a:off x="3170238" y="4538663"/>
            <a:ext cx="1635125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1" name="Line 45"/>
          <p:cNvSpPr>
            <a:spLocks noChangeShapeType="1"/>
          </p:cNvSpPr>
          <p:nvPr/>
        </p:nvSpPr>
        <p:spPr bwMode="auto">
          <a:xfrm>
            <a:off x="4441825" y="5432425"/>
            <a:ext cx="363538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2" name="Line 46"/>
          <p:cNvSpPr>
            <a:spLocks noChangeShapeType="1"/>
          </p:cNvSpPr>
          <p:nvPr/>
        </p:nvSpPr>
        <p:spPr bwMode="auto">
          <a:xfrm>
            <a:off x="4441825" y="5432425"/>
            <a:ext cx="0" cy="636588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3" name="Line 47"/>
          <p:cNvSpPr>
            <a:spLocks noChangeShapeType="1"/>
          </p:cNvSpPr>
          <p:nvPr/>
        </p:nvSpPr>
        <p:spPr bwMode="auto">
          <a:xfrm>
            <a:off x="6805613" y="5432425"/>
            <a:ext cx="0" cy="636588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4" name="Rectangle 48"/>
          <p:cNvSpPr>
            <a:spLocks noChangeArrowheads="1"/>
          </p:cNvSpPr>
          <p:nvPr/>
        </p:nvSpPr>
        <p:spPr bwMode="auto">
          <a:xfrm>
            <a:off x="4294188" y="2117725"/>
            <a:ext cx="2147887" cy="382588"/>
          </a:xfrm>
          <a:prstGeom prst="rect">
            <a:avLst/>
          </a:prstGeom>
          <a:solidFill>
            <a:srgbClr val="339966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时序与控制</a:t>
            </a:r>
          </a:p>
        </p:txBody>
      </p:sp>
      <p:sp>
        <p:nvSpPr>
          <p:cNvPr id="46115" name="Line 49"/>
          <p:cNvSpPr>
            <a:spLocks noChangeShapeType="1"/>
          </p:cNvSpPr>
          <p:nvPr/>
        </p:nvSpPr>
        <p:spPr bwMode="auto">
          <a:xfrm flipH="1">
            <a:off x="6442075" y="5432425"/>
            <a:ext cx="363538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6" name="Rectangle 50"/>
          <p:cNvSpPr>
            <a:spLocks noChangeArrowheads="1"/>
          </p:cNvSpPr>
          <p:nvPr/>
        </p:nvSpPr>
        <p:spPr bwMode="auto">
          <a:xfrm>
            <a:off x="1898650" y="4286250"/>
            <a:ext cx="727075" cy="1146175"/>
          </a:xfrm>
          <a:prstGeom prst="rect">
            <a:avLst/>
          </a:prstGeom>
          <a:solidFill>
            <a:srgbClr val="339966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地址锁存及</a:t>
            </a:r>
          </a:p>
          <a:p>
            <a:pPr algn="ctr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译码</a:t>
            </a:r>
          </a:p>
        </p:txBody>
      </p:sp>
      <p:sp>
        <p:nvSpPr>
          <p:cNvPr id="46117" name="AutoShape 51"/>
          <p:cNvSpPr>
            <a:spLocks noChangeArrowheads="1"/>
          </p:cNvSpPr>
          <p:nvPr/>
        </p:nvSpPr>
        <p:spPr bwMode="auto">
          <a:xfrm>
            <a:off x="2079625" y="3775075"/>
            <a:ext cx="363538" cy="511175"/>
          </a:xfrm>
          <a:prstGeom prst="upDownArrow">
            <a:avLst>
              <a:gd name="adj1" fmla="val 50000"/>
              <a:gd name="adj2" fmla="val 28122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vert="eaVert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18" name="Line 54"/>
          <p:cNvSpPr>
            <a:spLocks noChangeShapeType="1"/>
          </p:cNvSpPr>
          <p:nvPr/>
        </p:nvSpPr>
        <p:spPr bwMode="auto">
          <a:xfrm flipV="1">
            <a:off x="1419225" y="5305425"/>
            <a:ext cx="479425" cy="3175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9" name="Line 55"/>
          <p:cNvSpPr>
            <a:spLocks noChangeShapeType="1"/>
          </p:cNvSpPr>
          <p:nvPr/>
        </p:nvSpPr>
        <p:spPr bwMode="auto">
          <a:xfrm flipV="1">
            <a:off x="1495425" y="4922838"/>
            <a:ext cx="403225" cy="4762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0" name="Line 56"/>
          <p:cNvSpPr>
            <a:spLocks noChangeShapeType="1"/>
          </p:cNvSpPr>
          <p:nvPr/>
        </p:nvSpPr>
        <p:spPr bwMode="auto">
          <a:xfrm>
            <a:off x="7564438" y="1601788"/>
            <a:ext cx="0" cy="153035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1" name="Line 57"/>
          <p:cNvSpPr>
            <a:spLocks noChangeShapeType="1"/>
          </p:cNvSpPr>
          <p:nvPr/>
        </p:nvSpPr>
        <p:spPr bwMode="auto">
          <a:xfrm>
            <a:off x="4657725" y="1608138"/>
            <a:ext cx="0" cy="509587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2" name="Line 58"/>
          <p:cNvSpPr>
            <a:spLocks noChangeShapeType="1"/>
          </p:cNvSpPr>
          <p:nvPr/>
        </p:nvSpPr>
        <p:spPr bwMode="auto">
          <a:xfrm>
            <a:off x="5383213" y="1608138"/>
            <a:ext cx="0" cy="509587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3" name="Line 59"/>
          <p:cNvSpPr>
            <a:spLocks noChangeShapeType="1"/>
          </p:cNvSpPr>
          <p:nvPr/>
        </p:nvSpPr>
        <p:spPr bwMode="auto">
          <a:xfrm>
            <a:off x="6110288" y="1608138"/>
            <a:ext cx="0" cy="509587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4" name="Text Box 60"/>
          <p:cNvSpPr txBox="1">
            <a:spLocks noChangeArrowheads="1"/>
          </p:cNvSpPr>
          <p:nvPr/>
        </p:nvSpPr>
        <p:spPr bwMode="auto">
          <a:xfrm>
            <a:off x="4475163" y="4837113"/>
            <a:ext cx="72707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D/A</a:t>
            </a:r>
          </a:p>
        </p:txBody>
      </p:sp>
      <p:sp>
        <p:nvSpPr>
          <p:cNvPr id="46125" name="Rectangle 61"/>
          <p:cNvSpPr>
            <a:spLocks noChangeArrowheads="1"/>
          </p:cNvSpPr>
          <p:nvPr/>
        </p:nvSpPr>
        <p:spPr bwMode="auto">
          <a:xfrm>
            <a:off x="4294188" y="4327525"/>
            <a:ext cx="2725737" cy="1438275"/>
          </a:xfrm>
          <a:prstGeom prst="rect">
            <a:avLst/>
          </a:prstGeom>
          <a:noFill/>
          <a:ln w="9525">
            <a:solidFill>
              <a:srgbClr val="FF66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26" name="Text Box 64"/>
          <p:cNvSpPr txBox="1">
            <a:spLocks noChangeArrowheads="1"/>
          </p:cNvSpPr>
          <p:nvPr/>
        </p:nvSpPr>
        <p:spPr bwMode="auto">
          <a:xfrm>
            <a:off x="2641600" y="2679700"/>
            <a:ext cx="909638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8</a:t>
            </a:r>
            <a:r>
              <a:rPr lang="zh-CN" altLang="en-US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选</a:t>
            </a:r>
            <a:r>
              <a:rPr lang="en-US" altLang="zh-CN" sz="16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1</a:t>
            </a:r>
          </a:p>
        </p:txBody>
      </p:sp>
      <p:sp>
        <p:nvSpPr>
          <p:cNvPr id="46127" name="Rectangle 65"/>
          <p:cNvSpPr>
            <a:spLocks noChangeArrowheads="1"/>
          </p:cNvSpPr>
          <p:nvPr/>
        </p:nvSpPr>
        <p:spPr bwMode="auto">
          <a:xfrm>
            <a:off x="5622925" y="3830638"/>
            <a:ext cx="431800" cy="107950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28" name="Line 66"/>
          <p:cNvSpPr>
            <a:spLocks noChangeShapeType="1"/>
          </p:cNvSpPr>
          <p:nvPr/>
        </p:nvSpPr>
        <p:spPr bwMode="auto">
          <a:xfrm flipV="1">
            <a:off x="1419225" y="4927600"/>
            <a:ext cx="479425" cy="3175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9" name="Line 67"/>
          <p:cNvSpPr>
            <a:spLocks noChangeShapeType="1"/>
          </p:cNvSpPr>
          <p:nvPr/>
        </p:nvSpPr>
        <p:spPr bwMode="auto">
          <a:xfrm flipV="1">
            <a:off x="1428750" y="4679950"/>
            <a:ext cx="479425" cy="3175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0" name="Line 68"/>
          <p:cNvSpPr>
            <a:spLocks noChangeShapeType="1"/>
          </p:cNvSpPr>
          <p:nvPr/>
        </p:nvSpPr>
        <p:spPr bwMode="auto">
          <a:xfrm flipV="1">
            <a:off x="1419225" y="4464050"/>
            <a:ext cx="479425" cy="3175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4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24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4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4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4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4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4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24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24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4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4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8" grpId="0"/>
      <p:bldP spid="124939" grpId="0"/>
      <p:bldP spid="12499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FE3D010-814F-4F2D-83DD-E347C465722B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工作时序</a:t>
            </a:r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179388" y="2189163"/>
          <a:ext cx="8424862" cy="432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Visio" r:id="rId3" imgW="3281172" imgH="1745361" progId="Visio.Drawing.11">
                  <p:embed/>
                </p:oleObj>
              </mc:Choice>
              <mc:Fallback>
                <p:oleObj name="Visio" r:id="rId3" imgW="3281172" imgH="1745361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2189163"/>
                        <a:ext cx="8424862" cy="432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接连接符 2"/>
          <p:cNvCxnSpPr>
            <a:cxnSpLocks noChangeShapeType="1"/>
          </p:cNvCxnSpPr>
          <p:nvPr/>
        </p:nvCxnSpPr>
        <p:spPr bwMode="auto">
          <a:xfrm flipH="1">
            <a:off x="3240088" y="2060575"/>
            <a:ext cx="0" cy="44640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prstDash val="sys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H="1">
            <a:off x="3563938" y="2060575"/>
            <a:ext cx="0" cy="44640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prstDash val="sys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H="1">
            <a:off x="4211638" y="2060575"/>
            <a:ext cx="0" cy="44640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prstDash val="sys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H="1">
            <a:off x="6227763" y="2060575"/>
            <a:ext cx="0" cy="44640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prstDash val="sys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>
            <a:off x="6588125" y="2060575"/>
            <a:ext cx="0" cy="4464050"/>
          </a:xfrm>
          <a:prstGeom prst="line">
            <a:avLst/>
          </a:prstGeom>
          <a:noFill/>
          <a:ln w="25400" cap="sq" algn="ctr">
            <a:solidFill>
              <a:srgbClr val="FF6600"/>
            </a:solidFill>
            <a:prstDash val="sys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68FC67E9-6C22-47A8-91D7-F1482BFDE2F0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ADC0809</a:t>
            </a:r>
            <a:r>
              <a:rPr lang="zh-CN" altLang="en-US" smtClean="0"/>
              <a:t>的工作过程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1850" y="2122488"/>
            <a:ext cx="7772400" cy="4114800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Aft>
                <a:spcPct val="35000"/>
              </a:spcAft>
              <a:buFont typeface="Wingdings" pitchFamily="2" charset="2"/>
              <a:buNone/>
              <a:defRPr/>
            </a:pPr>
            <a:r>
              <a:rPr lang="zh-CN" altLang="en-US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由时序图知</a:t>
            </a:r>
            <a:r>
              <a:rPr lang="en-US" altLang="zh-CN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ADC0809</a:t>
            </a:r>
            <a:r>
              <a:rPr lang="zh-CN" altLang="en-US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的工作过程如下：</a:t>
            </a:r>
          </a:p>
          <a:p>
            <a:pPr eaLnBrk="1" hangingPunct="1">
              <a:lnSpc>
                <a:spcPct val="125000"/>
              </a:lnSpc>
              <a:defRPr/>
            </a:pPr>
            <a:r>
              <a:rPr lang="zh-CN" altLang="en-US" sz="2400" dirty="0" smtClean="0"/>
              <a:t>送通道地址，以选择要转换的模拟输入；</a:t>
            </a:r>
          </a:p>
          <a:p>
            <a:pPr eaLnBrk="1" hangingPunct="1">
              <a:lnSpc>
                <a:spcPct val="125000"/>
              </a:lnSpc>
              <a:defRPr/>
            </a:pPr>
            <a:r>
              <a:rPr lang="zh-CN" altLang="en-US" sz="2400" dirty="0" smtClean="0"/>
              <a:t>锁存通道地址到内部地址锁存器；</a:t>
            </a:r>
          </a:p>
          <a:p>
            <a:pPr eaLnBrk="1" hangingPunct="1">
              <a:lnSpc>
                <a:spcPct val="125000"/>
              </a:lnSpc>
              <a:defRPr/>
            </a:pPr>
            <a:r>
              <a:rPr lang="zh-CN" altLang="en-US" sz="2400" dirty="0" smtClean="0"/>
              <a:t>启动</a:t>
            </a:r>
            <a:r>
              <a:rPr lang="en-GB" altLang="zh-CN" sz="2400" dirty="0" smtClean="0"/>
              <a:t>A/D</a:t>
            </a:r>
            <a:r>
              <a:rPr lang="zh-CN" altLang="en-US" sz="2400" dirty="0" smtClean="0"/>
              <a:t>变换；</a:t>
            </a:r>
          </a:p>
          <a:p>
            <a:pPr eaLnBrk="1" hangingPunct="1">
              <a:lnSpc>
                <a:spcPct val="125000"/>
              </a:lnSpc>
              <a:defRPr/>
            </a:pPr>
            <a:r>
              <a:rPr lang="zh-CN" altLang="en-US" sz="2400" dirty="0" smtClean="0"/>
              <a:t>判断转换是否结束；</a:t>
            </a:r>
          </a:p>
          <a:p>
            <a:pPr eaLnBrk="1" hangingPunct="1">
              <a:lnSpc>
                <a:spcPct val="125000"/>
              </a:lnSpc>
              <a:defRPr/>
            </a:pPr>
            <a:r>
              <a:rPr lang="zh-CN" altLang="en-US" sz="2400" dirty="0" smtClean="0"/>
              <a:t>读转换结果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D1AF7DDF-F24D-4554-B24D-5F74C0CFB0D4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ADC0809</a:t>
            </a:r>
            <a:r>
              <a:rPr lang="zh-CN" altLang="en-US" smtClean="0"/>
              <a:t>的工作流程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482850" y="2058988"/>
            <a:ext cx="1944688" cy="576262"/>
            <a:chOff x="1247" y="1434"/>
            <a:chExt cx="998" cy="363"/>
          </a:xfrm>
        </p:grpSpPr>
        <p:sp>
          <p:nvSpPr>
            <p:cNvPr id="49187" name="Rectangle 4"/>
            <p:cNvSpPr>
              <a:spLocks noChangeArrowheads="1"/>
            </p:cNvSpPr>
            <p:nvPr/>
          </p:nvSpPr>
          <p:spPr bwMode="auto">
            <a:xfrm>
              <a:off x="1247" y="1434"/>
              <a:ext cx="998" cy="363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008000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9188" name="Text Box 5"/>
            <p:cNvSpPr txBox="1">
              <a:spLocks noChangeArrowheads="1"/>
            </p:cNvSpPr>
            <p:nvPr/>
          </p:nvSpPr>
          <p:spPr bwMode="auto">
            <a:xfrm>
              <a:off x="1292" y="1480"/>
              <a:ext cx="95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  送通道地址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482850" y="3140075"/>
            <a:ext cx="1944688" cy="576263"/>
            <a:chOff x="1247" y="1434"/>
            <a:chExt cx="998" cy="363"/>
          </a:xfrm>
        </p:grpSpPr>
        <p:sp>
          <p:nvSpPr>
            <p:cNvPr id="49185" name="Rectangle 8"/>
            <p:cNvSpPr>
              <a:spLocks noChangeArrowheads="1"/>
            </p:cNvSpPr>
            <p:nvPr/>
          </p:nvSpPr>
          <p:spPr bwMode="auto">
            <a:xfrm>
              <a:off x="1247" y="1434"/>
              <a:ext cx="998" cy="363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008000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9186" name="Text Box 9"/>
            <p:cNvSpPr txBox="1">
              <a:spLocks noChangeArrowheads="1"/>
            </p:cNvSpPr>
            <p:nvPr/>
          </p:nvSpPr>
          <p:spPr bwMode="auto">
            <a:xfrm>
              <a:off x="1292" y="1480"/>
              <a:ext cx="95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通道地址锁存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482850" y="4219575"/>
            <a:ext cx="1944688" cy="576263"/>
            <a:chOff x="1247" y="1434"/>
            <a:chExt cx="998" cy="363"/>
          </a:xfrm>
        </p:grpSpPr>
        <p:sp>
          <p:nvSpPr>
            <p:cNvPr id="49183" name="Rectangle 12"/>
            <p:cNvSpPr>
              <a:spLocks noChangeArrowheads="1"/>
            </p:cNvSpPr>
            <p:nvPr/>
          </p:nvSpPr>
          <p:spPr bwMode="auto">
            <a:xfrm>
              <a:off x="1247" y="1434"/>
              <a:ext cx="998" cy="363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008000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9184" name="Text Box 13"/>
            <p:cNvSpPr txBox="1">
              <a:spLocks noChangeArrowheads="1"/>
            </p:cNvSpPr>
            <p:nvPr/>
          </p:nvSpPr>
          <p:spPr bwMode="auto">
            <a:xfrm>
              <a:off x="1292" y="1480"/>
              <a:ext cx="95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启动</a:t>
              </a:r>
              <a:r>
                <a:rPr kumimoji="1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A/D</a:t>
              </a:r>
              <a:r>
                <a:rPr kumimoji="1"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变换</a:t>
              </a: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2244725" y="5372100"/>
            <a:ext cx="2376488" cy="720725"/>
            <a:chOff x="3560" y="1570"/>
            <a:chExt cx="1497" cy="454"/>
          </a:xfrm>
        </p:grpSpPr>
        <p:sp>
          <p:nvSpPr>
            <p:cNvPr id="49181" name="AutoShape 17"/>
            <p:cNvSpPr>
              <a:spLocks noChangeArrowheads="1"/>
            </p:cNvSpPr>
            <p:nvPr/>
          </p:nvSpPr>
          <p:spPr bwMode="auto">
            <a:xfrm>
              <a:off x="3560" y="1570"/>
              <a:ext cx="1497" cy="454"/>
            </a:xfrm>
            <a:prstGeom prst="flowChartDecision">
              <a:avLst/>
            </a:prstGeom>
            <a:solidFill>
              <a:srgbClr val="339966"/>
            </a:solidFill>
            <a:ln w="25400" cap="sq">
              <a:solidFill>
                <a:srgbClr val="008000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9182" name="Text Box 18"/>
            <p:cNvSpPr txBox="1">
              <a:spLocks noChangeArrowheads="1"/>
            </p:cNvSpPr>
            <p:nvPr/>
          </p:nvSpPr>
          <p:spPr bwMode="auto">
            <a:xfrm>
              <a:off x="3808" y="1658"/>
              <a:ext cx="114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转换结束否？</a:t>
              </a:r>
            </a:p>
          </p:txBody>
        </p: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6107113" y="3067050"/>
            <a:ext cx="1944687" cy="576263"/>
            <a:chOff x="1247" y="1434"/>
            <a:chExt cx="998" cy="363"/>
          </a:xfrm>
        </p:grpSpPr>
        <p:sp>
          <p:nvSpPr>
            <p:cNvPr id="49179" name="Rectangle 21"/>
            <p:cNvSpPr>
              <a:spLocks noChangeArrowheads="1"/>
            </p:cNvSpPr>
            <p:nvPr/>
          </p:nvSpPr>
          <p:spPr bwMode="auto">
            <a:xfrm>
              <a:off x="1247" y="1434"/>
              <a:ext cx="998" cy="363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008000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9180" name="Text Box 22"/>
            <p:cNvSpPr txBox="1">
              <a:spLocks noChangeArrowheads="1"/>
            </p:cNvSpPr>
            <p:nvPr/>
          </p:nvSpPr>
          <p:spPr bwMode="auto">
            <a:xfrm>
              <a:off x="1292" y="1480"/>
              <a:ext cx="95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送</a:t>
              </a:r>
              <a:r>
                <a:rPr kumimoji="1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OE</a:t>
              </a:r>
              <a:r>
                <a:rPr kumimoji="1"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开门信号</a:t>
              </a:r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6122988" y="4148138"/>
            <a:ext cx="1944687" cy="576262"/>
            <a:chOff x="1247" y="1434"/>
            <a:chExt cx="998" cy="363"/>
          </a:xfrm>
        </p:grpSpPr>
        <p:sp>
          <p:nvSpPr>
            <p:cNvPr id="49177" name="Rectangle 24"/>
            <p:cNvSpPr>
              <a:spLocks noChangeArrowheads="1"/>
            </p:cNvSpPr>
            <p:nvPr/>
          </p:nvSpPr>
          <p:spPr bwMode="auto">
            <a:xfrm>
              <a:off x="1247" y="1434"/>
              <a:ext cx="998" cy="363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008000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9178" name="Text Box 25"/>
            <p:cNvSpPr txBox="1">
              <a:spLocks noChangeArrowheads="1"/>
            </p:cNvSpPr>
            <p:nvPr/>
          </p:nvSpPr>
          <p:spPr bwMode="auto">
            <a:xfrm>
              <a:off x="1292" y="1480"/>
              <a:ext cx="95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读取转换结果</a:t>
              </a:r>
            </a:p>
          </p:txBody>
        </p:sp>
      </p:grpSp>
      <p:sp>
        <p:nvSpPr>
          <p:cNvPr id="158746" name="Line 26"/>
          <p:cNvSpPr>
            <a:spLocks noChangeShapeType="1"/>
          </p:cNvSpPr>
          <p:nvPr/>
        </p:nvSpPr>
        <p:spPr bwMode="auto">
          <a:xfrm>
            <a:off x="3463925" y="2635250"/>
            <a:ext cx="0" cy="5048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47" name="Line 27"/>
          <p:cNvSpPr>
            <a:spLocks noChangeShapeType="1"/>
          </p:cNvSpPr>
          <p:nvPr/>
        </p:nvSpPr>
        <p:spPr bwMode="auto">
          <a:xfrm>
            <a:off x="3452813" y="3727450"/>
            <a:ext cx="0" cy="5048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48" name="Line 28"/>
          <p:cNvSpPr>
            <a:spLocks noChangeShapeType="1"/>
          </p:cNvSpPr>
          <p:nvPr/>
        </p:nvSpPr>
        <p:spPr bwMode="auto">
          <a:xfrm flipH="1">
            <a:off x="3430588" y="4795838"/>
            <a:ext cx="0" cy="5762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0" name="Line 30"/>
          <p:cNvSpPr>
            <a:spLocks noChangeShapeType="1"/>
          </p:cNvSpPr>
          <p:nvPr/>
        </p:nvSpPr>
        <p:spPr bwMode="auto">
          <a:xfrm>
            <a:off x="1258888" y="5732463"/>
            <a:ext cx="10096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1" name="Line 31"/>
          <p:cNvSpPr>
            <a:spLocks noChangeShapeType="1"/>
          </p:cNvSpPr>
          <p:nvPr/>
        </p:nvSpPr>
        <p:spPr bwMode="auto">
          <a:xfrm flipV="1">
            <a:off x="1258888" y="5084763"/>
            <a:ext cx="0" cy="6477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2" name="Line 32"/>
          <p:cNvSpPr>
            <a:spLocks noChangeShapeType="1"/>
          </p:cNvSpPr>
          <p:nvPr/>
        </p:nvSpPr>
        <p:spPr bwMode="auto">
          <a:xfrm>
            <a:off x="1258888" y="5084763"/>
            <a:ext cx="216058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3" name="Line 33"/>
          <p:cNvSpPr>
            <a:spLocks noChangeShapeType="1"/>
          </p:cNvSpPr>
          <p:nvPr/>
        </p:nvSpPr>
        <p:spPr bwMode="auto">
          <a:xfrm>
            <a:off x="3419475" y="6524625"/>
            <a:ext cx="172878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4" name="Line 34"/>
          <p:cNvSpPr>
            <a:spLocks noChangeShapeType="1"/>
          </p:cNvSpPr>
          <p:nvPr/>
        </p:nvSpPr>
        <p:spPr bwMode="auto">
          <a:xfrm>
            <a:off x="3419475" y="6092825"/>
            <a:ext cx="0" cy="431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5" name="Line 35"/>
          <p:cNvSpPr>
            <a:spLocks noChangeShapeType="1"/>
          </p:cNvSpPr>
          <p:nvPr/>
        </p:nvSpPr>
        <p:spPr bwMode="auto">
          <a:xfrm flipV="1">
            <a:off x="5148263" y="2563813"/>
            <a:ext cx="0" cy="396081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6" name="Line 36"/>
          <p:cNvSpPr>
            <a:spLocks noChangeShapeType="1"/>
          </p:cNvSpPr>
          <p:nvPr/>
        </p:nvSpPr>
        <p:spPr bwMode="auto">
          <a:xfrm>
            <a:off x="5148263" y="2563813"/>
            <a:ext cx="194468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7" name="Line 37"/>
          <p:cNvSpPr>
            <a:spLocks noChangeShapeType="1"/>
          </p:cNvSpPr>
          <p:nvPr/>
        </p:nvSpPr>
        <p:spPr bwMode="auto">
          <a:xfrm>
            <a:off x="7081838" y="2563813"/>
            <a:ext cx="0" cy="5048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8" name="Line 38"/>
          <p:cNvSpPr>
            <a:spLocks noChangeShapeType="1"/>
          </p:cNvSpPr>
          <p:nvPr/>
        </p:nvSpPr>
        <p:spPr bwMode="auto">
          <a:xfrm>
            <a:off x="7092950" y="3643313"/>
            <a:ext cx="0" cy="5048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759" name="Text Box 39"/>
          <p:cNvSpPr txBox="1">
            <a:spLocks noChangeArrowheads="1"/>
          </p:cNvSpPr>
          <p:nvPr/>
        </p:nvSpPr>
        <p:spPr bwMode="auto">
          <a:xfrm>
            <a:off x="3563938" y="6105525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Y</a:t>
            </a:r>
          </a:p>
        </p:txBody>
      </p:sp>
      <p:sp>
        <p:nvSpPr>
          <p:cNvPr id="158760" name="Text Box 40"/>
          <p:cNvSpPr txBox="1">
            <a:spLocks noChangeArrowheads="1"/>
          </p:cNvSpPr>
          <p:nvPr/>
        </p:nvSpPr>
        <p:spPr bwMode="auto">
          <a:xfrm>
            <a:off x="1619250" y="5300663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N</a:t>
            </a: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1835150" y="5156200"/>
            <a:ext cx="3241675" cy="1295400"/>
          </a:xfrm>
          <a:prstGeom prst="ellips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8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8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8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8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58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8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8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8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5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46" grpId="0" animBg="1"/>
      <p:bldP spid="158747" grpId="0" animBg="1"/>
      <p:bldP spid="158748" grpId="0" animBg="1"/>
      <p:bldP spid="158750" grpId="0" animBg="1"/>
      <p:bldP spid="158751" grpId="0" animBg="1"/>
      <p:bldP spid="158752" grpId="0" animBg="1"/>
      <p:bldP spid="158753" grpId="0" animBg="1"/>
      <p:bldP spid="158754" grpId="0" animBg="1"/>
      <p:bldP spid="158755" grpId="0" animBg="1"/>
      <p:bldP spid="158756" grpId="0" animBg="1"/>
      <p:bldP spid="158757" grpId="0" animBg="1"/>
      <p:bldP spid="158758" grpId="0" animBg="1"/>
      <p:bldP spid="158759" grpId="0"/>
      <p:bldP spid="158760" grpId="0"/>
      <p:bldP spid="3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49AC34E-2E95-4637-9A88-02A9A10FC0AB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判断转换结束的方法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5013" y="2112963"/>
            <a:ext cx="8229600" cy="3763962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1000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软件延时等待</a:t>
            </a:r>
            <a:r>
              <a:rPr lang="zh-CN" altLang="en-US" dirty="0" smtClean="0"/>
              <a:t>（比如延时</a:t>
            </a:r>
            <a:r>
              <a:rPr lang="en-US" altLang="zh-CN" dirty="0" smtClean="0"/>
              <a:t>120us）</a:t>
            </a:r>
          </a:p>
          <a:p>
            <a:pPr lvl="1" eaLnBrk="1" hangingPunct="1">
              <a:lnSpc>
                <a:spcPct val="115000"/>
              </a:lnSpc>
              <a:spcAft>
                <a:spcPct val="10000"/>
              </a:spcAft>
              <a:defRPr/>
            </a:pPr>
            <a:r>
              <a:rPr lang="zh-CN" altLang="en-US" dirty="0" smtClean="0"/>
              <a:t>此时不用</a:t>
            </a:r>
            <a:r>
              <a:rPr lang="en-US" altLang="zh-CN" dirty="0" smtClean="0"/>
              <a:t>EOC</a:t>
            </a:r>
            <a:r>
              <a:rPr lang="zh-CN" altLang="en-US" dirty="0" smtClean="0"/>
              <a:t>信号，</a:t>
            </a:r>
            <a:r>
              <a:rPr lang="en-US" altLang="zh-CN" dirty="0" smtClean="0"/>
              <a:t>CPU</a:t>
            </a:r>
            <a:r>
              <a:rPr lang="zh-CN" altLang="en-US" dirty="0" smtClean="0"/>
              <a:t>效率最低</a:t>
            </a:r>
          </a:p>
          <a:p>
            <a:pPr eaLnBrk="1" hangingPunct="1">
              <a:lnSpc>
                <a:spcPct val="115000"/>
              </a:lnSpc>
              <a:spcBef>
                <a:spcPct val="45000"/>
              </a:spcBef>
              <a:spcAft>
                <a:spcPct val="1000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软件查询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EOC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状态。</a:t>
            </a:r>
          </a:p>
          <a:p>
            <a:pPr eaLnBrk="1" hangingPunct="1">
              <a:lnSpc>
                <a:spcPct val="115000"/>
              </a:lnSpc>
              <a:spcAft>
                <a:spcPct val="1000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把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EOC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作为中断申请信号</a:t>
            </a:r>
            <a:r>
              <a:rPr lang="zh-CN" altLang="en-US" dirty="0" smtClean="0"/>
              <a:t>，接到中断控制器的</a:t>
            </a:r>
            <a:r>
              <a:rPr lang="en-US" altLang="zh-CN" dirty="0" smtClean="0"/>
              <a:t>IN</a:t>
            </a:r>
            <a:r>
              <a:rPr lang="zh-CN" altLang="en-US" dirty="0" smtClean="0"/>
              <a:t>端。</a:t>
            </a:r>
          </a:p>
          <a:p>
            <a:pPr lvl="1" eaLnBrk="1" hangingPunct="1">
              <a:lnSpc>
                <a:spcPct val="115000"/>
              </a:lnSpc>
              <a:spcAft>
                <a:spcPct val="10000"/>
              </a:spcAft>
              <a:defRPr/>
            </a:pPr>
            <a:r>
              <a:rPr lang="zh-CN" altLang="en-US" dirty="0" smtClean="0"/>
              <a:t>在中断服务程序中读入转换结果，效率较高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DBB1A864-5681-4640-B57C-9F52065E71E8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ADC0809</a:t>
            </a:r>
            <a:r>
              <a:rPr lang="zh-CN" altLang="en-US" smtClean="0"/>
              <a:t>的应用</a:t>
            </a:r>
            <a:endParaRPr lang="zh-CN" altLang="en-US" sz="4800" smtClean="0"/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60575"/>
            <a:ext cx="7704137" cy="381635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zh-CN" altLang="en-US" smtClean="0"/>
              <a:t>硬件连接</a:t>
            </a:r>
          </a:p>
          <a:p>
            <a:pPr lvl="1" eaLnBrk="1" hangingPunct="1">
              <a:lnSpc>
                <a:spcPct val="140000"/>
              </a:lnSpc>
              <a:spcBef>
                <a:spcPct val="0"/>
              </a:spcBef>
            </a:pPr>
            <a:r>
              <a:rPr lang="zh-CN" altLang="en-US" smtClean="0"/>
              <a:t>通常情况下</a:t>
            </a:r>
            <a:r>
              <a:rPr lang="en-US" altLang="zh-CN" smtClean="0"/>
              <a:t>A/D</a:t>
            </a:r>
            <a:r>
              <a:rPr lang="zh-CN" altLang="en-US" smtClean="0"/>
              <a:t>转换器需要经数字接口与系统连接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mtClean="0"/>
              <a:t>数据采集程序设计</a:t>
            </a:r>
          </a:p>
          <a:p>
            <a:pPr lvl="1" eaLnBrk="1" hangingPunct="1">
              <a:lnSpc>
                <a:spcPct val="140000"/>
              </a:lnSpc>
              <a:spcBef>
                <a:spcPct val="0"/>
              </a:spcBef>
            </a:pPr>
            <a:r>
              <a:rPr lang="zh-CN" altLang="en-US" smtClean="0"/>
              <a:t>从数据采集到存储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ADC0809</a:t>
            </a:r>
            <a:r>
              <a:rPr lang="zh-CN" altLang="en-US" smtClean="0"/>
              <a:t>与系统的连接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1700" y="1976438"/>
            <a:ext cx="7918450" cy="2747962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smtClean="0"/>
              <a:t>一般需通过数字接口与系统连接</a:t>
            </a:r>
            <a:endParaRPr lang="en-US" altLang="zh-CN" sz="2400" smtClean="0"/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获取转换结果及状态信息（</a:t>
            </a:r>
            <a:r>
              <a:rPr lang="en-US" altLang="zh-CN" sz="2000" smtClean="0"/>
              <a:t>EOC</a:t>
            </a:r>
            <a:r>
              <a:rPr lang="zh-CN" altLang="en-US" sz="2000" smtClean="0"/>
              <a:t>）需通过</a:t>
            </a:r>
            <a:r>
              <a:rPr lang="zh-CN" altLang="en-US" sz="2000" smtClean="0">
                <a:solidFill>
                  <a:srgbClr val="C00000"/>
                </a:solidFill>
              </a:rPr>
              <a:t>输入接口</a:t>
            </a:r>
            <a:endParaRPr lang="en-US" altLang="zh-CN" sz="2000" smtClean="0">
              <a:solidFill>
                <a:srgbClr val="C00000"/>
              </a:solidFill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选择通道地址、输出地址锁存（</a:t>
            </a:r>
            <a:r>
              <a:rPr lang="en-US" altLang="zh-CN" sz="2000" smtClean="0"/>
              <a:t>ALE</a:t>
            </a:r>
            <a:r>
              <a:rPr lang="zh-CN" altLang="en-US" sz="2000" smtClean="0"/>
              <a:t>）及启动变换（</a:t>
            </a:r>
            <a:r>
              <a:rPr lang="en-US" altLang="zh-CN" sz="2000" smtClean="0"/>
              <a:t>START</a:t>
            </a:r>
            <a:r>
              <a:rPr lang="zh-CN" altLang="en-US" sz="2000" smtClean="0"/>
              <a:t>）信号需通过</a:t>
            </a:r>
            <a:r>
              <a:rPr lang="zh-CN" altLang="en-US" sz="2000" smtClean="0">
                <a:solidFill>
                  <a:srgbClr val="C00000"/>
                </a:solidFill>
              </a:rPr>
              <a:t>输出接口</a:t>
            </a:r>
            <a:endParaRPr lang="en-US" altLang="zh-CN" sz="2000" smtClean="0">
              <a:solidFill>
                <a:srgbClr val="C00000"/>
              </a:solidFill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由于</a:t>
            </a:r>
            <a:r>
              <a:rPr lang="en-US" altLang="zh-CN" sz="2000" smtClean="0"/>
              <a:t>ALE</a:t>
            </a:r>
            <a:r>
              <a:rPr lang="zh-CN" altLang="en-US" sz="2000" smtClean="0"/>
              <a:t>和</a:t>
            </a:r>
            <a:r>
              <a:rPr lang="en-US" altLang="zh-CN" sz="2000" smtClean="0"/>
              <a:t>START</a:t>
            </a:r>
            <a:r>
              <a:rPr lang="zh-CN" altLang="en-US" sz="2000" smtClean="0"/>
              <a:t>信号的特点，通常将两者并联后，连接到数字输出接口。</a:t>
            </a: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7A4C2D4B-02CF-49F3-8D09-85F777939571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5" name="组合 33"/>
          <p:cNvGrpSpPr>
            <a:grpSpLocks/>
          </p:cNvGrpSpPr>
          <p:nvPr/>
        </p:nvGrpSpPr>
        <p:grpSpPr bwMode="auto">
          <a:xfrm>
            <a:off x="2482850" y="4611688"/>
            <a:ext cx="4176713" cy="1728787"/>
            <a:chOff x="2339752" y="4509120"/>
            <a:chExt cx="4248472" cy="1728192"/>
          </a:xfrm>
        </p:grpSpPr>
        <p:sp>
          <p:nvSpPr>
            <p:cNvPr id="52242" name="矩形 6"/>
            <p:cNvSpPr>
              <a:spLocks noChangeArrowheads="1"/>
            </p:cNvSpPr>
            <p:nvPr/>
          </p:nvSpPr>
          <p:spPr bwMode="auto">
            <a:xfrm>
              <a:off x="5220072" y="4581128"/>
              <a:ext cx="1368152" cy="1656184"/>
            </a:xfrm>
            <a:prstGeom prst="rect">
              <a:avLst/>
            </a:prstGeom>
            <a:solidFill>
              <a:srgbClr val="339966"/>
            </a:solidFill>
            <a:ln w="25400" cap="sq" algn="ctr">
              <a:solidFill>
                <a:schemeClr val="bg1"/>
              </a:solidFill>
              <a:round/>
              <a:headEnd type="none" w="sm" len="sm"/>
              <a:tailEnd type="triangle" w="lg" len="lg"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291560" y="4869358"/>
              <a:ext cx="792855" cy="3999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000" b="1" dirty="0">
                  <a:latin typeface="+mn-lt"/>
                </a:rPr>
                <a:t>ALE</a:t>
              </a:r>
              <a:endParaRPr lang="zh-CN" altLang="en-US" sz="2000" b="1" dirty="0">
                <a:latin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91560" y="5516835"/>
              <a:ext cx="1223999" cy="3999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000" b="1" dirty="0">
                  <a:latin typeface="+mn-lt"/>
                </a:rPr>
                <a:t>START</a:t>
              </a:r>
              <a:endParaRPr lang="zh-CN" altLang="en-US" sz="2000" b="1" dirty="0">
                <a:latin typeface="+mn-lt"/>
              </a:endParaRPr>
            </a:p>
          </p:txBody>
        </p:sp>
        <p:grpSp>
          <p:nvGrpSpPr>
            <p:cNvPr id="52245" name="组合 17"/>
            <p:cNvGrpSpPr>
              <a:grpSpLocks/>
            </p:cNvGrpSpPr>
            <p:nvPr/>
          </p:nvGrpSpPr>
          <p:grpSpPr bwMode="auto">
            <a:xfrm>
              <a:off x="3995936" y="5013176"/>
              <a:ext cx="1296144" cy="720080"/>
              <a:chOff x="3059832" y="5301208"/>
              <a:chExt cx="1296144" cy="720080"/>
            </a:xfrm>
          </p:grpSpPr>
          <p:cxnSp>
            <p:nvCxnSpPr>
              <p:cNvPr id="52249" name="直接连接符 10"/>
              <p:cNvCxnSpPr>
                <a:cxnSpLocks noChangeShapeType="1"/>
              </p:cNvCxnSpPr>
              <p:nvPr/>
            </p:nvCxnSpPr>
            <p:spPr bwMode="auto">
              <a:xfrm>
                <a:off x="3059832" y="5373216"/>
                <a:ext cx="1224136" cy="0"/>
              </a:xfrm>
              <a:prstGeom prst="line">
                <a:avLst/>
              </a:prstGeom>
              <a:noFill/>
              <a:ln w="25400" cap="sq" algn="ctr">
                <a:solidFill>
                  <a:schemeClr val="tx1"/>
                </a:solidFill>
                <a:round/>
                <a:headEnd type="none" w="sm" len="sm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2250" name="直接连接符 11"/>
              <p:cNvCxnSpPr>
                <a:cxnSpLocks noChangeShapeType="1"/>
              </p:cNvCxnSpPr>
              <p:nvPr/>
            </p:nvCxnSpPr>
            <p:spPr bwMode="auto">
              <a:xfrm>
                <a:off x="3707904" y="6021288"/>
                <a:ext cx="648072" cy="0"/>
              </a:xfrm>
              <a:prstGeom prst="line">
                <a:avLst/>
              </a:prstGeom>
              <a:noFill/>
              <a:ln w="25400" cap="sq" algn="ctr">
                <a:solidFill>
                  <a:schemeClr val="tx1"/>
                </a:solidFill>
                <a:round/>
                <a:headEnd type="none" w="sm" len="sm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2251" name="直接连接符 13"/>
              <p:cNvCxnSpPr>
                <a:cxnSpLocks noChangeShapeType="1"/>
              </p:cNvCxnSpPr>
              <p:nvPr/>
            </p:nvCxnSpPr>
            <p:spPr bwMode="auto">
              <a:xfrm flipV="1">
                <a:off x="3707904" y="5373216"/>
                <a:ext cx="0" cy="648072"/>
              </a:xfrm>
              <a:prstGeom prst="line">
                <a:avLst/>
              </a:prstGeom>
              <a:noFill/>
              <a:ln w="25400" cap="sq" algn="ctr">
                <a:solidFill>
                  <a:schemeClr val="tx1"/>
                </a:solidFill>
                <a:round/>
                <a:headEnd type="none" w="sm" len="sm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2252" name="椭圆 15"/>
              <p:cNvSpPr>
                <a:spLocks noChangeArrowheads="1"/>
              </p:cNvSpPr>
              <p:nvPr/>
            </p:nvSpPr>
            <p:spPr bwMode="auto">
              <a:xfrm>
                <a:off x="3635896" y="5301208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sq" algn="ctr">
                    <a:solidFill>
                      <a:srgbClr val="000000"/>
                    </a:solidFill>
                    <a:round/>
                    <a:headEnd type="none" w="sm" len="sm"/>
                    <a:tailEnd type="triangle" w="lg" len="lg"/>
                  </a14:hiddenLine>
                </a:ext>
              </a:extLst>
            </p:spPr>
            <p:txBody>
              <a:bodyPr/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华文中宋" pitchFamily="2" charset="-122"/>
                    <a:ea typeface="华文中宋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华文中宋" pitchFamily="2" charset="-122"/>
                    <a:ea typeface="华文中宋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chemeClr val="hlink"/>
                    </a:solidFill>
                    <a:latin typeface="华文中宋" pitchFamily="2" charset="-122"/>
                    <a:ea typeface="华文中宋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2400" b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52246" name="矩形 18"/>
            <p:cNvSpPr>
              <a:spLocks noChangeArrowheads="1"/>
            </p:cNvSpPr>
            <p:nvPr/>
          </p:nvSpPr>
          <p:spPr bwMode="auto">
            <a:xfrm>
              <a:off x="3131840" y="4509120"/>
              <a:ext cx="936104" cy="1152128"/>
            </a:xfrm>
            <a:prstGeom prst="rect">
              <a:avLst/>
            </a:prstGeom>
            <a:solidFill>
              <a:srgbClr val="339966"/>
            </a:solidFill>
            <a:ln w="25400" cap="sq" algn="ctr">
              <a:solidFill>
                <a:schemeClr val="bg1"/>
              </a:solidFill>
              <a:round/>
              <a:headEnd type="none" w="sm" len="sm"/>
              <a:tailEnd type="triangle" w="lg" len="lg"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203657" y="4737641"/>
              <a:ext cx="792854" cy="707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000" b="1" dirty="0">
                  <a:latin typeface="+mn-lt"/>
                </a:rPr>
                <a:t>输出接口</a:t>
              </a:r>
            </a:p>
          </p:txBody>
        </p:sp>
        <p:sp>
          <p:nvSpPr>
            <p:cNvPr id="52248" name="右箭头 20"/>
            <p:cNvSpPr>
              <a:spLocks noChangeArrowheads="1"/>
            </p:cNvSpPr>
            <p:nvPr/>
          </p:nvSpPr>
          <p:spPr bwMode="auto">
            <a:xfrm>
              <a:off x="2339752" y="4941168"/>
              <a:ext cx="792088" cy="216024"/>
            </a:xfrm>
            <a:prstGeom prst="rightArrow">
              <a:avLst>
                <a:gd name="adj1" fmla="val 50000"/>
                <a:gd name="adj2" fmla="val 4999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sq" algn="ctr">
                  <a:solidFill>
                    <a:srgbClr val="000000"/>
                  </a:solidFill>
                  <a:round/>
                  <a:headEnd type="none" w="sm" len="sm"/>
                  <a:tailEnd type="triangle" w="lg" len="lg"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283075" y="4756150"/>
            <a:ext cx="5032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 dirty="0">
                <a:latin typeface="+mn-lt"/>
              </a:rPr>
              <a:t>0</a:t>
            </a:r>
            <a:endParaRPr lang="zh-CN" altLang="en-US" sz="2000" b="1" dirty="0">
              <a:latin typeface="+mn-lt"/>
            </a:endParaRPr>
          </a:p>
        </p:txBody>
      </p: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>
            <a:off x="2411413" y="6627813"/>
            <a:ext cx="431800" cy="0"/>
          </a:xfrm>
          <a:prstGeom prst="line">
            <a:avLst/>
          </a:prstGeom>
          <a:noFill/>
          <a:ln w="38100" cap="sq" algn="ctr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V="1">
            <a:off x="2843213" y="6269038"/>
            <a:ext cx="142875" cy="358775"/>
          </a:xfrm>
          <a:prstGeom prst="line">
            <a:avLst/>
          </a:prstGeom>
          <a:noFill/>
          <a:ln w="38100" cap="sq" algn="ctr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28"/>
          <p:cNvSpPr txBox="1"/>
          <p:nvPr/>
        </p:nvSpPr>
        <p:spPr>
          <a:xfrm>
            <a:off x="4283075" y="5260975"/>
            <a:ext cx="4238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lt"/>
              </a:rPr>
              <a:t>1</a:t>
            </a:r>
            <a:endParaRPr lang="zh-CN" altLang="en-US" sz="2000" b="1" dirty="0">
              <a:solidFill>
                <a:srgbClr val="C00000"/>
              </a:solidFill>
              <a:latin typeface="+mn-lt"/>
            </a:endParaRPr>
          </a:p>
        </p:txBody>
      </p: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2986088" y="6269038"/>
            <a:ext cx="433387" cy="0"/>
          </a:xfrm>
          <a:prstGeom prst="line">
            <a:avLst/>
          </a:prstGeom>
          <a:noFill/>
          <a:ln w="38100" cap="sq" algn="ctr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 flipH="1" flipV="1">
            <a:off x="3419475" y="6269038"/>
            <a:ext cx="71438" cy="358775"/>
          </a:xfrm>
          <a:prstGeom prst="line">
            <a:avLst/>
          </a:prstGeom>
          <a:noFill/>
          <a:ln w="38100" cap="sq" algn="ctr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>
            <a:off x="3490913" y="6627813"/>
            <a:ext cx="431800" cy="0"/>
          </a:xfrm>
          <a:prstGeom prst="line">
            <a:avLst/>
          </a:prstGeom>
          <a:noFill/>
          <a:ln w="38100" cap="sq" algn="ctr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34"/>
          <p:cNvSpPr txBox="1"/>
          <p:nvPr/>
        </p:nvSpPr>
        <p:spPr>
          <a:xfrm>
            <a:off x="1619250" y="6051550"/>
            <a:ext cx="792163" cy="401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 dirty="0">
                <a:latin typeface="+mn-lt"/>
              </a:rPr>
              <a:t>ALE</a:t>
            </a:r>
            <a:endParaRPr lang="zh-CN" altLang="en-US" sz="2000" b="1" dirty="0">
              <a:latin typeface="+mn-lt"/>
            </a:endParaRPr>
          </a:p>
        </p:txBody>
      </p:sp>
      <p:cxnSp>
        <p:nvCxnSpPr>
          <p:cNvPr id="37" name="直接箭头连接符 36"/>
          <p:cNvCxnSpPr>
            <a:cxnSpLocks noChangeShapeType="1"/>
          </p:cNvCxnSpPr>
          <p:nvPr/>
        </p:nvCxnSpPr>
        <p:spPr bwMode="auto">
          <a:xfrm>
            <a:off x="2266950" y="6269038"/>
            <a:ext cx="647700" cy="215900"/>
          </a:xfrm>
          <a:prstGeom prst="straightConnector1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/>
          <p:nvPr/>
        </p:nvSpPr>
        <p:spPr>
          <a:xfrm>
            <a:off x="4268788" y="4756150"/>
            <a:ext cx="5032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 dirty="0">
                <a:latin typeface="+mn-lt"/>
              </a:rPr>
              <a:t>0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38613" y="6269038"/>
            <a:ext cx="12969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 dirty="0">
                <a:latin typeface="+mn-lt"/>
              </a:rPr>
              <a:t>START</a:t>
            </a:r>
            <a:endParaRPr lang="zh-CN" altLang="en-US" sz="2000" b="1" dirty="0">
              <a:latin typeface="+mn-lt"/>
            </a:endParaRPr>
          </a:p>
        </p:txBody>
      </p:sp>
      <p:cxnSp>
        <p:nvCxnSpPr>
          <p:cNvPr id="40" name="直接箭头连接符 39"/>
          <p:cNvCxnSpPr>
            <a:cxnSpLocks noChangeShapeType="1"/>
            <a:stCxn id="39" idx="1"/>
          </p:cNvCxnSpPr>
          <p:nvPr/>
        </p:nvCxnSpPr>
        <p:spPr bwMode="auto">
          <a:xfrm flipH="1" flipV="1">
            <a:off x="3419475" y="6411913"/>
            <a:ext cx="719138" cy="57150"/>
          </a:xfrm>
          <a:prstGeom prst="straightConnector1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9" grpId="0"/>
      <p:bldP spid="29" grpId="1"/>
      <p:bldP spid="35" grpId="0"/>
      <p:bldP spid="38" grpId="0"/>
      <p:bldP spid="3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ADC0809</a:t>
            </a:r>
            <a:r>
              <a:rPr lang="zh-CN" altLang="en-US" smtClean="0"/>
              <a:t>与系统的连接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0113" y="2051050"/>
            <a:ext cx="7772400" cy="4114800"/>
          </a:xfrm>
        </p:spPr>
        <p:txBody>
          <a:bodyPr/>
          <a:lstStyle/>
          <a:p>
            <a:r>
              <a:rPr lang="zh-CN" altLang="en-US" smtClean="0"/>
              <a:t>当仅采集单路模拟量时</a:t>
            </a:r>
            <a:endParaRPr lang="en-US" altLang="zh-CN" smtClean="0"/>
          </a:p>
          <a:p>
            <a:pPr lvl="1">
              <a:lnSpc>
                <a:spcPct val="110000"/>
              </a:lnSpc>
            </a:pPr>
            <a:r>
              <a:rPr lang="zh-CN" altLang="en-US" smtClean="0"/>
              <a:t>此时通道可由硬件确定，系统无须输出通道地址，则也无须地址锁存。</a:t>
            </a:r>
            <a:endParaRPr lang="en-US" altLang="zh-CN" smtClean="0"/>
          </a:p>
          <a:p>
            <a:pPr>
              <a:spcBef>
                <a:spcPts val="1800"/>
              </a:spcBef>
            </a:pPr>
            <a:r>
              <a:rPr lang="zh-CN" altLang="en-US" smtClean="0"/>
              <a:t>当循环采集多路模拟量时</a:t>
            </a:r>
            <a:endParaRPr lang="en-US" altLang="zh-CN" smtClean="0"/>
          </a:p>
          <a:p>
            <a:pPr lvl="1">
              <a:lnSpc>
                <a:spcPct val="110000"/>
              </a:lnSpc>
            </a:pPr>
            <a:r>
              <a:rPr lang="zh-CN" altLang="en-US" smtClean="0"/>
              <a:t>系统须通过软件方式循环输出不同的通道地址，及相应的地址锁存信号。</a:t>
            </a: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05886F55-328F-4198-92EB-67E3E4F75B83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336708C3-4B8A-4F1D-9F4D-D06E42B367DE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模拟量的输入通道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1916113"/>
            <a:ext cx="6908800" cy="46085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smtClean="0"/>
              <a:t>传感器（</a:t>
            </a:r>
            <a:r>
              <a:rPr lang="en-US" altLang="zh-CN" sz="2000" smtClean="0"/>
              <a:t>Transducer</a:t>
            </a:r>
            <a:r>
              <a:rPr lang="zh-CN" altLang="en-US" sz="2000" smtClean="0"/>
              <a:t>）</a:t>
            </a: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800" smtClean="0"/>
              <a:t>非电量</a:t>
            </a:r>
            <a:r>
              <a:rPr lang="en-US" altLang="zh-CN" sz="1800" smtClean="0"/>
              <a:t>→</a:t>
            </a:r>
            <a:r>
              <a:rPr lang="zh-CN" altLang="en-US" sz="1800" smtClean="0"/>
              <a:t>电压、电流 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变送器（</a:t>
            </a:r>
            <a:r>
              <a:rPr lang="en-US" altLang="zh-CN" sz="2000" smtClean="0"/>
              <a:t>Transformer</a:t>
            </a:r>
            <a:r>
              <a:rPr lang="zh-CN" altLang="en-US" sz="2000" smtClean="0"/>
              <a:t>）</a:t>
            </a: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800" smtClean="0"/>
              <a:t>转换成标准的电信号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信号处理（</a:t>
            </a:r>
            <a:r>
              <a:rPr lang="en-US" altLang="zh-CN" sz="2000" smtClean="0"/>
              <a:t>Signal Processing</a:t>
            </a:r>
            <a:r>
              <a:rPr lang="zh-CN" altLang="en-US" sz="2000" smtClean="0"/>
              <a:t>）</a:t>
            </a: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800" smtClean="0"/>
              <a:t>放大、整形、滤波</a:t>
            </a:r>
            <a:endParaRPr lang="zh-CN" altLang="en-US" sz="1800" smtClean="0">
              <a:latin typeface="Tahoma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多路转换开关（</a:t>
            </a:r>
            <a:r>
              <a:rPr lang="en-US" altLang="zh-CN" sz="2000" smtClean="0"/>
              <a:t>Multiplexer</a:t>
            </a:r>
            <a:r>
              <a:rPr lang="zh-CN" altLang="en-US" sz="2000" smtClean="0"/>
              <a:t>）</a:t>
            </a: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800" smtClean="0">
                <a:latin typeface="宋体" pitchFamily="2" charset="-122"/>
              </a:rPr>
              <a:t>多选一</a:t>
            </a:r>
            <a:endParaRPr lang="zh-CN" altLang="en-US" sz="1800" smtClean="0">
              <a:latin typeface="Tahoma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采样保持电路（</a:t>
            </a:r>
            <a:r>
              <a:rPr lang="en-US" altLang="zh-CN" sz="2000" smtClean="0"/>
              <a:t>Sample Holder</a:t>
            </a:r>
            <a:r>
              <a:rPr lang="zh-CN" altLang="en-US" sz="2000" smtClean="0"/>
              <a:t>，</a:t>
            </a:r>
            <a:r>
              <a:rPr lang="en-US" altLang="zh-CN" sz="2000" smtClean="0"/>
              <a:t>S/H</a:t>
            </a:r>
            <a:r>
              <a:rPr lang="zh-CN" altLang="en-US" sz="2000" smtClean="0"/>
              <a:t>）</a:t>
            </a: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800" smtClean="0">
                <a:latin typeface="宋体" pitchFamily="2" charset="-122"/>
              </a:rPr>
              <a:t>保证变换时信号恒定不变</a:t>
            </a:r>
            <a:endParaRPr lang="zh-CN" altLang="en-US" sz="1800" smtClean="0">
              <a:latin typeface="Tahoma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000" smtClean="0"/>
              <a:t>A/D</a:t>
            </a:r>
            <a:r>
              <a:rPr lang="zh-CN" altLang="en-US" sz="2000" smtClean="0"/>
              <a:t>变换器（</a:t>
            </a:r>
            <a:r>
              <a:rPr lang="en-US" altLang="zh-CN" sz="2000" smtClean="0"/>
              <a:t>A/D Converter</a:t>
            </a:r>
            <a:r>
              <a:rPr lang="zh-CN" altLang="en-US" sz="2000" smtClean="0"/>
              <a:t>）</a:t>
            </a: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800" smtClean="0">
                <a:latin typeface="宋体" pitchFamily="2" charset="-122"/>
              </a:rPr>
              <a:t>模拟量转换为数字量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ADC0809</a:t>
            </a:r>
            <a:r>
              <a:rPr lang="zh-CN" altLang="en-US" smtClean="0"/>
              <a:t>与系统的连接例</a:t>
            </a:r>
          </a:p>
        </p:txBody>
      </p:sp>
      <p:sp>
        <p:nvSpPr>
          <p:cNvPr id="134214" name="Text Box 70"/>
          <p:cNvSpPr txBox="1">
            <a:spLocks noChangeArrowheads="1"/>
          </p:cNvSpPr>
          <p:nvPr/>
        </p:nvSpPr>
        <p:spPr bwMode="auto">
          <a:xfrm>
            <a:off x="1031875" y="1916113"/>
            <a:ext cx="4681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</a:rPr>
              <a:t>单路模拟量输入：</a:t>
            </a:r>
          </a:p>
        </p:txBody>
      </p:sp>
      <p:grpSp>
        <p:nvGrpSpPr>
          <p:cNvPr id="54276" name="组合 56"/>
          <p:cNvGrpSpPr>
            <a:grpSpLocks/>
          </p:cNvGrpSpPr>
          <p:nvPr/>
        </p:nvGrpSpPr>
        <p:grpSpPr bwMode="auto">
          <a:xfrm>
            <a:off x="360363" y="2139950"/>
            <a:ext cx="8315325" cy="4537075"/>
            <a:chOff x="323527" y="2276872"/>
            <a:chExt cx="8315647" cy="4536678"/>
          </a:xfrm>
        </p:grpSpPr>
        <p:sp>
          <p:nvSpPr>
            <p:cNvPr id="54277" name="AutoShape 4"/>
            <p:cNvSpPr>
              <a:spLocks noChangeArrowheads="1"/>
            </p:cNvSpPr>
            <p:nvPr/>
          </p:nvSpPr>
          <p:spPr bwMode="auto">
            <a:xfrm>
              <a:off x="1942352" y="2645280"/>
              <a:ext cx="4356110" cy="333823"/>
            </a:xfrm>
            <a:prstGeom prst="leftArrow">
              <a:avLst>
                <a:gd name="adj1" fmla="val 56620"/>
                <a:gd name="adj2" fmla="val 110857"/>
              </a:avLst>
            </a:prstGeom>
            <a:solidFill>
              <a:srgbClr val="E45C00"/>
            </a:solidFill>
            <a:ln w="12700" algn="ctr">
              <a:solidFill>
                <a:srgbClr val="E45C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4278" name="Text Box 5"/>
            <p:cNvSpPr txBox="1">
              <a:spLocks noChangeArrowheads="1"/>
            </p:cNvSpPr>
            <p:nvPr/>
          </p:nvSpPr>
          <p:spPr bwMode="auto">
            <a:xfrm>
              <a:off x="4261376" y="3021206"/>
              <a:ext cx="379533" cy="248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54279" name="Text Box 6"/>
            <p:cNvSpPr txBox="1">
              <a:spLocks noChangeArrowheads="1"/>
            </p:cNvSpPr>
            <p:nvPr/>
          </p:nvSpPr>
          <p:spPr bwMode="auto">
            <a:xfrm>
              <a:off x="8154301" y="2700917"/>
              <a:ext cx="484873" cy="326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IN0</a:t>
              </a:r>
            </a:p>
          </p:txBody>
        </p:sp>
        <p:sp>
          <p:nvSpPr>
            <p:cNvPr id="59401" name="Line 7"/>
            <p:cNvSpPr>
              <a:spLocks noChangeShapeType="1"/>
            </p:cNvSpPr>
            <p:nvPr/>
          </p:nvSpPr>
          <p:spPr bwMode="auto">
            <a:xfrm flipV="1">
              <a:off x="5464051" y="3718196"/>
              <a:ext cx="869984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4281" name="Text Box 8"/>
            <p:cNvSpPr txBox="1">
              <a:spLocks noChangeArrowheads="1"/>
            </p:cNvSpPr>
            <p:nvPr/>
          </p:nvSpPr>
          <p:spPr bwMode="auto">
            <a:xfrm>
              <a:off x="323527" y="4192592"/>
              <a:ext cx="1044103" cy="437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15</a:t>
              </a: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--A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0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     </a:t>
              </a:r>
            </a:p>
          </p:txBody>
        </p:sp>
        <p:sp>
          <p:nvSpPr>
            <p:cNvPr id="54282" name="Rectangle 9"/>
            <p:cNvSpPr>
              <a:spLocks noChangeArrowheads="1"/>
            </p:cNvSpPr>
            <p:nvPr/>
          </p:nvSpPr>
          <p:spPr bwMode="auto">
            <a:xfrm>
              <a:off x="6287618" y="2565583"/>
              <a:ext cx="1392654" cy="4213381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4283" name="Line 10"/>
            <p:cNvSpPr>
              <a:spLocks noChangeShapeType="1"/>
            </p:cNvSpPr>
            <p:nvPr/>
          </p:nvSpPr>
          <p:spPr bwMode="auto">
            <a:xfrm>
              <a:off x="1310313" y="5046697"/>
              <a:ext cx="69555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4" name="Text Box 11"/>
            <p:cNvSpPr txBox="1">
              <a:spLocks noChangeArrowheads="1"/>
            </p:cNvSpPr>
            <p:nvPr/>
          </p:nvSpPr>
          <p:spPr bwMode="auto">
            <a:xfrm>
              <a:off x="1043865" y="2616709"/>
              <a:ext cx="983688" cy="33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7</a:t>
              </a: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--D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54285" name="Text Box 12"/>
            <p:cNvSpPr txBox="1">
              <a:spLocks noChangeArrowheads="1"/>
            </p:cNvSpPr>
            <p:nvPr/>
          </p:nvSpPr>
          <p:spPr bwMode="auto">
            <a:xfrm>
              <a:off x="6334092" y="2636912"/>
              <a:ext cx="1146345" cy="4052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7</a:t>
              </a: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-D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0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EOC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OE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ts val="6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START</a:t>
              </a: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ct val="75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ALE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ADDC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ADDB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ADDA</a:t>
              </a:r>
            </a:p>
          </p:txBody>
        </p:sp>
        <p:sp>
          <p:nvSpPr>
            <p:cNvPr id="54286" name="AutoShape 13"/>
            <p:cNvSpPr>
              <a:spLocks noChangeArrowheads="1"/>
            </p:cNvSpPr>
            <p:nvPr/>
          </p:nvSpPr>
          <p:spPr bwMode="auto">
            <a:xfrm>
              <a:off x="1310313" y="4177555"/>
              <a:ext cx="695552" cy="339837"/>
            </a:xfrm>
            <a:prstGeom prst="rightArrow">
              <a:avLst>
                <a:gd name="adj1" fmla="val 50000"/>
                <a:gd name="adj2" fmla="val 49671"/>
              </a:avLst>
            </a:prstGeom>
            <a:solidFill>
              <a:srgbClr val="E45C00"/>
            </a:solidFill>
            <a:ln w="9525">
              <a:solidFill>
                <a:srgbClr val="E45C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54287" name="Group 14"/>
            <p:cNvGrpSpPr>
              <a:grpSpLocks/>
            </p:cNvGrpSpPr>
            <p:nvPr/>
          </p:nvGrpSpPr>
          <p:grpSpPr bwMode="auto">
            <a:xfrm>
              <a:off x="5104095" y="3500886"/>
              <a:ext cx="365591" cy="445508"/>
              <a:chOff x="6670" y="9459"/>
              <a:chExt cx="345" cy="408"/>
            </a:xfrm>
          </p:grpSpPr>
          <p:sp>
            <p:nvSpPr>
              <p:cNvPr id="54325" name="Oval 15"/>
              <p:cNvSpPr>
                <a:spLocks noChangeArrowheads="1"/>
              </p:cNvSpPr>
              <p:nvPr/>
            </p:nvSpPr>
            <p:spPr bwMode="auto">
              <a:xfrm rot="10800000">
                <a:off x="6769" y="9744"/>
                <a:ext cx="99" cy="88"/>
              </a:xfrm>
              <a:prstGeom prst="ellipse">
                <a:avLst/>
              </a:prstGeom>
              <a:solidFill>
                <a:srgbClr val="E45C00"/>
              </a:solidFill>
              <a:ln w="9525">
                <a:solidFill>
                  <a:srgbClr val="E45C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华文中宋" pitchFamily="2" charset="-122"/>
                    <a:ea typeface="华文中宋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华文中宋" pitchFamily="2" charset="-122"/>
                    <a:ea typeface="华文中宋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chemeClr val="hlink"/>
                    </a:solidFill>
                    <a:latin typeface="华文中宋" pitchFamily="2" charset="-122"/>
                    <a:ea typeface="华文中宋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2400" b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54326" name="AutoShape 16"/>
              <p:cNvSpPr>
                <a:spLocks noChangeArrowheads="1"/>
              </p:cNvSpPr>
              <p:nvPr/>
            </p:nvSpPr>
            <p:spPr bwMode="auto">
              <a:xfrm rot="-5400000">
                <a:off x="6639" y="9490"/>
                <a:ext cx="408" cy="345"/>
              </a:xfrm>
              <a:prstGeom prst="triangle">
                <a:avLst>
                  <a:gd name="adj" fmla="val 50000"/>
                </a:avLst>
              </a:prstGeom>
              <a:solidFill>
                <a:srgbClr val="339966"/>
              </a:solidFill>
              <a:ln w="9525">
                <a:solidFill>
                  <a:srgbClr val="339966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华文中宋" pitchFamily="2" charset="-122"/>
                    <a:ea typeface="华文中宋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华文中宋" pitchFamily="2" charset="-122"/>
                    <a:ea typeface="华文中宋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chemeClr val="hlink"/>
                    </a:solidFill>
                    <a:latin typeface="华文中宋" pitchFamily="2" charset="-122"/>
                    <a:ea typeface="华文中宋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2400" b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54288" name="Line 17"/>
            <p:cNvSpPr>
              <a:spLocks noChangeShapeType="1"/>
            </p:cNvSpPr>
            <p:nvPr/>
          </p:nvSpPr>
          <p:spPr bwMode="auto">
            <a:xfrm>
              <a:off x="1310313" y="5688779"/>
              <a:ext cx="69555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9" name="Line 18"/>
            <p:cNvSpPr>
              <a:spLocks noChangeShapeType="1"/>
            </p:cNvSpPr>
            <p:nvPr/>
          </p:nvSpPr>
          <p:spPr bwMode="auto">
            <a:xfrm flipH="1">
              <a:off x="7680272" y="3001658"/>
              <a:ext cx="869053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1" name="Line 19"/>
            <p:cNvSpPr>
              <a:spLocks noChangeShapeType="1"/>
            </p:cNvSpPr>
            <p:nvPr/>
          </p:nvSpPr>
          <p:spPr bwMode="auto">
            <a:xfrm flipH="1" flipV="1">
              <a:off x="4752824" y="3718196"/>
              <a:ext cx="346088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9412" name="Line 20"/>
            <p:cNvSpPr>
              <a:spLocks noChangeShapeType="1"/>
            </p:cNvSpPr>
            <p:nvPr/>
          </p:nvSpPr>
          <p:spPr bwMode="auto">
            <a:xfrm flipV="1">
              <a:off x="4725834" y="2930865"/>
              <a:ext cx="0" cy="784156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4292" name="Rectangle 21"/>
            <p:cNvSpPr>
              <a:spLocks noChangeArrowheads="1"/>
            </p:cNvSpPr>
            <p:nvPr/>
          </p:nvSpPr>
          <p:spPr bwMode="auto">
            <a:xfrm>
              <a:off x="2005865" y="3798621"/>
              <a:ext cx="870602" cy="2378861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zh-CN" altLang="en-US" sz="1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译</a:t>
              </a: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码</a:t>
              </a: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器</a:t>
              </a:r>
              <a:endParaRPr lang="zh-CN" altLang="en-US" sz="2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59414" name="Line 22"/>
            <p:cNvSpPr>
              <a:spLocks noChangeShapeType="1"/>
            </p:cNvSpPr>
            <p:nvPr/>
          </p:nvSpPr>
          <p:spPr bwMode="auto">
            <a:xfrm>
              <a:off x="2844575" y="4221390"/>
              <a:ext cx="2424206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9415" name="Line 23"/>
            <p:cNvSpPr>
              <a:spLocks noChangeShapeType="1"/>
            </p:cNvSpPr>
            <p:nvPr/>
          </p:nvSpPr>
          <p:spPr bwMode="auto">
            <a:xfrm flipH="1">
              <a:off x="5260843" y="3895980"/>
              <a:ext cx="0" cy="323822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9416" name="Line 24"/>
            <p:cNvSpPr>
              <a:spLocks noChangeShapeType="1"/>
            </p:cNvSpPr>
            <p:nvPr/>
          </p:nvSpPr>
          <p:spPr bwMode="auto">
            <a:xfrm flipH="1">
              <a:off x="5591056" y="4359490"/>
              <a:ext cx="696939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 type="triangle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9417" name="Line 25"/>
            <p:cNvSpPr>
              <a:spLocks noChangeShapeType="1"/>
            </p:cNvSpPr>
            <p:nvPr/>
          </p:nvSpPr>
          <p:spPr bwMode="auto">
            <a:xfrm flipV="1">
              <a:off x="4206702" y="4686486"/>
              <a:ext cx="1378003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4297" name="Line 26"/>
            <p:cNvSpPr>
              <a:spLocks noChangeShapeType="1"/>
            </p:cNvSpPr>
            <p:nvPr/>
          </p:nvSpPr>
          <p:spPr bwMode="auto">
            <a:xfrm flipV="1">
              <a:off x="5590517" y="4359503"/>
              <a:ext cx="0" cy="33983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9" name="Line 27"/>
            <p:cNvSpPr>
              <a:spLocks noChangeShapeType="1"/>
            </p:cNvSpPr>
            <p:nvPr/>
          </p:nvSpPr>
          <p:spPr bwMode="auto">
            <a:xfrm>
              <a:off x="4178126" y="5108724"/>
              <a:ext cx="2122569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9420" name="Line 29"/>
            <p:cNvSpPr>
              <a:spLocks noChangeShapeType="1"/>
            </p:cNvSpPr>
            <p:nvPr/>
          </p:nvSpPr>
          <p:spPr bwMode="auto">
            <a:xfrm flipH="1">
              <a:off x="5765688" y="5794464"/>
              <a:ext cx="52230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9421" name="Line 30"/>
            <p:cNvSpPr>
              <a:spLocks noChangeShapeType="1"/>
            </p:cNvSpPr>
            <p:nvPr/>
          </p:nvSpPr>
          <p:spPr bwMode="auto">
            <a:xfrm flipH="1">
              <a:off x="5765688" y="6134159"/>
              <a:ext cx="52230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9422" name="Line 31"/>
            <p:cNvSpPr>
              <a:spLocks noChangeShapeType="1"/>
            </p:cNvSpPr>
            <p:nvPr/>
          </p:nvSpPr>
          <p:spPr bwMode="auto">
            <a:xfrm flipH="1">
              <a:off x="5765688" y="6473855"/>
              <a:ext cx="522307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9423" name="Line 32"/>
            <p:cNvSpPr>
              <a:spLocks noChangeShapeType="1"/>
            </p:cNvSpPr>
            <p:nvPr/>
          </p:nvSpPr>
          <p:spPr bwMode="auto">
            <a:xfrm>
              <a:off x="5765688" y="5794464"/>
              <a:ext cx="0" cy="1019086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59424" name="Line 33"/>
            <p:cNvSpPr>
              <a:spLocks noChangeShapeType="1"/>
            </p:cNvSpPr>
            <p:nvPr/>
          </p:nvSpPr>
          <p:spPr bwMode="auto">
            <a:xfrm>
              <a:off x="5591056" y="6813550"/>
              <a:ext cx="347675" cy="0"/>
            </a:xfrm>
            <a:prstGeom prst="line">
              <a:avLst/>
            </a:prstGeom>
            <a:noFill/>
            <a:ln w="222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grpSp>
          <p:nvGrpSpPr>
            <p:cNvPr id="54304" name="Group 40"/>
            <p:cNvGrpSpPr>
              <a:grpSpLocks/>
            </p:cNvGrpSpPr>
            <p:nvPr/>
          </p:nvGrpSpPr>
          <p:grpSpPr bwMode="auto">
            <a:xfrm>
              <a:off x="4318693" y="5254208"/>
              <a:ext cx="562329" cy="195482"/>
              <a:chOff x="3957" y="13608"/>
              <a:chExt cx="1080" cy="312"/>
            </a:xfrm>
          </p:grpSpPr>
          <p:sp>
            <p:nvSpPr>
              <p:cNvPr id="54320" name="Line 41"/>
              <p:cNvSpPr>
                <a:spLocks noChangeShapeType="1"/>
              </p:cNvSpPr>
              <p:nvPr/>
            </p:nvSpPr>
            <p:spPr bwMode="auto">
              <a:xfrm>
                <a:off x="3957" y="13920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1" name="Line 42"/>
              <p:cNvSpPr>
                <a:spLocks noChangeShapeType="1"/>
              </p:cNvSpPr>
              <p:nvPr/>
            </p:nvSpPr>
            <p:spPr bwMode="auto">
              <a:xfrm>
                <a:off x="4677" y="13920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2" name="Line 43"/>
              <p:cNvSpPr>
                <a:spLocks noChangeShapeType="1"/>
              </p:cNvSpPr>
              <p:nvPr/>
            </p:nvSpPr>
            <p:spPr bwMode="auto">
              <a:xfrm>
                <a:off x="4317" y="13608"/>
                <a:ext cx="0" cy="3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3" name="Line 44"/>
              <p:cNvSpPr>
                <a:spLocks noChangeShapeType="1"/>
              </p:cNvSpPr>
              <p:nvPr/>
            </p:nvSpPr>
            <p:spPr bwMode="auto">
              <a:xfrm>
                <a:off x="4677" y="13608"/>
                <a:ext cx="0" cy="3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4" name="Line 45"/>
              <p:cNvSpPr>
                <a:spLocks noChangeShapeType="1"/>
              </p:cNvSpPr>
              <p:nvPr/>
            </p:nvSpPr>
            <p:spPr bwMode="auto">
              <a:xfrm>
                <a:off x="4317" y="13608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4305" name="Group 46"/>
            <p:cNvGrpSpPr>
              <a:grpSpLocks/>
            </p:cNvGrpSpPr>
            <p:nvPr/>
          </p:nvGrpSpPr>
          <p:grpSpPr bwMode="auto">
            <a:xfrm>
              <a:off x="4338832" y="3995607"/>
              <a:ext cx="472480" cy="162400"/>
              <a:chOff x="5217" y="13296"/>
              <a:chExt cx="1080" cy="624"/>
            </a:xfrm>
          </p:grpSpPr>
          <p:sp>
            <p:nvSpPr>
              <p:cNvPr id="54315" name="Line 47"/>
              <p:cNvSpPr>
                <a:spLocks noChangeShapeType="1"/>
              </p:cNvSpPr>
              <p:nvPr/>
            </p:nvSpPr>
            <p:spPr bwMode="auto">
              <a:xfrm>
                <a:off x="5937" y="13296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6" name="Line 48"/>
              <p:cNvSpPr>
                <a:spLocks noChangeShapeType="1"/>
              </p:cNvSpPr>
              <p:nvPr/>
            </p:nvSpPr>
            <p:spPr bwMode="auto">
              <a:xfrm>
                <a:off x="5577" y="13920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7" name="Line 49"/>
              <p:cNvSpPr>
                <a:spLocks noChangeShapeType="1"/>
              </p:cNvSpPr>
              <p:nvPr/>
            </p:nvSpPr>
            <p:spPr bwMode="auto">
              <a:xfrm>
                <a:off x="5937" y="13296"/>
                <a:ext cx="0" cy="6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8" name="Line 50"/>
              <p:cNvSpPr>
                <a:spLocks noChangeShapeType="1"/>
              </p:cNvSpPr>
              <p:nvPr/>
            </p:nvSpPr>
            <p:spPr bwMode="auto">
              <a:xfrm>
                <a:off x="5577" y="13296"/>
                <a:ext cx="0" cy="6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9" name="Line 51"/>
              <p:cNvSpPr>
                <a:spLocks noChangeShapeType="1"/>
              </p:cNvSpPr>
              <p:nvPr/>
            </p:nvSpPr>
            <p:spPr bwMode="auto">
              <a:xfrm>
                <a:off x="5217" y="13296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4306" name="Text Box 53"/>
            <p:cNvSpPr txBox="1">
              <a:spLocks noChangeArrowheads="1"/>
            </p:cNvSpPr>
            <p:nvPr/>
          </p:nvSpPr>
          <p:spPr bwMode="auto">
            <a:xfrm>
              <a:off x="6439431" y="2276872"/>
              <a:ext cx="1194367" cy="261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ADC0809</a:t>
              </a:r>
              <a:endParaRPr lang="en-US" altLang="zh-CN" sz="1800" baseline="-180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</p:txBody>
        </p:sp>
        <p:sp>
          <p:nvSpPr>
            <p:cNvPr id="54307" name="Line 54"/>
            <p:cNvSpPr>
              <a:spLocks noChangeShapeType="1"/>
            </p:cNvSpPr>
            <p:nvPr/>
          </p:nvSpPr>
          <p:spPr bwMode="auto">
            <a:xfrm>
              <a:off x="710806" y="4911363"/>
              <a:ext cx="446145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8" name="Line 55"/>
            <p:cNvSpPr>
              <a:spLocks noChangeShapeType="1"/>
            </p:cNvSpPr>
            <p:nvPr/>
          </p:nvSpPr>
          <p:spPr bwMode="auto">
            <a:xfrm>
              <a:off x="665881" y="5473749"/>
              <a:ext cx="520502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9" name="Rectangle 59"/>
            <p:cNvSpPr>
              <a:spLocks noChangeArrowheads="1"/>
            </p:cNvSpPr>
            <p:nvPr/>
          </p:nvSpPr>
          <p:spPr bwMode="auto">
            <a:xfrm>
              <a:off x="3335006" y="4494837"/>
              <a:ext cx="870602" cy="1500698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zh-CN" altLang="en-US" sz="1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endParaRPr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endPara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endPara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4310" name="Text Box 65"/>
            <p:cNvSpPr txBox="1">
              <a:spLocks noChangeArrowheads="1"/>
            </p:cNvSpPr>
            <p:nvPr/>
          </p:nvSpPr>
          <p:spPr bwMode="auto">
            <a:xfrm>
              <a:off x="2987824" y="6165304"/>
              <a:ext cx="16636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数字</a:t>
              </a:r>
              <a:r>
                <a:rPr kumimoji="1" lang="en-US" altLang="zh-CN" sz="1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I/O</a:t>
              </a:r>
              <a:r>
                <a:rPr kumimoji="1" lang="zh-CN" altLang="en-US" sz="1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接口</a:t>
              </a:r>
            </a:p>
          </p:txBody>
        </p:sp>
        <p:sp>
          <p:nvSpPr>
            <p:cNvPr id="54311" name="Text Box 67"/>
            <p:cNvSpPr txBox="1">
              <a:spLocks noChangeArrowheads="1"/>
            </p:cNvSpPr>
            <p:nvPr/>
          </p:nvSpPr>
          <p:spPr bwMode="auto">
            <a:xfrm>
              <a:off x="3520099" y="4653136"/>
              <a:ext cx="47583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输出接口</a:t>
              </a:r>
            </a:p>
          </p:txBody>
        </p:sp>
        <p:sp>
          <p:nvSpPr>
            <p:cNvPr id="54312" name="AutoShape 72"/>
            <p:cNvSpPr>
              <a:spLocks noChangeArrowheads="1"/>
            </p:cNvSpPr>
            <p:nvPr/>
          </p:nvSpPr>
          <p:spPr bwMode="auto">
            <a:xfrm>
              <a:off x="2885762" y="5108349"/>
              <a:ext cx="441498" cy="339837"/>
            </a:xfrm>
            <a:prstGeom prst="rightArrow">
              <a:avLst>
                <a:gd name="adj1" fmla="val 50000"/>
                <a:gd name="adj2" fmla="val 31528"/>
              </a:avLst>
            </a:prstGeom>
            <a:solidFill>
              <a:srgbClr val="E45C00"/>
            </a:solidFill>
            <a:ln w="9525">
              <a:solidFill>
                <a:srgbClr val="E45C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4313" name="Text Box 74"/>
            <p:cNvSpPr txBox="1">
              <a:spLocks noChangeArrowheads="1"/>
            </p:cNvSpPr>
            <p:nvPr/>
          </p:nvSpPr>
          <p:spPr bwMode="auto">
            <a:xfrm>
              <a:off x="622506" y="4897830"/>
              <a:ext cx="703298" cy="347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IOR</a:t>
              </a:r>
              <a:endParaRPr lang="zh-CN" altLang="en-US" sz="1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4314" name="Text Box 75"/>
            <p:cNvSpPr txBox="1">
              <a:spLocks noChangeArrowheads="1"/>
            </p:cNvSpPr>
            <p:nvPr/>
          </p:nvSpPr>
          <p:spPr bwMode="auto">
            <a:xfrm>
              <a:off x="594622" y="5517356"/>
              <a:ext cx="703298" cy="347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IOW</a:t>
              </a:r>
              <a:endPara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6A82815F-BA35-4E62-8C00-E235EB665DD2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ADC0809</a:t>
            </a:r>
            <a:r>
              <a:rPr lang="zh-CN" altLang="en-US" smtClean="0"/>
              <a:t>与系统的连接例</a:t>
            </a:r>
          </a:p>
        </p:txBody>
      </p:sp>
      <p:grpSp>
        <p:nvGrpSpPr>
          <p:cNvPr id="2" name="Group 72"/>
          <p:cNvGrpSpPr>
            <a:grpSpLocks/>
          </p:cNvGrpSpPr>
          <p:nvPr/>
        </p:nvGrpSpPr>
        <p:grpSpPr bwMode="auto">
          <a:xfrm>
            <a:off x="827088" y="2133600"/>
            <a:ext cx="7842250" cy="4608513"/>
            <a:chOff x="249" y="1162"/>
            <a:chExt cx="5212" cy="3252"/>
          </a:xfrm>
        </p:grpSpPr>
        <p:sp>
          <p:nvSpPr>
            <p:cNvPr id="55302" name="AutoShape 4"/>
            <p:cNvSpPr>
              <a:spLocks noChangeArrowheads="1"/>
            </p:cNvSpPr>
            <p:nvPr/>
          </p:nvSpPr>
          <p:spPr bwMode="auto">
            <a:xfrm>
              <a:off x="1260" y="1544"/>
              <a:ext cx="2721" cy="217"/>
            </a:xfrm>
            <a:prstGeom prst="leftArrow">
              <a:avLst>
                <a:gd name="adj1" fmla="val 56620"/>
                <a:gd name="adj2" fmla="val 109718"/>
              </a:avLst>
            </a:prstGeom>
            <a:solidFill>
              <a:srgbClr val="E45C00"/>
            </a:solidFill>
            <a:ln w="12700" algn="ctr">
              <a:solidFill>
                <a:srgbClr val="E45C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5303" name="Text Box 5"/>
            <p:cNvSpPr txBox="1">
              <a:spLocks noChangeArrowheads="1"/>
            </p:cNvSpPr>
            <p:nvPr/>
          </p:nvSpPr>
          <p:spPr bwMode="auto">
            <a:xfrm>
              <a:off x="2708" y="1783"/>
              <a:ext cx="23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55304" name="Text Box 6"/>
            <p:cNvSpPr txBox="1">
              <a:spLocks noChangeArrowheads="1"/>
            </p:cNvSpPr>
            <p:nvPr/>
          </p:nvSpPr>
          <p:spPr bwMode="auto">
            <a:xfrm>
              <a:off x="5140" y="1505"/>
              <a:ext cx="303" cy="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IN0</a:t>
              </a:r>
            </a:p>
          </p:txBody>
        </p:sp>
        <p:sp>
          <p:nvSpPr>
            <p:cNvPr id="55305" name="Line 7"/>
            <p:cNvSpPr>
              <a:spLocks noChangeShapeType="1"/>
            </p:cNvSpPr>
            <p:nvPr/>
          </p:nvSpPr>
          <p:spPr bwMode="auto">
            <a:xfrm flipV="1">
              <a:off x="3459" y="2247"/>
              <a:ext cx="5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6" name="Text Box 8"/>
            <p:cNvSpPr txBox="1">
              <a:spLocks noChangeArrowheads="1"/>
            </p:cNvSpPr>
            <p:nvPr/>
          </p:nvSpPr>
          <p:spPr bwMode="auto">
            <a:xfrm>
              <a:off x="249" y="2561"/>
              <a:ext cx="757" cy="1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15</a:t>
              </a: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--A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0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     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    IOR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    IOW</a:t>
              </a:r>
            </a:p>
          </p:txBody>
        </p:sp>
        <p:sp>
          <p:nvSpPr>
            <p:cNvPr id="55307" name="Rectangle 9"/>
            <p:cNvSpPr>
              <a:spLocks noChangeArrowheads="1"/>
            </p:cNvSpPr>
            <p:nvPr/>
          </p:nvSpPr>
          <p:spPr bwMode="auto">
            <a:xfrm>
              <a:off x="3974" y="1389"/>
              <a:ext cx="870" cy="3025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5308" name="Line 10"/>
            <p:cNvSpPr>
              <a:spLocks noChangeShapeType="1"/>
            </p:cNvSpPr>
            <p:nvPr/>
          </p:nvSpPr>
          <p:spPr bwMode="auto">
            <a:xfrm>
              <a:off x="865" y="3102"/>
              <a:ext cx="43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9" name="Text Box 11"/>
            <p:cNvSpPr txBox="1">
              <a:spLocks noChangeArrowheads="1"/>
            </p:cNvSpPr>
            <p:nvPr/>
          </p:nvSpPr>
          <p:spPr bwMode="auto">
            <a:xfrm>
              <a:off x="699" y="1513"/>
              <a:ext cx="614" cy="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7</a:t>
              </a: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--D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55310" name="Text Box 12"/>
            <p:cNvSpPr txBox="1">
              <a:spLocks noChangeArrowheads="1"/>
            </p:cNvSpPr>
            <p:nvPr/>
          </p:nvSpPr>
          <p:spPr bwMode="auto">
            <a:xfrm>
              <a:off x="4003" y="1544"/>
              <a:ext cx="716" cy="2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7</a:t>
              </a: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-D</a:t>
              </a:r>
              <a:r>
                <a:rPr lang="en-US" altLang="zh-CN" sz="1800" baseline="-18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0</a:t>
              </a: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EOC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OE</a:t>
              </a:r>
            </a:p>
            <a:p>
              <a:pPr algn="just" eaLnBrk="1" hangingPunct="1">
                <a:lnSpc>
                  <a:spcPct val="150000"/>
                </a:lnSpc>
                <a:spcBef>
                  <a:spcPts val="12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START</a:t>
              </a:r>
              <a:endParaRPr lang="en-US" altLang="zh-CN" sz="18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  <a:p>
              <a:pPr algn="just" eaLnBrk="1" hangingPunct="1">
                <a:lnSpc>
                  <a:spcPct val="150000"/>
                </a:lnSpc>
                <a:spcBef>
                  <a:spcPts val="12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ALE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ADDC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ADDB</a:t>
              </a:r>
            </a:p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ADDA</a:t>
              </a:r>
            </a:p>
          </p:txBody>
        </p:sp>
        <p:sp>
          <p:nvSpPr>
            <p:cNvPr id="55311" name="AutoShape 13"/>
            <p:cNvSpPr>
              <a:spLocks noChangeArrowheads="1"/>
            </p:cNvSpPr>
            <p:nvPr/>
          </p:nvSpPr>
          <p:spPr bwMode="auto">
            <a:xfrm>
              <a:off x="865" y="2579"/>
              <a:ext cx="435" cy="226"/>
            </a:xfrm>
            <a:prstGeom prst="rightArrow">
              <a:avLst>
                <a:gd name="adj1" fmla="val 50000"/>
                <a:gd name="adj2" fmla="val 48119"/>
              </a:avLst>
            </a:prstGeom>
            <a:solidFill>
              <a:srgbClr val="E45C00"/>
            </a:solidFill>
            <a:ln w="9525">
              <a:solidFill>
                <a:srgbClr val="E45C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55312" name="Group 14"/>
            <p:cNvGrpSpPr>
              <a:grpSpLocks/>
            </p:cNvGrpSpPr>
            <p:nvPr/>
          </p:nvGrpSpPr>
          <p:grpSpPr bwMode="auto">
            <a:xfrm>
              <a:off x="3235" y="2095"/>
              <a:ext cx="228" cy="296"/>
              <a:chOff x="6670" y="9459"/>
              <a:chExt cx="345" cy="408"/>
            </a:xfrm>
          </p:grpSpPr>
          <p:sp>
            <p:nvSpPr>
              <p:cNvPr id="55354" name="Oval 15"/>
              <p:cNvSpPr>
                <a:spLocks noChangeArrowheads="1"/>
              </p:cNvSpPr>
              <p:nvPr/>
            </p:nvSpPr>
            <p:spPr bwMode="auto">
              <a:xfrm rot="10800000">
                <a:off x="6769" y="9767"/>
                <a:ext cx="99" cy="88"/>
              </a:xfrm>
              <a:prstGeom prst="ellipse">
                <a:avLst/>
              </a:prstGeom>
              <a:solidFill>
                <a:srgbClr val="E45C00"/>
              </a:solidFill>
              <a:ln w="9525">
                <a:solidFill>
                  <a:srgbClr val="E45C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华文中宋" pitchFamily="2" charset="-122"/>
                    <a:ea typeface="华文中宋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华文中宋" pitchFamily="2" charset="-122"/>
                    <a:ea typeface="华文中宋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chemeClr val="hlink"/>
                    </a:solidFill>
                    <a:latin typeface="华文中宋" pitchFamily="2" charset="-122"/>
                    <a:ea typeface="华文中宋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2400" b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55355" name="AutoShape 16"/>
              <p:cNvSpPr>
                <a:spLocks noChangeArrowheads="1"/>
              </p:cNvSpPr>
              <p:nvPr/>
            </p:nvSpPr>
            <p:spPr bwMode="auto">
              <a:xfrm rot="-5400000">
                <a:off x="6639" y="9490"/>
                <a:ext cx="408" cy="345"/>
              </a:xfrm>
              <a:prstGeom prst="triangle">
                <a:avLst>
                  <a:gd name="adj" fmla="val 50000"/>
                </a:avLst>
              </a:prstGeom>
              <a:solidFill>
                <a:srgbClr val="339966"/>
              </a:solidFill>
              <a:ln w="9525">
                <a:solidFill>
                  <a:srgbClr val="339966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华文中宋" pitchFamily="2" charset="-122"/>
                    <a:ea typeface="华文中宋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华文中宋" pitchFamily="2" charset="-122"/>
                    <a:ea typeface="华文中宋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chemeClr val="hlink"/>
                    </a:solidFill>
                    <a:latin typeface="华文中宋" pitchFamily="2" charset="-122"/>
                    <a:ea typeface="华文中宋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2400" b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55313" name="Line 17"/>
            <p:cNvSpPr>
              <a:spLocks noChangeShapeType="1"/>
            </p:cNvSpPr>
            <p:nvPr/>
          </p:nvSpPr>
          <p:spPr bwMode="auto">
            <a:xfrm>
              <a:off x="865" y="3557"/>
              <a:ext cx="43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4" name="Line 18"/>
            <p:cNvSpPr>
              <a:spLocks noChangeShapeType="1"/>
            </p:cNvSpPr>
            <p:nvPr/>
          </p:nvSpPr>
          <p:spPr bwMode="auto">
            <a:xfrm flipH="1">
              <a:off x="4844" y="1705"/>
              <a:ext cx="543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5" name="Line 19"/>
            <p:cNvSpPr>
              <a:spLocks noChangeShapeType="1"/>
            </p:cNvSpPr>
            <p:nvPr/>
          </p:nvSpPr>
          <p:spPr bwMode="auto">
            <a:xfrm flipH="1" flipV="1">
              <a:off x="3015" y="2247"/>
              <a:ext cx="21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6" name="Line 20"/>
            <p:cNvSpPr>
              <a:spLocks noChangeShapeType="1"/>
            </p:cNvSpPr>
            <p:nvPr/>
          </p:nvSpPr>
          <p:spPr bwMode="auto">
            <a:xfrm flipV="1">
              <a:off x="2999" y="1722"/>
              <a:ext cx="0" cy="522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7" name="Rectangle 21"/>
            <p:cNvSpPr>
              <a:spLocks noChangeArrowheads="1"/>
            </p:cNvSpPr>
            <p:nvPr/>
          </p:nvSpPr>
          <p:spPr bwMode="auto">
            <a:xfrm>
              <a:off x="1300" y="2300"/>
              <a:ext cx="543" cy="1583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zh-CN" altLang="en-US" sz="1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译</a:t>
              </a: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码</a:t>
              </a: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</a:pPr>
              <a:endPara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器</a:t>
              </a:r>
              <a:endParaRPr lang="zh-CN" altLang="en-US" sz="2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55318" name="Line 22"/>
            <p:cNvSpPr>
              <a:spLocks noChangeShapeType="1"/>
            </p:cNvSpPr>
            <p:nvPr/>
          </p:nvSpPr>
          <p:spPr bwMode="auto">
            <a:xfrm>
              <a:off x="1837" y="2568"/>
              <a:ext cx="150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9" name="Line 23"/>
            <p:cNvSpPr>
              <a:spLocks noChangeShapeType="1"/>
            </p:cNvSpPr>
            <p:nvPr/>
          </p:nvSpPr>
          <p:spPr bwMode="auto">
            <a:xfrm flipH="1">
              <a:off x="3341" y="2377"/>
              <a:ext cx="0" cy="179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0" name="Line 24"/>
            <p:cNvSpPr>
              <a:spLocks noChangeShapeType="1"/>
            </p:cNvSpPr>
            <p:nvPr/>
          </p:nvSpPr>
          <p:spPr bwMode="auto">
            <a:xfrm flipH="1">
              <a:off x="3539" y="2686"/>
              <a:ext cx="43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 type="triangle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1" name="Line 25"/>
            <p:cNvSpPr>
              <a:spLocks noChangeShapeType="1"/>
            </p:cNvSpPr>
            <p:nvPr/>
          </p:nvSpPr>
          <p:spPr bwMode="auto">
            <a:xfrm flipV="1">
              <a:off x="2675" y="2827"/>
              <a:ext cx="86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2" name="Line 26"/>
            <p:cNvSpPr>
              <a:spLocks noChangeShapeType="1"/>
            </p:cNvSpPr>
            <p:nvPr/>
          </p:nvSpPr>
          <p:spPr bwMode="auto">
            <a:xfrm flipH="1" flipV="1">
              <a:off x="3524" y="2686"/>
              <a:ext cx="0" cy="13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3" name="Line 27"/>
            <p:cNvSpPr>
              <a:spLocks noChangeShapeType="1"/>
            </p:cNvSpPr>
            <p:nvPr/>
          </p:nvSpPr>
          <p:spPr bwMode="auto">
            <a:xfrm>
              <a:off x="3323" y="3090"/>
              <a:ext cx="65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4" name="Line 28"/>
            <p:cNvSpPr>
              <a:spLocks noChangeShapeType="1"/>
            </p:cNvSpPr>
            <p:nvPr/>
          </p:nvSpPr>
          <p:spPr bwMode="auto">
            <a:xfrm>
              <a:off x="2683" y="3485"/>
              <a:ext cx="129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325" name="Group 34"/>
            <p:cNvGrpSpPr>
              <a:grpSpLocks/>
            </p:cNvGrpSpPr>
            <p:nvPr/>
          </p:nvGrpSpPr>
          <p:grpSpPr bwMode="auto">
            <a:xfrm>
              <a:off x="2704" y="3279"/>
              <a:ext cx="348" cy="105"/>
              <a:chOff x="3957" y="13608"/>
              <a:chExt cx="1080" cy="312"/>
            </a:xfrm>
          </p:grpSpPr>
          <p:sp>
            <p:nvSpPr>
              <p:cNvPr id="55349" name="Line 35"/>
              <p:cNvSpPr>
                <a:spLocks noChangeShapeType="1"/>
              </p:cNvSpPr>
              <p:nvPr/>
            </p:nvSpPr>
            <p:spPr bwMode="auto">
              <a:xfrm>
                <a:off x="3957" y="13920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0" name="Line 36"/>
              <p:cNvSpPr>
                <a:spLocks noChangeShapeType="1"/>
              </p:cNvSpPr>
              <p:nvPr/>
            </p:nvSpPr>
            <p:spPr bwMode="auto">
              <a:xfrm>
                <a:off x="4677" y="13920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1" name="Line 37"/>
              <p:cNvSpPr>
                <a:spLocks noChangeShapeType="1"/>
              </p:cNvSpPr>
              <p:nvPr/>
            </p:nvSpPr>
            <p:spPr bwMode="auto">
              <a:xfrm>
                <a:off x="4317" y="13608"/>
                <a:ext cx="0" cy="3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2" name="Line 38"/>
              <p:cNvSpPr>
                <a:spLocks noChangeShapeType="1"/>
              </p:cNvSpPr>
              <p:nvPr/>
            </p:nvSpPr>
            <p:spPr bwMode="auto">
              <a:xfrm>
                <a:off x="4677" y="13608"/>
                <a:ext cx="0" cy="3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3" name="Line 39"/>
              <p:cNvSpPr>
                <a:spLocks noChangeShapeType="1"/>
              </p:cNvSpPr>
              <p:nvPr/>
            </p:nvSpPr>
            <p:spPr bwMode="auto">
              <a:xfrm>
                <a:off x="4317" y="13608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326" name="Group 40"/>
            <p:cNvGrpSpPr>
              <a:grpSpLocks/>
            </p:cNvGrpSpPr>
            <p:nvPr/>
          </p:nvGrpSpPr>
          <p:grpSpPr bwMode="auto">
            <a:xfrm>
              <a:off x="2701" y="2887"/>
              <a:ext cx="351" cy="131"/>
              <a:chOff x="3957" y="13608"/>
              <a:chExt cx="1080" cy="312"/>
            </a:xfrm>
          </p:grpSpPr>
          <p:sp>
            <p:nvSpPr>
              <p:cNvPr id="55344" name="Line 41"/>
              <p:cNvSpPr>
                <a:spLocks noChangeShapeType="1"/>
              </p:cNvSpPr>
              <p:nvPr/>
            </p:nvSpPr>
            <p:spPr bwMode="auto">
              <a:xfrm>
                <a:off x="3957" y="13920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5" name="Line 42"/>
              <p:cNvSpPr>
                <a:spLocks noChangeShapeType="1"/>
              </p:cNvSpPr>
              <p:nvPr/>
            </p:nvSpPr>
            <p:spPr bwMode="auto">
              <a:xfrm>
                <a:off x="4677" y="13920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6" name="Line 43"/>
              <p:cNvSpPr>
                <a:spLocks noChangeShapeType="1"/>
              </p:cNvSpPr>
              <p:nvPr/>
            </p:nvSpPr>
            <p:spPr bwMode="auto">
              <a:xfrm>
                <a:off x="4317" y="13608"/>
                <a:ext cx="0" cy="3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7" name="Line 44"/>
              <p:cNvSpPr>
                <a:spLocks noChangeShapeType="1"/>
              </p:cNvSpPr>
              <p:nvPr/>
            </p:nvSpPr>
            <p:spPr bwMode="auto">
              <a:xfrm>
                <a:off x="4677" y="13608"/>
                <a:ext cx="0" cy="3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8" name="Line 45"/>
              <p:cNvSpPr>
                <a:spLocks noChangeShapeType="1"/>
              </p:cNvSpPr>
              <p:nvPr/>
            </p:nvSpPr>
            <p:spPr bwMode="auto">
              <a:xfrm>
                <a:off x="4317" y="13608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327" name="Group 46"/>
            <p:cNvGrpSpPr>
              <a:grpSpLocks/>
            </p:cNvGrpSpPr>
            <p:nvPr/>
          </p:nvGrpSpPr>
          <p:grpSpPr bwMode="auto">
            <a:xfrm>
              <a:off x="2757" y="2387"/>
              <a:ext cx="295" cy="107"/>
              <a:chOff x="5217" y="13296"/>
              <a:chExt cx="1080" cy="624"/>
            </a:xfrm>
          </p:grpSpPr>
          <p:sp>
            <p:nvSpPr>
              <p:cNvPr id="55339" name="Line 47"/>
              <p:cNvSpPr>
                <a:spLocks noChangeShapeType="1"/>
              </p:cNvSpPr>
              <p:nvPr/>
            </p:nvSpPr>
            <p:spPr bwMode="auto">
              <a:xfrm>
                <a:off x="5937" y="13296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0" name="Line 48"/>
              <p:cNvSpPr>
                <a:spLocks noChangeShapeType="1"/>
              </p:cNvSpPr>
              <p:nvPr/>
            </p:nvSpPr>
            <p:spPr bwMode="auto">
              <a:xfrm>
                <a:off x="5577" y="13920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1" name="Line 49"/>
              <p:cNvSpPr>
                <a:spLocks noChangeShapeType="1"/>
              </p:cNvSpPr>
              <p:nvPr/>
            </p:nvSpPr>
            <p:spPr bwMode="auto">
              <a:xfrm>
                <a:off x="5937" y="13296"/>
                <a:ext cx="0" cy="6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2" name="Line 50"/>
              <p:cNvSpPr>
                <a:spLocks noChangeShapeType="1"/>
              </p:cNvSpPr>
              <p:nvPr/>
            </p:nvSpPr>
            <p:spPr bwMode="auto">
              <a:xfrm>
                <a:off x="5577" y="13296"/>
                <a:ext cx="0" cy="6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3" name="Line 51"/>
              <p:cNvSpPr>
                <a:spLocks noChangeShapeType="1"/>
              </p:cNvSpPr>
              <p:nvPr/>
            </p:nvSpPr>
            <p:spPr bwMode="auto">
              <a:xfrm>
                <a:off x="5217" y="13296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5328" name="Line 52"/>
            <p:cNvSpPr>
              <a:spLocks noChangeShapeType="1"/>
            </p:cNvSpPr>
            <p:nvPr/>
          </p:nvSpPr>
          <p:spPr bwMode="auto">
            <a:xfrm>
              <a:off x="3323" y="3090"/>
              <a:ext cx="0" cy="3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55329" name="Text Box 53"/>
            <p:cNvSpPr txBox="1">
              <a:spLocks noChangeArrowheads="1"/>
            </p:cNvSpPr>
            <p:nvPr/>
          </p:nvSpPr>
          <p:spPr bwMode="auto">
            <a:xfrm>
              <a:off x="4014" y="1162"/>
              <a:ext cx="746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ADC0809</a:t>
              </a:r>
              <a:endParaRPr lang="en-US" altLang="zh-CN" sz="1800" baseline="-18000">
                <a:solidFill>
                  <a:schemeClr val="tx1"/>
                </a:solidFill>
                <a:latin typeface="Tahoma" pitchFamily="34" charset="0"/>
                <a:ea typeface="宋体" pitchFamily="2" charset="-122"/>
              </a:endParaRPr>
            </a:p>
          </p:txBody>
        </p:sp>
        <p:sp>
          <p:nvSpPr>
            <p:cNvPr id="55330" name="Line 54"/>
            <p:cNvSpPr>
              <a:spLocks noChangeShapeType="1"/>
            </p:cNvSpPr>
            <p:nvPr/>
          </p:nvSpPr>
          <p:spPr bwMode="auto">
            <a:xfrm>
              <a:off x="509" y="3003"/>
              <a:ext cx="279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31" name="Line 55"/>
            <p:cNvSpPr>
              <a:spLocks noChangeShapeType="1"/>
            </p:cNvSpPr>
            <p:nvPr/>
          </p:nvSpPr>
          <p:spPr bwMode="auto">
            <a:xfrm>
              <a:off x="490" y="3472"/>
              <a:ext cx="325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32" name="Rectangle 58"/>
            <p:cNvSpPr>
              <a:spLocks noChangeArrowheads="1"/>
            </p:cNvSpPr>
            <p:nvPr/>
          </p:nvSpPr>
          <p:spPr bwMode="auto">
            <a:xfrm>
              <a:off x="2130" y="2704"/>
              <a:ext cx="544" cy="1270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endParaRPr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I/O</a:t>
              </a: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接</a:t>
              </a:r>
            </a:p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口</a:t>
              </a:r>
              <a:endParaRPr lang="zh-CN" altLang="en-US" sz="2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55333" name="AutoShape 63"/>
            <p:cNvSpPr>
              <a:spLocks noChangeArrowheads="1"/>
            </p:cNvSpPr>
            <p:nvPr/>
          </p:nvSpPr>
          <p:spPr bwMode="auto">
            <a:xfrm>
              <a:off x="1850" y="3361"/>
              <a:ext cx="276" cy="226"/>
            </a:xfrm>
            <a:prstGeom prst="rightArrow">
              <a:avLst>
                <a:gd name="adj1" fmla="val 50000"/>
                <a:gd name="adj2" fmla="val 30531"/>
              </a:avLst>
            </a:prstGeom>
            <a:solidFill>
              <a:srgbClr val="E45C00"/>
            </a:solidFill>
            <a:ln w="9525">
              <a:solidFill>
                <a:srgbClr val="E45C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5334" name="AutoShape 64"/>
            <p:cNvSpPr>
              <a:spLocks noChangeArrowheads="1"/>
            </p:cNvSpPr>
            <p:nvPr/>
          </p:nvSpPr>
          <p:spPr bwMode="auto">
            <a:xfrm>
              <a:off x="2687" y="3692"/>
              <a:ext cx="1285" cy="226"/>
            </a:xfrm>
            <a:prstGeom prst="rightArrow">
              <a:avLst>
                <a:gd name="adj1" fmla="val 50000"/>
                <a:gd name="adj2" fmla="val 142146"/>
              </a:avLst>
            </a:prstGeom>
            <a:solidFill>
              <a:srgbClr val="E45C00"/>
            </a:solidFill>
            <a:ln w="9525">
              <a:solidFill>
                <a:srgbClr val="E45C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5335" name="Text Box 65"/>
            <p:cNvSpPr txBox="1">
              <a:spLocks noChangeArrowheads="1"/>
            </p:cNvSpPr>
            <p:nvPr/>
          </p:nvSpPr>
          <p:spPr bwMode="auto">
            <a:xfrm>
              <a:off x="1955" y="4106"/>
              <a:ext cx="96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数字</a:t>
              </a:r>
              <a:r>
                <a:rPr kumimoji="1" lang="en-US" altLang="zh-CN" sz="1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I/O</a:t>
              </a:r>
              <a:r>
                <a:rPr kumimoji="1" lang="zh-CN" altLang="en-US" sz="1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接口</a:t>
              </a:r>
            </a:p>
          </p:txBody>
        </p:sp>
        <p:sp>
          <p:nvSpPr>
            <p:cNvPr id="55336" name="Text Box 66"/>
            <p:cNvSpPr txBox="1">
              <a:spLocks noChangeArrowheads="1"/>
            </p:cNvSpPr>
            <p:nvPr/>
          </p:nvSpPr>
          <p:spPr bwMode="auto">
            <a:xfrm>
              <a:off x="5158" y="3066"/>
              <a:ext cx="303" cy="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rPr>
                <a:t>IN7</a:t>
              </a:r>
            </a:p>
          </p:txBody>
        </p:sp>
        <p:sp>
          <p:nvSpPr>
            <p:cNvPr id="55337" name="Line 67"/>
            <p:cNvSpPr>
              <a:spLocks noChangeShapeType="1"/>
            </p:cNvSpPr>
            <p:nvPr/>
          </p:nvSpPr>
          <p:spPr bwMode="auto">
            <a:xfrm flipH="1">
              <a:off x="4850" y="3283"/>
              <a:ext cx="543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38" name="Text Box 68"/>
            <p:cNvSpPr txBox="1">
              <a:spLocks noChangeArrowheads="1"/>
            </p:cNvSpPr>
            <p:nvPr/>
          </p:nvSpPr>
          <p:spPr bwMode="auto">
            <a:xfrm>
              <a:off x="5070" y="2153"/>
              <a:ext cx="303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40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┇</a:t>
              </a:r>
            </a:p>
          </p:txBody>
        </p:sp>
      </p:grpSp>
      <p:sp>
        <p:nvSpPr>
          <p:cNvPr id="159815" name="Text Box 71"/>
          <p:cNvSpPr txBox="1">
            <a:spLocks noChangeArrowheads="1"/>
          </p:cNvSpPr>
          <p:nvPr/>
        </p:nvSpPr>
        <p:spPr bwMode="auto">
          <a:xfrm>
            <a:off x="1008063" y="1876425"/>
            <a:ext cx="288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</a:rPr>
              <a:t>多路模拟量输入：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9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36563" y="260350"/>
            <a:ext cx="7793037" cy="838200"/>
          </a:xfrm>
        </p:spPr>
        <p:txBody>
          <a:bodyPr/>
          <a:lstStyle/>
          <a:p>
            <a:pPr eaLnBrk="1" hangingPunct="1"/>
            <a:r>
              <a:rPr lang="zh-CN" altLang="en-US" smtClean="0"/>
              <a:t>数据采集程序流程</a:t>
            </a:r>
          </a:p>
        </p:txBody>
      </p:sp>
      <p:sp>
        <p:nvSpPr>
          <p:cNvPr id="56323" name="AutoShape 4"/>
          <p:cNvSpPr>
            <a:spLocks noChangeArrowheads="1"/>
          </p:cNvSpPr>
          <p:nvPr/>
        </p:nvSpPr>
        <p:spPr bwMode="auto">
          <a:xfrm>
            <a:off x="609600" y="1709738"/>
            <a:ext cx="2057400" cy="606425"/>
          </a:xfrm>
          <a:prstGeom prst="flowChartAlternateProcess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24" name="Text Box 5"/>
          <p:cNvSpPr txBox="1">
            <a:spLocks noChangeArrowheads="1"/>
          </p:cNvSpPr>
          <p:nvPr/>
        </p:nvSpPr>
        <p:spPr bwMode="auto">
          <a:xfrm>
            <a:off x="1123950" y="1814513"/>
            <a:ext cx="1295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2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初始化</a:t>
            </a:r>
            <a:r>
              <a:rPr kumimoji="1" lang="zh-CN" altLang="en-US" sz="2000">
                <a:solidFill>
                  <a:schemeClr val="bg2"/>
                </a:solidFill>
                <a:latin typeface="Times New Roman" pitchFamily="18" charset="0"/>
                <a:ea typeface="宋体" pitchFamily="2" charset="-122"/>
              </a:rPr>
              <a:t>  </a:t>
            </a:r>
          </a:p>
        </p:txBody>
      </p:sp>
      <p:sp>
        <p:nvSpPr>
          <p:cNvPr id="56325" name="AutoShape 7"/>
          <p:cNvSpPr>
            <a:spLocks noChangeArrowheads="1"/>
          </p:cNvSpPr>
          <p:nvPr/>
        </p:nvSpPr>
        <p:spPr bwMode="auto">
          <a:xfrm>
            <a:off x="609600" y="2852738"/>
            <a:ext cx="2057400" cy="609600"/>
          </a:xfrm>
          <a:prstGeom prst="flowChartProcess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26" name="AutoShape 8"/>
          <p:cNvSpPr>
            <a:spLocks noChangeArrowheads="1"/>
          </p:cNvSpPr>
          <p:nvPr/>
        </p:nvSpPr>
        <p:spPr bwMode="auto">
          <a:xfrm>
            <a:off x="609600" y="3995738"/>
            <a:ext cx="2057400" cy="609600"/>
          </a:xfrm>
          <a:prstGeom prst="flowChartProcess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27" name="AutoShape 9"/>
          <p:cNvSpPr>
            <a:spLocks noChangeArrowheads="1"/>
          </p:cNvSpPr>
          <p:nvPr/>
        </p:nvSpPr>
        <p:spPr bwMode="auto">
          <a:xfrm>
            <a:off x="609600" y="5138738"/>
            <a:ext cx="2057400" cy="609600"/>
          </a:xfrm>
          <a:prstGeom prst="flowChartProcess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28" name="Text Box 6"/>
          <p:cNvSpPr txBox="1">
            <a:spLocks noChangeArrowheads="1"/>
          </p:cNvSpPr>
          <p:nvPr/>
        </p:nvSpPr>
        <p:spPr bwMode="auto">
          <a:xfrm>
            <a:off x="909638" y="2971800"/>
            <a:ext cx="16335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送通道地址</a:t>
            </a:r>
          </a:p>
        </p:txBody>
      </p:sp>
      <p:sp>
        <p:nvSpPr>
          <p:cNvPr id="56329" name="Text Box 10"/>
          <p:cNvSpPr txBox="1">
            <a:spLocks noChangeArrowheads="1"/>
          </p:cNvSpPr>
          <p:nvPr/>
        </p:nvSpPr>
        <p:spPr bwMode="auto">
          <a:xfrm>
            <a:off x="881063" y="4132263"/>
            <a:ext cx="1576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送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ALE</a:t>
            </a: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信号</a:t>
            </a:r>
          </a:p>
        </p:txBody>
      </p:sp>
      <p:sp>
        <p:nvSpPr>
          <p:cNvPr id="56330" name="Text Box 11"/>
          <p:cNvSpPr txBox="1">
            <a:spLocks noChangeArrowheads="1"/>
          </p:cNvSpPr>
          <p:nvPr/>
        </p:nvSpPr>
        <p:spPr bwMode="auto">
          <a:xfrm>
            <a:off x="728663" y="5257800"/>
            <a:ext cx="19478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送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START</a:t>
            </a: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信号</a:t>
            </a:r>
          </a:p>
        </p:txBody>
      </p:sp>
      <p:sp>
        <p:nvSpPr>
          <p:cNvPr id="56331" name="AutoShape 12"/>
          <p:cNvSpPr>
            <a:spLocks noChangeArrowheads="1"/>
          </p:cNvSpPr>
          <p:nvPr/>
        </p:nvSpPr>
        <p:spPr bwMode="auto">
          <a:xfrm>
            <a:off x="3657600" y="2090738"/>
            <a:ext cx="2133600" cy="609600"/>
          </a:xfrm>
          <a:prstGeom prst="flowChartProcess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32" name="AutoShape 13"/>
          <p:cNvSpPr>
            <a:spLocks noChangeArrowheads="1"/>
          </p:cNvSpPr>
          <p:nvPr/>
        </p:nvSpPr>
        <p:spPr bwMode="auto">
          <a:xfrm>
            <a:off x="3581400" y="4852988"/>
            <a:ext cx="2286000" cy="685800"/>
          </a:xfrm>
          <a:prstGeom prst="flowChartProcess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33" name="Text Box 14"/>
          <p:cNvSpPr txBox="1">
            <a:spLocks noChangeArrowheads="1"/>
          </p:cNvSpPr>
          <p:nvPr/>
        </p:nvSpPr>
        <p:spPr bwMode="auto">
          <a:xfrm>
            <a:off x="3910013" y="2227263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读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EOC</a:t>
            </a: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状态</a:t>
            </a:r>
          </a:p>
        </p:txBody>
      </p:sp>
      <p:sp>
        <p:nvSpPr>
          <p:cNvPr id="56334" name="Text Box 15"/>
          <p:cNvSpPr txBox="1">
            <a:spLocks noChangeArrowheads="1"/>
          </p:cNvSpPr>
          <p:nvPr/>
        </p:nvSpPr>
        <p:spPr bwMode="auto">
          <a:xfrm>
            <a:off x="3643313" y="5005388"/>
            <a:ext cx="21764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送读允许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OE</a:t>
            </a: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信号</a:t>
            </a:r>
          </a:p>
        </p:txBody>
      </p:sp>
      <p:sp>
        <p:nvSpPr>
          <p:cNvPr id="56335" name="AutoShape 16"/>
          <p:cNvSpPr>
            <a:spLocks noChangeArrowheads="1"/>
          </p:cNvSpPr>
          <p:nvPr/>
        </p:nvSpPr>
        <p:spPr bwMode="auto">
          <a:xfrm>
            <a:off x="3657600" y="3405188"/>
            <a:ext cx="2133600" cy="762000"/>
          </a:xfrm>
          <a:prstGeom prst="flowChartDecision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36" name="Text Box 17"/>
          <p:cNvSpPr txBox="1">
            <a:spLocks noChangeArrowheads="1"/>
          </p:cNvSpPr>
          <p:nvPr/>
        </p:nvSpPr>
        <p:spPr bwMode="auto">
          <a:xfrm>
            <a:off x="4157663" y="3598863"/>
            <a:ext cx="13287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EOC=1？</a:t>
            </a:r>
            <a:endParaRPr kumimoji="1" lang="zh-CN" altLang="en-US" sz="200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37" name="AutoShape 20"/>
          <p:cNvSpPr>
            <a:spLocks noChangeArrowheads="1"/>
          </p:cNvSpPr>
          <p:nvPr/>
        </p:nvSpPr>
        <p:spPr bwMode="auto">
          <a:xfrm>
            <a:off x="6738938" y="2090738"/>
            <a:ext cx="2024062" cy="609600"/>
          </a:xfrm>
          <a:prstGeom prst="flowChartProcess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38" name="Text Box 21"/>
          <p:cNvSpPr txBox="1">
            <a:spLocks noChangeArrowheads="1"/>
          </p:cNvSpPr>
          <p:nvPr/>
        </p:nvSpPr>
        <p:spPr bwMode="auto">
          <a:xfrm>
            <a:off x="6991350" y="2166938"/>
            <a:ext cx="1828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读转换结果</a:t>
            </a:r>
          </a:p>
        </p:txBody>
      </p:sp>
      <p:sp>
        <p:nvSpPr>
          <p:cNvPr id="56339" name="AutoShape 22"/>
          <p:cNvSpPr>
            <a:spLocks noChangeArrowheads="1"/>
          </p:cNvSpPr>
          <p:nvPr/>
        </p:nvSpPr>
        <p:spPr bwMode="auto">
          <a:xfrm>
            <a:off x="6629400" y="3405188"/>
            <a:ext cx="2286000" cy="790575"/>
          </a:xfrm>
          <a:prstGeom prst="flowChartDecision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40" name="Text Box 23"/>
          <p:cNvSpPr txBox="1">
            <a:spLocks noChangeArrowheads="1"/>
          </p:cNvSpPr>
          <p:nvPr/>
        </p:nvSpPr>
        <p:spPr bwMode="auto">
          <a:xfrm>
            <a:off x="6981825" y="3581400"/>
            <a:ext cx="1824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采集结束否？</a:t>
            </a:r>
          </a:p>
        </p:txBody>
      </p:sp>
      <p:sp>
        <p:nvSpPr>
          <p:cNvPr id="56341" name="Line 26"/>
          <p:cNvSpPr>
            <a:spLocks noChangeShapeType="1"/>
          </p:cNvSpPr>
          <p:nvPr/>
        </p:nvSpPr>
        <p:spPr bwMode="auto">
          <a:xfrm>
            <a:off x="1674813" y="2319338"/>
            <a:ext cx="0" cy="5254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2" name="Line 27"/>
          <p:cNvSpPr>
            <a:spLocks noChangeShapeType="1"/>
          </p:cNvSpPr>
          <p:nvPr/>
        </p:nvSpPr>
        <p:spPr bwMode="auto">
          <a:xfrm>
            <a:off x="1676400" y="3476625"/>
            <a:ext cx="0" cy="44291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3" name="Line 28"/>
          <p:cNvSpPr>
            <a:spLocks noChangeShapeType="1"/>
          </p:cNvSpPr>
          <p:nvPr/>
        </p:nvSpPr>
        <p:spPr bwMode="auto">
          <a:xfrm>
            <a:off x="1676400" y="4605338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4" name="Line 29"/>
          <p:cNvSpPr>
            <a:spLocks noChangeShapeType="1"/>
          </p:cNvSpPr>
          <p:nvPr/>
        </p:nvSpPr>
        <p:spPr bwMode="auto">
          <a:xfrm flipH="1">
            <a:off x="4714875" y="1692275"/>
            <a:ext cx="1588" cy="39211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5" name="Line 30"/>
          <p:cNvSpPr>
            <a:spLocks noChangeShapeType="1"/>
          </p:cNvSpPr>
          <p:nvPr/>
        </p:nvSpPr>
        <p:spPr bwMode="auto">
          <a:xfrm>
            <a:off x="4724400" y="2700338"/>
            <a:ext cx="19050" cy="685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6" name="Line 31"/>
          <p:cNvSpPr>
            <a:spLocks noChangeShapeType="1"/>
          </p:cNvSpPr>
          <p:nvPr/>
        </p:nvSpPr>
        <p:spPr bwMode="auto">
          <a:xfrm>
            <a:off x="4729163" y="4167188"/>
            <a:ext cx="19050" cy="685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7" name="Line 33"/>
          <p:cNvSpPr>
            <a:spLocks noChangeShapeType="1"/>
          </p:cNvSpPr>
          <p:nvPr/>
        </p:nvSpPr>
        <p:spPr bwMode="auto">
          <a:xfrm>
            <a:off x="7729538" y="1557338"/>
            <a:ext cx="0" cy="52863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8" name="Line 34"/>
          <p:cNvSpPr>
            <a:spLocks noChangeShapeType="1"/>
          </p:cNvSpPr>
          <p:nvPr/>
        </p:nvSpPr>
        <p:spPr bwMode="auto">
          <a:xfrm>
            <a:off x="7748588" y="2700338"/>
            <a:ext cx="19050" cy="685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9" name="Line 35"/>
          <p:cNvSpPr>
            <a:spLocks noChangeShapeType="1"/>
          </p:cNvSpPr>
          <p:nvPr/>
        </p:nvSpPr>
        <p:spPr bwMode="auto">
          <a:xfrm flipH="1">
            <a:off x="3276600" y="3795713"/>
            <a:ext cx="381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50" name="Line 36"/>
          <p:cNvSpPr>
            <a:spLocks noChangeShapeType="1"/>
          </p:cNvSpPr>
          <p:nvPr/>
        </p:nvSpPr>
        <p:spPr bwMode="auto">
          <a:xfrm flipV="1">
            <a:off x="3276600" y="1719263"/>
            <a:ext cx="0" cy="206533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51" name="Line 37"/>
          <p:cNvSpPr>
            <a:spLocks noChangeShapeType="1"/>
          </p:cNvSpPr>
          <p:nvPr/>
        </p:nvSpPr>
        <p:spPr bwMode="auto">
          <a:xfrm>
            <a:off x="3290888" y="1690688"/>
            <a:ext cx="14065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52" name="Text Box 38"/>
          <p:cNvSpPr txBox="1">
            <a:spLocks noChangeArrowheads="1"/>
          </p:cNvSpPr>
          <p:nvPr/>
        </p:nvSpPr>
        <p:spPr bwMode="auto">
          <a:xfrm>
            <a:off x="3276600" y="3328988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N</a:t>
            </a:r>
          </a:p>
        </p:txBody>
      </p:sp>
      <p:sp>
        <p:nvSpPr>
          <p:cNvPr id="56353" name="Text Box 39"/>
          <p:cNvSpPr txBox="1">
            <a:spLocks noChangeArrowheads="1"/>
          </p:cNvSpPr>
          <p:nvPr/>
        </p:nvSpPr>
        <p:spPr bwMode="auto">
          <a:xfrm>
            <a:off x="4833938" y="4179888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Y</a:t>
            </a:r>
          </a:p>
        </p:txBody>
      </p:sp>
      <p:sp>
        <p:nvSpPr>
          <p:cNvPr id="56354" name="AutoShape 40"/>
          <p:cNvSpPr>
            <a:spLocks noChangeArrowheads="1"/>
          </p:cNvSpPr>
          <p:nvPr/>
        </p:nvSpPr>
        <p:spPr bwMode="auto">
          <a:xfrm>
            <a:off x="6781800" y="4929188"/>
            <a:ext cx="2057400" cy="609600"/>
          </a:xfrm>
          <a:prstGeom prst="flowChartProcess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6355" name="Text Box 41"/>
          <p:cNvSpPr txBox="1">
            <a:spLocks noChangeArrowheads="1"/>
          </p:cNvSpPr>
          <p:nvPr/>
        </p:nvSpPr>
        <p:spPr bwMode="auto">
          <a:xfrm>
            <a:off x="7315200" y="5046663"/>
            <a:ext cx="11953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结  束</a:t>
            </a:r>
          </a:p>
        </p:txBody>
      </p:sp>
      <p:sp>
        <p:nvSpPr>
          <p:cNvPr id="56356" name="Line 42"/>
          <p:cNvSpPr>
            <a:spLocks noChangeShapeType="1"/>
          </p:cNvSpPr>
          <p:nvPr/>
        </p:nvSpPr>
        <p:spPr bwMode="auto">
          <a:xfrm>
            <a:off x="7743825" y="4229100"/>
            <a:ext cx="19050" cy="6508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57" name="Text Box 43"/>
          <p:cNvSpPr txBox="1">
            <a:spLocks noChangeArrowheads="1"/>
          </p:cNvSpPr>
          <p:nvPr/>
        </p:nvSpPr>
        <p:spPr bwMode="auto">
          <a:xfrm>
            <a:off x="8001000" y="4243388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Y</a:t>
            </a:r>
          </a:p>
        </p:txBody>
      </p:sp>
      <p:sp>
        <p:nvSpPr>
          <p:cNvPr id="56358" name="Line 46"/>
          <p:cNvSpPr>
            <a:spLocks noChangeShapeType="1"/>
          </p:cNvSpPr>
          <p:nvPr/>
        </p:nvSpPr>
        <p:spPr bwMode="auto">
          <a:xfrm flipH="1">
            <a:off x="6310313" y="3814763"/>
            <a:ext cx="304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59" name="Line 47"/>
          <p:cNvSpPr>
            <a:spLocks noChangeShapeType="1"/>
          </p:cNvSpPr>
          <p:nvPr/>
        </p:nvSpPr>
        <p:spPr bwMode="auto">
          <a:xfrm>
            <a:off x="6310313" y="3843338"/>
            <a:ext cx="0" cy="2438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0" name="Line 48"/>
          <p:cNvSpPr>
            <a:spLocks noChangeShapeType="1"/>
          </p:cNvSpPr>
          <p:nvPr/>
        </p:nvSpPr>
        <p:spPr bwMode="auto">
          <a:xfrm flipH="1">
            <a:off x="5624513" y="6281738"/>
            <a:ext cx="685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1" name="Line 49"/>
          <p:cNvSpPr>
            <a:spLocks noChangeShapeType="1"/>
          </p:cNvSpPr>
          <p:nvPr/>
        </p:nvSpPr>
        <p:spPr bwMode="auto">
          <a:xfrm>
            <a:off x="838200" y="2471738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2" name="Text Box 50"/>
          <p:cNvSpPr txBox="1">
            <a:spLocks noChangeArrowheads="1"/>
          </p:cNvSpPr>
          <p:nvPr/>
        </p:nvSpPr>
        <p:spPr bwMode="auto">
          <a:xfrm>
            <a:off x="3048000" y="6096000"/>
            <a:ext cx="213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</a:rPr>
              <a:t>送下一路通道地址</a:t>
            </a:r>
          </a:p>
        </p:txBody>
      </p:sp>
      <p:sp>
        <p:nvSpPr>
          <p:cNvPr id="56363" name="Text Box 51"/>
          <p:cNvSpPr txBox="1">
            <a:spLocks noChangeArrowheads="1"/>
          </p:cNvSpPr>
          <p:nvPr/>
        </p:nvSpPr>
        <p:spPr bwMode="auto">
          <a:xfrm>
            <a:off x="4829175" y="6115050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</a:rPr>
              <a:t>（1）</a:t>
            </a:r>
          </a:p>
        </p:txBody>
      </p:sp>
      <p:sp>
        <p:nvSpPr>
          <p:cNvPr id="56364" name="Text Box 52"/>
          <p:cNvSpPr txBox="1">
            <a:spLocks noChangeArrowheads="1"/>
          </p:cNvSpPr>
          <p:nvPr/>
        </p:nvSpPr>
        <p:spPr bwMode="auto">
          <a:xfrm>
            <a:off x="152400" y="2319338"/>
            <a:ext cx="838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tx1"/>
                </a:solidFill>
              </a:rPr>
              <a:t>（1）</a:t>
            </a:r>
          </a:p>
        </p:txBody>
      </p:sp>
      <p:sp>
        <p:nvSpPr>
          <p:cNvPr id="56365" name="Text Box 53"/>
          <p:cNvSpPr txBox="1">
            <a:spLocks noChangeArrowheads="1"/>
          </p:cNvSpPr>
          <p:nvPr/>
        </p:nvSpPr>
        <p:spPr bwMode="auto">
          <a:xfrm>
            <a:off x="6248400" y="3446463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N</a:t>
            </a:r>
          </a:p>
        </p:txBody>
      </p:sp>
      <p:sp>
        <p:nvSpPr>
          <p:cNvPr id="56366" name="Line 54"/>
          <p:cNvSpPr>
            <a:spLocks noChangeShapeType="1"/>
          </p:cNvSpPr>
          <p:nvPr/>
        </p:nvSpPr>
        <p:spPr bwMode="auto">
          <a:xfrm>
            <a:off x="1676400" y="5748338"/>
            <a:ext cx="0" cy="228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7" name="Line 55"/>
          <p:cNvSpPr>
            <a:spLocks noChangeShapeType="1"/>
          </p:cNvSpPr>
          <p:nvPr/>
        </p:nvSpPr>
        <p:spPr bwMode="auto">
          <a:xfrm>
            <a:off x="1676400" y="5976938"/>
            <a:ext cx="15938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8" name="Line 56"/>
          <p:cNvSpPr>
            <a:spLocks noChangeShapeType="1"/>
          </p:cNvSpPr>
          <p:nvPr/>
        </p:nvSpPr>
        <p:spPr bwMode="auto">
          <a:xfrm flipV="1">
            <a:off x="3276600" y="3767138"/>
            <a:ext cx="0" cy="2209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9" name="Line 57"/>
          <p:cNvSpPr>
            <a:spLocks noChangeShapeType="1"/>
          </p:cNvSpPr>
          <p:nvPr/>
        </p:nvSpPr>
        <p:spPr bwMode="auto">
          <a:xfrm>
            <a:off x="4724400" y="5519738"/>
            <a:ext cx="0" cy="381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70" name="Line 58"/>
          <p:cNvSpPr>
            <a:spLocks noChangeShapeType="1"/>
          </p:cNvSpPr>
          <p:nvPr/>
        </p:nvSpPr>
        <p:spPr bwMode="auto">
          <a:xfrm>
            <a:off x="4724400" y="5900738"/>
            <a:ext cx="13668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71" name="Line 59"/>
          <p:cNvSpPr>
            <a:spLocks noChangeShapeType="1"/>
          </p:cNvSpPr>
          <p:nvPr/>
        </p:nvSpPr>
        <p:spPr bwMode="auto">
          <a:xfrm flipV="1">
            <a:off x="6110288" y="1557338"/>
            <a:ext cx="0" cy="4343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72" name="Line 60"/>
          <p:cNvSpPr>
            <a:spLocks noChangeShapeType="1"/>
          </p:cNvSpPr>
          <p:nvPr/>
        </p:nvSpPr>
        <p:spPr bwMode="auto">
          <a:xfrm>
            <a:off x="6129338" y="1557338"/>
            <a:ext cx="15938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1"/>
          <p:cNvSpPr>
            <a:spLocks noGrp="1"/>
          </p:cNvSpPr>
          <p:nvPr>
            <p:ph type="ctrTitle"/>
          </p:nvPr>
        </p:nvSpPr>
        <p:spPr>
          <a:xfrm>
            <a:off x="755650" y="2205038"/>
            <a:ext cx="7772400" cy="1462087"/>
          </a:xfrm>
        </p:spPr>
        <p:txBody>
          <a:bodyPr/>
          <a:lstStyle/>
          <a:p>
            <a:pPr algn="ctr"/>
            <a:r>
              <a:rPr lang="zh-CN" altLang="en-US" sz="5400" smtClean="0">
                <a:latin typeface="华文行楷" pitchFamily="2" charset="-122"/>
                <a:ea typeface="华文行楷" pitchFamily="2" charset="-122"/>
              </a:rPr>
              <a:t>模拟量接口设计练习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06B7C1A3-779C-40EF-8EAC-9E7A03506EEE}" type="slidenum">
              <a:rPr lang="zh-CN" altLang="en-US" sz="1400" b="0" smtClean="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en-US" altLang="zh-CN" sz="1400" b="0" smtClean="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7793038" cy="838200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练习</a:t>
            </a:r>
            <a:r>
              <a:rPr lang="en-US" altLang="zh-CN" sz="3600" smtClean="0"/>
              <a:t>1</a:t>
            </a:r>
            <a:r>
              <a:rPr lang="zh-CN" altLang="en-US" sz="3600" smtClean="0"/>
              <a:t>：</a:t>
            </a:r>
            <a:endParaRPr lang="en-US" altLang="zh-CN" sz="320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196975"/>
            <a:ext cx="7350125" cy="3240088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  <a:defRPr/>
            </a:pPr>
            <a:r>
              <a:rPr lang="zh-CN" altLang="en-US" u="sng" dirty="0" smtClean="0">
                <a:solidFill>
                  <a:schemeClr val="tx1"/>
                </a:solidFill>
              </a:rPr>
              <a:t>教材第</a:t>
            </a:r>
            <a:r>
              <a:rPr lang="en-US" altLang="zh-CN" u="sng" dirty="0" smtClean="0">
                <a:solidFill>
                  <a:schemeClr val="tx1"/>
                </a:solidFill>
              </a:rPr>
              <a:t>8</a:t>
            </a:r>
            <a:r>
              <a:rPr lang="zh-CN" altLang="en-US" u="sng" dirty="0" smtClean="0">
                <a:solidFill>
                  <a:schemeClr val="tx1"/>
                </a:solidFill>
              </a:rPr>
              <a:t>章习题</a:t>
            </a:r>
            <a:r>
              <a:rPr lang="en-US" altLang="zh-CN" u="sng" dirty="0" smtClean="0">
                <a:solidFill>
                  <a:schemeClr val="tx1"/>
                </a:solidFill>
              </a:rPr>
              <a:t>8.14</a:t>
            </a:r>
            <a:endParaRPr lang="en-US" altLang="zh-CN" u="sng" dirty="0" smtClean="0"/>
          </a:p>
          <a:p>
            <a:pPr eaLnBrk="1" hangingPunct="1">
              <a:spcBef>
                <a:spcPts val="600"/>
              </a:spcBef>
              <a:defRPr/>
            </a:pPr>
            <a:r>
              <a:rPr lang="en-US" altLang="zh-CN" sz="2400" dirty="0" smtClean="0">
                <a:latin typeface="楷体_GB2312" pitchFamily="49" charset="-122"/>
              </a:rPr>
              <a:t>8255</a:t>
            </a:r>
            <a:r>
              <a:rPr lang="zh-CN" altLang="en-US" sz="2400" dirty="0" smtClean="0">
                <a:latin typeface="楷体_GB2312" pitchFamily="49" charset="-122"/>
              </a:rPr>
              <a:t>的地址范围</a:t>
            </a:r>
          </a:p>
          <a:p>
            <a:pPr lvl="1"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altLang="zh-CN" sz="2000" dirty="0" smtClean="0">
                <a:latin typeface="楷体_GB2312" pitchFamily="49" charset="-122"/>
              </a:rPr>
              <a:t>00000011111101</a:t>
            </a:r>
            <a:r>
              <a:rPr lang="en-US" altLang="zh-CN" sz="2000" dirty="0" smtClean="0">
                <a:solidFill>
                  <a:schemeClr val="hlink"/>
                </a:solidFill>
                <a:latin typeface="楷体_GB2312" pitchFamily="49" charset="-122"/>
              </a:rPr>
              <a:t>00</a:t>
            </a:r>
            <a:r>
              <a:rPr lang="en-US" altLang="zh-CN" sz="2000" dirty="0" smtClean="0">
                <a:latin typeface="楷体_GB2312" pitchFamily="49" charset="-122"/>
              </a:rPr>
              <a:t> </a:t>
            </a:r>
            <a:r>
              <a:rPr lang="zh-CN" altLang="en-US" sz="2000" dirty="0" smtClean="0">
                <a:latin typeface="宋体" charset="-122"/>
              </a:rPr>
              <a:t>～</a:t>
            </a:r>
            <a:r>
              <a:rPr lang="en-US" altLang="zh-CN" sz="2000" dirty="0" smtClean="0">
                <a:latin typeface="楷体_GB2312" pitchFamily="49" charset="-122"/>
              </a:rPr>
              <a:t>00000011111101</a:t>
            </a:r>
            <a:r>
              <a:rPr lang="en-US" altLang="zh-CN" sz="2000" dirty="0" smtClean="0">
                <a:solidFill>
                  <a:schemeClr val="hlink"/>
                </a:solidFill>
                <a:latin typeface="楷体_GB2312" pitchFamily="49" charset="-122"/>
              </a:rPr>
              <a:t>11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zh-CN" altLang="en-US" sz="2400" dirty="0" smtClean="0">
                <a:latin typeface="楷体_GB2312" pitchFamily="49" charset="-122"/>
              </a:rPr>
              <a:t>设计与系统的连接线路图</a:t>
            </a:r>
          </a:p>
          <a:p>
            <a:pPr lvl="1"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000" dirty="0" smtClean="0">
                <a:latin typeface="楷体_GB2312" pitchFamily="49" charset="-122"/>
              </a:rPr>
              <a:t>单路模拟量输入，无需连接通道地址和地址锁存信号；</a:t>
            </a:r>
          </a:p>
          <a:p>
            <a:pPr lvl="1"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000" dirty="0" smtClean="0">
                <a:latin typeface="楷体_GB2312" pitchFamily="49" charset="-122"/>
              </a:rPr>
              <a:t>利用</a:t>
            </a:r>
            <a:r>
              <a:rPr lang="en-US" altLang="zh-CN" sz="2000" dirty="0" smtClean="0">
                <a:latin typeface="楷体_GB2312" pitchFamily="49" charset="-122"/>
              </a:rPr>
              <a:t>8255</a:t>
            </a:r>
            <a:r>
              <a:rPr lang="zh-CN" altLang="en-US" sz="2000" dirty="0" smtClean="0">
                <a:latin typeface="楷体_GB2312" pitchFamily="49" charset="-122"/>
              </a:rPr>
              <a:t>的</a:t>
            </a:r>
            <a:r>
              <a:rPr lang="en-US" altLang="zh-CN" sz="2000" dirty="0" smtClean="0">
                <a:latin typeface="楷体_GB2312" pitchFamily="49" charset="-122"/>
              </a:rPr>
              <a:t>A</a:t>
            </a:r>
            <a:r>
              <a:rPr lang="zh-CN" altLang="en-US" sz="2000" dirty="0" smtClean="0">
                <a:latin typeface="楷体_GB2312" pitchFamily="49" charset="-122"/>
              </a:rPr>
              <a:t>口和</a:t>
            </a:r>
            <a:r>
              <a:rPr lang="en-US" altLang="zh-CN" sz="2000" dirty="0" smtClean="0">
                <a:latin typeface="楷体_GB2312" pitchFamily="49" charset="-122"/>
              </a:rPr>
              <a:t>B</a:t>
            </a:r>
            <a:r>
              <a:rPr lang="zh-CN" altLang="en-US" sz="2000" dirty="0" smtClean="0">
                <a:latin typeface="楷体_GB2312" pitchFamily="49" charset="-122"/>
              </a:rPr>
              <a:t>口读取转换结果，</a:t>
            </a:r>
            <a:r>
              <a:rPr lang="en-US" altLang="zh-CN" sz="2000" dirty="0" smtClean="0">
                <a:latin typeface="楷体_GB2312" pitchFamily="49" charset="-122"/>
              </a:rPr>
              <a:t>C</a:t>
            </a:r>
            <a:r>
              <a:rPr lang="zh-CN" altLang="en-US" sz="2000" dirty="0" smtClean="0">
                <a:latin typeface="楷体_GB2312" pitchFamily="49" charset="-122"/>
              </a:rPr>
              <a:t>端口输出和输入各种控制信息。</a:t>
            </a:r>
          </a:p>
        </p:txBody>
      </p:sp>
      <p:graphicFrame>
        <p:nvGraphicFramePr>
          <p:cNvPr id="172043" name="Object 11"/>
          <p:cNvGraphicFramePr>
            <a:graphicFrameLocks noGrp="1" noChangeAspect="1"/>
          </p:cNvGraphicFramePr>
          <p:nvPr>
            <p:ph sz="half" idx="2"/>
          </p:nvPr>
        </p:nvGraphicFramePr>
        <p:xfrm>
          <a:off x="1476375" y="4513263"/>
          <a:ext cx="6048375" cy="215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4" name="Visio" r:id="rId3" imgW="4257294" imgH="1518285" progId="Visio.Drawing.11">
                  <p:embed/>
                </p:oleObj>
              </mc:Choice>
              <mc:Fallback>
                <p:oleObj name="Visio" r:id="rId3" imgW="4257294" imgH="1518285" progId="Visio.Drawing.11">
                  <p:embed/>
                  <p:pic>
                    <p:nvPicPr>
                      <p:cNvPr id="0" name="Object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4513263"/>
                        <a:ext cx="6048375" cy="215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2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15900" y="536575"/>
          <a:ext cx="8602663" cy="600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9" name="Visio" r:id="rId3" imgW="4510850" imgH="3148851" progId="Visio.Drawing.11">
                  <p:embed/>
                </p:oleObj>
              </mc:Choice>
              <mc:Fallback>
                <p:oleObj name="Visio" r:id="rId3" imgW="4510850" imgH="3148851" progId="Visio.Drawing.11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" y="536575"/>
                        <a:ext cx="8602663" cy="600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4716463" y="2852738"/>
            <a:ext cx="1008062" cy="1223962"/>
          </a:xfrm>
          <a:prstGeom prst="ellipse">
            <a:avLst/>
          </a:prstGeom>
          <a:noFill/>
          <a:ln w="22225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400" b="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443663" y="4724400"/>
            <a:ext cx="1441450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C</a:t>
            </a:r>
            <a:r>
              <a:rPr lang="zh-CN" altLang="en-US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口低</a:t>
            </a:r>
            <a:r>
              <a:rPr lang="en-US" altLang="zh-CN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4</a:t>
            </a:r>
            <a:r>
              <a:rPr lang="zh-CN" altLang="en-US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t>位输出，需初始化</a:t>
            </a:r>
          </a:p>
        </p:txBody>
      </p:sp>
      <p:sp>
        <p:nvSpPr>
          <p:cNvPr id="4" name="任意多边形 3"/>
          <p:cNvSpPr>
            <a:spLocks/>
          </p:cNvSpPr>
          <p:nvPr/>
        </p:nvSpPr>
        <p:spPr bwMode="auto">
          <a:xfrm>
            <a:off x="5632450" y="3883025"/>
            <a:ext cx="993775" cy="808038"/>
          </a:xfrm>
          <a:custGeom>
            <a:avLst/>
            <a:gdLst>
              <a:gd name="T0" fmla="*/ 0 w 993913"/>
              <a:gd name="T1" fmla="*/ 0 h 808383"/>
              <a:gd name="T2" fmla="*/ 225225 w 993913"/>
              <a:gd name="T3" fmla="*/ 132408 h 808383"/>
              <a:gd name="T4" fmla="*/ 304716 w 993913"/>
              <a:gd name="T5" fmla="*/ 172131 h 808383"/>
              <a:gd name="T6" fmla="*/ 410703 w 993913"/>
              <a:gd name="T7" fmla="*/ 264817 h 808383"/>
              <a:gd name="T8" fmla="*/ 437200 w 993913"/>
              <a:gd name="T9" fmla="*/ 291300 h 808383"/>
              <a:gd name="T10" fmla="*/ 423951 w 993913"/>
              <a:gd name="T11" fmla="*/ 397225 h 808383"/>
              <a:gd name="T12" fmla="*/ 344460 w 993913"/>
              <a:gd name="T13" fmla="*/ 357503 h 808383"/>
              <a:gd name="T14" fmla="*/ 370957 w 993913"/>
              <a:gd name="T15" fmla="*/ 317780 h 808383"/>
              <a:gd name="T16" fmla="*/ 437200 w 993913"/>
              <a:gd name="T17" fmla="*/ 344262 h 808383"/>
              <a:gd name="T18" fmla="*/ 503443 w 993913"/>
              <a:gd name="T19" fmla="*/ 357503 h 808383"/>
              <a:gd name="T20" fmla="*/ 556437 w 993913"/>
              <a:gd name="T21" fmla="*/ 383985 h 808383"/>
              <a:gd name="T22" fmla="*/ 596182 w 993913"/>
              <a:gd name="T23" fmla="*/ 423708 h 808383"/>
              <a:gd name="T24" fmla="*/ 675673 w 993913"/>
              <a:gd name="T25" fmla="*/ 450190 h 808383"/>
              <a:gd name="T26" fmla="*/ 768412 w 993913"/>
              <a:gd name="T27" fmla="*/ 516394 h 808383"/>
              <a:gd name="T28" fmla="*/ 808159 w 993913"/>
              <a:gd name="T29" fmla="*/ 542875 h 808383"/>
              <a:gd name="T30" fmla="*/ 887650 w 993913"/>
              <a:gd name="T31" fmla="*/ 622320 h 808383"/>
              <a:gd name="T32" fmla="*/ 940642 w 993913"/>
              <a:gd name="T33" fmla="*/ 701765 h 808383"/>
              <a:gd name="T34" fmla="*/ 953892 w 993913"/>
              <a:gd name="T35" fmla="*/ 741488 h 808383"/>
              <a:gd name="T36" fmla="*/ 980389 w 993913"/>
              <a:gd name="T37" fmla="*/ 781210 h 808383"/>
              <a:gd name="T38" fmla="*/ 993637 w 993913"/>
              <a:gd name="T39" fmla="*/ 807693 h 80838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993913" h="808383">
                <a:moveTo>
                  <a:pt x="0" y="0"/>
                </a:moveTo>
                <a:cubicBezTo>
                  <a:pt x="75096" y="44174"/>
                  <a:pt x="147360" y="93559"/>
                  <a:pt x="225287" y="132522"/>
                </a:cubicBezTo>
                <a:cubicBezTo>
                  <a:pt x="251791" y="145774"/>
                  <a:pt x="278896" y="157887"/>
                  <a:pt x="304800" y="172278"/>
                </a:cubicBezTo>
                <a:cubicBezTo>
                  <a:pt x="354105" y="199670"/>
                  <a:pt x="365536" y="219762"/>
                  <a:pt x="410817" y="265043"/>
                </a:cubicBezTo>
                <a:lnTo>
                  <a:pt x="437322" y="291548"/>
                </a:lnTo>
                <a:cubicBezTo>
                  <a:pt x="432904" y="326887"/>
                  <a:pt x="444769" y="368585"/>
                  <a:pt x="424069" y="397565"/>
                </a:cubicBezTo>
                <a:cubicBezTo>
                  <a:pt x="403717" y="426058"/>
                  <a:pt x="353222" y="366475"/>
                  <a:pt x="344556" y="357809"/>
                </a:cubicBezTo>
                <a:cubicBezTo>
                  <a:pt x="353391" y="344557"/>
                  <a:pt x="355294" y="320305"/>
                  <a:pt x="371061" y="318052"/>
                </a:cubicBezTo>
                <a:cubicBezTo>
                  <a:pt x="394610" y="314688"/>
                  <a:pt x="414537" y="337720"/>
                  <a:pt x="437322" y="344556"/>
                </a:cubicBezTo>
                <a:cubicBezTo>
                  <a:pt x="458897" y="351028"/>
                  <a:pt x="481496" y="353391"/>
                  <a:pt x="503583" y="357809"/>
                </a:cubicBezTo>
                <a:cubicBezTo>
                  <a:pt x="521252" y="366644"/>
                  <a:pt x="540516" y="372831"/>
                  <a:pt x="556591" y="384313"/>
                </a:cubicBezTo>
                <a:cubicBezTo>
                  <a:pt x="571842" y="395206"/>
                  <a:pt x="579965" y="414968"/>
                  <a:pt x="596348" y="424070"/>
                </a:cubicBezTo>
                <a:cubicBezTo>
                  <a:pt x="620770" y="437638"/>
                  <a:pt x="675861" y="450574"/>
                  <a:pt x="675861" y="450574"/>
                </a:cubicBezTo>
                <a:cubicBezTo>
                  <a:pt x="769567" y="513044"/>
                  <a:pt x="653545" y="434635"/>
                  <a:pt x="768626" y="516835"/>
                </a:cubicBezTo>
                <a:cubicBezTo>
                  <a:pt x="781587" y="526092"/>
                  <a:pt x="795131" y="534504"/>
                  <a:pt x="808383" y="543339"/>
                </a:cubicBezTo>
                <a:cubicBezTo>
                  <a:pt x="894549" y="672591"/>
                  <a:pt x="756399" y="474918"/>
                  <a:pt x="887896" y="622852"/>
                </a:cubicBezTo>
                <a:cubicBezTo>
                  <a:pt x="909059" y="646660"/>
                  <a:pt x="940904" y="702365"/>
                  <a:pt x="940904" y="702365"/>
                </a:cubicBezTo>
                <a:cubicBezTo>
                  <a:pt x="945321" y="715617"/>
                  <a:pt x="947909" y="729628"/>
                  <a:pt x="954156" y="742122"/>
                </a:cubicBezTo>
                <a:cubicBezTo>
                  <a:pt x="961279" y="756368"/>
                  <a:pt x="972467" y="768221"/>
                  <a:pt x="980661" y="781878"/>
                </a:cubicBezTo>
                <a:cubicBezTo>
                  <a:pt x="985743" y="790348"/>
                  <a:pt x="989496" y="799548"/>
                  <a:pt x="993913" y="808383"/>
                </a:cubicBezTo>
              </a:path>
            </a:pathLst>
          </a:custGeom>
          <a:noFill/>
          <a:ln w="19050" cap="sq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C047803-AA2F-4E7A-BD16-E5D27476F398}" type="slidenum">
              <a:rPr lang="zh-CN" altLang="en-US" sz="1400" b="0" smtClean="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56</a:t>
            </a:fld>
            <a:endParaRPr lang="en-US" altLang="zh-CN" sz="1400" b="0" smtClean="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14313"/>
            <a:ext cx="7793038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j-lt"/>
              </a:rPr>
              <a:t>8255</a:t>
            </a:r>
            <a:r>
              <a:rPr lang="zh-CN" altLang="en-US" dirty="0" smtClean="0">
                <a:latin typeface="隶书" pitchFamily="49" charset="-122"/>
              </a:rPr>
              <a:t>初始化程序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341438"/>
            <a:ext cx="5621337" cy="4840287"/>
          </a:xfrm>
        </p:spPr>
        <p:txBody>
          <a:bodyPr/>
          <a:lstStyle/>
          <a:p>
            <a:pPr marL="982663" indent="-982663" eaLnBrk="1" hangingPunct="1">
              <a:spcBef>
                <a:spcPct val="10000"/>
              </a:spcBef>
              <a:buFont typeface="Wingdings" pitchFamily="2" charset="2"/>
              <a:buNone/>
            </a:pPr>
            <a:r>
              <a:rPr lang="en-US" altLang="zh-CN" sz="1800" smtClean="0"/>
              <a:t>    </a:t>
            </a:r>
            <a:r>
              <a:rPr lang="en-US" altLang="zh-CN" sz="1800" smtClean="0">
                <a:solidFill>
                  <a:schemeClr val="hlink"/>
                </a:solidFill>
              </a:rPr>
              <a:t>INIT PROC NEAR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/>
              <a:t>PUSH DX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/>
              <a:t>PUSH AX  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/>
              <a:t>MOV DX</a:t>
            </a:r>
            <a:r>
              <a:rPr lang="zh-CN" altLang="en-US" sz="1800" smtClean="0"/>
              <a:t>，</a:t>
            </a:r>
            <a:r>
              <a:rPr lang="en-US" altLang="zh-CN" sz="1800" smtClean="0"/>
              <a:t>03F7H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/>
              <a:t>MOV AL</a:t>
            </a:r>
            <a:r>
              <a:rPr lang="zh-CN" altLang="en-US" sz="1800" smtClean="0"/>
              <a:t>，</a:t>
            </a:r>
            <a:r>
              <a:rPr lang="en-US" altLang="zh-CN" sz="1800" smtClean="0"/>
              <a:t>9AH</a:t>
            </a:r>
            <a:endParaRPr lang="zh-CN" altLang="en-US" sz="1800" smtClean="0"/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/>
              <a:t>OUT DX</a:t>
            </a:r>
            <a:r>
              <a:rPr lang="zh-CN" altLang="en-US" sz="1800" smtClean="0"/>
              <a:t>，</a:t>
            </a:r>
            <a:r>
              <a:rPr lang="en-US" altLang="zh-CN" sz="1800" smtClean="0"/>
              <a:t>AL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>
                <a:solidFill>
                  <a:srgbClr val="339933"/>
                </a:solidFill>
              </a:rPr>
              <a:t>MOV AL</a:t>
            </a:r>
            <a:r>
              <a:rPr lang="zh-CN" altLang="en-US" sz="1800" smtClean="0">
                <a:solidFill>
                  <a:srgbClr val="339933"/>
                </a:solidFill>
              </a:rPr>
              <a:t>，</a:t>
            </a:r>
            <a:r>
              <a:rPr lang="en-US" altLang="zh-CN" sz="1800" smtClean="0">
                <a:solidFill>
                  <a:srgbClr val="339933"/>
                </a:solidFill>
              </a:rPr>
              <a:t>01H        </a:t>
            </a:r>
            <a:r>
              <a:rPr lang="zh-CN" altLang="en-US" sz="1800" smtClean="0">
                <a:solidFill>
                  <a:srgbClr val="339933"/>
                </a:solidFill>
              </a:rPr>
              <a:t>；</a:t>
            </a:r>
            <a:r>
              <a:rPr lang="en-US" altLang="zh-CN" sz="1800" smtClean="0">
                <a:solidFill>
                  <a:srgbClr val="339933"/>
                </a:solidFill>
              </a:rPr>
              <a:t>PC0</a:t>
            </a:r>
            <a:r>
              <a:rPr lang="zh-CN" altLang="en-US" sz="1800" smtClean="0">
                <a:solidFill>
                  <a:srgbClr val="339933"/>
                </a:solidFill>
              </a:rPr>
              <a:t>初始置</a:t>
            </a:r>
            <a:r>
              <a:rPr lang="en-US" altLang="zh-CN" sz="1800" smtClean="0">
                <a:solidFill>
                  <a:srgbClr val="339933"/>
                </a:solidFill>
              </a:rPr>
              <a:t>1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>
                <a:solidFill>
                  <a:srgbClr val="339933"/>
                </a:solidFill>
              </a:rPr>
              <a:t>OUT DX</a:t>
            </a:r>
            <a:r>
              <a:rPr lang="zh-CN" altLang="en-US" sz="1800" smtClean="0">
                <a:solidFill>
                  <a:srgbClr val="339933"/>
                </a:solidFill>
              </a:rPr>
              <a:t>，</a:t>
            </a:r>
            <a:r>
              <a:rPr lang="en-US" altLang="zh-CN" sz="1800" smtClean="0">
                <a:solidFill>
                  <a:srgbClr val="339933"/>
                </a:solidFill>
              </a:rPr>
              <a:t>AL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>
                <a:solidFill>
                  <a:srgbClr val="339933"/>
                </a:solidFill>
              </a:rPr>
              <a:t>MOV AL</a:t>
            </a:r>
            <a:r>
              <a:rPr lang="zh-CN" altLang="en-US" sz="1800" smtClean="0">
                <a:solidFill>
                  <a:srgbClr val="339933"/>
                </a:solidFill>
              </a:rPr>
              <a:t>，</a:t>
            </a:r>
            <a:r>
              <a:rPr lang="en-US" altLang="zh-CN" sz="1800" smtClean="0">
                <a:solidFill>
                  <a:srgbClr val="339933"/>
                </a:solidFill>
              </a:rPr>
              <a:t>02H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>
                <a:solidFill>
                  <a:srgbClr val="339933"/>
                </a:solidFill>
              </a:rPr>
              <a:t>OUT DX</a:t>
            </a:r>
            <a:r>
              <a:rPr lang="zh-CN" altLang="en-US" sz="1800" smtClean="0">
                <a:solidFill>
                  <a:srgbClr val="339933"/>
                </a:solidFill>
              </a:rPr>
              <a:t>，</a:t>
            </a:r>
            <a:r>
              <a:rPr lang="en-US" altLang="zh-CN" sz="1800" smtClean="0">
                <a:solidFill>
                  <a:srgbClr val="339933"/>
                </a:solidFill>
              </a:rPr>
              <a:t>AL         </a:t>
            </a:r>
            <a:r>
              <a:rPr lang="zh-CN" altLang="en-US" sz="1800" smtClean="0">
                <a:solidFill>
                  <a:srgbClr val="339933"/>
                </a:solidFill>
              </a:rPr>
              <a:t>；</a:t>
            </a:r>
            <a:r>
              <a:rPr lang="en-US" altLang="zh-CN" sz="1800" smtClean="0">
                <a:solidFill>
                  <a:srgbClr val="339933"/>
                </a:solidFill>
              </a:rPr>
              <a:t>PC1</a:t>
            </a:r>
            <a:r>
              <a:rPr lang="zh-CN" altLang="en-US" sz="1800" smtClean="0">
                <a:solidFill>
                  <a:srgbClr val="339933"/>
                </a:solidFill>
              </a:rPr>
              <a:t>初始置</a:t>
            </a:r>
            <a:r>
              <a:rPr lang="en-US" altLang="zh-CN" sz="1800" smtClean="0">
                <a:solidFill>
                  <a:srgbClr val="339933"/>
                </a:solidFill>
              </a:rPr>
              <a:t>0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/>
              <a:t>POP AX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/>
              <a:t>POP DX</a:t>
            </a:r>
          </a:p>
          <a:p>
            <a:pPr marL="982663" indent="-982663" eaLnBrk="1" hangingPunct="1">
              <a:spcBef>
                <a:spcPct val="10000"/>
              </a:spcBef>
            </a:pPr>
            <a:r>
              <a:rPr lang="en-US" altLang="zh-CN" sz="1800" smtClean="0">
                <a:solidFill>
                  <a:schemeClr val="hlink"/>
                </a:solidFill>
              </a:rPr>
              <a:t>RET</a:t>
            </a:r>
          </a:p>
          <a:p>
            <a:pPr marL="982663" indent="-982663" eaLnBrk="1" hangingPunct="1">
              <a:spcBef>
                <a:spcPct val="10000"/>
              </a:spcBef>
              <a:buFont typeface="Wingdings" pitchFamily="2" charset="2"/>
              <a:buNone/>
            </a:pPr>
            <a:r>
              <a:rPr lang="en-US" altLang="zh-CN" sz="1800" smtClean="0">
                <a:solidFill>
                  <a:schemeClr val="hlink"/>
                </a:solidFill>
              </a:rPr>
              <a:t>     INIT ENDP</a:t>
            </a:r>
            <a:endParaRPr lang="zh-CN" altLang="en-US" sz="180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12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12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1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1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1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12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812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14313"/>
            <a:ext cx="7793038" cy="838200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数据采集程序 </a:t>
            </a:r>
          </a:p>
        </p:txBody>
      </p:sp>
      <p:sp>
        <p:nvSpPr>
          <p:cNvPr id="18227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3600450" cy="4608513"/>
          </a:xfrm>
        </p:spPr>
        <p:txBody>
          <a:bodyPr/>
          <a:lstStyle/>
          <a:p>
            <a:pPr marL="1077913" indent="-1077913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/>
              <a:t>START</a:t>
            </a:r>
            <a:r>
              <a:rPr lang="zh-CN" altLang="en-US" sz="1800" dirty="0" smtClean="0"/>
              <a:t>：</a:t>
            </a:r>
            <a:r>
              <a:rPr lang="en-US" altLang="zh-CN" sz="1800" dirty="0" smtClean="0"/>
              <a:t>MOV AX</a:t>
            </a:r>
            <a:r>
              <a:rPr lang="zh-CN" altLang="en-US" sz="1800" dirty="0" smtClean="0"/>
              <a:t>，</a:t>
            </a:r>
            <a:r>
              <a:rPr lang="en-US" altLang="zh-CN" sz="1800" dirty="0" smtClean="0"/>
              <a:t>SEG DATA</a:t>
            </a:r>
          </a:p>
          <a:p>
            <a:pPr marL="0" indent="985838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/>
              <a:t>MOV DS</a:t>
            </a:r>
            <a:r>
              <a:rPr lang="zh-CN" altLang="en-US" sz="1800" dirty="0" smtClean="0"/>
              <a:t>，</a:t>
            </a:r>
            <a:r>
              <a:rPr lang="en-US" altLang="zh-CN" sz="1800" dirty="0" smtClean="0"/>
              <a:t>AX</a:t>
            </a:r>
          </a:p>
          <a:p>
            <a:pPr marL="0" indent="985838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/>
              <a:t>LEA  SI</a:t>
            </a:r>
            <a:r>
              <a:rPr lang="zh-CN" altLang="en-US" sz="1800" dirty="0" smtClean="0"/>
              <a:t>，</a:t>
            </a:r>
            <a:r>
              <a:rPr lang="en-US" altLang="zh-CN" sz="1800" dirty="0" smtClean="0"/>
              <a:t>DATA</a:t>
            </a:r>
          </a:p>
          <a:p>
            <a:pPr marL="0" indent="985838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>
                <a:solidFill>
                  <a:schemeClr val="hlink"/>
                </a:solidFill>
              </a:rPr>
              <a:t>MOV DX</a:t>
            </a:r>
            <a:r>
              <a:rPr lang="zh-CN" altLang="en-US" sz="1800" dirty="0" smtClean="0">
                <a:solidFill>
                  <a:schemeClr val="hlink"/>
                </a:solidFill>
              </a:rPr>
              <a:t>，</a:t>
            </a:r>
            <a:r>
              <a:rPr lang="en-US" altLang="zh-CN" sz="1800" dirty="0" smtClean="0">
                <a:solidFill>
                  <a:schemeClr val="hlink"/>
                </a:solidFill>
              </a:rPr>
              <a:t>03F6H</a:t>
            </a:r>
          </a:p>
          <a:p>
            <a:pPr marL="0" indent="985838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>
                <a:solidFill>
                  <a:schemeClr val="hlink"/>
                </a:solidFill>
              </a:rPr>
              <a:t>MOV AL</a:t>
            </a:r>
            <a:r>
              <a:rPr lang="zh-CN" altLang="en-US" sz="1800" dirty="0" smtClean="0">
                <a:solidFill>
                  <a:schemeClr val="hlink"/>
                </a:solidFill>
              </a:rPr>
              <a:t>，</a:t>
            </a:r>
            <a:r>
              <a:rPr lang="en-US" altLang="zh-CN" sz="1800" dirty="0" smtClean="0">
                <a:solidFill>
                  <a:schemeClr val="hlink"/>
                </a:solidFill>
              </a:rPr>
              <a:t>03H</a:t>
            </a:r>
            <a:endParaRPr lang="zh-CN" altLang="en-US" sz="1400" dirty="0" smtClean="0">
              <a:solidFill>
                <a:schemeClr val="hlink"/>
              </a:solidFill>
            </a:endParaRPr>
          </a:p>
          <a:p>
            <a:pPr marL="0" indent="985838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>
                <a:solidFill>
                  <a:schemeClr val="hlink"/>
                </a:solidFill>
              </a:rPr>
              <a:t>OUT DX</a:t>
            </a:r>
            <a:r>
              <a:rPr lang="zh-CN" altLang="en-US" sz="1800" dirty="0" smtClean="0">
                <a:solidFill>
                  <a:schemeClr val="hlink"/>
                </a:solidFill>
              </a:rPr>
              <a:t>，</a:t>
            </a:r>
            <a:r>
              <a:rPr lang="en-US" altLang="zh-CN" sz="1800" dirty="0" smtClean="0">
                <a:solidFill>
                  <a:schemeClr val="hlink"/>
                </a:solidFill>
              </a:rPr>
              <a:t>AL</a:t>
            </a:r>
          </a:p>
          <a:p>
            <a:pPr marL="0" indent="985838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/>
              <a:t>CALL  DELAY                  </a:t>
            </a:r>
            <a:endParaRPr lang="en-US" altLang="zh-CN" sz="1400" dirty="0" smtClean="0"/>
          </a:p>
          <a:p>
            <a:pPr marL="0" indent="985838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/>
              <a:t>MOV AL</a:t>
            </a:r>
            <a:r>
              <a:rPr lang="zh-CN" altLang="en-US" sz="1800" dirty="0" smtClean="0"/>
              <a:t>，</a:t>
            </a:r>
            <a:r>
              <a:rPr lang="en-US" altLang="zh-CN" sz="1800" dirty="0" smtClean="0"/>
              <a:t>01H</a:t>
            </a:r>
          </a:p>
          <a:p>
            <a:pPr marL="0" indent="985838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/>
              <a:t>OUT DX</a:t>
            </a:r>
            <a:r>
              <a:rPr lang="zh-CN" altLang="en-US" sz="1800" dirty="0" smtClean="0"/>
              <a:t>，</a:t>
            </a:r>
            <a:r>
              <a:rPr lang="en-US" altLang="zh-CN" sz="1800" dirty="0" smtClean="0"/>
              <a:t>AL</a:t>
            </a:r>
          </a:p>
          <a:p>
            <a:pPr marL="1077913" indent="-1077913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altLang="zh-CN" sz="1800" dirty="0" smtClean="0"/>
              <a:t>WAITT</a:t>
            </a:r>
            <a:r>
              <a:rPr lang="zh-CN" altLang="en-US" sz="1800" dirty="0" smtClean="0"/>
              <a:t>：</a:t>
            </a:r>
            <a:r>
              <a:rPr lang="en-US" altLang="zh-CN" sz="1800" dirty="0" smtClean="0"/>
              <a:t>IN AL</a:t>
            </a:r>
            <a:r>
              <a:rPr lang="zh-CN" altLang="en-US" sz="1800" dirty="0" smtClean="0"/>
              <a:t>，</a:t>
            </a:r>
            <a:r>
              <a:rPr lang="en-US" altLang="zh-CN" sz="1800" dirty="0" smtClean="0"/>
              <a:t>DX  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	</a:t>
            </a:r>
            <a:endParaRPr lang="zh-CN" altLang="en-US" sz="1400" dirty="0" smtClean="0"/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4284116" y="1370013"/>
            <a:ext cx="3024188" cy="450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latin typeface="Tahoma" pitchFamily="34" charset="0"/>
                <a:ea typeface="楷体_GB2312" pitchFamily="49" charset="-122"/>
              </a:rPr>
              <a:t>AND AL</a:t>
            </a:r>
            <a:r>
              <a:rPr lang="zh-CN" altLang="en-US" sz="1800" dirty="0">
                <a:latin typeface="Tahoma" pitchFamily="34" charset="0"/>
                <a:ea typeface="楷体_GB2312" pitchFamily="49" charset="-122"/>
              </a:rPr>
              <a:t>，</a:t>
            </a:r>
            <a:r>
              <a:rPr lang="en-US" altLang="zh-CN" sz="1800" dirty="0">
                <a:latin typeface="Tahoma" pitchFamily="34" charset="0"/>
                <a:ea typeface="楷体_GB2312" pitchFamily="49" charset="-122"/>
              </a:rPr>
              <a:t>40H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latin typeface="Tahoma" pitchFamily="34" charset="0"/>
                <a:ea typeface="楷体_GB2312" pitchFamily="49" charset="-122"/>
              </a:rPr>
              <a:t>JZ  WAITT	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solidFill>
                  <a:srgbClr val="800000"/>
                </a:solidFill>
                <a:latin typeface="Tahoma" pitchFamily="34" charset="0"/>
                <a:ea typeface="楷体_GB2312" pitchFamily="49" charset="-122"/>
              </a:rPr>
              <a:t>AND AL</a:t>
            </a:r>
            <a:r>
              <a:rPr lang="zh-CN" altLang="en-US" sz="1800" dirty="0">
                <a:solidFill>
                  <a:srgbClr val="800000"/>
                </a:solidFill>
                <a:latin typeface="Tahoma" pitchFamily="34" charset="0"/>
                <a:ea typeface="楷体_GB2312" pitchFamily="49" charset="-122"/>
              </a:rPr>
              <a:t>，</a:t>
            </a:r>
            <a:r>
              <a:rPr lang="en-US" altLang="zh-CN" sz="1800" dirty="0">
                <a:solidFill>
                  <a:srgbClr val="800000"/>
                </a:solidFill>
                <a:latin typeface="Tahoma" pitchFamily="34" charset="0"/>
                <a:ea typeface="楷体_GB2312" pitchFamily="49" charset="-122"/>
              </a:rPr>
              <a:t>0FEH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solidFill>
                  <a:srgbClr val="800000"/>
                </a:solidFill>
                <a:latin typeface="Tahoma" pitchFamily="34" charset="0"/>
                <a:ea typeface="楷体_GB2312" pitchFamily="49" charset="-122"/>
              </a:rPr>
              <a:t>OUT DX</a:t>
            </a:r>
            <a:r>
              <a:rPr lang="zh-CN" altLang="en-US" sz="1800" dirty="0">
                <a:solidFill>
                  <a:srgbClr val="800000"/>
                </a:solidFill>
                <a:latin typeface="Tahoma" pitchFamily="34" charset="0"/>
                <a:ea typeface="楷体_GB2312" pitchFamily="49" charset="-122"/>
              </a:rPr>
              <a:t>，</a:t>
            </a:r>
            <a:r>
              <a:rPr lang="en-US" altLang="zh-CN" sz="1800" dirty="0">
                <a:solidFill>
                  <a:srgbClr val="800000"/>
                </a:solidFill>
                <a:latin typeface="Tahoma" pitchFamily="34" charset="0"/>
                <a:ea typeface="楷体_GB2312" pitchFamily="49" charset="-122"/>
              </a:rPr>
              <a:t>AL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MOV DX</a:t>
            </a:r>
            <a:r>
              <a:rPr lang="zh-CN" altLang="en-US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，</a:t>
            </a: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03F5H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IN AL</a:t>
            </a:r>
            <a:r>
              <a:rPr lang="zh-CN" altLang="en-US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，</a:t>
            </a: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DX	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MOV [SI]</a:t>
            </a:r>
            <a:r>
              <a:rPr lang="zh-CN" altLang="en-US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，</a:t>
            </a: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AL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INC SI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MOV DX</a:t>
            </a:r>
            <a:r>
              <a:rPr lang="zh-CN" altLang="en-US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，</a:t>
            </a: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03F4H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IN AL</a:t>
            </a:r>
            <a:r>
              <a:rPr lang="zh-CN" altLang="en-US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，</a:t>
            </a: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DX	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MOV [SI]</a:t>
            </a:r>
            <a:r>
              <a:rPr lang="zh-CN" altLang="en-US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，</a:t>
            </a: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AL	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1800" dirty="0">
                <a:latin typeface="Tahoma" pitchFamily="34" charset="0"/>
                <a:ea typeface="楷体_GB2312" pitchFamily="49" charset="-122"/>
              </a:rPr>
              <a:t>HLT</a:t>
            </a:r>
            <a:r>
              <a:rPr lang="en-US" altLang="zh-CN" sz="1800" dirty="0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rPr>
              <a:t> </a:t>
            </a:r>
            <a:endParaRPr lang="zh-CN" altLang="en-US" sz="1800" dirty="0">
              <a:solidFill>
                <a:schemeClr val="tx1"/>
              </a:solidFill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65542" name="Line 7"/>
          <p:cNvSpPr>
            <a:spLocks noChangeShapeType="1"/>
          </p:cNvSpPr>
          <p:nvPr/>
        </p:nvSpPr>
        <p:spPr bwMode="auto">
          <a:xfrm>
            <a:off x="4139952" y="1295995"/>
            <a:ext cx="0" cy="5301357"/>
          </a:xfrm>
          <a:prstGeom prst="line">
            <a:avLst/>
          </a:prstGeom>
          <a:noFill/>
          <a:ln w="25400">
            <a:solidFill>
              <a:srgbClr val="FF6600"/>
            </a:solidFill>
            <a:prstDash val="sysDot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FF6600"/>
                </a:solidFill>
                <a:miter lim="800000"/>
                <a:headEnd type="none" w="sm" len="sm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kumimoji="1"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189663" y="4864100"/>
          <a:ext cx="2774950" cy="187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0" name="Visio" r:id="rId3" imgW="2181701" imgH="1477804" progId="Visio.Drawing.11">
                  <p:embed/>
                </p:oleObj>
              </mc:Choice>
              <mc:Fallback>
                <p:oleObj name="Visio" r:id="rId3" imgW="2181701" imgH="1477804" progId="Visio.Drawing.11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9663" y="4864100"/>
                        <a:ext cx="2774950" cy="1878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标注 4"/>
          <p:cNvSpPr/>
          <p:nvPr/>
        </p:nvSpPr>
        <p:spPr bwMode="auto">
          <a:xfrm>
            <a:off x="7019800" y="2205038"/>
            <a:ext cx="1944688" cy="792162"/>
          </a:xfrm>
          <a:prstGeom prst="wedgeRectCallout">
            <a:avLst>
              <a:gd name="adj1" fmla="val -92061"/>
              <a:gd name="adj2" fmla="val -39781"/>
            </a:avLst>
          </a:prstGeom>
          <a:noFill/>
          <a:ln w="6350" cap="sq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defRPr/>
            </a:pP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始终保持</a:t>
            </a: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PC=0</a:t>
            </a: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即</a:t>
            </a: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#OE=0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2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2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2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2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2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2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22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22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22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2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2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2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2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82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82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822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822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22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822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822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8227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2735262" cy="766762"/>
          </a:xfrm>
        </p:spPr>
        <p:txBody>
          <a:bodyPr/>
          <a:lstStyle/>
          <a:p>
            <a:r>
              <a:rPr lang="zh-CN" altLang="en-US" smtClean="0"/>
              <a:t>练习</a:t>
            </a:r>
            <a:r>
              <a:rPr lang="en-US" altLang="zh-CN" smtClean="0"/>
              <a:t>2</a:t>
            </a:r>
            <a:endParaRPr lang="zh-CN" altLang="en-US" smtClean="0"/>
          </a:p>
        </p:txBody>
      </p:sp>
      <p:sp>
        <p:nvSpPr>
          <p:cNvPr id="62467" name="内容占位符 2"/>
          <p:cNvSpPr>
            <a:spLocks noGrp="1"/>
          </p:cNvSpPr>
          <p:nvPr>
            <p:ph idx="1"/>
          </p:nvPr>
        </p:nvSpPr>
        <p:spPr>
          <a:xfrm>
            <a:off x="611188" y="1341438"/>
            <a:ext cx="7848600" cy="4032250"/>
          </a:xfrm>
        </p:spPr>
        <p:txBody>
          <a:bodyPr/>
          <a:lstStyle/>
          <a:p>
            <a:pPr marL="363538" indent="-363538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smtClean="0"/>
              <a:t>利用</a:t>
            </a:r>
            <a:r>
              <a:rPr lang="en-US" altLang="zh-CN" sz="2400" smtClean="0"/>
              <a:t>ADC0809</a:t>
            </a:r>
            <a:r>
              <a:rPr lang="zh-CN" altLang="en-US" sz="2400" smtClean="0"/>
              <a:t>作为</a:t>
            </a:r>
            <a:r>
              <a:rPr lang="en-US" altLang="zh-CN" sz="2400" smtClean="0"/>
              <a:t>A/D</a:t>
            </a:r>
            <a:r>
              <a:rPr lang="zh-CN" altLang="en-US" sz="2400" smtClean="0"/>
              <a:t>转换器，</a:t>
            </a:r>
            <a:r>
              <a:rPr lang="en-US" altLang="zh-CN" sz="2400" smtClean="0"/>
              <a:t>IN0</a:t>
            </a:r>
            <a:r>
              <a:rPr lang="zh-CN" altLang="en-US" sz="2400" smtClean="0"/>
              <a:t>端的模拟输入电压范围为</a:t>
            </a:r>
            <a:r>
              <a:rPr lang="en-US" altLang="zh-CN" sz="2400" smtClean="0"/>
              <a:t>0-5V</a:t>
            </a:r>
            <a:r>
              <a:rPr lang="zh-CN" altLang="en-US" sz="2400" smtClean="0"/>
              <a:t>，通过</a:t>
            </a:r>
            <a:r>
              <a:rPr lang="en-US" altLang="zh-CN" sz="2400" smtClean="0"/>
              <a:t>8255</a:t>
            </a:r>
            <a:r>
              <a:rPr lang="zh-CN" altLang="en-US" sz="2400" smtClean="0"/>
              <a:t>与系统相连。</a:t>
            </a:r>
            <a:r>
              <a:rPr lang="en-US" altLang="zh-CN" sz="2400" smtClean="0"/>
              <a:t>8255</a:t>
            </a:r>
            <a:r>
              <a:rPr lang="zh-CN" altLang="en-US" sz="2400" smtClean="0"/>
              <a:t>的地址范围为</a:t>
            </a:r>
            <a:r>
              <a:rPr lang="en-US" altLang="zh-CN" sz="2400" smtClean="0"/>
              <a:t>0200H</a:t>
            </a:r>
            <a:r>
              <a:rPr lang="zh-CN" altLang="en-US" sz="2400" smtClean="0"/>
              <a:t>～</a:t>
            </a:r>
            <a:r>
              <a:rPr lang="en-US" altLang="zh-CN" sz="2400" smtClean="0"/>
              <a:t>0203H</a:t>
            </a:r>
            <a:r>
              <a:rPr lang="zh-CN" altLang="en-US" sz="2400" smtClean="0"/>
              <a:t>。</a:t>
            </a:r>
          </a:p>
          <a:p>
            <a:pPr marL="363538" indent="-363538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smtClean="0"/>
              <a:t>要求：</a:t>
            </a:r>
          </a:p>
          <a:p>
            <a:pPr marL="820738" lvl="1" indent="-277813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设计电路图。</a:t>
            </a:r>
          </a:p>
          <a:p>
            <a:pPr marL="820738" lvl="1" indent="-277813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编写如下功能的程序：</a:t>
            </a:r>
          </a:p>
          <a:p>
            <a:pPr marL="1270000" lvl="2" indent="-269875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1800" smtClean="0"/>
              <a:t>循环采集</a:t>
            </a:r>
            <a:r>
              <a:rPr lang="en-US" altLang="zh-CN" sz="1800" smtClean="0"/>
              <a:t>IN0</a:t>
            </a:r>
            <a:r>
              <a:rPr lang="zh-CN" altLang="en-US" sz="1800" smtClean="0"/>
              <a:t>引脚上的电压信号数据，并统计输入幅度大于</a:t>
            </a:r>
            <a:r>
              <a:rPr lang="en-US" altLang="zh-CN" sz="1800" smtClean="0"/>
              <a:t>2.5V</a:t>
            </a:r>
            <a:r>
              <a:rPr lang="zh-CN" altLang="en-US" sz="1800" smtClean="0"/>
              <a:t>对应的数据的出现次数，当次数等于</a:t>
            </a:r>
            <a:r>
              <a:rPr lang="en-US" altLang="zh-CN" sz="1800" smtClean="0"/>
              <a:t>50000</a:t>
            </a:r>
            <a:r>
              <a:rPr lang="zh-CN" altLang="en-US" sz="1800" smtClean="0"/>
              <a:t>时在屏幕上显示</a:t>
            </a:r>
            <a:r>
              <a:rPr lang="zh-CN" altLang="en-US" sz="1800" smtClean="0">
                <a:latin typeface="Arial" charset="0"/>
              </a:rPr>
              <a:t>“</a:t>
            </a:r>
            <a:r>
              <a:rPr lang="en-US" altLang="zh-CN" sz="1800" smtClean="0"/>
              <a:t>Done</a:t>
            </a:r>
            <a:r>
              <a:rPr lang="zh-CN" altLang="en-US" sz="1800" smtClean="0"/>
              <a:t>！</a:t>
            </a:r>
            <a:r>
              <a:rPr lang="zh-CN" altLang="en-US" sz="1800" smtClean="0">
                <a:latin typeface="Arial" charset="0"/>
              </a:rPr>
              <a:t>”</a:t>
            </a:r>
            <a:r>
              <a:rPr lang="zh-CN" altLang="en-US" sz="1800" smtClean="0"/>
              <a:t>，然后程序结束。 </a:t>
            </a:r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E62C0660-DEAC-48DD-87B1-0DE2497F2B9A}" type="slidenum">
              <a:rPr lang="zh-CN" altLang="en-US" sz="1400" b="0" smtClean="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58</a:t>
            </a:fld>
            <a:endParaRPr lang="en-US" altLang="zh-CN" sz="1400" b="0" smtClean="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246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7793038" cy="792162"/>
          </a:xfrm>
        </p:spPr>
        <p:txBody>
          <a:bodyPr/>
          <a:lstStyle/>
          <a:p>
            <a:pPr eaLnBrk="1" hangingPunct="1"/>
            <a:r>
              <a:rPr lang="zh-CN" altLang="en-US" smtClean="0"/>
              <a:t>练习</a:t>
            </a:r>
            <a:r>
              <a:rPr lang="en-US" altLang="zh-CN" smtClean="0"/>
              <a:t>2</a:t>
            </a:r>
            <a:endParaRPr lang="zh-CN" altLang="en-US" smtClean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1196975"/>
            <a:ext cx="7416800" cy="1411288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smtClean="0"/>
              <a:t>译码电路：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z="1800" smtClean="0"/>
              <a:t>8255</a:t>
            </a:r>
            <a:r>
              <a:rPr lang="zh-CN" altLang="en-US" sz="1800" smtClean="0"/>
              <a:t>的地址范围为</a:t>
            </a:r>
            <a:r>
              <a:rPr lang="en-US" altLang="zh-CN" sz="1800" smtClean="0"/>
              <a:t>0200H</a:t>
            </a:r>
            <a:r>
              <a:rPr lang="zh-CN" altLang="en-US" sz="1800" smtClean="0"/>
              <a:t>～</a:t>
            </a:r>
            <a:r>
              <a:rPr lang="en-US" altLang="zh-CN" sz="1800" smtClean="0"/>
              <a:t>0203H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z="1800" smtClean="0"/>
              <a:t>0000 0010 0000 00</a:t>
            </a:r>
            <a:r>
              <a:rPr lang="en-US" altLang="zh-CN" sz="1800" smtClean="0">
                <a:solidFill>
                  <a:srgbClr val="FF0000"/>
                </a:solidFill>
              </a:rPr>
              <a:t>00 </a:t>
            </a:r>
            <a:r>
              <a:rPr lang="zh-CN" altLang="en-US" sz="1800" smtClean="0"/>
              <a:t>～</a:t>
            </a:r>
            <a:r>
              <a:rPr lang="zh-CN" altLang="en-US" sz="1800" smtClean="0">
                <a:solidFill>
                  <a:srgbClr val="FF0000"/>
                </a:solidFill>
              </a:rPr>
              <a:t> </a:t>
            </a:r>
            <a:r>
              <a:rPr lang="en-US" altLang="zh-CN" sz="1800" smtClean="0"/>
              <a:t>0000 0010 0000 00</a:t>
            </a:r>
            <a:r>
              <a:rPr lang="en-US" altLang="zh-CN" sz="1800" smtClean="0">
                <a:solidFill>
                  <a:srgbClr val="FF0000"/>
                </a:solidFill>
              </a:rPr>
              <a:t>11</a:t>
            </a:r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539750" y="3068638"/>
          <a:ext cx="3960813" cy="302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5" name="Visio" r:id="rId3" imgW="2886300" imgH="2372400" progId="Visio.Drawing.11">
                  <p:embed/>
                </p:oleObj>
              </mc:Choice>
              <mc:Fallback>
                <p:oleObj name="Visio" r:id="rId3" imgW="2886300" imgH="237240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068638"/>
                        <a:ext cx="3960813" cy="3024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357563"/>
            <a:ext cx="4208462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5B1633AD-F616-4CA1-A198-28FEC76F7EAE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模拟量的输出通道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1962150"/>
            <a:ext cx="7412038" cy="441960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en-US" altLang="zh-CN" smtClean="0"/>
              <a:t>D/A</a:t>
            </a:r>
            <a:r>
              <a:rPr lang="zh-CN" altLang="en-US" smtClean="0"/>
              <a:t>变换器（</a:t>
            </a:r>
            <a:r>
              <a:rPr lang="en-US" altLang="zh-CN" smtClean="0"/>
              <a:t>D/A Converter</a:t>
            </a:r>
            <a:r>
              <a:rPr lang="zh-CN" altLang="en-US" smtClean="0"/>
              <a:t>）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sz="2000" smtClean="0">
                <a:latin typeface="宋体" pitchFamily="2" charset="-122"/>
              </a:rPr>
              <a:t>数字量转换为模拟量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/>
              <a:t>低通滤波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sz="2000" smtClean="0">
                <a:latin typeface="宋体" pitchFamily="2" charset="-122"/>
              </a:rPr>
              <a:t>平滑输出波形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/>
              <a:t>放大驱动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sz="2000" smtClean="0">
                <a:latin typeface="宋体" pitchFamily="2" charset="-122"/>
              </a:rPr>
              <a:t>提供足够的驱动电压，电流</a:t>
            </a:r>
            <a:endParaRPr lang="zh-CN" altLang="en-US" b="0" smtClean="0">
              <a:latin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B0F3C17E-C1F9-474F-95E9-1C90193EB263}" type="slidenum">
              <a:rPr lang="en-US" altLang="zh-CN" sz="1400" b="0" smtClean="0">
                <a:solidFill>
                  <a:schemeClr val="tx1"/>
                </a:solidFill>
                <a:latin typeface="Tahoma" pitchFamily="34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60</a:t>
            </a:fld>
            <a:endParaRPr lang="en-US" altLang="zh-CN" sz="1400" b="0" smtClean="0">
              <a:solidFill>
                <a:schemeClr val="tx1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7793037" cy="863600"/>
          </a:xfrm>
        </p:spPr>
        <p:txBody>
          <a:bodyPr/>
          <a:lstStyle/>
          <a:p>
            <a:pPr eaLnBrk="1" hangingPunct="1"/>
            <a:r>
              <a:rPr lang="en-US" altLang="zh-CN" smtClean="0"/>
              <a:t>8255</a:t>
            </a:r>
            <a:r>
              <a:rPr lang="zh-CN" altLang="en-US" smtClean="0"/>
              <a:t>初始化程序：</a:t>
            </a: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370013"/>
            <a:ext cx="7416800" cy="4506912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</a:rPr>
              <a:t>INIT8255  PROC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1"/>
                </a:solidFill>
                <a:latin typeface="Tahoma" pitchFamily="34" charset="0"/>
              </a:rPr>
              <a:t>                   MOV  DX</a:t>
            </a:r>
            <a:r>
              <a:rPr lang="zh-CN" altLang="en-US" sz="2400" smtClean="0">
                <a:solidFill>
                  <a:schemeClr val="tx1"/>
                </a:solidFill>
                <a:latin typeface="Tahoma" pitchFamily="34" charset="0"/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  <a:latin typeface="Tahoma" pitchFamily="34" charset="0"/>
              </a:rPr>
              <a:t>203H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1"/>
                </a:solidFill>
                <a:latin typeface="Tahoma" pitchFamily="34" charset="0"/>
              </a:rPr>
              <a:t>                   MOV  AL</a:t>
            </a:r>
            <a:r>
              <a:rPr lang="zh-CN" altLang="en-US" sz="2400" smtClean="0">
                <a:solidFill>
                  <a:schemeClr val="tx1"/>
                </a:solidFill>
                <a:latin typeface="Tahoma" pitchFamily="34" charset="0"/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  <a:latin typeface="Tahoma" pitchFamily="34" charset="0"/>
              </a:rPr>
              <a:t>91H                </a:t>
            </a:r>
            <a:endParaRPr lang="zh-CN" altLang="en-US" sz="2000" smtClean="0">
              <a:solidFill>
                <a:schemeClr val="tx1"/>
              </a:solidFill>
              <a:latin typeface="Tahoma" pitchFamily="34" charset="0"/>
            </a:endParaRP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1"/>
                </a:solidFill>
                <a:latin typeface="Tahoma" pitchFamily="34" charset="0"/>
              </a:rPr>
              <a:t>                   </a:t>
            </a:r>
            <a:r>
              <a:rPr lang="en-US" altLang="zh-CN" sz="2400" smtClean="0">
                <a:solidFill>
                  <a:schemeClr val="tx1"/>
                </a:solidFill>
                <a:latin typeface="Tahoma" pitchFamily="34" charset="0"/>
              </a:rPr>
              <a:t>OUT  DX</a:t>
            </a:r>
            <a:r>
              <a:rPr lang="zh-CN" altLang="en-US" sz="2400" smtClean="0">
                <a:solidFill>
                  <a:schemeClr val="tx1"/>
                </a:solidFill>
                <a:latin typeface="Tahoma" pitchFamily="34" charset="0"/>
              </a:rPr>
              <a:t>，</a:t>
            </a:r>
            <a:r>
              <a:rPr lang="en-US" altLang="zh-CN" sz="2400" smtClean="0">
                <a:solidFill>
                  <a:schemeClr val="tx1"/>
                </a:solidFill>
                <a:latin typeface="Tahoma" pitchFamily="34" charset="0"/>
              </a:rPr>
              <a:t>AL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</a:rPr>
              <a:t>                   MOV  AL</a:t>
            </a:r>
            <a:r>
              <a:rPr lang="zh-CN" altLang="en-US" sz="2400" smtClean="0">
                <a:latin typeface="Tahoma" pitchFamily="34" charset="0"/>
              </a:rPr>
              <a:t>，</a:t>
            </a:r>
            <a:r>
              <a:rPr lang="en-US" altLang="zh-CN" sz="2400" smtClean="0">
                <a:latin typeface="Tahoma" pitchFamily="34" charset="0"/>
              </a:rPr>
              <a:t>00001001B   </a:t>
            </a:r>
            <a:endParaRPr lang="zh-CN" altLang="en-US" sz="2000" smtClean="0">
              <a:solidFill>
                <a:schemeClr val="tx1"/>
              </a:solidFill>
              <a:latin typeface="Tahoma" pitchFamily="34" charset="0"/>
            </a:endParaRP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sz="2400" smtClean="0">
                <a:latin typeface="Tahoma" pitchFamily="34" charset="0"/>
              </a:rPr>
              <a:t>                   </a:t>
            </a:r>
            <a:r>
              <a:rPr lang="en-US" altLang="zh-CN" sz="2400" smtClean="0">
                <a:latin typeface="Tahoma" pitchFamily="34" charset="0"/>
              </a:rPr>
              <a:t>OUT  DX</a:t>
            </a:r>
            <a:r>
              <a:rPr lang="zh-CN" altLang="en-US" sz="2400" smtClean="0">
                <a:latin typeface="Tahoma" pitchFamily="34" charset="0"/>
              </a:rPr>
              <a:t>，</a:t>
            </a:r>
            <a:r>
              <a:rPr lang="en-US" altLang="zh-CN" sz="2400" smtClean="0">
                <a:latin typeface="Tahoma" pitchFamily="34" charset="0"/>
              </a:rPr>
              <a:t>AL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</a:rPr>
              <a:t>                   MOV  AL</a:t>
            </a:r>
            <a:r>
              <a:rPr lang="zh-CN" altLang="en-US" sz="2400" smtClean="0">
                <a:latin typeface="Tahoma" pitchFamily="34" charset="0"/>
              </a:rPr>
              <a:t>，</a:t>
            </a:r>
            <a:r>
              <a:rPr lang="en-US" altLang="zh-CN" sz="2400" smtClean="0">
                <a:latin typeface="Tahoma" pitchFamily="34" charset="0"/>
              </a:rPr>
              <a:t>00001010B 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</a:rPr>
              <a:t>                   OUT  DX</a:t>
            </a:r>
            <a:r>
              <a:rPr lang="zh-CN" altLang="en-US" sz="2400" smtClean="0">
                <a:latin typeface="Tahoma" pitchFamily="34" charset="0"/>
              </a:rPr>
              <a:t>，</a:t>
            </a:r>
            <a:r>
              <a:rPr lang="en-US" altLang="zh-CN" sz="2400" smtClean="0">
                <a:latin typeface="Tahoma" pitchFamily="34" charset="0"/>
              </a:rPr>
              <a:t>AL    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</a:rPr>
              <a:t>                   RET 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>
                <a:latin typeface="Tahoma" pitchFamily="34" charset="0"/>
              </a:rPr>
              <a:t>INIT8255  ENDP 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41288"/>
            <a:ext cx="3744912" cy="766762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数据采集程序：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125538"/>
            <a:ext cx="4464050" cy="55435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/>
              <a:t>DATA   SEGMENT</a:t>
            </a:r>
          </a:p>
          <a:p>
            <a:pPr indent="-80963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/>
              <a:t>STR    DB  “Done!”,”$”</a:t>
            </a:r>
          </a:p>
          <a:p>
            <a:pPr indent="-80963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/>
              <a:t>COUNT  DW  0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/>
              <a:t>DATA   ENDS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rgbClr val="990033"/>
                </a:solidFill>
              </a:rPr>
              <a:t>CODE   SEGMENT</a:t>
            </a:r>
          </a:p>
          <a:p>
            <a:pPr marL="0" indent="261938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rgbClr val="990033"/>
                </a:solidFill>
              </a:rPr>
              <a:t>ASSUME  CS:CODE, DS:DATA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rgbClr val="990033"/>
                </a:solidFill>
              </a:rPr>
              <a:t>MAIN:  MOV  AX, DATA</a:t>
            </a:r>
          </a:p>
          <a:p>
            <a:pPr indent="368300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rgbClr val="990033"/>
                </a:solidFill>
              </a:rPr>
              <a:t>MOV  DS, AX</a:t>
            </a:r>
          </a:p>
          <a:p>
            <a:pPr indent="368300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rgbClr val="990033"/>
                </a:solidFill>
              </a:rPr>
              <a:t>LEA  SI</a:t>
            </a:r>
            <a:r>
              <a:rPr lang="zh-CN" altLang="en-US" sz="1600" dirty="0" smtClean="0">
                <a:solidFill>
                  <a:srgbClr val="990033"/>
                </a:solidFill>
              </a:rPr>
              <a:t>，</a:t>
            </a:r>
            <a:r>
              <a:rPr lang="en-US" altLang="zh-CN" sz="1600" dirty="0" smtClean="0">
                <a:solidFill>
                  <a:srgbClr val="990033"/>
                </a:solidFill>
              </a:rPr>
              <a:t>COUNT</a:t>
            </a:r>
          </a:p>
          <a:p>
            <a:pPr indent="368300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rgbClr val="990033"/>
                </a:solidFill>
              </a:rPr>
              <a:t>CALL INIT8255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chemeClr val="tx1"/>
                </a:solidFill>
              </a:rPr>
              <a:t>   L0:   MOV  DX, 203H</a:t>
            </a:r>
          </a:p>
          <a:p>
            <a:pPr indent="280988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chemeClr val="tx1"/>
                </a:solidFill>
              </a:rPr>
              <a:t> MOV  AL</a:t>
            </a:r>
            <a:r>
              <a:rPr lang="zh-CN" altLang="en-US" sz="1600" dirty="0" smtClean="0">
                <a:solidFill>
                  <a:schemeClr val="tx1"/>
                </a:solidFill>
              </a:rPr>
              <a:t>，</a:t>
            </a:r>
            <a:r>
              <a:rPr lang="en-US" altLang="zh-CN" sz="1600" dirty="0" smtClean="0">
                <a:solidFill>
                  <a:schemeClr val="tx1"/>
                </a:solidFill>
              </a:rPr>
              <a:t>00001000B   </a:t>
            </a:r>
            <a:r>
              <a:rPr lang="zh-CN" altLang="en-US" sz="1500" dirty="0" smtClean="0">
                <a:solidFill>
                  <a:srgbClr val="339966"/>
                </a:solidFill>
              </a:rPr>
              <a:t>；</a:t>
            </a:r>
            <a:r>
              <a:rPr lang="en-US" altLang="zh-CN" sz="1500" dirty="0" smtClean="0">
                <a:solidFill>
                  <a:srgbClr val="339966"/>
                </a:solidFill>
              </a:rPr>
              <a:t>START</a:t>
            </a:r>
            <a:endParaRPr lang="zh-CN" altLang="en-US" sz="1500" dirty="0" smtClean="0">
              <a:solidFill>
                <a:srgbClr val="339966"/>
              </a:solidFill>
            </a:endParaRPr>
          </a:p>
          <a:p>
            <a:pPr indent="280988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chemeClr val="tx1"/>
                </a:solidFill>
              </a:rPr>
              <a:t>OUT  DX, AL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500" dirty="0" smtClean="0"/>
              <a:t>   </a:t>
            </a:r>
            <a:r>
              <a:rPr lang="en-US" altLang="zh-CN" sz="1600" dirty="0" smtClean="0"/>
              <a:t>L1:  MOV  DX, 202H             </a:t>
            </a:r>
            <a:r>
              <a:rPr lang="zh-CN" altLang="en-US" sz="1500" dirty="0" smtClean="0">
                <a:solidFill>
                  <a:srgbClr val="339966"/>
                </a:solidFill>
              </a:rPr>
              <a:t>；</a:t>
            </a:r>
            <a:r>
              <a:rPr lang="en-US" altLang="zh-CN" sz="1500" dirty="0" smtClean="0">
                <a:solidFill>
                  <a:srgbClr val="339966"/>
                </a:solidFill>
              </a:rPr>
              <a:t>EOC=1</a:t>
            </a:r>
            <a:r>
              <a:rPr lang="zh-CN" altLang="en-US" sz="1500" dirty="0" smtClean="0">
                <a:solidFill>
                  <a:srgbClr val="339966"/>
                </a:solidFill>
              </a:rPr>
              <a:t>？</a:t>
            </a:r>
          </a:p>
          <a:p>
            <a:pPr indent="280988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/>
              <a:t>IN   AL, DX</a:t>
            </a:r>
          </a:p>
          <a:p>
            <a:pPr indent="280988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/>
              <a:t>TEST AL, 1</a:t>
            </a:r>
          </a:p>
          <a:p>
            <a:pPr indent="280988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 smtClean="0"/>
              <a:t>JZ   L1</a:t>
            </a:r>
          </a:p>
          <a:p>
            <a:pPr marL="0" indent="620713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>
                <a:solidFill>
                  <a:schemeClr val="tx1"/>
                </a:solidFill>
              </a:rPr>
              <a:t>MOV  DX, 203H   </a:t>
            </a:r>
            <a:r>
              <a:rPr lang="en-US" altLang="zh-CN" sz="1400" dirty="0" smtClean="0">
                <a:solidFill>
                  <a:schemeClr val="tx1"/>
                </a:solidFill>
              </a:rPr>
              <a:t>          </a:t>
            </a:r>
            <a:r>
              <a:rPr lang="zh-CN" altLang="en-US" sz="1400" dirty="0">
                <a:solidFill>
                  <a:srgbClr val="339966"/>
                </a:solidFill>
              </a:rPr>
              <a:t>；</a:t>
            </a:r>
            <a:r>
              <a:rPr lang="en-US" altLang="zh-CN" sz="1400" dirty="0">
                <a:solidFill>
                  <a:srgbClr val="339966"/>
                </a:solidFill>
              </a:rPr>
              <a:t>OE=1  </a:t>
            </a:r>
          </a:p>
          <a:p>
            <a:pPr marL="0" indent="620713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>
                <a:solidFill>
                  <a:schemeClr val="tx1"/>
                </a:solidFill>
              </a:rPr>
              <a:t>MOV  AL</a:t>
            </a:r>
            <a:r>
              <a:rPr lang="zh-CN" altLang="en-US" sz="1600" dirty="0">
                <a:solidFill>
                  <a:schemeClr val="tx1"/>
                </a:solidFill>
              </a:rPr>
              <a:t>，</a:t>
            </a:r>
            <a:r>
              <a:rPr lang="en-US" altLang="zh-CN" sz="1600" dirty="0">
                <a:solidFill>
                  <a:schemeClr val="tx1"/>
                </a:solidFill>
              </a:rPr>
              <a:t>00001011B           </a:t>
            </a:r>
          </a:p>
          <a:p>
            <a:pPr marL="0" indent="620713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altLang="zh-CN" sz="1600" dirty="0">
                <a:solidFill>
                  <a:schemeClr val="tx1"/>
                </a:solidFill>
              </a:rPr>
              <a:t>OUT  DX</a:t>
            </a:r>
            <a:r>
              <a:rPr lang="zh-CN" altLang="en-US" sz="1600" dirty="0">
                <a:solidFill>
                  <a:schemeClr val="tx1"/>
                </a:solidFill>
              </a:rPr>
              <a:t>，</a:t>
            </a:r>
            <a:r>
              <a:rPr lang="en-US" altLang="zh-CN" sz="1600" dirty="0" smtClean="0">
                <a:solidFill>
                  <a:schemeClr val="tx1"/>
                </a:solidFill>
              </a:rPr>
              <a:t>AL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076825" y="1193800"/>
            <a:ext cx="381635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MOV  </a:t>
            </a: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DX</a:t>
            </a:r>
            <a:r>
              <a:rPr lang="zh-CN" altLang="en-US" sz="1600" b="1" dirty="0">
                <a:solidFill>
                  <a:srgbClr val="FF0000"/>
                </a:solidFill>
                <a:ea typeface="宋体" charset="-122"/>
              </a:rPr>
              <a:t>，</a:t>
            </a: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200H          </a:t>
            </a: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US" altLang="zh-CN" sz="1600" b="1" dirty="0">
                <a:solidFill>
                  <a:srgbClr val="339966"/>
                </a:solidFill>
                <a:latin typeface="+mn-lt"/>
                <a:ea typeface="+mn-ea"/>
              </a:rPr>
              <a:t> </a:t>
            </a:r>
            <a:r>
              <a:rPr lang="zh-CN" altLang="en-US" sz="1600" b="1" dirty="0">
                <a:solidFill>
                  <a:srgbClr val="339966"/>
                </a:solidFill>
                <a:latin typeface="+mn-lt"/>
                <a:ea typeface="+mn-ea"/>
              </a:rPr>
              <a:t>；读数据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IN   AL</a:t>
            </a:r>
            <a:r>
              <a:rPr lang="zh-CN" altLang="en-US" sz="1600" b="1" dirty="0">
                <a:solidFill>
                  <a:srgbClr val="FF0000"/>
                </a:solidFill>
                <a:ea typeface="宋体" charset="-122"/>
              </a:rPr>
              <a:t>，</a:t>
            </a: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DX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PUSH AX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MOV  DX, 203H           </a:t>
            </a: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 </a:t>
            </a:r>
            <a:r>
              <a:rPr lang="en-US" altLang="zh-CN" sz="1600" b="1" dirty="0">
                <a:solidFill>
                  <a:srgbClr val="339966"/>
                </a:solidFill>
                <a:latin typeface="+mn-lt"/>
                <a:ea typeface="+mn-ea"/>
              </a:rPr>
              <a:t> </a:t>
            </a:r>
            <a:r>
              <a:rPr lang="zh-CN" altLang="en-US" sz="1600" b="1" dirty="0">
                <a:solidFill>
                  <a:srgbClr val="339966"/>
                </a:solidFill>
                <a:latin typeface="+mn-lt"/>
                <a:ea typeface="+mn-ea"/>
              </a:rPr>
              <a:t>；</a:t>
            </a:r>
            <a:r>
              <a:rPr lang="en-US" altLang="zh-CN" sz="1600" b="1" dirty="0">
                <a:solidFill>
                  <a:srgbClr val="339966"/>
                </a:solidFill>
                <a:latin typeface="+mn-lt"/>
                <a:ea typeface="+mn-ea"/>
              </a:rPr>
              <a:t>OE=0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MOV  AL</a:t>
            </a:r>
            <a:r>
              <a:rPr lang="zh-CN" altLang="en-US" sz="1600" b="1" dirty="0">
                <a:solidFill>
                  <a:schemeClr val="tx2"/>
                </a:solidFill>
                <a:ea typeface="宋体" charset="-122"/>
              </a:rPr>
              <a:t>，</a:t>
            </a: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00001010B       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OUT  DX</a:t>
            </a:r>
            <a:r>
              <a:rPr lang="zh-CN" altLang="en-US" sz="1600" b="1" dirty="0">
                <a:solidFill>
                  <a:schemeClr val="tx2"/>
                </a:solidFill>
                <a:ea typeface="宋体" charset="-122"/>
              </a:rPr>
              <a:t>，</a:t>
            </a: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AL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rgbClr val="990033"/>
                </a:solidFill>
                <a:ea typeface="宋体" charset="-122"/>
              </a:rPr>
              <a:t>POP  AX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rgbClr val="990033"/>
                </a:solidFill>
                <a:ea typeface="宋体" charset="-122"/>
              </a:rPr>
              <a:t>CMP  AL, 80H          </a:t>
            </a:r>
            <a:r>
              <a:rPr lang="zh-CN" altLang="en-US" sz="1400" b="1" dirty="0">
                <a:solidFill>
                  <a:srgbClr val="339966"/>
                </a:solidFill>
                <a:ea typeface="宋体" charset="-122"/>
              </a:rPr>
              <a:t>；幅度</a:t>
            </a:r>
            <a:r>
              <a:rPr lang="zh-CN" altLang="en-US" sz="1400" b="1" dirty="0">
                <a:solidFill>
                  <a:srgbClr val="339966"/>
                </a:solidFill>
                <a:ea typeface="宋体" charset="-122"/>
              </a:rPr>
              <a:t>大于</a:t>
            </a:r>
            <a:r>
              <a:rPr lang="en-US" altLang="zh-CN" sz="1400" b="1" dirty="0">
                <a:solidFill>
                  <a:srgbClr val="339966"/>
                </a:solidFill>
                <a:ea typeface="宋体" charset="-122"/>
              </a:rPr>
              <a:t>2.5V</a:t>
            </a:r>
            <a:r>
              <a:rPr lang="zh-CN" altLang="en-US" sz="1400" b="1" dirty="0">
                <a:solidFill>
                  <a:srgbClr val="339966"/>
                </a:solidFill>
                <a:ea typeface="宋体" charset="-122"/>
              </a:rPr>
              <a:t>？</a:t>
            </a:r>
            <a:r>
              <a:rPr lang="zh-CN" altLang="en-US" sz="1400" dirty="0">
                <a:solidFill>
                  <a:srgbClr val="339966"/>
                </a:solidFill>
                <a:ea typeface="宋体" charset="-122"/>
              </a:rPr>
              <a:t> </a:t>
            </a:r>
            <a:endParaRPr lang="zh-CN" altLang="en-US" sz="1400" b="1" dirty="0">
              <a:solidFill>
                <a:srgbClr val="339966"/>
              </a:solidFill>
              <a:ea typeface="宋体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rgbClr val="990033"/>
                </a:solidFill>
                <a:ea typeface="宋体" charset="-122"/>
              </a:rPr>
              <a:t>JB   L0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INC  WORD PTR[SI]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CMP WORD PTR[SI], 50000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JNZ  L0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MOV  AH, 9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 LEA  DX, STR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rgbClr val="FF0000"/>
                </a:solidFill>
                <a:ea typeface="宋体" charset="-122"/>
              </a:rPr>
              <a:t> INT  21H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 MOV  AH, 4CH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 INT  21H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CODE ENDS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600" b="1" dirty="0">
                <a:solidFill>
                  <a:schemeClr val="tx2"/>
                </a:solidFill>
                <a:ea typeface="宋体" charset="-122"/>
              </a:rPr>
              <a:t>          END   MAIN</a:t>
            </a:r>
          </a:p>
        </p:txBody>
      </p:sp>
      <p:sp>
        <p:nvSpPr>
          <p:cNvPr id="3" name="Line 7"/>
          <p:cNvSpPr>
            <a:spLocks noChangeShapeType="1"/>
          </p:cNvSpPr>
          <p:nvPr/>
        </p:nvSpPr>
        <p:spPr bwMode="auto">
          <a:xfrm>
            <a:off x="4860925" y="908050"/>
            <a:ext cx="0" cy="5761038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8172400" y="5929313"/>
            <a:ext cx="86365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6" dur="5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89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89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89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89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89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89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89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89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89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500"/>
                                        <p:tgtEl>
                                          <p:spTgt spid="389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3891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3891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8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129B1D01-D954-4007-9B3D-A3B789C35023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8313" y="2060575"/>
            <a:ext cx="8207375" cy="1368425"/>
          </a:xfrm>
        </p:spPr>
        <p:txBody>
          <a:bodyPr/>
          <a:lstStyle/>
          <a:p>
            <a:pPr eaLnBrk="1" hangingPunct="1"/>
            <a:r>
              <a:rPr lang="zh-CN" altLang="en-US" sz="5400" smtClean="0">
                <a:latin typeface="华文行楷" pitchFamily="2" charset="-122"/>
                <a:ea typeface="华文行楷" pitchFamily="2" charset="-122"/>
              </a:rPr>
              <a:t>二、数</a:t>
            </a:r>
            <a:r>
              <a:rPr lang="en-US" altLang="zh-CN" sz="5400" smtClean="0">
                <a:latin typeface="华文行楷" pitchFamily="2" charset="-122"/>
                <a:ea typeface="华文行楷" pitchFamily="2" charset="-122"/>
              </a:rPr>
              <a:t>/</a:t>
            </a:r>
            <a:r>
              <a:rPr lang="zh-CN" altLang="en-US" sz="5400" smtClean="0">
                <a:latin typeface="华文行楷" pitchFamily="2" charset="-122"/>
                <a:ea typeface="华文行楷" pitchFamily="2" charset="-122"/>
              </a:rPr>
              <a:t>模</a:t>
            </a:r>
            <a:r>
              <a:rPr lang="zh-CN" altLang="en-US" sz="540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5400" smtClean="0">
                <a:latin typeface="宋体" pitchFamily="2" charset="-122"/>
                <a:ea typeface="宋体" pitchFamily="2" charset="-122"/>
              </a:rPr>
              <a:t>D/A</a:t>
            </a:r>
            <a:r>
              <a:rPr lang="zh-CN" altLang="en-US" sz="540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5400" smtClean="0">
                <a:latin typeface="华文行楷" pitchFamily="2" charset="-122"/>
                <a:ea typeface="华文行楷" pitchFamily="2" charset="-122"/>
              </a:rPr>
              <a:t>变换器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2A133439-5DF8-4DC9-9F59-17AC9A77535C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836613"/>
            <a:ext cx="6278563" cy="914400"/>
          </a:xfrm>
        </p:spPr>
        <p:txBody>
          <a:bodyPr/>
          <a:lstStyle/>
          <a:p>
            <a:pPr eaLnBrk="1" hangingPunct="1"/>
            <a:r>
              <a:rPr lang="zh-CN" altLang="en-US" smtClean="0"/>
              <a:t>掌握：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  <a:spcAft>
                <a:spcPct val="5000"/>
              </a:spcAft>
            </a:pPr>
            <a:r>
              <a:rPr lang="en-US" altLang="zh-CN" smtClean="0"/>
              <a:t>D/A</a:t>
            </a:r>
            <a:r>
              <a:rPr lang="zh-CN" altLang="en-US" smtClean="0"/>
              <a:t>变换器的工作原理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spcAft>
                <a:spcPct val="5000"/>
              </a:spcAft>
            </a:pPr>
            <a:r>
              <a:rPr lang="en-US" altLang="zh-CN" smtClean="0"/>
              <a:t>D/A</a:t>
            </a:r>
            <a:r>
              <a:rPr lang="zh-CN" altLang="en-US" smtClean="0"/>
              <a:t>变换器的主要技术指标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spcAft>
                <a:spcPct val="5000"/>
              </a:spcAft>
            </a:pPr>
            <a:r>
              <a:rPr lang="en-US" altLang="zh-CN" smtClean="0"/>
              <a:t>DAC0832</a:t>
            </a:r>
            <a:r>
              <a:rPr lang="zh-CN" altLang="en-US" smtClean="0"/>
              <a:t>的三种工作模式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spcAft>
                <a:spcPct val="5000"/>
              </a:spcAft>
            </a:pPr>
            <a:r>
              <a:rPr lang="en-US" altLang="zh-CN" smtClean="0"/>
              <a:t>DAC0832</a:t>
            </a:r>
            <a:r>
              <a:rPr lang="zh-CN" altLang="en-US" smtClean="0"/>
              <a:t>的应用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17E347A5-ADC8-47B8-A018-6AC6F0EFAB4C}" type="slidenum">
              <a:rPr kumimoji="1" lang="zh-CN" altLang="en-US" sz="1400" b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kumimoji="1" lang="en-US" altLang="zh-CN" sz="1400" b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927100" y="981075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latin typeface="+mj-lt"/>
              </a:rPr>
              <a:t>1. </a:t>
            </a:r>
            <a:r>
              <a:rPr lang="en-US" altLang="zh-CN" dirty="0" smtClean="0">
                <a:latin typeface="+mj-lt"/>
              </a:rPr>
              <a:t>D/A</a:t>
            </a:r>
            <a:r>
              <a:rPr lang="zh-CN" altLang="en-US" dirty="0" smtClean="0"/>
              <a:t>变换器的工作原理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2054225"/>
            <a:ext cx="7772400" cy="2095500"/>
          </a:xfrm>
        </p:spPr>
        <p:txBody>
          <a:bodyPr/>
          <a:lstStyle/>
          <a:p>
            <a:pPr eaLnBrk="1" hangingPunct="1"/>
            <a:r>
              <a:rPr lang="zh-CN" altLang="en-US" smtClean="0"/>
              <a:t>组成：</a:t>
            </a:r>
          </a:p>
          <a:p>
            <a:pPr marL="822325" lvl="1" eaLnBrk="1" hangingPunct="1"/>
            <a:r>
              <a:rPr lang="zh-CN" altLang="en-US" smtClean="0"/>
              <a:t>模拟开关</a:t>
            </a:r>
          </a:p>
          <a:p>
            <a:pPr marL="822325" lvl="1" eaLnBrk="1" hangingPunct="1">
              <a:lnSpc>
                <a:spcPct val="120000"/>
              </a:lnSpc>
              <a:spcBef>
                <a:spcPct val="10000"/>
              </a:spcBef>
            </a:pPr>
            <a:r>
              <a:rPr lang="zh-CN" altLang="en-US" smtClean="0"/>
              <a:t>电阻网络</a:t>
            </a:r>
          </a:p>
          <a:p>
            <a:pPr marL="822325" lvl="1" eaLnBrk="1" hangingPunct="1">
              <a:lnSpc>
                <a:spcPct val="120000"/>
              </a:lnSpc>
              <a:spcBef>
                <a:spcPct val="10000"/>
              </a:spcBef>
            </a:pPr>
            <a:r>
              <a:rPr lang="zh-CN" altLang="en-US" smtClean="0"/>
              <a:t>运算放大器</a:t>
            </a:r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900113" y="3608388"/>
            <a:ext cx="6624637" cy="2989262"/>
            <a:chOff x="528" y="2341"/>
            <a:chExt cx="4173" cy="1883"/>
          </a:xfrm>
        </p:grpSpPr>
        <p:sp>
          <p:nvSpPr>
            <p:cNvPr id="12294" name="Text Box 7"/>
            <p:cNvSpPr txBox="1">
              <a:spLocks noChangeArrowheads="1"/>
            </p:cNvSpPr>
            <p:nvPr/>
          </p:nvSpPr>
          <p:spPr bwMode="auto">
            <a:xfrm>
              <a:off x="2025" y="3680"/>
              <a:ext cx="318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V</a:t>
              </a:r>
              <a:r>
                <a:rPr lang="en-US" altLang="zh-CN" sz="2000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ref</a:t>
              </a:r>
            </a:p>
          </p:txBody>
        </p:sp>
        <p:sp>
          <p:nvSpPr>
            <p:cNvPr id="12295" name="Text Box 8"/>
            <p:cNvSpPr txBox="1">
              <a:spLocks noChangeArrowheads="1"/>
            </p:cNvSpPr>
            <p:nvPr/>
          </p:nvSpPr>
          <p:spPr bwMode="auto">
            <a:xfrm>
              <a:off x="3452" y="2341"/>
              <a:ext cx="227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R</a:t>
              </a:r>
              <a:r>
                <a:rPr lang="en-US" altLang="zh-CN" sz="2000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f</a:t>
              </a:r>
              <a:r>
                <a:rPr lang="en-US" altLang="zh-CN" sz="2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 </a:t>
              </a:r>
            </a:p>
          </p:txBody>
        </p:sp>
        <p:sp>
          <p:nvSpPr>
            <p:cNvPr id="15368" name="Text Box 9"/>
            <p:cNvSpPr txBox="1">
              <a:spLocks noChangeArrowheads="1"/>
            </p:cNvSpPr>
            <p:nvPr/>
          </p:nvSpPr>
          <p:spPr bwMode="auto">
            <a:xfrm>
              <a:off x="1800" y="2987"/>
              <a:ext cx="748" cy="38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marL="342900" indent="-342900">
                <a:spcBef>
                  <a:spcPct val="20000"/>
                </a:spcBef>
                <a:buClr>
                  <a:srgbClr val="FFFF00"/>
                </a:buClr>
                <a:buSzPct val="70000"/>
                <a:buFont typeface="Wingdings" pitchFamily="2" charset="2"/>
                <a:buChar char="n"/>
                <a:defRPr kumimoji="1" sz="2800" b="1">
                  <a:solidFill>
                    <a:schemeClr val="tx1"/>
                  </a:solidFill>
                  <a:latin typeface="Arial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FF0000"/>
                </a:buClr>
                <a:buSzPct val="50000"/>
                <a:buFont typeface="Wingdings" pitchFamily="2" charset="2"/>
                <a:buChar char="n"/>
                <a:defRPr kumimoji="1" sz="2400" b="1">
                  <a:solidFill>
                    <a:srgbClr val="FFFF00"/>
                  </a:solidFill>
                  <a:latin typeface="Arial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20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kumimoji="1" sz="3200" b="1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>
                <a:buClr>
                  <a:srgbClr val="0000CC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0" lang="zh-CN" altLang="en-US" sz="18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模拟开关</a:t>
              </a:r>
            </a:p>
            <a:p>
              <a:pPr algn="ctr">
                <a:buClr>
                  <a:srgbClr val="0000CC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0" lang="zh-CN" altLang="en-US" sz="18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电阻网络</a:t>
              </a:r>
            </a:p>
          </p:txBody>
        </p:sp>
        <p:sp>
          <p:nvSpPr>
            <p:cNvPr id="15369" name="Line 10"/>
            <p:cNvSpPr>
              <a:spLocks noChangeShapeType="1"/>
            </p:cNvSpPr>
            <p:nvPr/>
          </p:nvSpPr>
          <p:spPr bwMode="auto">
            <a:xfrm>
              <a:off x="2548" y="3171"/>
              <a:ext cx="535" cy="0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2298" name="Text Box 11"/>
            <p:cNvSpPr txBox="1">
              <a:spLocks noChangeArrowheads="1"/>
            </p:cNvSpPr>
            <p:nvPr/>
          </p:nvSpPr>
          <p:spPr bwMode="auto">
            <a:xfrm>
              <a:off x="4429" y="3498"/>
              <a:ext cx="27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2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V</a:t>
              </a:r>
              <a:r>
                <a:rPr lang="en-US" altLang="zh-CN" sz="2000" baseline="-20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O</a:t>
              </a:r>
              <a:endParaRPr lang="zh-CN" altLang="en-US" sz="2000" baseline="-20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2299" name="AutoShape 12"/>
            <p:cNvSpPr>
              <a:spLocks noChangeArrowheads="1"/>
            </p:cNvSpPr>
            <p:nvPr/>
          </p:nvSpPr>
          <p:spPr bwMode="auto">
            <a:xfrm rot="5400000">
              <a:off x="2962" y="3095"/>
              <a:ext cx="797" cy="555"/>
            </a:xfrm>
            <a:prstGeom prst="triangle">
              <a:avLst>
                <a:gd name="adj" fmla="val 50000"/>
              </a:avLst>
            </a:prstGeom>
            <a:solidFill>
              <a:srgbClr val="D9F50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5372" name="Line 13"/>
            <p:cNvSpPr>
              <a:spLocks noChangeShapeType="1"/>
            </p:cNvSpPr>
            <p:nvPr/>
          </p:nvSpPr>
          <p:spPr bwMode="auto">
            <a:xfrm flipH="1">
              <a:off x="2869" y="3566"/>
              <a:ext cx="214" cy="0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2301" name="Line 14"/>
            <p:cNvSpPr>
              <a:spLocks noChangeShapeType="1"/>
            </p:cNvSpPr>
            <p:nvPr/>
          </p:nvSpPr>
          <p:spPr bwMode="auto">
            <a:xfrm>
              <a:off x="2869" y="3566"/>
              <a:ext cx="0" cy="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5374" name="Line 15"/>
            <p:cNvSpPr>
              <a:spLocks noChangeShapeType="1"/>
            </p:cNvSpPr>
            <p:nvPr/>
          </p:nvSpPr>
          <p:spPr bwMode="auto">
            <a:xfrm>
              <a:off x="2762" y="3763"/>
              <a:ext cx="214" cy="0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5375" name="Line 16"/>
            <p:cNvSpPr>
              <a:spLocks noChangeShapeType="1"/>
            </p:cNvSpPr>
            <p:nvPr/>
          </p:nvSpPr>
          <p:spPr bwMode="auto">
            <a:xfrm>
              <a:off x="2821" y="3822"/>
              <a:ext cx="107" cy="0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5376" name="Line 17"/>
            <p:cNvSpPr>
              <a:spLocks noChangeShapeType="1"/>
            </p:cNvSpPr>
            <p:nvPr/>
          </p:nvSpPr>
          <p:spPr bwMode="auto">
            <a:xfrm>
              <a:off x="2839" y="3882"/>
              <a:ext cx="68" cy="0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grpSp>
          <p:nvGrpSpPr>
            <p:cNvPr id="12305" name="Group 18"/>
            <p:cNvGrpSpPr>
              <a:grpSpLocks/>
            </p:cNvGrpSpPr>
            <p:nvPr/>
          </p:nvGrpSpPr>
          <p:grpSpPr bwMode="auto">
            <a:xfrm>
              <a:off x="3123" y="3526"/>
              <a:ext cx="107" cy="98"/>
              <a:chOff x="6837" y="4016"/>
              <a:chExt cx="180" cy="156"/>
            </a:xfrm>
          </p:grpSpPr>
          <p:sp>
            <p:nvSpPr>
              <p:cNvPr id="12326" name="Line 19"/>
              <p:cNvSpPr>
                <a:spLocks noChangeShapeType="1"/>
              </p:cNvSpPr>
              <p:nvPr/>
            </p:nvSpPr>
            <p:spPr bwMode="auto">
              <a:xfrm>
                <a:off x="6837" y="4092"/>
                <a:ext cx="18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2327" name="Line 20"/>
              <p:cNvSpPr>
                <a:spLocks noChangeShapeType="1"/>
              </p:cNvSpPr>
              <p:nvPr/>
            </p:nvSpPr>
            <p:spPr bwMode="auto">
              <a:xfrm>
                <a:off x="6929" y="4016"/>
                <a:ext cx="0" cy="15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</p:grpSp>
        <p:sp>
          <p:nvSpPr>
            <p:cNvPr id="12306" name="Line 21"/>
            <p:cNvSpPr>
              <a:spLocks noChangeShapeType="1"/>
            </p:cNvSpPr>
            <p:nvPr/>
          </p:nvSpPr>
          <p:spPr bwMode="auto">
            <a:xfrm>
              <a:off x="3123" y="3171"/>
              <a:ext cx="10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2307" name="Rectangle 22"/>
            <p:cNvSpPr>
              <a:spLocks noChangeArrowheads="1"/>
            </p:cNvSpPr>
            <p:nvPr/>
          </p:nvSpPr>
          <p:spPr bwMode="auto">
            <a:xfrm>
              <a:off x="3190" y="2597"/>
              <a:ext cx="377" cy="148"/>
            </a:xfrm>
            <a:prstGeom prst="rect">
              <a:avLst/>
            </a:prstGeom>
            <a:solidFill>
              <a:srgbClr val="9DF2F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5380" name="Line 23"/>
            <p:cNvSpPr>
              <a:spLocks noChangeShapeType="1"/>
            </p:cNvSpPr>
            <p:nvPr/>
          </p:nvSpPr>
          <p:spPr bwMode="auto">
            <a:xfrm>
              <a:off x="3617" y="3369"/>
              <a:ext cx="641" cy="0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2309" name="Oval 24"/>
            <p:cNvSpPr>
              <a:spLocks noChangeArrowheads="1"/>
            </p:cNvSpPr>
            <p:nvPr/>
          </p:nvSpPr>
          <p:spPr bwMode="auto">
            <a:xfrm>
              <a:off x="4258" y="3318"/>
              <a:ext cx="107" cy="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12310" name="Group 25"/>
            <p:cNvGrpSpPr>
              <a:grpSpLocks/>
            </p:cNvGrpSpPr>
            <p:nvPr/>
          </p:nvGrpSpPr>
          <p:grpSpPr bwMode="auto">
            <a:xfrm>
              <a:off x="4201" y="3809"/>
              <a:ext cx="214" cy="415"/>
              <a:chOff x="8097" y="2844"/>
              <a:chExt cx="360" cy="656"/>
            </a:xfrm>
          </p:grpSpPr>
          <p:sp>
            <p:nvSpPr>
              <p:cNvPr id="12321" name="Line 26"/>
              <p:cNvSpPr>
                <a:spLocks noChangeShapeType="1"/>
              </p:cNvSpPr>
              <p:nvPr/>
            </p:nvSpPr>
            <p:spPr bwMode="auto">
              <a:xfrm>
                <a:off x="8277" y="3000"/>
                <a:ext cx="0" cy="3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2322" name="Line 27"/>
              <p:cNvSpPr>
                <a:spLocks noChangeShapeType="1"/>
              </p:cNvSpPr>
              <p:nvPr/>
            </p:nvSpPr>
            <p:spPr bwMode="auto">
              <a:xfrm>
                <a:off x="8097" y="3312"/>
                <a:ext cx="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2323" name="Line 28"/>
              <p:cNvSpPr>
                <a:spLocks noChangeShapeType="1"/>
              </p:cNvSpPr>
              <p:nvPr/>
            </p:nvSpPr>
            <p:spPr bwMode="auto">
              <a:xfrm>
                <a:off x="8197" y="3404"/>
                <a:ext cx="1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2324" name="Line 29"/>
              <p:cNvSpPr>
                <a:spLocks noChangeShapeType="1"/>
              </p:cNvSpPr>
              <p:nvPr/>
            </p:nvSpPr>
            <p:spPr bwMode="auto">
              <a:xfrm>
                <a:off x="8197" y="3500"/>
                <a:ext cx="1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2325" name="Oval 30"/>
              <p:cNvSpPr>
                <a:spLocks noChangeArrowheads="1"/>
              </p:cNvSpPr>
              <p:nvPr/>
            </p:nvSpPr>
            <p:spPr bwMode="auto">
              <a:xfrm>
                <a:off x="8193" y="2844"/>
                <a:ext cx="180" cy="156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800" b="1">
                    <a:solidFill>
                      <a:schemeClr val="tx2"/>
                    </a:solidFill>
                    <a:latin typeface="华文中宋" pitchFamily="2" charset="-122"/>
                    <a:ea typeface="华文中宋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400" b="1">
                    <a:solidFill>
                      <a:schemeClr val="tx1"/>
                    </a:solidFill>
                    <a:latin typeface="华文中宋" pitchFamily="2" charset="-122"/>
                    <a:ea typeface="华文中宋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000" b="1">
                    <a:solidFill>
                      <a:schemeClr val="hlink"/>
                    </a:solidFill>
                    <a:latin typeface="华文中宋" pitchFamily="2" charset="-122"/>
                    <a:ea typeface="华文中宋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2400" b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2311" name="Line 31"/>
            <p:cNvSpPr>
              <a:spLocks noChangeShapeType="1"/>
            </p:cNvSpPr>
            <p:nvPr/>
          </p:nvSpPr>
          <p:spPr bwMode="auto">
            <a:xfrm>
              <a:off x="4308" y="3467"/>
              <a:ext cx="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5384" name="Line 32"/>
            <p:cNvSpPr>
              <a:spLocks noChangeShapeType="1"/>
            </p:cNvSpPr>
            <p:nvPr/>
          </p:nvSpPr>
          <p:spPr bwMode="auto">
            <a:xfrm>
              <a:off x="3567" y="2682"/>
              <a:ext cx="258" cy="0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5385" name="Line 33"/>
            <p:cNvSpPr>
              <a:spLocks noChangeShapeType="1"/>
            </p:cNvSpPr>
            <p:nvPr/>
          </p:nvSpPr>
          <p:spPr bwMode="auto">
            <a:xfrm>
              <a:off x="3831" y="2678"/>
              <a:ext cx="0" cy="691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5386" name="Line 34"/>
            <p:cNvSpPr>
              <a:spLocks noChangeShapeType="1"/>
            </p:cNvSpPr>
            <p:nvPr/>
          </p:nvSpPr>
          <p:spPr bwMode="auto">
            <a:xfrm flipH="1">
              <a:off x="2869" y="2678"/>
              <a:ext cx="321" cy="0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5387" name="Line 35"/>
            <p:cNvSpPr>
              <a:spLocks noChangeShapeType="1"/>
            </p:cNvSpPr>
            <p:nvPr/>
          </p:nvSpPr>
          <p:spPr bwMode="auto">
            <a:xfrm>
              <a:off x="2869" y="2678"/>
              <a:ext cx="0" cy="493"/>
            </a:xfrm>
            <a:prstGeom prst="lin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endParaRPr lang="zh-CN" altLang="en-US"/>
            </a:p>
          </p:txBody>
        </p:sp>
        <p:sp>
          <p:nvSpPr>
            <p:cNvPr id="12316" name="Line 36"/>
            <p:cNvSpPr>
              <a:spLocks noChangeShapeType="1"/>
            </p:cNvSpPr>
            <p:nvPr/>
          </p:nvSpPr>
          <p:spPr bwMode="auto">
            <a:xfrm flipV="1">
              <a:off x="2170" y="3380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2317" name="Oval 37"/>
            <p:cNvSpPr>
              <a:spLocks noChangeArrowheads="1"/>
            </p:cNvSpPr>
            <p:nvPr/>
          </p:nvSpPr>
          <p:spPr bwMode="auto">
            <a:xfrm>
              <a:off x="2116" y="3544"/>
              <a:ext cx="107" cy="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2318" name="AutoShape 38"/>
            <p:cNvSpPr>
              <a:spLocks noChangeArrowheads="1"/>
            </p:cNvSpPr>
            <p:nvPr/>
          </p:nvSpPr>
          <p:spPr bwMode="auto">
            <a:xfrm rot="-5400000">
              <a:off x="1381" y="2909"/>
              <a:ext cx="272" cy="544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6600"/>
            </a:solidFill>
            <a:ln w="9525" algn="ctr">
              <a:solidFill>
                <a:srgbClr val="FF6600"/>
              </a:solidFill>
              <a:miter lim="800000"/>
              <a:headEnd/>
              <a:tailEnd/>
            </a:ln>
          </p:spPr>
          <p:txBody>
            <a:bodyPr vert="eaVert" wrap="none" lIns="0" tIns="0" rIns="0" bIns="0" anchor="ctr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endParaRPr lang="zh-CN" altLang="en-US" sz="32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2319" name="Text Box 39"/>
            <p:cNvSpPr txBox="1">
              <a:spLocks noChangeArrowheads="1"/>
            </p:cNvSpPr>
            <p:nvPr/>
          </p:nvSpPr>
          <p:spPr bwMode="auto">
            <a:xfrm>
              <a:off x="528" y="3090"/>
              <a:ext cx="590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Arial" charset="0"/>
                  <a:ea typeface="宋体" pitchFamily="2" charset="-122"/>
                </a:rPr>
                <a:t>数字量</a:t>
              </a:r>
              <a:endParaRPr lang="zh-CN" altLang="en-US" sz="2000" baseline="-2000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2320" name="Text Box 40"/>
            <p:cNvSpPr txBox="1">
              <a:spLocks noChangeArrowheads="1"/>
            </p:cNvSpPr>
            <p:nvPr/>
          </p:nvSpPr>
          <p:spPr bwMode="auto">
            <a:xfrm>
              <a:off x="2795" y="3199"/>
              <a:ext cx="164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华文中宋" pitchFamily="2" charset="-122"/>
                  <a:ea typeface="华文中宋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60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∑</a:t>
              </a:r>
              <a:endParaRPr lang="en-US" altLang="en-US" sz="1600" baseline="-2000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57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隶书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sq" cmpd="sng" algn="ctr">
          <a:solidFill>
            <a:srgbClr val="FF0000"/>
          </a:solidFill>
          <a:prstDash val="solid"/>
          <a:round/>
          <a:headEnd type="none" w="med" len="med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sq" cmpd="sng" algn="ctr">
          <a:solidFill>
            <a:srgbClr val="FF0000"/>
          </a:solidFill>
          <a:prstDash val="solid"/>
          <a:round/>
          <a:headEnd type="none" w="med" len="med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20409</TotalTime>
  <Words>2458</Words>
  <Application>Microsoft Office PowerPoint</Application>
  <PresentationFormat>全屏显示(4:3)</PresentationFormat>
  <Paragraphs>653</Paragraphs>
  <Slides>61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61</vt:i4>
      </vt:variant>
    </vt:vector>
  </HeadingPairs>
  <TitlesOfParts>
    <vt:vector size="78" baseType="lpstr">
      <vt:lpstr>Tahoma</vt:lpstr>
      <vt:lpstr>宋体</vt:lpstr>
      <vt:lpstr>Arial</vt:lpstr>
      <vt:lpstr>微软雅黑</vt:lpstr>
      <vt:lpstr>华文中宋</vt:lpstr>
      <vt:lpstr>Wingdings</vt:lpstr>
      <vt:lpstr>Times New Roman</vt:lpstr>
      <vt:lpstr>楷体_GB2312</vt:lpstr>
      <vt:lpstr>隶书</vt:lpstr>
      <vt:lpstr>华文行楷</vt:lpstr>
      <vt:lpstr>Batang</vt:lpstr>
      <vt:lpstr>华文楷体</vt:lpstr>
      <vt:lpstr>Blends</vt:lpstr>
      <vt:lpstr>Clip</vt:lpstr>
      <vt:lpstr>剪辑</vt:lpstr>
      <vt:lpstr>Equation</vt:lpstr>
      <vt:lpstr>Visio</vt:lpstr>
      <vt:lpstr>第8章   模拟量的输入输出</vt:lpstr>
      <vt:lpstr>主要内容：</vt:lpstr>
      <vt:lpstr>一、模拟量的输入输出通道</vt:lpstr>
      <vt:lpstr>模拟量I/O通道：</vt:lpstr>
      <vt:lpstr>模拟量的输入通道</vt:lpstr>
      <vt:lpstr>模拟量的输出通道</vt:lpstr>
      <vt:lpstr>二、数/模（D/A）变换器</vt:lpstr>
      <vt:lpstr>掌握：</vt:lpstr>
      <vt:lpstr>1. D/A变换器的工作原理</vt:lpstr>
      <vt:lpstr>基本变换原理</vt:lpstr>
      <vt:lpstr>基本变换原理</vt:lpstr>
      <vt:lpstr>n=8的权电阻网络</vt:lpstr>
      <vt:lpstr>基本变换原理</vt:lpstr>
      <vt:lpstr>实际的D/A转换器        ——R-2R梯形电阻网络</vt:lpstr>
      <vt:lpstr>2. 主要技术指标</vt:lpstr>
      <vt:lpstr>分辩率例</vt:lpstr>
      <vt:lpstr>转换精度（误差）</vt:lpstr>
      <vt:lpstr>转换时间</vt:lpstr>
      <vt:lpstr>3. 典型D/A转换器DAC0832</vt:lpstr>
      <vt:lpstr>主要引脚功能</vt:lpstr>
      <vt:lpstr>DAC0832的内部结构</vt:lpstr>
      <vt:lpstr>工作模式</vt:lpstr>
      <vt:lpstr>单缓冲模式</vt:lpstr>
      <vt:lpstr>单缓冲模式例</vt:lpstr>
      <vt:lpstr>双缓冲模式（标准模式）</vt:lpstr>
      <vt:lpstr>工作时序</vt:lpstr>
      <vt:lpstr>双缓冲模式同步转换例</vt:lpstr>
      <vt:lpstr>双缓冲模式的数据写入程序</vt:lpstr>
      <vt:lpstr>无缓冲器模式</vt:lpstr>
      <vt:lpstr>4. D/A转换器的应用</vt:lpstr>
      <vt:lpstr>三、模/数（A/D）转换器</vt:lpstr>
      <vt:lpstr>要点：</vt:lpstr>
      <vt:lpstr>A/D转换器</vt:lpstr>
      <vt:lpstr>A/D转换器类型</vt:lpstr>
      <vt:lpstr>1. A/D转换器的工作原理</vt:lpstr>
      <vt:lpstr>2. 主要技术指标</vt:lpstr>
      <vt:lpstr>量化间隔</vt:lpstr>
      <vt:lpstr>量化误差</vt:lpstr>
      <vt:lpstr>其他指标</vt:lpstr>
      <vt:lpstr>3. 典型的A/D转换器芯片</vt:lpstr>
      <vt:lpstr>主要引脚功能</vt:lpstr>
      <vt:lpstr>内部结构</vt:lpstr>
      <vt:lpstr>工作时序</vt:lpstr>
      <vt:lpstr>ADC0809的工作过程</vt:lpstr>
      <vt:lpstr>ADC0809的工作流程</vt:lpstr>
      <vt:lpstr>判断转换结束的方法</vt:lpstr>
      <vt:lpstr>ADC0809的应用</vt:lpstr>
      <vt:lpstr>ADC0809与系统的连接</vt:lpstr>
      <vt:lpstr>ADC0809与系统的连接</vt:lpstr>
      <vt:lpstr>ADC0809与系统的连接例</vt:lpstr>
      <vt:lpstr>ADC0809与系统的连接例</vt:lpstr>
      <vt:lpstr>数据采集程序流程</vt:lpstr>
      <vt:lpstr>模拟量接口设计练习</vt:lpstr>
      <vt:lpstr>练习1：</vt:lpstr>
      <vt:lpstr>PowerPoint 演示文稿</vt:lpstr>
      <vt:lpstr>8255初始化程序</vt:lpstr>
      <vt:lpstr>数据采集程序 </vt:lpstr>
      <vt:lpstr>练习2</vt:lpstr>
      <vt:lpstr>练习2</vt:lpstr>
      <vt:lpstr>8255初始化程序：</vt:lpstr>
      <vt:lpstr>数据采集程序：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存储系统</dc:title>
  <dc:creator>cf08</dc:creator>
  <cp:lastModifiedBy>wun</cp:lastModifiedBy>
  <cp:revision>255</cp:revision>
  <cp:lastPrinted>1995-12-08T18:33:06Z</cp:lastPrinted>
  <dcterms:created xsi:type="dcterms:W3CDTF">2002-02-20T03:40:55Z</dcterms:created>
  <dcterms:modified xsi:type="dcterms:W3CDTF">2016-12-12T08:36:46Z</dcterms:modified>
</cp:coreProperties>
</file>