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52" r:id="rId2"/>
  </p:sldMasterIdLst>
  <p:notesMasterIdLst>
    <p:notesMasterId r:id="rId84"/>
  </p:notesMasterIdLst>
  <p:handoutMasterIdLst>
    <p:handoutMasterId r:id="rId85"/>
  </p:handoutMasterIdLst>
  <p:sldIdLst>
    <p:sldId id="256" r:id="rId3"/>
    <p:sldId id="402" r:id="rId4"/>
    <p:sldId id="412" r:id="rId5"/>
    <p:sldId id="413" r:id="rId6"/>
    <p:sldId id="276" r:id="rId7"/>
    <p:sldId id="423" r:id="rId8"/>
    <p:sldId id="267" r:id="rId9"/>
    <p:sldId id="323" r:id="rId10"/>
    <p:sldId id="431" r:id="rId11"/>
    <p:sldId id="405" r:id="rId12"/>
    <p:sldId id="269" r:id="rId13"/>
    <p:sldId id="278" r:id="rId14"/>
    <p:sldId id="279" r:id="rId15"/>
    <p:sldId id="324" r:id="rId16"/>
    <p:sldId id="325" r:id="rId17"/>
    <p:sldId id="326" r:id="rId18"/>
    <p:sldId id="407" r:id="rId19"/>
    <p:sldId id="408" r:id="rId20"/>
    <p:sldId id="328" r:id="rId21"/>
    <p:sldId id="331" r:id="rId22"/>
    <p:sldId id="332" r:id="rId23"/>
    <p:sldId id="335" r:id="rId24"/>
    <p:sldId id="338" r:id="rId25"/>
    <p:sldId id="339" r:id="rId26"/>
    <p:sldId id="343" r:id="rId27"/>
    <p:sldId id="344" r:id="rId28"/>
    <p:sldId id="398" r:id="rId29"/>
    <p:sldId id="345" r:id="rId30"/>
    <p:sldId id="415" r:id="rId31"/>
    <p:sldId id="340" r:id="rId32"/>
    <p:sldId id="347" r:id="rId33"/>
    <p:sldId id="350" r:id="rId34"/>
    <p:sldId id="409" r:id="rId35"/>
    <p:sldId id="354" r:id="rId36"/>
    <p:sldId id="410" r:id="rId37"/>
    <p:sldId id="352" r:id="rId38"/>
    <p:sldId id="432" r:id="rId39"/>
    <p:sldId id="355" r:id="rId40"/>
    <p:sldId id="401" r:id="rId41"/>
    <p:sldId id="420" r:id="rId42"/>
    <p:sldId id="356" r:id="rId43"/>
    <p:sldId id="362" r:id="rId44"/>
    <p:sldId id="357" r:id="rId45"/>
    <p:sldId id="358" r:id="rId46"/>
    <p:sldId id="363" r:id="rId47"/>
    <p:sldId id="411" r:id="rId48"/>
    <p:sldId id="369" r:id="rId49"/>
    <p:sldId id="359" r:id="rId50"/>
    <p:sldId id="416" r:id="rId51"/>
    <p:sldId id="360" r:id="rId52"/>
    <p:sldId id="361" r:id="rId53"/>
    <p:sldId id="429" r:id="rId54"/>
    <p:sldId id="371" r:id="rId55"/>
    <p:sldId id="373" r:id="rId56"/>
    <p:sldId id="374" r:id="rId57"/>
    <p:sldId id="375" r:id="rId58"/>
    <p:sldId id="382" r:id="rId59"/>
    <p:sldId id="381" r:id="rId60"/>
    <p:sldId id="377" r:id="rId61"/>
    <p:sldId id="378" r:id="rId62"/>
    <p:sldId id="379" r:id="rId63"/>
    <p:sldId id="383" r:id="rId64"/>
    <p:sldId id="430" r:id="rId65"/>
    <p:sldId id="384" r:id="rId66"/>
    <p:sldId id="386" r:id="rId67"/>
    <p:sldId id="387" r:id="rId68"/>
    <p:sldId id="385" r:id="rId69"/>
    <p:sldId id="392" r:id="rId70"/>
    <p:sldId id="419" r:id="rId71"/>
    <p:sldId id="434" r:id="rId72"/>
    <p:sldId id="435" r:id="rId73"/>
    <p:sldId id="436" r:id="rId74"/>
    <p:sldId id="437" r:id="rId75"/>
    <p:sldId id="438" r:id="rId76"/>
    <p:sldId id="439" r:id="rId77"/>
    <p:sldId id="440" r:id="rId78"/>
    <p:sldId id="441" r:id="rId79"/>
    <p:sldId id="442" r:id="rId80"/>
    <p:sldId id="443" r:id="rId81"/>
    <p:sldId id="444" r:id="rId82"/>
    <p:sldId id="445" r:id="rId83"/>
  </p:sldIdLst>
  <p:sldSz cx="9144000" cy="6858000" type="screen4x3"/>
  <p:notesSz cx="6934200" cy="9398000"/>
  <p:custDataLst>
    <p:tags r:id="rId86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33"/>
    <a:srgbClr val="CCCCFF"/>
    <a:srgbClr val="DFC0FF"/>
    <a:srgbClr val="CCECFF"/>
    <a:srgbClr val="FFCCFF"/>
    <a:srgbClr val="CC99FF"/>
    <a:srgbClr val="90DB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52" autoAdjust="0"/>
    <p:restoredTop sz="94655" autoAdjust="0"/>
  </p:normalViewPr>
  <p:slideViewPr>
    <p:cSldViewPr>
      <p:cViewPr varScale="1">
        <p:scale>
          <a:sx n="58" d="100"/>
          <a:sy n="58" d="100"/>
        </p:scale>
        <p:origin x="-1566" y="-78"/>
      </p:cViewPr>
      <p:guideLst>
        <p:guide orient="horz" pos="4319"/>
        <p:guide pos="33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238"/>
    </p:cViewPr>
  </p:sorterViewPr>
  <p:notesViewPr>
    <p:cSldViewPr>
      <p:cViewPr varScale="1">
        <p:scale>
          <a:sx n="36" d="100"/>
          <a:sy n="36" d="100"/>
        </p:scale>
        <p:origin x="-1104" y="-58"/>
      </p:cViewPr>
      <p:guideLst>
        <p:guide orient="horz" pos="2960"/>
        <p:guide pos="218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notesMaster" Target="notesMasters/notesMaster1.xml"/><Relationship Id="rId89" Type="http://schemas.openxmlformats.org/officeDocument/2006/relationships/theme" Target="theme/theme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presProps" Target="pres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tableStyles" Target="tableStyles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9154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9154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B7998CB2-674B-467C-B6CE-A6D77045AEA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758180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7827" name="Rectangle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079500" y="685800"/>
            <a:ext cx="4775200" cy="3581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95800"/>
            <a:ext cx="5105400" cy="4191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9154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5AA5B452-94F5-46E3-879E-315F2C64B9F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384048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C9304BE2-0C25-46E5-8E1F-3816B3E5EFB7}" type="slidenum">
              <a:rPr lang="zh-CN" altLang="en-US" smtClean="0">
                <a:latin typeface="Times New Roman" pitchFamily="18" charset="0"/>
              </a:rPr>
              <a:pPr eaLnBrk="1" hangingPunct="1"/>
              <a:t>1</a:t>
            </a:fld>
            <a:endParaRPr lang="en-US" altLang="zh-CN" smtClean="0">
              <a:latin typeface="Times New Roman" pitchFamily="18" charset="0"/>
            </a:endParaRPr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5" name="备注占位符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7987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6A56802C-44FE-43B7-B51E-F47B715836FB}" type="slidenum">
              <a:rPr lang="zh-CN" altLang="en-US" smtClean="0">
                <a:latin typeface="Times New Roman" pitchFamily="18" charset="0"/>
              </a:rPr>
              <a:pPr eaLnBrk="1" hangingPunct="1"/>
              <a:t>39</a:t>
            </a:fld>
            <a:endParaRPr lang="en-US" altLang="zh-CN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76140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76141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29F2AA0E-97FF-4160-B76F-13ADEC34CC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90800779"/>
      </p:ext>
    </p:extLst>
  </p:cSld>
  <p:clrMapOvr>
    <a:masterClrMapping/>
  </p:clrMapOvr>
  <p:transition spd="med">
    <p:blind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DA43CE-17DB-4C1D-B1A0-5CC90A339F2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68168854"/>
      </p:ext>
    </p:extLst>
  </p:cSld>
  <p:clrMapOvr>
    <a:masterClrMapping/>
  </p:clrMapOvr>
  <p:transition spd="med">
    <p:blind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97CEFD-07ED-4CCC-9A29-FA8A99F0A05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73483309"/>
      </p:ext>
    </p:extLst>
  </p:cSld>
  <p:clrMapOvr>
    <a:masterClrMapping/>
  </p:clrMapOvr>
  <p:transition spd="med">
    <p:blinds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 algn="l">
              <a:defRPr b="1">
                <a:solidFill>
                  <a:srgbClr val="990033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79203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70B18-99EF-4394-8103-A9B579A9D0F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80039691"/>
      </p:ext>
    </p:extLst>
  </p:cSld>
  <p:clrMapOvr>
    <a:masterClrMapping/>
  </p:clrMapOvr>
  <p:transition spd="med">
    <p:blinds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EFB005-4654-44AB-965B-EE6D1E1C17F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1246729"/>
      </p:ext>
    </p:extLst>
  </p:cSld>
  <p:clrMapOvr>
    <a:masterClrMapping/>
  </p:clrMapOvr>
  <p:transition spd="med">
    <p:blinds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63E91F-363D-439A-B1CD-B7DBCAAE5E1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64943341"/>
      </p:ext>
    </p:extLst>
  </p:cSld>
  <p:clrMapOvr>
    <a:masterClrMapping/>
  </p:clrMapOvr>
  <p:transition spd="med">
    <p:blinds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7E5B28-D24C-40FC-A447-E7107309FD7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38367989"/>
      </p:ext>
    </p:extLst>
  </p:cSld>
  <p:clrMapOvr>
    <a:masterClrMapping/>
  </p:clrMapOvr>
  <p:transition spd="med">
    <p:blinds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AE68AD-73FA-4D2E-B7C6-EA3CCE817BF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91430174"/>
      </p:ext>
    </p:extLst>
  </p:cSld>
  <p:clrMapOvr>
    <a:masterClrMapping/>
  </p:clrMapOvr>
  <p:transition spd="med">
    <p:blinds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1A24C6-1710-4434-9192-F3A367069E9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58134866"/>
      </p:ext>
    </p:extLst>
  </p:cSld>
  <p:clrMapOvr>
    <a:masterClrMapping/>
  </p:clrMapOvr>
  <p:transition spd="med">
    <p:blinds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7A849F-84DB-42E4-8A8D-28BDDF62B70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97821263"/>
      </p:ext>
    </p:extLst>
  </p:cSld>
  <p:clrMapOvr>
    <a:masterClrMapping/>
  </p:clrMapOvr>
  <p:transition spd="med">
    <p:blinds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CC7A53-32DA-4EC8-9E16-6A3857A35D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6398979"/>
      </p:ext>
    </p:extLst>
  </p:cSld>
  <p:clrMapOvr>
    <a:masterClrMapping/>
  </p:clrMapOvr>
  <p:transition spd="med"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华文中宋" pitchFamily="2" charset="-122"/>
                <a:ea typeface="华文中宋" pitchFamily="2" charset="-122"/>
              </a:defRPr>
            </a:lvl1pPr>
            <a:lvl2pPr>
              <a:defRPr>
                <a:latin typeface="华文中宋" pitchFamily="2" charset="-122"/>
                <a:ea typeface="华文中宋" pitchFamily="2" charset="-122"/>
              </a:defRPr>
            </a:lvl2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D8AA4A-2E7C-47A1-83F0-623E8434D98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82332687"/>
      </p:ext>
    </p:extLst>
  </p:cSld>
  <p:clrMapOvr>
    <a:masterClrMapping/>
  </p:clrMapOvr>
  <p:transition spd="med">
    <p:blinds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D985D2-77F8-4FC2-BD9A-47B90D3B6AB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4476403"/>
      </p:ext>
    </p:extLst>
  </p:cSld>
  <p:clrMapOvr>
    <a:masterClrMapping/>
  </p:clrMapOvr>
  <p:transition spd="med">
    <p:blinds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230B32-CF16-479A-A672-E837E22D47E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80798655"/>
      </p:ext>
    </p:extLst>
  </p:cSld>
  <p:clrMapOvr>
    <a:masterClrMapping/>
  </p:clrMapOvr>
  <p:transition spd="med">
    <p:blinds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7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53163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258D44-B8AB-4491-AE5E-84981FAC9B9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99570648"/>
      </p:ext>
    </p:extLst>
  </p:cSld>
  <p:clrMapOvr>
    <a:masterClrMapping/>
  </p:clrMapOvr>
  <p:transition spd="med">
    <p:blind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5C188-1662-4525-9C3F-53985EA1A07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80044687"/>
      </p:ext>
    </p:extLst>
  </p:cSld>
  <p:clrMapOvr>
    <a:masterClrMapping/>
  </p:clrMapOvr>
  <p:transition spd="med">
    <p:blind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F87E60-254F-4A84-810A-ACB1A8F3862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03563925"/>
      </p:ext>
    </p:extLst>
  </p:cSld>
  <p:clrMapOvr>
    <a:masterClrMapping/>
  </p:clrMapOvr>
  <p:transition spd="med">
    <p:blind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81B8F8-5F23-47F1-A2ED-1F25ED6FEFF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34287688"/>
      </p:ext>
    </p:extLst>
  </p:cSld>
  <p:clrMapOvr>
    <a:masterClrMapping/>
  </p:clrMapOvr>
  <p:transition spd="med">
    <p:blind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DCF83E-9143-47E4-BC1E-2CC3403B9A1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03963992"/>
      </p:ext>
    </p:extLst>
  </p:cSld>
  <p:clrMapOvr>
    <a:masterClrMapping/>
  </p:clrMapOvr>
  <p:transition spd="med">
    <p:blind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9DBEE6-3F4D-466E-AC75-90D121BCF1E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62161328"/>
      </p:ext>
    </p:extLst>
  </p:cSld>
  <p:clrMapOvr>
    <a:masterClrMapping/>
  </p:clrMapOvr>
  <p:transition spd="med">
    <p:blind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72DD75-BEBA-4B0F-A905-6521286BD96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10209567"/>
      </p:ext>
    </p:extLst>
  </p:cSld>
  <p:clrMapOvr>
    <a:masterClrMapping/>
  </p:clrMapOvr>
  <p:transition spd="med">
    <p:blind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A4864-9CD3-4CA9-9156-C53840D315D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64567975"/>
      </p:ext>
    </p:extLst>
  </p:cSld>
  <p:clrMapOvr>
    <a:masterClrMapping/>
  </p:clrMapOvr>
  <p:transition spd="med">
    <p:blind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kumimoji="1" lang="zh-CN" altLang="en-US" sz="240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kumimoji="1" lang="zh-CN" altLang="en-US" sz="240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kumimoji="1" lang="zh-CN" altLang="en-US" sz="2400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kumimoji="1" lang="zh-CN" altLang="en-US" sz="240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kumimoji="1" lang="zh-CN" altLang="en-US" sz="2400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kumimoji="1" lang="zh-CN" altLang="en-US" sz="2400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kumimoji="1" lang="zh-CN" altLang="en-US" sz="2400"/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7511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511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511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fld id="{E2F1190C-2434-4EDF-A4C3-19437757611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</p:sldLayoutIdLst>
  <p:transition spd="med">
    <p:blinds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990033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990033"/>
          </a:solidFill>
          <a:latin typeface="Tahoma" pitchFamily="34" charset="0"/>
          <a:ea typeface="隶书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990033"/>
          </a:solidFill>
          <a:latin typeface="Tahoma" pitchFamily="34" charset="0"/>
          <a:ea typeface="隶书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990033"/>
          </a:solidFill>
          <a:latin typeface="Tahoma" pitchFamily="34" charset="0"/>
          <a:ea typeface="隶书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990033"/>
          </a:solidFill>
          <a:latin typeface="Tahoma" pitchFamily="34" charset="0"/>
          <a:ea typeface="隶书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rgbClr val="990033"/>
          </a:solidFill>
          <a:latin typeface="Tahoma" pitchFamily="34" charset="0"/>
          <a:ea typeface="隶书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rgbClr val="990033"/>
          </a:solidFill>
          <a:latin typeface="Tahoma" pitchFamily="34" charset="0"/>
          <a:ea typeface="隶书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rgbClr val="990033"/>
          </a:solidFill>
          <a:latin typeface="Tahoma" pitchFamily="34" charset="0"/>
          <a:ea typeface="隶书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rgbClr val="990033"/>
          </a:solidFill>
          <a:latin typeface="Tahoma" pitchFamily="34" charset="0"/>
          <a:ea typeface="隶书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800" b="1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400" b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000" b="1">
          <a:solidFill>
            <a:schemeClr val="hlink"/>
          </a:solidFill>
          <a:latin typeface="+mn-lt"/>
          <a:ea typeface="宋体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宋体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宋体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宋体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宋体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宋体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096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3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905000"/>
            <a:ext cx="8540750" cy="419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781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81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81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fld id="{5D87F555-EBCE-410C-869C-71561811BC9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 spd="med">
    <p:blinds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emf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.emf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116013" y="1412875"/>
            <a:ext cx="6781800" cy="2286000"/>
          </a:xfrm>
        </p:spPr>
        <p:txBody>
          <a:bodyPr lIns="92075" tIns="46038" rIns="92075" bIns="46038" anchor="b"/>
          <a:lstStyle/>
          <a:p>
            <a:pPr eaLnBrk="1" hangingPunct="1">
              <a:lnSpc>
                <a:spcPct val="120000"/>
              </a:lnSpc>
            </a:pPr>
            <a:r>
              <a:rPr lang="zh-CN" altLang="zh-CN" sz="4000" smtClean="0">
                <a:latin typeface="隶书" pitchFamily="49" charset="-122"/>
              </a:rPr>
              <a:t>  </a:t>
            </a:r>
            <a:r>
              <a:rPr lang="zh-CN" altLang="en-US" sz="4000" smtClean="0">
                <a:latin typeface="隶书" pitchFamily="49" charset="-122"/>
              </a:rPr>
              <a:t>         </a:t>
            </a:r>
            <a:r>
              <a:rPr lang="zh-CN" altLang="zh-CN" sz="4000" smtClean="0">
                <a:latin typeface="华文行楷" pitchFamily="2" charset="-122"/>
                <a:ea typeface="华文行楷" pitchFamily="2" charset="-122"/>
              </a:rPr>
              <a:t>第</a:t>
            </a:r>
            <a:r>
              <a:rPr lang="zh-CN" altLang="en-US" sz="4000" smtClean="0">
                <a:latin typeface="华文行楷" pitchFamily="2" charset="-122"/>
                <a:ea typeface="华文行楷" pitchFamily="2" charset="-122"/>
              </a:rPr>
              <a:t>6</a:t>
            </a:r>
            <a:r>
              <a:rPr lang="zh-CN" altLang="zh-CN" sz="4000" smtClean="0">
                <a:latin typeface="华文行楷" pitchFamily="2" charset="-122"/>
                <a:ea typeface="华文行楷" pitchFamily="2" charset="-122"/>
              </a:rPr>
              <a:t>章</a:t>
            </a:r>
            <a:r>
              <a:rPr lang="zh-CN" altLang="zh-CN" sz="6000" b="0" smtClean="0">
                <a:latin typeface="华文行楷" pitchFamily="2" charset="-122"/>
                <a:ea typeface="华文行楷" pitchFamily="2" charset="-122"/>
              </a:rPr>
              <a:t> </a:t>
            </a:r>
            <a:r>
              <a:rPr lang="zh-CN" altLang="en-US" sz="6000" b="0" smtClean="0">
                <a:latin typeface="华文行楷" pitchFamily="2" charset="-122"/>
                <a:ea typeface="华文行楷" pitchFamily="2" charset="-122"/>
              </a:rPr>
              <a:t/>
            </a:r>
            <a:br>
              <a:rPr lang="zh-CN" altLang="en-US" sz="6000" b="0" smtClean="0">
                <a:latin typeface="华文行楷" pitchFamily="2" charset="-122"/>
                <a:ea typeface="华文行楷" pitchFamily="2" charset="-122"/>
              </a:rPr>
            </a:br>
            <a:r>
              <a:rPr lang="zh-CN" altLang="en-US" sz="6000" b="0" smtClean="0">
                <a:latin typeface="华文行楷" pitchFamily="2" charset="-122"/>
                <a:ea typeface="华文行楷" pitchFamily="2" charset="-122"/>
              </a:rPr>
              <a:t>  </a:t>
            </a:r>
            <a:r>
              <a:rPr lang="zh-CN" altLang="en-US" sz="5400" smtClean="0">
                <a:latin typeface="华文行楷" pitchFamily="2" charset="-122"/>
                <a:ea typeface="华文行楷" pitchFamily="2" charset="-122"/>
              </a:rPr>
              <a:t>输入输出及中断技术</a:t>
            </a:r>
            <a:endParaRPr lang="zh-CN" altLang="zh-CN" sz="5400" smtClean="0">
              <a:latin typeface="华文行楷" pitchFamily="2" charset="-122"/>
              <a:ea typeface="华文行楷" pitchFamily="2" charset="-122"/>
            </a:endParaRPr>
          </a:p>
        </p:txBody>
      </p:sp>
      <p:graphicFrame>
        <p:nvGraphicFramePr>
          <p:cNvPr id="1026" name="Object 18"/>
          <p:cNvGraphicFramePr>
            <a:graphicFrameLocks noChangeAspect="1"/>
          </p:cNvGraphicFramePr>
          <p:nvPr/>
        </p:nvGraphicFramePr>
        <p:xfrm>
          <a:off x="6011863" y="4475163"/>
          <a:ext cx="1655762" cy="1392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剪辑" r:id="rId4" imgW="4755794" imgH="4828032" progId="">
                  <p:embed/>
                </p:oleObj>
              </mc:Choice>
              <mc:Fallback>
                <p:oleObj name="剪辑" r:id="rId4" imgW="4755794" imgH="4828032" progId="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1863" y="4475163"/>
                        <a:ext cx="1655762" cy="1392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3A3C9920-235E-4794-A290-447B0E16ED2D}" type="slidenum">
              <a:rPr lang="zh-CN" altLang="en-US" smtClean="0"/>
              <a:pPr eaLnBrk="1" hangingPunct="1"/>
              <a:t>10</a:t>
            </a:fld>
            <a:endParaRPr lang="en-US" altLang="zh-CN" smtClean="0"/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I/O</a:t>
            </a:r>
            <a:r>
              <a:rPr lang="zh-CN" altLang="en-US" smtClean="0"/>
              <a:t>端口的编址方式</a:t>
            </a:r>
          </a:p>
        </p:txBody>
      </p:sp>
      <p:sp>
        <p:nvSpPr>
          <p:cNvPr id="193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2122488"/>
            <a:ext cx="6264275" cy="4114800"/>
          </a:xfrm>
        </p:spPr>
        <p:txBody>
          <a:bodyPr/>
          <a:lstStyle/>
          <a:p>
            <a:pPr eaLnBrk="1" hangingPunct="1"/>
            <a:r>
              <a:rPr lang="en-US" altLang="zh-CN" smtClean="0"/>
              <a:t>8086/8088</a:t>
            </a:r>
            <a:r>
              <a:rPr lang="zh-CN" altLang="en-US" smtClean="0"/>
              <a:t>寻址端口的能力：</a:t>
            </a:r>
          </a:p>
          <a:p>
            <a:pPr lvl="1" eaLnBrk="1" hangingPunct="1"/>
            <a:r>
              <a:rPr lang="en-US" altLang="zh-CN" smtClean="0"/>
              <a:t>64K</a:t>
            </a:r>
            <a:r>
              <a:rPr lang="zh-CN" altLang="en-US" smtClean="0"/>
              <a:t>个端口</a:t>
            </a:r>
            <a:endParaRPr lang="en-US" altLang="zh-CN" smtClean="0"/>
          </a:p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mtClean="0"/>
              <a:t>端口的编址方式：</a:t>
            </a:r>
          </a:p>
          <a:p>
            <a:pPr lvl="1" eaLnBrk="1" hangingPunct="1">
              <a:lnSpc>
                <a:spcPct val="120000"/>
              </a:lnSpc>
            </a:pPr>
            <a:r>
              <a:rPr lang="zh-CN" altLang="en-US" smtClean="0"/>
              <a:t>与内存统一编址</a:t>
            </a:r>
          </a:p>
          <a:p>
            <a:pPr lvl="1" eaLnBrk="1" hangingPunct="1">
              <a:lnSpc>
                <a:spcPct val="120000"/>
              </a:lnSpc>
            </a:pPr>
            <a:r>
              <a:rPr lang="zh-CN" altLang="en-US" smtClean="0"/>
              <a:t>独立编址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3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3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B1739058-C358-45D4-8A3B-DCA176650E3A}" type="slidenum">
              <a:rPr lang="zh-CN" altLang="en-US" smtClean="0"/>
              <a:pPr eaLnBrk="1" hangingPunct="1"/>
              <a:t>11</a:t>
            </a:fld>
            <a:endParaRPr lang="en-US" altLang="zh-CN" smtClean="0"/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端口与内存的统一编址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2205038"/>
            <a:ext cx="3600450" cy="3962400"/>
          </a:xfrm>
        </p:spPr>
        <p:txBody>
          <a:bodyPr/>
          <a:lstStyle/>
          <a:p>
            <a:pPr eaLnBrk="1" hangingPunct="1">
              <a:spcAft>
                <a:spcPct val="30000"/>
              </a:spcAft>
              <a:buFont typeface="Wingdings" pitchFamily="2" charset="2"/>
              <a:buNone/>
            </a:pPr>
            <a:r>
              <a:rPr lang="zh-CN" altLang="en-US" u="sng" smtClean="0">
                <a:solidFill>
                  <a:schemeClr val="tx1"/>
                </a:solidFill>
              </a:rPr>
              <a:t>特点：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400" smtClean="0"/>
              <a:t>指令及控制信号统一；</a:t>
            </a:r>
            <a:endParaRPr lang="en-US" altLang="zh-CN" sz="2400" smtClean="0"/>
          </a:p>
          <a:p>
            <a:pPr eaLnBrk="1" hangingPunct="1">
              <a:lnSpc>
                <a:spcPct val="120000"/>
              </a:lnSpc>
            </a:pPr>
            <a:r>
              <a:rPr lang="zh-CN" altLang="en-US" sz="2400" smtClean="0"/>
              <a:t>内存地址资源减少</a:t>
            </a: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5683250" y="2571750"/>
            <a:ext cx="1600200" cy="365760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6630" name="Line 6"/>
          <p:cNvSpPr>
            <a:spLocks noChangeShapeType="1"/>
          </p:cNvSpPr>
          <p:nvPr/>
        </p:nvSpPr>
        <p:spPr bwMode="auto">
          <a:xfrm>
            <a:off x="5683250" y="5086350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1" name="AutoShape 7"/>
          <p:cNvSpPr>
            <a:spLocks/>
          </p:cNvSpPr>
          <p:nvPr/>
        </p:nvSpPr>
        <p:spPr bwMode="auto">
          <a:xfrm>
            <a:off x="7435850" y="2571750"/>
            <a:ext cx="228600" cy="2438400"/>
          </a:xfrm>
          <a:prstGeom prst="rightBrace">
            <a:avLst>
              <a:gd name="adj1" fmla="val 88889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6632" name="AutoShape 8"/>
          <p:cNvSpPr>
            <a:spLocks/>
          </p:cNvSpPr>
          <p:nvPr/>
        </p:nvSpPr>
        <p:spPr bwMode="auto">
          <a:xfrm>
            <a:off x="7435850" y="5162550"/>
            <a:ext cx="152400" cy="990600"/>
          </a:xfrm>
          <a:prstGeom prst="rightBrace">
            <a:avLst>
              <a:gd name="adj1" fmla="val 54167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7740650" y="3333750"/>
            <a:ext cx="1079500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2000" b="1">
                <a:latin typeface="华文中宋" pitchFamily="2" charset="-122"/>
                <a:ea typeface="华文中宋" pitchFamily="2" charset="-122"/>
              </a:rPr>
              <a:t>内存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2000" b="1">
                <a:latin typeface="华文中宋" pitchFamily="2" charset="-122"/>
                <a:ea typeface="华文中宋" pitchFamily="2" charset="-122"/>
              </a:rPr>
              <a:t>地址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2000" b="1">
                <a:latin typeface="Times New Roman" pitchFamily="18" charset="0"/>
              </a:rPr>
              <a:t>960</a:t>
            </a:r>
            <a:r>
              <a:rPr kumimoji="1" lang="en-US" altLang="zh-CN" sz="2000" b="1">
                <a:latin typeface="Times New Roman" pitchFamily="18" charset="0"/>
              </a:rPr>
              <a:t>KB</a:t>
            </a:r>
          </a:p>
        </p:txBody>
      </p:sp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7664450" y="5241925"/>
            <a:ext cx="12954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I/O</a:t>
            </a:r>
            <a:r>
              <a:rPr kumimoji="1" lang="zh-CN" altLang="en-US" sz="2000" b="1">
                <a:latin typeface="Times New Roman" pitchFamily="18" charset="0"/>
              </a:rPr>
              <a:t>地址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2000" b="1">
                <a:latin typeface="Times New Roman" pitchFamily="18" charset="0"/>
              </a:rPr>
              <a:t>64</a:t>
            </a:r>
            <a:r>
              <a:rPr kumimoji="1" lang="en-US" altLang="zh-CN" sz="2000" b="1">
                <a:latin typeface="Times New Roman" pitchFamily="18" charset="0"/>
              </a:rPr>
              <a:t>KB</a:t>
            </a:r>
          </a:p>
        </p:txBody>
      </p:sp>
      <p:sp>
        <p:nvSpPr>
          <p:cNvPr id="26635" name="Text Box 11"/>
          <p:cNvSpPr txBox="1">
            <a:spLocks noChangeArrowheads="1"/>
          </p:cNvSpPr>
          <p:nvPr/>
        </p:nvSpPr>
        <p:spPr bwMode="auto">
          <a:xfrm>
            <a:off x="4562475" y="2471738"/>
            <a:ext cx="12287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2000" b="1">
                <a:latin typeface="Times New Roman" pitchFamily="18" charset="0"/>
              </a:rPr>
              <a:t>00000</a:t>
            </a:r>
            <a:r>
              <a:rPr kumimoji="1" lang="en-US" altLang="zh-CN" sz="2000" b="1">
                <a:latin typeface="Times New Roman" pitchFamily="18" charset="0"/>
              </a:rPr>
              <a:t>H</a:t>
            </a:r>
          </a:p>
        </p:txBody>
      </p:sp>
      <p:sp>
        <p:nvSpPr>
          <p:cNvPr id="26636" name="Text Box 12"/>
          <p:cNvSpPr txBox="1">
            <a:spLocks noChangeArrowheads="1"/>
          </p:cNvSpPr>
          <p:nvPr/>
        </p:nvSpPr>
        <p:spPr bwMode="auto">
          <a:xfrm>
            <a:off x="4562475" y="4886325"/>
            <a:ext cx="13049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F0000H</a:t>
            </a:r>
          </a:p>
        </p:txBody>
      </p:sp>
      <p:sp>
        <p:nvSpPr>
          <p:cNvPr id="26637" name="Text Box 13"/>
          <p:cNvSpPr txBox="1">
            <a:spLocks noChangeArrowheads="1"/>
          </p:cNvSpPr>
          <p:nvPr/>
        </p:nvSpPr>
        <p:spPr bwMode="auto">
          <a:xfrm>
            <a:off x="4483100" y="5924550"/>
            <a:ext cx="14573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FFFFFH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1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1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 animBg="1"/>
      <p:bldP spid="26630" grpId="0" animBg="1"/>
      <p:bldP spid="26631" grpId="0" animBg="1"/>
      <p:bldP spid="26632" grpId="0" animBg="1"/>
      <p:bldP spid="26633" grpId="0"/>
      <p:bldP spid="26634" grpId="0"/>
      <p:bldP spid="26635" grpId="0"/>
      <p:bldP spid="26636" grpId="0"/>
      <p:bldP spid="266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DD5A17A6-F25B-4DDB-8D43-EF804F24FFDA}" type="slidenum">
              <a:rPr lang="zh-CN" altLang="en-US" smtClean="0"/>
              <a:pPr eaLnBrk="1" hangingPunct="1"/>
              <a:t>12</a:t>
            </a:fld>
            <a:endParaRPr lang="en-US" altLang="zh-CN" smtClean="0"/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端口的独立编址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093913"/>
            <a:ext cx="3838575" cy="2919412"/>
          </a:xfrm>
        </p:spPr>
        <p:txBody>
          <a:bodyPr/>
          <a:lstStyle/>
          <a:p>
            <a:pPr eaLnBrk="1" hangingPunct="1">
              <a:spcAft>
                <a:spcPct val="30000"/>
              </a:spcAft>
              <a:buFont typeface="Wingdings" pitchFamily="2" charset="2"/>
              <a:buNone/>
            </a:pPr>
            <a:r>
              <a:rPr lang="zh-CN" altLang="en-US" u="sng" smtClean="0">
                <a:solidFill>
                  <a:schemeClr val="tx1"/>
                </a:solidFill>
              </a:rPr>
              <a:t>特点：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400" smtClean="0"/>
              <a:t>内存地址资源充分利用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400" smtClean="0"/>
              <a:t>能够应用于端口的指令较少</a:t>
            </a:r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5921375" y="2279650"/>
            <a:ext cx="1600200" cy="3751263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5846" name="Line 6"/>
          <p:cNvSpPr>
            <a:spLocks noChangeShapeType="1"/>
          </p:cNvSpPr>
          <p:nvPr/>
        </p:nvSpPr>
        <p:spPr bwMode="auto">
          <a:xfrm>
            <a:off x="5921375" y="4794250"/>
            <a:ext cx="1600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7" name="AutoShape 7"/>
          <p:cNvSpPr>
            <a:spLocks/>
          </p:cNvSpPr>
          <p:nvPr/>
        </p:nvSpPr>
        <p:spPr bwMode="auto">
          <a:xfrm>
            <a:off x="7673975" y="2279650"/>
            <a:ext cx="228600" cy="2438400"/>
          </a:xfrm>
          <a:prstGeom prst="rightBrace">
            <a:avLst>
              <a:gd name="adj1" fmla="val 88889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5848" name="AutoShape 8"/>
          <p:cNvSpPr>
            <a:spLocks/>
          </p:cNvSpPr>
          <p:nvPr/>
        </p:nvSpPr>
        <p:spPr bwMode="auto">
          <a:xfrm>
            <a:off x="7673975" y="4870450"/>
            <a:ext cx="138113" cy="1079500"/>
          </a:xfrm>
          <a:prstGeom prst="rightBrace">
            <a:avLst>
              <a:gd name="adj1" fmla="val 65134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5849" name="Text Box 9"/>
          <p:cNvSpPr txBox="1">
            <a:spLocks noChangeArrowheads="1"/>
          </p:cNvSpPr>
          <p:nvPr/>
        </p:nvSpPr>
        <p:spPr bwMode="auto">
          <a:xfrm>
            <a:off x="7978775" y="3041650"/>
            <a:ext cx="8382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2000" b="1">
                <a:latin typeface="华文中宋" pitchFamily="2" charset="-122"/>
                <a:ea typeface="华文中宋" pitchFamily="2" charset="-122"/>
              </a:rPr>
              <a:t>内存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2000" b="1">
                <a:latin typeface="华文中宋" pitchFamily="2" charset="-122"/>
                <a:ea typeface="华文中宋" pitchFamily="2" charset="-122"/>
              </a:rPr>
              <a:t>地址</a:t>
            </a:r>
          </a:p>
        </p:txBody>
      </p:sp>
      <p:sp>
        <p:nvSpPr>
          <p:cNvPr id="35850" name="Text Box 10"/>
          <p:cNvSpPr txBox="1">
            <a:spLocks noChangeArrowheads="1"/>
          </p:cNvSpPr>
          <p:nvPr/>
        </p:nvSpPr>
        <p:spPr bwMode="auto">
          <a:xfrm>
            <a:off x="8054975" y="4870450"/>
            <a:ext cx="8382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I/O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2000" b="1">
                <a:latin typeface="华文中宋" pitchFamily="2" charset="-122"/>
                <a:ea typeface="华文中宋" pitchFamily="2" charset="-122"/>
              </a:rPr>
              <a:t>地址</a:t>
            </a:r>
          </a:p>
        </p:txBody>
      </p:sp>
      <p:sp>
        <p:nvSpPr>
          <p:cNvPr id="35851" name="Text Box 11"/>
          <p:cNvSpPr txBox="1">
            <a:spLocks noChangeArrowheads="1"/>
          </p:cNvSpPr>
          <p:nvPr/>
        </p:nvSpPr>
        <p:spPr bwMode="auto">
          <a:xfrm>
            <a:off x="4702175" y="2179638"/>
            <a:ext cx="12287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2000" b="1">
                <a:latin typeface="Times New Roman" pitchFamily="18" charset="0"/>
              </a:rPr>
              <a:t>00000</a:t>
            </a:r>
            <a:r>
              <a:rPr kumimoji="1" lang="en-US" altLang="zh-CN" sz="2000" b="1">
                <a:latin typeface="Times New Roman" pitchFamily="18" charset="0"/>
              </a:rPr>
              <a:t>H</a:t>
            </a:r>
          </a:p>
        </p:txBody>
      </p:sp>
      <p:sp>
        <p:nvSpPr>
          <p:cNvPr id="35852" name="Text Box 12"/>
          <p:cNvSpPr txBox="1">
            <a:spLocks noChangeArrowheads="1"/>
          </p:cNvSpPr>
          <p:nvPr/>
        </p:nvSpPr>
        <p:spPr bwMode="auto">
          <a:xfrm>
            <a:off x="4572000" y="4492625"/>
            <a:ext cx="14573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FFFFFH</a:t>
            </a:r>
          </a:p>
        </p:txBody>
      </p:sp>
      <p:sp>
        <p:nvSpPr>
          <p:cNvPr id="35853" name="Text Box 13"/>
          <p:cNvSpPr txBox="1">
            <a:spLocks noChangeArrowheads="1"/>
          </p:cNvSpPr>
          <p:nvPr/>
        </p:nvSpPr>
        <p:spPr bwMode="auto">
          <a:xfrm>
            <a:off x="4702175" y="5708650"/>
            <a:ext cx="12954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FFFFH</a:t>
            </a:r>
          </a:p>
        </p:txBody>
      </p:sp>
      <p:sp>
        <p:nvSpPr>
          <p:cNvPr id="35854" name="Text Box 14"/>
          <p:cNvSpPr txBox="1">
            <a:spLocks noChangeArrowheads="1"/>
          </p:cNvSpPr>
          <p:nvPr/>
        </p:nvSpPr>
        <p:spPr bwMode="auto">
          <a:xfrm>
            <a:off x="4778375" y="4794250"/>
            <a:ext cx="1143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2000" b="1">
                <a:latin typeface="Times New Roman" pitchFamily="18" charset="0"/>
              </a:rPr>
              <a:t>0000</a:t>
            </a:r>
            <a:r>
              <a:rPr kumimoji="1" lang="en-US" altLang="zh-CN" sz="2000" b="1">
                <a:latin typeface="Times New Roman" pitchFamily="18" charset="0"/>
              </a:rPr>
              <a:t>H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10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9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10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4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6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 animBg="1"/>
      <p:bldP spid="35846" grpId="0" animBg="1"/>
      <p:bldP spid="35847" grpId="0" animBg="1"/>
      <p:bldP spid="35848" grpId="0" animBg="1"/>
      <p:bldP spid="35849" grpId="0"/>
      <p:bldP spid="35850" grpId="0"/>
      <p:bldP spid="35851" grpId="0"/>
      <p:bldP spid="35852" grpId="0"/>
      <p:bldP spid="35853" grpId="0"/>
      <p:bldP spid="3585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4697C679-EF58-4105-B0CB-4BF79CDCB651}" type="slidenum">
              <a:rPr lang="zh-CN" altLang="en-US" smtClean="0"/>
              <a:pPr eaLnBrk="1" hangingPunct="1"/>
              <a:t>13</a:t>
            </a:fld>
            <a:endParaRPr lang="en-US" altLang="zh-CN" smtClean="0"/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8088/8086的</a:t>
            </a:r>
            <a:r>
              <a:rPr lang="en-US" altLang="zh-CN" smtClean="0"/>
              <a:t>I/O</a:t>
            </a:r>
            <a:r>
              <a:rPr lang="zh-CN" altLang="en-US" smtClean="0"/>
              <a:t>端口编址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017713"/>
            <a:ext cx="8486775" cy="4114800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Aft>
                <a:spcPct val="10000"/>
              </a:spcAft>
            </a:pPr>
            <a:r>
              <a:rPr lang="zh-CN" altLang="en-US" smtClean="0"/>
              <a:t>采用</a:t>
            </a:r>
            <a:r>
              <a:rPr lang="en-GB" altLang="zh-CN" smtClean="0"/>
              <a:t>I/O</a:t>
            </a:r>
            <a:r>
              <a:rPr lang="zh-CN" altLang="en-US" smtClean="0"/>
              <a:t>独立编址方式</a:t>
            </a:r>
            <a:r>
              <a:rPr lang="en-US" altLang="zh-CN" smtClean="0"/>
              <a:t>(</a:t>
            </a:r>
            <a:r>
              <a:rPr lang="zh-CN" altLang="en-US" smtClean="0"/>
              <a:t>但地址线与存储器共用</a:t>
            </a:r>
            <a:r>
              <a:rPr lang="en-US" altLang="zh-CN" smtClean="0"/>
              <a:t>)</a:t>
            </a:r>
          </a:p>
          <a:p>
            <a:pPr eaLnBrk="1" hangingPunct="1">
              <a:lnSpc>
                <a:spcPct val="120000"/>
              </a:lnSpc>
              <a:spcAft>
                <a:spcPct val="10000"/>
              </a:spcAft>
            </a:pPr>
            <a:r>
              <a:rPr lang="zh-CN" altLang="en-GB" smtClean="0"/>
              <a:t>地址线上的地址信号用</a:t>
            </a:r>
            <a:r>
              <a:rPr lang="en-GB" altLang="zh-CN" smtClean="0"/>
              <a:t>IO/</a:t>
            </a:r>
            <a:r>
              <a:rPr lang="en-US" altLang="zh-CN" smtClean="0"/>
              <a:t>#</a:t>
            </a:r>
            <a:r>
              <a:rPr lang="en-GB" altLang="zh-CN" smtClean="0"/>
              <a:t>M</a:t>
            </a:r>
            <a:r>
              <a:rPr lang="zh-CN" altLang="en-GB" smtClean="0"/>
              <a:t>来区分</a:t>
            </a:r>
          </a:p>
          <a:p>
            <a:pPr eaLnBrk="1" hangingPunct="1">
              <a:lnSpc>
                <a:spcPct val="120000"/>
              </a:lnSpc>
              <a:spcAft>
                <a:spcPct val="10000"/>
              </a:spcAft>
            </a:pPr>
            <a:r>
              <a:rPr lang="en-GB" altLang="zh-CN" smtClean="0"/>
              <a:t>I/O</a:t>
            </a:r>
            <a:r>
              <a:rPr lang="zh-CN" altLang="en-GB" smtClean="0"/>
              <a:t>操作只使用</a:t>
            </a:r>
            <a:r>
              <a:rPr lang="en-GB" altLang="zh-CN" smtClean="0"/>
              <a:t>20</a:t>
            </a:r>
            <a:r>
              <a:rPr lang="zh-CN" altLang="en-GB" smtClean="0"/>
              <a:t>根地址线中的</a:t>
            </a:r>
            <a:r>
              <a:rPr lang="en-GB" altLang="zh-CN" smtClean="0">
                <a:solidFill>
                  <a:schemeClr val="hlink"/>
                </a:solidFill>
              </a:rPr>
              <a:t>16</a:t>
            </a:r>
            <a:r>
              <a:rPr lang="zh-CN" altLang="en-GB" smtClean="0">
                <a:solidFill>
                  <a:schemeClr val="hlink"/>
                </a:solidFill>
              </a:rPr>
              <a:t>根：</a:t>
            </a:r>
            <a:r>
              <a:rPr lang="en-GB" altLang="zh-CN" smtClean="0">
                <a:solidFill>
                  <a:schemeClr val="hlink"/>
                </a:solidFill>
              </a:rPr>
              <a:t>A</a:t>
            </a:r>
            <a:r>
              <a:rPr lang="en-GB" altLang="zh-CN" baseline="-10000" smtClean="0">
                <a:solidFill>
                  <a:schemeClr val="hlink"/>
                </a:solidFill>
              </a:rPr>
              <a:t>15</a:t>
            </a:r>
            <a:r>
              <a:rPr lang="zh-CN" altLang="en-GB" smtClean="0">
                <a:solidFill>
                  <a:schemeClr val="hlink"/>
                </a:solidFill>
              </a:rPr>
              <a:t>～</a:t>
            </a:r>
            <a:r>
              <a:rPr lang="en-GB" altLang="zh-CN" smtClean="0">
                <a:solidFill>
                  <a:schemeClr val="hlink"/>
                </a:solidFill>
              </a:rPr>
              <a:t>A</a:t>
            </a:r>
            <a:r>
              <a:rPr lang="en-GB" altLang="zh-CN" baseline="-10000" smtClean="0">
                <a:solidFill>
                  <a:schemeClr val="hlink"/>
                </a:solidFill>
              </a:rPr>
              <a:t>0</a:t>
            </a:r>
          </a:p>
          <a:p>
            <a:pPr eaLnBrk="1" hangingPunct="1">
              <a:lnSpc>
                <a:spcPct val="120000"/>
              </a:lnSpc>
              <a:spcAft>
                <a:spcPct val="10000"/>
              </a:spcAft>
            </a:pPr>
            <a:r>
              <a:rPr lang="zh-CN" altLang="en-GB" smtClean="0"/>
              <a:t>可寻址的</a:t>
            </a:r>
            <a:r>
              <a:rPr lang="en-GB" altLang="zh-CN" smtClean="0"/>
              <a:t>I/O</a:t>
            </a:r>
            <a:r>
              <a:rPr lang="zh-CN" altLang="en-GB" smtClean="0"/>
              <a:t>端口数为</a:t>
            </a:r>
            <a:r>
              <a:rPr lang="en-GB" altLang="zh-CN" smtClean="0"/>
              <a:t>64K(65536)</a:t>
            </a:r>
            <a:r>
              <a:rPr lang="zh-CN" altLang="en-GB" smtClean="0"/>
              <a:t>个</a:t>
            </a:r>
          </a:p>
          <a:p>
            <a:pPr eaLnBrk="1" hangingPunct="1">
              <a:lnSpc>
                <a:spcPct val="120000"/>
              </a:lnSpc>
              <a:spcAft>
                <a:spcPct val="10000"/>
              </a:spcAft>
            </a:pPr>
            <a:r>
              <a:rPr lang="en-GB" altLang="zh-CN" smtClean="0"/>
              <a:t>I/O</a:t>
            </a:r>
            <a:r>
              <a:rPr lang="zh-CN" altLang="en-GB" smtClean="0"/>
              <a:t>地址范围为</a:t>
            </a:r>
            <a:r>
              <a:rPr lang="en-GB" altLang="zh-CN" smtClean="0"/>
              <a:t>0</a:t>
            </a:r>
            <a:r>
              <a:rPr lang="zh-CN" altLang="en-GB" smtClean="0"/>
              <a:t>～</a:t>
            </a:r>
            <a:r>
              <a:rPr lang="en-GB" altLang="zh-CN" smtClean="0"/>
              <a:t>FFFFH</a:t>
            </a:r>
          </a:p>
          <a:p>
            <a:pPr eaLnBrk="1" hangingPunct="1">
              <a:lnSpc>
                <a:spcPct val="120000"/>
              </a:lnSpc>
              <a:spcAft>
                <a:spcPct val="10000"/>
              </a:spcAft>
            </a:pPr>
            <a:r>
              <a:rPr lang="en-GB" altLang="zh-CN" smtClean="0"/>
              <a:t>IBM PC</a:t>
            </a:r>
            <a:r>
              <a:rPr lang="zh-CN" altLang="en-GB" smtClean="0"/>
              <a:t>只使用了</a:t>
            </a:r>
            <a:r>
              <a:rPr lang="en-GB" altLang="zh-CN" smtClean="0"/>
              <a:t>1024</a:t>
            </a:r>
            <a:r>
              <a:rPr lang="zh-CN" altLang="en-GB" smtClean="0"/>
              <a:t>个</a:t>
            </a:r>
            <a:r>
              <a:rPr lang="en-GB" altLang="zh-CN" smtClean="0"/>
              <a:t>I/O</a:t>
            </a:r>
            <a:r>
              <a:rPr lang="zh-CN" altLang="en-GB" smtClean="0"/>
              <a:t>地址</a:t>
            </a:r>
            <a:r>
              <a:rPr lang="en-GB" altLang="zh-CN" smtClean="0"/>
              <a:t>(0</a:t>
            </a:r>
            <a:r>
              <a:rPr lang="zh-CN" altLang="en-GB" smtClean="0"/>
              <a:t>～</a:t>
            </a:r>
            <a:r>
              <a:rPr lang="en-GB" altLang="zh-CN" smtClean="0"/>
              <a:t>3FFH)</a:t>
            </a:r>
            <a:endParaRPr lang="zh-CN" altLang="en-US" sz="3200" b="0" smtClean="0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1115DA47-B3E0-4F3C-A014-4CAC54B72EC3}" type="slidenum">
              <a:rPr lang="zh-CN" altLang="en-US" smtClean="0"/>
              <a:pPr eaLnBrk="1" hangingPunct="1"/>
              <a:t>14</a:t>
            </a:fld>
            <a:endParaRPr lang="en-US" altLang="zh-CN" smtClean="0"/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4. I/O</a:t>
            </a:r>
            <a:r>
              <a:rPr lang="zh-CN" altLang="en-US" smtClean="0"/>
              <a:t>地址的译码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92213" y="1965325"/>
            <a:ext cx="6548437" cy="4632325"/>
          </a:xfrm>
        </p:spPr>
        <p:txBody>
          <a:bodyPr/>
          <a:lstStyle/>
          <a:p>
            <a:pPr eaLnBrk="1" hangingPunct="1">
              <a:lnSpc>
                <a:spcPct val="110000"/>
              </a:lnSpc>
              <a:spcAft>
                <a:spcPts val="0"/>
              </a:spcAft>
              <a:defRPr/>
            </a:pPr>
            <a:r>
              <a:rPr lang="zh-CN" altLang="en-US" sz="2400" dirty="0" smtClean="0"/>
              <a:t>目的：</a:t>
            </a:r>
          </a:p>
          <a:p>
            <a:pPr lvl="1" eaLnBrk="1" hangingPunct="1">
              <a:lnSpc>
                <a:spcPct val="110000"/>
              </a:lnSpc>
              <a:spcAft>
                <a:spcPts val="0"/>
              </a:spcAft>
              <a:defRPr/>
            </a:pPr>
            <a:r>
              <a:rPr lang="zh-CN" altLang="en-US" sz="2000" dirty="0" smtClean="0"/>
              <a:t>确定端口的地址</a:t>
            </a:r>
          </a:p>
          <a:p>
            <a:pPr eaLnBrk="1" hangingPunct="1">
              <a:lnSpc>
                <a:spcPct val="110000"/>
              </a:lnSpc>
              <a:spcAft>
                <a:spcPts val="0"/>
              </a:spcAft>
              <a:defRPr/>
            </a:pPr>
            <a:r>
              <a:rPr lang="zh-CN" altLang="en-US" sz="2400" dirty="0" smtClean="0"/>
              <a:t>参加译码的信号：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en-US" altLang="zh-CN" sz="2000" dirty="0" smtClean="0">
                <a:latin typeface="+mj-lt"/>
              </a:rPr>
              <a:t>#IOR，#IOW，</a:t>
            </a:r>
            <a:r>
              <a:rPr lang="zh-CN" altLang="en-GB" sz="2000" dirty="0" smtClean="0">
                <a:latin typeface="+mj-lt"/>
              </a:rPr>
              <a:t>高位地址信号</a:t>
            </a:r>
            <a:endParaRPr lang="zh-CN" altLang="en-GB" sz="2000" baseline="-10000" dirty="0" smtClean="0">
              <a:latin typeface="+mj-lt"/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 smtClean="0">
                <a:latin typeface="+mj-lt"/>
              </a:rPr>
              <a:t>产生条件</a:t>
            </a:r>
            <a:endParaRPr lang="en-US" altLang="zh-CN" dirty="0" smtClean="0">
              <a:latin typeface="+mj-lt"/>
            </a:endParaRPr>
          </a:p>
          <a:p>
            <a:pPr lvl="1" eaLnBrk="1" hangingPunct="1">
              <a:lnSpc>
                <a:spcPct val="110000"/>
              </a:lnSpc>
              <a:defRPr/>
            </a:pPr>
            <a:r>
              <a:rPr lang="en-US" altLang="zh-CN" sz="2000" dirty="0" smtClean="0">
                <a:latin typeface="+mj-lt"/>
              </a:rPr>
              <a:t>IO/#M=1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en-US" altLang="zh-CN" sz="2000" dirty="0" smtClean="0">
                <a:latin typeface="+mj-lt"/>
              </a:rPr>
              <a:t>#RD=0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en-US" altLang="zh-CN" sz="2000" dirty="0" smtClean="0">
                <a:latin typeface="+mj-lt"/>
              </a:rPr>
              <a:t>#WR=0</a:t>
            </a:r>
          </a:p>
          <a:p>
            <a:pPr eaLnBrk="1" hangingPunct="1">
              <a:lnSpc>
                <a:spcPct val="110000"/>
              </a:lnSpc>
              <a:spcBef>
                <a:spcPts val="1200"/>
              </a:spcBef>
              <a:defRPr/>
            </a:pPr>
            <a:r>
              <a:rPr lang="en-US" altLang="zh-CN" sz="2400" dirty="0" smtClean="0"/>
              <a:t>OUT</a:t>
            </a:r>
            <a:r>
              <a:rPr lang="zh-CN" altLang="en-US" sz="2400" dirty="0" smtClean="0"/>
              <a:t>指令将使总线的</a:t>
            </a:r>
            <a:r>
              <a:rPr lang="en-US" altLang="zh-CN" sz="2400" dirty="0" smtClean="0"/>
              <a:t>IOW</a:t>
            </a:r>
            <a:r>
              <a:rPr lang="zh-CN" altLang="en-US" sz="2400" dirty="0" smtClean="0"/>
              <a:t>信号有效</a:t>
            </a:r>
            <a:endParaRPr lang="en-US" altLang="zh-CN" sz="2400" dirty="0" smtClean="0">
              <a:latin typeface="Times New Roman" pitchFamily="18" charset="0"/>
            </a:endParaRPr>
          </a:p>
          <a:p>
            <a:pPr eaLnBrk="1" hangingPunct="1">
              <a:lnSpc>
                <a:spcPct val="110000"/>
              </a:lnSpc>
              <a:spcBef>
                <a:spcPts val="1200"/>
              </a:spcBef>
              <a:defRPr/>
            </a:pPr>
            <a:r>
              <a:rPr lang="en-US" altLang="zh-CN" sz="2400" dirty="0" smtClean="0"/>
              <a:t>IN</a:t>
            </a:r>
            <a:r>
              <a:rPr lang="zh-CN" altLang="en-US" sz="2400" dirty="0" smtClean="0"/>
              <a:t>指令将使总线的</a:t>
            </a:r>
            <a:r>
              <a:rPr lang="en-US" altLang="zh-CN" sz="2400" dirty="0" smtClean="0"/>
              <a:t>IOR</a:t>
            </a:r>
            <a:r>
              <a:rPr lang="zh-CN" altLang="en-US" sz="2400" dirty="0" smtClean="0"/>
              <a:t>信号有效</a:t>
            </a:r>
            <a:endParaRPr lang="en-US" altLang="zh-CN" sz="2400" dirty="0" smtClean="0"/>
          </a:p>
        </p:txBody>
      </p:sp>
      <p:sp>
        <p:nvSpPr>
          <p:cNvPr id="10" name="内容占位符 2"/>
          <p:cNvSpPr txBox="1">
            <a:spLocks/>
          </p:cNvSpPr>
          <p:nvPr/>
        </p:nvSpPr>
        <p:spPr bwMode="auto">
          <a:xfrm>
            <a:off x="3708400" y="5053013"/>
            <a:ext cx="237648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 eaLnBrk="0" hangingPunct="0">
              <a:lnSpc>
                <a:spcPct val="105000"/>
              </a:lnSpc>
              <a:spcBef>
                <a:spcPct val="10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2000" b="1" kern="0" dirty="0">
                <a:latin typeface="+mj-lt"/>
                <a:ea typeface="华文楷体" pitchFamily="2" charset="-122"/>
              </a:rPr>
              <a:t>#IOW=0</a:t>
            </a:r>
            <a:endParaRPr lang="zh-CN" altLang="en-US" sz="2000" b="1" kern="0" dirty="0">
              <a:latin typeface="+mj-lt"/>
              <a:ea typeface="华文楷体" pitchFamily="2" charset="-122"/>
            </a:endParaRPr>
          </a:p>
        </p:txBody>
      </p:sp>
      <p:sp>
        <p:nvSpPr>
          <p:cNvPr id="11" name="内容占位符 2"/>
          <p:cNvSpPr txBox="1">
            <a:spLocks/>
          </p:cNvSpPr>
          <p:nvPr/>
        </p:nvSpPr>
        <p:spPr bwMode="auto">
          <a:xfrm>
            <a:off x="3721100" y="4648200"/>
            <a:ext cx="216058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 eaLnBrk="0" hangingPunct="0">
              <a:lnSpc>
                <a:spcPct val="105000"/>
              </a:lnSpc>
              <a:spcBef>
                <a:spcPct val="10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2000" b="1" kern="0" dirty="0">
                <a:latin typeface="+mj-lt"/>
                <a:ea typeface="华文楷体" pitchFamily="2" charset="-122"/>
              </a:rPr>
              <a:t>#IOR=0</a:t>
            </a:r>
            <a:endParaRPr lang="zh-CN" altLang="en-US" sz="2000" b="1" kern="0" dirty="0">
              <a:latin typeface="+mj-lt"/>
              <a:ea typeface="华文楷体" pitchFamily="2" charset="-122"/>
            </a:endParaRPr>
          </a:p>
        </p:txBody>
      </p:sp>
      <p:cxnSp>
        <p:nvCxnSpPr>
          <p:cNvPr id="12" name="直接箭头连接符 11"/>
          <p:cNvCxnSpPr>
            <a:cxnSpLocks noChangeShapeType="1"/>
          </p:cNvCxnSpPr>
          <p:nvPr/>
        </p:nvCxnSpPr>
        <p:spPr bwMode="auto">
          <a:xfrm>
            <a:off x="3203575" y="4870450"/>
            <a:ext cx="504825" cy="0"/>
          </a:xfrm>
          <a:prstGeom prst="straightConnector1">
            <a:avLst/>
          </a:prstGeom>
          <a:noFill/>
          <a:ln w="22225" cap="sq" algn="ctr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直接箭头连接符 12"/>
          <p:cNvCxnSpPr>
            <a:cxnSpLocks noChangeShapeType="1"/>
          </p:cNvCxnSpPr>
          <p:nvPr/>
        </p:nvCxnSpPr>
        <p:spPr bwMode="auto">
          <a:xfrm>
            <a:off x="3203575" y="5259388"/>
            <a:ext cx="504825" cy="0"/>
          </a:xfrm>
          <a:prstGeom prst="straightConnector1">
            <a:avLst/>
          </a:prstGeom>
          <a:noFill/>
          <a:ln w="22225" cap="sq" algn="ctr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2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2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2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2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29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29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829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829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CE1AD17D-1CF5-492F-B9DA-515307413631}" type="slidenum">
              <a:rPr lang="zh-CN" altLang="en-US" smtClean="0"/>
              <a:pPr eaLnBrk="1" hangingPunct="1"/>
              <a:t>15</a:t>
            </a:fld>
            <a:endParaRPr lang="en-US" altLang="zh-CN" smtClean="0"/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I/O</a:t>
            </a:r>
            <a:r>
              <a:rPr lang="zh-CN" altLang="en-US" smtClean="0"/>
              <a:t>译码的地址信号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2060575"/>
            <a:ext cx="7486650" cy="4114800"/>
          </a:xfrm>
        </p:spPr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lang="zh-CN" altLang="en-US" smtClean="0"/>
              <a:t>当接口只有一个端口时：</a:t>
            </a:r>
            <a:endParaRPr lang="en-US" altLang="zh-CN" smtClean="0"/>
          </a:p>
          <a:p>
            <a:pPr lvl="1" eaLnBrk="1" hangingPunct="1">
              <a:lnSpc>
                <a:spcPct val="130000"/>
              </a:lnSpc>
            </a:pPr>
            <a:r>
              <a:rPr lang="zh-CN" altLang="en-US" smtClean="0"/>
              <a:t>无片内地址，全部地址信号均为高位地址（可全部参与译码），译码输出直接选择该端口；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mtClean="0"/>
              <a:t>当接口具有多个端口时：</a:t>
            </a:r>
            <a:endParaRPr lang="en-US" altLang="zh-CN" smtClean="0"/>
          </a:p>
          <a:p>
            <a:pPr lvl="1" eaLnBrk="1" hangingPunct="1">
              <a:lnSpc>
                <a:spcPct val="130000"/>
              </a:lnSpc>
            </a:pPr>
            <a:r>
              <a:rPr lang="zh-CN" altLang="en-US" smtClean="0"/>
              <a:t>则</a:t>
            </a:r>
            <a:r>
              <a:rPr lang="en-GB" altLang="zh-CN" smtClean="0"/>
              <a:t>16</a:t>
            </a:r>
            <a:r>
              <a:rPr lang="zh-CN" altLang="en-GB" smtClean="0"/>
              <a:t>位地址线的高位</a:t>
            </a:r>
            <a:r>
              <a:rPr lang="zh-CN" altLang="en-US" smtClean="0"/>
              <a:t>参与译码（决定接口的基地址），而低位则用于确定要访问哪一个端口。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544" y="5517232"/>
            <a:ext cx="8208912" cy="727274"/>
          </a:xfrm>
          <a:prstGeom prst="rect">
            <a:avLst/>
          </a:prstGeom>
          <a:solidFill>
            <a:srgbClr val="DFC0FF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tIns="144000" bIns="180000">
            <a:spAutoFit/>
          </a:bodyPr>
          <a:lstStyle/>
          <a:p>
            <a:pPr>
              <a:defRPr/>
            </a:pPr>
            <a:r>
              <a:rPr lang="zh-CN" altLang="en-US" sz="2600" b="1" dirty="0">
                <a:latin typeface="华文中宋" pitchFamily="2" charset="-122"/>
                <a:ea typeface="华文中宋" pitchFamily="2" charset="-122"/>
              </a:rPr>
              <a:t>由于端口资源丰富，端口地址译码常采用部分地址译码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3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3277BED7-AC17-455D-8E05-1060A636AB22}" type="slidenum">
              <a:rPr lang="zh-CN" altLang="en-US" smtClean="0"/>
              <a:pPr eaLnBrk="1" hangingPunct="1"/>
              <a:t>16</a:t>
            </a:fld>
            <a:endParaRPr lang="en-US" altLang="zh-CN" smtClean="0"/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I/O</a:t>
            </a:r>
            <a:r>
              <a:rPr lang="zh-CN" altLang="en-US" smtClean="0"/>
              <a:t>地址译码例</a:t>
            </a:r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2051050"/>
            <a:ext cx="7270750" cy="4114800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Aft>
                <a:spcPct val="10000"/>
              </a:spcAft>
            </a:pPr>
            <a:r>
              <a:rPr lang="zh-CN" altLang="en-US" smtClean="0"/>
              <a:t>某外设接口有</a:t>
            </a:r>
            <a:r>
              <a:rPr lang="en-US" altLang="zh-CN" smtClean="0"/>
              <a:t>4</a:t>
            </a:r>
            <a:r>
              <a:rPr lang="zh-CN" altLang="en-US" smtClean="0"/>
              <a:t>个端口，地址为</a:t>
            </a:r>
            <a:r>
              <a:rPr lang="en-US" altLang="zh-CN" smtClean="0"/>
              <a:t>2F0H</a:t>
            </a:r>
            <a:r>
              <a:rPr lang="en-GB" altLang="zh-CN" smtClean="0">
                <a:latin typeface="Arial" charset="0"/>
              </a:rPr>
              <a:t>——</a:t>
            </a:r>
            <a:r>
              <a:rPr lang="en-GB" altLang="zh-CN" smtClean="0"/>
              <a:t>2F3H</a:t>
            </a:r>
            <a:r>
              <a:rPr lang="zh-CN" altLang="en-GB" smtClean="0"/>
              <a:t>，</a:t>
            </a:r>
            <a:r>
              <a:rPr lang="zh-CN" altLang="en-US" smtClean="0"/>
              <a:t>由</a:t>
            </a:r>
            <a:r>
              <a:rPr lang="en-GB" altLang="zh-CN" smtClean="0"/>
              <a:t>A</a:t>
            </a:r>
            <a:r>
              <a:rPr lang="en-GB" altLang="zh-CN" baseline="-10000" smtClean="0"/>
              <a:t>15</a:t>
            </a:r>
            <a:r>
              <a:rPr lang="zh-CN" altLang="en-GB" smtClean="0"/>
              <a:t>～</a:t>
            </a:r>
            <a:r>
              <a:rPr lang="en-GB" altLang="zh-CN" smtClean="0"/>
              <a:t>A</a:t>
            </a:r>
            <a:r>
              <a:rPr lang="en-GB" altLang="zh-CN" baseline="-10000" smtClean="0"/>
              <a:t>2</a:t>
            </a:r>
            <a:r>
              <a:rPr lang="zh-CN" altLang="en-GB" smtClean="0"/>
              <a:t>译码得到，而</a:t>
            </a:r>
            <a:r>
              <a:rPr lang="en-GB" altLang="zh-CN" smtClean="0"/>
              <a:t>A</a:t>
            </a:r>
            <a:r>
              <a:rPr lang="en-GB" altLang="zh-CN" baseline="-10000" smtClean="0"/>
              <a:t>1</a:t>
            </a:r>
            <a:r>
              <a:rPr lang="zh-CN" altLang="en-GB" baseline="-10000" smtClean="0"/>
              <a:t>、</a:t>
            </a:r>
            <a:r>
              <a:rPr lang="en-GB" altLang="zh-CN" smtClean="0"/>
              <a:t>A</a:t>
            </a:r>
            <a:r>
              <a:rPr lang="en-GB" altLang="zh-CN" baseline="-10000" smtClean="0"/>
              <a:t>0</a:t>
            </a:r>
            <a:r>
              <a:rPr lang="zh-CN" altLang="en-GB" smtClean="0"/>
              <a:t>用来区分接口中的</a:t>
            </a:r>
            <a:r>
              <a:rPr lang="en-US" altLang="zh-CN" smtClean="0"/>
              <a:t>4</a:t>
            </a:r>
            <a:r>
              <a:rPr lang="zh-CN" altLang="en-US" smtClean="0"/>
              <a:t>个端口。试画该接口与系统的连接图。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24B4D770-E1F0-4DE4-9824-AAF8B8EC1BE1}" type="slidenum">
              <a:rPr lang="zh-CN" altLang="en-US" smtClean="0"/>
              <a:pPr eaLnBrk="1" hangingPunct="1"/>
              <a:t>17</a:t>
            </a:fld>
            <a:endParaRPr lang="en-US" altLang="zh-CN" smtClean="0"/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I/O</a:t>
            </a:r>
            <a:r>
              <a:rPr lang="zh-CN" altLang="en-US" smtClean="0"/>
              <a:t>地址译码例</a:t>
            </a:r>
          </a:p>
        </p:txBody>
      </p:sp>
      <p:sp>
        <p:nvSpPr>
          <p:cNvPr id="195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162175"/>
            <a:ext cx="7772400" cy="1771650"/>
          </a:xfrm>
        </p:spPr>
        <p:txBody>
          <a:bodyPr/>
          <a:lstStyle/>
          <a:p>
            <a:pPr eaLnBrk="1" hangingPunct="1">
              <a:spcAft>
                <a:spcPct val="35000"/>
              </a:spcAft>
            </a:pPr>
            <a:r>
              <a:rPr lang="zh-CN" altLang="en-US" smtClean="0"/>
              <a:t>地址范围：</a:t>
            </a:r>
          </a:p>
          <a:p>
            <a:pPr lvl="1" eaLnBrk="1" hangingPunct="1"/>
            <a:r>
              <a:rPr lang="en-US" altLang="zh-CN" smtClean="0">
                <a:cs typeface="Tahoma" pitchFamily="34" charset="0"/>
              </a:rPr>
              <a:t>× × × × </a:t>
            </a:r>
            <a:r>
              <a:rPr lang="en-US" altLang="zh-CN" smtClean="0"/>
              <a:t>0 0 1 0 1 1 1 1 0 0 </a:t>
            </a:r>
            <a:r>
              <a:rPr lang="en-US" altLang="zh-CN" smtClean="0">
                <a:solidFill>
                  <a:schemeClr val="hlink"/>
                </a:solidFill>
              </a:rPr>
              <a:t>0 0</a:t>
            </a:r>
          </a:p>
          <a:p>
            <a:pPr lvl="1" eaLnBrk="1" hangingPunct="1"/>
            <a:r>
              <a:rPr lang="en-US" altLang="zh-CN" smtClean="0"/>
              <a:t>× × × × 0 0 1 0 1 1 1 1 0 0 </a:t>
            </a:r>
            <a:r>
              <a:rPr lang="en-US" altLang="zh-CN" smtClean="0">
                <a:solidFill>
                  <a:schemeClr val="hlink"/>
                </a:solidFill>
              </a:rPr>
              <a:t>1 1</a:t>
            </a:r>
            <a:endParaRPr lang="en-US" altLang="zh-CN" smtClean="0"/>
          </a:p>
        </p:txBody>
      </p:sp>
      <p:sp>
        <p:nvSpPr>
          <p:cNvPr id="195588" name="AutoShape 4"/>
          <p:cNvSpPr>
            <a:spLocks/>
          </p:cNvSpPr>
          <p:nvPr/>
        </p:nvSpPr>
        <p:spPr bwMode="auto">
          <a:xfrm rot="-5400000">
            <a:off x="2663825" y="3162300"/>
            <a:ext cx="215900" cy="1295400"/>
          </a:xfrm>
          <a:prstGeom prst="leftBrace">
            <a:avLst>
              <a:gd name="adj1" fmla="val 50000"/>
              <a:gd name="adj2" fmla="val 50000"/>
            </a:avLst>
          </a:prstGeom>
          <a:noFill/>
          <a:ln w="25400" cap="sq">
            <a:solidFill>
              <a:srgbClr val="339966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95589" name="Line 5"/>
          <p:cNvSpPr>
            <a:spLocks noChangeShapeType="1"/>
          </p:cNvSpPr>
          <p:nvPr/>
        </p:nvSpPr>
        <p:spPr bwMode="auto">
          <a:xfrm flipH="1">
            <a:off x="2555875" y="3990975"/>
            <a:ext cx="215900" cy="877888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590" name="Text Box 6"/>
          <p:cNvSpPr txBox="1">
            <a:spLocks noChangeArrowheads="1"/>
          </p:cNvSpPr>
          <p:nvPr/>
        </p:nvSpPr>
        <p:spPr bwMode="auto">
          <a:xfrm>
            <a:off x="1835150" y="4843463"/>
            <a:ext cx="15113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latin typeface="华文中宋" pitchFamily="2" charset="-122"/>
                <a:ea typeface="华文中宋" pitchFamily="2" charset="-122"/>
              </a:rPr>
              <a:t>任意状态</a:t>
            </a:r>
          </a:p>
        </p:txBody>
      </p:sp>
      <p:sp>
        <p:nvSpPr>
          <p:cNvPr id="195592" name="Text Box 8"/>
          <p:cNvSpPr txBox="1">
            <a:spLocks noChangeArrowheads="1"/>
          </p:cNvSpPr>
          <p:nvPr/>
        </p:nvSpPr>
        <p:spPr bwMode="auto">
          <a:xfrm>
            <a:off x="3405188" y="2484438"/>
            <a:ext cx="6477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990033"/>
                </a:solidFill>
              </a:rPr>
              <a:t>A</a:t>
            </a:r>
            <a:r>
              <a:rPr lang="en-US" altLang="zh-CN" sz="1600" b="1">
                <a:solidFill>
                  <a:srgbClr val="990033"/>
                </a:solidFill>
              </a:rPr>
              <a:t>11</a:t>
            </a:r>
          </a:p>
        </p:txBody>
      </p:sp>
      <p:sp>
        <p:nvSpPr>
          <p:cNvPr id="195593" name="AutoShape 9"/>
          <p:cNvSpPr>
            <a:spLocks/>
          </p:cNvSpPr>
          <p:nvPr/>
        </p:nvSpPr>
        <p:spPr bwMode="auto">
          <a:xfrm rot="-5400000">
            <a:off x="6659562" y="3621088"/>
            <a:ext cx="144463" cy="287338"/>
          </a:xfrm>
          <a:prstGeom prst="leftBrace">
            <a:avLst>
              <a:gd name="adj1" fmla="val 16575"/>
              <a:gd name="adj2" fmla="val 50000"/>
            </a:avLst>
          </a:prstGeom>
          <a:noFill/>
          <a:ln w="25400" cap="sq">
            <a:solidFill>
              <a:srgbClr val="339966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95594" name="Line 10"/>
          <p:cNvSpPr>
            <a:spLocks noChangeShapeType="1"/>
          </p:cNvSpPr>
          <p:nvPr/>
        </p:nvSpPr>
        <p:spPr bwMode="auto">
          <a:xfrm flipH="1">
            <a:off x="6659563" y="3990975"/>
            <a:ext cx="73025" cy="80645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595" name="Text Box 11"/>
          <p:cNvSpPr txBox="1">
            <a:spLocks noChangeArrowheads="1"/>
          </p:cNvSpPr>
          <p:nvPr/>
        </p:nvSpPr>
        <p:spPr bwMode="auto">
          <a:xfrm>
            <a:off x="5926138" y="4916488"/>
            <a:ext cx="15113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latin typeface="华文中宋" pitchFamily="2" charset="-122"/>
                <a:ea typeface="华文中宋" pitchFamily="2" charset="-122"/>
              </a:rPr>
              <a:t>片内地址</a:t>
            </a:r>
          </a:p>
        </p:txBody>
      </p:sp>
      <p:sp>
        <p:nvSpPr>
          <p:cNvPr id="195596" name="Line 12"/>
          <p:cNvSpPr>
            <a:spLocks noChangeShapeType="1"/>
          </p:cNvSpPr>
          <p:nvPr/>
        </p:nvSpPr>
        <p:spPr bwMode="auto">
          <a:xfrm flipH="1">
            <a:off x="2484438" y="5300663"/>
            <a:ext cx="0" cy="720725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597" name="Text Box 13"/>
          <p:cNvSpPr txBox="1">
            <a:spLocks noChangeArrowheads="1"/>
          </p:cNvSpPr>
          <p:nvPr/>
        </p:nvSpPr>
        <p:spPr bwMode="auto">
          <a:xfrm>
            <a:off x="1619250" y="6021388"/>
            <a:ext cx="2016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latin typeface="华文中宋" pitchFamily="2" charset="-122"/>
                <a:ea typeface="华文中宋" pitchFamily="2" charset="-122"/>
              </a:rPr>
              <a:t>图中不接入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95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5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5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5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95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95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195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95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95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5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95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95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588" grpId="0" animBg="1"/>
      <p:bldP spid="195589" grpId="0" animBg="1"/>
      <p:bldP spid="195590" grpId="0"/>
      <p:bldP spid="195592" grpId="0"/>
      <p:bldP spid="195593" grpId="0" animBg="1"/>
      <p:bldP spid="195594" grpId="0" animBg="1"/>
      <p:bldP spid="195595" grpId="0"/>
      <p:bldP spid="195596" grpId="0" animBg="1"/>
      <p:bldP spid="19559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D9926F21-513B-4E67-88A9-10F5C452B1A7}" type="slidenum">
              <a:rPr lang="zh-CN" altLang="en-US" smtClean="0"/>
              <a:pPr eaLnBrk="1" hangingPunct="1"/>
              <a:t>18</a:t>
            </a:fld>
            <a:endParaRPr lang="en-US" altLang="zh-CN" smtClean="0"/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I/O</a:t>
            </a:r>
            <a:r>
              <a:rPr lang="zh-CN" altLang="en-US" smtClean="0"/>
              <a:t>地址译码例</a:t>
            </a:r>
          </a:p>
        </p:txBody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1989138"/>
            <a:ext cx="4321175" cy="619125"/>
          </a:xfrm>
        </p:spPr>
        <p:txBody>
          <a:bodyPr/>
          <a:lstStyle/>
          <a:p>
            <a:pPr eaLnBrk="1" hangingPunct="1"/>
            <a:r>
              <a:rPr lang="zh-CN" altLang="en-US" smtClean="0"/>
              <a:t>译码电路图：</a:t>
            </a:r>
          </a:p>
        </p:txBody>
      </p:sp>
      <p:sp>
        <p:nvSpPr>
          <p:cNvPr id="24581" name="Rectangle 4"/>
          <p:cNvSpPr>
            <a:spLocks noChangeArrowheads="1"/>
          </p:cNvSpPr>
          <p:nvPr/>
        </p:nvSpPr>
        <p:spPr bwMode="auto">
          <a:xfrm>
            <a:off x="7002463" y="2351088"/>
            <a:ext cx="1314450" cy="2592387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96613" name="Rectangle 5"/>
          <p:cNvSpPr>
            <a:spLocks noChangeArrowheads="1"/>
          </p:cNvSpPr>
          <p:nvPr/>
        </p:nvSpPr>
        <p:spPr bwMode="auto">
          <a:xfrm>
            <a:off x="4554538" y="4006850"/>
            <a:ext cx="1027112" cy="2735263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96614" name="Rectangle 6"/>
          <p:cNvSpPr>
            <a:spLocks noChangeArrowheads="1"/>
          </p:cNvSpPr>
          <p:nvPr/>
        </p:nvSpPr>
        <p:spPr bwMode="auto">
          <a:xfrm>
            <a:off x="2754313" y="3860800"/>
            <a:ext cx="936625" cy="1655763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4584" name="Text Box 7"/>
          <p:cNvSpPr txBox="1">
            <a:spLocks noChangeArrowheads="1"/>
          </p:cNvSpPr>
          <p:nvPr/>
        </p:nvSpPr>
        <p:spPr bwMode="auto">
          <a:xfrm>
            <a:off x="2827338" y="4338638"/>
            <a:ext cx="8651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</a:rPr>
              <a:t>≥ 1</a:t>
            </a:r>
          </a:p>
        </p:txBody>
      </p:sp>
      <p:sp>
        <p:nvSpPr>
          <p:cNvPr id="24585" name="Line 8"/>
          <p:cNvSpPr>
            <a:spLocks noChangeShapeType="1"/>
          </p:cNvSpPr>
          <p:nvPr/>
        </p:nvSpPr>
        <p:spPr bwMode="auto">
          <a:xfrm>
            <a:off x="1889125" y="4076700"/>
            <a:ext cx="8636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6" name="Line 9"/>
          <p:cNvSpPr>
            <a:spLocks noChangeShapeType="1"/>
          </p:cNvSpPr>
          <p:nvPr/>
        </p:nvSpPr>
        <p:spPr bwMode="auto">
          <a:xfrm>
            <a:off x="1890713" y="4364038"/>
            <a:ext cx="8636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7" name="Line 10"/>
          <p:cNvSpPr>
            <a:spLocks noChangeShapeType="1"/>
          </p:cNvSpPr>
          <p:nvPr/>
        </p:nvSpPr>
        <p:spPr bwMode="auto">
          <a:xfrm>
            <a:off x="1890713" y="4695825"/>
            <a:ext cx="8636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8" name="Line 11"/>
          <p:cNvSpPr>
            <a:spLocks noChangeShapeType="1"/>
          </p:cNvSpPr>
          <p:nvPr/>
        </p:nvSpPr>
        <p:spPr bwMode="auto">
          <a:xfrm>
            <a:off x="1890713" y="5011738"/>
            <a:ext cx="8636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9" name="Line 12"/>
          <p:cNvSpPr>
            <a:spLocks noChangeShapeType="1"/>
          </p:cNvSpPr>
          <p:nvPr/>
        </p:nvSpPr>
        <p:spPr bwMode="auto">
          <a:xfrm>
            <a:off x="1890713" y="5300663"/>
            <a:ext cx="8636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0" name="Text Box 13"/>
          <p:cNvSpPr txBox="1">
            <a:spLocks noChangeArrowheads="1"/>
          </p:cNvSpPr>
          <p:nvPr/>
        </p:nvSpPr>
        <p:spPr bwMode="auto">
          <a:xfrm>
            <a:off x="1300163" y="3832225"/>
            <a:ext cx="7207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/>
              <a:t>A</a:t>
            </a:r>
            <a:r>
              <a:rPr lang="en-US" altLang="zh-CN" sz="1600" b="1">
                <a:latin typeface="宋体" charset="-122"/>
              </a:rPr>
              <a:t>11</a:t>
            </a:r>
          </a:p>
        </p:txBody>
      </p:sp>
      <p:sp>
        <p:nvSpPr>
          <p:cNvPr id="24591" name="Text Box 14"/>
          <p:cNvSpPr txBox="1">
            <a:spLocks noChangeArrowheads="1"/>
          </p:cNvSpPr>
          <p:nvPr/>
        </p:nvSpPr>
        <p:spPr bwMode="auto">
          <a:xfrm>
            <a:off x="1300163" y="4148138"/>
            <a:ext cx="7207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/>
              <a:t>A</a:t>
            </a:r>
            <a:r>
              <a:rPr lang="en-US" altLang="zh-CN" sz="1600" b="1">
                <a:latin typeface="宋体" charset="-122"/>
              </a:rPr>
              <a:t>10</a:t>
            </a:r>
          </a:p>
        </p:txBody>
      </p:sp>
      <p:sp>
        <p:nvSpPr>
          <p:cNvPr id="24592" name="Text Box 15"/>
          <p:cNvSpPr txBox="1">
            <a:spLocks noChangeArrowheads="1"/>
          </p:cNvSpPr>
          <p:nvPr/>
        </p:nvSpPr>
        <p:spPr bwMode="auto">
          <a:xfrm>
            <a:off x="1300163" y="4465638"/>
            <a:ext cx="7207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/>
              <a:t>A</a:t>
            </a:r>
            <a:r>
              <a:rPr lang="en-US" altLang="zh-CN" sz="1600" b="1">
                <a:latin typeface="宋体" charset="-122"/>
              </a:rPr>
              <a:t>18</a:t>
            </a:r>
          </a:p>
        </p:txBody>
      </p:sp>
      <p:sp>
        <p:nvSpPr>
          <p:cNvPr id="24593" name="Text Box 16"/>
          <p:cNvSpPr txBox="1">
            <a:spLocks noChangeArrowheads="1"/>
          </p:cNvSpPr>
          <p:nvPr/>
        </p:nvSpPr>
        <p:spPr bwMode="auto">
          <a:xfrm>
            <a:off x="1314450" y="4781550"/>
            <a:ext cx="5762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/>
              <a:t>A</a:t>
            </a:r>
            <a:r>
              <a:rPr lang="en-US" altLang="zh-CN" sz="1600" b="1">
                <a:latin typeface="宋体" charset="-122"/>
              </a:rPr>
              <a:t>3</a:t>
            </a:r>
          </a:p>
        </p:txBody>
      </p:sp>
      <p:sp>
        <p:nvSpPr>
          <p:cNvPr id="24594" name="Text Box 17"/>
          <p:cNvSpPr txBox="1">
            <a:spLocks noChangeArrowheads="1"/>
          </p:cNvSpPr>
          <p:nvPr/>
        </p:nvSpPr>
        <p:spPr bwMode="auto">
          <a:xfrm>
            <a:off x="1314450" y="5084763"/>
            <a:ext cx="5762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/>
              <a:t>A</a:t>
            </a:r>
            <a:r>
              <a:rPr lang="en-US" altLang="zh-CN" sz="1600" b="1">
                <a:latin typeface="宋体" charset="-122"/>
              </a:rPr>
              <a:t>2</a:t>
            </a:r>
          </a:p>
        </p:txBody>
      </p:sp>
      <p:sp>
        <p:nvSpPr>
          <p:cNvPr id="24595" name="Line 18"/>
          <p:cNvSpPr>
            <a:spLocks noChangeShapeType="1"/>
          </p:cNvSpPr>
          <p:nvPr/>
        </p:nvSpPr>
        <p:spPr bwMode="auto">
          <a:xfrm>
            <a:off x="3690938" y="4652963"/>
            <a:ext cx="8636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6" name="Line 19"/>
          <p:cNvSpPr>
            <a:spLocks noChangeShapeType="1"/>
          </p:cNvSpPr>
          <p:nvPr/>
        </p:nvSpPr>
        <p:spPr bwMode="auto">
          <a:xfrm>
            <a:off x="1890713" y="5805488"/>
            <a:ext cx="2663825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7" name="Line 20"/>
          <p:cNvSpPr>
            <a:spLocks noChangeShapeType="1"/>
          </p:cNvSpPr>
          <p:nvPr/>
        </p:nvSpPr>
        <p:spPr bwMode="auto">
          <a:xfrm>
            <a:off x="1890713" y="6092825"/>
            <a:ext cx="2663825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8" name="Line 22"/>
          <p:cNvSpPr>
            <a:spLocks noChangeShapeType="1"/>
          </p:cNvSpPr>
          <p:nvPr/>
        </p:nvSpPr>
        <p:spPr bwMode="auto">
          <a:xfrm>
            <a:off x="1890713" y="6597650"/>
            <a:ext cx="2663825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9" name="Text Box 23"/>
          <p:cNvSpPr txBox="1">
            <a:spLocks noChangeArrowheads="1"/>
          </p:cNvSpPr>
          <p:nvPr/>
        </p:nvSpPr>
        <p:spPr bwMode="auto">
          <a:xfrm>
            <a:off x="1385888" y="5553075"/>
            <a:ext cx="5762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/>
              <a:t>A</a:t>
            </a:r>
            <a:r>
              <a:rPr lang="en-US" altLang="zh-CN" sz="1600" b="1">
                <a:latin typeface="宋体" charset="-122"/>
              </a:rPr>
              <a:t>9</a:t>
            </a:r>
          </a:p>
        </p:txBody>
      </p:sp>
      <p:sp>
        <p:nvSpPr>
          <p:cNvPr id="24600" name="Text Box 24"/>
          <p:cNvSpPr txBox="1">
            <a:spLocks noChangeArrowheads="1"/>
          </p:cNvSpPr>
          <p:nvPr/>
        </p:nvSpPr>
        <p:spPr bwMode="auto">
          <a:xfrm>
            <a:off x="1385888" y="5889625"/>
            <a:ext cx="5762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/>
              <a:t>A</a:t>
            </a:r>
            <a:r>
              <a:rPr lang="en-US" altLang="zh-CN" sz="1600" b="1">
                <a:latin typeface="宋体" charset="-122"/>
              </a:rPr>
              <a:t>7</a:t>
            </a:r>
          </a:p>
        </p:txBody>
      </p:sp>
      <p:sp>
        <p:nvSpPr>
          <p:cNvPr id="24601" name="Text Box 25"/>
          <p:cNvSpPr txBox="1">
            <a:spLocks noChangeArrowheads="1"/>
          </p:cNvSpPr>
          <p:nvPr/>
        </p:nvSpPr>
        <p:spPr bwMode="auto">
          <a:xfrm>
            <a:off x="1385888" y="6345238"/>
            <a:ext cx="5762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/>
              <a:t>A</a:t>
            </a:r>
            <a:r>
              <a:rPr lang="en-US" altLang="zh-CN" sz="1600" b="1">
                <a:latin typeface="宋体" charset="-122"/>
              </a:rPr>
              <a:t>4</a:t>
            </a:r>
          </a:p>
        </p:txBody>
      </p:sp>
      <p:sp>
        <p:nvSpPr>
          <p:cNvPr id="24602" name="Text Box 26"/>
          <p:cNvSpPr txBox="1">
            <a:spLocks noChangeArrowheads="1"/>
          </p:cNvSpPr>
          <p:nvPr/>
        </p:nvSpPr>
        <p:spPr bwMode="auto">
          <a:xfrm>
            <a:off x="2827338" y="6165850"/>
            <a:ext cx="5762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>
                <a:latin typeface="宋体" charset="-122"/>
              </a:rPr>
              <a:t>┇</a:t>
            </a:r>
          </a:p>
        </p:txBody>
      </p:sp>
      <p:sp>
        <p:nvSpPr>
          <p:cNvPr id="196635" name="Oval 27"/>
          <p:cNvSpPr>
            <a:spLocks noChangeArrowheads="1"/>
          </p:cNvSpPr>
          <p:nvPr/>
        </p:nvSpPr>
        <p:spPr bwMode="auto">
          <a:xfrm>
            <a:off x="3690938" y="4565650"/>
            <a:ext cx="144462" cy="144463"/>
          </a:xfrm>
          <a:prstGeom prst="ellipse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96636" name="Oval 28"/>
          <p:cNvSpPr>
            <a:spLocks noChangeArrowheads="1"/>
          </p:cNvSpPr>
          <p:nvPr/>
        </p:nvSpPr>
        <p:spPr bwMode="auto">
          <a:xfrm>
            <a:off x="5562600" y="5302250"/>
            <a:ext cx="144463" cy="144463"/>
          </a:xfrm>
          <a:prstGeom prst="ellipse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4605" name="Text Box 29"/>
          <p:cNvSpPr txBox="1">
            <a:spLocks noChangeArrowheads="1"/>
          </p:cNvSpPr>
          <p:nvPr/>
        </p:nvSpPr>
        <p:spPr bwMode="auto">
          <a:xfrm>
            <a:off x="4843463" y="5159375"/>
            <a:ext cx="647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</a:rPr>
              <a:t>&amp;</a:t>
            </a:r>
          </a:p>
        </p:txBody>
      </p:sp>
      <p:sp>
        <p:nvSpPr>
          <p:cNvPr id="24606" name="Line 30"/>
          <p:cNvSpPr>
            <a:spLocks noChangeShapeType="1"/>
          </p:cNvSpPr>
          <p:nvPr/>
        </p:nvSpPr>
        <p:spPr bwMode="auto">
          <a:xfrm>
            <a:off x="5707063" y="5375275"/>
            <a:ext cx="8636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7" name="Line 31"/>
          <p:cNvSpPr>
            <a:spLocks noChangeShapeType="1"/>
          </p:cNvSpPr>
          <p:nvPr/>
        </p:nvSpPr>
        <p:spPr bwMode="auto">
          <a:xfrm flipV="1">
            <a:off x="6570663" y="4583113"/>
            <a:ext cx="0" cy="792162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8" name="Line 32"/>
          <p:cNvSpPr>
            <a:spLocks noChangeShapeType="1"/>
          </p:cNvSpPr>
          <p:nvPr/>
        </p:nvSpPr>
        <p:spPr bwMode="auto">
          <a:xfrm>
            <a:off x="6570663" y="4583113"/>
            <a:ext cx="4318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9" name="Text Box 33"/>
          <p:cNvSpPr txBox="1">
            <a:spLocks noChangeArrowheads="1"/>
          </p:cNvSpPr>
          <p:nvPr/>
        </p:nvSpPr>
        <p:spPr bwMode="auto">
          <a:xfrm>
            <a:off x="7002463" y="4341813"/>
            <a:ext cx="647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</a:rPr>
              <a:t>CE</a:t>
            </a:r>
          </a:p>
        </p:txBody>
      </p:sp>
      <p:sp>
        <p:nvSpPr>
          <p:cNvPr id="24610" name="Line 34"/>
          <p:cNvSpPr>
            <a:spLocks noChangeShapeType="1"/>
          </p:cNvSpPr>
          <p:nvPr/>
        </p:nvSpPr>
        <p:spPr bwMode="auto">
          <a:xfrm>
            <a:off x="7104063" y="4381500"/>
            <a:ext cx="360362" cy="0"/>
          </a:xfrm>
          <a:prstGeom prst="line">
            <a:avLst/>
          </a:prstGeom>
          <a:noFill/>
          <a:ln w="25400" cap="sq">
            <a:solidFill>
              <a:schemeClr val="bg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11" name="Line 35"/>
          <p:cNvSpPr>
            <a:spLocks noChangeShapeType="1"/>
          </p:cNvSpPr>
          <p:nvPr/>
        </p:nvSpPr>
        <p:spPr bwMode="auto">
          <a:xfrm>
            <a:off x="6138863" y="3646488"/>
            <a:ext cx="8636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12" name="Line 36"/>
          <p:cNvSpPr>
            <a:spLocks noChangeShapeType="1"/>
          </p:cNvSpPr>
          <p:nvPr/>
        </p:nvSpPr>
        <p:spPr bwMode="auto">
          <a:xfrm>
            <a:off x="6138863" y="3214688"/>
            <a:ext cx="8636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13" name="Text Box 37"/>
          <p:cNvSpPr txBox="1">
            <a:spLocks noChangeArrowheads="1"/>
          </p:cNvSpPr>
          <p:nvPr/>
        </p:nvSpPr>
        <p:spPr bwMode="auto">
          <a:xfrm>
            <a:off x="5707063" y="2998788"/>
            <a:ext cx="5762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/>
              <a:t>A</a:t>
            </a:r>
            <a:r>
              <a:rPr lang="en-US" altLang="zh-CN" sz="1600" b="1">
                <a:latin typeface="宋体" charset="-122"/>
              </a:rPr>
              <a:t>1</a:t>
            </a:r>
          </a:p>
        </p:txBody>
      </p:sp>
      <p:sp>
        <p:nvSpPr>
          <p:cNvPr id="24614" name="Text Box 38"/>
          <p:cNvSpPr txBox="1">
            <a:spLocks noChangeArrowheads="1"/>
          </p:cNvSpPr>
          <p:nvPr/>
        </p:nvSpPr>
        <p:spPr bwMode="auto">
          <a:xfrm>
            <a:off x="5692775" y="3416300"/>
            <a:ext cx="5762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/>
              <a:t>A</a:t>
            </a:r>
            <a:r>
              <a:rPr lang="en-US" altLang="zh-CN" sz="1600" b="1">
                <a:latin typeface="宋体" charset="-122"/>
              </a:rPr>
              <a:t>0</a:t>
            </a:r>
          </a:p>
        </p:txBody>
      </p:sp>
      <p:sp>
        <p:nvSpPr>
          <p:cNvPr id="24615" name="Text Box 39"/>
          <p:cNvSpPr txBox="1">
            <a:spLocks noChangeArrowheads="1"/>
          </p:cNvSpPr>
          <p:nvPr/>
        </p:nvSpPr>
        <p:spPr bwMode="auto">
          <a:xfrm>
            <a:off x="7019925" y="1879600"/>
            <a:ext cx="14398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/>
              <a:t>接口芯片</a:t>
            </a:r>
            <a:endParaRPr lang="zh-CN" altLang="en-US" sz="1600" b="1">
              <a:latin typeface="宋体" charset="-122"/>
            </a:endParaRPr>
          </a:p>
        </p:txBody>
      </p:sp>
      <p:sp>
        <p:nvSpPr>
          <p:cNvPr id="196657" name="Rectangle 49"/>
          <p:cNvSpPr>
            <a:spLocks noChangeArrowheads="1"/>
          </p:cNvSpPr>
          <p:nvPr/>
        </p:nvSpPr>
        <p:spPr bwMode="auto">
          <a:xfrm>
            <a:off x="2987675" y="2708275"/>
            <a:ext cx="647700" cy="865188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4617" name="Line 50"/>
          <p:cNvSpPr>
            <a:spLocks noChangeShapeType="1"/>
          </p:cNvSpPr>
          <p:nvPr/>
        </p:nvSpPr>
        <p:spPr bwMode="auto">
          <a:xfrm>
            <a:off x="2124075" y="2924175"/>
            <a:ext cx="8636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18" name="Line 51"/>
          <p:cNvSpPr>
            <a:spLocks noChangeShapeType="1"/>
          </p:cNvSpPr>
          <p:nvPr/>
        </p:nvSpPr>
        <p:spPr bwMode="auto">
          <a:xfrm>
            <a:off x="2124075" y="3357563"/>
            <a:ext cx="8636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19" name="Text Box 52"/>
          <p:cNvSpPr txBox="1">
            <a:spLocks noChangeArrowheads="1"/>
          </p:cNvSpPr>
          <p:nvPr/>
        </p:nvSpPr>
        <p:spPr bwMode="auto">
          <a:xfrm>
            <a:off x="1258888" y="2708275"/>
            <a:ext cx="8651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/>
              <a:t>IOR</a:t>
            </a:r>
            <a:endParaRPr lang="en-US" altLang="zh-CN" sz="1600" b="1">
              <a:latin typeface="宋体" charset="-122"/>
            </a:endParaRPr>
          </a:p>
        </p:txBody>
      </p:sp>
      <p:sp>
        <p:nvSpPr>
          <p:cNvPr id="24620" name="Text Box 53"/>
          <p:cNvSpPr txBox="1">
            <a:spLocks noChangeArrowheads="1"/>
          </p:cNvSpPr>
          <p:nvPr/>
        </p:nvSpPr>
        <p:spPr bwMode="auto">
          <a:xfrm>
            <a:off x="1258888" y="3141663"/>
            <a:ext cx="8651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/>
              <a:t>IOW</a:t>
            </a:r>
            <a:endParaRPr lang="en-US" altLang="zh-CN" sz="1600" b="1">
              <a:latin typeface="宋体" charset="-122"/>
            </a:endParaRPr>
          </a:p>
        </p:txBody>
      </p:sp>
      <p:sp>
        <p:nvSpPr>
          <p:cNvPr id="24621" name="Line 54"/>
          <p:cNvSpPr>
            <a:spLocks noChangeShapeType="1"/>
          </p:cNvSpPr>
          <p:nvPr/>
        </p:nvSpPr>
        <p:spPr bwMode="auto">
          <a:xfrm>
            <a:off x="1320800" y="2747963"/>
            <a:ext cx="53975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22" name="Line 55"/>
          <p:cNvSpPr>
            <a:spLocks noChangeShapeType="1"/>
          </p:cNvSpPr>
          <p:nvPr/>
        </p:nvSpPr>
        <p:spPr bwMode="auto">
          <a:xfrm>
            <a:off x="1354138" y="3179763"/>
            <a:ext cx="576262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23" name="Text Box 56"/>
          <p:cNvSpPr txBox="1">
            <a:spLocks noChangeArrowheads="1"/>
          </p:cNvSpPr>
          <p:nvPr/>
        </p:nvSpPr>
        <p:spPr bwMode="auto">
          <a:xfrm>
            <a:off x="3097213" y="2924175"/>
            <a:ext cx="5048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chemeClr val="bg1"/>
                </a:solidFill>
              </a:rPr>
              <a:t>&amp;</a:t>
            </a:r>
          </a:p>
        </p:txBody>
      </p:sp>
      <p:sp>
        <p:nvSpPr>
          <p:cNvPr id="196665" name="Oval 57"/>
          <p:cNvSpPr>
            <a:spLocks noChangeArrowheads="1"/>
          </p:cNvSpPr>
          <p:nvPr/>
        </p:nvSpPr>
        <p:spPr bwMode="auto">
          <a:xfrm>
            <a:off x="3635375" y="3068638"/>
            <a:ext cx="144463" cy="144462"/>
          </a:xfrm>
          <a:prstGeom prst="ellipse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4625" name="Line 58"/>
          <p:cNvSpPr>
            <a:spLocks noChangeShapeType="1"/>
          </p:cNvSpPr>
          <p:nvPr/>
        </p:nvSpPr>
        <p:spPr bwMode="auto">
          <a:xfrm>
            <a:off x="3779838" y="3141663"/>
            <a:ext cx="360362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26" name="Line 59"/>
          <p:cNvSpPr>
            <a:spLocks noChangeShapeType="1"/>
          </p:cNvSpPr>
          <p:nvPr/>
        </p:nvSpPr>
        <p:spPr bwMode="auto">
          <a:xfrm flipV="1">
            <a:off x="4140200" y="3141663"/>
            <a:ext cx="0" cy="10795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27" name="Line 60"/>
          <p:cNvSpPr>
            <a:spLocks noChangeShapeType="1"/>
          </p:cNvSpPr>
          <p:nvPr/>
        </p:nvSpPr>
        <p:spPr bwMode="auto">
          <a:xfrm>
            <a:off x="4140200" y="4221163"/>
            <a:ext cx="409575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" name="椭圆 51"/>
          <p:cNvSpPr>
            <a:spLocks noChangeArrowheads="1"/>
          </p:cNvSpPr>
          <p:nvPr/>
        </p:nvSpPr>
        <p:spPr bwMode="auto">
          <a:xfrm>
            <a:off x="611188" y="2420938"/>
            <a:ext cx="2016125" cy="1295400"/>
          </a:xfrm>
          <a:prstGeom prst="ellipse">
            <a:avLst/>
          </a:prstGeom>
          <a:noFill/>
          <a:ln w="25400" cap="sq" algn="ctr">
            <a:solidFill>
              <a:srgbClr val="FF00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6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9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6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6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6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6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96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96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3" grpId="0" animBg="1"/>
      <p:bldP spid="196614" grpId="0" animBg="1"/>
      <p:bldP spid="196635" grpId="0" animBg="1"/>
      <p:bldP spid="196636" grpId="0" animBg="1"/>
      <p:bldP spid="196657" grpId="0" animBg="1"/>
      <p:bldP spid="196665" grpId="0" animBg="1"/>
      <p:bldP spid="5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1283AE40-5D16-45AB-AF9B-BA8121131974}" type="slidenum">
              <a:rPr lang="zh-CN" altLang="en-US" smtClean="0">
                <a:solidFill>
                  <a:schemeClr val="bg2"/>
                </a:solidFill>
              </a:rPr>
              <a:pPr eaLnBrk="1" hangingPunct="1"/>
              <a:t>19</a:t>
            </a:fld>
            <a:endParaRPr lang="en-US" altLang="zh-CN" smtClean="0">
              <a:solidFill>
                <a:schemeClr val="bg2"/>
              </a:solidFill>
            </a:endParaRPr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1676400"/>
            <a:ext cx="7686675" cy="1462088"/>
          </a:xfrm>
        </p:spPr>
        <p:txBody>
          <a:bodyPr/>
          <a:lstStyle/>
          <a:p>
            <a:pPr algn="ctr" eaLnBrk="1" hangingPunct="1"/>
            <a:r>
              <a:rPr lang="zh-CN" altLang="en-US" sz="6000" smtClean="0">
                <a:latin typeface="华文行楷" pitchFamily="2" charset="-122"/>
                <a:ea typeface="华文行楷" pitchFamily="2" charset="-122"/>
              </a:rPr>
              <a:t>二、简单接口电路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34FDA3A1-9B93-4E73-ABAE-502E395D7B52}" type="slidenum">
              <a:rPr lang="zh-CN" altLang="en-US" smtClean="0"/>
              <a:pPr eaLnBrk="1" hangingPunct="1"/>
              <a:t>2</a:t>
            </a:fld>
            <a:endParaRPr lang="en-US" altLang="zh-CN" smtClean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主要内容</a:t>
            </a:r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2060575"/>
            <a:ext cx="6913562" cy="4464050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Bef>
                <a:spcPct val="30000"/>
              </a:spcBef>
            </a:pPr>
            <a:r>
              <a:rPr lang="zh-CN" altLang="en-US" smtClean="0"/>
              <a:t>基本概念</a:t>
            </a:r>
          </a:p>
          <a:p>
            <a:pPr lvl="1" eaLnBrk="1" hangingPunct="1">
              <a:lnSpc>
                <a:spcPct val="120000"/>
              </a:lnSpc>
              <a:spcBef>
                <a:spcPct val="30000"/>
              </a:spcBef>
            </a:pPr>
            <a:r>
              <a:rPr lang="en-US" altLang="zh-CN" smtClean="0"/>
              <a:t>I/O</a:t>
            </a:r>
            <a:r>
              <a:rPr lang="zh-CN" altLang="en-US" smtClean="0"/>
              <a:t>接口和端口</a:t>
            </a:r>
          </a:p>
          <a:p>
            <a:pPr lvl="1" eaLnBrk="1" hangingPunct="1">
              <a:lnSpc>
                <a:spcPct val="120000"/>
              </a:lnSpc>
              <a:spcBef>
                <a:spcPct val="30000"/>
              </a:spcBef>
            </a:pPr>
            <a:r>
              <a:rPr lang="zh-CN" altLang="en-US" smtClean="0"/>
              <a:t>端口的编址方式</a:t>
            </a:r>
          </a:p>
          <a:p>
            <a:pPr eaLnBrk="1" hangingPunct="1">
              <a:lnSpc>
                <a:spcPct val="120000"/>
              </a:lnSpc>
              <a:spcBef>
                <a:spcPct val="25000"/>
              </a:spcBef>
            </a:pPr>
            <a:r>
              <a:rPr lang="zh-CN" altLang="en-US" smtClean="0"/>
              <a:t>简单接口芯片及其应用</a:t>
            </a:r>
          </a:p>
          <a:p>
            <a:pPr eaLnBrk="1" hangingPunct="1">
              <a:lnSpc>
                <a:spcPct val="120000"/>
              </a:lnSpc>
              <a:spcBef>
                <a:spcPct val="25000"/>
              </a:spcBef>
            </a:pPr>
            <a:r>
              <a:rPr lang="zh-CN" altLang="en-US" smtClean="0"/>
              <a:t>基本输入输出方法</a:t>
            </a:r>
          </a:p>
          <a:p>
            <a:pPr eaLnBrk="1" hangingPunct="1">
              <a:lnSpc>
                <a:spcPct val="120000"/>
              </a:lnSpc>
              <a:spcBef>
                <a:spcPct val="25000"/>
              </a:spcBef>
            </a:pPr>
            <a:r>
              <a:rPr lang="zh-CN" altLang="en-US" smtClean="0"/>
              <a:t>中断的基本概念及工作过程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6E0494E6-7247-4B26-945A-05669F5CDAE1}" type="slidenum">
              <a:rPr lang="zh-CN" altLang="en-US" smtClean="0"/>
              <a:pPr eaLnBrk="1" hangingPunct="1"/>
              <a:t>20</a:t>
            </a:fld>
            <a:endParaRPr lang="en-US" altLang="zh-CN" smtClean="0"/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1. </a:t>
            </a:r>
            <a:r>
              <a:rPr lang="zh-CN" altLang="en-US" smtClean="0"/>
              <a:t>接口的类型及特点</a:t>
            </a:r>
          </a:p>
        </p:txBody>
      </p:sp>
      <p:sp>
        <p:nvSpPr>
          <p:cNvPr id="2662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042988" y="1916113"/>
            <a:ext cx="6985000" cy="4752975"/>
          </a:xfrm>
        </p:spPr>
        <p:txBody>
          <a:bodyPr lIns="92075" tIns="46038" rIns="92075" bIns="46038"/>
          <a:lstStyle/>
          <a:p>
            <a:pPr eaLnBrk="1" hangingPunct="1">
              <a:lnSpc>
                <a:spcPct val="110000"/>
              </a:lnSpc>
            </a:pPr>
            <a:r>
              <a:rPr kumimoji="1" lang="zh-CN" altLang="en-US" smtClean="0"/>
              <a:t>按传输信息的方向分类：</a:t>
            </a:r>
          </a:p>
          <a:p>
            <a:pPr lvl="1" eaLnBrk="1" hangingPunct="1">
              <a:lnSpc>
                <a:spcPct val="110000"/>
              </a:lnSpc>
            </a:pPr>
            <a:r>
              <a:rPr lang="zh-CN" altLang="en-US" smtClean="0"/>
              <a:t>输入接口</a:t>
            </a:r>
          </a:p>
          <a:p>
            <a:pPr lvl="1" eaLnBrk="1" hangingPunct="1">
              <a:lnSpc>
                <a:spcPct val="110000"/>
              </a:lnSpc>
            </a:pPr>
            <a:r>
              <a:rPr lang="zh-CN" altLang="en-US" smtClean="0"/>
              <a:t>输出接口</a:t>
            </a:r>
          </a:p>
          <a:p>
            <a:pPr eaLnBrk="1" hangingPunct="1">
              <a:lnSpc>
                <a:spcPct val="110000"/>
              </a:lnSpc>
            </a:pPr>
            <a:r>
              <a:rPr kumimoji="1" lang="zh-CN" altLang="en-US" smtClean="0"/>
              <a:t>按传输信息的类型分类：</a:t>
            </a:r>
            <a:endParaRPr lang="zh-CN" altLang="en-US" smtClean="0"/>
          </a:p>
          <a:p>
            <a:pPr lvl="1" eaLnBrk="1" hangingPunct="1">
              <a:lnSpc>
                <a:spcPct val="110000"/>
              </a:lnSpc>
            </a:pPr>
            <a:r>
              <a:rPr lang="zh-CN" altLang="en-US" smtClean="0"/>
              <a:t>数字接口</a:t>
            </a:r>
          </a:p>
          <a:p>
            <a:pPr lvl="1" eaLnBrk="1" hangingPunct="1">
              <a:lnSpc>
                <a:spcPct val="110000"/>
              </a:lnSpc>
            </a:pPr>
            <a:r>
              <a:rPr lang="zh-CN" altLang="en-US" smtClean="0"/>
              <a:t>模拟接口</a:t>
            </a:r>
          </a:p>
          <a:p>
            <a:pPr eaLnBrk="1" hangingPunct="1">
              <a:lnSpc>
                <a:spcPct val="110000"/>
              </a:lnSpc>
            </a:pPr>
            <a:r>
              <a:rPr kumimoji="1" lang="zh-CN" altLang="en-US" smtClean="0"/>
              <a:t>按传输信息的方式分类：</a:t>
            </a:r>
            <a:endParaRPr lang="zh-CN" altLang="en-US" smtClean="0"/>
          </a:p>
          <a:p>
            <a:pPr lvl="1" eaLnBrk="1" hangingPunct="1">
              <a:lnSpc>
                <a:spcPct val="110000"/>
              </a:lnSpc>
            </a:pPr>
            <a:r>
              <a:rPr lang="zh-CN" altLang="en-US" smtClean="0"/>
              <a:t>并行接口</a:t>
            </a:r>
          </a:p>
          <a:p>
            <a:pPr lvl="1" eaLnBrk="1" hangingPunct="1">
              <a:lnSpc>
                <a:spcPct val="110000"/>
              </a:lnSpc>
            </a:pPr>
            <a:r>
              <a:rPr lang="zh-CN" altLang="en-US" smtClean="0"/>
              <a:t>串行接口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459788" y="6308725"/>
            <a:ext cx="631825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B78CA591-9655-4915-AAD6-661DE4F84D8A}" type="slidenum">
              <a:rPr lang="zh-CN" altLang="en-US" smtClean="0"/>
              <a:pPr eaLnBrk="1" hangingPunct="1"/>
              <a:t>21</a:t>
            </a:fld>
            <a:endParaRPr lang="en-US" altLang="zh-CN" smtClean="0"/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接口特点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2060575"/>
            <a:ext cx="5327650" cy="3810000"/>
          </a:xfrm>
        </p:spPr>
        <p:txBody>
          <a:bodyPr/>
          <a:lstStyle/>
          <a:p>
            <a:pPr eaLnBrk="1" hangingPunct="1">
              <a:spcAft>
                <a:spcPct val="20000"/>
              </a:spcAft>
            </a:pPr>
            <a:r>
              <a:rPr lang="zh-CN" altLang="en-US" smtClean="0"/>
              <a:t>输入接口：</a:t>
            </a:r>
          </a:p>
          <a:p>
            <a:pPr lvl="1" eaLnBrk="1" hangingPunct="1">
              <a:spcAft>
                <a:spcPct val="40000"/>
              </a:spcAft>
            </a:pPr>
            <a:r>
              <a:rPr lang="zh-CN" altLang="en-US" smtClean="0"/>
              <a:t>要求对数据具有控制能力</a:t>
            </a:r>
          </a:p>
          <a:p>
            <a:pPr lvl="1" eaLnBrk="1" hangingPunct="1">
              <a:spcAft>
                <a:spcPct val="40000"/>
              </a:spcAft>
            </a:pPr>
            <a:r>
              <a:rPr lang="zh-CN" altLang="en-US" smtClean="0"/>
              <a:t>常用三态门实现</a:t>
            </a:r>
          </a:p>
          <a:p>
            <a:pPr eaLnBrk="1" hangingPunct="1">
              <a:spcAft>
                <a:spcPct val="20000"/>
              </a:spcAft>
            </a:pPr>
            <a:r>
              <a:rPr lang="zh-CN" altLang="en-US" smtClean="0"/>
              <a:t>输出接口：</a:t>
            </a:r>
          </a:p>
          <a:p>
            <a:pPr lvl="1" eaLnBrk="1" hangingPunct="1"/>
            <a:r>
              <a:rPr lang="zh-CN" altLang="en-US" smtClean="0"/>
              <a:t>要求对数据具有锁存能力</a:t>
            </a:r>
          </a:p>
          <a:p>
            <a:pPr lvl="1" eaLnBrk="1" hangingPunct="1"/>
            <a:r>
              <a:rPr lang="zh-CN" altLang="en-US" smtClean="0"/>
              <a:t>常用锁存器实现</a:t>
            </a:r>
          </a:p>
        </p:txBody>
      </p:sp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5867400" y="2276475"/>
            <a:ext cx="2857500" cy="1362075"/>
            <a:chOff x="5531550" y="3218658"/>
            <a:chExt cx="2856874" cy="1362470"/>
          </a:xfrm>
        </p:grpSpPr>
        <p:sp>
          <p:nvSpPr>
            <p:cNvPr id="27687" name="AutoShape 42"/>
            <p:cNvSpPr>
              <a:spLocks noChangeArrowheads="1"/>
            </p:cNvSpPr>
            <p:nvPr/>
          </p:nvSpPr>
          <p:spPr bwMode="auto">
            <a:xfrm rot="-5464848">
              <a:off x="6617543" y="3294858"/>
              <a:ext cx="762000" cy="609600"/>
            </a:xfrm>
            <a:prstGeom prst="triangle">
              <a:avLst>
                <a:gd name="adj" fmla="val 50000"/>
              </a:avLst>
            </a:prstGeom>
            <a:solidFill>
              <a:srgbClr val="339966"/>
            </a:solidFill>
            <a:ln w="25400" cap="sq">
              <a:solidFill>
                <a:srgbClr val="3399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7688" name="Line 43"/>
            <p:cNvSpPr>
              <a:spLocks noChangeShapeType="1"/>
            </p:cNvSpPr>
            <p:nvPr/>
          </p:nvSpPr>
          <p:spPr bwMode="auto">
            <a:xfrm>
              <a:off x="5963351" y="3589777"/>
              <a:ext cx="730392" cy="9881"/>
            </a:xfrm>
            <a:prstGeom prst="line">
              <a:avLst/>
            </a:prstGeom>
            <a:noFill/>
            <a:ln w="28575" cap="sq">
              <a:solidFill>
                <a:srgbClr val="339966"/>
              </a:solidFill>
              <a:round/>
              <a:headEnd type="triangle" w="lg" len="lg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9" name="Line 44"/>
            <p:cNvSpPr>
              <a:spLocks noChangeShapeType="1"/>
            </p:cNvSpPr>
            <p:nvPr/>
          </p:nvSpPr>
          <p:spPr bwMode="auto">
            <a:xfrm flipV="1">
              <a:off x="7322393" y="3613946"/>
              <a:ext cx="561975" cy="0"/>
            </a:xfrm>
            <a:prstGeom prst="line">
              <a:avLst/>
            </a:prstGeom>
            <a:noFill/>
            <a:ln w="28575" cap="sq">
              <a:solidFill>
                <a:srgbClr val="339966"/>
              </a:solidFill>
              <a:round/>
              <a:headEnd type="triangle" w="lg" len="lg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0" name="Line 45"/>
            <p:cNvSpPr>
              <a:spLocks noChangeShapeType="1"/>
            </p:cNvSpPr>
            <p:nvPr/>
          </p:nvSpPr>
          <p:spPr bwMode="auto">
            <a:xfrm flipH="1">
              <a:off x="6994909" y="3946449"/>
              <a:ext cx="0" cy="634679"/>
            </a:xfrm>
            <a:prstGeom prst="line">
              <a:avLst/>
            </a:prstGeom>
            <a:noFill/>
            <a:ln w="28575" cap="sq">
              <a:solidFill>
                <a:srgbClr val="339966"/>
              </a:solidFill>
              <a:round/>
              <a:headEnd type="triangle" w="lg" len="lg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1" name="Oval 46"/>
            <p:cNvSpPr>
              <a:spLocks noChangeArrowheads="1"/>
            </p:cNvSpPr>
            <p:nvPr/>
          </p:nvSpPr>
          <p:spPr bwMode="auto">
            <a:xfrm>
              <a:off x="6922343" y="3794921"/>
              <a:ext cx="152400" cy="152400"/>
            </a:xfrm>
            <a:prstGeom prst="ellipse">
              <a:avLst/>
            </a:prstGeom>
            <a:solidFill>
              <a:srgbClr val="FF6600"/>
            </a:solidFill>
            <a:ln w="25400" cap="sq">
              <a:solidFill>
                <a:srgbClr val="FF66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7692" name="TextBox 11"/>
            <p:cNvSpPr txBox="1">
              <a:spLocks noChangeArrowheads="1"/>
            </p:cNvSpPr>
            <p:nvPr/>
          </p:nvSpPr>
          <p:spPr bwMode="auto">
            <a:xfrm>
              <a:off x="7884368" y="3399603"/>
              <a:ext cx="50405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en-US" altLang="zh-CN" sz="2000" b="1"/>
                <a:t>X</a:t>
              </a:r>
              <a:endParaRPr lang="zh-CN" altLang="en-US" sz="2000" b="1"/>
            </a:p>
          </p:txBody>
        </p:sp>
        <p:sp>
          <p:nvSpPr>
            <p:cNvPr id="27693" name="TextBox 12"/>
            <p:cNvSpPr txBox="1">
              <a:spLocks noChangeArrowheads="1"/>
            </p:cNvSpPr>
            <p:nvPr/>
          </p:nvSpPr>
          <p:spPr bwMode="auto">
            <a:xfrm>
              <a:off x="5531550" y="3377207"/>
              <a:ext cx="56078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en-US" altLang="zh-CN" sz="2000" b="1"/>
                <a:t>Y</a:t>
              </a:r>
              <a:endParaRPr lang="zh-CN" altLang="en-US" sz="2000" b="1"/>
            </a:p>
          </p:txBody>
        </p:sp>
        <p:sp>
          <p:nvSpPr>
            <p:cNvPr id="27694" name="TextBox 13"/>
            <p:cNvSpPr txBox="1">
              <a:spLocks noChangeArrowheads="1"/>
            </p:cNvSpPr>
            <p:nvPr/>
          </p:nvSpPr>
          <p:spPr bwMode="auto">
            <a:xfrm>
              <a:off x="6482732" y="3986340"/>
              <a:ext cx="56078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en-US" altLang="zh-CN" sz="2000" b="1"/>
                <a:t>C</a:t>
              </a:r>
              <a:endParaRPr lang="zh-CN" altLang="en-US" sz="2000" b="1"/>
            </a:p>
          </p:txBody>
        </p:sp>
      </p:grpSp>
      <p:grpSp>
        <p:nvGrpSpPr>
          <p:cNvPr id="3" name="组合 21"/>
          <p:cNvGrpSpPr>
            <a:grpSpLocks/>
          </p:cNvGrpSpPr>
          <p:nvPr/>
        </p:nvGrpSpPr>
        <p:grpSpPr bwMode="auto">
          <a:xfrm>
            <a:off x="1619250" y="5445125"/>
            <a:ext cx="2173288" cy="1079500"/>
            <a:chOff x="6239907" y="4941168"/>
            <a:chExt cx="2173407" cy="1080120"/>
          </a:xfrm>
        </p:grpSpPr>
        <p:sp>
          <p:nvSpPr>
            <p:cNvPr id="4" name="矩形 3"/>
            <p:cNvSpPr/>
            <p:nvPr/>
          </p:nvSpPr>
          <p:spPr bwMode="auto">
            <a:xfrm>
              <a:off x="6914632" y="4941168"/>
              <a:ext cx="827132" cy="108012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25400" cap="sq" cmpd="sng" algn="ctr">
              <a:noFill/>
              <a:prstDash val="solid"/>
              <a:round/>
              <a:headEnd type="none" w="sm" len="sm"/>
              <a:tailEnd type="none" w="lg" len="lg"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cxnSp>
          <p:nvCxnSpPr>
            <p:cNvPr id="16" name="直接箭头连接符 15"/>
            <p:cNvCxnSpPr/>
            <p:nvPr/>
          </p:nvCxnSpPr>
          <p:spPr bwMode="auto">
            <a:xfrm>
              <a:off x="6244670" y="5157192"/>
              <a:ext cx="669962" cy="0"/>
            </a:xfrm>
            <a:prstGeom prst="straightConnector1">
              <a:avLst/>
            </a:prstGeom>
            <a:solidFill>
              <a:schemeClr val="accent1"/>
            </a:solidFill>
            <a:ln w="25400" cap="sq" cmpd="sng" algn="ctr">
              <a:solidFill>
                <a:schemeClr val="accent1">
                  <a:lumMod val="50000"/>
                </a:schemeClr>
              </a:solidFill>
              <a:prstDash val="solid"/>
              <a:round/>
              <a:headEnd type="none" w="sm" len="sm"/>
              <a:tailEnd type="triangle" w="lg" len="lg"/>
            </a:ln>
            <a:effectLst/>
          </p:spPr>
        </p:cxnSp>
        <p:cxnSp>
          <p:nvCxnSpPr>
            <p:cNvPr id="20" name="直接箭头连接符 19"/>
            <p:cNvCxnSpPr/>
            <p:nvPr/>
          </p:nvCxnSpPr>
          <p:spPr bwMode="auto">
            <a:xfrm>
              <a:off x="6239907" y="5733786"/>
              <a:ext cx="671550" cy="0"/>
            </a:xfrm>
            <a:prstGeom prst="straightConnector1">
              <a:avLst/>
            </a:prstGeom>
            <a:solidFill>
              <a:schemeClr val="accent1"/>
            </a:solidFill>
            <a:ln w="25400" cap="sq" cmpd="sng" algn="ctr">
              <a:solidFill>
                <a:schemeClr val="accent1">
                  <a:lumMod val="50000"/>
                </a:schemeClr>
              </a:solidFill>
              <a:prstDash val="solid"/>
              <a:round/>
              <a:headEnd type="none" w="sm" len="sm"/>
              <a:tailEnd type="triangle" w="lg" len="lg"/>
            </a:ln>
            <a:effectLst/>
          </p:spPr>
        </p:cxnSp>
        <p:cxnSp>
          <p:nvCxnSpPr>
            <p:cNvPr id="21" name="直接箭头连接符 20"/>
            <p:cNvCxnSpPr/>
            <p:nvPr/>
          </p:nvCxnSpPr>
          <p:spPr bwMode="auto">
            <a:xfrm>
              <a:off x="7741764" y="5733786"/>
              <a:ext cx="671550" cy="0"/>
            </a:xfrm>
            <a:prstGeom prst="straightConnector1">
              <a:avLst/>
            </a:prstGeom>
            <a:solidFill>
              <a:schemeClr val="accent1"/>
            </a:solidFill>
            <a:ln w="25400" cap="sq" cmpd="sng" algn="ctr">
              <a:solidFill>
                <a:schemeClr val="accent1">
                  <a:lumMod val="50000"/>
                </a:schemeClr>
              </a:solidFill>
              <a:prstDash val="solid"/>
              <a:round/>
              <a:headEnd type="none" w="sm" len="sm"/>
              <a:tailEnd type="triangle" w="lg" len="lg"/>
            </a:ln>
            <a:effectLst/>
          </p:spPr>
        </p:cxnSp>
        <p:sp>
          <p:nvSpPr>
            <p:cNvPr id="27681" name="TextBox 16"/>
            <p:cNvSpPr txBox="1">
              <a:spLocks noChangeArrowheads="1"/>
            </p:cNvSpPr>
            <p:nvPr/>
          </p:nvSpPr>
          <p:spPr bwMode="auto">
            <a:xfrm>
              <a:off x="6963456" y="4972526"/>
              <a:ext cx="36519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chemeClr val="bg1"/>
                  </a:solidFill>
                </a:rPr>
                <a:t>C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  <p:sp>
          <p:nvSpPr>
            <p:cNvPr id="27682" name="TextBox 22"/>
            <p:cNvSpPr txBox="1">
              <a:spLocks noChangeArrowheads="1"/>
            </p:cNvSpPr>
            <p:nvPr/>
          </p:nvSpPr>
          <p:spPr bwMode="auto">
            <a:xfrm>
              <a:off x="6889648" y="5554071"/>
              <a:ext cx="64807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chemeClr val="bg1"/>
                  </a:solidFill>
                </a:rPr>
                <a:t>CP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  <p:cxnSp>
          <p:nvCxnSpPr>
            <p:cNvPr id="24" name="直接箭头连接符 23"/>
            <p:cNvCxnSpPr/>
            <p:nvPr/>
          </p:nvCxnSpPr>
          <p:spPr bwMode="auto">
            <a:xfrm>
              <a:off x="7740177" y="5228671"/>
              <a:ext cx="671549" cy="0"/>
            </a:xfrm>
            <a:prstGeom prst="straightConnector1">
              <a:avLst/>
            </a:prstGeom>
            <a:solidFill>
              <a:schemeClr val="accent1"/>
            </a:solidFill>
            <a:ln w="25400" cap="sq" cmpd="sng" algn="ctr">
              <a:solidFill>
                <a:schemeClr val="accent1">
                  <a:lumMod val="50000"/>
                </a:schemeClr>
              </a:solidFill>
              <a:prstDash val="solid"/>
              <a:round/>
              <a:headEnd type="none" w="sm" len="sm"/>
              <a:tailEnd type="triangle" w="lg" len="lg"/>
            </a:ln>
            <a:effectLst/>
          </p:spPr>
        </p:cxnSp>
        <p:sp>
          <p:nvSpPr>
            <p:cNvPr id="27684" name="TextBox 24"/>
            <p:cNvSpPr txBox="1">
              <a:spLocks noChangeArrowheads="1"/>
            </p:cNvSpPr>
            <p:nvPr/>
          </p:nvSpPr>
          <p:spPr bwMode="auto">
            <a:xfrm>
              <a:off x="7411995" y="5036622"/>
              <a:ext cx="36519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chemeClr val="bg1"/>
                  </a:solidFill>
                </a:rPr>
                <a:t>Q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  <p:sp>
          <p:nvSpPr>
            <p:cNvPr id="27685" name="TextBox 25"/>
            <p:cNvSpPr txBox="1">
              <a:spLocks noChangeArrowheads="1"/>
            </p:cNvSpPr>
            <p:nvPr/>
          </p:nvSpPr>
          <p:spPr bwMode="auto">
            <a:xfrm>
              <a:off x="7411996" y="5540678"/>
              <a:ext cx="36519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chemeClr val="bg1"/>
                  </a:solidFill>
                </a:rPr>
                <a:t>Q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  <p:cxnSp>
          <p:nvCxnSpPr>
            <p:cNvPr id="27686" name="直接连接符 18"/>
            <p:cNvCxnSpPr>
              <a:cxnSpLocks noChangeShapeType="1"/>
            </p:cNvCxnSpPr>
            <p:nvPr/>
          </p:nvCxnSpPr>
          <p:spPr bwMode="auto">
            <a:xfrm>
              <a:off x="7475766" y="5589240"/>
              <a:ext cx="213852" cy="0"/>
            </a:xfrm>
            <a:prstGeom prst="line">
              <a:avLst/>
            </a:prstGeom>
            <a:noFill/>
            <a:ln w="25400" cap="sq" algn="ctr">
              <a:solidFill>
                <a:schemeClr val="bg1"/>
              </a:solidFill>
              <a:round/>
              <a:headEnd type="none" w="sm" len="sm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5" name="组合 26"/>
          <p:cNvGrpSpPr>
            <a:grpSpLocks/>
          </p:cNvGrpSpPr>
          <p:nvPr/>
        </p:nvGrpSpPr>
        <p:grpSpPr bwMode="auto">
          <a:xfrm>
            <a:off x="6870700" y="3644900"/>
            <a:ext cx="1066800" cy="381000"/>
            <a:chOff x="6871288" y="3645024"/>
            <a:chExt cx="1066800" cy="381000"/>
          </a:xfrm>
        </p:grpSpPr>
        <p:sp>
          <p:nvSpPr>
            <p:cNvPr id="27672" name="Line 53"/>
            <p:cNvSpPr>
              <a:spLocks noChangeShapeType="1"/>
            </p:cNvSpPr>
            <p:nvPr/>
          </p:nvSpPr>
          <p:spPr bwMode="auto">
            <a:xfrm>
              <a:off x="6871288" y="3645024"/>
              <a:ext cx="304800" cy="0"/>
            </a:xfrm>
            <a:prstGeom prst="line">
              <a:avLst/>
            </a:prstGeom>
            <a:noFill/>
            <a:ln w="25400" cap="sq">
              <a:solidFill>
                <a:srgbClr val="FF66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3" name="Line 54"/>
            <p:cNvSpPr>
              <a:spLocks noChangeShapeType="1"/>
            </p:cNvSpPr>
            <p:nvPr/>
          </p:nvSpPr>
          <p:spPr bwMode="auto">
            <a:xfrm flipV="1">
              <a:off x="7557088" y="3645024"/>
              <a:ext cx="0" cy="381000"/>
            </a:xfrm>
            <a:prstGeom prst="line">
              <a:avLst/>
            </a:prstGeom>
            <a:noFill/>
            <a:ln w="25400" cap="sq">
              <a:solidFill>
                <a:srgbClr val="FF66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4" name="Line 55"/>
            <p:cNvSpPr>
              <a:spLocks noChangeShapeType="1"/>
            </p:cNvSpPr>
            <p:nvPr/>
          </p:nvSpPr>
          <p:spPr bwMode="auto">
            <a:xfrm>
              <a:off x="7557088" y="3645024"/>
              <a:ext cx="381000" cy="0"/>
            </a:xfrm>
            <a:prstGeom prst="line">
              <a:avLst/>
            </a:prstGeom>
            <a:noFill/>
            <a:ln w="25400" cap="sq">
              <a:solidFill>
                <a:srgbClr val="FF66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5" name="Line 56"/>
            <p:cNvSpPr>
              <a:spLocks noChangeShapeType="1"/>
            </p:cNvSpPr>
            <p:nvPr/>
          </p:nvSpPr>
          <p:spPr bwMode="auto">
            <a:xfrm>
              <a:off x="7176088" y="3645024"/>
              <a:ext cx="0" cy="381000"/>
            </a:xfrm>
            <a:prstGeom prst="line">
              <a:avLst/>
            </a:prstGeom>
            <a:noFill/>
            <a:ln w="25400" cap="sq">
              <a:solidFill>
                <a:srgbClr val="FF66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6" name="Line 57"/>
            <p:cNvSpPr>
              <a:spLocks noChangeShapeType="1"/>
            </p:cNvSpPr>
            <p:nvPr/>
          </p:nvSpPr>
          <p:spPr bwMode="auto">
            <a:xfrm>
              <a:off x="7176088" y="4026024"/>
              <a:ext cx="381000" cy="0"/>
            </a:xfrm>
            <a:prstGeom prst="line">
              <a:avLst/>
            </a:prstGeom>
            <a:noFill/>
            <a:ln w="25400" cap="sq">
              <a:solidFill>
                <a:srgbClr val="FF66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6011863" y="4221163"/>
            <a:ext cx="2663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000" b="1"/>
              <a:t>若</a:t>
            </a:r>
            <a:r>
              <a:rPr lang="en-US" altLang="zh-CN" sz="2000" b="1"/>
              <a:t>C=</a:t>
            </a:r>
            <a:r>
              <a:rPr lang="en-US" altLang="zh-CN" sz="2000" b="1">
                <a:solidFill>
                  <a:srgbClr val="FF0000"/>
                </a:solidFill>
              </a:rPr>
              <a:t>0</a:t>
            </a:r>
            <a:r>
              <a:rPr lang="zh-CN" altLang="en-US" sz="2000" b="1"/>
              <a:t>，则：</a:t>
            </a:r>
            <a:r>
              <a:rPr lang="en-US" altLang="zh-CN" sz="2000" b="1"/>
              <a:t>X=Y</a:t>
            </a:r>
            <a:endParaRPr lang="zh-CN" altLang="en-US" sz="2000" b="1"/>
          </a:p>
        </p:txBody>
      </p:sp>
      <p:grpSp>
        <p:nvGrpSpPr>
          <p:cNvPr id="6" name="组合 28"/>
          <p:cNvGrpSpPr>
            <a:grpSpLocks/>
          </p:cNvGrpSpPr>
          <p:nvPr/>
        </p:nvGrpSpPr>
        <p:grpSpPr bwMode="auto">
          <a:xfrm>
            <a:off x="5673725" y="2133600"/>
            <a:ext cx="3219450" cy="2414588"/>
            <a:chOff x="6105012" y="620688"/>
            <a:chExt cx="2859476" cy="2014788"/>
          </a:xfrm>
        </p:grpSpPr>
        <p:sp>
          <p:nvSpPr>
            <p:cNvPr id="27658" name="矩形 27"/>
            <p:cNvSpPr>
              <a:spLocks noChangeArrowheads="1"/>
            </p:cNvSpPr>
            <p:nvPr/>
          </p:nvSpPr>
          <p:spPr bwMode="auto">
            <a:xfrm>
              <a:off x="6105012" y="620688"/>
              <a:ext cx="2859476" cy="20147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sq" algn="ctr">
                  <a:solidFill>
                    <a:srgbClr val="000000"/>
                  </a:solidFill>
                  <a:round/>
                  <a:headEnd type="none" w="sm" len="sm"/>
                  <a:tailEnd type="none" w="lg" len="lg"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grpSp>
          <p:nvGrpSpPr>
            <p:cNvPr id="27659" name="组合 36"/>
            <p:cNvGrpSpPr>
              <a:grpSpLocks/>
            </p:cNvGrpSpPr>
            <p:nvPr/>
          </p:nvGrpSpPr>
          <p:grpSpPr bwMode="auto">
            <a:xfrm>
              <a:off x="6192657" y="714158"/>
              <a:ext cx="2684185" cy="1743470"/>
              <a:chOff x="986880" y="3218658"/>
              <a:chExt cx="2684185" cy="1743470"/>
            </a:xfrm>
          </p:grpSpPr>
          <p:sp>
            <p:nvSpPr>
              <p:cNvPr id="27660" name="AutoShape 37"/>
              <p:cNvSpPr>
                <a:spLocks noChangeArrowheads="1"/>
              </p:cNvSpPr>
              <p:nvPr/>
            </p:nvSpPr>
            <p:spPr bwMode="auto">
              <a:xfrm rot="-5464848">
                <a:off x="1953816" y="3294858"/>
                <a:ext cx="762000" cy="609600"/>
              </a:xfrm>
              <a:prstGeom prst="triangle">
                <a:avLst>
                  <a:gd name="adj" fmla="val 50000"/>
                </a:avLst>
              </a:prstGeom>
              <a:solidFill>
                <a:srgbClr val="339966"/>
              </a:solidFill>
              <a:ln w="25400" cap="sq">
                <a:solidFill>
                  <a:srgbClr val="339966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7661" name="Line 39"/>
              <p:cNvSpPr>
                <a:spLocks noChangeShapeType="1"/>
              </p:cNvSpPr>
              <p:nvPr/>
            </p:nvSpPr>
            <p:spPr bwMode="auto">
              <a:xfrm>
                <a:off x="1403648" y="3601500"/>
                <a:ext cx="626368" cy="0"/>
              </a:xfrm>
              <a:prstGeom prst="line">
                <a:avLst/>
              </a:prstGeom>
              <a:noFill/>
              <a:ln w="28575" cap="sq">
                <a:solidFill>
                  <a:srgbClr val="339966"/>
                </a:solidFill>
                <a:round/>
                <a:headEnd type="triangle" w="lg" len="lg"/>
                <a:tailEnd type="non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62" name="Line 40"/>
              <p:cNvSpPr>
                <a:spLocks noChangeShapeType="1"/>
              </p:cNvSpPr>
              <p:nvPr/>
            </p:nvSpPr>
            <p:spPr bwMode="auto">
              <a:xfrm flipV="1">
                <a:off x="2658666" y="3589777"/>
                <a:ext cx="561975" cy="0"/>
              </a:xfrm>
              <a:prstGeom prst="line">
                <a:avLst/>
              </a:prstGeom>
              <a:noFill/>
              <a:ln w="28575" cap="sq">
                <a:solidFill>
                  <a:srgbClr val="339966"/>
                </a:solidFill>
                <a:round/>
                <a:headEnd type="triangle" w="lg" len="lg"/>
                <a:tailEnd type="non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63" name="Line 41"/>
              <p:cNvSpPr>
                <a:spLocks noChangeShapeType="1"/>
              </p:cNvSpPr>
              <p:nvPr/>
            </p:nvSpPr>
            <p:spPr bwMode="auto">
              <a:xfrm flipH="1">
                <a:off x="2346539" y="3793088"/>
                <a:ext cx="0" cy="716031"/>
              </a:xfrm>
              <a:prstGeom prst="line">
                <a:avLst/>
              </a:prstGeom>
              <a:noFill/>
              <a:ln w="28575" cap="sq">
                <a:solidFill>
                  <a:srgbClr val="339966"/>
                </a:solidFill>
                <a:round/>
                <a:headEnd type="triangle" w="lg" len="lg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64" name="Line 47"/>
              <p:cNvSpPr>
                <a:spLocks noChangeShapeType="1"/>
              </p:cNvSpPr>
              <p:nvPr/>
            </p:nvSpPr>
            <p:spPr bwMode="auto">
              <a:xfrm>
                <a:off x="1849016" y="4962128"/>
                <a:ext cx="304800" cy="0"/>
              </a:xfrm>
              <a:prstGeom prst="line">
                <a:avLst/>
              </a:prstGeom>
              <a:noFill/>
              <a:ln w="25400" cap="sq">
                <a:solidFill>
                  <a:srgbClr val="FF66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65" name="Line 48"/>
              <p:cNvSpPr>
                <a:spLocks noChangeShapeType="1"/>
              </p:cNvSpPr>
              <p:nvPr/>
            </p:nvSpPr>
            <p:spPr bwMode="auto">
              <a:xfrm flipV="1">
                <a:off x="2153816" y="4581128"/>
                <a:ext cx="0" cy="381000"/>
              </a:xfrm>
              <a:prstGeom prst="line">
                <a:avLst/>
              </a:prstGeom>
              <a:noFill/>
              <a:ln w="25400" cap="sq">
                <a:solidFill>
                  <a:srgbClr val="FF66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66" name="Line 50"/>
              <p:cNvSpPr>
                <a:spLocks noChangeShapeType="1"/>
              </p:cNvSpPr>
              <p:nvPr/>
            </p:nvSpPr>
            <p:spPr bwMode="auto">
              <a:xfrm>
                <a:off x="2153816" y="4581128"/>
                <a:ext cx="381000" cy="0"/>
              </a:xfrm>
              <a:prstGeom prst="line">
                <a:avLst/>
              </a:prstGeom>
              <a:noFill/>
              <a:ln w="25400" cap="sq">
                <a:solidFill>
                  <a:srgbClr val="FF66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67" name="Line 51"/>
              <p:cNvSpPr>
                <a:spLocks noChangeShapeType="1"/>
              </p:cNvSpPr>
              <p:nvPr/>
            </p:nvSpPr>
            <p:spPr bwMode="auto">
              <a:xfrm>
                <a:off x="2534816" y="4581128"/>
                <a:ext cx="0" cy="381000"/>
              </a:xfrm>
              <a:prstGeom prst="line">
                <a:avLst/>
              </a:prstGeom>
              <a:noFill/>
              <a:ln w="25400" cap="sq">
                <a:solidFill>
                  <a:srgbClr val="FF66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68" name="Line 52"/>
              <p:cNvSpPr>
                <a:spLocks noChangeShapeType="1"/>
              </p:cNvSpPr>
              <p:nvPr/>
            </p:nvSpPr>
            <p:spPr bwMode="auto">
              <a:xfrm>
                <a:off x="2534816" y="4962128"/>
                <a:ext cx="381000" cy="0"/>
              </a:xfrm>
              <a:prstGeom prst="line">
                <a:avLst/>
              </a:prstGeom>
              <a:noFill/>
              <a:ln w="25400" cap="sq">
                <a:solidFill>
                  <a:srgbClr val="FF66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69" name="TextBox 46"/>
              <p:cNvSpPr txBox="1">
                <a:spLocks noChangeArrowheads="1"/>
              </p:cNvSpPr>
              <p:nvPr/>
            </p:nvSpPr>
            <p:spPr bwMode="auto">
              <a:xfrm>
                <a:off x="3167009" y="3380438"/>
                <a:ext cx="504056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9pPr>
              </a:lstStyle>
              <a:p>
                <a:pPr algn="ctr" eaLnBrk="1" hangingPunct="1"/>
                <a:r>
                  <a:rPr lang="en-US" altLang="zh-CN" sz="2000" b="1"/>
                  <a:t>X</a:t>
                </a:r>
                <a:endParaRPr lang="zh-CN" altLang="en-US" sz="2000" b="1"/>
              </a:p>
            </p:txBody>
          </p:sp>
          <p:sp>
            <p:nvSpPr>
              <p:cNvPr id="27670" name="TextBox 47"/>
              <p:cNvSpPr txBox="1">
                <a:spLocks noChangeArrowheads="1"/>
              </p:cNvSpPr>
              <p:nvPr/>
            </p:nvSpPr>
            <p:spPr bwMode="auto">
              <a:xfrm>
                <a:off x="986880" y="3393568"/>
                <a:ext cx="560784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9pPr>
              </a:lstStyle>
              <a:p>
                <a:pPr algn="ctr" eaLnBrk="1" hangingPunct="1"/>
                <a:r>
                  <a:rPr lang="en-US" altLang="zh-CN" sz="2000" b="1"/>
                  <a:t>Y</a:t>
                </a:r>
                <a:endParaRPr lang="zh-CN" altLang="en-US" sz="2000" b="1"/>
              </a:p>
            </p:txBody>
          </p:sp>
          <p:sp>
            <p:nvSpPr>
              <p:cNvPr id="27671" name="TextBox 48"/>
              <p:cNvSpPr txBox="1">
                <a:spLocks noChangeArrowheads="1"/>
              </p:cNvSpPr>
              <p:nvPr/>
            </p:nvSpPr>
            <p:spPr bwMode="auto">
              <a:xfrm>
                <a:off x="1862699" y="3884494"/>
                <a:ext cx="560784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9pPr>
              </a:lstStyle>
              <a:p>
                <a:pPr algn="ctr" eaLnBrk="1" hangingPunct="1"/>
                <a:r>
                  <a:rPr lang="en-US" altLang="zh-CN" sz="2000" b="1"/>
                  <a:t>C</a:t>
                </a:r>
                <a:endParaRPr lang="zh-CN" altLang="en-US" sz="2000" b="1"/>
              </a:p>
            </p:txBody>
          </p:sp>
        </p:grpSp>
      </p:grp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1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5DB83057-0F4C-498A-814A-42D5BE224E54}" type="slidenum">
              <a:rPr lang="zh-CN" altLang="en-US" smtClean="0"/>
              <a:pPr eaLnBrk="1" hangingPunct="1"/>
              <a:t>22</a:t>
            </a:fld>
            <a:endParaRPr lang="en-US" altLang="zh-CN" smtClean="0"/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74</a:t>
            </a:r>
            <a:r>
              <a:rPr lang="en-US" altLang="zh-CN" smtClean="0"/>
              <a:t>LS244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2057400"/>
            <a:ext cx="7772400" cy="3352800"/>
          </a:xfrm>
        </p:spPr>
        <p:txBody>
          <a:bodyPr/>
          <a:lstStyle/>
          <a:p>
            <a:pPr eaLnBrk="1" hangingPunct="1">
              <a:lnSpc>
                <a:spcPct val="125000"/>
              </a:lnSpc>
              <a:spcAft>
                <a:spcPct val="5000"/>
              </a:spcAft>
            </a:pPr>
            <a:r>
              <a:rPr lang="zh-CN" altLang="en-US" smtClean="0"/>
              <a:t>含8个三态门的集成电路芯片</a:t>
            </a:r>
          </a:p>
          <a:p>
            <a:pPr eaLnBrk="1" hangingPunct="1">
              <a:lnSpc>
                <a:spcPct val="125000"/>
              </a:lnSpc>
              <a:spcAft>
                <a:spcPct val="5000"/>
              </a:spcAft>
            </a:pPr>
            <a:r>
              <a:rPr lang="zh-CN" altLang="en-US" smtClean="0"/>
              <a:t>在外设具有数据保持能力时用来输入接口</a:t>
            </a:r>
          </a:p>
          <a:p>
            <a:pPr eaLnBrk="1" hangingPunct="1">
              <a:lnSpc>
                <a:spcPct val="125000"/>
              </a:lnSpc>
              <a:spcAft>
                <a:spcPct val="5000"/>
              </a:spcAft>
            </a:pPr>
            <a:r>
              <a:rPr lang="zh-CN" altLang="en-US" smtClean="0"/>
              <a:t>74</a:t>
            </a:r>
            <a:r>
              <a:rPr lang="en-US" altLang="zh-CN" smtClean="0"/>
              <a:t>LS244</a:t>
            </a:r>
            <a:r>
              <a:rPr lang="zh-CN" altLang="en-US" smtClean="0"/>
              <a:t>应用例</a:t>
            </a:r>
          </a:p>
          <a:p>
            <a:pPr lvl="1" eaLnBrk="1" hangingPunct="1">
              <a:lnSpc>
                <a:spcPct val="125000"/>
              </a:lnSpc>
              <a:spcAft>
                <a:spcPct val="5000"/>
              </a:spcAft>
            </a:pPr>
            <a:r>
              <a:rPr lang="zh-CN" altLang="en-US" smtClean="0"/>
              <a:t>教材</a:t>
            </a:r>
            <a:r>
              <a:rPr lang="en-US" altLang="zh-CN" smtClean="0"/>
              <a:t>p245</a:t>
            </a:r>
          </a:p>
        </p:txBody>
      </p:sp>
      <p:sp>
        <p:nvSpPr>
          <p:cNvPr id="94212" name="Oval 4"/>
          <p:cNvSpPr>
            <a:spLocks noChangeArrowheads="1"/>
          </p:cNvSpPr>
          <p:nvPr/>
        </p:nvSpPr>
        <p:spPr bwMode="auto">
          <a:xfrm>
            <a:off x="7451725" y="5805488"/>
            <a:ext cx="990600" cy="685800"/>
          </a:xfrm>
          <a:prstGeom prst="ellipse">
            <a:avLst/>
          </a:prstGeom>
          <a:solidFill>
            <a:srgbClr val="993300"/>
          </a:solidFill>
          <a:ln w="25400" cap="sq">
            <a:solidFill>
              <a:srgbClr val="9933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4213" name="Text Box 5"/>
          <p:cNvSpPr txBox="1">
            <a:spLocks noChangeArrowheads="1"/>
          </p:cNvSpPr>
          <p:nvPr/>
        </p:nvSpPr>
        <p:spPr bwMode="auto">
          <a:xfrm>
            <a:off x="7415213" y="5954713"/>
            <a:ext cx="1066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P244</a:t>
            </a:r>
            <a:r>
              <a:rPr kumimoji="1" lang="zh-CN" altLang="en-US" sz="2000" b="1">
                <a:latin typeface="Times New Roman" pitchFamily="18" charset="0"/>
              </a:rPr>
              <a:t>图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2" grpId="0" animBg="1"/>
      <p:bldP spid="942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B9A0447D-A886-4DDF-8007-2BDCA6AA4A92}" type="slidenum">
              <a:rPr lang="zh-CN" altLang="en-US" smtClean="0"/>
              <a:pPr eaLnBrk="1" hangingPunct="1"/>
              <a:t>23</a:t>
            </a:fld>
            <a:endParaRPr lang="en-US" altLang="zh-CN" smtClean="0"/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3. </a:t>
            </a:r>
            <a:r>
              <a:rPr lang="zh-CN" altLang="en-US" smtClean="0"/>
              <a:t>锁存器接口</a:t>
            </a:r>
          </a:p>
        </p:txBody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2133600"/>
            <a:ext cx="7772400" cy="3468688"/>
          </a:xfrm>
        </p:spPr>
        <p:txBody>
          <a:bodyPr/>
          <a:lstStyle/>
          <a:p>
            <a:pPr eaLnBrk="1" hangingPunct="1">
              <a:spcAft>
                <a:spcPct val="25000"/>
              </a:spcAft>
            </a:pPr>
            <a:r>
              <a:rPr lang="zh-CN" altLang="en-US" smtClean="0"/>
              <a:t>特点：</a:t>
            </a:r>
          </a:p>
          <a:p>
            <a:pPr lvl="1" eaLnBrk="1" hangingPunct="1">
              <a:spcAft>
                <a:spcPct val="25000"/>
              </a:spcAft>
            </a:pPr>
            <a:r>
              <a:rPr lang="zh-CN" altLang="en-US" smtClean="0"/>
              <a:t>具有对数据的锁存能力</a:t>
            </a:r>
          </a:p>
          <a:p>
            <a:pPr lvl="1" eaLnBrk="1" hangingPunct="1">
              <a:spcAft>
                <a:spcPct val="25000"/>
              </a:spcAft>
            </a:pPr>
            <a:r>
              <a:rPr lang="zh-CN" altLang="en-US" smtClean="0"/>
              <a:t>不具备对数据的控制能力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405813" y="6356350"/>
            <a:ext cx="630237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5531651E-BA0E-4B89-ADDC-87D6F256A349}" type="slidenum">
              <a:rPr lang="zh-CN" altLang="en-US" smtClean="0"/>
              <a:pPr eaLnBrk="1" hangingPunct="1"/>
              <a:t>24</a:t>
            </a:fld>
            <a:endParaRPr lang="en-US" altLang="zh-CN" smtClean="0"/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常用锁存器芯片</a:t>
            </a:r>
            <a:endParaRPr lang="en-US" altLang="zh-CN" smtClean="0"/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1850" y="1989138"/>
            <a:ext cx="7772400" cy="4476750"/>
          </a:xfrm>
        </p:spPr>
        <p:txBody>
          <a:bodyPr/>
          <a:lstStyle/>
          <a:p>
            <a:pPr eaLnBrk="1" hangingPunct="1"/>
            <a:r>
              <a:rPr lang="zh-CN" altLang="en-US" smtClean="0"/>
              <a:t>74</a:t>
            </a:r>
            <a:r>
              <a:rPr lang="en-US" altLang="zh-CN" smtClean="0"/>
              <a:t>LS273</a:t>
            </a:r>
          </a:p>
          <a:p>
            <a:pPr lvl="1" eaLnBrk="1" hangingPunct="1"/>
            <a:r>
              <a:rPr lang="en-US" altLang="zh-CN" smtClean="0"/>
              <a:t>8D</a:t>
            </a:r>
            <a:r>
              <a:rPr lang="zh-CN" altLang="en-US" smtClean="0"/>
              <a:t>触发器，不具备数据的控制能力</a:t>
            </a:r>
          </a:p>
          <a:p>
            <a:pPr eaLnBrk="1" hangingPunct="1"/>
            <a:endParaRPr lang="zh-CN" altLang="en-US" smtClean="0"/>
          </a:p>
          <a:p>
            <a:pPr eaLnBrk="1" hangingPunct="1"/>
            <a:endParaRPr lang="zh-CN" altLang="en-US" smtClean="0"/>
          </a:p>
          <a:p>
            <a:pPr eaLnBrk="1" hangingPunct="1"/>
            <a:endParaRPr lang="zh-CN" altLang="en-US" smtClean="0"/>
          </a:p>
          <a:p>
            <a:pPr eaLnBrk="1" hangingPunct="1"/>
            <a:r>
              <a:rPr lang="zh-CN" altLang="en-US" smtClean="0"/>
              <a:t>74</a:t>
            </a:r>
            <a:r>
              <a:rPr lang="en-US" altLang="zh-CN" smtClean="0"/>
              <a:t>LS373</a:t>
            </a:r>
          </a:p>
          <a:p>
            <a:pPr lvl="1" eaLnBrk="1" hangingPunct="1"/>
            <a:r>
              <a:rPr lang="zh-CN" altLang="en-US" smtClean="0"/>
              <a:t>含三态的</a:t>
            </a:r>
            <a:r>
              <a:rPr lang="en-US" altLang="zh-CN" smtClean="0"/>
              <a:t>8D</a:t>
            </a:r>
            <a:r>
              <a:rPr lang="zh-CN" altLang="en-US" smtClean="0"/>
              <a:t>触发器，具有对数据的控制能力。</a:t>
            </a:r>
          </a:p>
          <a:p>
            <a:pPr lvl="1" eaLnBrk="1" hangingPunct="1"/>
            <a:r>
              <a:rPr lang="zh-CN" altLang="en-US" smtClean="0"/>
              <a:t>既可以做输入接口，也可以做输出接口。</a:t>
            </a: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5292725" y="3357563"/>
            <a:ext cx="1676400" cy="838200"/>
            <a:chOff x="5292725" y="3357563"/>
            <a:chExt cx="1676400" cy="838200"/>
          </a:xfrm>
        </p:grpSpPr>
        <p:sp>
          <p:nvSpPr>
            <p:cNvPr id="30726" name="Oval 4"/>
            <p:cNvSpPr>
              <a:spLocks noChangeArrowheads="1"/>
            </p:cNvSpPr>
            <p:nvPr/>
          </p:nvSpPr>
          <p:spPr bwMode="auto">
            <a:xfrm>
              <a:off x="5292725" y="3357563"/>
              <a:ext cx="1676400" cy="838200"/>
            </a:xfrm>
            <a:prstGeom prst="ellipse">
              <a:avLst/>
            </a:prstGeom>
            <a:solidFill>
              <a:srgbClr val="993300"/>
            </a:solidFill>
            <a:ln w="25400" cap="sq">
              <a:solidFill>
                <a:srgbClr val="9933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0727" name="Text Box 5"/>
            <p:cNvSpPr txBox="1">
              <a:spLocks noChangeArrowheads="1"/>
            </p:cNvSpPr>
            <p:nvPr/>
          </p:nvSpPr>
          <p:spPr bwMode="auto">
            <a:xfrm>
              <a:off x="5592763" y="3543300"/>
              <a:ext cx="11430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kumimoji="1" lang="en-US" altLang="zh-CN" sz="2400" b="1">
                  <a:latin typeface="Times New Roman" pitchFamily="18" charset="0"/>
                </a:rPr>
                <a:t>P246</a:t>
              </a:r>
              <a:r>
                <a:rPr kumimoji="1" lang="zh-CN" altLang="en-US" sz="2400" b="1">
                  <a:latin typeface="Times New Roman" pitchFamily="18" charset="0"/>
                </a:rPr>
                <a:t>图</a:t>
              </a:r>
            </a:p>
          </p:txBody>
        </p:sp>
      </p:grp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8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83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83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83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D918DC69-F509-4DD9-A80C-64DF17F50320}" type="slidenum">
              <a:rPr lang="zh-CN" altLang="en-US" smtClean="0"/>
              <a:pPr eaLnBrk="1" hangingPunct="1"/>
              <a:t>25</a:t>
            </a:fld>
            <a:endParaRPr lang="en-US" altLang="zh-CN" smtClean="0"/>
          </a:p>
        </p:txBody>
      </p:sp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>
          <a:xfrm>
            <a:off x="1293813" y="214313"/>
            <a:ext cx="7435850" cy="1462087"/>
          </a:xfrm>
        </p:spPr>
        <p:txBody>
          <a:bodyPr/>
          <a:lstStyle/>
          <a:p>
            <a:pPr eaLnBrk="1" hangingPunct="1"/>
            <a:r>
              <a:rPr lang="en-US" altLang="zh-CN" sz="3600" smtClean="0"/>
              <a:t>I/O</a:t>
            </a:r>
            <a:r>
              <a:rPr lang="zh-CN" altLang="en-US" smtClean="0"/>
              <a:t>接口综合应用例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3438" y="1976438"/>
            <a:ext cx="7626350" cy="3252787"/>
          </a:xfrm>
        </p:spPr>
        <p:txBody>
          <a:bodyPr/>
          <a:lstStyle/>
          <a:p>
            <a:pPr eaLnBrk="1" hangingPunct="1">
              <a:lnSpc>
                <a:spcPct val="110000"/>
              </a:lnSpc>
              <a:spcAft>
                <a:spcPct val="5000"/>
              </a:spcAft>
            </a:pPr>
            <a:r>
              <a:rPr lang="zh-CN" altLang="en-US" smtClean="0"/>
              <a:t>根据开关状态在</a:t>
            </a:r>
            <a:r>
              <a:rPr lang="en-US" altLang="zh-CN" smtClean="0"/>
              <a:t>7</a:t>
            </a:r>
            <a:r>
              <a:rPr lang="zh-CN" altLang="en-US" smtClean="0"/>
              <a:t>段数码管上显示数字或符号</a:t>
            </a:r>
          </a:p>
          <a:p>
            <a:pPr eaLnBrk="1" hangingPunct="1">
              <a:lnSpc>
                <a:spcPct val="110000"/>
              </a:lnSpc>
              <a:spcAft>
                <a:spcPct val="5000"/>
              </a:spcAft>
            </a:pPr>
            <a:r>
              <a:rPr lang="zh-CN" altLang="en-US" smtClean="0"/>
              <a:t>设输出接口的地址为</a:t>
            </a:r>
            <a:r>
              <a:rPr lang="en-US" altLang="zh-CN" smtClean="0"/>
              <a:t>F0H</a:t>
            </a:r>
          </a:p>
          <a:p>
            <a:pPr eaLnBrk="1" hangingPunct="1">
              <a:lnSpc>
                <a:spcPct val="110000"/>
              </a:lnSpc>
              <a:spcAft>
                <a:spcPct val="5000"/>
              </a:spcAft>
            </a:pPr>
            <a:r>
              <a:rPr lang="zh-CN" altLang="en-US" smtClean="0"/>
              <a:t>设输入接口地址为</a:t>
            </a:r>
            <a:r>
              <a:rPr lang="en-US" altLang="zh-CN" smtClean="0"/>
              <a:t>F1H</a:t>
            </a:r>
          </a:p>
          <a:p>
            <a:pPr eaLnBrk="1" hangingPunct="1">
              <a:lnSpc>
                <a:spcPct val="110000"/>
              </a:lnSpc>
              <a:spcAft>
                <a:spcPct val="5000"/>
              </a:spcAft>
            </a:pPr>
            <a:r>
              <a:rPr lang="zh-CN" altLang="en-US" smtClean="0"/>
              <a:t>当开关的状态分别为</a:t>
            </a:r>
            <a:r>
              <a:rPr lang="en-US" altLang="zh-CN" smtClean="0"/>
              <a:t>0000</a:t>
            </a:r>
            <a:r>
              <a:rPr lang="zh-CN" altLang="en-US" smtClean="0"/>
              <a:t>～</a:t>
            </a:r>
            <a:r>
              <a:rPr lang="en-US" altLang="zh-CN" smtClean="0"/>
              <a:t>1111</a:t>
            </a:r>
            <a:r>
              <a:rPr lang="zh-CN" altLang="en-US" smtClean="0"/>
              <a:t>时，在</a:t>
            </a:r>
            <a:r>
              <a:rPr lang="en-US" altLang="zh-CN" smtClean="0"/>
              <a:t>7</a:t>
            </a:r>
            <a:r>
              <a:rPr lang="zh-CN" altLang="en-US" smtClean="0"/>
              <a:t>段数码管上对应显示</a:t>
            </a:r>
            <a:r>
              <a:rPr lang="en-US" altLang="zh-CN" smtClean="0">
                <a:latin typeface="Arial" charset="0"/>
              </a:rPr>
              <a:t>’</a:t>
            </a:r>
            <a:r>
              <a:rPr lang="en-US" altLang="zh-CN" smtClean="0"/>
              <a:t>0</a:t>
            </a:r>
            <a:r>
              <a:rPr lang="en-US" altLang="zh-CN" smtClean="0">
                <a:latin typeface="Arial" charset="0"/>
              </a:rPr>
              <a:t>’</a:t>
            </a:r>
            <a:r>
              <a:rPr lang="zh-CN" altLang="en-US" smtClean="0"/>
              <a:t>～</a:t>
            </a:r>
            <a:r>
              <a:rPr lang="en-US" altLang="zh-CN" smtClean="0">
                <a:latin typeface="Arial" charset="0"/>
              </a:rPr>
              <a:t>’</a:t>
            </a:r>
            <a:r>
              <a:rPr lang="en-US" altLang="zh-CN" smtClean="0"/>
              <a:t>F</a:t>
            </a:r>
            <a:r>
              <a:rPr lang="en-US" altLang="zh-CN" smtClean="0">
                <a:latin typeface="Arial" charset="0"/>
              </a:rPr>
              <a:t>’</a:t>
            </a:r>
            <a:endParaRPr lang="zh-CN" altLang="en-US" smtClean="0"/>
          </a:p>
        </p:txBody>
      </p:sp>
      <p:sp>
        <p:nvSpPr>
          <p:cNvPr id="103430" name="Text Box 6"/>
          <p:cNvSpPr txBox="1">
            <a:spLocks noChangeArrowheads="1"/>
          </p:cNvSpPr>
          <p:nvPr/>
        </p:nvSpPr>
        <p:spPr bwMode="auto">
          <a:xfrm>
            <a:off x="2339975" y="5264150"/>
            <a:ext cx="39608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华文中宋" pitchFamily="2" charset="-122"/>
                <a:ea typeface="华文中宋" pitchFamily="2" charset="-122"/>
              </a:rPr>
              <a:t>7</a:t>
            </a:r>
            <a:r>
              <a:rPr kumimoji="1" lang="zh-CN" altLang="en-US" sz="2000" b="1">
                <a:latin typeface="华文中宋" pitchFamily="2" charset="-122"/>
                <a:ea typeface="华文中宋" pitchFamily="2" charset="-122"/>
              </a:rPr>
              <a:t>段数码管图见教材</a:t>
            </a:r>
            <a:r>
              <a:rPr kumimoji="1" lang="en-US" altLang="zh-CN" sz="2000" b="1">
                <a:latin typeface="Times New Roman" pitchFamily="18" charset="0"/>
              </a:rPr>
              <a:t>p248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3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3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3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2" name="Rectangle 4"/>
          <p:cNvSpPr>
            <a:spLocks noChangeArrowheads="1"/>
          </p:cNvSpPr>
          <p:nvPr/>
        </p:nvSpPr>
        <p:spPr bwMode="auto">
          <a:xfrm>
            <a:off x="1482725" y="2181225"/>
            <a:ext cx="2736850" cy="4392613"/>
          </a:xfrm>
          <a:prstGeom prst="rect">
            <a:avLst/>
          </a:prstGeom>
          <a:solidFill>
            <a:srgbClr val="339966"/>
          </a:solidFill>
          <a:ln w="12700">
            <a:solidFill>
              <a:srgbClr val="339966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453" name="Rectangle 5"/>
          <p:cNvSpPr>
            <a:spLocks noChangeArrowheads="1"/>
          </p:cNvSpPr>
          <p:nvPr/>
        </p:nvSpPr>
        <p:spPr bwMode="auto">
          <a:xfrm>
            <a:off x="7675563" y="1028700"/>
            <a:ext cx="433387" cy="2447925"/>
          </a:xfrm>
          <a:prstGeom prst="rect">
            <a:avLst/>
          </a:prstGeom>
          <a:solidFill>
            <a:srgbClr val="339966"/>
          </a:solidFill>
          <a:ln w="12700">
            <a:solidFill>
              <a:srgbClr val="339966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454" name="Rectangle 6"/>
          <p:cNvSpPr>
            <a:spLocks noChangeArrowheads="1"/>
          </p:cNvSpPr>
          <p:nvPr/>
        </p:nvSpPr>
        <p:spPr bwMode="auto">
          <a:xfrm>
            <a:off x="5300663" y="4484688"/>
            <a:ext cx="647700" cy="18002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20000"/>
              </a:spcBef>
            </a:pPr>
            <a:r>
              <a:rPr lang="en-US" altLang="zh-CN">
                <a:latin typeface="Times New Roman" pitchFamily="18" charset="0"/>
              </a:rPr>
              <a:t>O1   I1</a:t>
            </a:r>
          </a:p>
          <a:p>
            <a:pPr algn="ctr" eaLnBrk="1" hangingPunct="1">
              <a:lnSpc>
                <a:spcPct val="110000"/>
              </a:lnSpc>
              <a:spcBef>
                <a:spcPct val="20000"/>
              </a:spcBef>
            </a:pPr>
            <a:r>
              <a:rPr lang="en-US" altLang="zh-CN">
                <a:latin typeface="Times New Roman" pitchFamily="18" charset="0"/>
              </a:rPr>
              <a:t>O2   I2</a:t>
            </a:r>
          </a:p>
          <a:p>
            <a:pPr algn="ctr" eaLnBrk="1" hangingPunct="1">
              <a:lnSpc>
                <a:spcPct val="110000"/>
              </a:lnSpc>
              <a:spcBef>
                <a:spcPct val="20000"/>
              </a:spcBef>
            </a:pPr>
            <a:r>
              <a:rPr lang="en-US" altLang="zh-CN">
                <a:latin typeface="Times New Roman" pitchFamily="18" charset="0"/>
              </a:rPr>
              <a:t>O3   I3</a:t>
            </a:r>
          </a:p>
          <a:p>
            <a:pPr algn="ctr" eaLnBrk="1" hangingPunct="1">
              <a:lnSpc>
                <a:spcPct val="110000"/>
              </a:lnSpc>
              <a:spcBef>
                <a:spcPct val="20000"/>
              </a:spcBef>
            </a:pPr>
            <a:r>
              <a:rPr lang="en-US" altLang="zh-CN">
                <a:latin typeface="Times New Roman" pitchFamily="18" charset="0"/>
              </a:rPr>
              <a:t>O4   I4</a:t>
            </a:r>
          </a:p>
          <a:p>
            <a:pPr algn="ctr" eaLnBrk="1" hangingPunct="1"/>
            <a:r>
              <a:rPr lang="en-US" altLang="zh-CN">
                <a:latin typeface="Arial" charset="0"/>
              </a:rPr>
              <a:t>E1</a:t>
            </a:r>
            <a:r>
              <a:rPr lang="en-US" altLang="zh-CN">
                <a:latin typeface="Times New Roman" pitchFamily="18" charset="0"/>
              </a:rPr>
              <a:t>    </a:t>
            </a:r>
          </a:p>
        </p:txBody>
      </p:sp>
      <p:sp>
        <p:nvSpPr>
          <p:cNvPr id="104455" name="Line 7"/>
          <p:cNvSpPr>
            <a:spLocks noChangeShapeType="1"/>
          </p:cNvSpPr>
          <p:nvPr/>
        </p:nvSpPr>
        <p:spPr bwMode="auto">
          <a:xfrm>
            <a:off x="5948363" y="4700588"/>
            <a:ext cx="1511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56" name="Oval 8"/>
          <p:cNvSpPr>
            <a:spLocks noChangeArrowheads="1"/>
          </p:cNvSpPr>
          <p:nvPr/>
        </p:nvSpPr>
        <p:spPr bwMode="auto">
          <a:xfrm>
            <a:off x="7459663" y="4657725"/>
            <a:ext cx="107950" cy="10795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457" name="Oval 9"/>
          <p:cNvSpPr>
            <a:spLocks noChangeArrowheads="1"/>
          </p:cNvSpPr>
          <p:nvPr/>
        </p:nvSpPr>
        <p:spPr bwMode="auto">
          <a:xfrm>
            <a:off x="7920038" y="4643438"/>
            <a:ext cx="107950" cy="10795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458" name="Line 10"/>
          <p:cNvSpPr>
            <a:spLocks noChangeShapeType="1"/>
          </p:cNvSpPr>
          <p:nvPr/>
        </p:nvSpPr>
        <p:spPr bwMode="auto">
          <a:xfrm flipV="1">
            <a:off x="7575550" y="4543425"/>
            <a:ext cx="315913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59" name="Line 11"/>
          <p:cNvSpPr>
            <a:spLocks noChangeShapeType="1"/>
          </p:cNvSpPr>
          <p:nvPr/>
        </p:nvSpPr>
        <p:spPr bwMode="auto">
          <a:xfrm>
            <a:off x="8035925" y="4700588"/>
            <a:ext cx="288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60" name="Line 12"/>
          <p:cNvSpPr>
            <a:spLocks noChangeShapeType="1"/>
          </p:cNvSpPr>
          <p:nvPr/>
        </p:nvSpPr>
        <p:spPr bwMode="auto">
          <a:xfrm>
            <a:off x="5948363" y="5060950"/>
            <a:ext cx="1511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61" name="Oval 13"/>
          <p:cNvSpPr>
            <a:spLocks noChangeArrowheads="1"/>
          </p:cNvSpPr>
          <p:nvPr/>
        </p:nvSpPr>
        <p:spPr bwMode="auto">
          <a:xfrm>
            <a:off x="7459663" y="5018088"/>
            <a:ext cx="107950" cy="10795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462" name="Oval 14"/>
          <p:cNvSpPr>
            <a:spLocks noChangeArrowheads="1"/>
          </p:cNvSpPr>
          <p:nvPr/>
        </p:nvSpPr>
        <p:spPr bwMode="auto">
          <a:xfrm>
            <a:off x="7920038" y="5003800"/>
            <a:ext cx="107950" cy="10795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463" name="Line 15"/>
          <p:cNvSpPr>
            <a:spLocks noChangeShapeType="1"/>
          </p:cNvSpPr>
          <p:nvPr/>
        </p:nvSpPr>
        <p:spPr bwMode="auto">
          <a:xfrm flipV="1">
            <a:off x="7575550" y="4903788"/>
            <a:ext cx="315913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64" name="Line 16"/>
          <p:cNvSpPr>
            <a:spLocks noChangeShapeType="1"/>
          </p:cNvSpPr>
          <p:nvPr/>
        </p:nvSpPr>
        <p:spPr bwMode="auto">
          <a:xfrm>
            <a:off x="8035925" y="5060950"/>
            <a:ext cx="288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65" name="Line 17"/>
          <p:cNvSpPr>
            <a:spLocks noChangeShapeType="1"/>
          </p:cNvSpPr>
          <p:nvPr/>
        </p:nvSpPr>
        <p:spPr bwMode="auto">
          <a:xfrm>
            <a:off x="5948363" y="5421313"/>
            <a:ext cx="1511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66" name="Oval 18"/>
          <p:cNvSpPr>
            <a:spLocks noChangeArrowheads="1"/>
          </p:cNvSpPr>
          <p:nvPr/>
        </p:nvSpPr>
        <p:spPr bwMode="auto">
          <a:xfrm>
            <a:off x="7459663" y="5378450"/>
            <a:ext cx="107950" cy="10795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467" name="Oval 19"/>
          <p:cNvSpPr>
            <a:spLocks noChangeArrowheads="1"/>
          </p:cNvSpPr>
          <p:nvPr/>
        </p:nvSpPr>
        <p:spPr bwMode="auto">
          <a:xfrm>
            <a:off x="7920038" y="5364163"/>
            <a:ext cx="107950" cy="10795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468" name="Line 20"/>
          <p:cNvSpPr>
            <a:spLocks noChangeShapeType="1"/>
          </p:cNvSpPr>
          <p:nvPr/>
        </p:nvSpPr>
        <p:spPr bwMode="auto">
          <a:xfrm flipV="1">
            <a:off x="7575550" y="5264150"/>
            <a:ext cx="315913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69" name="Line 21"/>
          <p:cNvSpPr>
            <a:spLocks noChangeShapeType="1"/>
          </p:cNvSpPr>
          <p:nvPr/>
        </p:nvSpPr>
        <p:spPr bwMode="auto">
          <a:xfrm>
            <a:off x="8035925" y="5421313"/>
            <a:ext cx="288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70" name="Line 22"/>
          <p:cNvSpPr>
            <a:spLocks noChangeShapeType="1"/>
          </p:cNvSpPr>
          <p:nvPr/>
        </p:nvSpPr>
        <p:spPr bwMode="auto">
          <a:xfrm>
            <a:off x="5948363" y="5781675"/>
            <a:ext cx="1511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71" name="Oval 23"/>
          <p:cNvSpPr>
            <a:spLocks noChangeArrowheads="1"/>
          </p:cNvSpPr>
          <p:nvPr/>
        </p:nvSpPr>
        <p:spPr bwMode="auto">
          <a:xfrm>
            <a:off x="7459663" y="5738813"/>
            <a:ext cx="107950" cy="10795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472" name="Oval 24"/>
          <p:cNvSpPr>
            <a:spLocks noChangeArrowheads="1"/>
          </p:cNvSpPr>
          <p:nvPr/>
        </p:nvSpPr>
        <p:spPr bwMode="auto">
          <a:xfrm>
            <a:off x="7920038" y="5724525"/>
            <a:ext cx="107950" cy="10795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473" name="Line 25"/>
          <p:cNvSpPr>
            <a:spLocks noChangeShapeType="1"/>
          </p:cNvSpPr>
          <p:nvPr/>
        </p:nvSpPr>
        <p:spPr bwMode="auto">
          <a:xfrm flipV="1">
            <a:off x="7575550" y="5624513"/>
            <a:ext cx="315913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74" name="Line 26"/>
          <p:cNvSpPr>
            <a:spLocks noChangeShapeType="1"/>
          </p:cNvSpPr>
          <p:nvPr/>
        </p:nvSpPr>
        <p:spPr bwMode="auto">
          <a:xfrm>
            <a:off x="8035925" y="5781675"/>
            <a:ext cx="288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75" name="Line 27"/>
          <p:cNvSpPr>
            <a:spLocks noChangeShapeType="1"/>
          </p:cNvSpPr>
          <p:nvPr/>
        </p:nvSpPr>
        <p:spPr bwMode="auto">
          <a:xfrm>
            <a:off x="8324850" y="4700588"/>
            <a:ext cx="0" cy="12969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76" name="Line 28"/>
          <p:cNvSpPr>
            <a:spLocks noChangeShapeType="1"/>
          </p:cNvSpPr>
          <p:nvPr/>
        </p:nvSpPr>
        <p:spPr bwMode="auto">
          <a:xfrm>
            <a:off x="8180388" y="5997575"/>
            <a:ext cx="2873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77" name="Line 29"/>
          <p:cNvSpPr>
            <a:spLocks noChangeShapeType="1"/>
          </p:cNvSpPr>
          <p:nvPr/>
        </p:nvSpPr>
        <p:spPr bwMode="auto">
          <a:xfrm>
            <a:off x="8251825" y="6056313"/>
            <a:ext cx="1444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78" name="Line 30"/>
          <p:cNvSpPr>
            <a:spLocks noChangeShapeType="1"/>
          </p:cNvSpPr>
          <p:nvPr/>
        </p:nvSpPr>
        <p:spPr bwMode="auto">
          <a:xfrm>
            <a:off x="8296275" y="6127750"/>
            <a:ext cx="714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79" name="Rectangle 31"/>
          <p:cNvSpPr>
            <a:spLocks noChangeArrowheads="1"/>
          </p:cNvSpPr>
          <p:nvPr/>
        </p:nvSpPr>
        <p:spPr bwMode="auto">
          <a:xfrm>
            <a:off x="6235700" y="4197350"/>
            <a:ext cx="144463" cy="2873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480" name="Line 32"/>
          <p:cNvSpPr>
            <a:spLocks noChangeShapeType="1"/>
          </p:cNvSpPr>
          <p:nvPr/>
        </p:nvSpPr>
        <p:spPr bwMode="auto">
          <a:xfrm>
            <a:off x="6308725" y="4484688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81" name="Line 33"/>
          <p:cNvSpPr>
            <a:spLocks noChangeShapeType="1"/>
          </p:cNvSpPr>
          <p:nvPr/>
        </p:nvSpPr>
        <p:spPr bwMode="auto">
          <a:xfrm flipV="1">
            <a:off x="6308725" y="4125913"/>
            <a:ext cx="0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82" name="Line 34"/>
          <p:cNvSpPr>
            <a:spLocks noChangeShapeType="1"/>
          </p:cNvSpPr>
          <p:nvPr/>
        </p:nvSpPr>
        <p:spPr bwMode="auto">
          <a:xfrm>
            <a:off x="6308725" y="4125913"/>
            <a:ext cx="2016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83" name="Rectangle 35"/>
          <p:cNvSpPr>
            <a:spLocks noChangeArrowheads="1"/>
          </p:cNvSpPr>
          <p:nvPr/>
        </p:nvSpPr>
        <p:spPr bwMode="auto">
          <a:xfrm>
            <a:off x="6524625" y="4197350"/>
            <a:ext cx="144463" cy="2873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484" name="Line 36"/>
          <p:cNvSpPr>
            <a:spLocks noChangeShapeType="1"/>
          </p:cNvSpPr>
          <p:nvPr/>
        </p:nvSpPr>
        <p:spPr bwMode="auto">
          <a:xfrm flipH="1">
            <a:off x="6596063" y="4484688"/>
            <a:ext cx="1587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85" name="Line 37"/>
          <p:cNvSpPr>
            <a:spLocks noChangeShapeType="1"/>
          </p:cNvSpPr>
          <p:nvPr/>
        </p:nvSpPr>
        <p:spPr bwMode="auto">
          <a:xfrm flipV="1">
            <a:off x="6597650" y="4125913"/>
            <a:ext cx="0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86" name="Rectangle 38"/>
          <p:cNvSpPr>
            <a:spLocks noChangeArrowheads="1"/>
          </p:cNvSpPr>
          <p:nvPr/>
        </p:nvSpPr>
        <p:spPr bwMode="auto">
          <a:xfrm>
            <a:off x="6811963" y="4197350"/>
            <a:ext cx="144462" cy="2873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487" name="Line 39"/>
          <p:cNvSpPr>
            <a:spLocks noChangeShapeType="1"/>
          </p:cNvSpPr>
          <p:nvPr/>
        </p:nvSpPr>
        <p:spPr bwMode="auto">
          <a:xfrm flipH="1">
            <a:off x="6883400" y="4484688"/>
            <a:ext cx="1588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88" name="Line 40"/>
          <p:cNvSpPr>
            <a:spLocks noChangeShapeType="1"/>
          </p:cNvSpPr>
          <p:nvPr/>
        </p:nvSpPr>
        <p:spPr bwMode="auto">
          <a:xfrm flipV="1">
            <a:off x="6884988" y="4125913"/>
            <a:ext cx="0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89" name="Rectangle 41"/>
          <p:cNvSpPr>
            <a:spLocks noChangeArrowheads="1"/>
          </p:cNvSpPr>
          <p:nvPr/>
        </p:nvSpPr>
        <p:spPr bwMode="auto">
          <a:xfrm>
            <a:off x="7100888" y="4197350"/>
            <a:ext cx="144462" cy="2873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490" name="Line 42"/>
          <p:cNvSpPr>
            <a:spLocks noChangeShapeType="1"/>
          </p:cNvSpPr>
          <p:nvPr/>
        </p:nvSpPr>
        <p:spPr bwMode="auto">
          <a:xfrm flipH="1">
            <a:off x="7172325" y="4484688"/>
            <a:ext cx="1588" cy="12969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91" name="Line 43"/>
          <p:cNvSpPr>
            <a:spLocks noChangeShapeType="1"/>
          </p:cNvSpPr>
          <p:nvPr/>
        </p:nvSpPr>
        <p:spPr bwMode="auto">
          <a:xfrm flipV="1">
            <a:off x="7173913" y="4125913"/>
            <a:ext cx="0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92" name="Oval 44"/>
          <p:cNvSpPr>
            <a:spLocks noChangeArrowheads="1"/>
          </p:cNvSpPr>
          <p:nvPr/>
        </p:nvSpPr>
        <p:spPr bwMode="auto">
          <a:xfrm>
            <a:off x="8324850" y="4052888"/>
            <a:ext cx="107950" cy="10795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493" name="Text Box 45"/>
          <p:cNvSpPr txBox="1">
            <a:spLocks noChangeArrowheads="1"/>
          </p:cNvSpPr>
          <p:nvPr/>
        </p:nvSpPr>
        <p:spPr bwMode="auto">
          <a:xfrm>
            <a:off x="7459663" y="4197350"/>
            <a:ext cx="7921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 b="1">
                <a:latin typeface="Arial" charset="0"/>
              </a:rPr>
              <a:t>K0</a:t>
            </a:r>
            <a:r>
              <a:rPr lang="zh-CN" altLang="en-US" sz="1600" b="1">
                <a:latin typeface="Arial" charset="0"/>
              </a:rPr>
              <a:t>～</a:t>
            </a:r>
            <a:r>
              <a:rPr lang="en-US" altLang="zh-CN" sz="1600" b="1">
                <a:latin typeface="Arial" charset="0"/>
              </a:rPr>
              <a:t>K3</a:t>
            </a:r>
          </a:p>
        </p:txBody>
      </p:sp>
      <p:sp>
        <p:nvSpPr>
          <p:cNvPr id="104494" name="Text Box 46"/>
          <p:cNvSpPr txBox="1">
            <a:spLocks noChangeArrowheads="1"/>
          </p:cNvSpPr>
          <p:nvPr/>
        </p:nvSpPr>
        <p:spPr bwMode="auto">
          <a:xfrm>
            <a:off x="8518525" y="3938588"/>
            <a:ext cx="3968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 b="1">
                <a:latin typeface="Arial" charset="0"/>
              </a:rPr>
              <a:t>+5V</a:t>
            </a:r>
          </a:p>
        </p:txBody>
      </p:sp>
      <p:sp>
        <p:nvSpPr>
          <p:cNvPr id="104495" name="Rectangle 47"/>
          <p:cNvSpPr>
            <a:spLocks noChangeArrowheads="1"/>
          </p:cNvSpPr>
          <p:nvPr/>
        </p:nvSpPr>
        <p:spPr bwMode="auto">
          <a:xfrm>
            <a:off x="2274888" y="3405188"/>
            <a:ext cx="792162" cy="21605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>
                <a:latin typeface="Arial" charset="0"/>
              </a:rPr>
              <a:t> G</a:t>
            </a:r>
          </a:p>
          <a:p>
            <a:pPr eaLnBrk="1" hangingPunct="1"/>
            <a:endParaRPr lang="en-US" altLang="zh-CN">
              <a:latin typeface="Arial" charset="0"/>
            </a:endParaRPr>
          </a:p>
          <a:p>
            <a:pPr eaLnBrk="1" hangingPunct="1"/>
            <a:r>
              <a:rPr lang="en-US" altLang="zh-CN">
                <a:latin typeface="Arial" charset="0"/>
              </a:rPr>
              <a:t> G</a:t>
            </a:r>
            <a:r>
              <a:rPr lang="en-US" altLang="zh-CN" sz="1200">
                <a:latin typeface="Arial" charset="0"/>
              </a:rPr>
              <a:t>2A</a:t>
            </a:r>
          </a:p>
          <a:p>
            <a:pPr eaLnBrk="1" hangingPunct="1"/>
            <a:endParaRPr lang="en-US" altLang="zh-CN">
              <a:latin typeface="Arial" charset="0"/>
            </a:endParaRPr>
          </a:p>
          <a:p>
            <a:pPr eaLnBrk="1" hangingPunct="1"/>
            <a:r>
              <a:rPr lang="en-US" altLang="zh-CN">
                <a:latin typeface="Arial" charset="0"/>
              </a:rPr>
              <a:t> G</a:t>
            </a:r>
            <a:r>
              <a:rPr lang="en-US" altLang="zh-CN" sz="1200">
                <a:latin typeface="Arial" charset="0"/>
              </a:rPr>
              <a:t>2B</a:t>
            </a:r>
          </a:p>
          <a:p>
            <a:pPr eaLnBrk="1" hangingPunct="1"/>
            <a:r>
              <a:rPr lang="en-US" altLang="zh-CN">
                <a:latin typeface="Arial" charset="0"/>
              </a:rPr>
              <a:t> C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>
                <a:latin typeface="Arial" charset="0"/>
              </a:rPr>
              <a:t> B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>
                <a:latin typeface="Arial" charset="0"/>
              </a:rPr>
              <a:t> A</a:t>
            </a:r>
          </a:p>
        </p:txBody>
      </p:sp>
      <p:sp>
        <p:nvSpPr>
          <p:cNvPr id="104496" name="Rectangle 48"/>
          <p:cNvSpPr>
            <a:spLocks noChangeArrowheads="1"/>
          </p:cNvSpPr>
          <p:nvPr/>
        </p:nvSpPr>
        <p:spPr bwMode="auto">
          <a:xfrm>
            <a:off x="3643313" y="5781675"/>
            <a:ext cx="358775" cy="647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1600" b="1">
                <a:latin typeface="宋体" charset="-122"/>
              </a:rPr>
              <a:t>≥1</a:t>
            </a:r>
          </a:p>
        </p:txBody>
      </p:sp>
      <p:sp>
        <p:nvSpPr>
          <p:cNvPr id="104497" name="Line 49"/>
          <p:cNvSpPr>
            <a:spLocks noChangeShapeType="1"/>
          </p:cNvSpPr>
          <p:nvPr/>
        </p:nvSpPr>
        <p:spPr bwMode="auto">
          <a:xfrm flipV="1">
            <a:off x="4003675" y="6099175"/>
            <a:ext cx="12969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98" name="Line 50"/>
          <p:cNvSpPr>
            <a:spLocks noChangeShapeType="1"/>
          </p:cNvSpPr>
          <p:nvPr/>
        </p:nvSpPr>
        <p:spPr bwMode="auto">
          <a:xfrm flipV="1">
            <a:off x="1339850" y="6213475"/>
            <a:ext cx="23034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99" name="Line 51"/>
          <p:cNvSpPr>
            <a:spLocks noChangeShapeType="1"/>
          </p:cNvSpPr>
          <p:nvPr/>
        </p:nvSpPr>
        <p:spPr bwMode="auto">
          <a:xfrm>
            <a:off x="3067050" y="5205413"/>
            <a:ext cx="288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00" name="Line 52"/>
          <p:cNvSpPr>
            <a:spLocks noChangeShapeType="1"/>
          </p:cNvSpPr>
          <p:nvPr/>
        </p:nvSpPr>
        <p:spPr bwMode="auto">
          <a:xfrm>
            <a:off x="3355975" y="5205413"/>
            <a:ext cx="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01" name="Line 53"/>
          <p:cNvSpPr>
            <a:spLocks noChangeShapeType="1"/>
          </p:cNvSpPr>
          <p:nvPr/>
        </p:nvSpPr>
        <p:spPr bwMode="auto">
          <a:xfrm>
            <a:off x="3355975" y="5940425"/>
            <a:ext cx="288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02" name="Text Box 54"/>
          <p:cNvSpPr txBox="1">
            <a:spLocks noChangeArrowheads="1"/>
          </p:cNvSpPr>
          <p:nvPr/>
        </p:nvSpPr>
        <p:spPr bwMode="auto">
          <a:xfrm>
            <a:off x="5156200" y="4197350"/>
            <a:ext cx="9366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 b="1">
                <a:latin typeface="Arial" charset="0"/>
              </a:rPr>
              <a:t>74LS244</a:t>
            </a:r>
          </a:p>
        </p:txBody>
      </p:sp>
      <p:sp>
        <p:nvSpPr>
          <p:cNvPr id="104503" name="Line 55"/>
          <p:cNvSpPr>
            <a:spLocks noChangeShapeType="1"/>
          </p:cNvSpPr>
          <p:nvPr/>
        </p:nvSpPr>
        <p:spPr bwMode="auto">
          <a:xfrm>
            <a:off x="4435475" y="1533525"/>
            <a:ext cx="0" cy="4103688"/>
          </a:xfrm>
          <a:prstGeom prst="line">
            <a:avLst/>
          </a:prstGeom>
          <a:noFill/>
          <a:ln w="5715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04" name="Line 56"/>
          <p:cNvSpPr>
            <a:spLocks noChangeShapeType="1"/>
          </p:cNvSpPr>
          <p:nvPr/>
        </p:nvSpPr>
        <p:spPr bwMode="auto">
          <a:xfrm>
            <a:off x="4579938" y="5781675"/>
            <a:ext cx="720725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05" name="Line 57"/>
          <p:cNvSpPr>
            <a:spLocks noChangeShapeType="1"/>
          </p:cNvSpPr>
          <p:nvPr/>
        </p:nvSpPr>
        <p:spPr bwMode="auto">
          <a:xfrm>
            <a:off x="4435475" y="5637213"/>
            <a:ext cx="144463" cy="144462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06" name="Line 58"/>
          <p:cNvSpPr>
            <a:spLocks noChangeShapeType="1"/>
          </p:cNvSpPr>
          <p:nvPr/>
        </p:nvSpPr>
        <p:spPr bwMode="auto">
          <a:xfrm>
            <a:off x="4579938" y="5421313"/>
            <a:ext cx="720725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07" name="Line 59"/>
          <p:cNvSpPr>
            <a:spLocks noChangeShapeType="1"/>
          </p:cNvSpPr>
          <p:nvPr/>
        </p:nvSpPr>
        <p:spPr bwMode="auto">
          <a:xfrm>
            <a:off x="4579938" y="5060950"/>
            <a:ext cx="720725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08" name="Line 60"/>
          <p:cNvSpPr>
            <a:spLocks noChangeShapeType="1"/>
          </p:cNvSpPr>
          <p:nvPr/>
        </p:nvSpPr>
        <p:spPr bwMode="auto">
          <a:xfrm>
            <a:off x="4579938" y="4700588"/>
            <a:ext cx="720725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09" name="Line 61"/>
          <p:cNvSpPr>
            <a:spLocks noChangeShapeType="1"/>
          </p:cNvSpPr>
          <p:nvPr/>
        </p:nvSpPr>
        <p:spPr bwMode="auto">
          <a:xfrm>
            <a:off x="4435475" y="5276850"/>
            <a:ext cx="144463" cy="144463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10" name="Line 62"/>
          <p:cNvSpPr>
            <a:spLocks noChangeShapeType="1"/>
          </p:cNvSpPr>
          <p:nvPr/>
        </p:nvSpPr>
        <p:spPr bwMode="auto">
          <a:xfrm>
            <a:off x="4435475" y="4918075"/>
            <a:ext cx="144463" cy="144463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11" name="Line 63"/>
          <p:cNvSpPr>
            <a:spLocks noChangeShapeType="1"/>
          </p:cNvSpPr>
          <p:nvPr/>
        </p:nvSpPr>
        <p:spPr bwMode="auto">
          <a:xfrm>
            <a:off x="4435475" y="4557713"/>
            <a:ext cx="144463" cy="144462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12" name="Rectangle 64"/>
          <p:cNvSpPr>
            <a:spLocks noChangeArrowheads="1"/>
          </p:cNvSpPr>
          <p:nvPr/>
        </p:nvSpPr>
        <p:spPr bwMode="auto">
          <a:xfrm>
            <a:off x="4867275" y="1101725"/>
            <a:ext cx="720725" cy="2305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>
                <a:latin typeface="Times New Roman" pitchFamily="18" charset="0"/>
              </a:rPr>
              <a:t>D</a:t>
            </a:r>
            <a:r>
              <a:rPr lang="en-US" altLang="zh-CN" sz="1200">
                <a:latin typeface="Times New Roman" pitchFamily="18" charset="0"/>
              </a:rPr>
              <a:t>0</a:t>
            </a:r>
            <a:r>
              <a:rPr lang="en-US" altLang="zh-CN">
                <a:latin typeface="Times New Roman" pitchFamily="18" charset="0"/>
              </a:rPr>
              <a:t>  Q</a:t>
            </a:r>
            <a:r>
              <a:rPr lang="en-US" altLang="zh-CN" sz="1200">
                <a:latin typeface="Times New Roman" pitchFamily="18" charset="0"/>
              </a:rPr>
              <a:t>0</a:t>
            </a:r>
          </a:p>
          <a:p>
            <a:pPr algn="ctr" eaLnBrk="1" hangingPunct="1"/>
            <a:r>
              <a:rPr lang="en-US" altLang="zh-CN">
                <a:latin typeface="Times New Roman" pitchFamily="18" charset="0"/>
              </a:rPr>
              <a:t> |    Q</a:t>
            </a:r>
            <a:r>
              <a:rPr lang="en-US" altLang="zh-CN" sz="1200">
                <a:latin typeface="Times New Roman" pitchFamily="18" charset="0"/>
              </a:rPr>
              <a:t>1</a:t>
            </a:r>
          </a:p>
          <a:p>
            <a:pPr algn="ctr" eaLnBrk="1" hangingPunct="1"/>
            <a:r>
              <a:rPr lang="en-US" altLang="zh-CN">
                <a:latin typeface="Times New Roman" pitchFamily="18" charset="0"/>
              </a:rPr>
              <a:t>D</a:t>
            </a:r>
            <a:r>
              <a:rPr lang="en-US" altLang="zh-CN" sz="1200">
                <a:latin typeface="Times New Roman" pitchFamily="18" charset="0"/>
              </a:rPr>
              <a:t>7</a:t>
            </a:r>
            <a:r>
              <a:rPr lang="en-US" altLang="zh-CN">
                <a:latin typeface="Times New Roman" pitchFamily="18" charset="0"/>
              </a:rPr>
              <a:t>  Q</a:t>
            </a:r>
            <a:r>
              <a:rPr lang="en-US" altLang="zh-CN" sz="1200">
                <a:latin typeface="Times New Roman" pitchFamily="18" charset="0"/>
              </a:rPr>
              <a:t>2</a:t>
            </a:r>
          </a:p>
          <a:p>
            <a:pPr algn="ctr" eaLnBrk="1" hangingPunct="1"/>
            <a:r>
              <a:rPr lang="en-US" altLang="zh-CN">
                <a:latin typeface="Times New Roman" pitchFamily="18" charset="0"/>
              </a:rPr>
              <a:t>      Q</a:t>
            </a:r>
            <a:r>
              <a:rPr lang="en-US" altLang="zh-CN" sz="1200">
                <a:latin typeface="Times New Roman" pitchFamily="18" charset="0"/>
              </a:rPr>
              <a:t>3</a:t>
            </a:r>
          </a:p>
          <a:p>
            <a:pPr algn="ctr" eaLnBrk="1" hangingPunct="1"/>
            <a:r>
              <a:rPr lang="en-US" altLang="zh-CN">
                <a:latin typeface="Times New Roman" pitchFamily="18" charset="0"/>
              </a:rPr>
              <a:t>      Q</a:t>
            </a:r>
            <a:r>
              <a:rPr lang="en-US" altLang="zh-CN" sz="1200">
                <a:latin typeface="Times New Roman" pitchFamily="18" charset="0"/>
              </a:rPr>
              <a:t>4</a:t>
            </a:r>
          </a:p>
          <a:p>
            <a:pPr algn="ctr" eaLnBrk="1" hangingPunct="1"/>
            <a:r>
              <a:rPr lang="en-US" altLang="zh-CN">
                <a:latin typeface="Times New Roman" pitchFamily="18" charset="0"/>
              </a:rPr>
              <a:t>CP  Q</a:t>
            </a:r>
            <a:r>
              <a:rPr lang="en-US" altLang="zh-CN" sz="1200">
                <a:latin typeface="Times New Roman" pitchFamily="18" charset="0"/>
              </a:rPr>
              <a:t>5 </a:t>
            </a:r>
          </a:p>
          <a:p>
            <a:pPr algn="ctr" eaLnBrk="1" hangingPunct="1"/>
            <a:r>
              <a:rPr lang="en-US" altLang="zh-CN">
                <a:latin typeface="Times New Roman" pitchFamily="18" charset="0"/>
              </a:rPr>
              <a:t>      Q</a:t>
            </a:r>
            <a:r>
              <a:rPr lang="en-US" altLang="zh-CN" sz="1200">
                <a:latin typeface="Times New Roman" pitchFamily="18" charset="0"/>
              </a:rPr>
              <a:t>6</a:t>
            </a:r>
          </a:p>
          <a:p>
            <a:pPr algn="ctr" eaLnBrk="1" hangingPunct="1"/>
            <a:r>
              <a:rPr lang="en-US" altLang="zh-CN">
                <a:latin typeface="Times New Roman" pitchFamily="18" charset="0"/>
              </a:rPr>
              <a:t>      Q</a:t>
            </a:r>
            <a:r>
              <a:rPr lang="en-US" altLang="zh-CN" sz="1200">
                <a:latin typeface="Times New Roman" pitchFamily="18" charset="0"/>
              </a:rPr>
              <a:t>7</a:t>
            </a:r>
          </a:p>
        </p:txBody>
      </p:sp>
      <p:sp>
        <p:nvSpPr>
          <p:cNvPr id="104513" name="AutoShape 65"/>
          <p:cNvSpPr>
            <a:spLocks noChangeArrowheads="1"/>
          </p:cNvSpPr>
          <p:nvPr/>
        </p:nvSpPr>
        <p:spPr bwMode="auto">
          <a:xfrm>
            <a:off x="1555750" y="1317625"/>
            <a:ext cx="3311525" cy="358775"/>
          </a:xfrm>
          <a:prstGeom prst="leftRightArrow">
            <a:avLst>
              <a:gd name="adj1" fmla="val 49556"/>
              <a:gd name="adj2" fmla="val 56406"/>
            </a:avLst>
          </a:prstGeom>
          <a:solidFill>
            <a:srgbClr val="FF6600"/>
          </a:solidFill>
          <a:ln w="9525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104514" name="Rectangle 66"/>
          <p:cNvSpPr>
            <a:spLocks noChangeArrowheads="1"/>
          </p:cNvSpPr>
          <p:nvPr/>
        </p:nvSpPr>
        <p:spPr bwMode="auto">
          <a:xfrm>
            <a:off x="7100888" y="1173163"/>
            <a:ext cx="433387" cy="1444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515" name="Line 67"/>
          <p:cNvSpPr>
            <a:spLocks noChangeShapeType="1"/>
          </p:cNvSpPr>
          <p:nvPr/>
        </p:nvSpPr>
        <p:spPr bwMode="auto">
          <a:xfrm>
            <a:off x="6870700" y="1244600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16" name="Line 68"/>
          <p:cNvSpPr>
            <a:spLocks noChangeShapeType="1"/>
          </p:cNvSpPr>
          <p:nvPr/>
        </p:nvSpPr>
        <p:spPr bwMode="auto">
          <a:xfrm>
            <a:off x="7548563" y="1244600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17" name="Line 69"/>
          <p:cNvSpPr>
            <a:spLocks noChangeShapeType="1"/>
          </p:cNvSpPr>
          <p:nvPr/>
        </p:nvSpPr>
        <p:spPr bwMode="auto">
          <a:xfrm>
            <a:off x="7778750" y="1130300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18" name="AutoShape 70"/>
          <p:cNvSpPr>
            <a:spLocks noChangeArrowheads="1"/>
          </p:cNvSpPr>
          <p:nvPr/>
        </p:nvSpPr>
        <p:spPr bwMode="auto">
          <a:xfrm rot="-5400000">
            <a:off x="7796213" y="1130300"/>
            <a:ext cx="215900" cy="215900"/>
          </a:xfrm>
          <a:prstGeom prst="triangle">
            <a:avLst>
              <a:gd name="adj" fmla="val 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519" name="Line 71"/>
          <p:cNvSpPr>
            <a:spLocks noChangeShapeType="1"/>
          </p:cNvSpPr>
          <p:nvPr/>
        </p:nvSpPr>
        <p:spPr bwMode="auto">
          <a:xfrm>
            <a:off x="7994650" y="1244600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20" name="Rectangle 72"/>
          <p:cNvSpPr>
            <a:spLocks noChangeArrowheads="1"/>
          </p:cNvSpPr>
          <p:nvPr/>
        </p:nvSpPr>
        <p:spPr bwMode="auto">
          <a:xfrm>
            <a:off x="7100888" y="1460500"/>
            <a:ext cx="433387" cy="1444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521" name="Line 73"/>
          <p:cNvSpPr>
            <a:spLocks noChangeShapeType="1"/>
          </p:cNvSpPr>
          <p:nvPr/>
        </p:nvSpPr>
        <p:spPr bwMode="auto">
          <a:xfrm>
            <a:off x="6870700" y="1531938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22" name="Line 74"/>
          <p:cNvSpPr>
            <a:spLocks noChangeShapeType="1"/>
          </p:cNvSpPr>
          <p:nvPr/>
        </p:nvSpPr>
        <p:spPr bwMode="auto">
          <a:xfrm>
            <a:off x="7548563" y="1531938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23" name="Line 75"/>
          <p:cNvSpPr>
            <a:spLocks noChangeShapeType="1"/>
          </p:cNvSpPr>
          <p:nvPr/>
        </p:nvSpPr>
        <p:spPr bwMode="auto">
          <a:xfrm>
            <a:off x="7778750" y="1417638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24" name="AutoShape 76"/>
          <p:cNvSpPr>
            <a:spLocks noChangeArrowheads="1"/>
          </p:cNvSpPr>
          <p:nvPr/>
        </p:nvSpPr>
        <p:spPr bwMode="auto">
          <a:xfrm rot="-5400000">
            <a:off x="7796213" y="1417638"/>
            <a:ext cx="215900" cy="215900"/>
          </a:xfrm>
          <a:prstGeom prst="triangle">
            <a:avLst>
              <a:gd name="adj" fmla="val 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525" name="Line 77"/>
          <p:cNvSpPr>
            <a:spLocks noChangeShapeType="1"/>
          </p:cNvSpPr>
          <p:nvPr/>
        </p:nvSpPr>
        <p:spPr bwMode="auto">
          <a:xfrm>
            <a:off x="7994650" y="1531938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26" name="Rectangle 78"/>
          <p:cNvSpPr>
            <a:spLocks noChangeArrowheads="1"/>
          </p:cNvSpPr>
          <p:nvPr/>
        </p:nvSpPr>
        <p:spPr bwMode="auto">
          <a:xfrm>
            <a:off x="7100888" y="1747838"/>
            <a:ext cx="433387" cy="1444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527" name="Line 79"/>
          <p:cNvSpPr>
            <a:spLocks noChangeShapeType="1"/>
          </p:cNvSpPr>
          <p:nvPr/>
        </p:nvSpPr>
        <p:spPr bwMode="auto">
          <a:xfrm>
            <a:off x="6870700" y="1819275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28" name="Line 80"/>
          <p:cNvSpPr>
            <a:spLocks noChangeShapeType="1"/>
          </p:cNvSpPr>
          <p:nvPr/>
        </p:nvSpPr>
        <p:spPr bwMode="auto">
          <a:xfrm>
            <a:off x="7548563" y="1819275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29" name="Line 81"/>
          <p:cNvSpPr>
            <a:spLocks noChangeShapeType="1"/>
          </p:cNvSpPr>
          <p:nvPr/>
        </p:nvSpPr>
        <p:spPr bwMode="auto">
          <a:xfrm>
            <a:off x="7778750" y="1704975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30" name="AutoShape 82"/>
          <p:cNvSpPr>
            <a:spLocks noChangeArrowheads="1"/>
          </p:cNvSpPr>
          <p:nvPr/>
        </p:nvSpPr>
        <p:spPr bwMode="auto">
          <a:xfrm rot="-5400000">
            <a:off x="7796213" y="1704975"/>
            <a:ext cx="215900" cy="215900"/>
          </a:xfrm>
          <a:prstGeom prst="triangle">
            <a:avLst>
              <a:gd name="adj" fmla="val 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531" name="Line 83"/>
          <p:cNvSpPr>
            <a:spLocks noChangeShapeType="1"/>
          </p:cNvSpPr>
          <p:nvPr/>
        </p:nvSpPr>
        <p:spPr bwMode="auto">
          <a:xfrm>
            <a:off x="7994650" y="1819275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32" name="Rectangle 84"/>
          <p:cNvSpPr>
            <a:spLocks noChangeArrowheads="1"/>
          </p:cNvSpPr>
          <p:nvPr/>
        </p:nvSpPr>
        <p:spPr bwMode="auto">
          <a:xfrm>
            <a:off x="6091238" y="1101725"/>
            <a:ext cx="792162" cy="23034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>
                <a:latin typeface="Times New Roman" pitchFamily="18" charset="0"/>
              </a:rPr>
              <a:t>      </a:t>
            </a:r>
            <a:endParaRPr lang="zh-CN" altLang="en-US">
              <a:latin typeface="Times New Roman" pitchFamily="18" charset="0"/>
            </a:endParaRPr>
          </a:p>
        </p:txBody>
      </p:sp>
      <p:sp>
        <p:nvSpPr>
          <p:cNvPr id="104533" name="AutoShape 85"/>
          <p:cNvSpPr>
            <a:spLocks noChangeArrowheads="1"/>
          </p:cNvSpPr>
          <p:nvPr/>
        </p:nvSpPr>
        <p:spPr bwMode="auto">
          <a:xfrm rot="5400000">
            <a:off x="6231731" y="2118520"/>
            <a:ext cx="346075" cy="239712"/>
          </a:xfrm>
          <a:prstGeom prst="triangle">
            <a:avLst>
              <a:gd name="adj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534" name="Oval 86"/>
          <p:cNvSpPr>
            <a:spLocks noChangeArrowheads="1"/>
          </p:cNvSpPr>
          <p:nvPr/>
        </p:nvSpPr>
        <p:spPr bwMode="auto">
          <a:xfrm>
            <a:off x="6510338" y="2181225"/>
            <a:ext cx="107950" cy="10795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535" name="Line 87"/>
          <p:cNvSpPr>
            <a:spLocks noChangeShapeType="1"/>
          </p:cNvSpPr>
          <p:nvPr/>
        </p:nvSpPr>
        <p:spPr bwMode="auto">
          <a:xfrm>
            <a:off x="6149975" y="2252663"/>
            <a:ext cx="1444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36" name="Line 88"/>
          <p:cNvSpPr>
            <a:spLocks noChangeShapeType="1"/>
          </p:cNvSpPr>
          <p:nvPr/>
        </p:nvSpPr>
        <p:spPr bwMode="auto">
          <a:xfrm>
            <a:off x="6611938" y="2238375"/>
            <a:ext cx="2000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37" name="Rectangle 89"/>
          <p:cNvSpPr>
            <a:spLocks noChangeArrowheads="1"/>
          </p:cNvSpPr>
          <p:nvPr/>
        </p:nvSpPr>
        <p:spPr bwMode="auto">
          <a:xfrm>
            <a:off x="7100888" y="2038350"/>
            <a:ext cx="433387" cy="1444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538" name="Line 90"/>
          <p:cNvSpPr>
            <a:spLocks noChangeShapeType="1"/>
          </p:cNvSpPr>
          <p:nvPr/>
        </p:nvSpPr>
        <p:spPr bwMode="auto">
          <a:xfrm>
            <a:off x="6870700" y="2109788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39" name="Line 91"/>
          <p:cNvSpPr>
            <a:spLocks noChangeShapeType="1"/>
          </p:cNvSpPr>
          <p:nvPr/>
        </p:nvSpPr>
        <p:spPr bwMode="auto">
          <a:xfrm>
            <a:off x="7548563" y="2109788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40" name="Line 92"/>
          <p:cNvSpPr>
            <a:spLocks noChangeShapeType="1"/>
          </p:cNvSpPr>
          <p:nvPr/>
        </p:nvSpPr>
        <p:spPr bwMode="auto">
          <a:xfrm>
            <a:off x="7778750" y="1995488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41" name="AutoShape 93"/>
          <p:cNvSpPr>
            <a:spLocks noChangeArrowheads="1"/>
          </p:cNvSpPr>
          <p:nvPr/>
        </p:nvSpPr>
        <p:spPr bwMode="auto">
          <a:xfrm rot="-5400000">
            <a:off x="7796213" y="1995488"/>
            <a:ext cx="215900" cy="215900"/>
          </a:xfrm>
          <a:prstGeom prst="triangle">
            <a:avLst>
              <a:gd name="adj" fmla="val 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542" name="Line 94"/>
          <p:cNvSpPr>
            <a:spLocks noChangeShapeType="1"/>
          </p:cNvSpPr>
          <p:nvPr/>
        </p:nvSpPr>
        <p:spPr bwMode="auto">
          <a:xfrm>
            <a:off x="7994650" y="2109788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43" name="Rectangle 95"/>
          <p:cNvSpPr>
            <a:spLocks noChangeArrowheads="1"/>
          </p:cNvSpPr>
          <p:nvPr/>
        </p:nvSpPr>
        <p:spPr bwMode="auto">
          <a:xfrm>
            <a:off x="7113588" y="2901950"/>
            <a:ext cx="433387" cy="1444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544" name="Line 96"/>
          <p:cNvSpPr>
            <a:spLocks noChangeShapeType="1"/>
          </p:cNvSpPr>
          <p:nvPr/>
        </p:nvSpPr>
        <p:spPr bwMode="auto">
          <a:xfrm>
            <a:off x="6883400" y="2973388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45" name="Line 97"/>
          <p:cNvSpPr>
            <a:spLocks noChangeShapeType="1"/>
          </p:cNvSpPr>
          <p:nvPr/>
        </p:nvSpPr>
        <p:spPr bwMode="auto">
          <a:xfrm>
            <a:off x="7561263" y="2973388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46" name="Line 98"/>
          <p:cNvSpPr>
            <a:spLocks noChangeShapeType="1"/>
          </p:cNvSpPr>
          <p:nvPr/>
        </p:nvSpPr>
        <p:spPr bwMode="auto">
          <a:xfrm>
            <a:off x="7791450" y="2859088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47" name="AutoShape 99"/>
          <p:cNvSpPr>
            <a:spLocks noChangeArrowheads="1"/>
          </p:cNvSpPr>
          <p:nvPr/>
        </p:nvSpPr>
        <p:spPr bwMode="auto">
          <a:xfrm rot="-5400000">
            <a:off x="7808913" y="2859088"/>
            <a:ext cx="215900" cy="215900"/>
          </a:xfrm>
          <a:prstGeom prst="triangle">
            <a:avLst>
              <a:gd name="adj" fmla="val 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548" name="Line 100"/>
          <p:cNvSpPr>
            <a:spLocks noChangeShapeType="1"/>
          </p:cNvSpPr>
          <p:nvPr/>
        </p:nvSpPr>
        <p:spPr bwMode="auto">
          <a:xfrm>
            <a:off x="8007350" y="2973388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49" name="Rectangle 101"/>
          <p:cNvSpPr>
            <a:spLocks noChangeArrowheads="1"/>
          </p:cNvSpPr>
          <p:nvPr/>
        </p:nvSpPr>
        <p:spPr bwMode="auto">
          <a:xfrm>
            <a:off x="7113588" y="3189288"/>
            <a:ext cx="433387" cy="1444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550" name="Line 102"/>
          <p:cNvSpPr>
            <a:spLocks noChangeShapeType="1"/>
          </p:cNvSpPr>
          <p:nvPr/>
        </p:nvSpPr>
        <p:spPr bwMode="auto">
          <a:xfrm>
            <a:off x="6883400" y="3260725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51" name="Line 103"/>
          <p:cNvSpPr>
            <a:spLocks noChangeShapeType="1"/>
          </p:cNvSpPr>
          <p:nvPr/>
        </p:nvSpPr>
        <p:spPr bwMode="auto">
          <a:xfrm>
            <a:off x="7561263" y="3260725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52" name="Line 104"/>
          <p:cNvSpPr>
            <a:spLocks noChangeShapeType="1"/>
          </p:cNvSpPr>
          <p:nvPr/>
        </p:nvSpPr>
        <p:spPr bwMode="auto">
          <a:xfrm>
            <a:off x="7791450" y="3146425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53" name="AutoShape 105"/>
          <p:cNvSpPr>
            <a:spLocks noChangeArrowheads="1"/>
          </p:cNvSpPr>
          <p:nvPr/>
        </p:nvSpPr>
        <p:spPr bwMode="auto">
          <a:xfrm rot="-5400000">
            <a:off x="7808913" y="3146425"/>
            <a:ext cx="215900" cy="215900"/>
          </a:xfrm>
          <a:prstGeom prst="triangle">
            <a:avLst>
              <a:gd name="adj" fmla="val 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554" name="Line 106"/>
          <p:cNvSpPr>
            <a:spLocks noChangeShapeType="1"/>
          </p:cNvSpPr>
          <p:nvPr/>
        </p:nvSpPr>
        <p:spPr bwMode="auto">
          <a:xfrm>
            <a:off x="8007350" y="3260725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55" name="Rectangle 107"/>
          <p:cNvSpPr>
            <a:spLocks noChangeArrowheads="1"/>
          </p:cNvSpPr>
          <p:nvPr/>
        </p:nvSpPr>
        <p:spPr bwMode="auto">
          <a:xfrm>
            <a:off x="7100888" y="2325688"/>
            <a:ext cx="433387" cy="1444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556" name="Line 108"/>
          <p:cNvSpPr>
            <a:spLocks noChangeShapeType="1"/>
          </p:cNvSpPr>
          <p:nvPr/>
        </p:nvSpPr>
        <p:spPr bwMode="auto">
          <a:xfrm>
            <a:off x="6870700" y="2397125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57" name="Line 109"/>
          <p:cNvSpPr>
            <a:spLocks noChangeShapeType="1"/>
          </p:cNvSpPr>
          <p:nvPr/>
        </p:nvSpPr>
        <p:spPr bwMode="auto">
          <a:xfrm>
            <a:off x="7548563" y="2397125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58" name="Line 110"/>
          <p:cNvSpPr>
            <a:spLocks noChangeShapeType="1"/>
          </p:cNvSpPr>
          <p:nvPr/>
        </p:nvSpPr>
        <p:spPr bwMode="auto">
          <a:xfrm>
            <a:off x="7778750" y="2282825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59" name="AutoShape 111"/>
          <p:cNvSpPr>
            <a:spLocks noChangeArrowheads="1"/>
          </p:cNvSpPr>
          <p:nvPr/>
        </p:nvSpPr>
        <p:spPr bwMode="auto">
          <a:xfrm rot="-5400000">
            <a:off x="7796213" y="2282825"/>
            <a:ext cx="215900" cy="215900"/>
          </a:xfrm>
          <a:prstGeom prst="triangle">
            <a:avLst>
              <a:gd name="adj" fmla="val 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560" name="Line 112"/>
          <p:cNvSpPr>
            <a:spLocks noChangeShapeType="1"/>
          </p:cNvSpPr>
          <p:nvPr/>
        </p:nvSpPr>
        <p:spPr bwMode="auto">
          <a:xfrm>
            <a:off x="7994650" y="2397125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61" name="Rectangle 113"/>
          <p:cNvSpPr>
            <a:spLocks noChangeArrowheads="1"/>
          </p:cNvSpPr>
          <p:nvPr/>
        </p:nvSpPr>
        <p:spPr bwMode="auto">
          <a:xfrm>
            <a:off x="7100888" y="2613025"/>
            <a:ext cx="433387" cy="1444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562" name="Line 114"/>
          <p:cNvSpPr>
            <a:spLocks noChangeShapeType="1"/>
          </p:cNvSpPr>
          <p:nvPr/>
        </p:nvSpPr>
        <p:spPr bwMode="auto">
          <a:xfrm>
            <a:off x="6870700" y="2684463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63" name="Line 115"/>
          <p:cNvSpPr>
            <a:spLocks noChangeShapeType="1"/>
          </p:cNvSpPr>
          <p:nvPr/>
        </p:nvSpPr>
        <p:spPr bwMode="auto">
          <a:xfrm>
            <a:off x="7548563" y="2684463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64" name="Line 116"/>
          <p:cNvSpPr>
            <a:spLocks noChangeShapeType="1"/>
          </p:cNvSpPr>
          <p:nvPr/>
        </p:nvSpPr>
        <p:spPr bwMode="auto">
          <a:xfrm>
            <a:off x="7778750" y="2570163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65" name="AutoShape 117"/>
          <p:cNvSpPr>
            <a:spLocks noChangeArrowheads="1"/>
          </p:cNvSpPr>
          <p:nvPr/>
        </p:nvSpPr>
        <p:spPr bwMode="auto">
          <a:xfrm rot="-5400000">
            <a:off x="7796213" y="2570163"/>
            <a:ext cx="215900" cy="215900"/>
          </a:xfrm>
          <a:prstGeom prst="triangle">
            <a:avLst>
              <a:gd name="adj" fmla="val 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566" name="Line 118"/>
          <p:cNvSpPr>
            <a:spLocks noChangeShapeType="1"/>
          </p:cNvSpPr>
          <p:nvPr/>
        </p:nvSpPr>
        <p:spPr bwMode="auto">
          <a:xfrm>
            <a:off x="7994650" y="2684463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67" name="Line 119"/>
          <p:cNvSpPr>
            <a:spLocks noChangeShapeType="1"/>
          </p:cNvSpPr>
          <p:nvPr/>
        </p:nvSpPr>
        <p:spPr bwMode="auto">
          <a:xfrm>
            <a:off x="5588000" y="1244600"/>
            <a:ext cx="503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68" name="Line 120"/>
          <p:cNvSpPr>
            <a:spLocks noChangeShapeType="1"/>
          </p:cNvSpPr>
          <p:nvPr/>
        </p:nvSpPr>
        <p:spPr bwMode="auto">
          <a:xfrm>
            <a:off x="5588000" y="1533525"/>
            <a:ext cx="503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69" name="Line 121"/>
          <p:cNvSpPr>
            <a:spLocks noChangeShapeType="1"/>
          </p:cNvSpPr>
          <p:nvPr/>
        </p:nvSpPr>
        <p:spPr bwMode="auto">
          <a:xfrm>
            <a:off x="5588000" y="1820863"/>
            <a:ext cx="503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70" name="Line 122"/>
          <p:cNvSpPr>
            <a:spLocks noChangeShapeType="1"/>
          </p:cNvSpPr>
          <p:nvPr/>
        </p:nvSpPr>
        <p:spPr bwMode="auto">
          <a:xfrm>
            <a:off x="5588000" y="2109788"/>
            <a:ext cx="503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71" name="Line 123"/>
          <p:cNvSpPr>
            <a:spLocks noChangeShapeType="1"/>
          </p:cNvSpPr>
          <p:nvPr/>
        </p:nvSpPr>
        <p:spPr bwMode="auto">
          <a:xfrm>
            <a:off x="5588000" y="2397125"/>
            <a:ext cx="503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72" name="Line 124"/>
          <p:cNvSpPr>
            <a:spLocks noChangeShapeType="1"/>
          </p:cNvSpPr>
          <p:nvPr/>
        </p:nvSpPr>
        <p:spPr bwMode="auto">
          <a:xfrm>
            <a:off x="5588000" y="2684463"/>
            <a:ext cx="503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73" name="Line 125"/>
          <p:cNvSpPr>
            <a:spLocks noChangeShapeType="1"/>
          </p:cNvSpPr>
          <p:nvPr/>
        </p:nvSpPr>
        <p:spPr bwMode="auto">
          <a:xfrm>
            <a:off x="5588000" y="2973388"/>
            <a:ext cx="503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74" name="Line 126"/>
          <p:cNvSpPr>
            <a:spLocks noChangeShapeType="1"/>
          </p:cNvSpPr>
          <p:nvPr/>
        </p:nvSpPr>
        <p:spPr bwMode="auto">
          <a:xfrm>
            <a:off x="5588000" y="3260725"/>
            <a:ext cx="503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75" name="Line 127"/>
          <p:cNvSpPr>
            <a:spLocks noChangeShapeType="1"/>
          </p:cNvSpPr>
          <p:nvPr/>
        </p:nvSpPr>
        <p:spPr bwMode="auto">
          <a:xfrm>
            <a:off x="8223250" y="1244600"/>
            <a:ext cx="0" cy="2881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76" name="Text Box 128"/>
          <p:cNvSpPr txBox="1">
            <a:spLocks noChangeArrowheads="1"/>
          </p:cNvSpPr>
          <p:nvPr/>
        </p:nvSpPr>
        <p:spPr bwMode="auto">
          <a:xfrm>
            <a:off x="8396288" y="1101725"/>
            <a:ext cx="360362" cy="231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5000"/>
              </a:lnSpc>
            </a:pPr>
            <a:r>
              <a:rPr lang="en-US" altLang="zh-CN">
                <a:latin typeface="Times New Roman" pitchFamily="18" charset="0"/>
              </a:rPr>
              <a:t>a</a:t>
            </a:r>
          </a:p>
          <a:p>
            <a:pPr eaLnBrk="1" hangingPunct="1">
              <a:lnSpc>
                <a:spcPct val="105000"/>
              </a:lnSpc>
            </a:pPr>
            <a:r>
              <a:rPr lang="en-US" altLang="zh-CN">
                <a:latin typeface="Times New Roman" pitchFamily="18" charset="0"/>
              </a:rPr>
              <a:t>b</a:t>
            </a:r>
          </a:p>
          <a:p>
            <a:pPr eaLnBrk="1" hangingPunct="1">
              <a:lnSpc>
                <a:spcPct val="105000"/>
              </a:lnSpc>
            </a:pPr>
            <a:r>
              <a:rPr lang="en-US" altLang="zh-CN">
                <a:latin typeface="Times New Roman" pitchFamily="18" charset="0"/>
              </a:rPr>
              <a:t>c</a:t>
            </a:r>
          </a:p>
          <a:p>
            <a:pPr eaLnBrk="1" hangingPunct="1">
              <a:lnSpc>
                <a:spcPct val="105000"/>
              </a:lnSpc>
            </a:pPr>
            <a:r>
              <a:rPr lang="en-US" altLang="zh-CN">
                <a:latin typeface="Times New Roman" pitchFamily="18" charset="0"/>
              </a:rPr>
              <a:t>d</a:t>
            </a:r>
          </a:p>
          <a:p>
            <a:pPr eaLnBrk="1" hangingPunct="1">
              <a:lnSpc>
                <a:spcPct val="105000"/>
              </a:lnSpc>
            </a:pPr>
            <a:r>
              <a:rPr lang="en-US" altLang="zh-CN">
                <a:latin typeface="Times New Roman" pitchFamily="18" charset="0"/>
              </a:rPr>
              <a:t>e</a:t>
            </a:r>
          </a:p>
          <a:p>
            <a:pPr eaLnBrk="1" hangingPunct="1">
              <a:lnSpc>
                <a:spcPct val="105000"/>
              </a:lnSpc>
            </a:pPr>
            <a:r>
              <a:rPr lang="en-US" altLang="zh-CN">
                <a:latin typeface="Times New Roman" pitchFamily="18" charset="0"/>
              </a:rPr>
              <a:t>f</a:t>
            </a:r>
          </a:p>
          <a:p>
            <a:pPr eaLnBrk="1" hangingPunct="1">
              <a:lnSpc>
                <a:spcPct val="105000"/>
              </a:lnSpc>
            </a:pPr>
            <a:r>
              <a:rPr lang="en-US" altLang="zh-CN">
                <a:latin typeface="Times New Roman" pitchFamily="18" charset="0"/>
              </a:rPr>
              <a:t>g</a:t>
            </a:r>
          </a:p>
          <a:p>
            <a:pPr eaLnBrk="1" hangingPunct="1">
              <a:lnSpc>
                <a:spcPct val="105000"/>
              </a:lnSpc>
            </a:pPr>
            <a:r>
              <a:rPr lang="en-US" altLang="zh-CN">
                <a:latin typeface="Times New Roman" pitchFamily="18" charset="0"/>
              </a:rPr>
              <a:t>DP</a:t>
            </a:r>
          </a:p>
        </p:txBody>
      </p:sp>
      <p:sp>
        <p:nvSpPr>
          <p:cNvPr id="104577" name="Text Box 129"/>
          <p:cNvSpPr txBox="1">
            <a:spLocks noChangeArrowheads="1"/>
          </p:cNvSpPr>
          <p:nvPr/>
        </p:nvSpPr>
        <p:spPr bwMode="auto">
          <a:xfrm>
            <a:off x="6235700" y="812800"/>
            <a:ext cx="576263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 b="1">
                <a:latin typeface="Arial" charset="0"/>
              </a:rPr>
              <a:t>7406</a:t>
            </a:r>
          </a:p>
        </p:txBody>
      </p:sp>
      <p:sp>
        <p:nvSpPr>
          <p:cNvPr id="104578" name="Text Box 130"/>
          <p:cNvSpPr txBox="1">
            <a:spLocks noChangeArrowheads="1"/>
          </p:cNvSpPr>
          <p:nvPr/>
        </p:nvSpPr>
        <p:spPr bwMode="auto">
          <a:xfrm>
            <a:off x="6164263" y="1460500"/>
            <a:ext cx="6477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latin typeface="Arial" charset="0"/>
              </a:rPr>
              <a:t>反相器</a:t>
            </a:r>
          </a:p>
        </p:txBody>
      </p:sp>
      <p:sp>
        <p:nvSpPr>
          <p:cNvPr id="104579" name="Text Box 131"/>
          <p:cNvSpPr txBox="1">
            <a:spLocks noChangeArrowheads="1"/>
          </p:cNvSpPr>
          <p:nvPr/>
        </p:nvSpPr>
        <p:spPr bwMode="auto">
          <a:xfrm>
            <a:off x="4795838" y="812800"/>
            <a:ext cx="9366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 b="1">
                <a:latin typeface="Arial" charset="0"/>
              </a:rPr>
              <a:t>74LS273</a:t>
            </a:r>
          </a:p>
        </p:txBody>
      </p:sp>
      <p:sp>
        <p:nvSpPr>
          <p:cNvPr id="104580" name="Text Box 132"/>
          <p:cNvSpPr txBox="1">
            <a:spLocks noChangeArrowheads="1"/>
          </p:cNvSpPr>
          <p:nvPr/>
        </p:nvSpPr>
        <p:spPr bwMode="auto">
          <a:xfrm>
            <a:off x="7099300" y="812800"/>
            <a:ext cx="43338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 b="1">
                <a:latin typeface="Arial" charset="0"/>
              </a:rPr>
              <a:t>Rx8</a:t>
            </a:r>
          </a:p>
        </p:txBody>
      </p:sp>
      <p:sp>
        <p:nvSpPr>
          <p:cNvPr id="104581" name="Rectangle 133"/>
          <p:cNvSpPr>
            <a:spLocks noChangeArrowheads="1"/>
          </p:cNvSpPr>
          <p:nvPr/>
        </p:nvSpPr>
        <p:spPr bwMode="auto">
          <a:xfrm>
            <a:off x="3659188" y="2368550"/>
            <a:ext cx="358775" cy="647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1600" b="1">
                <a:latin typeface="宋体" charset="-122"/>
              </a:rPr>
              <a:t>≥1</a:t>
            </a:r>
          </a:p>
        </p:txBody>
      </p:sp>
      <p:sp>
        <p:nvSpPr>
          <p:cNvPr id="104582" name="Line 134"/>
          <p:cNvSpPr>
            <a:spLocks noChangeShapeType="1"/>
          </p:cNvSpPr>
          <p:nvPr/>
        </p:nvSpPr>
        <p:spPr bwMode="auto">
          <a:xfrm>
            <a:off x="4038600" y="2667000"/>
            <a:ext cx="8286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83" name="Line 135"/>
          <p:cNvSpPr>
            <a:spLocks noChangeShapeType="1"/>
          </p:cNvSpPr>
          <p:nvPr/>
        </p:nvSpPr>
        <p:spPr bwMode="auto">
          <a:xfrm>
            <a:off x="3067050" y="3706813"/>
            <a:ext cx="288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84" name="Line 136"/>
          <p:cNvSpPr>
            <a:spLocks noChangeShapeType="1"/>
          </p:cNvSpPr>
          <p:nvPr/>
        </p:nvSpPr>
        <p:spPr bwMode="auto">
          <a:xfrm>
            <a:off x="3355975" y="2900363"/>
            <a:ext cx="0" cy="793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85" name="Line 137"/>
          <p:cNvSpPr>
            <a:spLocks noChangeShapeType="1"/>
          </p:cNvSpPr>
          <p:nvPr/>
        </p:nvSpPr>
        <p:spPr bwMode="auto">
          <a:xfrm>
            <a:off x="3355975" y="2900363"/>
            <a:ext cx="288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87" name="Line 139"/>
          <p:cNvSpPr>
            <a:spLocks noChangeShapeType="1"/>
          </p:cNvSpPr>
          <p:nvPr/>
        </p:nvSpPr>
        <p:spPr bwMode="auto">
          <a:xfrm>
            <a:off x="1411288" y="2541588"/>
            <a:ext cx="22320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88" name="Text Box 140"/>
          <p:cNvSpPr txBox="1">
            <a:spLocks noChangeArrowheads="1"/>
          </p:cNvSpPr>
          <p:nvPr/>
        </p:nvSpPr>
        <p:spPr bwMode="auto">
          <a:xfrm>
            <a:off x="2203450" y="3117850"/>
            <a:ext cx="9366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 b="1">
                <a:latin typeface="Arial" charset="0"/>
              </a:rPr>
              <a:t>74LS138</a:t>
            </a:r>
          </a:p>
        </p:txBody>
      </p:sp>
      <p:sp>
        <p:nvSpPr>
          <p:cNvPr id="104589" name="Text Box 141"/>
          <p:cNvSpPr txBox="1">
            <a:spLocks noChangeArrowheads="1"/>
          </p:cNvSpPr>
          <p:nvPr/>
        </p:nvSpPr>
        <p:spPr bwMode="auto">
          <a:xfrm>
            <a:off x="547688" y="1317625"/>
            <a:ext cx="8636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b="1">
                <a:latin typeface="Arial" charset="0"/>
              </a:rPr>
              <a:t>D0</a:t>
            </a:r>
            <a:r>
              <a:rPr lang="zh-CN" altLang="en-US" b="1">
                <a:latin typeface="Arial" charset="0"/>
              </a:rPr>
              <a:t>～</a:t>
            </a:r>
            <a:r>
              <a:rPr lang="en-US" altLang="zh-CN" b="1">
                <a:latin typeface="Arial" charset="0"/>
              </a:rPr>
              <a:t>D7</a:t>
            </a:r>
          </a:p>
        </p:txBody>
      </p:sp>
      <p:sp>
        <p:nvSpPr>
          <p:cNvPr id="104590" name="Text Box 142"/>
          <p:cNvSpPr txBox="1">
            <a:spLocks noChangeArrowheads="1"/>
          </p:cNvSpPr>
          <p:nvPr/>
        </p:nvSpPr>
        <p:spPr bwMode="auto">
          <a:xfrm>
            <a:off x="547688" y="2397125"/>
            <a:ext cx="7207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b="1">
                <a:latin typeface="Arial" charset="0"/>
              </a:rPr>
              <a:t>IOW</a:t>
            </a:r>
          </a:p>
        </p:txBody>
      </p:sp>
      <p:sp>
        <p:nvSpPr>
          <p:cNvPr id="104591" name="Text Box 143"/>
          <p:cNvSpPr txBox="1">
            <a:spLocks noChangeArrowheads="1"/>
          </p:cNvSpPr>
          <p:nvPr/>
        </p:nvSpPr>
        <p:spPr bwMode="auto">
          <a:xfrm>
            <a:off x="547688" y="6069013"/>
            <a:ext cx="72072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b="1">
                <a:latin typeface="Arial" charset="0"/>
              </a:rPr>
              <a:t>IOR</a:t>
            </a:r>
          </a:p>
        </p:txBody>
      </p:sp>
      <p:sp>
        <p:nvSpPr>
          <p:cNvPr id="104592" name="Text Box 144"/>
          <p:cNvSpPr txBox="1">
            <a:spLocks noChangeArrowheads="1"/>
          </p:cNvSpPr>
          <p:nvPr/>
        </p:nvSpPr>
        <p:spPr bwMode="auto">
          <a:xfrm>
            <a:off x="3140075" y="3765550"/>
            <a:ext cx="36036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latin typeface="Arial" charset="0"/>
              </a:rPr>
              <a:t>Y</a:t>
            </a:r>
            <a:r>
              <a:rPr lang="en-US" altLang="zh-CN" sz="1400" b="1">
                <a:latin typeface="Arial" charset="0"/>
              </a:rPr>
              <a:t>0</a:t>
            </a:r>
            <a:endParaRPr lang="zh-CN" altLang="en-US" sz="1400" b="1">
              <a:latin typeface="Arial" charset="0"/>
            </a:endParaRPr>
          </a:p>
        </p:txBody>
      </p:sp>
      <p:sp>
        <p:nvSpPr>
          <p:cNvPr id="104593" name="Text Box 145"/>
          <p:cNvSpPr txBox="1">
            <a:spLocks noChangeArrowheads="1"/>
          </p:cNvSpPr>
          <p:nvPr/>
        </p:nvSpPr>
        <p:spPr bwMode="auto">
          <a:xfrm>
            <a:off x="3140075" y="4889500"/>
            <a:ext cx="433388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latin typeface="Arial" charset="0"/>
              </a:rPr>
              <a:t>Y</a:t>
            </a:r>
            <a:r>
              <a:rPr lang="en-US" altLang="zh-CN" sz="1400" b="1">
                <a:latin typeface="Arial" charset="0"/>
              </a:rPr>
              <a:t>1</a:t>
            </a:r>
            <a:endParaRPr lang="zh-CN" altLang="en-US" sz="1400" b="1">
              <a:latin typeface="Arial" charset="0"/>
            </a:endParaRPr>
          </a:p>
        </p:txBody>
      </p:sp>
      <p:sp>
        <p:nvSpPr>
          <p:cNvPr id="104594" name="Line 146"/>
          <p:cNvSpPr>
            <a:spLocks noChangeShapeType="1"/>
          </p:cNvSpPr>
          <p:nvPr/>
        </p:nvSpPr>
        <p:spPr bwMode="auto">
          <a:xfrm>
            <a:off x="2332038" y="3979863"/>
            <a:ext cx="3238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95" name="Line 147"/>
          <p:cNvSpPr>
            <a:spLocks noChangeShapeType="1"/>
          </p:cNvSpPr>
          <p:nvPr/>
        </p:nvSpPr>
        <p:spPr bwMode="auto">
          <a:xfrm>
            <a:off x="2346325" y="4543425"/>
            <a:ext cx="3238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96" name="Line 148"/>
          <p:cNvSpPr>
            <a:spLocks noChangeShapeType="1"/>
          </p:cNvSpPr>
          <p:nvPr/>
        </p:nvSpPr>
        <p:spPr bwMode="auto">
          <a:xfrm>
            <a:off x="3140075" y="3765550"/>
            <a:ext cx="25241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97" name="Line 149"/>
          <p:cNvSpPr>
            <a:spLocks noChangeShapeType="1"/>
          </p:cNvSpPr>
          <p:nvPr/>
        </p:nvSpPr>
        <p:spPr bwMode="auto">
          <a:xfrm>
            <a:off x="3140075" y="4903788"/>
            <a:ext cx="25241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98" name="Text Box 150"/>
          <p:cNvSpPr txBox="1">
            <a:spLocks noChangeArrowheads="1"/>
          </p:cNvSpPr>
          <p:nvPr/>
        </p:nvSpPr>
        <p:spPr bwMode="auto">
          <a:xfrm>
            <a:off x="539750" y="260350"/>
            <a:ext cx="2519363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2000" b="1">
                <a:solidFill>
                  <a:schemeClr val="hlink"/>
                </a:solidFill>
                <a:latin typeface="Times New Roman" pitchFamily="18" charset="0"/>
              </a:rPr>
              <a:t>F0H = 1111  0000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sz="2000" b="1">
                <a:solidFill>
                  <a:schemeClr val="hlink"/>
                </a:solidFill>
                <a:latin typeface="Times New Roman" pitchFamily="18" charset="0"/>
              </a:rPr>
              <a:t>F1H = 1111  0001</a:t>
            </a:r>
          </a:p>
        </p:txBody>
      </p:sp>
      <p:sp>
        <p:nvSpPr>
          <p:cNvPr id="104599" name="Rectangle 151"/>
          <p:cNvSpPr>
            <a:spLocks noChangeArrowheads="1"/>
          </p:cNvSpPr>
          <p:nvPr/>
        </p:nvSpPr>
        <p:spPr bwMode="auto">
          <a:xfrm>
            <a:off x="1555750" y="3117850"/>
            <a:ext cx="360363" cy="5762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rIns="0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>
                <a:latin typeface="Arial" charset="0"/>
              </a:rPr>
              <a:t>&amp;</a:t>
            </a:r>
          </a:p>
        </p:txBody>
      </p:sp>
      <p:sp>
        <p:nvSpPr>
          <p:cNvPr id="104601" name="Line 153"/>
          <p:cNvSpPr>
            <a:spLocks noChangeShapeType="1"/>
          </p:cNvSpPr>
          <p:nvPr/>
        </p:nvSpPr>
        <p:spPr bwMode="auto">
          <a:xfrm>
            <a:off x="2132013" y="3549650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602" name="Line 154"/>
          <p:cNvSpPr>
            <a:spLocks noChangeShapeType="1"/>
          </p:cNvSpPr>
          <p:nvPr/>
        </p:nvSpPr>
        <p:spPr bwMode="auto">
          <a:xfrm>
            <a:off x="1339850" y="3190875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603" name="Line 155"/>
          <p:cNvSpPr>
            <a:spLocks noChangeShapeType="1"/>
          </p:cNvSpPr>
          <p:nvPr/>
        </p:nvSpPr>
        <p:spPr bwMode="auto">
          <a:xfrm>
            <a:off x="1339850" y="3357563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604" name="Line 156"/>
          <p:cNvSpPr>
            <a:spLocks noChangeShapeType="1"/>
          </p:cNvSpPr>
          <p:nvPr/>
        </p:nvSpPr>
        <p:spPr bwMode="auto">
          <a:xfrm>
            <a:off x="1339850" y="3573463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614" name="Line 166"/>
          <p:cNvSpPr>
            <a:spLocks noChangeShapeType="1"/>
          </p:cNvSpPr>
          <p:nvPr/>
        </p:nvSpPr>
        <p:spPr bwMode="auto">
          <a:xfrm flipV="1">
            <a:off x="1936750" y="4097338"/>
            <a:ext cx="3317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615" name="Line 167"/>
          <p:cNvSpPr>
            <a:spLocks noChangeShapeType="1"/>
          </p:cNvSpPr>
          <p:nvPr/>
        </p:nvSpPr>
        <p:spPr bwMode="auto">
          <a:xfrm>
            <a:off x="1339850" y="4629150"/>
            <a:ext cx="9350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616" name="Line 168"/>
          <p:cNvSpPr>
            <a:spLocks noChangeShapeType="1"/>
          </p:cNvSpPr>
          <p:nvPr/>
        </p:nvSpPr>
        <p:spPr bwMode="auto">
          <a:xfrm>
            <a:off x="1339850" y="4918075"/>
            <a:ext cx="9350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617" name="Line 169"/>
          <p:cNvSpPr>
            <a:spLocks noChangeShapeType="1"/>
          </p:cNvSpPr>
          <p:nvPr/>
        </p:nvSpPr>
        <p:spPr bwMode="auto">
          <a:xfrm>
            <a:off x="1339850" y="5133975"/>
            <a:ext cx="9350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618" name="Line 170"/>
          <p:cNvSpPr>
            <a:spLocks noChangeShapeType="1"/>
          </p:cNvSpPr>
          <p:nvPr/>
        </p:nvSpPr>
        <p:spPr bwMode="auto">
          <a:xfrm>
            <a:off x="1339850" y="5421313"/>
            <a:ext cx="9350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619" name="Line 171"/>
          <p:cNvSpPr>
            <a:spLocks noChangeShapeType="1"/>
          </p:cNvSpPr>
          <p:nvPr/>
        </p:nvSpPr>
        <p:spPr bwMode="auto">
          <a:xfrm flipV="1">
            <a:off x="2132013" y="3405188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620" name="Line 172"/>
          <p:cNvSpPr>
            <a:spLocks noChangeShapeType="1"/>
          </p:cNvSpPr>
          <p:nvPr/>
        </p:nvSpPr>
        <p:spPr bwMode="auto">
          <a:xfrm flipH="1">
            <a:off x="1916113" y="3405188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621" name="AutoShape 173"/>
          <p:cNvSpPr>
            <a:spLocks/>
          </p:cNvSpPr>
          <p:nvPr/>
        </p:nvSpPr>
        <p:spPr bwMode="auto">
          <a:xfrm>
            <a:off x="1195388" y="3189288"/>
            <a:ext cx="69850" cy="384175"/>
          </a:xfrm>
          <a:prstGeom prst="leftBrace">
            <a:avLst>
              <a:gd name="adj1" fmla="val 45833"/>
              <a:gd name="adj2" fmla="val 50000"/>
            </a:avLst>
          </a:prstGeom>
          <a:noFill/>
          <a:ln w="127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623" name="Text Box 175"/>
          <p:cNvSpPr txBox="1">
            <a:spLocks noChangeArrowheads="1"/>
          </p:cNvSpPr>
          <p:nvPr/>
        </p:nvSpPr>
        <p:spPr bwMode="auto">
          <a:xfrm>
            <a:off x="323850" y="3270250"/>
            <a:ext cx="8572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zh-CN" b="1">
                <a:latin typeface="Arial" charset="0"/>
              </a:rPr>
              <a:t>A</a:t>
            </a:r>
            <a:r>
              <a:rPr lang="en-US" altLang="zh-CN" sz="1400" b="1">
                <a:latin typeface="Arial" charset="0"/>
              </a:rPr>
              <a:t>6</a:t>
            </a:r>
            <a:r>
              <a:rPr lang="zh-CN" altLang="en-US" sz="1400" b="1">
                <a:latin typeface="Arial" charset="0"/>
              </a:rPr>
              <a:t>～</a:t>
            </a:r>
            <a:r>
              <a:rPr lang="en-US" altLang="zh-CN" b="1">
                <a:latin typeface="Arial" charset="0"/>
              </a:rPr>
              <a:t>A</a:t>
            </a:r>
            <a:r>
              <a:rPr lang="en-US" altLang="zh-CN" sz="1400" b="1">
                <a:latin typeface="Arial" charset="0"/>
              </a:rPr>
              <a:t>4</a:t>
            </a:r>
          </a:p>
        </p:txBody>
      </p:sp>
      <p:sp>
        <p:nvSpPr>
          <p:cNvPr id="104625" name="Text Box 177"/>
          <p:cNvSpPr txBox="1">
            <a:spLocks noChangeArrowheads="1"/>
          </p:cNvSpPr>
          <p:nvPr/>
        </p:nvSpPr>
        <p:spPr bwMode="auto">
          <a:xfrm>
            <a:off x="835025" y="4529138"/>
            <a:ext cx="360363" cy="22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zh-CN" sz="1600" b="1">
                <a:latin typeface="Arial" charset="0"/>
              </a:rPr>
              <a:t>A3</a:t>
            </a:r>
          </a:p>
        </p:txBody>
      </p:sp>
      <p:sp>
        <p:nvSpPr>
          <p:cNvPr id="104626" name="Text Box 178"/>
          <p:cNvSpPr txBox="1">
            <a:spLocks noChangeArrowheads="1"/>
          </p:cNvSpPr>
          <p:nvPr/>
        </p:nvSpPr>
        <p:spPr bwMode="auto">
          <a:xfrm>
            <a:off x="835025" y="4802188"/>
            <a:ext cx="360363" cy="22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zh-CN" sz="1600" b="1">
                <a:latin typeface="Arial" charset="0"/>
              </a:rPr>
              <a:t>A2</a:t>
            </a:r>
          </a:p>
        </p:txBody>
      </p:sp>
      <p:sp>
        <p:nvSpPr>
          <p:cNvPr id="104627" name="Text Box 179"/>
          <p:cNvSpPr txBox="1">
            <a:spLocks noChangeArrowheads="1"/>
          </p:cNvSpPr>
          <p:nvPr/>
        </p:nvSpPr>
        <p:spPr bwMode="auto">
          <a:xfrm>
            <a:off x="835025" y="5048250"/>
            <a:ext cx="360363" cy="22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zh-CN" sz="1600" b="1">
                <a:latin typeface="Arial" charset="0"/>
              </a:rPr>
              <a:t>A1</a:t>
            </a:r>
          </a:p>
        </p:txBody>
      </p:sp>
      <p:sp>
        <p:nvSpPr>
          <p:cNvPr id="104628" name="Text Box 180"/>
          <p:cNvSpPr txBox="1">
            <a:spLocks noChangeArrowheads="1"/>
          </p:cNvSpPr>
          <p:nvPr/>
        </p:nvSpPr>
        <p:spPr bwMode="auto">
          <a:xfrm>
            <a:off x="835025" y="5335588"/>
            <a:ext cx="360363" cy="22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zh-CN" sz="1600" b="1">
                <a:latin typeface="Arial" charset="0"/>
              </a:rPr>
              <a:t>A0</a:t>
            </a:r>
          </a:p>
        </p:txBody>
      </p:sp>
      <p:sp>
        <p:nvSpPr>
          <p:cNvPr id="104629" name="Text Box 181"/>
          <p:cNvSpPr txBox="1">
            <a:spLocks noChangeArrowheads="1"/>
          </p:cNvSpPr>
          <p:nvPr/>
        </p:nvSpPr>
        <p:spPr bwMode="auto">
          <a:xfrm>
            <a:off x="4795838" y="4484688"/>
            <a:ext cx="360362" cy="22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zh-CN" sz="1600" b="1">
                <a:latin typeface="Arial" charset="0"/>
              </a:rPr>
              <a:t>D0</a:t>
            </a:r>
          </a:p>
        </p:txBody>
      </p:sp>
      <p:sp>
        <p:nvSpPr>
          <p:cNvPr id="104630" name="Text Box 182"/>
          <p:cNvSpPr txBox="1">
            <a:spLocks noChangeArrowheads="1"/>
          </p:cNvSpPr>
          <p:nvPr/>
        </p:nvSpPr>
        <p:spPr bwMode="auto">
          <a:xfrm>
            <a:off x="4795838" y="4845050"/>
            <a:ext cx="360362" cy="22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zh-CN" sz="1600" b="1">
                <a:latin typeface="Arial" charset="0"/>
              </a:rPr>
              <a:t>D1</a:t>
            </a:r>
          </a:p>
        </p:txBody>
      </p:sp>
      <p:sp>
        <p:nvSpPr>
          <p:cNvPr id="104631" name="Text Box 183"/>
          <p:cNvSpPr txBox="1">
            <a:spLocks noChangeArrowheads="1"/>
          </p:cNvSpPr>
          <p:nvPr/>
        </p:nvSpPr>
        <p:spPr bwMode="auto">
          <a:xfrm>
            <a:off x="4795838" y="5205413"/>
            <a:ext cx="360362" cy="22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zh-CN" sz="1600" b="1">
                <a:latin typeface="Arial" charset="0"/>
              </a:rPr>
              <a:t>D2</a:t>
            </a:r>
          </a:p>
        </p:txBody>
      </p:sp>
      <p:sp>
        <p:nvSpPr>
          <p:cNvPr id="104632" name="Text Box 184"/>
          <p:cNvSpPr txBox="1">
            <a:spLocks noChangeArrowheads="1"/>
          </p:cNvSpPr>
          <p:nvPr/>
        </p:nvSpPr>
        <p:spPr bwMode="auto">
          <a:xfrm>
            <a:off x="4795838" y="5565775"/>
            <a:ext cx="360362" cy="22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zh-CN" sz="1600" b="1">
                <a:latin typeface="Arial" charset="0"/>
              </a:rPr>
              <a:t>D3</a:t>
            </a:r>
          </a:p>
        </p:txBody>
      </p:sp>
      <p:sp>
        <p:nvSpPr>
          <p:cNvPr id="104633" name="Text Box 185"/>
          <p:cNvSpPr txBox="1">
            <a:spLocks noChangeArrowheads="1"/>
          </p:cNvSpPr>
          <p:nvPr/>
        </p:nvSpPr>
        <p:spPr bwMode="auto">
          <a:xfrm>
            <a:off x="2058988" y="1892300"/>
            <a:ext cx="7207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b="1">
                <a:latin typeface="Arial" charset="0"/>
              </a:rPr>
              <a:t>译码器</a:t>
            </a:r>
          </a:p>
        </p:txBody>
      </p:sp>
      <p:sp>
        <p:nvSpPr>
          <p:cNvPr id="104634" name="Line 186"/>
          <p:cNvSpPr>
            <a:spLocks noChangeShapeType="1"/>
          </p:cNvSpPr>
          <p:nvPr/>
        </p:nvSpPr>
        <p:spPr bwMode="auto">
          <a:xfrm>
            <a:off x="5391150" y="5943600"/>
            <a:ext cx="2286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635" name="Text Box 187"/>
          <p:cNvSpPr txBox="1">
            <a:spLocks noChangeArrowheads="1"/>
          </p:cNvSpPr>
          <p:nvPr/>
        </p:nvSpPr>
        <p:spPr bwMode="auto">
          <a:xfrm>
            <a:off x="784225" y="3883025"/>
            <a:ext cx="5746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/>
              <a:t>A</a:t>
            </a:r>
            <a:r>
              <a:rPr lang="en-US" altLang="zh-CN" sz="1400" b="1"/>
              <a:t>7</a:t>
            </a:r>
            <a:endParaRPr lang="zh-CN" altLang="en-US" sz="1400" b="1"/>
          </a:p>
        </p:txBody>
      </p:sp>
      <p:sp>
        <p:nvSpPr>
          <p:cNvPr id="104636" name="Line 188"/>
          <p:cNvSpPr>
            <a:spLocks noChangeShapeType="1"/>
          </p:cNvSpPr>
          <p:nvPr/>
        </p:nvSpPr>
        <p:spPr bwMode="auto">
          <a:xfrm>
            <a:off x="698500" y="6049963"/>
            <a:ext cx="3952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637" name="Line 189"/>
          <p:cNvSpPr>
            <a:spLocks noChangeShapeType="1"/>
          </p:cNvSpPr>
          <p:nvPr/>
        </p:nvSpPr>
        <p:spPr bwMode="auto">
          <a:xfrm>
            <a:off x="692150" y="2378075"/>
            <a:ext cx="3952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638" name="Text Box 190"/>
          <p:cNvSpPr txBox="1">
            <a:spLocks noChangeArrowheads="1"/>
          </p:cNvSpPr>
          <p:nvPr/>
        </p:nvSpPr>
        <p:spPr bwMode="auto">
          <a:xfrm>
            <a:off x="3059113" y="231775"/>
            <a:ext cx="5762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/>
              <a:t>A</a:t>
            </a:r>
            <a:r>
              <a:rPr lang="en-US" altLang="zh-CN"/>
              <a:t>0</a:t>
            </a:r>
          </a:p>
        </p:txBody>
      </p:sp>
      <p:sp>
        <p:nvSpPr>
          <p:cNvPr id="104639" name="Rectangle 191"/>
          <p:cNvSpPr>
            <a:spLocks noChangeArrowheads="1"/>
          </p:cNvSpPr>
          <p:nvPr/>
        </p:nvSpPr>
        <p:spPr bwMode="auto">
          <a:xfrm>
            <a:off x="1562100" y="3862388"/>
            <a:ext cx="360363" cy="460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rIns="0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>
                <a:latin typeface="Arial" charset="0"/>
              </a:rPr>
              <a:t>1</a:t>
            </a:r>
          </a:p>
        </p:txBody>
      </p:sp>
      <p:sp>
        <p:nvSpPr>
          <p:cNvPr id="104640" name="Oval 192"/>
          <p:cNvSpPr>
            <a:spLocks noChangeArrowheads="1"/>
          </p:cNvSpPr>
          <p:nvPr/>
        </p:nvSpPr>
        <p:spPr bwMode="auto">
          <a:xfrm>
            <a:off x="1908175" y="4064000"/>
            <a:ext cx="71438" cy="71438"/>
          </a:xfrm>
          <a:prstGeom prst="ellipse">
            <a:avLst/>
          </a:prstGeom>
          <a:solidFill>
            <a:schemeClr val="tx1"/>
          </a:solidFill>
          <a:ln w="1905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641" name="Line 193"/>
          <p:cNvSpPr>
            <a:spLocks noChangeShapeType="1"/>
          </p:cNvSpPr>
          <p:nvPr/>
        </p:nvSpPr>
        <p:spPr bwMode="auto">
          <a:xfrm flipV="1">
            <a:off x="1230313" y="4090988"/>
            <a:ext cx="3317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642" name="Line 194"/>
          <p:cNvSpPr>
            <a:spLocks noChangeShapeType="1"/>
          </p:cNvSpPr>
          <p:nvPr/>
        </p:nvSpPr>
        <p:spPr bwMode="auto">
          <a:xfrm flipV="1">
            <a:off x="2627313" y="476250"/>
            <a:ext cx="431800" cy="21590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04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104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10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10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10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10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10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10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10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1000"/>
                                        <p:tgtEl>
                                          <p:spTgt spid="104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1000"/>
                                        <p:tgtEl>
                                          <p:spTgt spid="104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1000"/>
                                        <p:tgtEl>
                                          <p:spTgt spid="104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104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1000"/>
                                        <p:tgtEl>
                                          <p:spTgt spid="104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1000"/>
                                        <p:tgtEl>
                                          <p:spTgt spid="104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1000"/>
                                        <p:tgtEl>
                                          <p:spTgt spid="104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1000"/>
                                        <p:tgtEl>
                                          <p:spTgt spid="104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1000"/>
                                        <p:tgtEl>
                                          <p:spTgt spid="104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1000"/>
                                        <p:tgtEl>
                                          <p:spTgt spid="104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1000"/>
                                        <p:tgtEl>
                                          <p:spTgt spid="104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1000"/>
                                        <p:tgtEl>
                                          <p:spTgt spid="104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1000"/>
                                        <p:tgtEl>
                                          <p:spTgt spid="104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1000"/>
                                        <p:tgtEl>
                                          <p:spTgt spid="104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1000"/>
                                        <p:tgtEl>
                                          <p:spTgt spid="104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1000"/>
                                        <p:tgtEl>
                                          <p:spTgt spid="104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1000"/>
                                        <p:tgtEl>
                                          <p:spTgt spid="104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1000"/>
                                        <p:tgtEl>
                                          <p:spTgt spid="104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1000"/>
                                        <p:tgtEl>
                                          <p:spTgt spid="104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1000"/>
                                        <p:tgtEl>
                                          <p:spTgt spid="104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1000"/>
                                        <p:tgtEl>
                                          <p:spTgt spid="104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1000"/>
                                        <p:tgtEl>
                                          <p:spTgt spid="104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1000"/>
                                        <p:tgtEl>
                                          <p:spTgt spid="104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1000"/>
                                        <p:tgtEl>
                                          <p:spTgt spid="104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1000"/>
                                        <p:tgtEl>
                                          <p:spTgt spid="104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1000"/>
                                        <p:tgtEl>
                                          <p:spTgt spid="104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1000"/>
                                        <p:tgtEl>
                                          <p:spTgt spid="104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5" dur="1000"/>
                                        <p:tgtEl>
                                          <p:spTgt spid="104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1000"/>
                                        <p:tgtEl>
                                          <p:spTgt spid="104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1000"/>
                                        <p:tgtEl>
                                          <p:spTgt spid="104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4" dur="1000"/>
                                        <p:tgtEl>
                                          <p:spTgt spid="104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1000"/>
                                        <p:tgtEl>
                                          <p:spTgt spid="104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0" dur="1000"/>
                                        <p:tgtEl>
                                          <p:spTgt spid="104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3" dur="1000"/>
                                        <p:tgtEl>
                                          <p:spTgt spid="104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6" dur="1000"/>
                                        <p:tgtEl>
                                          <p:spTgt spid="104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9" dur="1000"/>
                                        <p:tgtEl>
                                          <p:spTgt spid="104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1000"/>
                                        <p:tgtEl>
                                          <p:spTgt spid="104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5" dur="1000"/>
                                        <p:tgtEl>
                                          <p:spTgt spid="104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8" dur="1000"/>
                                        <p:tgtEl>
                                          <p:spTgt spid="104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1" dur="1000"/>
                                        <p:tgtEl>
                                          <p:spTgt spid="104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4" dur="1000"/>
                                        <p:tgtEl>
                                          <p:spTgt spid="104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1000"/>
                                        <p:tgtEl>
                                          <p:spTgt spid="104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0" dur="1000"/>
                                        <p:tgtEl>
                                          <p:spTgt spid="104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3" dur="1000"/>
                                        <p:tgtEl>
                                          <p:spTgt spid="104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6" dur="1000"/>
                                        <p:tgtEl>
                                          <p:spTgt spid="104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9" dur="1000"/>
                                        <p:tgtEl>
                                          <p:spTgt spid="104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2" dur="1000"/>
                                        <p:tgtEl>
                                          <p:spTgt spid="104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5" dur="1000"/>
                                        <p:tgtEl>
                                          <p:spTgt spid="104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8" dur="1000"/>
                                        <p:tgtEl>
                                          <p:spTgt spid="104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1" dur="1000"/>
                                        <p:tgtEl>
                                          <p:spTgt spid="104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4" dur="1000"/>
                                        <p:tgtEl>
                                          <p:spTgt spid="104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7" dur="1000"/>
                                        <p:tgtEl>
                                          <p:spTgt spid="104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0" dur="1000"/>
                                        <p:tgtEl>
                                          <p:spTgt spid="104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3" dur="1000"/>
                                        <p:tgtEl>
                                          <p:spTgt spid="104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6" dur="1000"/>
                                        <p:tgtEl>
                                          <p:spTgt spid="104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9" dur="1000"/>
                                        <p:tgtEl>
                                          <p:spTgt spid="10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2" dur="1000"/>
                                        <p:tgtEl>
                                          <p:spTgt spid="10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5" dur="1000"/>
                                        <p:tgtEl>
                                          <p:spTgt spid="10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8" dur="1000"/>
                                        <p:tgtEl>
                                          <p:spTgt spid="10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1" dur="500"/>
                                        <p:tgtEl>
                                          <p:spTgt spid="104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4" dur="1000"/>
                                        <p:tgtEl>
                                          <p:spTgt spid="104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7" dur="1000"/>
                                        <p:tgtEl>
                                          <p:spTgt spid="104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 nodeType="clickPar">
                      <p:stCondLst>
                        <p:cond delay="indefinite"/>
                      </p:stCondLst>
                      <p:childTnLst>
                        <p:par>
                          <p:cTn id="2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2" dur="1000"/>
                                        <p:tgtEl>
                                          <p:spTgt spid="104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5" dur="1000"/>
                                        <p:tgtEl>
                                          <p:spTgt spid="104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8" dur="1000"/>
                                        <p:tgtEl>
                                          <p:spTgt spid="104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1" dur="1000"/>
                                        <p:tgtEl>
                                          <p:spTgt spid="104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4" dur="1000"/>
                                        <p:tgtEl>
                                          <p:spTgt spid="104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7" dur="1000"/>
                                        <p:tgtEl>
                                          <p:spTgt spid="104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0" dur="1000"/>
                                        <p:tgtEl>
                                          <p:spTgt spid="104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3" dur="1000"/>
                                        <p:tgtEl>
                                          <p:spTgt spid="104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6" dur="1000"/>
                                        <p:tgtEl>
                                          <p:spTgt spid="104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9" dur="1000"/>
                                        <p:tgtEl>
                                          <p:spTgt spid="104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2" dur="1000"/>
                                        <p:tgtEl>
                                          <p:spTgt spid="104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5" dur="1000"/>
                                        <p:tgtEl>
                                          <p:spTgt spid="104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8" dur="1000"/>
                                        <p:tgtEl>
                                          <p:spTgt spid="104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1" dur="1000"/>
                                        <p:tgtEl>
                                          <p:spTgt spid="104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4" dur="1000"/>
                                        <p:tgtEl>
                                          <p:spTgt spid="104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7" dur="1000"/>
                                        <p:tgtEl>
                                          <p:spTgt spid="104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0" dur="1000"/>
                                        <p:tgtEl>
                                          <p:spTgt spid="104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3" dur="1000"/>
                                        <p:tgtEl>
                                          <p:spTgt spid="104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6" dur="1000"/>
                                        <p:tgtEl>
                                          <p:spTgt spid="104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9" dur="1000"/>
                                        <p:tgtEl>
                                          <p:spTgt spid="104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2" dur="1000"/>
                                        <p:tgtEl>
                                          <p:spTgt spid="104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5" dur="1000"/>
                                        <p:tgtEl>
                                          <p:spTgt spid="104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8" dur="1000"/>
                                        <p:tgtEl>
                                          <p:spTgt spid="104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1" dur="1000"/>
                                        <p:tgtEl>
                                          <p:spTgt spid="104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4" dur="1000"/>
                                        <p:tgtEl>
                                          <p:spTgt spid="104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7" dur="1000"/>
                                        <p:tgtEl>
                                          <p:spTgt spid="104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0" dur="1000"/>
                                        <p:tgtEl>
                                          <p:spTgt spid="104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3" dur="1000"/>
                                        <p:tgtEl>
                                          <p:spTgt spid="104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6" dur="1000"/>
                                        <p:tgtEl>
                                          <p:spTgt spid="104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9" dur="1000"/>
                                        <p:tgtEl>
                                          <p:spTgt spid="104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2" dur="1000"/>
                                        <p:tgtEl>
                                          <p:spTgt spid="104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5" dur="1000"/>
                                        <p:tgtEl>
                                          <p:spTgt spid="104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8" dur="1000"/>
                                        <p:tgtEl>
                                          <p:spTgt spid="104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1" dur="1000"/>
                                        <p:tgtEl>
                                          <p:spTgt spid="104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4" dur="1000"/>
                                        <p:tgtEl>
                                          <p:spTgt spid="104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7" dur="1000"/>
                                        <p:tgtEl>
                                          <p:spTgt spid="104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0" dur="1000"/>
                                        <p:tgtEl>
                                          <p:spTgt spid="104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3" dur="1000"/>
                                        <p:tgtEl>
                                          <p:spTgt spid="104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6" dur="1000"/>
                                        <p:tgtEl>
                                          <p:spTgt spid="104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9" dur="1000"/>
                                        <p:tgtEl>
                                          <p:spTgt spid="104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2" dur="1000"/>
                                        <p:tgtEl>
                                          <p:spTgt spid="104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 nodeType="clickPar">
                      <p:stCondLst>
                        <p:cond delay="indefinite"/>
                      </p:stCondLst>
                      <p:childTnLst>
                        <p:par>
                          <p:cTn id="3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7" dur="500"/>
                                        <p:tgtEl>
                                          <p:spTgt spid="104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1" dur="500"/>
                                        <p:tgtEl>
                                          <p:spTgt spid="10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2" fill="hold" nodeType="clickPar">
                      <p:stCondLst>
                        <p:cond delay="indefinite"/>
                      </p:stCondLst>
                      <p:childTnLst>
                        <p:par>
                          <p:cTn id="3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6" dur="1000"/>
                                        <p:tgtEl>
                                          <p:spTgt spid="104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9" dur="1000"/>
                                        <p:tgtEl>
                                          <p:spTgt spid="104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2" dur="1000"/>
                                        <p:tgtEl>
                                          <p:spTgt spid="104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5" dur="1000"/>
                                        <p:tgtEl>
                                          <p:spTgt spid="104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9" dur="1000"/>
                                        <p:tgtEl>
                                          <p:spTgt spid="104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2" dur="1000"/>
                                        <p:tgtEl>
                                          <p:spTgt spid="104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5" dur="1000"/>
                                        <p:tgtEl>
                                          <p:spTgt spid="104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8" dur="1000"/>
                                        <p:tgtEl>
                                          <p:spTgt spid="104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8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82" dur="1000"/>
                                        <p:tgtEl>
                                          <p:spTgt spid="104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8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6" dur="500"/>
                                        <p:tgtEl>
                                          <p:spTgt spid="104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8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0" dur="500"/>
                                        <p:tgtEl>
                                          <p:spTgt spid="104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9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4" dur="500"/>
                                        <p:tgtEl>
                                          <p:spTgt spid="104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9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8" dur="500"/>
                                        <p:tgtEl>
                                          <p:spTgt spid="104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9" fill="hold" nodeType="clickPar">
                      <p:stCondLst>
                        <p:cond delay="indefinite"/>
                      </p:stCondLst>
                      <p:childTnLst>
                        <p:par>
                          <p:cTn id="4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3" dur="500"/>
                                        <p:tgtEl>
                                          <p:spTgt spid="1045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7" dur="500"/>
                                        <p:tgtEl>
                                          <p:spTgt spid="1045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8" fill="hold" nodeType="clickPar">
                      <p:stCondLst>
                        <p:cond delay="indefinite"/>
                      </p:stCondLst>
                      <p:childTnLst>
                        <p:par>
                          <p:cTn id="4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2" dur="1000"/>
                                        <p:tgtEl>
                                          <p:spTgt spid="104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6" dur="500"/>
                                        <p:tgtEl>
                                          <p:spTgt spid="104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7" fill="hold" nodeType="clickPar">
                      <p:stCondLst>
                        <p:cond delay="indefinite"/>
                      </p:stCondLst>
                      <p:childTnLst>
                        <p:par>
                          <p:cTn id="4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1" dur="1000" fill="hold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2" dur="1000" fill="hold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5" dur="1000" fill="hold"/>
                                        <p:tgtEl>
                                          <p:spTgt spid="104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6" dur="1000" fill="hold"/>
                                        <p:tgtEl>
                                          <p:spTgt spid="104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9" dur="1000" fill="hold"/>
                                        <p:tgtEl>
                                          <p:spTgt spid="104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0" dur="1000" fill="hold"/>
                                        <p:tgtEl>
                                          <p:spTgt spid="104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3" dur="1000" fill="hold"/>
                                        <p:tgtEl>
                                          <p:spTgt spid="104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4" dur="1000" fill="hold"/>
                                        <p:tgtEl>
                                          <p:spTgt spid="104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7" dur="1000" fill="hold"/>
                                        <p:tgtEl>
                                          <p:spTgt spid="104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8" dur="1000" fill="hold"/>
                                        <p:tgtEl>
                                          <p:spTgt spid="104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1" dur="1000" fill="hold"/>
                                        <p:tgtEl>
                                          <p:spTgt spid="104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2" dur="1000" fill="hold"/>
                                        <p:tgtEl>
                                          <p:spTgt spid="104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5" dur="1000" fill="hold"/>
                                        <p:tgtEl>
                                          <p:spTgt spid="104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6" dur="1000" fill="hold"/>
                                        <p:tgtEl>
                                          <p:spTgt spid="104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9" dur="1000" fill="hold"/>
                                        <p:tgtEl>
                                          <p:spTgt spid="10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0" dur="1000" fill="hold"/>
                                        <p:tgtEl>
                                          <p:spTgt spid="10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3" dur="1000" fill="hold"/>
                                        <p:tgtEl>
                                          <p:spTgt spid="10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4" dur="1000" fill="hold"/>
                                        <p:tgtEl>
                                          <p:spTgt spid="10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7" dur="1000" fill="hold"/>
                                        <p:tgtEl>
                                          <p:spTgt spid="10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8" dur="1000" fill="hold"/>
                                        <p:tgtEl>
                                          <p:spTgt spid="10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1" dur="1000" fill="hold"/>
                                        <p:tgtEl>
                                          <p:spTgt spid="10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2" dur="1000" fill="hold"/>
                                        <p:tgtEl>
                                          <p:spTgt spid="10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5" dur="1000" fill="hold"/>
                                        <p:tgtEl>
                                          <p:spTgt spid="104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6" dur="1000" fill="hold"/>
                                        <p:tgtEl>
                                          <p:spTgt spid="10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9" dur="1000" fill="hold"/>
                                        <p:tgtEl>
                                          <p:spTgt spid="104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0" dur="1000" fill="hold"/>
                                        <p:tgtEl>
                                          <p:spTgt spid="10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3" dur="1000" fill="hold"/>
                                        <p:tgtEl>
                                          <p:spTgt spid="10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4" dur="1000" fill="hold"/>
                                        <p:tgtEl>
                                          <p:spTgt spid="10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7" dur="1000" fill="hold"/>
                                        <p:tgtEl>
                                          <p:spTgt spid="104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8" dur="1000" fill="hold"/>
                                        <p:tgtEl>
                                          <p:spTgt spid="10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1" dur="1000" fill="hold"/>
                                        <p:tgtEl>
                                          <p:spTgt spid="104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2" dur="1000" fill="hold"/>
                                        <p:tgtEl>
                                          <p:spTgt spid="10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5" dur="1000" fill="hold"/>
                                        <p:tgtEl>
                                          <p:spTgt spid="104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6" dur="1000" fill="hold"/>
                                        <p:tgtEl>
                                          <p:spTgt spid="104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9" dur="1000" fill="hold"/>
                                        <p:tgtEl>
                                          <p:spTgt spid="104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0" dur="1000" fill="hold"/>
                                        <p:tgtEl>
                                          <p:spTgt spid="104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3" dur="1000" fill="hold"/>
                                        <p:tgtEl>
                                          <p:spTgt spid="104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4" dur="1000" fill="hold"/>
                                        <p:tgtEl>
                                          <p:spTgt spid="104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7" dur="1000" fill="hold"/>
                                        <p:tgtEl>
                                          <p:spTgt spid="104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8" dur="1000" fill="hold"/>
                                        <p:tgtEl>
                                          <p:spTgt spid="104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1" dur="1000" fill="hold"/>
                                        <p:tgtEl>
                                          <p:spTgt spid="104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2" dur="1000" fill="hold"/>
                                        <p:tgtEl>
                                          <p:spTgt spid="104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5" dur="1000" fill="hold"/>
                                        <p:tgtEl>
                                          <p:spTgt spid="104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6" dur="1000" fill="hold"/>
                                        <p:tgtEl>
                                          <p:spTgt spid="104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9" dur="1000" fill="hold"/>
                                        <p:tgtEl>
                                          <p:spTgt spid="104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0" dur="1000" fill="hold"/>
                                        <p:tgtEl>
                                          <p:spTgt spid="104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3" dur="1000" fill="hold"/>
                                        <p:tgtEl>
                                          <p:spTgt spid="104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4" dur="1000" fill="hold"/>
                                        <p:tgtEl>
                                          <p:spTgt spid="104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7" dur="1000" fill="hold"/>
                                        <p:tgtEl>
                                          <p:spTgt spid="104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8" dur="1000" fill="hold"/>
                                        <p:tgtEl>
                                          <p:spTgt spid="104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1" dur="1000" fill="hold"/>
                                        <p:tgtEl>
                                          <p:spTgt spid="104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2" dur="1000" fill="hold"/>
                                        <p:tgtEl>
                                          <p:spTgt spid="104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5" dur="1000" fill="hold"/>
                                        <p:tgtEl>
                                          <p:spTgt spid="104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6" dur="1000" fill="hold"/>
                                        <p:tgtEl>
                                          <p:spTgt spid="104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9" dur="1000" fill="hold"/>
                                        <p:tgtEl>
                                          <p:spTgt spid="104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0" dur="1000" fill="hold"/>
                                        <p:tgtEl>
                                          <p:spTgt spid="104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3" dur="1000" fill="hold"/>
                                        <p:tgtEl>
                                          <p:spTgt spid="104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4" dur="1000" fill="hold"/>
                                        <p:tgtEl>
                                          <p:spTgt spid="104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7" dur="1000" fill="hold"/>
                                        <p:tgtEl>
                                          <p:spTgt spid="104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8" dur="1000" fill="hold"/>
                                        <p:tgtEl>
                                          <p:spTgt spid="104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1" dur="1000" fill="hold"/>
                                        <p:tgtEl>
                                          <p:spTgt spid="104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2" dur="1000" fill="hold"/>
                                        <p:tgtEl>
                                          <p:spTgt spid="104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5" dur="1000" fill="hold"/>
                                        <p:tgtEl>
                                          <p:spTgt spid="104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6" dur="1000" fill="hold"/>
                                        <p:tgtEl>
                                          <p:spTgt spid="104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9" dur="1000" fill="hold"/>
                                        <p:tgtEl>
                                          <p:spTgt spid="104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0" dur="1000" fill="hold"/>
                                        <p:tgtEl>
                                          <p:spTgt spid="104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3" dur="1000" fill="hold"/>
                                        <p:tgtEl>
                                          <p:spTgt spid="104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4" dur="1000" fill="hold"/>
                                        <p:tgtEl>
                                          <p:spTgt spid="104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7" dur="1000" fill="hold"/>
                                        <p:tgtEl>
                                          <p:spTgt spid="104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8" dur="1000" fill="hold"/>
                                        <p:tgtEl>
                                          <p:spTgt spid="104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1" dur="1000" fill="hold"/>
                                        <p:tgtEl>
                                          <p:spTgt spid="104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2" dur="1000" fill="hold"/>
                                        <p:tgtEl>
                                          <p:spTgt spid="104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5" dur="1000" fill="hold"/>
                                        <p:tgtEl>
                                          <p:spTgt spid="104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6" dur="1000" fill="hold"/>
                                        <p:tgtEl>
                                          <p:spTgt spid="104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9" dur="1000" fill="hold"/>
                                        <p:tgtEl>
                                          <p:spTgt spid="104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0" dur="1000" fill="hold"/>
                                        <p:tgtEl>
                                          <p:spTgt spid="104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3" dur="1000" fill="hold"/>
                                        <p:tgtEl>
                                          <p:spTgt spid="104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4" dur="1000" fill="hold"/>
                                        <p:tgtEl>
                                          <p:spTgt spid="104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7" dur="1000" fill="hold"/>
                                        <p:tgtEl>
                                          <p:spTgt spid="104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8" dur="1000" fill="hold"/>
                                        <p:tgtEl>
                                          <p:spTgt spid="104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1" dur="1000" fill="hold"/>
                                        <p:tgtEl>
                                          <p:spTgt spid="104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2" dur="1000" fill="hold"/>
                                        <p:tgtEl>
                                          <p:spTgt spid="104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5" dur="1000" fill="hold"/>
                                        <p:tgtEl>
                                          <p:spTgt spid="104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6" dur="1000" fill="hold"/>
                                        <p:tgtEl>
                                          <p:spTgt spid="104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9" dur="1000" fill="hold"/>
                                        <p:tgtEl>
                                          <p:spTgt spid="104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0" dur="1000" fill="hold"/>
                                        <p:tgtEl>
                                          <p:spTgt spid="104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3" dur="1000" fill="hold"/>
                                        <p:tgtEl>
                                          <p:spTgt spid="104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4" dur="1000" fill="hold"/>
                                        <p:tgtEl>
                                          <p:spTgt spid="104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7" dur="1000" fill="hold"/>
                                        <p:tgtEl>
                                          <p:spTgt spid="104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8" dur="1000" fill="hold"/>
                                        <p:tgtEl>
                                          <p:spTgt spid="104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1" dur="1000" fill="hold"/>
                                        <p:tgtEl>
                                          <p:spTgt spid="104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2" dur="1000" fill="hold"/>
                                        <p:tgtEl>
                                          <p:spTgt spid="104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3" fill="hold" nodeType="clickPar">
                      <p:stCondLst>
                        <p:cond delay="indefinite"/>
                      </p:stCondLst>
                      <p:childTnLst>
                        <p:par>
                          <p:cTn id="6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7" dur="500"/>
                                        <p:tgtEl>
                                          <p:spTgt spid="10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8" fill="hold" nodeType="clickPar">
                      <p:stCondLst>
                        <p:cond delay="indefinite"/>
                      </p:stCondLst>
                      <p:childTnLst>
                        <p:par>
                          <p:cTn id="6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2" dur="500"/>
                                        <p:tgtEl>
                                          <p:spTgt spid="104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2" grpId="0" animBg="1"/>
      <p:bldP spid="104453" grpId="0" animBg="1"/>
      <p:bldP spid="104454" grpId="0" animBg="1"/>
      <p:bldP spid="104455" grpId="0" animBg="1"/>
      <p:bldP spid="104456" grpId="0" animBg="1"/>
      <p:bldP spid="104457" grpId="0" animBg="1"/>
      <p:bldP spid="104458" grpId="0" animBg="1"/>
      <p:bldP spid="104459" grpId="0" animBg="1"/>
      <p:bldP spid="104460" grpId="0" animBg="1"/>
      <p:bldP spid="104461" grpId="0" animBg="1"/>
      <p:bldP spid="104462" grpId="0" animBg="1"/>
      <p:bldP spid="104463" grpId="0" animBg="1"/>
      <p:bldP spid="104464" grpId="0" animBg="1"/>
      <p:bldP spid="104465" grpId="0" animBg="1"/>
      <p:bldP spid="104466" grpId="0" animBg="1"/>
      <p:bldP spid="104467" grpId="0" animBg="1"/>
      <p:bldP spid="104468" grpId="0" animBg="1"/>
      <p:bldP spid="104469" grpId="0" animBg="1"/>
      <p:bldP spid="104470" grpId="0" animBg="1"/>
      <p:bldP spid="104471" grpId="0" animBg="1"/>
      <p:bldP spid="104472" grpId="0" animBg="1"/>
      <p:bldP spid="104473" grpId="0" animBg="1"/>
      <p:bldP spid="104474" grpId="0" animBg="1"/>
      <p:bldP spid="104475" grpId="0" animBg="1"/>
      <p:bldP spid="104476" grpId="0" animBg="1"/>
      <p:bldP spid="104477" grpId="0" animBg="1"/>
      <p:bldP spid="104478" grpId="0" animBg="1"/>
      <p:bldP spid="104479" grpId="0" animBg="1"/>
      <p:bldP spid="104480" grpId="0" animBg="1"/>
      <p:bldP spid="104481" grpId="0" animBg="1"/>
      <p:bldP spid="104482" grpId="0" animBg="1"/>
      <p:bldP spid="104483" grpId="0" animBg="1"/>
      <p:bldP spid="104484" grpId="0" animBg="1"/>
      <p:bldP spid="104485" grpId="0" animBg="1"/>
      <p:bldP spid="104486" grpId="0" animBg="1"/>
      <p:bldP spid="104487" grpId="0" animBg="1"/>
      <p:bldP spid="104488" grpId="0" animBg="1"/>
      <p:bldP spid="104489" grpId="0" animBg="1"/>
      <p:bldP spid="104490" grpId="0" animBg="1"/>
      <p:bldP spid="104491" grpId="0" animBg="1"/>
      <p:bldP spid="104492" grpId="0" animBg="1"/>
      <p:bldP spid="104493" grpId="0"/>
      <p:bldP spid="104494" grpId="0"/>
      <p:bldP spid="104495" grpId="0" animBg="1"/>
      <p:bldP spid="104496" grpId="0" animBg="1"/>
      <p:bldP spid="104497" grpId="0" animBg="1"/>
      <p:bldP spid="104498" grpId="0" animBg="1"/>
      <p:bldP spid="104499" grpId="0" animBg="1"/>
      <p:bldP spid="104500" grpId="0" animBg="1"/>
      <p:bldP spid="104501" grpId="0" animBg="1"/>
      <p:bldP spid="104502" grpId="0"/>
      <p:bldP spid="104503" grpId="0" animBg="1"/>
      <p:bldP spid="104504" grpId="0" animBg="1"/>
      <p:bldP spid="104505" grpId="0" animBg="1"/>
      <p:bldP spid="104506" grpId="0" animBg="1"/>
      <p:bldP spid="104507" grpId="0" animBg="1"/>
      <p:bldP spid="104508" grpId="0" animBg="1"/>
      <p:bldP spid="104509" grpId="0" animBg="1"/>
      <p:bldP spid="104510" grpId="0" animBg="1"/>
      <p:bldP spid="104511" grpId="0" animBg="1"/>
      <p:bldP spid="104512" grpId="0" animBg="1"/>
      <p:bldP spid="104513" grpId="0" animBg="1"/>
      <p:bldP spid="104514" grpId="0" animBg="1"/>
      <p:bldP spid="104515" grpId="0" animBg="1"/>
      <p:bldP spid="104516" grpId="0" animBg="1"/>
      <p:bldP spid="104517" grpId="0" animBg="1"/>
      <p:bldP spid="104518" grpId="0" animBg="1"/>
      <p:bldP spid="104519" grpId="0" animBg="1"/>
      <p:bldP spid="104520" grpId="0" animBg="1"/>
      <p:bldP spid="104521" grpId="0" animBg="1"/>
      <p:bldP spid="104522" grpId="0" animBg="1"/>
      <p:bldP spid="104523" grpId="0" animBg="1"/>
      <p:bldP spid="104524" grpId="0" animBg="1"/>
      <p:bldP spid="104525" grpId="0" animBg="1"/>
      <p:bldP spid="104526" grpId="0" animBg="1"/>
      <p:bldP spid="104527" grpId="0" animBg="1"/>
      <p:bldP spid="104528" grpId="0" animBg="1"/>
      <p:bldP spid="104529" grpId="0" animBg="1"/>
      <p:bldP spid="104530" grpId="0" animBg="1"/>
      <p:bldP spid="104531" grpId="0" animBg="1"/>
      <p:bldP spid="104532" grpId="0" animBg="1"/>
      <p:bldP spid="104533" grpId="0" animBg="1"/>
      <p:bldP spid="104534" grpId="0" animBg="1"/>
      <p:bldP spid="104535" grpId="0" animBg="1"/>
      <p:bldP spid="104536" grpId="0" animBg="1"/>
      <p:bldP spid="104537" grpId="0" animBg="1"/>
      <p:bldP spid="104538" grpId="0" animBg="1"/>
      <p:bldP spid="104539" grpId="0" animBg="1"/>
      <p:bldP spid="104540" grpId="0" animBg="1"/>
      <p:bldP spid="104541" grpId="0" animBg="1"/>
      <p:bldP spid="104542" grpId="0" animBg="1"/>
      <p:bldP spid="104543" grpId="0" animBg="1"/>
      <p:bldP spid="104544" grpId="0" animBg="1"/>
      <p:bldP spid="104545" grpId="0" animBg="1"/>
      <p:bldP spid="104546" grpId="0" animBg="1"/>
      <p:bldP spid="104547" grpId="0" animBg="1"/>
      <p:bldP spid="104548" grpId="0" animBg="1"/>
      <p:bldP spid="104549" grpId="0" animBg="1"/>
      <p:bldP spid="104550" grpId="0" animBg="1"/>
      <p:bldP spid="104551" grpId="0" animBg="1"/>
      <p:bldP spid="104552" grpId="0" animBg="1"/>
      <p:bldP spid="104553" grpId="0" animBg="1"/>
      <p:bldP spid="104554" grpId="0" animBg="1"/>
      <p:bldP spid="104555" grpId="0" animBg="1"/>
      <p:bldP spid="104556" grpId="0" animBg="1"/>
      <p:bldP spid="104557" grpId="0" animBg="1"/>
      <p:bldP spid="104558" grpId="0" animBg="1"/>
      <p:bldP spid="104559" grpId="0" animBg="1"/>
      <p:bldP spid="104560" grpId="0" animBg="1"/>
      <p:bldP spid="104561" grpId="0" animBg="1"/>
      <p:bldP spid="104562" grpId="0" animBg="1"/>
      <p:bldP spid="104563" grpId="0" animBg="1"/>
      <p:bldP spid="104564" grpId="0" animBg="1"/>
      <p:bldP spid="104565" grpId="0" animBg="1"/>
      <p:bldP spid="104566" grpId="0" animBg="1"/>
      <p:bldP spid="104567" grpId="0" animBg="1"/>
      <p:bldP spid="104568" grpId="0" animBg="1"/>
      <p:bldP spid="104569" grpId="0" animBg="1"/>
      <p:bldP spid="104570" grpId="0" animBg="1"/>
      <p:bldP spid="104571" grpId="0" animBg="1"/>
      <p:bldP spid="104572" grpId="0" animBg="1"/>
      <p:bldP spid="104573" grpId="0" animBg="1"/>
      <p:bldP spid="104574" grpId="0" animBg="1"/>
      <p:bldP spid="104575" grpId="0" animBg="1"/>
      <p:bldP spid="104576" grpId="0"/>
      <p:bldP spid="104577" grpId="0"/>
      <p:bldP spid="104578" grpId="0"/>
      <p:bldP spid="104579" grpId="0"/>
      <p:bldP spid="104580" grpId="0"/>
      <p:bldP spid="104581" grpId="0" animBg="1"/>
      <p:bldP spid="104582" grpId="0" animBg="1"/>
      <p:bldP spid="104583" grpId="0" animBg="1"/>
      <p:bldP spid="104584" grpId="0" animBg="1"/>
      <p:bldP spid="104585" grpId="0" animBg="1"/>
      <p:bldP spid="104587" grpId="0" animBg="1"/>
      <p:bldP spid="104588" grpId="0"/>
      <p:bldP spid="104589" grpId="0"/>
      <p:bldP spid="104590" grpId="0"/>
      <p:bldP spid="104591" grpId="0"/>
      <p:bldP spid="104592" grpId="0"/>
      <p:bldP spid="104593" grpId="0"/>
      <p:bldP spid="104594" grpId="0" animBg="1"/>
      <p:bldP spid="104595" grpId="0" animBg="1"/>
      <p:bldP spid="104596" grpId="0" animBg="1"/>
      <p:bldP spid="104597" grpId="0" animBg="1"/>
      <p:bldP spid="104599" grpId="0" animBg="1"/>
      <p:bldP spid="104601" grpId="0" animBg="1"/>
      <p:bldP spid="104602" grpId="0" animBg="1"/>
      <p:bldP spid="104603" grpId="0" animBg="1"/>
      <p:bldP spid="104604" grpId="0" animBg="1"/>
      <p:bldP spid="104614" grpId="0" animBg="1"/>
      <p:bldP spid="104615" grpId="0" animBg="1"/>
      <p:bldP spid="104616" grpId="0" animBg="1"/>
      <p:bldP spid="104617" grpId="0" animBg="1"/>
      <p:bldP spid="104618" grpId="0" animBg="1"/>
      <p:bldP spid="104619" grpId="0" animBg="1"/>
      <p:bldP spid="104620" grpId="0" animBg="1"/>
      <p:bldP spid="104621" grpId="0" animBg="1"/>
      <p:bldP spid="104623" grpId="0"/>
      <p:bldP spid="104625" grpId="0"/>
      <p:bldP spid="104626" grpId="0"/>
      <p:bldP spid="104627" grpId="0"/>
      <p:bldP spid="104628" grpId="0"/>
      <p:bldP spid="104629" grpId="0"/>
      <p:bldP spid="104630" grpId="0"/>
      <p:bldP spid="104631" grpId="0"/>
      <p:bldP spid="104632" grpId="0"/>
      <p:bldP spid="104633" grpId="0"/>
      <p:bldP spid="104634" grpId="0" animBg="1"/>
      <p:bldP spid="104635" grpId="0"/>
      <p:bldP spid="104636" grpId="0" animBg="1"/>
      <p:bldP spid="104637" grpId="0" animBg="1"/>
      <p:bldP spid="104638" grpId="0"/>
      <p:bldP spid="104639" grpId="0" animBg="1"/>
      <p:bldP spid="104640" grpId="0" animBg="1"/>
      <p:bldP spid="104641" grpId="0" animBg="1"/>
      <p:bldP spid="10464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2822" name="Group 6"/>
          <p:cNvGraphicFramePr>
            <a:graphicFrameLocks noGrp="1"/>
          </p:cNvGraphicFramePr>
          <p:nvPr/>
        </p:nvGraphicFramePr>
        <p:xfrm>
          <a:off x="323850" y="765175"/>
          <a:ext cx="8486775" cy="5438776"/>
        </p:xfrm>
        <a:graphic>
          <a:graphicData uri="http://schemas.openxmlformats.org/drawingml/2006/table">
            <a:tbl>
              <a:tblPr/>
              <a:tblGrid>
                <a:gridCol w="1368425"/>
                <a:gridCol w="1223963"/>
                <a:gridCol w="1651000"/>
                <a:gridCol w="1414462"/>
                <a:gridCol w="1182688"/>
                <a:gridCol w="1646237"/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ea typeface="楷体_GB2312" pitchFamily="49" charset="-122"/>
                        </a:rPr>
                        <a:t>符号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ea typeface="楷体_GB2312" pitchFamily="49" charset="-122"/>
                        </a:rPr>
                        <a:t>形状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ea typeface="楷体_GB2312" pitchFamily="49" charset="-122"/>
                        </a:rPr>
                        <a:t>7</a:t>
                      </a: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ea typeface="楷体_GB2312" pitchFamily="49" charset="-122"/>
                        </a:rPr>
                        <a:t>段码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ea typeface="楷体_GB2312" pitchFamily="49" charset="-122"/>
                        </a:rPr>
                        <a:t>.gfedcba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ea typeface="楷体_GB2312" pitchFamily="49" charset="-122"/>
                        </a:rPr>
                        <a:t>符号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ea typeface="楷体_GB2312" pitchFamily="49" charset="-122"/>
                        </a:rPr>
                        <a:t>形状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ea typeface="楷体_GB2312" pitchFamily="49" charset="-122"/>
                        </a:rPr>
                        <a:t>7</a:t>
                      </a: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ea typeface="楷体_GB2312" pitchFamily="49" charset="-122"/>
                        </a:rPr>
                        <a:t>段码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ea typeface="楷体_GB2312" pitchFamily="49" charset="-122"/>
                        </a:rPr>
                        <a:t>.gfedcba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/>
                          <a:ea typeface="楷体_GB2312" pitchFamily="49" charset="-122"/>
                        </a:rPr>
                        <a:t>’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ea typeface="楷体_GB2312" pitchFamily="49" charset="-122"/>
                        </a:rPr>
                        <a:t>0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/>
                          <a:ea typeface="楷体_GB2312" pitchFamily="49" charset="-122"/>
                        </a:rPr>
                        <a:t>’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ea typeface="楷体_GB2312" pitchFamily="49" charset="-122"/>
                        </a:rPr>
                        <a:t>00111111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/>
                          <a:ea typeface="楷体_GB2312" pitchFamily="49" charset="-122"/>
                        </a:rPr>
                        <a:t>’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ea typeface="楷体_GB2312" pitchFamily="49" charset="-122"/>
                        </a:rPr>
                        <a:t>8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/>
                          <a:ea typeface="楷体_GB2312" pitchFamily="49" charset="-122"/>
                        </a:rPr>
                        <a:t>’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ea typeface="楷体_GB2312" pitchFamily="49" charset="-122"/>
                        </a:rPr>
                        <a:t>01111111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/>
                          <a:ea typeface="楷体_GB2312" pitchFamily="49" charset="-122"/>
                        </a:rPr>
                        <a:t>’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ea typeface="楷体_GB2312" pitchFamily="49" charset="-122"/>
                        </a:rPr>
                        <a:t>1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/>
                          <a:ea typeface="楷体_GB2312" pitchFamily="49" charset="-122"/>
                        </a:rPr>
                        <a:t>’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ea typeface="楷体_GB2312" pitchFamily="49" charset="-122"/>
                        </a:rPr>
                        <a:t>00000110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/>
                          <a:ea typeface="楷体_GB2312" pitchFamily="49" charset="-122"/>
                        </a:rPr>
                        <a:t>’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ea typeface="楷体_GB2312" pitchFamily="49" charset="-122"/>
                        </a:rPr>
                        <a:t>9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/>
                          <a:ea typeface="楷体_GB2312" pitchFamily="49" charset="-122"/>
                        </a:rPr>
                        <a:t>’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ea typeface="楷体_GB2312" pitchFamily="49" charset="-122"/>
                        </a:rPr>
                        <a:t>01100111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/>
                          <a:ea typeface="楷体_GB2312" pitchFamily="49" charset="-122"/>
                        </a:rPr>
                        <a:t>’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ea typeface="楷体_GB2312" pitchFamily="49" charset="-122"/>
                        </a:rPr>
                        <a:t>2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/>
                          <a:ea typeface="楷体_GB2312" pitchFamily="49" charset="-122"/>
                        </a:rPr>
                        <a:t>’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ea typeface="楷体_GB2312" pitchFamily="49" charset="-122"/>
                        </a:rPr>
                        <a:t>01011011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/>
                          <a:ea typeface="楷体_GB2312" pitchFamily="49" charset="-122"/>
                        </a:rPr>
                        <a:t>’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ea typeface="楷体_GB2312" pitchFamily="49" charset="-122"/>
                        </a:rPr>
                        <a:t>A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/>
                          <a:ea typeface="楷体_GB2312" pitchFamily="49" charset="-122"/>
                        </a:rPr>
                        <a:t>’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ea typeface="楷体_GB2312" pitchFamily="49" charset="-122"/>
                        </a:rPr>
                        <a:t>01110111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/>
                          <a:ea typeface="楷体_GB2312" pitchFamily="49" charset="-122"/>
                        </a:rPr>
                        <a:t>’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ea typeface="楷体_GB2312" pitchFamily="49" charset="-122"/>
                        </a:rPr>
                        <a:t>3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/>
                          <a:ea typeface="楷体_GB2312" pitchFamily="49" charset="-122"/>
                        </a:rPr>
                        <a:t>’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ea typeface="楷体_GB2312" pitchFamily="49" charset="-122"/>
                        </a:rPr>
                        <a:t>01001111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/>
                          <a:ea typeface="楷体_GB2312" pitchFamily="49" charset="-122"/>
                        </a:rPr>
                        <a:t>’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ea typeface="楷体_GB2312" pitchFamily="49" charset="-122"/>
                        </a:rPr>
                        <a:t>B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/>
                          <a:ea typeface="楷体_GB2312" pitchFamily="49" charset="-122"/>
                        </a:rPr>
                        <a:t>’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ea typeface="楷体_GB2312" pitchFamily="49" charset="-122"/>
                        </a:rPr>
                        <a:t>01111100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/>
                          <a:ea typeface="楷体_GB2312" pitchFamily="49" charset="-122"/>
                        </a:rPr>
                        <a:t>’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ea typeface="楷体_GB2312" pitchFamily="49" charset="-122"/>
                        </a:rPr>
                        <a:t>4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/>
                          <a:ea typeface="楷体_GB2312" pitchFamily="49" charset="-122"/>
                        </a:rPr>
                        <a:t>’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ea typeface="楷体_GB2312" pitchFamily="49" charset="-122"/>
                        </a:rPr>
                        <a:t>01100110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/>
                          <a:ea typeface="楷体_GB2312" pitchFamily="49" charset="-122"/>
                        </a:rPr>
                        <a:t>’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ea typeface="楷体_GB2312" pitchFamily="49" charset="-122"/>
                        </a:rPr>
                        <a:t>C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/>
                          <a:ea typeface="楷体_GB2312" pitchFamily="49" charset="-122"/>
                        </a:rPr>
                        <a:t>’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ea typeface="楷体_GB2312" pitchFamily="49" charset="-122"/>
                        </a:rPr>
                        <a:t>00111001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/>
                          <a:ea typeface="楷体_GB2312" pitchFamily="49" charset="-122"/>
                        </a:rPr>
                        <a:t>’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ea typeface="楷体_GB2312" pitchFamily="49" charset="-122"/>
                        </a:rPr>
                        <a:t>5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/>
                          <a:ea typeface="楷体_GB2312" pitchFamily="49" charset="-122"/>
                        </a:rPr>
                        <a:t>’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ea typeface="楷体_GB2312" pitchFamily="49" charset="-122"/>
                        </a:rPr>
                        <a:t>01101101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/>
                          <a:ea typeface="楷体_GB2312" pitchFamily="49" charset="-122"/>
                        </a:rPr>
                        <a:t>’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ea typeface="楷体_GB2312" pitchFamily="49" charset="-122"/>
                        </a:rPr>
                        <a:t>D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/>
                          <a:ea typeface="楷体_GB2312" pitchFamily="49" charset="-122"/>
                        </a:rPr>
                        <a:t>’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ea typeface="楷体_GB2312" pitchFamily="49" charset="-122"/>
                        </a:rPr>
                        <a:t>01011110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/>
                          <a:ea typeface="楷体_GB2312" pitchFamily="49" charset="-122"/>
                        </a:rPr>
                        <a:t>’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ea typeface="楷体_GB2312" pitchFamily="49" charset="-122"/>
                        </a:rPr>
                        <a:t>6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/>
                          <a:ea typeface="楷体_GB2312" pitchFamily="49" charset="-122"/>
                        </a:rPr>
                        <a:t>’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ea typeface="楷体_GB2312" pitchFamily="49" charset="-122"/>
                        </a:rPr>
                        <a:t>01111101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/>
                          <a:ea typeface="楷体_GB2312" pitchFamily="49" charset="-122"/>
                        </a:rPr>
                        <a:t>’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ea typeface="楷体_GB2312" pitchFamily="49" charset="-122"/>
                        </a:rPr>
                        <a:t>E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/>
                          <a:ea typeface="楷体_GB2312" pitchFamily="49" charset="-122"/>
                        </a:rPr>
                        <a:t>’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ea typeface="楷体_GB2312" pitchFamily="49" charset="-122"/>
                        </a:rPr>
                        <a:t>01111001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/>
                          <a:ea typeface="楷体_GB2312" pitchFamily="49" charset="-122"/>
                        </a:rPr>
                        <a:t>’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ea typeface="楷体_GB2312" pitchFamily="49" charset="-122"/>
                        </a:rPr>
                        <a:t>7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/>
                          <a:ea typeface="楷体_GB2312" pitchFamily="49" charset="-122"/>
                        </a:rPr>
                        <a:t>’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ea typeface="楷体_GB2312" pitchFamily="49" charset="-122"/>
                        </a:rPr>
                        <a:t>00000111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/>
                          <a:ea typeface="楷体_GB2312" pitchFamily="49" charset="-122"/>
                        </a:rPr>
                        <a:t>’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ea typeface="楷体_GB2312" pitchFamily="49" charset="-122"/>
                        </a:rPr>
                        <a:t>F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/>
                          <a:ea typeface="楷体_GB2312" pitchFamily="49" charset="-122"/>
                        </a:rPr>
                        <a:t>’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ea typeface="楷体_GB2312" pitchFamily="49" charset="-122"/>
                        </a:rPr>
                        <a:t>01110001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866" name="Line 78"/>
          <p:cNvSpPr>
            <a:spLocks noChangeShapeType="1"/>
          </p:cNvSpPr>
          <p:nvPr/>
        </p:nvSpPr>
        <p:spPr bwMode="auto">
          <a:xfrm>
            <a:off x="2124075" y="1487488"/>
            <a:ext cx="215900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67" name="Line 79"/>
          <p:cNvSpPr>
            <a:spLocks noChangeShapeType="1"/>
          </p:cNvSpPr>
          <p:nvPr/>
        </p:nvSpPr>
        <p:spPr bwMode="auto">
          <a:xfrm>
            <a:off x="2095500" y="1516063"/>
            <a:ext cx="0" cy="144462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68" name="Line 80"/>
          <p:cNvSpPr>
            <a:spLocks noChangeShapeType="1"/>
          </p:cNvSpPr>
          <p:nvPr/>
        </p:nvSpPr>
        <p:spPr bwMode="auto">
          <a:xfrm>
            <a:off x="2368550" y="1516063"/>
            <a:ext cx="0" cy="144462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69" name="Line 81"/>
          <p:cNvSpPr>
            <a:spLocks noChangeShapeType="1"/>
          </p:cNvSpPr>
          <p:nvPr/>
        </p:nvSpPr>
        <p:spPr bwMode="auto">
          <a:xfrm>
            <a:off x="2124075" y="1919288"/>
            <a:ext cx="215900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70" name="Line 82"/>
          <p:cNvSpPr>
            <a:spLocks noChangeShapeType="1"/>
          </p:cNvSpPr>
          <p:nvPr/>
        </p:nvSpPr>
        <p:spPr bwMode="auto">
          <a:xfrm>
            <a:off x="2095500" y="1731963"/>
            <a:ext cx="0" cy="144462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71" name="Line 83"/>
          <p:cNvSpPr>
            <a:spLocks noChangeShapeType="1"/>
          </p:cNvSpPr>
          <p:nvPr/>
        </p:nvSpPr>
        <p:spPr bwMode="auto">
          <a:xfrm>
            <a:off x="2368550" y="1731963"/>
            <a:ext cx="0" cy="144462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72" name="Line 84"/>
          <p:cNvSpPr>
            <a:spLocks noChangeShapeType="1"/>
          </p:cNvSpPr>
          <p:nvPr/>
        </p:nvSpPr>
        <p:spPr bwMode="auto">
          <a:xfrm>
            <a:off x="2368550" y="2136775"/>
            <a:ext cx="0" cy="144463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73" name="Line 85"/>
          <p:cNvSpPr>
            <a:spLocks noChangeShapeType="1"/>
          </p:cNvSpPr>
          <p:nvPr/>
        </p:nvSpPr>
        <p:spPr bwMode="auto">
          <a:xfrm>
            <a:off x="2368550" y="2352675"/>
            <a:ext cx="0" cy="144463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74" name="Line 86"/>
          <p:cNvSpPr>
            <a:spLocks noChangeShapeType="1"/>
          </p:cNvSpPr>
          <p:nvPr/>
        </p:nvSpPr>
        <p:spPr bwMode="auto">
          <a:xfrm>
            <a:off x="2124075" y="2703513"/>
            <a:ext cx="215900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75" name="Line 87"/>
          <p:cNvSpPr>
            <a:spLocks noChangeShapeType="1"/>
          </p:cNvSpPr>
          <p:nvPr/>
        </p:nvSpPr>
        <p:spPr bwMode="auto">
          <a:xfrm>
            <a:off x="2368550" y="2732088"/>
            <a:ext cx="0" cy="144462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76" name="Line 88"/>
          <p:cNvSpPr>
            <a:spLocks noChangeShapeType="1"/>
          </p:cNvSpPr>
          <p:nvPr/>
        </p:nvSpPr>
        <p:spPr bwMode="auto">
          <a:xfrm>
            <a:off x="2124075" y="2919413"/>
            <a:ext cx="215900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77" name="Line 89"/>
          <p:cNvSpPr>
            <a:spLocks noChangeShapeType="1"/>
          </p:cNvSpPr>
          <p:nvPr/>
        </p:nvSpPr>
        <p:spPr bwMode="auto">
          <a:xfrm>
            <a:off x="2124075" y="3135313"/>
            <a:ext cx="215900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78" name="Line 90"/>
          <p:cNvSpPr>
            <a:spLocks noChangeShapeType="1"/>
          </p:cNvSpPr>
          <p:nvPr/>
        </p:nvSpPr>
        <p:spPr bwMode="auto">
          <a:xfrm>
            <a:off x="2095500" y="2947988"/>
            <a:ext cx="0" cy="144462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79" name="Line 91"/>
          <p:cNvSpPr>
            <a:spLocks noChangeShapeType="1"/>
          </p:cNvSpPr>
          <p:nvPr/>
        </p:nvSpPr>
        <p:spPr bwMode="auto">
          <a:xfrm>
            <a:off x="2124075" y="3355975"/>
            <a:ext cx="215900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80" name="Line 92"/>
          <p:cNvSpPr>
            <a:spLocks noChangeShapeType="1"/>
          </p:cNvSpPr>
          <p:nvPr/>
        </p:nvSpPr>
        <p:spPr bwMode="auto">
          <a:xfrm>
            <a:off x="2368550" y="3406775"/>
            <a:ext cx="0" cy="144463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81" name="Line 93"/>
          <p:cNvSpPr>
            <a:spLocks noChangeShapeType="1"/>
          </p:cNvSpPr>
          <p:nvPr/>
        </p:nvSpPr>
        <p:spPr bwMode="auto">
          <a:xfrm>
            <a:off x="2124075" y="3594100"/>
            <a:ext cx="215900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82" name="Line 94"/>
          <p:cNvSpPr>
            <a:spLocks noChangeShapeType="1"/>
          </p:cNvSpPr>
          <p:nvPr/>
        </p:nvSpPr>
        <p:spPr bwMode="auto">
          <a:xfrm>
            <a:off x="2124075" y="3810000"/>
            <a:ext cx="215900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83" name="Line 95"/>
          <p:cNvSpPr>
            <a:spLocks noChangeShapeType="1"/>
          </p:cNvSpPr>
          <p:nvPr/>
        </p:nvSpPr>
        <p:spPr bwMode="auto">
          <a:xfrm>
            <a:off x="2368550" y="3622675"/>
            <a:ext cx="0" cy="144463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84" name="Line 96"/>
          <p:cNvSpPr>
            <a:spLocks noChangeShapeType="1"/>
          </p:cNvSpPr>
          <p:nvPr/>
        </p:nvSpPr>
        <p:spPr bwMode="auto">
          <a:xfrm>
            <a:off x="2095500" y="3983038"/>
            <a:ext cx="0" cy="144462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85" name="Line 97"/>
          <p:cNvSpPr>
            <a:spLocks noChangeShapeType="1"/>
          </p:cNvSpPr>
          <p:nvPr/>
        </p:nvSpPr>
        <p:spPr bwMode="auto">
          <a:xfrm>
            <a:off x="2368550" y="3983038"/>
            <a:ext cx="0" cy="144462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86" name="Line 98"/>
          <p:cNvSpPr>
            <a:spLocks noChangeShapeType="1"/>
          </p:cNvSpPr>
          <p:nvPr/>
        </p:nvSpPr>
        <p:spPr bwMode="auto">
          <a:xfrm>
            <a:off x="2124075" y="4170363"/>
            <a:ext cx="215900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87" name="Line 99"/>
          <p:cNvSpPr>
            <a:spLocks noChangeShapeType="1"/>
          </p:cNvSpPr>
          <p:nvPr/>
        </p:nvSpPr>
        <p:spPr bwMode="auto">
          <a:xfrm>
            <a:off x="2368550" y="4198938"/>
            <a:ext cx="0" cy="144462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88" name="Line 100"/>
          <p:cNvSpPr>
            <a:spLocks noChangeShapeType="1"/>
          </p:cNvSpPr>
          <p:nvPr/>
        </p:nvSpPr>
        <p:spPr bwMode="auto">
          <a:xfrm>
            <a:off x="2124075" y="4602163"/>
            <a:ext cx="215900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89" name="Line 101"/>
          <p:cNvSpPr>
            <a:spLocks noChangeShapeType="1"/>
          </p:cNvSpPr>
          <p:nvPr/>
        </p:nvSpPr>
        <p:spPr bwMode="auto">
          <a:xfrm>
            <a:off x="2095500" y="4630738"/>
            <a:ext cx="0" cy="144462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90" name="Line 102"/>
          <p:cNvSpPr>
            <a:spLocks noChangeShapeType="1"/>
          </p:cNvSpPr>
          <p:nvPr/>
        </p:nvSpPr>
        <p:spPr bwMode="auto">
          <a:xfrm>
            <a:off x="2124075" y="4818063"/>
            <a:ext cx="215900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91" name="Line 103"/>
          <p:cNvSpPr>
            <a:spLocks noChangeShapeType="1"/>
          </p:cNvSpPr>
          <p:nvPr/>
        </p:nvSpPr>
        <p:spPr bwMode="auto">
          <a:xfrm>
            <a:off x="2124075" y="5033963"/>
            <a:ext cx="215900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92" name="Line 104"/>
          <p:cNvSpPr>
            <a:spLocks noChangeShapeType="1"/>
          </p:cNvSpPr>
          <p:nvPr/>
        </p:nvSpPr>
        <p:spPr bwMode="auto">
          <a:xfrm>
            <a:off x="2368550" y="4846638"/>
            <a:ext cx="0" cy="144462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93" name="Line 105"/>
          <p:cNvSpPr>
            <a:spLocks noChangeShapeType="1"/>
          </p:cNvSpPr>
          <p:nvPr/>
        </p:nvSpPr>
        <p:spPr bwMode="auto">
          <a:xfrm>
            <a:off x="2124075" y="5178425"/>
            <a:ext cx="215900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94" name="Line 106"/>
          <p:cNvSpPr>
            <a:spLocks noChangeShapeType="1"/>
          </p:cNvSpPr>
          <p:nvPr/>
        </p:nvSpPr>
        <p:spPr bwMode="auto">
          <a:xfrm>
            <a:off x="2095500" y="5207000"/>
            <a:ext cx="0" cy="144463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95" name="Line 107"/>
          <p:cNvSpPr>
            <a:spLocks noChangeShapeType="1"/>
          </p:cNvSpPr>
          <p:nvPr/>
        </p:nvSpPr>
        <p:spPr bwMode="auto">
          <a:xfrm>
            <a:off x="2124075" y="5394325"/>
            <a:ext cx="215900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96" name="Line 108"/>
          <p:cNvSpPr>
            <a:spLocks noChangeShapeType="1"/>
          </p:cNvSpPr>
          <p:nvPr/>
        </p:nvSpPr>
        <p:spPr bwMode="auto">
          <a:xfrm>
            <a:off x="2124075" y="5610225"/>
            <a:ext cx="215900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97" name="Line 109"/>
          <p:cNvSpPr>
            <a:spLocks noChangeShapeType="1"/>
          </p:cNvSpPr>
          <p:nvPr/>
        </p:nvSpPr>
        <p:spPr bwMode="auto">
          <a:xfrm>
            <a:off x="2095500" y="5422900"/>
            <a:ext cx="0" cy="144463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98" name="Line 110"/>
          <p:cNvSpPr>
            <a:spLocks noChangeShapeType="1"/>
          </p:cNvSpPr>
          <p:nvPr/>
        </p:nvSpPr>
        <p:spPr bwMode="auto">
          <a:xfrm>
            <a:off x="2368550" y="5422900"/>
            <a:ext cx="0" cy="144463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99" name="Line 111"/>
          <p:cNvSpPr>
            <a:spLocks noChangeShapeType="1"/>
          </p:cNvSpPr>
          <p:nvPr/>
        </p:nvSpPr>
        <p:spPr bwMode="auto">
          <a:xfrm>
            <a:off x="2124075" y="5754688"/>
            <a:ext cx="215900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00" name="Line 112"/>
          <p:cNvSpPr>
            <a:spLocks noChangeShapeType="1"/>
          </p:cNvSpPr>
          <p:nvPr/>
        </p:nvSpPr>
        <p:spPr bwMode="auto">
          <a:xfrm>
            <a:off x="2368550" y="5783263"/>
            <a:ext cx="0" cy="144462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01" name="Line 113"/>
          <p:cNvSpPr>
            <a:spLocks noChangeShapeType="1"/>
          </p:cNvSpPr>
          <p:nvPr/>
        </p:nvSpPr>
        <p:spPr bwMode="auto">
          <a:xfrm>
            <a:off x="2368550" y="5999163"/>
            <a:ext cx="0" cy="144462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02" name="Line 114"/>
          <p:cNvSpPr>
            <a:spLocks noChangeShapeType="1"/>
          </p:cNvSpPr>
          <p:nvPr/>
        </p:nvSpPr>
        <p:spPr bwMode="auto">
          <a:xfrm>
            <a:off x="6516688" y="1520825"/>
            <a:ext cx="2159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03" name="Line 115"/>
          <p:cNvSpPr>
            <a:spLocks noChangeShapeType="1"/>
          </p:cNvSpPr>
          <p:nvPr/>
        </p:nvSpPr>
        <p:spPr bwMode="auto">
          <a:xfrm>
            <a:off x="6488113" y="1549400"/>
            <a:ext cx="0" cy="14446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04" name="Line 116"/>
          <p:cNvSpPr>
            <a:spLocks noChangeShapeType="1"/>
          </p:cNvSpPr>
          <p:nvPr/>
        </p:nvSpPr>
        <p:spPr bwMode="auto">
          <a:xfrm>
            <a:off x="6761163" y="1549400"/>
            <a:ext cx="0" cy="14446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05" name="Line 117"/>
          <p:cNvSpPr>
            <a:spLocks noChangeShapeType="1"/>
          </p:cNvSpPr>
          <p:nvPr/>
        </p:nvSpPr>
        <p:spPr bwMode="auto">
          <a:xfrm>
            <a:off x="6516688" y="1736725"/>
            <a:ext cx="2159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06" name="Line 118"/>
          <p:cNvSpPr>
            <a:spLocks noChangeShapeType="1"/>
          </p:cNvSpPr>
          <p:nvPr/>
        </p:nvSpPr>
        <p:spPr bwMode="auto">
          <a:xfrm>
            <a:off x="6516688" y="1952625"/>
            <a:ext cx="2159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07" name="Line 119"/>
          <p:cNvSpPr>
            <a:spLocks noChangeShapeType="1"/>
          </p:cNvSpPr>
          <p:nvPr/>
        </p:nvSpPr>
        <p:spPr bwMode="auto">
          <a:xfrm>
            <a:off x="6488113" y="1765300"/>
            <a:ext cx="0" cy="14446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08" name="Line 120"/>
          <p:cNvSpPr>
            <a:spLocks noChangeShapeType="1"/>
          </p:cNvSpPr>
          <p:nvPr/>
        </p:nvSpPr>
        <p:spPr bwMode="auto">
          <a:xfrm>
            <a:off x="6761163" y="1765300"/>
            <a:ext cx="0" cy="14446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09" name="Line 121"/>
          <p:cNvSpPr>
            <a:spLocks noChangeShapeType="1"/>
          </p:cNvSpPr>
          <p:nvPr/>
        </p:nvSpPr>
        <p:spPr bwMode="auto">
          <a:xfrm>
            <a:off x="6516688" y="2154238"/>
            <a:ext cx="2159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10" name="Line 122"/>
          <p:cNvSpPr>
            <a:spLocks noChangeShapeType="1"/>
          </p:cNvSpPr>
          <p:nvPr/>
        </p:nvSpPr>
        <p:spPr bwMode="auto">
          <a:xfrm>
            <a:off x="6488113" y="2182813"/>
            <a:ext cx="0" cy="14446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11" name="Line 123"/>
          <p:cNvSpPr>
            <a:spLocks noChangeShapeType="1"/>
          </p:cNvSpPr>
          <p:nvPr/>
        </p:nvSpPr>
        <p:spPr bwMode="auto">
          <a:xfrm>
            <a:off x="6761163" y="2182813"/>
            <a:ext cx="0" cy="14446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12" name="Line 124"/>
          <p:cNvSpPr>
            <a:spLocks noChangeShapeType="1"/>
          </p:cNvSpPr>
          <p:nvPr/>
        </p:nvSpPr>
        <p:spPr bwMode="auto">
          <a:xfrm>
            <a:off x="6516688" y="2370138"/>
            <a:ext cx="2159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13" name="Line 125"/>
          <p:cNvSpPr>
            <a:spLocks noChangeShapeType="1"/>
          </p:cNvSpPr>
          <p:nvPr/>
        </p:nvSpPr>
        <p:spPr bwMode="auto">
          <a:xfrm>
            <a:off x="6761163" y="2398713"/>
            <a:ext cx="0" cy="14446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14" name="Line 126"/>
          <p:cNvSpPr>
            <a:spLocks noChangeShapeType="1"/>
          </p:cNvSpPr>
          <p:nvPr/>
        </p:nvSpPr>
        <p:spPr bwMode="auto">
          <a:xfrm>
            <a:off x="6516688" y="2801938"/>
            <a:ext cx="2159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15" name="Line 127"/>
          <p:cNvSpPr>
            <a:spLocks noChangeShapeType="1"/>
          </p:cNvSpPr>
          <p:nvPr/>
        </p:nvSpPr>
        <p:spPr bwMode="auto">
          <a:xfrm>
            <a:off x="6488113" y="2830513"/>
            <a:ext cx="0" cy="14446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16" name="Line 128"/>
          <p:cNvSpPr>
            <a:spLocks noChangeShapeType="1"/>
          </p:cNvSpPr>
          <p:nvPr/>
        </p:nvSpPr>
        <p:spPr bwMode="auto">
          <a:xfrm>
            <a:off x="6761163" y="2830513"/>
            <a:ext cx="0" cy="14446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17" name="Line 129"/>
          <p:cNvSpPr>
            <a:spLocks noChangeShapeType="1"/>
          </p:cNvSpPr>
          <p:nvPr/>
        </p:nvSpPr>
        <p:spPr bwMode="auto">
          <a:xfrm>
            <a:off x="6516688" y="3017838"/>
            <a:ext cx="2159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18" name="Line 130"/>
          <p:cNvSpPr>
            <a:spLocks noChangeShapeType="1"/>
          </p:cNvSpPr>
          <p:nvPr/>
        </p:nvSpPr>
        <p:spPr bwMode="auto">
          <a:xfrm>
            <a:off x="6488113" y="3046413"/>
            <a:ext cx="0" cy="14446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19" name="Line 131"/>
          <p:cNvSpPr>
            <a:spLocks noChangeShapeType="1"/>
          </p:cNvSpPr>
          <p:nvPr/>
        </p:nvSpPr>
        <p:spPr bwMode="auto">
          <a:xfrm>
            <a:off x="6761163" y="3046413"/>
            <a:ext cx="0" cy="14446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20" name="Line 132"/>
          <p:cNvSpPr>
            <a:spLocks noChangeShapeType="1"/>
          </p:cNvSpPr>
          <p:nvPr/>
        </p:nvSpPr>
        <p:spPr bwMode="auto">
          <a:xfrm>
            <a:off x="6488113" y="3406775"/>
            <a:ext cx="0" cy="14446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21" name="Line 133"/>
          <p:cNvSpPr>
            <a:spLocks noChangeShapeType="1"/>
          </p:cNvSpPr>
          <p:nvPr/>
        </p:nvSpPr>
        <p:spPr bwMode="auto">
          <a:xfrm>
            <a:off x="6516688" y="3594100"/>
            <a:ext cx="2159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22" name="Line 134"/>
          <p:cNvSpPr>
            <a:spLocks noChangeShapeType="1"/>
          </p:cNvSpPr>
          <p:nvPr/>
        </p:nvSpPr>
        <p:spPr bwMode="auto">
          <a:xfrm>
            <a:off x="6516688" y="3810000"/>
            <a:ext cx="2159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23" name="Line 135"/>
          <p:cNvSpPr>
            <a:spLocks noChangeShapeType="1"/>
          </p:cNvSpPr>
          <p:nvPr/>
        </p:nvSpPr>
        <p:spPr bwMode="auto">
          <a:xfrm>
            <a:off x="6488113" y="3622675"/>
            <a:ext cx="0" cy="14446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24" name="Line 136"/>
          <p:cNvSpPr>
            <a:spLocks noChangeShapeType="1"/>
          </p:cNvSpPr>
          <p:nvPr/>
        </p:nvSpPr>
        <p:spPr bwMode="auto">
          <a:xfrm>
            <a:off x="6761163" y="3622675"/>
            <a:ext cx="0" cy="14446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25" name="Line 137"/>
          <p:cNvSpPr>
            <a:spLocks noChangeShapeType="1"/>
          </p:cNvSpPr>
          <p:nvPr/>
        </p:nvSpPr>
        <p:spPr bwMode="auto">
          <a:xfrm>
            <a:off x="6516688" y="3954463"/>
            <a:ext cx="2159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26" name="Line 138"/>
          <p:cNvSpPr>
            <a:spLocks noChangeShapeType="1"/>
          </p:cNvSpPr>
          <p:nvPr/>
        </p:nvSpPr>
        <p:spPr bwMode="auto">
          <a:xfrm>
            <a:off x="6488113" y="3983038"/>
            <a:ext cx="0" cy="14446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27" name="Line 139"/>
          <p:cNvSpPr>
            <a:spLocks noChangeShapeType="1"/>
          </p:cNvSpPr>
          <p:nvPr/>
        </p:nvSpPr>
        <p:spPr bwMode="auto">
          <a:xfrm>
            <a:off x="6516688" y="4386263"/>
            <a:ext cx="2159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28" name="Line 140"/>
          <p:cNvSpPr>
            <a:spLocks noChangeShapeType="1"/>
          </p:cNvSpPr>
          <p:nvPr/>
        </p:nvSpPr>
        <p:spPr bwMode="auto">
          <a:xfrm>
            <a:off x="6488113" y="4198938"/>
            <a:ext cx="0" cy="14446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29" name="Line 141"/>
          <p:cNvSpPr>
            <a:spLocks noChangeShapeType="1"/>
          </p:cNvSpPr>
          <p:nvPr/>
        </p:nvSpPr>
        <p:spPr bwMode="auto">
          <a:xfrm>
            <a:off x="6761163" y="4602163"/>
            <a:ext cx="0" cy="14446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30" name="Line 142"/>
          <p:cNvSpPr>
            <a:spLocks noChangeShapeType="1"/>
          </p:cNvSpPr>
          <p:nvPr/>
        </p:nvSpPr>
        <p:spPr bwMode="auto">
          <a:xfrm>
            <a:off x="6516688" y="4789488"/>
            <a:ext cx="2159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31" name="Line 143"/>
          <p:cNvSpPr>
            <a:spLocks noChangeShapeType="1"/>
          </p:cNvSpPr>
          <p:nvPr/>
        </p:nvSpPr>
        <p:spPr bwMode="auto">
          <a:xfrm>
            <a:off x="6516688" y="5005388"/>
            <a:ext cx="2159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32" name="Line 144"/>
          <p:cNvSpPr>
            <a:spLocks noChangeShapeType="1"/>
          </p:cNvSpPr>
          <p:nvPr/>
        </p:nvSpPr>
        <p:spPr bwMode="auto">
          <a:xfrm>
            <a:off x="6488113" y="4818063"/>
            <a:ext cx="0" cy="14446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33" name="Line 145"/>
          <p:cNvSpPr>
            <a:spLocks noChangeShapeType="1"/>
          </p:cNvSpPr>
          <p:nvPr/>
        </p:nvSpPr>
        <p:spPr bwMode="auto">
          <a:xfrm>
            <a:off x="6761163" y="4818063"/>
            <a:ext cx="0" cy="14446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34" name="Line 146"/>
          <p:cNvSpPr>
            <a:spLocks noChangeShapeType="1"/>
          </p:cNvSpPr>
          <p:nvPr/>
        </p:nvSpPr>
        <p:spPr bwMode="auto">
          <a:xfrm>
            <a:off x="6516688" y="5178425"/>
            <a:ext cx="2159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35" name="Line 147"/>
          <p:cNvSpPr>
            <a:spLocks noChangeShapeType="1"/>
          </p:cNvSpPr>
          <p:nvPr/>
        </p:nvSpPr>
        <p:spPr bwMode="auto">
          <a:xfrm>
            <a:off x="6488113" y="5207000"/>
            <a:ext cx="0" cy="14446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36" name="Line 148"/>
          <p:cNvSpPr>
            <a:spLocks noChangeShapeType="1"/>
          </p:cNvSpPr>
          <p:nvPr/>
        </p:nvSpPr>
        <p:spPr bwMode="auto">
          <a:xfrm>
            <a:off x="6516688" y="5394325"/>
            <a:ext cx="2159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37" name="Line 149"/>
          <p:cNvSpPr>
            <a:spLocks noChangeShapeType="1"/>
          </p:cNvSpPr>
          <p:nvPr/>
        </p:nvSpPr>
        <p:spPr bwMode="auto">
          <a:xfrm>
            <a:off x="6516688" y="5610225"/>
            <a:ext cx="2159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38" name="Line 150"/>
          <p:cNvSpPr>
            <a:spLocks noChangeShapeType="1"/>
          </p:cNvSpPr>
          <p:nvPr/>
        </p:nvSpPr>
        <p:spPr bwMode="auto">
          <a:xfrm>
            <a:off x="6488113" y="5422900"/>
            <a:ext cx="0" cy="14446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39" name="Line 151"/>
          <p:cNvSpPr>
            <a:spLocks noChangeShapeType="1"/>
          </p:cNvSpPr>
          <p:nvPr/>
        </p:nvSpPr>
        <p:spPr bwMode="auto">
          <a:xfrm>
            <a:off x="6516688" y="5754688"/>
            <a:ext cx="2159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40" name="Line 152"/>
          <p:cNvSpPr>
            <a:spLocks noChangeShapeType="1"/>
          </p:cNvSpPr>
          <p:nvPr/>
        </p:nvSpPr>
        <p:spPr bwMode="auto">
          <a:xfrm>
            <a:off x="6488113" y="5783263"/>
            <a:ext cx="0" cy="14446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41" name="Line 153"/>
          <p:cNvSpPr>
            <a:spLocks noChangeShapeType="1"/>
          </p:cNvSpPr>
          <p:nvPr/>
        </p:nvSpPr>
        <p:spPr bwMode="auto">
          <a:xfrm>
            <a:off x="6516688" y="5970588"/>
            <a:ext cx="2159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42" name="Line 154"/>
          <p:cNvSpPr>
            <a:spLocks noChangeShapeType="1"/>
          </p:cNvSpPr>
          <p:nvPr/>
        </p:nvSpPr>
        <p:spPr bwMode="auto">
          <a:xfrm>
            <a:off x="6488113" y="5999163"/>
            <a:ext cx="0" cy="14446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3EE55FD0-A16A-41B3-A675-2F14F96C5F11}" type="slidenum">
              <a:rPr lang="zh-CN" altLang="en-US" smtClean="0"/>
              <a:pPr eaLnBrk="1" hangingPunct="1"/>
              <a:t>28</a:t>
            </a:fld>
            <a:endParaRPr lang="en-US" altLang="zh-CN" smtClean="0"/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7272337" cy="792162"/>
          </a:xfrm>
        </p:spPr>
        <p:txBody>
          <a:bodyPr/>
          <a:lstStyle/>
          <a:p>
            <a:pPr eaLnBrk="1" hangingPunct="1"/>
            <a:r>
              <a:rPr lang="en-US" altLang="zh-CN" sz="3600" smtClean="0"/>
              <a:t>I/O</a:t>
            </a:r>
            <a:r>
              <a:rPr lang="zh-CN" altLang="en-US" smtClean="0"/>
              <a:t>接口综合应用例 </a:t>
            </a:r>
            <a:r>
              <a:rPr lang="en-US" altLang="zh-CN" sz="3600" smtClean="0">
                <a:solidFill>
                  <a:schemeClr val="tx1"/>
                </a:solidFill>
                <a:latin typeface="Arial" charset="0"/>
              </a:rPr>
              <a:t>——</a:t>
            </a:r>
            <a:r>
              <a:rPr lang="en-US" altLang="zh-CN" sz="3600" smtClean="0">
                <a:solidFill>
                  <a:schemeClr val="tx1"/>
                </a:solidFill>
              </a:rPr>
              <a:t> </a:t>
            </a:r>
            <a:r>
              <a:rPr lang="zh-CN" altLang="en-US" sz="3200" smtClean="0">
                <a:solidFill>
                  <a:schemeClr val="tx1"/>
                </a:solidFill>
              </a:rPr>
              <a:t>程序段</a:t>
            </a:r>
          </a:p>
        </p:txBody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1196975"/>
            <a:ext cx="7345363" cy="5327650"/>
          </a:xfrm>
        </p:spPr>
        <p:txBody>
          <a:bodyPr/>
          <a:lstStyle/>
          <a:p>
            <a:pPr eaLnBrk="1" hangingPunct="1">
              <a:lnSpc>
                <a:spcPct val="13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zh-CN" sz="1900" b="0" smtClean="0">
                <a:latin typeface="Tahoma" pitchFamily="34" charset="0"/>
              </a:rPr>
              <a:t>	</a:t>
            </a:r>
            <a:r>
              <a:rPr lang="en-US" altLang="zh-CN" sz="1900" smtClean="0">
                <a:latin typeface="Tahoma" pitchFamily="34" charset="0"/>
              </a:rPr>
              <a:t>	       ……</a:t>
            </a:r>
            <a:endParaRPr lang="zh-CN" altLang="en-US" sz="1900" smtClean="0">
              <a:latin typeface="Tahoma" pitchFamily="34" charset="0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zh-CN" sz="1900" smtClean="0">
                <a:solidFill>
                  <a:schemeClr val="tx1"/>
                </a:solidFill>
                <a:latin typeface="Tahoma" pitchFamily="34" charset="0"/>
              </a:rPr>
              <a:t>Seg7  DB</a:t>
            </a:r>
            <a:r>
              <a:rPr lang="en-US" altLang="zh-CN" sz="1900" smtClean="0">
                <a:latin typeface="Tahoma" pitchFamily="34" charset="0"/>
              </a:rPr>
              <a:t> 3FH,06H,5BH,4FH,66H,6DH,7DH,07H,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zh-CN" sz="1900" smtClean="0">
                <a:latin typeface="Tahoma" pitchFamily="34" charset="0"/>
              </a:rPr>
              <a:t>                7FH,67H,77H,7CH,39H,5EH,79H,71H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zh-CN" sz="1900" smtClean="0">
                <a:latin typeface="Tahoma" pitchFamily="34" charset="0"/>
              </a:rPr>
              <a:t>                   ……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 typeface="Wingdings" pitchFamily="2" charset="2"/>
              <a:buNone/>
            </a:pPr>
            <a:endParaRPr lang="en-US" altLang="zh-CN" sz="1900" smtClean="0">
              <a:latin typeface="Tahoma" pitchFamily="34" charset="0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zh-CN" sz="1900" smtClean="0">
                <a:latin typeface="Tahoma" pitchFamily="34" charset="0"/>
              </a:rPr>
              <a:t>         LEA   BX, Seg7	 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zh-CN" sz="1900" smtClean="0">
                <a:latin typeface="Tahoma" pitchFamily="34" charset="0"/>
              </a:rPr>
              <a:t>         MOV  AH, 0</a:t>
            </a:r>
          </a:p>
          <a:p>
            <a:pPr>
              <a:lnSpc>
                <a:spcPct val="130000"/>
              </a:lnSpc>
              <a:spcBef>
                <a:spcPct val="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en-US" altLang="zh-CN" sz="1900" smtClean="0">
                <a:latin typeface="Tahoma" pitchFamily="34" charset="0"/>
              </a:rPr>
              <a:t>GO:  IN  AL, 0F1H</a:t>
            </a:r>
          </a:p>
          <a:p>
            <a:pPr>
              <a:lnSpc>
                <a:spcPct val="130000"/>
              </a:lnSpc>
              <a:spcBef>
                <a:spcPct val="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en-US" altLang="zh-CN" sz="1900" smtClean="0">
                <a:latin typeface="Tahoma" pitchFamily="34" charset="0"/>
              </a:rPr>
              <a:t>          AND    AL, 0FH     </a:t>
            </a:r>
            <a:endParaRPr kumimoji="1" lang="zh-CN" altLang="en-US" sz="1900" smtClean="0">
              <a:latin typeface="Tahoma" pitchFamily="34" charset="0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en-US" altLang="zh-CN" sz="1900" smtClean="0">
                <a:latin typeface="Tahoma" pitchFamily="34" charset="0"/>
              </a:rPr>
              <a:t>          MOV    SI, AX     </a:t>
            </a:r>
          </a:p>
          <a:p>
            <a:pPr>
              <a:lnSpc>
                <a:spcPct val="130000"/>
              </a:lnSpc>
              <a:spcBef>
                <a:spcPct val="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en-US" altLang="zh-CN" sz="1900" smtClean="0">
                <a:latin typeface="Tahoma" pitchFamily="34" charset="0"/>
              </a:rPr>
              <a:t>          MOV    AL, </a:t>
            </a:r>
            <a:r>
              <a:rPr kumimoji="1" lang="zh-CN" altLang="en-US" sz="1900" smtClean="0">
                <a:latin typeface="Tahoma" pitchFamily="34" charset="0"/>
              </a:rPr>
              <a:t>［</a:t>
            </a:r>
            <a:r>
              <a:rPr kumimoji="1" lang="en-US" altLang="zh-CN" sz="1900" smtClean="0">
                <a:latin typeface="Tahoma" pitchFamily="34" charset="0"/>
              </a:rPr>
              <a:t>BX+SI</a:t>
            </a:r>
            <a:r>
              <a:rPr kumimoji="1" lang="zh-CN" altLang="en-US" sz="1900" smtClean="0">
                <a:latin typeface="Tahoma" pitchFamily="34" charset="0"/>
              </a:rPr>
              <a:t>］</a:t>
            </a:r>
          </a:p>
          <a:p>
            <a:pPr>
              <a:lnSpc>
                <a:spcPct val="130000"/>
              </a:lnSpc>
              <a:spcBef>
                <a:spcPct val="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en-US" altLang="zh-CN" sz="1900" smtClean="0">
                <a:latin typeface="Tahoma" pitchFamily="34" charset="0"/>
              </a:rPr>
              <a:t>          OUT    0F0H, AL</a:t>
            </a:r>
          </a:p>
          <a:p>
            <a:pPr>
              <a:lnSpc>
                <a:spcPct val="130000"/>
              </a:lnSpc>
              <a:spcBef>
                <a:spcPct val="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en-US" altLang="zh-CN" sz="1900" smtClean="0">
                <a:latin typeface="Tahoma" pitchFamily="34" charset="0"/>
              </a:rPr>
              <a:t>          JMP    GO</a:t>
            </a:r>
            <a:endParaRPr kumimoji="1" lang="zh-CN" altLang="en-US" sz="1900" smtClean="0">
              <a:latin typeface="Tahoma" pitchFamily="34" charset="0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 typeface="Wingdings" pitchFamily="2" charset="2"/>
              <a:buNone/>
            </a:pPr>
            <a:endParaRPr lang="zh-CN" altLang="en-US" sz="1900" smtClean="0">
              <a:latin typeface="Tahoma" pitchFamily="34" charset="0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09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09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096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096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096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096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EFAA9027-F65D-47A3-99CA-21463D876767}" type="slidenum">
              <a:rPr lang="zh-CN" altLang="en-US" smtClean="0">
                <a:solidFill>
                  <a:schemeClr val="bg2"/>
                </a:solidFill>
              </a:rPr>
              <a:pPr eaLnBrk="1" hangingPunct="1"/>
              <a:t>29</a:t>
            </a:fld>
            <a:endParaRPr lang="en-US" altLang="zh-CN" smtClean="0">
              <a:solidFill>
                <a:schemeClr val="bg2"/>
              </a:solidFill>
            </a:endParaRPr>
          </a:p>
        </p:txBody>
      </p:sp>
      <p:sp>
        <p:nvSpPr>
          <p:cNvPr id="35843" name="Rectangle 4"/>
          <p:cNvSpPr>
            <a:spLocks noGrp="1" noChangeArrowheads="1"/>
          </p:cNvSpPr>
          <p:nvPr>
            <p:ph type="ctrTitle"/>
          </p:nvPr>
        </p:nvSpPr>
        <p:spPr>
          <a:xfrm>
            <a:off x="755650" y="1676400"/>
            <a:ext cx="7829550" cy="1462088"/>
          </a:xfrm>
        </p:spPr>
        <p:txBody>
          <a:bodyPr/>
          <a:lstStyle/>
          <a:p>
            <a:pPr algn="ctr" eaLnBrk="1" hangingPunct="1"/>
            <a:r>
              <a:rPr lang="zh-CN" altLang="en-US" sz="5400" smtClean="0">
                <a:latin typeface="华文行楷" pitchFamily="2" charset="-122"/>
                <a:ea typeface="华文行楷" pitchFamily="2" charset="-122"/>
              </a:rPr>
              <a:t>三、基本输入/输出方法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B82A6E96-C40E-4288-968E-9B7271B04809}" type="slidenum">
              <a:rPr lang="zh-CN" altLang="en-US" smtClean="0">
                <a:solidFill>
                  <a:schemeClr val="bg2"/>
                </a:solidFill>
              </a:rPr>
              <a:pPr eaLnBrk="1" hangingPunct="1"/>
              <a:t>3</a:t>
            </a:fld>
            <a:endParaRPr lang="en-US" altLang="zh-CN" smtClean="0">
              <a:solidFill>
                <a:schemeClr val="bg2"/>
              </a:solidFill>
            </a:endParaRPr>
          </a:p>
        </p:txBody>
      </p:sp>
      <p:sp>
        <p:nvSpPr>
          <p:cNvPr id="9219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253288" cy="1462088"/>
          </a:xfrm>
        </p:spPr>
        <p:txBody>
          <a:bodyPr/>
          <a:lstStyle/>
          <a:p>
            <a:pPr algn="ctr" eaLnBrk="1" hangingPunct="1"/>
            <a:r>
              <a:rPr lang="zh-CN" altLang="en-US" sz="5400" smtClean="0">
                <a:latin typeface="华文行楷" pitchFamily="2" charset="-122"/>
                <a:ea typeface="华文行楷" pitchFamily="2" charset="-122"/>
              </a:rPr>
              <a:t>一、基本概念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9D9AFF0B-7F5C-4DD1-A28E-5EEB29F56404}" type="slidenum">
              <a:rPr lang="zh-CN" altLang="en-US" smtClean="0"/>
              <a:pPr eaLnBrk="1" hangingPunct="1"/>
              <a:t>30</a:t>
            </a:fld>
            <a:endParaRPr lang="en-US" altLang="zh-CN" smtClean="0"/>
          </a:p>
        </p:txBody>
      </p:sp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>
          <a:xfrm>
            <a:off x="1068388" y="549275"/>
            <a:ext cx="7391400" cy="1143000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隶书" pitchFamily="49" charset="-122"/>
              </a:rPr>
              <a:t>基本输入/输出方法</a:t>
            </a:r>
          </a:p>
        </p:txBody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19250" y="2352675"/>
            <a:ext cx="5943600" cy="3524250"/>
          </a:xfrm>
        </p:spPr>
        <p:txBody>
          <a:bodyPr/>
          <a:lstStyle/>
          <a:p>
            <a:pPr lvl="1" eaLnBrk="1" hangingPunct="1">
              <a:lnSpc>
                <a:spcPct val="120000"/>
              </a:lnSpc>
              <a:spcAft>
                <a:spcPct val="15000"/>
              </a:spcAft>
              <a:buFont typeface="Wingdings" pitchFamily="2" charset="2"/>
              <a:buNone/>
            </a:pPr>
            <a:r>
              <a:rPr lang="zh-CN" altLang="en-US" sz="2800" smtClean="0"/>
              <a:t>无条件传送</a:t>
            </a:r>
          </a:p>
          <a:p>
            <a:pPr lvl="1" eaLnBrk="1" hangingPunct="1">
              <a:lnSpc>
                <a:spcPct val="120000"/>
              </a:lnSpc>
              <a:spcAft>
                <a:spcPct val="15000"/>
              </a:spcAft>
              <a:buFont typeface="Wingdings" pitchFamily="2" charset="2"/>
              <a:buNone/>
            </a:pPr>
            <a:r>
              <a:rPr lang="zh-CN" altLang="en-US" sz="2800" smtClean="0"/>
              <a:t>查询式传送</a:t>
            </a:r>
          </a:p>
          <a:p>
            <a:pPr lvl="1" eaLnBrk="1" hangingPunct="1">
              <a:lnSpc>
                <a:spcPct val="120000"/>
              </a:lnSpc>
              <a:spcAft>
                <a:spcPct val="15000"/>
              </a:spcAft>
              <a:buFont typeface="Wingdings" pitchFamily="2" charset="2"/>
              <a:buNone/>
            </a:pPr>
            <a:r>
              <a:rPr lang="zh-CN" altLang="en-US" sz="2800" smtClean="0"/>
              <a:t>中断方式传送</a:t>
            </a:r>
          </a:p>
          <a:p>
            <a:pPr lvl="1" eaLnBrk="1" hangingPunct="1">
              <a:lnSpc>
                <a:spcPct val="120000"/>
              </a:lnSpc>
              <a:spcAft>
                <a:spcPct val="15000"/>
              </a:spcAft>
              <a:buFont typeface="Wingdings" pitchFamily="2" charset="2"/>
              <a:buNone/>
            </a:pPr>
            <a:r>
              <a:rPr lang="zh-CN" altLang="en-US" sz="2800" smtClean="0"/>
              <a:t>直接存储器存取</a:t>
            </a:r>
            <a:r>
              <a:rPr lang="en-US" altLang="zh-CN" sz="2800" smtClean="0"/>
              <a:t>(DMA)</a:t>
            </a:r>
            <a:endParaRPr lang="zh-CN" altLang="en-US" sz="2800" smtClean="0"/>
          </a:p>
        </p:txBody>
      </p:sp>
      <p:sp>
        <p:nvSpPr>
          <p:cNvPr id="36869" name="AutoShape 4"/>
          <p:cNvSpPr>
            <a:spLocks/>
          </p:cNvSpPr>
          <p:nvPr/>
        </p:nvSpPr>
        <p:spPr bwMode="auto">
          <a:xfrm>
            <a:off x="1763713" y="2590800"/>
            <a:ext cx="250825" cy="2278063"/>
          </a:xfrm>
          <a:prstGeom prst="leftBrace">
            <a:avLst>
              <a:gd name="adj1" fmla="val 75686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9333" name="Text Box 5"/>
          <p:cNvSpPr txBox="1">
            <a:spLocks noChangeArrowheads="1"/>
          </p:cNvSpPr>
          <p:nvPr/>
        </p:nvSpPr>
        <p:spPr bwMode="auto">
          <a:xfrm>
            <a:off x="4529138" y="2708275"/>
            <a:ext cx="26638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华文中宋" pitchFamily="2" charset="-122"/>
                <a:ea typeface="华文中宋" pitchFamily="2" charset="-122"/>
              </a:rPr>
              <a:t>程序控制方式</a:t>
            </a:r>
          </a:p>
        </p:txBody>
      </p:sp>
      <p:sp>
        <p:nvSpPr>
          <p:cNvPr id="99334" name="AutoShape 6"/>
          <p:cNvSpPr>
            <a:spLocks/>
          </p:cNvSpPr>
          <p:nvPr/>
        </p:nvSpPr>
        <p:spPr bwMode="auto">
          <a:xfrm flipH="1">
            <a:off x="4284663" y="2565400"/>
            <a:ext cx="215900" cy="836613"/>
          </a:xfrm>
          <a:prstGeom prst="leftBrace">
            <a:avLst>
              <a:gd name="adj1" fmla="val 32292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9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9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3" grpId="0"/>
      <p:bldP spid="9933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222AE687-B681-4537-8C81-809413E65194}" type="slidenum">
              <a:rPr lang="zh-CN" altLang="en-US" smtClean="0"/>
              <a:pPr eaLnBrk="1" hangingPunct="1"/>
              <a:t>31</a:t>
            </a:fld>
            <a:endParaRPr lang="en-US" altLang="zh-CN" smtClean="0"/>
          </a:p>
        </p:txBody>
      </p:sp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latin typeface="Tahoma" pitchFamily="34" charset="0"/>
              </a:rPr>
              <a:t>1. </a:t>
            </a:r>
            <a:r>
              <a:rPr lang="zh-CN" altLang="en-US" smtClean="0"/>
              <a:t>无条件传送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2060575"/>
            <a:ext cx="7993063" cy="3889375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Bef>
                <a:spcPct val="15000"/>
              </a:spcBef>
            </a:pPr>
            <a:r>
              <a:rPr lang="zh-CN" altLang="en-US" smtClean="0"/>
              <a:t>要求外设总是处于准备好状态</a:t>
            </a:r>
          </a:p>
          <a:p>
            <a:pPr eaLnBrk="1" hangingPunct="1">
              <a:lnSpc>
                <a:spcPct val="120000"/>
              </a:lnSpc>
              <a:spcBef>
                <a:spcPct val="15000"/>
              </a:spcBef>
            </a:pPr>
            <a:r>
              <a:rPr lang="zh-CN" altLang="en-US" smtClean="0"/>
              <a:t>优点：</a:t>
            </a:r>
          </a:p>
          <a:p>
            <a:pPr lvl="1" eaLnBrk="1" hangingPunct="1">
              <a:lnSpc>
                <a:spcPct val="120000"/>
              </a:lnSpc>
              <a:spcBef>
                <a:spcPct val="5000"/>
              </a:spcBef>
            </a:pPr>
            <a:r>
              <a:rPr lang="zh-CN" altLang="en-US" smtClean="0"/>
              <a:t>软件及接口硬件简单</a:t>
            </a:r>
          </a:p>
          <a:p>
            <a:pPr eaLnBrk="1" hangingPunct="1">
              <a:lnSpc>
                <a:spcPct val="120000"/>
              </a:lnSpc>
              <a:spcBef>
                <a:spcPct val="15000"/>
              </a:spcBef>
            </a:pPr>
            <a:r>
              <a:rPr lang="zh-CN" altLang="en-US" smtClean="0"/>
              <a:t>缺点：</a:t>
            </a:r>
          </a:p>
          <a:p>
            <a:pPr lvl="1" eaLnBrk="1" hangingPunct="1">
              <a:lnSpc>
                <a:spcPct val="120000"/>
              </a:lnSpc>
              <a:spcBef>
                <a:spcPct val="5000"/>
              </a:spcBef>
            </a:pPr>
            <a:r>
              <a:rPr lang="zh-CN" altLang="en-US" smtClean="0"/>
              <a:t>只适用于简单外设，适应范围较窄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8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AutoShape 4"/>
          <p:cNvSpPr>
            <a:spLocks noChangeArrowheads="1"/>
          </p:cNvSpPr>
          <p:nvPr/>
        </p:nvSpPr>
        <p:spPr bwMode="auto">
          <a:xfrm rot="-5386489">
            <a:off x="4984750" y="4949825"/>
            <a:ext cx="533400" cy="609600"/>
          </a:xfrm>
          <a:prstGeom prst="triangle">
            <a:avLst>
              <a:gd name="adj" fmla="val 50000"/>
            </a:avLst>
          </a:prstGeom>
          <a:solidFill>
            <a:srgbClr val="FF6600"/>
          </a:solidFill>
          <a:ln w="25400" cap="sq">
            <a:solidFill>
              <a:srgbClr val="FF66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8915" name="Line 5"/>
          <p:cNvSpPr>
            <a:spLocks noChangeShapeType="1"/>
          </p:cNvSpPr>
          <p:nvPr/>
        </p:nvSpPr>
        <p:spPr bwMode="auto">
          <a:xfrm>
            <a:off x="5280025" y="5508625"/>
            <a:ext cx="0" cy="6096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16" name="Oval 6"/>
          <p:cNvSpPr>
            <a:spLocks noChangeArrowheads="1"/>
          </p:cNvSpPr>
          <p:nvPr/>
        </p:nvSpPr>
        <p:spPr bwMode="auto">
          <a:xfrm>
            <a:off x="5202238" y="5391150"/>
            <a:ext cx="144462" cy="142875"/>
          </a:xfrm>
          <a:prstGeom prst="ellipse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8917" name="Line 7"/>
          <p:cNvSpPr>
            <a:spLocks noChangeShapeType="1"/>
          </p:cNvSpPr>
          <p:nvPr/>
        </p:nvSpPr>
        <p:spPr bwMode="auto">
          <a:xfrm flipH="1">
            <a:off x="4098925" y="5265738"/>
            <a:ext cx="8382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18" name="Line 8"/>
          <p:cNvSpPr>
            <a:spLocks noChangeShapeType="1"/>
          </p:cNvSpPr>
          <p:nvPr/>
        </p:nvSpPr>
        <p:spPr bwMode="auto">
          <a:xfrm flipH="1">
            <a:off x="5556250" y="5218113"/>
            <a:ext cx="8382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19" name="Rectangle 9"/>
          <p:cNvSpPr>
            <a:spLocks noChangeArrowheads="1"/>
          </p:cNvSpPr>
          <p:nvPr/>
        </p:nvSpPr>
        <p:spPr bwMode="auto">
          <a:xfrm>
            <a:off x="4156075" y="3570288"/>
            <a:ext cx="990600" cy="114300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8920" name="Line 10"/>
          <p:cNvSpPr>
            <a:spLocks noChangeShapeType="1"/>
          </p:cNvSpPr>
          <p:nvPr/>
        </p:nvSpPr>
        <p:spPr bwMode="auto">
          <a:xfrm flipH="1">
            <a:off x="3317875" y="3875088"/>
            <a:ext cx="8382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triangle" w="lg" len="lg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21" name="Line 11"/>
          <p:cNvSpPr>
            <a:spLocks noChangeShapeType="1"/>
          </p:cNvSpPr>
          <p:nvPr/>
        </p:nvSpPr>
        <p:spPr bwMode="auto">
          <a:xfrm flipH="1">
            <a:off x="5146675" y="3875088"/>
            <a:ext cx="8382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22" name="Rectangle 12"/>
          <p:cNvSpPr>
            <a:spLocks noChangeArrowheads="1"/>
          </p:cNvSpPr>
          <p:nvPr/>
        </p:nvSpPr>
        <p:spPr bwMode="auto">
          <a:xfrm>
            <a:off x="5984875" y="3570288"/>
            <a:ext cx="457200" cy="60960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8923" name="Oval 13"/>
          <p:cNvSpPr>
            <a:spLocks noChangeArrowheads="1"/>
          </p:cNvSpPr>
          <p:nvPr/>
        </p:nvSpPr>
        <p:spPr bwMode="auto">
          <a:xfrm>
            <a:off x="6442075" y="3798888"/>
            <a:ext cx="152400" cy="152400"/>
          </a:xfrm>
          <a:prstGeom prst="ellipse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8924" name="Line 14"/>
          <p:cNvSpPr>
            <a:spLocks noChangeShapeType="1"/>
          </p:cNvSpPr>
          <p:nvPr/>
        </p:nvSpPr>
        <p:spPr bwMode="auto">
          <a:xfrm flipH="1">
            <a:off x="6594475" y="3875088"/>
            <a:ext cx="8382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25" name="Rectangle 15"/>
          <p:cNvSpPr>
            <a:spLocks noChangeArrowheads="1"/>
          </p:cNvSpPr>
          <p:nvPr/>
        </p:nvSpPr>
        <p:spPr bwMode="auto">
          <a:xfrm>
            <a:off x="7356475" y="2046288"/>
            <a:ext cx="152400" cy="68580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8926" name="AutoShape 16"/>
          <p:cNvSpPr>
            <a:spLocks noChangeArrowheads="1"/>
          </p:cNvSpPr>
          <p:nvPr/>
        </p:nvSpPr>
        <p:spPr bwMode="auto">
          <a:xfrm rot="-10708236">
            <a:off x="7156450" y="3141663"/>
            <a:ext cx="533400" cy="381000"/>
          </a:xfrm>
          <a:prstGeom prst="triangle">
            <a:avLst>
              <a:gd name="adj" fmla="val 50000"/>
            </a:avLst>
          </a:prstGeom>
          <a:solidFill>
            <a:srgbClr val="FF6600"/>
          </a:solidFill>
          <a:ln w="25400" cap="sq">
            <a:solidFill>
              <a:srgbClr val="FF66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8927" name="Line 17"/>
          <p:cNvSpPr>
            <a:spLocks noChangeShapeType="1"/>
          </p:cNvSpPr>
          <p:nvPr/>
        </p:nvSpPr>
        <p:spPr bwMode="auto">
          <a:xfrm>
            <a:off x="7432675" y="3417888"/>
            <a:ext cx="0" cy="4572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28" name="Line 18"/>
          <p:cNvSpPr>
            <a:spLocks noChangeShapeType="1"/>
          </p:cNvSpPr>
          <p:nvPr/>
        </p:nvSpPr>
        <p:spPr bwMode="auto">
          <a:xfrm>
            <a:off x="7432675" y="2760663"/>
            <a:ext cx="0" cy="3810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29" name="Line 19"/>
          <p:cNvSpPr>
            <a:spLocks noChangeShapeType="1"/>
          </p:cNvSpPr>
          <p:nvPr/>
        </p:nvSpPr>
        <p:spPr bwMode="auto">
          <a:xfrm>
            <a:off x="7432675" y="1636713"/>
            <a:ext cx="0" cy="3810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30" name="Line 20"/>
          <p:cNvSpPr>
            <a:spLocks noChangeShapeType="1"/>
          </p:cNvSpPr>
          <p:nvPr/>
        </p:nvSpPr>
        <p:spPr bwMode="auto">
          <a:xfrm>
            <a:off x="6423025" y="5265738"/>
            <a:ext cx="0" cy="3048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31" name="Line 21"/>
          <p:cNvSpPr>
            <a:spLocks noChangeShapeType="1"/>
          </p:cNvSpPr>
          <p:nvPr/>
        </p:nvSpPr>
        <p:spPr bwMode="auto">
          <a:xfrm>
            <a:off x="6223000" y="5570538"/>
            <a:ext cx="3810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32" name="Line 22"/>
          <p:cNvSpPr>
            <a:spLocks noChangeShapeType="1"/>
          </p:cNvSpPr>
          <p:nvPr/>
        </p:nvSpPr>
        <p:spPr bwMode="auto">
          <a:xfrm>
            <a:off x="6223000" y="5722938"/>
            <a:ext cx="3810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33" name="Line 23"/>
          <p:cNvSpPr>
            <a:spLocks noChangeShapeType="1"/>
          </p:cNvSpPr>
          <p:nvPr/>
        </p:nvSpPr>
        <p:spPr bwMode="auto">
          <a:xfrm>
            <a:off x="6423025" y="5722938"/>
            <a:ext cx="0" cy="881062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34" name="Line 24"/>
          <p:cNvSpPr>
            <a:spLocks noChangeShapeType="1"/>
          </p:cNvSpPr>
          <p:nvPr/>
        </p:nvSpPr>
        <p:spPr bwMode="auto">
          <a:xfrm>
            <a:off x="6470650" y="6208713"/>
            <a:ext cx="3048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35" name="Line 25"/>
          <p:cNvSpPr>
            <a:spLocks noChangeShapeType="1"/>
          </p:cNvSpPr>
          <p:nvPr/>
        </p:nvSpPr>
        <p:spPr bwMode="auto">
          <a:xfrm>
            <a:off x="6423025" y="5218113"/>
            <a:ext cx="2181225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36" name="Line 26"/>
          <p:cNvSpPr>
            <a:spLocks noChangeShapeType="1"/>
          </p:cNvSpPr>
          <p:nvPr/>
        </p:nvSpPr>
        <p:spPr bwMode="auto">
          <a:xfrm>
            <a:off x="6818313" y="5246688"/>
            <a:ext cx="0" cy="3048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37" name="Line 27"/>
          <p:cNvSpPr>
            <a:spLocks noChangeShapeType="1"/>
          </p:cNvSpPr>
          <p:nvPr/>
        </p:nvSpPr>
        <p:spPr bwMode="auto">
          <a:xfrm>
            <a:off x="6804025" y="5903913"/>
            <a:ext cx="0" cy="3048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38" name="Line 28"/>
          <p:cNvSpPr>
            <a:spLocks noChangeShapeType="1"/>
          </p:cNvSpPr>
          <p:nvPr/>
        </p:nvSpPr>
        <p:spPr bwMode="auto">
          <a:xfrm flipH="1">
            <a:off x="6804025" y="5522913"/>
            <a:ext cx="228600" cy="3048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39" name="Line 29"/>
          <p:cNvSpPr>
            <a:spLocks noChangeShapeType="1"/>
          </p:cNvSpPr>
          <p:nvPr/>
        </p:nvSpPr>
        <p:spPr bwMode="auto">
          <a:xfrm>
            <a:off x="7461250" y="1865313"/>
            <a:ext cx="11430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40" name="Line 30"/>
          <p:cNvSpPr>
            <a:spLocks noChangeShapeType="1"/>
          </p:cNvSpPr>
          <p:nvPr/>
        </p:nvSpPr>
        <p:spPr bwMode="auto">
          <a:xfrm>
            <a:off x="8604250" y="1865313"/>
            <a:ext cx="0" cy="33528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41" name="Rectangle 31"/>
          <p:cNvSpPr>
            <a:spLocks noChangeArrowheads="1"/>
          </p:cNvSpPr>
          <p:nvPr/>
        </p:nvSpPr>
        <p:spPr bwMode="auto">
          <a:xfrm rot="5400000">
            <a:off x="7804150" y="4875213"/>
            <a:ext cx="152400" cy="68580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8942" name="Line 32"/>
          <p:cNvSpPr>
            <a:spLocks noChangeShapeType="1"/>
          </p:cNvSpPr>
          <p:nvPr/>
        </p:nvSpPr>
        <p:spPr bwMode="auto">
          <a:xfrm>
            <a:off x="6289675" y="6604000"/>
            <a:ext cx="3048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43" name="Oval 33"/>
          <p:cNvSpPr>
            <a:spLocks noChangeArrowheads="1"/>
          </p:cNvSpPr>
          <p:nvPr/>
        </p:nvSpPr>
        <p:spPr bwMode="auto">
          <a:xfrm>
            <a:off x="6351588" y="6127750"/>
            <a:ext cx="130175" cy="130175"/>
          </a:xfrm>
          <a:prstGeom prst="ellipse">
            <a:avLst/>
          </a:prstGeom>
          <a:solidFill>
            <a:srgbClr val="FF6600"/>
          </a:solidFill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8944" name="Oval 34"/>
          <p:cNvSpPr>
            <a:spLocks noChangeArrowheads="1"/>
          </p:cNvSpPr>
          <p:nvPr/>
        </p:nvSpPr>
        <p:spPr bwMode="auto">
          <a:xfrm>
            <a:off x="6353175" y="5156200"/>
            <a:ext cx="130175" cy="130175"/>
          </a:xfrm>
          <a:prstGeom prst="ellipse">
            <a:avLst/>
          </a:prstGeom>
          <a:solidFill>
            <a:srgbClr val="FF6600"/>
          </a:solidFill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8945" name="Oval 35"/>
          <p:cNvSpPr>
            <a:spLocks noChangeArrowheads="1"/>
          </p:cNvSpPr>
          <p:nvPr/>
        </p:nvSpPr>
        <p:spPr bwMode="auto">
          <a:xfrm>
            <a:off x="6738938" y="5156200"/>
            <a:ext cx="130175" cy="130175"/>
          </a:xfrm>
          <a:prstGeom prst="ellipse">
            <a:avLst/>
          </a:prstGeom>
          <a:solidFill>
            <a:srgbClr val="FF6600"/>
          </a:solidFill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8946" name="Oval 36"/>
          <p:cNvSpPr>
            <a:spLocks noChangeArrowheads="1"/>
          </p:cNvSpPr>
          <p:nvPr/>
        </p:nvSpPr>
        <p:spPr bwMode="auto">
          <a:xfrm>
            <a:off x="7361238" y="1789113"/>
            <a:ext cx="130175" cy="130175"/>
          </a:xfrm>
          <a:prstGeom prst="ellipse">
            <a:avLst/>
          </a:prstGeom>
          <a:solidFill>
            <a:srgbClr val="FF6600"/>
          </a:solidFill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8947" name="Line 37"/>
          <p:cNvSpPr>
            <a:spLocks noChangeShapeType="1"/>
          </p:cNvSpPr>
          <p:nvPr/>
        </p:nvSpPr>
        <p:spPr bwMode="auto">
          <a:xfrm>
            <a:off x="7232650" y="3527425"/>
            <a:ext cx="3810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48" name="Line 38"/>
          <p:cNvSpPr>
            <a:spLocks noChangeShapeType="1"/>
          </p:cNvSpPr>
          <p:nvPr/>
        </p:nvSpPr>
        <p:spPr bwMode="auto">
          <a:xfrm flipH="1">
            <a:off x="3346450" y="4456113"/>
            <a:ext cx="776288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triangle" w="lg" len="lg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49" name="Text Box 39"/>
          <p:cNvSpPr txBox="1">
            <a:spLocks noChangeArrowheads="1"/>
          </p:cNvSpPr>
          <p:nvPr/>
        </p:nvSpPr>
        <p:spPr bwMode="auto">
          <a:xfrm>
            <a:off x="4184650" y="3622675"/>
            <a:ext cx="53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2400" b="1">
                <a:latin typeface="Times New Roman" pitchFamily="18" charset="0"/>
              </a:rPr>
              <a:t>D</a:t>
            </a:r>
          </a:p>
        </p:txBody>
      </p:sp>
      <p:sp>
        <p:nvSpPr>
          <p:cNvPr id="38950" name="Text Box 40"/>
          <p:cNvSpPr txBox="1">
            <a:spLocks noChangeArrowheads="1"/>
          </p:cNvSpPr>
          <p:nvPr/>
        </p:nvSpPr>
        <p:spPr bwMode="auto">
          <a:xfrm>
            <a:off x="4184650" y="4227513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2400" b="1">
                <a:latin typeface="Times New Roman" pitchFamily="18" charset="0"/>
              </a:rPr>
              <a:t>CP</a:t>
            </a:r>
          </a:p>
        </p:txBody>
      </p:sp>
      <p:sp>
        <p:nvSpPr>
          <p:cNvPr id="38951" name="Text Box 41"/>
          <p:cNvSpPr txBox="1">
            <a:spLocks noChangeArrowheads="1"/>
          </p:cNvSpPr>
          <p:nvPr/>
        </p:nvSpPr>
        <p:spPr bwMode="auto">
          <a:xfrm>
            <a:off x="4794250" y="3617913"/>
            <a:ext cx="53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2400" b="1">
                <a:latin typeface="Times New Roman" pitchFamily="18" charset="0"/>
              </a:rPr>
              <a:t>Q</a:t>
            </a:r>
          </a:p>
        </p:txBody>
      </p:sp>
      <p:sp>
        <p:nvSpPr>
          <p:cNvPr id="38952" name="Text Box 42"/>
          <p:cNvSpPr txBox="1">
            <a:spLocks noChangeArrowheads="1"/>
          </p:cNvSpPr>
          <p:nvPr/>
        </p:nvSpPr>
        <p:spPr bwMode="auto">
          <a:xfrm>
            <a:off x="3498850" y="5065713"/>
            <a:ext cx="762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2400" b="1">
                <a:latin typeface="Times New Roman" pitchFamily="18" charset="0"/>
              </a:rPr>
              <a:t>D0</a:t>
            </a:r>
          </a:p>
        </p:txBody>
      </p:sp>
      <p:sp>
        <p:nvSpPr>
          <p:cNvPr id="38953" name="Text Box 43"/>
          <p:cNvSpPr txBox="1">
            <a:spLocks noChangeArrowheads="1"/>
          </p:cNvSpPr>
          <p:nvPr/>
        </p:nvSpPr>
        <p:spPr bwMode="auto">
          <a:xfrm>
            <a:off x="2736850" y="3617913"/>
            <a:ext cx="762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2400" b="1">
                <a:latin typeface="Times New Roman" pitchFamily="18" charset="0"/>
              </a:rPr>
              <a:t>D1</a:t>
            </a:r>
          </a:p>
        </p:txBody>
      </p:sp>
      <p:sp>
        <p:nvSpPr>
          <p:cNvPr id="38954" name="Text Box 44"/>
          <p:cNvSpPr txBox="1">
            <a:spLocks noChangeArrowheads="1"/>
          </p:cNvSpPr>
          <p:nvPr/>
        </p:nvSpPr>
        <p:spPr bwMode="auto">
          <a:xfrm>
            <a:off x="1822450" y="4149725"/>
            <a:ext cx="1524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000" b="1">
                <a:latin typeface="华文中宋" pitchFamily="2" charset="-122"/>
                <a:ea typeface="华文中宋" pitchFamily="2" charset="-122"/>
              </a:rPr>
              <a:t>输出口地址38</a:t>
            </a:r>
            <a:r>
              <a:rPr kumimoji="1" lang="en-US" altLang="zh-CN" sz="2000" b="1">
                <a:latin typeface="华文中宋" pitchFamily="2" charset="-122"/>
                <a:ea typeface="华文中宋" pitchFamily="2" charset="-122"/>
              </a:rPr>
              <a:t>F3H</a:t>
            </a:r>
          </a:p>
        </p:txBody>
      </p:sp>
      <p:sp>
        <p:nvSpPr>
          <p:cNvPr id="38955" name="Text Box 45"/>
          <p:cNvSpPr txBox="1">
            <a:spLocks noChangeArrowheads="1"/>
          </p:cNvSpPr>
          <p:nvPr/>
        </p:nvSpPr>
        <p:spPr bwMode="auto">
          <a:xfrm>
            <a:off x="1974850" y="5745163"/>
            <a:ext cx="1524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000" b="1">
                <a:latin typeface="华文中宋" pitchFamily="2" charset="-122"/>
                <a:ea typeface="华文中宋" pitchFamily="2" charset="-122"/>
              </a:rPr>
              <a:t>输入口地址38</a:t>
            </a:r>
            <a:r>
              <a:rPr kumimoji="1" lang="en-US" altLang="zh-CN" sz="2000" b="1">
                <a:latin typeface="华文中宋" pitchFamily="2" charset="-122"/>
                <a:ea typeface="华文中宋" pitchFamily="2" charset="-122"/>
              </a:rPr>
              <a:t>F0H</a:t>
            </a:r>
          </a:p>
        </p:txBody>
      </p:sp>
      <p:sp>
        <p:nvSpPr>
          <p:cNvPr id="38956" name="Line 46"/>
          <p:cNvSpPr>
            <a:spLocks noChangeShapeType="1"/>
          </p:cNvSpPr>
          <p:nvPr/>
        </p:nvSpPr>
        <p:spPr bwMode="auto">
          <a:xfrm>
            <a:off x="3451225" y="6111875"/>
            <a:ext cx="18288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57" name="Text Box 47"/>
          <p:cNvSpPr txBox="1">
            <a:spLocks noChangeArrowheads="1"/>
          </p:cNvSpPr>
          <p:nvPr/>
        </p:nvSpPr>
        <p:spPr bwMode="auto">
          <a:xfrm>
            <a:off x="7156450" y="1171575"/>
            <a:ext cx="762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2400" b="1">
                <a:latin typeface="Times New Roman" pitchFamily="18" charset="0"/>
              </a:rPr>
              <a:t>+5V</a:t>
            </a:r>
          </a:p>
        </p:txBody>
      </p:sp>
      <p:sp>
        <p:nvSpPr>
          <p:cNvPr id="38958" name="Text Box 48"/>
          <p:cNvSpPr txBox="1">
            <a:spLocks noChangeArrowheads="1"/>
          </p:cNvSpPr>
          <p:nvPr/>
        </p:nvSpPr>
        <p:spPr bwMode="auto">
          <a:xfrm>
            <a:off x="6013450" y="3617913"/>
            <a:ext cx="53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2400" b="1">
                <a:latin typeface="Times New Roman" pitchFamily="18" charset="0"/>
              </a:rPr>
              <a:t>1</a:t>
            </a:r>
          </a:p>
        </p:txBody>
      </p:sp>
      <p:sp>
        <p:nvSpPr>
          <p:cNvPr id="38959" name="Line 49"/>
          <p:cNvSpPr>
            <a:spLocks noChangeShapeType="1"/>
          </p:cNvSpPr>
          <p:nvPr/>
        </p:nvSpPr>
        <p:spPr bwMode="auto">
          <a:xfrm flipH="1">
            <a:off x="7918450" y="3008313"/>
            <a:ext cx="152400" cy="3048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60" name="Line 50"/>
          <p:cNvSpPr>
            <a:spLocks noChangeShapeType="1"/>
          </p:cNvSpPr>
          <p:nvPr/>
        </p:nvSpPr>
        <p:spPr bwMode="auto">
          <a:xfrm>
            <a:off x="7918450" y="3313113"/>
            <a:ext cx="1524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61" name="Line 51"/>
          <p:cNvSpPr>
            <a:spLocks noChangeShapeType="1"/>
          </p:cNvSpPr>
          <p:nvPr/>
        </p:nvSpPr>
        <p:spPr bwMode="auto">
          <a:xfrm flipH="1">
            <a:off x="7842250" y="3313113"/>
            <a:ext cx="228600" cy="3810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" name="Rectangle 3"/>
          <p:cNvSpPr txBox="1">
            <a:spLocks noChangeArrowheads="1"/>
          </p:cNvSpPr>
          <p:nvPr/>
        </p:nvSpPr>
        <p:spPr bwMode="auto">
          <a:xfrm>
            <a:off x="574675" y="1165225"/>
            <a:ext cx="6438900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None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+mn-lt"/>
                <a:ea typeface="宋体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5000"/>
              </a:lnSpc>
              <a:defRPr/>
            </a:pPr>
            <a:r>
              <a:rPr lang="zh-CN" altLang="en-US" sz="2400" kern="0" dirty="0" smtClean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读取开关的状态；</a:t>
            </a:r>
          </a:p>
          <a:p>
            <a:pPr algn="l" eaLnBrk="1" hangingPunct="1">
              <a:lnSpc>
                <a:spcPct val="125000"/>
              </a:lnSpc>
              <a:defRPr/>
            </a:pPr>
            <a:r>
              <a:rPr lang="zh-CN" altLang="en-US" sz="2400" kern="0" dirty="0" smtClean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当开关闭合时，输出编码使发光二极管亮。</a:t>
            </a:r>
          </a:p>
        </p:txBody>
      </p:sp>
      <p:sp>
        <p:nvSpPr>
          <p:cNvPr id="51" name="Rectangle 2"/>
          <p:cNvSpPr txBox="1">
            <a:spLocks noChangeArrowheads="1"/>
          </p:cNvSpPr>
          <p:nvPr/>
        </p:nvSpPr>
        <p:spPr bwMode="auto">
          <a:xfrm>
            <a:off x="379413" y="115888"/>
            <a:ext cx="4697412" cy="77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990033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990033"/>
                </a:solidFill>
                <a:latin typeface="Tahoma" pitchFamily="34" charset="0"/>
                <a:ea typeface="隶书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990033"/>
                </a:solidFill>
                <a:latin typeface="Tahoma" pitchFamily="34" charset="0"/>
                <a:ea typeface="隶书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990033"/>
                </a:solidFill>
                <a:latin typeface="Tahoma" pitchFamily="34" charset="0"/>
                <a:ea typeface="隶书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990033"/>
                </a:solidFill>
                <a:latin typeface="Tahoma" pitchFamily="34" charset="0"/>
                <a:ea typeface="隶书" pitchFamily="49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990033"/>
                </a:solidFill>
                <a:latin typeface="Tahoma" pitchFamily="34" charset="0"/>
                <a:ea typeface="隶书" pitchFamily="49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990033"/>
                </a:solidFill>
                <a:latin typeface="Tahoma" pitchFamily="34" charset="0"/>
                <a:ea typeface="隶书" pitchFamily="49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990033"/>
                </a:solidFill>
                <a:latin typeface="Tahoma" pitchFamily="34" charset="0"/>
                <a:ea typeface="隶书" pitchFamily="49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990033"/>
                </a:solidFill>
                <a:latin typeface="Tahoma" pitchFamily="34" charset="0"/>
                <a:ea typeface="隶书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3600" kern="0" dirty="0" smtClean="0">
                <a:latin typeface="微软雅黑" pitchFamily="34" charset="-122"/>
                <a:ea typeface="微软雅黑" pitchFamily="34" charset="-122"/>
              </a:rPr>
              <a:t>无条件传送例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611E6DAC-137F-4B60-AA3F-501FA9BF5BE5}" type="slidenum">
              <a:rPr lang="zh-CN" altLang="en-US" smtClean="0"/>
              <a:pPr eaLnBrk="1" hangingPunct="1"/>
              <a:t>33</a:t>
            </a:fld>
            <a:endParaRPr lang="en-US" altLang="zh-CN" smtClean="0"/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latin typeface="Tahoma" pitchFamily="34" charset="0"/>
              </a:rPr>
              <a:t>2. </a:t>
            </a:r>
            <a:r>
              <a:rPr lang="zh-CN" altLang="en-US" smtClean="0"/>
              <a:t>查询工作方式</a:t>
            </a:r>
          </a:p>
        </p:txBody>
      </p:sp>
      <p:sp>
        <p:nvSpPr>
          <p:cNvPr id="197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2017713"/>
            <a:ext cx="7772400" cy="4435475"/>
          </a:xfrm>
        </p:spPr>
        <p:txBody>
          <a:bodyPr/>
          <a:lstStyle/>
          <a:p>
            <a:pPr eaLnBrk="1" hangingPunct="1">
              <a:lnSpc>
                <a:spcPct val="105000"/>
              </a:lnSpc>
              <a:spcAft>
                <a:spcPct val="5000"/>
              </a:spcAft>
            </a:pPr>
            <a:r>
              <a:rPr lang="zh-CN" altLang="en-US" smtClean="0"/>
              <a:t>仅当条件满足时才能进行数据传送；</a:t>
            </a:r>
          </a:p>
          <a:p>
            <a:pPr eaLnBrk="1" hangingPunct="1">
              <a:lnSpc>
                <a:spcPct val="105000"/>
              </a:lnSpc>
              <a:spcAft>
                <a:spcPct val="5000"/>
              </a:spcAft>
            </a:pPr>
            <a:r>
              <a:rPr lang="zh-CN" altLang="en-US" smtClean="0">
                <a:solidFill>
                  <a:schemeClr val="hlink"/>
                </a:solidFill>
              </a:rPr>
              <a:t>每满足一次条件只能进行一次数据传送。</a:t>
            </a:r>
          </a:p>
          <a:p>
            <a:pPr eaLnBrk="1" hangingPunct="1">
              <a:lnSpc>
                <a:spcPct val="110000"/>
              </a:lnSpc>
              <a:spcBef>
                <a:spcPct val="40000"/>
              </a:spcBef>
              <a:spcAft>
                <a:spcPct val="15000"/>
              </a:spcAft>
            </a:pPr>
            <a:r>
              <a:rPr lang="zh-CN" altLang="en-US" smtClean="0"/>
              <a:t>适用场合：</a:t>
            </a:r>
          </a:p>
          <a:p>
            <a:pPr lvl="1" eaLnBrk="1" hangingPunct="1">
              <a:spcBef>
                <a:spcPct val="10000"/>
              </a:spcBef>
            </a:pPr>
            <a:r>
              <a:rPr lang="zh-CN" altLang="en-US" smtClean="0"/>
              <a:t>外设并不总是准备好</a:t>
            </a:r>
          </a:p>
          <a:p>
            <a:pPr lvl="1" eaLnBrk="1" hangingPunct="1"/>
            <a:r>
              <a:rPr lang="zh-CN" altLang="en-US" smtClean="0"/>
              <a:t>对传送速率和效率要求不高</a:t>
            </a:r>
          </a:p>
          <a:p>
            <a:pPr eaLnBrk="1" hangingPunct="1">
              <a:lnSpc>
                <a:spcPct val="110000"/>
              </a:lnSpc>
              <a:spcBef>
                <a:spcPct val="40000"/>
              </a:spcBef>
              <a:spcAft>
                <a:spcPct val="15000"/>
              </a:spcAft>
            </a:pPr>
            <a:r>
              <a:rPr lang="zh-CN" altLang="en-US" smtClean="0"/>
              <a:t>工作条件：</a:t>
            </a:r>
          </a:p>
          <a:p>
            <a:pPr lvl="1" eaLnBrk="1" hangingPunct="1">
              <a:lnSpc>
                <a:spcPct val="110000"/>
              </a:lnSpc>
              <a:spcBef>
                <a:spcPct val="10000"/>
              </a:spcBef>
            </a:pPr>
            <a:r>
              <a:rPr lang="zh-CN" altLang="en-US" smtClean="0"/>
              <a:t>外设应提供设备状态信息</a:t>
            </a:r>
          </a:p>
          <a:p>
            <a:pPr lvl="1" eaLnBrk="1" hangingPunct="1">
              <a:lnSpc>
                <a:spcPct val="110000"/>
              </a:lnSpc>
            </a:pPr>
            <a:r>
              <a:rPr lang="zh-CN" altLang="en-US" smtClean="0"/>
              <a:t>接口应具备状态端口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7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7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7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7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7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76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76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76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49" name="Line 37"/>
          <p:cNvSpPr>
            <a:spLocks noChangeShapeType="1"/>
          </p:cNvSpPr>
          <p:nvPr/>
        </p:nvSpPr>
        <p:spPr bwMode="auto">
          <a:xfrm>
            <a:off x="4830763" y="1560513"/>
            <a:ext cx="0" cy="792162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718" name="AutoShape 6"/>
          <p:cNvSpPr>
            <a:spLocks noChangeArrowheads="1"/>
          </p:cNvSpPr>
          <p:nvPr/>
        </p:nvSpPr>
        <p:spPr bwMode="auto">
          <a:xfrm>
            <a:off x="3592513" y="3157538"/>
            <a:ext cx="2492375" cy="628650"/>
          </a:xfrm>
          <a:prstGeom prst="flowChartDecision">
            <a:avLst/>
          </a:prstGeom>
          <a:solidFill>
            <a:schemeClr val="bg2">
              <a:lumMod val="10000"/>
              <a:lumOff val="90000"/>
            </a:schemeClr>
          </a:solidFill>
          <a:ln w="9525">
            <a:solidFill>
              <a:srgbClr val="339966"/>
            </a:solidFill>
            <a:miter lim="800000"/>
            <a:headEnd/>
            <a:tailEnd/>
          </a:ln>
        </p:spPr>
        <p:txBody>
          <a:bodyPr tIns="10800"/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READY?</a:t>
            </a:r>
          </a:p>
        </p:txBody>
      </p:sp>
      <p:sp>
        <p:nvSpPr>
          <p:cNvPr id="115719" name="AutoShape 7"/>
          <p:cNvSpPr>
            <a:spLocks noChangeArrowheads="1"/>
          </p:cNvSpPr>
          <p:nvPr/>
        </p:nvSpPr>
        <p:spPr bwMode="auto">
          <a:xfrm>
            <a:off x="3756025" y="4098925"/>
            <a:ext cx="2151063" cy="628650"/>
          </a:xfrm>
          <a:prstGeom prst="flowChartPredefinedProcess">
            <a:avLst/>
          </a:prstGeom>
          <a:solidFill>
            <a:schemeClr val="bg2">
              <a:lumMod val="10000"/>
              <a:lumOff val="90000"/>
            </a:schemeClr>
          </a:solidFill>
          <a:ln w="9525">
            <a:solidFill>
              <a:srgbClr val="339966"/>
            </a:solidFill>
            <a:miter lim="800000"/>
            <a:headEnd/>
            <a:tailEnd/>
          </a:ln>
        </p:spPr>
        <p:txBody>
          <a:bodyPr tIns="10800"/>
          <a:lstStyle/>
          <a:p>
            <a:pPr algn="ctr">
              <a:defRPr/>
            </a:pP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进行一次</a:t>
            </a:r>
          </a:p>
          <a:p>
            <a:pPr algn="ctr">
              <a:defRPr/>
            </a:pP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数据交换</a:t>
            </a:r>
          </a:p>
        </p:txBody>
      </p:sp>
      <p:sp>
        <p:nvSpPr>
          <p:cNvPr id="115720" name="Line 8"/>
          <p:cNvSpPr>
            <a:spLocks noChangeShapeType="1"/>
          </p:cNvSpPr>
          <p:nvPr/>
        </p:nvSpPr>
        <p:spPr bwMode="auto">
          <a:xfrm>
            <a:off x="4830763" y="1949450"/>
            <a:ext cx="0" cy="409575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721" name="Line 9"/>
          <p:cNvSpPr>
            <a:spLocks noChangeShapeType="1"/>
          </p:cNvSpPr>
          <p:nvPr/>
        </p:nvSpPr>
        <p:spPr bwMode="auto">
          <a:xfrm>
            <a:off x="4830763" y="3786188"/>
            <a:ext cx="0" cy="312737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722" name="Line 10"/>
          <p:cNvSpPr>
            <a:spLocks noChangeShapeType="1"/>
          </p:cNvSpPr>
          <p:nvPr/>
        </p:nvSpPr>
        <p:spPr bwMode="auto">
          <a:xfrm flipH="1">
            <a:off x="2681288" y="3471863"/>
            <a:ext cx="1039812" cy="0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723" name="Line 11"/>
          <p:cNvSpPr>
            <a:spLocks noChangeShapeType="1"/>
          </p:cNvSpPr>
          <p:nvPr/>
        </p:nvSpPr>
        <p:spPr bwMode="auto">
          <a:xfrm flipV="1">
            <a:off x="2684463" y="1949450"/>
            <a:ext cx="0" cy="1511300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724" name="Line 12"/>
          <p:cNvSpPr>
            <a:spLocks noChangeShapeType="1"/>
          </p:cNvSpPr>
          <p:nvPr/>
        </p:nvSpPr>
        <p:spPr bwMode="auto">
          <a:xfrm>
            <a:off x="2670175" y="1949450"/>
            <a:ext cx="2149475" cy="0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725" name="Line 13"/>
          <p:cNvSpPr>
            <a:spLocks noChangeShapeType="1"/>
          </p:cNvSpPr>
          <p:nvPr/>
        </p:nvSpPr>
        <p:spPr bwMode="auto">
          <a:xfrm>
            <a:off x="4830763" y="4727575"/>
            <a:ext cx="0" cy="312738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729" name="AutoShape 17"/>
          <p:cNvSpPr>
            <a:spLocks noChangeArrowheads="1"/>
          </p:cNvSpPr>
          <p:nvPr/>
        </p:nvSpPr>
        <p:spPr bwMode="auto">
          <a:xfrm>
            <a:off x="3338513" y="2373313"/>
            <a:ext cx="2954337" cy="471487"/>
          </a:xfrm>
          <a:prstGeom prst="flowChartProcess">
            <a:avLst/>
          </a:prstGeom>
          <a:solidFill>
            <a:schemeClr val="bg2">
              <a:lumMod val="10000"/>
              <a:lumOff val="90000"/>
            </a:schemeClr>
          </a:solidFill>
          <a:ln w="9525">
            <a:solidFill>
              <a:srgbClr val="339966"/>
            </a:solidFill>
            <a:miter lim="800000"/>
            <a:headEnd/>
            <a:tailEnd/>
          </a:ln>
        </p:spPr>
        <p:txBody>
          <a:bodyPr tIns="82800"/>
          <a:lstStyle/>
          <a:p>
            <a:pPr algn="ctr">
              <a:defRPr/>
            </a:pP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读入并测试外设状态</a:t>
            </a:r>
          </a:p>
        </p:txBody>
      </p:sp>
      <p:sp>
        <p:nvSpPr>
          <p:cNvPr id="115730" name="Line 18"/>
          <p:cNvSpPr>
            <a:spLocks noChangeShapeType="1"/>
          </p:cNvSpPr>
          <p:nvPr/>
        </p:nvSpPr>
        <p:spPr bwMode="auto">
          <a:xfrm>
            <a:off x="4830763" y="2844800"/>
            <a:ext cx="0" cy="312738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733" name="Text Box 21"/>
          <p:cNvSpPr txBox="1">
            <a:spLocks noChangeArrowheads="1"/>
          </p:cNvSpPr>
          <p:nvPr/>
        </p:nvSpPr>
        <p:spPr bwMode="auto">
          <a:xfrm>
            <a:off x="4913313" y="3763963"/>
            <a:ext cx="28733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b="1">
                <a:latin typeface="Arial" charset="0"/>
              </a:rPr>
              <a:t>Y</a:t>
            </a:r>
          </a:p>
        </p:txBody>
      </p:sp>
      <p:sp>
        <p:nvSpPr>
          <p:cNvPr id="115734" name="Text Box 22"/>
          <p:cNvSpPr txBox="1">
            <a:spLocks noChangeArrowheads="1"/>
          </p:cNvSpPr>
          <p:nvPr/>
        </p:nvSpPr>
        <p:spPr bwMode="auto">
          <a:xfrm>
            <a:off x="3328988" y="3154363"/>
            <a:ext cx="28733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b="1">
                <a:latin typeface="Arial" charset="0"/>
              </a:rPr>
              <a:t>N</a:t>
            </a:r>
          </a:p>
        </p:txBody>
      </p:sp>
      <p:sp>
        <p:nvSpPr>
          <p:cNvPr id="115735" name="AutoShape 23"/>
          <p:cNvSpPr>
            <a:spLocks noChangeArrowheads="1"/>
          </p:cNvSpPr>
          <p:nvPr/>
        </p:nvSpPr>
        <p:spPr bwMode="auto">
          <a:xfrm>
            <a:off x="3663950" y="5040313"/>
            <a:ext cx="2322513" cy="628650"/>
          </a:xfrm>
          <a:prstGeom prst="flowChartDecision">
            <a:avLst/>
          </a:prstGeom>
          <a:solidFill>
            <a:schemeClr val="bg2">
              <a:lumMod val="10000"/>
              <a:lumOff val="90000"/>
            </a:schemeClr>
          </a:solidFill>
          <a:ln w="9525">
            <a:solidFill>
              <a:srgbClr val="339966"/>
            </a:solidFill>
            <a:miter lim="800000"/>
            <a:headEnd/>
            <a:tailEnd/>
          </a:ln>
        </p:spPr>
        <p:txBody>
          <a:bodyPr tIns="10800"/>
          <a:lstStyle/>
          <a:p>
            <a:pPr algn="ctr">
              <a:defRPr/>
            </a:pP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传送完？</a:t>
            </a:r>
          </a:p>
        </p:txBody>
      </p:sp>
      <p:sp>
        <p:nvSpPr>
          <p:cNvPr id="115736" name="Line 24"/>
          <p:cNvSpPr>
            <a:spLocks noChangeShapeType="1"/>
          </p:cNvSpPr>
          <p:nvPr/>
        </p:nvSpPr>
        <p:spPr bwMode="auto">
          <a:xfrm flipH="1">
            <a:off x="2681288" y="5357813"/>
            <a:ext cx="1039812" cy="0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738" name="Line 26"/>
          <p:cNvSpPr>
            <a:spLocks noChangeShapeType="1"/>
          </p:cNvSpPr>
          <p:nvPr/>
        </p:nvSpPr>
        <p:spPr bwMode="auto">
          <a:xfrm>
            <a:off x="4841875" y="5688013"/>
            <a:ext cx="0" cy="388937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740" name="Line 28"/>
          <p:cNvSpPr>
            <a:spLocks noChangeShapeType="1"/>
          </p:cNvSpPr>
          <p:nvPr/>
        </p:nvSpPr>
        <p:spPr bwMode="auto">
          <a:xfrm flipV="1">
            <a:off x="2684463" y="1949450"/>
            <a:ext cx="0" cy="3406775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742" name="Text Box 30"/>
          <p:cNvSpPr txBox="1">
            <a:spLocks noChangeArrowheads="1"/>
          </p:cNvSpPr>
          <p:nvPr/>
        </p:nvSpPr>
        <p:spPr bwMode="auto">
          <a:xfrm>
            <a:off x="4913313" y="5688013"/>
            <a:ext cx="28733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b="1">
                <a:latin typeface="Arial" charset="0"/>
              </a:rPr>
              <a:t>Y</a:t>
            </a:r>
          </a:p>
        </p:txBody>
      </p:sp>
      <p:sp>
        <p:nvSpPr>
          <p:cNvPr id="115744" name="AutoShape 32"/>
          <p:cNvSpPr>
            <a:spLocks noChangeArrowheads="1"/>
          </p:cNvSpPr>
          <p:nvPr/>
        </p:nvSpPr>
        <p:spPr bwMode="auto">
          <a:xfrm>
            <a:off x="4095750" y="6053138"/>
            <a:ext cx="1511300" cy="471487"/>
          </a:xfrm>
          <a:prstGeom prst="flowChartProcess">
            <a:avLst/>
          </a:prstGeom>
          <a:solidFill>
            <a:schemeClr val="bg2">
              <a:lumMod val="10000"/>
              <a:lumOff val="90000"/>
            </a:schemeClr>
          </a:solidFill>
          <a:ln w="9525">
            <a:solidFill>
              <a:srgbClr val="339966"/>
            </a:solidFill>
            <a:miter lim="800000"/>
            <a:headEnd/>
            <a:tailEnd/>
          </a:ln>
        </p:spPr>
        <p:txBody>
          <a:bodyPr tIns="82800"/>
          <a:lstStyle/>
          <a:p>
            <a:pPr algn="ctr">
              <a:defRPr/>
            </a:pP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结 束</a:t>
            </a:r>
          </a:p>
        </p:txBody>
      </p:sp>
      <p:sp>
        <p:nvSpPr>
          <p:cNvPr id="115745" name="Text Box 33"/>
          <p:cNvSpPr txBox="1">
            <a:spLocks noChangeArrowheads="1"/>
          </p:cNvSpPr>
          <p:nvPr/>
        </p:nvSpPr>
        <p:spPr bwMode="auto">
          <a:xfrm>
            <a:off x="3346450" y="5059363"/>
            <a:ext cx="287338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b="1">
                <a:latin typeface="Arial" charset="0"/>
              </a:rPr>
              <a:t>N</a:t>
            </a:r>
          </a:p>
        </p:txBody>
      </p:sp>
      <p:sp>
        <p:nvSpPr>
          <p:cNvPr id="115746" name="Line 34"/>
          <p:cNvSpPr>
            <a:spLocks noChangeShapeType="1"/>
          </p:cNvSpPr>
          <p:nvPr/>
        </p:nvSpPr>
        <p:spPr bwMode="auto">
          <a:xfrm>
            <a:off x="2670175" y="1949450"/>
            <a:ext cx="2149475" cy="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747" name="Line 35"/>
          <p:cNvSpPr>
            <a:spLocks noChangeShapeType="1"/>
          </p:cNvSpPr>
          <p:nvPr/>
        </p:nvSpPr>
        <p:spPr bwMode="auto">
          <a:xfrm>
            <a:off x="4830763" y="1943100"/>
            <a:ext cx="0" cy="409575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750" name="AutoShape 38"/>
          <p:cNvSpPr>
            <a:spLocks noChangeArrowheads="1"/>
          </p:cNvSpPr>
          <p:nvPr/>
        </p:nvSpPr>
        <p:spPr bwMode="auto">
          <a:xfrm>
            <a:off x="6804025" y="3605213"/>
            <a:ext cx="2160588" cy="1552575"/>
          </a:xfrm>
          <a:prstGeom prst="cloudCallout">
            <a:avLst>
              <a:gd name="adj1" fmla="val -94894"/>
              <a:gd name="adj2" fmla="val -6134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b="1">
                <a:latin typeface="华文中宋" pitchFamily="2" charset="-122"/>
                <a:ea typeface="华文中宋" pitchFamily="2" charset="-122"/>
              </a:rPr>
              <a:t>每满足一次条件只能进行一次数据传送</a:t>
            </a:r>
          </a:p>
        </p:txBody>
      </p:sp>
      <p:grpSp>
        <p:nvGrpSpPr>
          <p:cNvPr id="2" name="Group 41"/>
          <p:cNvGrpSpPr>
            <a:grpSpLocks/>
          </p:cNvGrpSpPr>
          <p:nvPr/>
        </p:nvGrpSpPr>
        <p:grpSpPr bwMode="auto">
          <a:xfrm>
            <a:off x="4116388" y="1108075"/>
            <a:ext cx="1439862" cy="433388"/>
            <a:chOff x="2412" y="496"/>
            <a:chExt cx="907" cy="273"/>
          </a:xfrm>
        </p:grpSpPr>
        <p:sp>
          <p:nvSpPr>
            <p:cNvPr id="48155" name="AutoShape 39"/>
            <p:cNvSpPr>
              <a:spLocks noChangeArrowheads="1"/>
            </p:cNvSpPr>
            <p:nvPr/>
          </p:nvSpPr>
          <p:spPr bwMode="auto">
            <a:xfrm>
              <a:off x="2412" y="496"/>
              <a:ext cx="907" cy="273"/>
            </a:xfrm>
            <a:prstGeom prst="flowChartAlternateProcess">
              <a:avLst/>
            </a:prstGeom>
            <a:solidFill>
              <a:schemeClr val="bg2">
                <a:lumMod val="10000"/>
                <a:lumOff val="90000"/>
              </a:schemeClr>
            </a:solidFill>
            <a:ln w="25400" cap="sq">
              <a:solidFill>
                <a:srgbClr val="339966"/>
              </a:solidFill>
              <a:miter lim="800000"/>
              <a:headEnd type="none" w="sm" len="sm"/>
              <a:tailEnd type="none" w="lg" len="lg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48156" name="Text Box 40"/>
            <p:cNvSpPr txBox="1">
              <a:spLocks noChangeArrowheads="1"/>
            </p:cNvSpPr>
            <p:nvPr/>
          </p:nvSpPr>
          <p:spPr bwMode="auto">
            <a:xfrm>
              <a:off x="2654" y="506"/>
              <a:ext cx="544" cy="231"/>
            </a:xfrm>
            <a:prstGeom prst="rect">
              <a:avLst/>
            </a:prstGeom>
            <a:noFill/>
            <a:ln w="25400" cap="sq">
              <a:noFill/>
              <a:miter lim="800000"/>
              <a:headEnd type="none" w="sm" len="sm"/>
              <a:tailEnd type="none" w="lg" len="lg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文中宋" pitchFamily="2" charset="-122"/>
                  <a:ea typeface="华文中宋" pitchFamily="2" charset="-122"/>
                </a:rPr>
                <a:t>开 始</a:t>
              </a:r>
            </a:p>
          </p:txBody>
        </p:sp>
      </p:grpSp>
      <p:sp>
        <p:nvSpPr>
          <p:cNvPr id="115754" name="Text Box 42"/>
          <p:cNvSpPr txBox="1">
            <a:spLocks noChangeArrowheads="1"/>
          </p:cNvSpPr>
          <p:nvPr/>
        </p:nvSpPr>
        <p:spPr bwMode="auto">
          <a:xfrm>
            <a:off x="323850" y="333375"/>
            <a:ext cx="38877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查询工作方式流程图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5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5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5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5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5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5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5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5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1000"/>
                                        <p:tgtEl>
                                          <p:spTgt spid="115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1000"/>
                                        <p:tgtEl>
                                          <p:spTgt spid="115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1000"/>
                                        <p:tgtEl>
                                          <p:spTgt spid="115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115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15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15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15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15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15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15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15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115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115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7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99" dur="500"/>
                                        <p:tgtEl>
                                          <p:spTgt spid="115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15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7" dur="1000"/>
                                        <p:tgtEl>
                                          <p:spTgt spid="115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0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115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15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15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9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 tmFilter="0, 0; .2, .5; .8, .5; 1, 0"/>
                                        <p:tgtEl>
                                          <p:spTgt spid="1157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50" autoRev="1" fill="hold"/>
                                        <p:tgtEl>
                                          <p:spTgt spid="1157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49" grpId="0" animBg="1"/>
      <p:bldP spid="115718" grpId="0" animBg="1"/>
      <p:bldP spid="115719" grpId="0" animBg="1"/>
      <p:bldP spid="115720" grpId="0" animBg="1"/>
      <p:bldP spid="115721" grpId="0" animBg="1"/>
      <p:bldP spid="115722" grpId="0" animBg="1"/>
      <p:bldP spid="115723" grpId="0" animBg="1"/>
      <p:bldP spid="115724" grpId="0" animBg="1"/>
      <p:bldP spid="115725" grpId="0" animBg="1"/>
      <p:bldP spid="115730" grpId="0" animBg="1"/>
      <p:bldP spid="115733" grpId="0"/>
      <p:bldP spid="115735" grpId="0" animBg="1"/>
      <p:bldP spid="115736" grpId="0" animBg="1"/>
      <p:bldP spid="115738" grpId="0" animBg="1"/>
      <p:bldP spid="115740" grpId="0" animBg="1"/>
      <p:bldP spid="115742" grpId="0"/>
      <p:bldP spid="115744" grpId="0" animBg="1"/>
      <p:bldP spid="115745" grpId="0"/>
      <p:bldP spid="115746" grpId="0" animBg="1"/>
      <p:bldP spid="115747" grpId="0" animBg="1"/>
      <p:bldP spid="115750" grpId="0" animBg="1"/>
      <p:bldP spid="115750" grpId="1" animBg="1"/>
      <p:bldP spid="11575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Line 2"/>
          <p:cNvSpPr>
            <a:spLocks noChangeShapeType="1"/>
          </p:cNvSpPr>
          <p:nvPr/>
        </p:nvSpPr>
        <p:spPr bwMode="auto">
          <a:xfrm>
            <a:off x="4543425" y="566738"/>
            <a:ext cx="0" cy="557212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87" name="AutoShape 3"/>
          <p:cNvSpPr>
            <a:spLocks noChangeArrowheads="1"/>
          </p:cNvSpPr>
          <p:nvPr/>
        </p:nvSpPr>
        <p:spPr bwMode="auto">
          <a:xfrm>
            <a:off x="3468688" y="1119188"/>
            <a:ext cx="2151062" cy="625475"/>
          </a:xfrm>
          <a:prstGeom prst="flowChartDecision">
            <a:avLst/>
          </a:prstGeom>
          <a:solidFill>
            <a:srgbClr val="33CCCC"/>
          </a:solidFill>
          <a:ln w="9525">
            <a:solidFill>
              <a:srgbClr val="33CCCC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zh-CN" altLang="en-US" b="1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超时</a:t>
            </a:r>
            <a:r>
              <a:rPr lang="en-US" altLang="zh-CN" b="1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?</a:t>
            </a:r>
          </a:p>
        </p:txBody>
      </p:sp>
      <p:sp>
        <p:nvSpPr>
          <p:cNvPr id="41988" name="AutoShape 4"/>
          <p:cNvSpPr>
            <a:spLocks noChangeArrowheads="1"/>
          </p:cNvSpPr>
          <p:nvPr/>
        </p:nvSpPr>
        <p:spPr bwMode="auto">
          <a:xfrm>
            <a:off x="3468688" y="3197225"/>
            <a:ext cx="2151062" cy="628650"/>
          </a:xfrm>
          <a:prstGeom prst="flowChartDecision">
            <a:avLst/>
          </a:prstGeom>
          <a:solidFill>
            <a:srgbClr val="339966"/>
          </a:solidFill>
          <a:ln w="9525">
            <a:solidFill>
              <a:srgbClr val="339966"/>
            </a:solidFill>
            <a:miter lim="800000"/>
            <a:headEnd/>
            <a:tailEnd/>
          </a:ln>
        </p:spPr>
        <p:txBody>
          <a:bodyPr tIns="10800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READY?</a:t>
            </a:r>
          </a:p>
        </p:txBody>
      </p:sp>
      <p:sp>
        <p:nvSpPr>
          <p:cNvPr id="41989" name="AutoShape 5"/>
          <p:cNvSpPr>
            <a:spLocks noChangeArrowheads="1"/>
          </p:cNvSpPr>
          <p:nvPr/>
        </p:nvSpPr>
        <p:spPr bwMode="auto">
          <a:xfrm>
            <a:off x="3468688" y="4138613"/>
            <a:ext cx="2151062" cy="628650"/>
          </a:xfrm>
          <a:prstGeom prst="flowChartPredefinedProcess">
            <a:avLst/>
          </a:prstGeom>
          <a:solidFill>
            <a:srgbClr val="339966"/>
          </a:solidFill>
          <a:ln w="9525">
            <a:solidFill>
              <a:srgbClr val="339966"/>
            </a:solidFill>
            <a:miter lim="800000"/>
            <a:headEnd/>
            <a:tailEnd/>
          </a:ln>
        </p:spPr>
        <p:txBody>
          <a:bodyPr tIns="10800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与外设进</a:t>
            </a:r>
          </a:p>
          <a:p>
            <a:pPr algn="ctr" eaLnBrk="1" hangingPunct="1"/>
            <a:r>
              <a:rPr lang="zh-CN" altLang="en-US" b="1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行数据交换</a:t>
            </a:r>
          </a:p>
        </p:txBody>
      </p:sp>
      <p:sp>
        <p:nvSpPr>
          <p:cNvPr id="41990" name="Line 6"/>
          <p:cNvSpPr>
            <a:spLocks noChangeShapeType="1"/>
          </p:cNvSpPr>
          <p:nvPr/>
        </p:nvSpPr>
        <p:spPr bwMode="auto">
          <a:xfrm flipH="1">
            <a:off x="4529138" y="1758950"/>
            <a:ext cx="0" cy="625475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1" name="Line 7"/>
          <p:cNvSpPr>
            <a:spLocks noChangeShapeType="1"/>
          </p:cNvSpPr>
          <p:nvPr/>
        </p:nvSpPr>
        <p:spPr bwMode="auto">
          <a:xfrm>
            <a:off x="4543425" y="3825875"/>
            <a:ext cx="0" cy="312738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2" name="Line 8"/>
          <p:cNvSpPr>
            <a:spLocks noChangeShapeType="1"/>
          </p:cNvSpPr>
          <p:nvPr/>
        </p:nvSpPr>
        <p:spPr bwMode="auto">
          <a:xfrm flipH="1">
            <a:off x="2393950" y="3511550"/>
            <a:ext cx="1074738" cy="0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3" name="Line 9"/>
          <p:cNvSpPr>
            <a:spLocks noChangeShapeType="1"/>
          </p:cNvSpPr>
          <p:nvPr/>
        </p:nvSpPr>
        <p:spPr bwMode="auto">
          <a:xfrm flipV="1">
            <a:off x="2382838" y="852488"/>
            <a:ext cx="11112" cy="3368675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4" name="Line 10"/>
          <p:cNvSpPr>
            <a:spLocks noChangeShapeType="1"/>
          </p:cNvSpPr>
          <p:nvPr/>
        </p:nvSpPr>
        <p:spPr bwMode="auto">
          <a:xfrm>
            <a:off x="2414588" y="854075"/>
            <a:ext cx="2149475" cy="0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5" name="Line 11"/>
          <p:cNvSpPr>
            <a:spLocks noChangeShapeType="1"/>
          </p:cNvSpPr>
          <p:nvPr/>
        </p:nvSpPr>
        <p:spPr bwMode="auto">
          <a:xfrm>
            <a:off x="4543425" y="4767263"/>
            <a:ext cx="0" cy="312737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6" name="AutoShape 12"/>
          <p:cNvSpPr>
            <a:spLocks noChangeArrowheads="1"/>
          </p:cNvSpPr>
          <p:nvPr/>
        </p:nvSpPr>
        <p:spPr bwMode="auto">
          <a:xfrm>
            <a:off x="6692900" y="2212975"/>
            <a:ext cx="1612900" cy="469900"/>
          </a:xfrm>
          <a:prstGeom prst="flowChartTerminator">
            <a:avLst/>
          </a:prstGeom>
          <a:solidFill>
            <a:srgbClr val="33CCCC"/>
          </a:solidFill>
          <a:ln w="9525">
            <a:solidFill>
              <a:srgbClr val="33CCCC"/>
            </a:solidFill>
            <a:miter lim="800000"/>
            <a:headEnd/>
            <a:tailEnd/>
          </a:ln>
        </p:spPr>
        <p:txBody>
          <a:bodyPr tIns="10800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超时错</a:t>
            </a:r>
          </a:p>
        </p:txBody>
      </p:sp>
      <p:sp>
        <p:nvSpPr>
          <p:cNvPr id="41997" name="Line 13"/>
          <p:cNvSpPr>
            <a:spLocks noChangeShapeType="1"/>
          </p:cNvSpPr>
          <p:nvPr/>
        </p:nvSpPr>
        <p:spPr bwMode="auto">
          <a:xfrm>
            <a:off x="5619750" y="1430338"/>
            <a:ext cx="1879600" cy="0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8" name="Line 14"/>
          <p:cNvSpPr>
            <a:spLocks noChangeShapeType="1"/>
          </p:cNvSpPr>
          <p:nvPr/>
        </p:nvSpPr>
        <p:spPr bwMode="auto">
          <a:xfrm>
            <a:off x="7499350" y="1427163"/>
            <a:ext cx="0" cy="785812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9" name="AutoShape 15"/>
          <p:cNvSpPr>
            <a:spLocks noChangeArrowheads="1"/>
          </p:cNvSpPr>
          <p:nvPr/>
        </p:nvSpPr>
        <p:spPr bwMode="auto">
          <a:xfrm>
            <a:off x="3051175" y="2413000"/>
            <a:ext cx="2954338" cy="471488"/>
          </a:xfrm>
          <a:prstGeom prst="flowChartProcess">
            <a:avLst/>
          </a:prstGeom>
          <a:solidFill>
            <a:srgbClr val="339966"/>
          </a:solidFill>
          <a:ln w="9525">
            <a:solidFill>
              <a:srgbClr val="339966"/>
            </a:solidFill>
            <a:miter lim="800000"/>
            <a:headEnd/>
            <a:tailEnd/>
          </a:ln>
        </p:spPr>
        <p:txBody>
          <a:bodyPr tIns="82800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读入并测试外设状态</a:t>
            </a:r>
          </a:p>
        </p:txBody>
      </p:sp>
      <p:sp>
        <p:nvSpPr>
          <p:cNvPr id="42000" name="Line 16"/>
          <p:cNvSpPr>
            <a:spLocks noChangeShapeType="1"/>
          </p:cNvSpPr>
          <p:nvPr/>
        </p:nvSpPr>
        <p:spPr bwMode="auto">
          <a:xfrm>
            <a:off x="4543425" y="2884488"/>
            <a:ext cx="0" cy="312737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01" name="Text Box 17"/>
          <p:cNvSpPr txBox="1">
            <a:spLocks noChangeArrowheads="1"/>
          </p:cNvSpPr>
          <p:nvPr/>
        </p:nvSpPr>
        <p:spPr bwMode="auto">
          <a:xfrm>
            <a:off x="6354763" y="1135063"/>
            <a:ext cx="28733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b="1">
                <a:latin typeface="Arial" charset="0"/>
              </a:rPr>
              <a:t>Y</a:t>
            </a:r>
          </a:p>
        </p:txBody>
      </p:sp>
      <p:sp>
        <p:nvSpPr>
          <p:cNvPr id="42002" name="Text Box 18"/>
          <p:cNvSpPr txBox="1">
            <a:spLocks noChangeArrowheads="1"/>
          </p:cNvSpPr>
          <p:nvPr/>
        </p:nvSpPr>
        <p:spPr bwMode="auto">
          <a:xfrm>
            <a:off x="4625975" y="2098675"/>
            <a:ext cx="287338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b="1">
                <a:latin typeface="Arial" charset="0"/>
              </a:rPr>
              <a:t>N</a:t>
            </a:r>
          </a:p>
        </p:txBody>
      </p:sp>
      <p:sp>
        <p:nvSpPr>
          <p:cNvPr id="42003" name="Text Box 19"/>
          <p:cNvSpPr txBox="1">
            <a:spLocks noChangeArrowheads="1"/>
          </p:cNvSpPr>
          <p:nvPr/>
        </p:nvSpPr>
        <p:spPr bwMode="auto">
          <a:xfrm>
            <a:off x="4625975" y="3803650"/>
            <a:ext cx="287338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b="1">
                <a:latin typeface="Arial" charset="0"/>
              </a:rPr>
              <a:t>Y</a:t>
            </a:r>
          </a:p>
        </p:txBody>
      </p:sp>
      <p:sp>
        <p:nvSpPr>
          <p:cNvPr id="42004" name="Text Box 20"/>
          <p:cNvSpPr txBox="1">
            <a:spLocks noChangeArrowheads="1"/>
          </p:cNvSpPr>
          <p:nvPr/>
        </p:nvSpPr>
        <p:spPr bwMode="auto">
          <a:xfrm>
            <a:off x="3041650" y="3194050"/>
            <a:ext cx="287338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b="1">
                <a:latin typeface="Arial" charset="0"/>
              </a:rPr>
              <a:t>N</a:t>
            </a:r>
          </a:p>
        </p:txBody>
      </p:sp>
      <p:sp>
        <p:nvSpPr>
          <p:cNvPr id="42005" name="AutoShape 21"/>
          <p:cNvSpPr>
            <a:spLocks noChangeArrowheads="1"/>
          </p:cNvSpPr>
          <p:nvPr/>
        </p:nvSpPr>
        <p:spPr bwMode="auto">
          <a:xfrm>
            <a:off x="3376613" y="5080000"/>
            <a:ext cx="2322512" cy="628650"/>
          </a:xfrm>
          <a:prstGeom prst="flowChartDecision">
            <a:avLst/>
          </a:prstGeom>
          <a:solidFill>
            <a:srgbClr val="339966"/>
          </a:solidFill>
          <a:ln w="9525">
            <a:solidFill>
              <a:srgbClr val="339966"/>
            </a:solidFill>
            <a:miter lim="800000"/>
            <a:headEnd/>
            <a:tailEnd/>
          </a:ln>
        </p:spPr>
        <p:txBody>
          <a:bodyPr tIns="10800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传送完？</a:t>
            </a:r>
          </a:p>
        </p:txBody>
      </p:sp>
      <p:sp>
        <p:nvSpPr>
          <p:cNvPr id="42006" name="Line 22"/>
          <p:cNvSpPr>
            <a:spLocks noChangeShapeType="1"/>
          </p:cNvSpPr>
          <p:nvPr/>
        </p:nvSpPr>
        <p:spPr bwMode="auto">
          <a:xfrm flipH="1">
            <a:off x="2393950" y="5397500"/>
            <a:ext cx="1039813" cy="0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07" name="AutoShape 23"/>
          <p:cNvSpPr>
            <a:spLocks noChangeArrowheads="1"/>
          </p:cNvSpPr>
          <p:nvPr/>
        </p:nvSpPr>
        <p:spPr bwMode="auto">
          <a:xfrm>
            <a:off x="5938838" y="333375"/>
            <a:ext cx="1873250" cy="503238"/>
          </a:xfrm>
          <a:prstGeom prst="wedgeRoundRectCallout">
            <a:avLst>
              <a:gd name="adj1" fmla="val -91019"/>
              <a:gd name="adj2" fmla="val 135491"/>
              <a:gd name="adj3" fmla="val 16667"/>
            </a:avLst>
          </a:prstGeom>
          <a:solidFill>
            <a:srgbClr val="993300"/>
          </a:solidFill>
          <a:ln w="9525">
            <a:solidFill>
              <a:srgbClr val="99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防止死循环</a:t>
            </a:r>
          </a:p>
        </p:txBody>
      </p:sp>
      <p:sp>
        <p:nvSpPr>
          <p:cNvPr id="42008" name="Line 24"/>
          <p:cNvSpPr>
            <a:spLocks noChangeShapeType="1"/>
          </p:cNvSpPr>
          <p:nvPr/>
        </p:nvSpPr>
        <p:spPr bwMode="auto">
          <a:xfrm>
            <a:off x="4554538" y="5727700"/>
            <a:ext cx="0" cy="388938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09" name="AutoShape 25"/>
          <p:cNvSpPr>
            <a:spLocks noChangeArrowheads="1"/>
          </p:cNvSpPr>
          <p:nvPr/>
        </p:nvSpPr>
        <p:spPr bwMode="auto">
          <a:xfrm>
            <a:off x="1646238" y="4197350"/>
            <a:ext cx="1511300" cy="471488"/>
          </a:xfrm>
          <a:prstGeom prst="flowChartProcess">
            <a:avLst/>
          </a:prstGeom>
          <a:solidFill>
            <a:srgbClr val="33CCCC"/>
          </a:solidFill>
          <a:ln w="9525">
            <a:solidFill>
              <a:srgbClr val="33CCCC"/>
            </a:solidFill>
            <a:miter lim="800000"/>
            <a:headEnd/>
            <a:tailEnd/>
          </a:ln>
        </p:spPr>
        <p:txBody>
          <a:bodyPr tIns="82800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复位计时器</a:t>
            </a:r>
          </a:p>
        </p:txBody>
      </p:sp>
      <p:sp>
        <p:nvSpPr>
          <p:cNvPr id="42010" name="Line 26"/>
          <p:cNvSpPr>
            <a:spLocks noChangeShapeType="1"/>
          </p:cNvSpPr>
          <p:nvPr/>
        </p:nvSpPr>
        <p:spPr bwMode="auto">
          <a:xfrm flipV="1">
            <a:off x="2393950" y="4676775"/>
            <a:ext cx="0" cy="719138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11" name="Text Box 27"/>
          <p:cNvSpPr txBox="1">
            <a:spLocks noChangeArrowheads="1"/>
          </p:cNvSpPr>
          <p:nvPr/>
        </p:nvSpPr>
        <p:spPr bwMode="auto">
          <a:xfrm>
            <a:off x="3041650" y="5080000"/>
            <a:ext cx="287338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b="1">
                <a:latin typeface="Arial" charset="0"/>
              </a:rPr>
              <a:t>N</a:t>
            </a:r>
          </a:p>
        </p:txBody>
      </p:sp>
      <p:sp>
        <p:nvSpPr>
          <p:cNvPr id="42012" name="Text Box 28"/>
          <p:cNvSpPr txBox="1">
            <a:spLocks noChangeArrowheads="1"/>
          </p:cNvSpPr>
          <p:nvPr/>
        </p:nvSpPr>
        <p:spPr bwMode="auto">
          <a:xfrm>
            <a:off x="4625975" y="5727700"/>
            <a:ext cx="287338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b="1">
                <a:latin typeface="Arial" charset="0"/>
              </a:rPr>
              <a:t>Y</a:t>
            </a:r>
          </a:p>
        </p:txBody>
      </p:sp>
      <p:sp>
        <p:nvSpPr>
          <p:cNvPr id="42013" name="AutoShape 29"/>
          <p:cNvSpPr>
            <a:spLocks noChangeArrowheads="1"/>
          </p:cNvSpPr>
          <p:nvPr/>
        </p:nvSpPr>
        <p:spPr bwMode="auto">
          <a:xfrm>
            <a:off x="3808413" y="6092825"/>
            <a:ext cx="1511300" cy="471488"/>
          </a:xfrm>
          <a:prstGeom prst="flowChartProcess">
            <a:avLst/>
          </a:prstGeom>
          <a:solidFill>
            <a:srgbClr val="339966"/>
          </a:solidFill>
          <a:ln w="9525">
            <a:solidFill>
              <a:srgbClr val="339966"/>
            </a:solidFill>
            <a:miter lim="800000"/>
            <a:headEnd/>
            <a:tailEnd/>
          </a:ln>
        </p:spPr>
        <p:txBody>
          <a:bodyPr tIns="82800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结 束</a:t>
            </a:r>
          </a:p>
        </p:txBody>
      </p:sp>
      <p:sp>
        <p:nvSpPr>
          <p:cNvPr id="42014" name="Text Box 30"/>
          <p:cNvSpPr txBox="1">
            <a:spLocks noChangeArrowheads="1"/>
          </p:cNvSpPr>
          <p:nvPr/>
        </p:nvSpPr>
        <p:spPr bwMode="auto">
          <a:xfrm>
            <a:off x="3059113" y="5084763"/>
            <a:ext cx="28733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b="1">
                <a:latin typeface="Arial" charset="0"/>
              </a:rPr>
              <a:t>N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F6F4A0D9-7178-45C4-A95E-E49F18DA89E1}" type="slidenum">
              <a:rPr lang="zh-CN" altLang="en-US" smtClean="0"/>
              <a:pPr eaLnBrk="1" hangingPunct="1"/>
              <a:t>36</a:t>
            </a:fld>
            <a:endParaRPr lang="en-US" altLang="zh-CN" smtClean="0"/>
          </a:p>
        </p:txBody>
      </p:sp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查询工作方式例</a:t>
            </a:r>
          </a:p>
        </p:txBody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051050"/>
            <a:ext cx="8062913" cy="4114800"/>
          </a:xfrm>
        </p:spPr>
        <p:txBody>
          <a:bodyPr/>
          <a:lstStyle/>
          <a:p>
            <a:pPr eaLnBrk="1" hangingPunct="1">
              <a:lnSpc>
                <a:spcPct val="125000"/>
              </a:lnSpc>
              <a:spcBef>
                <a:spcPct val="50000"/>
              </a:spcBef>
              <a:buClrTx/>
              <a:buSzTx/>
              <a:buFont typeface="Wingdings" pitchFamily="2" charset="2"/>
              <a:buChar char="Ø"/>
            </a:pPr>
            <a:r>
              <a:rPr lang="zh-CN" altLang="en-US" smtClean="0">
                <a:latin typeface="Times New Roman" pitchFamily="18" charset="0"/>
              </a:rPr>
              <a:t>外设状态端口地址为0</a:t>
            </a:r>
            <a:r>
              <a:rPr lang="en-US" altLang="zh-CN" smtClean="0">
                <a:latin typeface="Times New Roman" pitchFamily="18" charset="0"/>
              </a:rPr>
              <a:t>3FBH</a:t>
            </a:r>
            <a:r>
              <a:rPr lang="zh-CN" altLang="en-US" smtClean="0">
                <a:latin typeface="Times New Roman" pitchFamily="18" charset="0"/>
              </a:rPr>
              <a:t>，第</a:t>
            </a:r>
            <a:r>
              <a:rPr lang="en-US" altLang="zh-CN" smtClean="0">
                <a:latin typeface="Times New Roman" pitchFamily="18" charset="0"/>
              </a:rPr>
              <a:t>5</a:t>
            </a:r>
            <a:r>
              <a:rPr lang="zh-CN" altLang="en-US" smtClean="0">
                <a:latin typeface="Times New Roman" pitchFamily="18" charset="0"/>
              </a:rPr>
              <a:t>位</a:t>
            </a:r>
            <a:r>
              <a:rPr lang="en-US" altLang="zh-CN" smtClean="0">
                <a:latin typeface="Times New Roman" pitchFamily="18" charset="0"/>
              </a:rPr>
              <a:t>(bit5)</a:t>
            </a:r>
            <a:r>
              <a:rPr lang="zh-CN" altLang="en-US" smtClean="0">
                <a:latin typeface="Times New Roman" pitchFamily="18" charset="0"/>
              </a:rPr>
              <a:t>为状态标志（</a:t>
            </a:r>
            <a:r>
              <a:rPr lang="en-US" altLang="zh-CN" smtClean="0">
                <a:latin typeface="Times New Roman" pitchFamily="18" charset="0"/>
              </a:rPr>
              <a:t>=1</a:t>
            </a:r>
            <a:r>
              <a:rPr lang="zh-CN" altLang="en-US" smtClean="0">
                <a:latin typeface="Times New Roman" pitchFamily="18" charset="0"/>
              </a:rPr>
              <a:t>忙，</a:t>
            </a:r>
            <a:r>
              <a:rPr lang="en-US" altLang="zh-CN" smtClean="0">
                <a:latin typeface="Times New Roman" pitchFamily="18" charset="0"/>
              </a:rPr>
              <a:t>=0</a:t>
            </a:r>
            <a:r>
              <a:rPr lang="zh-CN" altLang="en-US" smtClean="0">
                <a:latin typeface="Times New Roman" pitchFamily="18" charset="0"/>
              </a:rPr>
              <a:t>准备好）</a:t>
            </a:r>
          </a:p>
          <a:p>
            <a:pPr eaLnBrk="1" hangingPunct="1">
              <a:lnSpc>
                <a:spcPct val="125000"/>
              </a:lnSpc>
              <a:spcBef>
                <a:spcPct val="50000"/>
              </a:spcBef>
              <a:buClrTx/>
              <a:buSzTx/>
              <a:buFont typeface="Wingdings" pitchFamily="2" charset="2"/>
              <a:buChar char="Ø"/>
            </a:pPr>
            <a:r>
              <a:rPr lang="zh-CN" altLang="en-US" smtClean="0">
                <a:latin typeface="Times New Roman" pitchFamily="18" charset="0"/>
              </a:rPr>
              <a:t>外设数据端口地址为0</a:t>
            </a:r>
            <a:r>
              <a:rPr lang="en-US" altLang="zh-CN" smtClean="0">
                <a:latin typeface="Times New Roman" pitchFamily="18" charset="0"/>
              </a:rPr>
              <a:t>3F8H</a:t>
            </a:r>
            <a:r>
              <a:rPr lang="zh-CN" altLang="en-US" smtClean="0">
                <a:latin typeface="Times New Roman" pitchFamily="18" charset="0"/>
              </a:rPr>
              <a:t>，写入数据会使状态标志置</a:t>
            </a:r>
            <a:r>
              <a:rPr lang="en-US" altLang="zh-CN" smtClean="0">
                <a:latin typeface="Times New Roman" pitchFamily="18" charset="0"/>
              </a:rPr>
              <a:t>1 </a:t>
            </a:r>
            <a:r>
              <a:rPr lang="zh-CN" altLang="en-US" smtClean="0">
                <a:latin typeface="Times New Roman" pitchFamily="18" charset="0"/>
              </a:rPr>
              <a:t>；外设把数据读走后又把它置</a:t>
            </a:r>
            <a:r>
              <a:rPr lang="en-US" altLang="zh-CN" smtClean="0">
                <a:latin typeface="Times New Roman" pitchFamily="18" charset="0"/>
              </a:rPr>
              <a:t>0</a:t>
            </a:r>
            <a:r>
              <a:rPr lang="zh-CN" altLang="en-US" smtClean="0">
                <a:latin typeface="Times New Roman" pitchFamily="18" charset="0"/>
              </a:rPr>
              <a:t>。</a:t>
            </a:r>
          </a:p>
          <a:p>
            <a:pPr eaLnBrk="1" hangingPunct="1">
              <a:lnSpc>
                <a:spcPct val="125000"/>
              </a:lnSpc>
              <a:spcBef>
                <a:spcPct val="50000"/>
              </a:spcBef>
              <a:buClrTx/>
              <a:buSzTx/>
              <a:buFont typeface="Wingdings" pitchFamily="2" charset="2"/>
              <a:buChar char="Ø"/>
            </a:pPr>
            <a:r>
              <a:rPr lang="zh-CN" altLang="en-US" smtClean="0">
                <a:latin typeface="Times New Roman" pitchFamily="18" charset="0"/>
              </a:rPr>
              <a:t>试画出其电路图，并将</a:t>
            </a:r>
            <a:r>
              <a:rPr lang="en-US" altLang="zh-CN" smtClean="0">
                <a:latin typeface="Times New Roman" pitchFamily="18" charset="0"/>
              </a:rPr>
              <a:t>DATA</a:t>
            </a:r>
            <a:r>
              <a:rPr lang="zh-CN" altLang="en-US" smtClean="0">
                <a:latin typeface="Times New Roman" pitchFamily="18" charset="0"/>
              </a:rPr>
              <a:t>下100</a:t>
            </a:r>
            <a:r>
              <a:rPr lang="en-US" altLang="zh-CN" smtClean="0">
                <a:latin typeface="Times New Roman" pitchFamily="18" charset="0"/>
              </a:rPr>
              <a:t>B</a:t>
            </a:r>
            <a:r>
              <a:rPr lang="zh-CN" altLang="en-US" smtClean="0">
                <a:latin typeface="Times New Roman" pitchFamily="18" charset="0"/>
              </a:rPr>
              <a:t>数据输出。</a:t>
            </a:r>
            <a:r>
              <a:rPr lang="en-US" altLang="zh-CN" smtClean="0">
                <a:latin typeface="Times New Roman" pitchFamily="18" charset="0"/>
              </a:rPr>
              <a:t>		</a:t>
            </a:r>
            <a:endParaRPr lang="en-US" altLang="zh-CN" smtClean="0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查询工作方式例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03288" y="2017713"/>
            <a:ext cx="7772400" cy="4579937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2400" smtClean="0"/>
              <a:t>题目分析</a:t>
            </a:r>
            <a:r>
              <a:rPr lang="en-US" altLang="zh-CN" sz="2400" smtClean="0"/>
              <a:t>: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zh-CN" altLang="en-US" sz="2000" smtClean="0"/>
              <a:t>外设有</a:t>
            </a:r>
            <a:r>
              <a:rPr lang="en-US" altLang="zh-CN" sz="2000" smtClean="0"/>
              <a:t>1</a:t>
            </a:r>
            <a:r>
              <a:rPr lang="zh-CN" altLang="en-US" sz="2000" smtClean="0"/>
              <a:t>位状态位，需要通过输入接口将状态信息输入系统；</a:t>
            </a:r>
            <a:endParaRPr lang="en-US" altLang="zh-CN" sz="2000" smtClean="0"/>
          </a:p>
          <a:p>
            <a:pPr lvl="2">
              <a:lnSpc>
                <a:spcPct val="120000"/>
              </a:lnSpc>
              <a:spcBef>
                <a:spcPts val="600"/>
              </a:spcBef>
            </a:pPr>
            <a:r>
              <a:rPr lang="zh-CN" altLang="en-US" sz="1800" smtClean="0">
                <a:ea typeface="宋体" charset="-122"/>
              </a:rPr>
              <a:t>可选择一个三态门或</a:t>
            </a:r>
            <a:r>
              <a:rPr lang="en-US" altLang="zh-CN" sz="1800" smtClean="0">
                <a:ea typeface="宋体" charset="-122"/>
              </a:rPr>
              <a:t>74LS244</a:t>
            </a:r>
            <a:r>
              <a:rPr lang="zh-CN" altLang="en-US" sz="1800" smtClean="0">
                <a:ea typeface="宋体" charset="-122"/>
              </a:rPr>
              <a:t>接口</a:t>
            </a:r>
            <a:endParaRPr lang="en-US" altLang="zh-CN" sz="1800" smtClean="0">
              <a:ea typeface="宋体" charset="-122"/>
            </a:endParaRP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zh-CN" altLang="en-US" sz="2000" smtClean="0"/>
              <a:t>数据需由系统输出，需要通过输出接口</a:t>
            </a:r>
            <a:endParaRPr lang="en-US" altLang="zh-CN" sz="2000" smtClean="0"/>
          </a:p>
          <a:p>
            <a:pPr lvl="2">
              <a:lnSpc>
                <a:spcPct val="120000"/>
              </a:lnSpc>
              <a:spcBef>
                <a:spcPts val="600"/>
              </a:spcBef>
            </a:pPr>
            <a:r>
              <a:rPr lang="zh-CN" altLang="en-US" sz="1800" smtClean="0">
                <a:ea typeface="宋体" charset="-122"/>
              </a:rPr>
              <a:t>可选择</a:t>
            </a:r>
            <a:r>
              <a:rPr lang="en-US" altLang="zh-CN" sz="1800" smtClean="0">
                <a:ea typeface="宋体" charset="-122"/>
              </a:rPr>
              <a:t>74LS273</a:t>
            </a:r>
            <a:r>
              <a:rPr lang="zh-CN" altLang="en-US" sz="1800" smtClean="0">
                <a:ea typeface="宋体" charset="-122"/>
              </a:rPr>
              <a:t>接口</a:t>
            </a:r>
            <a:endParaRPr lang="en-US" altLang="zh-CN" sz="1800" smtClean="0">
              <a:ea typeface="宋体" charset="-122"/>
            </a:endParaRP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zh-CN" altLang="en-US" sz="2000" smtClean="0"/>
              <a:t>输入接口地址</a:t>
            </a:r>
            <a:r>
              <a:rPr lang="en-US" altLang="zh-CN" sz="2000" smtClean="0"/>
              <a:t>=</a:t>
            </a:r>
            <a:r>
              <a:rPr lang="zh-CN" altLang="en-US" sz="2000" smtClean="0">
                <a:latin typeface="Times New Roman" pitchFamily="18" charset="0"/>
              </a:rPr>
              <a:t> 0</a:t>
            </a:r>
            <a:r>
              <a:rPr lang="en-US" altLang="zh-CN" sz="2000" smtClean="0">
                <a:latin typeface="Times New Roman" pitchFamily="18" charset="0"/>
              </a:rPr>
              <a:t>3FBH</a:t>
            </a:r>
            <a:r>
              <a:rPr lang="zh-CN" altLang="en-US" sz="2000" smtClean="0">
                <a:latin typeface="Times New Roman" pitchFamily="18" charset="0"/>
              </a:rPr>
              <a:t>，</a:t>
            </a:r>
            <a:r>
              <a:rPr lang="en-US" altLang="zh-CN" sz="2000" smtClean="0">
                <a:latin typeface="Times New Roman" pitchFamily="18" charset="0"/>
              </a:rPr>
              <a:t>bit5=1</a:t>
            </a:r>
            <a:r>
              <a:rPr lang="zh-CN" altLang="en-US" sz="2000" smtClean="0">
                <a:latin typeface="Times New Roman" pitchFamily="18" charset="0"/>
              </a:rPr>
              <a:t>表示“忙”；</a:t>
            </a:r>
            <a:endParaRPr lang="en-US" altLang="zh-CN" sz="2000" smtClean="0">
              <a:latin typeface="Times New Roman" pitchFamily="18" charset="0"/>
            </a:endParaRP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zh-CN" altLang="en-US" sz="2000" smtClean="0">
                <a:latin typeface="Times New Roman" pitchFamily="18" charset="0"/>
              </a:rPr>
              <a:t>输出接口地址</a:t>
            </a:r>
            <a:r>
              <a:rPr lang="en-US" altLang="zh-CN" sz="2000" smtClean="0">
                <a:latin typeface="Times New Roman" pitchFamily="18" charset="0"/>
              </a:rPr>
              <a:t>=03F8H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zh-CN" altLang="en-US" sz="2000" smtClean="0">
                <a:latin typeface="Times New Roman" pitchFamily="18" charset="0"/>
              </a:rPr>
              <a:t>待输出数据在内存中的首地址</a:t>
            </a:r>
            <a:r>
              <a:rPr lang="en-US" altLang="zh-CN" sz="2000" smtClean="0">
                <a:latin typeface="Times New Roman" pitchFamily="18" charset="0"/>
              </a:rPr>
              <a:t>=DATA</a:t>
            </a:r>
            <a:r>
              <a:rPr lang="zh-CN" altLang="en-US" sz="2000" smtClean="0">
                <a:latin typeface="Times New Roman" pitchFamily="18" charset="0"/>
              </a:rPr>
              <a:t>；</a:t>
            </a:r>
            <a:endParaRPr lang="en-US" altLang="zh-CN" sz="2000" smtClean="0">
              <a:latin typeface="Times New Roman" pitchFamily="18" charset="0"/>
            </a:endParaRP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zh-CN" altLang="en-US" sz="2000" smtClean="0">
                <a:latin typeface="Times New Roman" pitchFamily="18" charset="0"/>
              </a:rPr>
              <a:t>待输出数据块大小</a:t>
            </a:r>
            <a:r>
              <a:rPr lang="en-US" altLang="zh-CN" sz="2000" smtClean="0">
                <a:latin typeface="Times New Roman" pitchFamily="18" charset="0"/>
              </a:rPr>
              <a:t>=100B</a:t>
            </a:r>
            <a:endParaRPr lang="zh-CN" altLang="en-US" sz="2000" smtClean="0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FF85DAA6-B0A6-4D7E-9B68-D6B1A2216379}" type="slidenum">
              <a:rPr lang="zh-CN" altLang="en-US" smtClean="0"/>
              <a:pPr eaLnBrk="1" hangingPunct="1"/>
              <a:t>37</a:t>
            </a:fld>
            <a:endParaRPr lang="en-US" altLang="zh-CN" smtClean="0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2"/>
          <p:cNvGrpSpPr>
            <a:grpSpLocks/>
          </p:cNvGrpSpPr>
          <p:nvPr/>
        </p:nvGrpSpPr>
        <p:grpSpPr bwMode="auto">
          <a:xfrm>
            <a:off x="4572000" y="3879850"/>
            <a:ext cx="1008063" cy="1728788"/>
            <a:chOff x="2880" y="2296"/>
            <a:chExt cx="635" cy="1089"/>
          </a:xfrm>
        </p:grpSpPr>
        <p:sp>
          <p:nvSpPr>
            <p:cNvPr id="45147" name="Rectangle 4"/>
            <p:cNvSpPr>
              <a:spLocks noChangeArrowheads="1"/>
            </p:cNvSpPr>
            <p:nvPr/>
          </p:nvSpPr>
          <p:spPr bwMode="auto">
            <a:xfrm>
              <a:off x="2880" y="2296"/>
              <a:ext cx="635" cy="1089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CCFFFF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grpSp>
          <p:nvGrpSpPr>
            <p:cNvPr id="45148" name="Group 33"/>
            <p:cNvGrpSpPr>
              <a:grpSpLocks/>
            </p:cNvGrpSpPr>
            <p:nvPr/>
          </p:nvGrpSpPr>
          <p:grpSpPr bwMode="auto">
            <a:xfrm>
              <a:off x="2976" y="2353"/>
              <a:ext cx="287" cy="240"/>
              <a:chOff x="3288" y="1848"/>
              <a:chExt cx="288" cy="250"/>
            </a:xfrm>
          </p:grpSpPr>
          <p:sp>
            <p:nvSpPr>
              <p:cNvPr id="45151" name="AutoShape 34"/>
              <p:cNvSpPr>
                <a:spLocks noChangeArrowheads="1"/>
              </p:cNvSpPr>
              <p:nvPr/>
            </p:nvSpPr>
            <p:spPr bwMode="auto">
              <a:xfrm>
                <a:off x="3288" y="1848"/>
                <a:ext cx="288" cy="250"/>
              </a:xfrm>
              <a:prstGeom prst="triangle">
                <a:avLst>
                  <a:gd name="adj" fmla="val 50000"/>
                </a:avLst>
              </a:prstGeom>
              <a:solidFill>
                <a:srgbClr val="339966"/>
              </a:solidFill>
              <a:ln w="9525">
                <a:solidFill>
                  <a:srgbClr val="339966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5152" name="Oval 35"/>
              <p:cNvSpPr>
                <a:spLocks noChangeArrowheads="1"/>
              </p:cNvSpPr>
              <p:nvPr/>
            </p:nvSpPr>
            <p:spPr bwMode="auto">
              <a:xfrm rot="5400000">
                <a:off x="3311" y="1944"/>
                <a:ext cx="45" cy="45"/>
              </a:xfrm>
              <a:prstGeom prst="ellipse">
                <a:avLst/>
              </a:prstGeom>
              <a:solidFill>
                <a:srgbClr val="339966"/>
              </a:solidFill>
              <a:ln w="9525">
                <a:solidFill>
                  <a:srgbClr val="339966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45149" name="Text Box 46"/>
            <p:cNvSpPr txBox="1">
              <a:spLocks noChangeArrowheads="1"/>
            </p:cNvSpPr>
            <p:nvPr/>
          </p:nvSpPr>
          <p:spPr bwMode="auto">
            <a:xfrm>
              <a:off x="2939" y="3113"/>
              <a:ext cx="519" cy="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FF0066"/>
                  </a:solidFill>
                  <a:latin typeface="Times New Roman" pitchFamily="18" charset="0"/>
                </a:rPr>
                <a:t>状态端口</a:t>
              </a:r>
            </a:p>
          </p:txBody>
        </p:sp>
        <p:sp>
          <p:nvSpPr>
            <p:cNvPr id="45150" name="Line 98"/>
            <p:cNvSpPr>
              <a:spLocks noChangeShapeType="1"/>
            </p:cNvSpPr>
            <p:nvPr/>
          </p:nvSpPr>
          <p:spPr bwMode="auto">
            <a:xfrm>
              <a:off x="3127" y="2594"/>
              <a:ext cx="0" cy="224"/>
            </a:xfrm>
            <a:prstGeom prst="line">
              <a:avLst/>
            </a:prstGeom>
            <a:noFill/>
            <a:ln w="9525">
              <a:solidFill>
                <a:srgbClr val="FF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6741" name="Text Box 5"/>
          <p:cNvSpPr txBox="1">
            <a:spLocks noChangeArrowheads="1"/>
          </p:cNvSpPr>
          <p:nvPr/>
        </p:nvSpPr>
        <p:spPr bwMode="auto">
          <a:xfrm>
            <a:off x="4962525" y="1952625"/>
            <a:ext cx="287338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1400" b="1">
                <a:latin typeface="Arial" charset="0"/>
              </a:rPr>
              <a:t>D5</a:t>
            </a:r>
          </a:p>
        </p:txBody>
      </p:sp>
      <p:sp>
        <p:nvSpPr>
          <p:cNvPr id="116743" name="Text Box 7"/>
          <p:cNvSpPr txBox="1">
            <a:spLocks noChangeArrowheads="1"/>
          </p:cNvSpPr>
          <p:nvPr/>
        </p:nvSpPr>
        <p:spPr bwMode="auto">
          <a:xfrm>
            <a:off x="785813" y="1647825"/>
            <a:ext cx="631825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r" eaLnBrk="1" hangingPunct="1"/>
            <a:r>
              <a:rPr lang="en-US" altLang="zh-CN" sz="1200" b="1">
                <a:latin typeface="Arial" charset="0"/>
              </a:rPr>
              <a:t>D7-D0</a:t>
            </a:r>
          </a:p>
          <a:p>
            <a:pPr eaLnBrk="1" hangingPunct="1"/>
            <a:endParaRPr lang="en-US" altLang="zh-CN" sz="1200" b="1">
              <a:latin typeface="Arial" charset="0"/>
            </a:endParaRPr>
          </a:p>
        </p:txBody>
      </p:sp>
      <p:sp>
        <p:nvSpPr>
          <p:cNvPr id="116744" name="Text Box 8"/>
          <p:cNvSpPr txBox="1">
            <a:spLocks noChangeArrowheads="1"/>
          </p:cNvSpPr>
          <p:nvPr/>
        </p:nvSpPr>
        <p:spPr bwMode="auto">
          <a:xfrm>
            <a:off x="779463" y="3071813"/>
            <a:ext cx="23812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1200" b="1">
                <a:latin typeface="Arial" charset="0"/>
              </a:rPr>
              <a:t>A9</a:t>
            </a:r>
          </a:p>
          <a:p>
            <a:pPr algn="ctr" eaLnBrk="1" hangingPunct="1"/>
            <a:r>
              <a:rPr lang="en-US" altLang="zh-CN" sz="1200" b="1">
                <a:latin typeface="Arial" charset="0"/>
              </a:rPr>
              <a:t>|</a:t>
            </a:r>
          </a:p>
          <a:p>
            <a:pPr algn="ctr" eaLnBrk="1" hangingPunct="1"/>
            <a:r>
              <a:rPr lang="en-US" altLang="zh-CN" sz="1200" b="1">
                <a:latin typeface="Arial" charset="0"/>
              </a:rPr>
              <a:t>A3</a:t>
            </a:r>
          </a:p>
          <a:p>
            <a:pPr eaLnBrk="1" hangingPunct="1"/>
            <a:endParaRPr lang="en-US" altLang="zh-CN" sz="1200" b="1">
              <a:latin typeface="Arial" charset="0"/>
            </a:endParaRPr>
          </a:p>
        </p:txBody>
      </p:sp>
      <p:sp>
        <p:nvSpPr>
          <p:cNvPr id="116745" name="Rectangle 9"/>
          <p:cNvSpPr>
            <a:spLocks noChangeArrowheads="1"/>
          </p:cNvSpPr>
          <p:nvPr/>
        </p:nvSpPr>
        <p:spPr bwMode="auto">
          <a:xfrm>
            <a:off x="1649413" y="3736975"/>
            <a:ext cx="327025" cy="647700"/>
          </a:xfrm>
          <a:prstGeom prst="rect">
            <a:avLst/>
          </a:prstGeom>
          <a:solidFill>
            <a:srgbClr val="339966"/>
          </a:solidFill>
          <a:ln w="9525">
            <a:solidFill>
              <a:srgbClr val="339966"/>
            </a:solidFill>
            <a:miter lim="800000"/>
            <a:headEnd/>
            <a:tailEnd/>
          </a:ln>
        </p:spPr>
        <p:txBody>
          <a:bodyPr lIns="0" tIns="144000" rIns="0" bIns="0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1400" b="1">
                <a:latin typeface="Arial" charset="0"/>
              </a:rPr>
              <a:t>≥1</a:t>
            </a:r>
          </a:p>
        </p:txBody>
      </p:sp>
      <p:sp>
        <p:nvSpPr>
          <p:cNvPr id="116746" name="Rectangle 10"/>
          <p:cNvSpPr>
            <a:spLocks noChangeArrowheads="1"/>
          </p:cNvSpPr>
          <p:nvPr/>
        </p:nvSpPr>
        <p:spPr bwMode="auto">
          <a:xfrm>
            <a:off x="1649413" y="2965450"/>
            <a:ext cx="330200" cy="720725"/>
          </a:xfrm>
          <a:prstGeom prst="rect">
            <a:avLst/>
          </a:prstGeom>
          <a:solidFill>
            <a:srgbClr val="339966"/>
          </a:solidFill>
          <a:ln w="9525">
            <a:solidFill>
              <a:srgbClr val="339966"/>
            </a:solidFill>
            <a:miter lim="800000"/>
            <a:headEnd/>
            <a:tailEnd/>
          </a:ln>
        </p:spPr>
        <p:txBody>
          <a:bodyPr lIns="0" tIns="190800" rIns="0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b="1">
                <a:latin typeface="Arial" charset="0"/>
              </a:rPr>
              <a:t>&amp;</a:t>
            </a:r>
            <a:endParaRPr lang="zh-CN" altLang="en-US" b="1">
              <a:latin typeface="Arial" charset="0"/>
            </a:endParaRPr>
          </a:p>
        </p:txBody>
      </p:sp>
      <p:sp>
        <p:nvSpPr>
          <p:cNvPr id="116747" name="Line 11"/>
          <p:cNvSpPr>
            <a:spLocks noChangeShapeType="1"/>
          </p:cNvSpPr>
          <p:nvPr/>
        </p:nvSpPr>
        <p:spPr bwMode="auto">
          <a:xfrm>
            <a:off x="1136650" y="3324225"/>
            <a:ext cx="503238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748" name="Line 12"/>
          <p:cNvSpPr>
            <a:spLocks noChangeShapeType="1"/>
          </p:cNvSpPr>
          <p:nvPr/>
        </p:nvSpPr>
        <p:spPr bwMode="auto">
          <a:xfrm>
            <a:off x="1136650" y="3125788"/>
            <a:ext cx="503238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749" name="Line 13"/>
          <p:cNvSpPr>
            <a:spLocks noChangeShapeType="1"/>
          </p:cNvSpPr>
          <p:nvPr/>
        </p:nvSpPr>
        <p:spPr bwMode="auto">
          <a:xfrm>
            <a:off x="1136650" y="3422650"/>
            <a:ext cx="503238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750" name="Line 14"/>
          <p:cNvSpPr>
            <a:spLocks noChangeShapeType="1"/>
          </p:cNvSpPr>
          <p:nvPr/>
        </p:nvSpPr>
        <p:spPr bwMode="auto">
          <a:xfrm>
            <a:off x="1136650" y="3224213"/>
            <a:ext cx="503238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751" name="Line 15"/>
          <p:cNvSpPr>
            <a:spLocks noChangeShapeType="1"/>
          </p:cNvSpPr>
          <p:nvPr/>
        </p:nvSpPr>
        <p:spPr bwMode="auto">
          <a:xfrm>
            <a:off x="1136650" y="3522663"/>
            <a:ext cx="503238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752" name="Line 16"/>
          <p:cNvSpPr>
            <a:spLocks noChangeShapeType="1"/>
          </p:cNvSpPr>
          <p:nvPr/>
        </p:nvSpPr>
        <p:spPr bwMode="auto">
          <a:xfrm>
            <a:off x="1136650" y="3621088"/>
            <a:ext cx="503238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753" name="Line 17"/>
          <p:cNvSpPr>
            <a:spLocks noChangeShapeType="1"/>
          </p:cNvSpPr>
          <p:nvPr/>
        </p:nvSpPr>
        <p:spPr bwMode="auto">
          <a:xfrm>
            <a:off x="1136650" y="3027363"/>
            <a:ext cx="503238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754" name="Text Box 18"/>
          <p:cNvSpPr txBox="1">
            <a:spLocks noChangeArrowheads="1"/>
          </p:cNvSpPr>
          <p:nvPr/>
        </p:nvSpPr>
        <p:spPr bwMode="auto">
          <a:xfrm>
            <a:off x="684213" y="3783013"/>
            <a:ext cx="314325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r" eaLnBrk="1" hangingPunct="1"/>
            <a:r>
              <a:rPr lang="en-US" altLang="zh-CN" sz="1200" b="1">
                <a:latin typeface="Arial" charset="0"/>
              </a:rPr>
              <a:t>A15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CN" sz="1200" b="1">
                <a:latin typeface="Times New Roman" pitchFamily="18" charset="0"/>
              </a:rPr>
              <a:t>|</a:t>
            </a:r>
            <a:endParaRPr lang="zh-CN" altLang="en-US" sz="1200" b="1">
              <a:latin typeface="Arial" charset="0"/>
            </a:endParaRPr>
          </a:p>
          <a:p>
            <a:pPr algn="r" eaLnBrk="1" hangingPunct="1"/>
            <a:r>
              <a:rPr lang="en-US" altLang="zh-CN" sz="1200" b="1">
                <a:latin typeface="Arial" charset="0"/>
              </a:rPr>
              <a:t>A10</a:t>
            </a:r>
          </a:p>
        </p:txBody>
      </p:sp>
      <p:sp>
        <p:nvSpPr>
          <p:cNvPr id="116755" name="Rectangle 19"/>
          <p:cNvSpPr>
            <a:spLocks noChangeArrowheads="1"/>
          </p:cNvSpPr>
          <p:nvPr/>
        </p:nvSpPr>
        <p:spPr bwMode="auto">
          <a:xfrm>
            <a:off x="3810000" y="2871788"/>
            <a:ext cx="457200" cy="890587"/>
          </a:xfrm>
          <a:prstGeom prst="rect">
            <a:avLst/>
          </a:prstGeom>
          <a:solidFill>
            <a:srgbClr val="339966"/>
          </a:solidFill>
          <a:ln w="9525">
            <a:solidFill>
              <a:srgbClr val="339966"/>
            </a:solidFill>
            <a:miter lim="800000"/>
            <a:headEnd/>
            <a:tailEnd/>
          </a:ln>
        </p:spPr>
        <p:txBody>
          <a:bodyPr lIns="0" rIns="0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/>
            <a:endParaRPr lang="en-US" altLang="zh-CN" b="1">
              <a:latin typeface="Arial" charset="0"/>
            </a:endParaRPr>
          </a:p>
          <a:p>
            <a:pPr algn="ctr" eaLnBrk="1" hangingPunct="1"/>
            <a:r>
              <a:rPr lang="en-US" altLang="zh-CN" b="1">
                <a:latin typeface="Arial" charset="0"/>
              </a:rPr>
              <a:t>≥1</a:t>
            </a:r>
          </a:p>
        </p:txBody>
      </p:sp>
      <p:sp>
        <p:nvSpPr>
          <p:cNvPr id="116756" name="Line 20"/>
          <p:cNvSpPr>
            <a:spLocks noChangeShapeType="1"/>
          </p:cNvSpPr>
          <p:nvPr/>
        </p:nvSpPr>
        <p:spPr bwMode="auto">
          <a:xfrm>
            <a:off x="1984375" y="3305175"/>
            <a:ext cx="301625" cy="0"/>
          </a:xfrm>
          <a:prstGeom prst="line">
            <a:avLst/>
          </a:prstGeom>
          <a:noFill/>
          <a:ln w="1905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759" name="Line 23"/>
          <p:cNvSpPr>
            <a:spLocks noChangeShapeType="1"/>
          </p:cNvSpPr>
          <p:nvPr/>
        </p:nvSpPr>
        <p:spPr bwMode="auto">
          <a:xfrm flipV="1">
            <a:off x="4276725" y="3305175"/>
            <a:ext cx="1439863" cy="0"/>
          </a:xfrm>
          <a:prstGeom prst="line">
            <a:avLst/>
          </a:prstGeom>
          <a:noFill/>
          <a:ln w="1905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761" name="Text Box 25"/>
          <p:cNvSpPr txBox="1">
            <a:spLocks noChangeArrowheads="1"/>
          </p:cNvSpPr>
          <p:nvPr/>
        </p:nvSpPr>
        <p:spPr bwMode="auto">
          <a:xfrm>
            <a:off x="4246563" y="3079750"/>
            <a:ext cx="5048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r" eaLnBrk="1" hangingPunct="1"/>
            <a:r>
              <a:rPr lang="en-US" altLang="zh-CN" sz="1400" b="1">
                <a:latin typeface="Arial" charset="0"/>
              </a:rPr>
              <a:t>3F8H</a:t>
            </a:r>
          </a:p>
        </p:txBody>
      </p:sp>
      <p:sp>
        <p:nvSpPr>
          <p:cNvPr id="116766" name="AutoShape 30"/>
          <p:cNvSpPr>
            <a:spLocks noChangeArrowheads="1"/>
          </p:cNvSpPr>
          <p:nvPr/>
        </p:nvSpPr>
        <p:spPr bwMode="auto">
          <a:xfrm>
            <a:off x="1433513" y="1647825"/>
            <a:ext cx="4283075" cy="233363"/>
          </a:xfrm>
          <a:prstGeom prst="leftRightArrow">
            <a:avLst>
              <a:gd name="adj1" fmla="val 57824"/>
              <a:gd name="adj2" fmla="val 92533"/>
            </a:avLst>
          </a:prstGeom>
          <a:solidFill>
            <a:srgbClr val="FF6600"/>
          </a:solidFill>
          <a:ln w="9525">
            <a:solidFill>
              <a:srgbClr val="FF66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6767" name="Line 31"/>
          <p:cNvSpPr>
            <a:spLocks noChangeShapeType="1"/>
          </p:cNvSpPr>
          <p:nvPr/>
        </p:nvSpPr>
        <p:spPr bwMode="auto">
          <a:xfrm flipH="1">
            <a:off x="4241800" y="5105400"/>
            <a:ext cx="215900" cy="0"/>
          </a:xfrm>
          <a:prstGeom prst="line">
            <a:avLst/>
          </a:prstGeom>
          <a:noFill/>
          <a:ln w="1905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772" name="Line 36"/>
          <p:cNvSpPr>
            <a:spLocks noChangeShapeType="1"/>
          </p:cNvSpPr>
          <p:nvPr/>
        </p:nvSpPr>
        <p:spPr bwMode="auto">
          <a:xfrm>
            <a:off x="6521450" y="1860550"/>
            <a:ext cx="900113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773" name="Line 37"/>
          <p:cNvSpPr>
            <a:spLocks noChangeShapeType="1"/>
          </p:cNvSpPr>
          <p:nvPr/>
        </p:nvSpPr>
        <p:spPr bwMode="auto">
          <a:xfrm>
            <a:off x="6521450" y="2058988"/>
            <a:ext cx="900113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774" name="Line 38"/>
          <p:cNvSpPr>
            <a:spLocks noChangeShapeType="1"/>
          </p:cNvSpPr>
          <p:nvPr/>
        </p:nvSpPr>
        <p:spPr bwMode="auto">
          <a:xfrm>
            <a:off x="6521450" y="2257425"/>
            <a:ext cx="900113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775" name="Line 39"/>
          <p:cNvSpPr>
            <a:spLocks noChangeShapeType="1"/>
          </p:cNvSpPr>
          <p:nvPr/>
        </p:nvSpPr>
        <p:spPr bwMode="auto">
          <a:xfrm>
            <a:off x="6521450" y="2455863"/>
            <a:ext cx="900113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776" name="Line 40"/>
          <p:cNvSpPr>
            <a:spLocks noChangeShapeType="1"/>
          </p:cNvSpPr>
          <p:nvPr/>
        </p:nvSpPr>
        <p:spPr bwMode="auto">
          <a:xfrm>
            <a:off x="6521450" y="2652713"/>
            <a:ext cx="900113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777" name="Line 41"/>
          <p:cNvSpPr>
            <a:spLocks noChangeShapeType="1"/>
          </p:cNvSpPr>
          <p:nvPr/>
        </p:nvSpPr>
        <p:spPr bwMode="auto">
          <a:xfrm>
            <a:off x="6521450" y="2851150"/>
            <a:ext cx="900113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778" name="Line 42"/>
          <p:cNvSpPr>
            <a:spLocks noChangeShapeType="1"/>
          </p:cNvSpPr>
          <p:nvPr/>
        </p:nvSpPr>
        <p:spPr bwMode="auto">
          <a:xfrm>
            <a:off x="6521450" y="3049588"/>
            <a:ext cx="900113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779" name="Line 43"/>
          <p:cNvSpPr>
            <a:spLocks noChangeShapeType="1"/>
          </p:cNvSpPr>
          <p:nvPr/>
        </p:nvSpPr>
        <p:spPr bwMode="auto">
          <a:xfrm>
            <a:off x="6521450" y="3248025"/>
            <a:ext cx="900113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783" name="AutoShape 47"/>
          <p:cNvSpPr>
            <a:spLocks/>
          </p:cNvSpPr>
          <p:nvPr/>
        </p:nvSpPr>
        <p:spPr bwMode="auto">
          <a:xfrm>
            <a:off x="1030288" y="3038475"/>
            <a:ext cx="71437" cy="576263"/>
          </a:xfrm>
          <a:prstGeom prst="leftBrace">
            <a:avLst>
              <a:gd name="adj1" fmla="val 67223"/>
              <a:gd name="adj2" fmla="val 50000"/>
            </a:avLst>
          </a:prstGeom>
          <a:noFill/>
          <a:ln w="952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6784" name="Line 48"/>
          <p:cNvSpPr>
            <a:spLocks noChangeShapeType="1"/>
          </p:cNvSpPr>
          <p:nvPr/>
        </p:nvSpPr>
        <p:spPr bwMode="auto">
          <a:xfrm>
            <a:off x="1136650" y="4114800"/>
            <a:ext cx="503238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785" name="Line 49"/>
          <p:cNvSpPr>
            <a:spLocks noChangeShapeType="1"/>
          </p:cNvSpPr>
          <p:nvPr/>
        </p:nvSpPr>
        <p:spPr bwMode="auto">
          <a:xfrm>
            <a:off x="1136650" y="3916363"/>
            <a:ext cx="503238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786" name="Line 50"/>
          <p:cNvSpPr>
            <a:spLocks noChangeShapeType="1"/>
          </p:cNvSpPr>
          <p:nvPr/>
        </p:nvSpPr>
        <p:spPr bwMode="auto">
          <a:xfrm>
            <a:off x="1136650" y="4213225"/>
            <a:ext cx="503238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787" name="Line 51"/>
          <p:cNvSpPr>
            <a:spLocks noChangeShapeType="1"/>
          </p:cNvSpPr>
          <p:nvPr/>
        </p:nvSpPr>
        <p:spPr bwMode="auto">
          <a:xfrm>
            <a:off x="1136650" y="4014788"/>
            <a:ext cx="503238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788" name="Line 52"/>
          <p:cNvSpPr>
            <a:spLocks noChangeShapeType="1"/>
          </p:cNvSpPr>
          <p:nvPr/>
        </p:nvSpPr>
        <p:spPr bwMode="auto">
          <a:xfrm>
            <a:off x="1136650" y="4313238"/>
            <a:ext cx="503238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789" name="Line 53"/>
          <p:cNvSpPr>
            <a:spLocks noChangeShapeType="1"/>
          </p:cNvSpPr>
          <p:nvPr/>
        </p:nvSpPr>
        <p:spPr bwMode="auto">
          <a:xfrm>
            <a:off x="1136650" y="3817938"/>
            <a:ext cx="503238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791" name="AutoShape 55"/>
          <p:cNvSpPr>
            <a:spLocks/>
          </p:cNvSpPr>
          <p:nvPr/>
        </p:nvSpPr>
        <p:spPr bwMode="auto">
          <a:xfrm>
            <a:off x="1031875" y="3783013"/>
            <a:ext cx="71438" cy="530225"/>
          </a:xfrm>
          <a:prstGeom prst="leftBrace">
            <a:avLst>
              <a:gd name="adj1" fmla="val 61851"/>
              <a:gd name="adj2" fmla="val 50000"/>
            </a:avLst>
          </a:prstGeom>
          <a:noFill/>
          <a:ln w="952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6794" name="Line 58"/>
          <p:cNvSpPr>
            <a:spLocks noChangeShapeType="1"/>
          </p:cNvSpPr>
          <p:nvPr/>
        </p:nvSpPr>
        <p:spPr bwMode="auto">
          <a:xfrm>
            <a:off x="2154238" y="3833813"/>
            <a:ext cx="144462" cy="0"/>
          </a:xfrm>
          <a:prstGeom prst="line">
            <a:avLst/>
          </a:prstGeom>
          <a:noFill/>
          <a:ln w="1905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795" name="Line 59"/>
          <p:cNvSpPr>
            <a:spLocks noChangeShapeType="1"/>
          </p:cNvSpPr>
          <p:nvPr/>
        </p:nvSpPr>
        <p:spPr bwMode="auto">
          <a:xfrm>
            <a:off x="2154238" y="4168775"/>
            <a:ext cx="144462" cy="0"/>
          </a:xfrm>
          <a:prstGeom prst="line">
            <a:avLst/>
          </a:prstGeom>
          <a:noFill/>
          <a:ln w="1905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796" name="Line 60"/>
          <p:cNvSpPr>
            <a:spLocks noChangeShapeType="1"/>
          </p:cNvSpPr>
          <p:nvPr/>
        </p:nvSpPr>
        <p:spPr bwMode="auto">
          <a:xfrm>
            <a:off x="2154238" y="3833813"/>
            <a:ext cx="0" cy="323850"/>
          </a:xfrm>
          <a:prstGeom prst="line">
            <a:avLst/>
          </a:prstGeom>
          <a:noFill/>
          <a:ln w="1905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797" name="Line 61"/>
          <p:cNvSpPr>
            <a:spLocks noChangeShapeType="1"/>
          </p:cNvSpPr>
          <p:nvPr/>
        </p:nvSpPr>
        <p:spPr bwMode="auto">
          <a:xfrm flipH="1">
            <a:off x="1976438" y="4024313"/>
            <a:ext cx="179387" cy="0"/>
          </a:xfrm>
          <a:prstGeom prst="line">
            <a:avLst/>
          </a:prstGeom>
          <a:noFill/>
          <a:ln w="1905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798" name="Line 62"/>
          <p:cNvSpPr>
            <a:spLocks noChangeShapeType="1"/>
          </p:cNvSpPr>
          <p:nvPr/>
        </p:nvSpPr>
        <p:spPr bwMode="auto">
          <a:xfrm>
            <a:off x="1146175" y="4672013"/>
            <a:ext cx="1152525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799" name="Line 63"/>
          <p:cNvSpPr>
            <a:spLocks noChangeShapeType="1"/>
          </p:cNvSpPr>
          <p:nvPr/>
        </p:nvSpPr>
        <p:spPr bwMode="auto">
          <a:xfrm>
            <a:off x="1146175" y="4927600"/>
            <a:ext cx="1152525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800" name="Line 64"/>
          <p:cNvSpPr>
            <a:spLocks noChangeShapeType="1"/>
          </p:cNvSpPr>
          <p:nvPr/>
        </p:nvSpPr>
        <p:spPr bwMode="auto">
          <a:xfrm>
            <a:off x="1146175" y="5176838"/>
            <a:ext cx="1152525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801" name="Text Box 65"/>
          <p:cNvSpPr txBox="1">
            <a:spLocks noChangeArrowheads="1"/>
          </p:cNvSpPr>
          <p:nvPr/>
        </p:nvSpPr>
        <p:spPr bwMode="auto">
          <a:xfrm>
            <a:off x="765175" y="4576763"/>
            <a:ext cx="30956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1200" b="1">
                <a:latin typeface="Arial" charset="0"/>
              </a:rPr>
              <a:t>A2</a:t>
            </a:r>
          </a:p>
          <a:p>
            <a:pPr algn="ctr" eaLnBrk="1" hangingPunct="1">
              <a:lnSpc>
                <a:spcPct val="120000"/>
              </a:lnSpc>
            </a:pPr>
            <a:r>
              <a:rPr lang="en-US" altLang="zh-CN" sz="1200" b="1">
                <a:latin typeface="Arial" charset="0"/>
              </a:rPr>
              <a:t>A1</a:t>
            </a:r>
          </a:p>
          <a:p>
            <a:pPr algn="ctr" eaLnBrk="1" hangingPunct="1">
              <a:lnSpc>
                <a:spcPct val="120000"/>
              </a:lnSpc>
              <a:spcBef>
                <a:spcPct val="25000"/>
              </a:spcBef>
            </a:pPr>
            <a:r>
              <a:rPr lang="en-US" altLang="zh-CN" sz="1200" b="1">
                <a:latin typeface="Arial" charset="0"/>
              </a:rPr>
              <a:t>A0</a:t>
            </a:r>
          </a:p>
        </p:txBody>
      </p:sp>
      <p:grpSp>
        <p:nvGrpSpPr>
          <p:cNvPr id="4" name="Group 130"/>
          <p:cNvGrpSpPr>
            <a:grpSpLocks/>
          </p:cNvGrpSpPr>
          <p:nvPr/>
        </p:nvGrpSpPr>
        <p:grpSpPr bwMode="auto">
          <a:xfrm>
            <a:off x="2263775" y="2897188"/>
            <a:ext cx="936625" cy="2424112"/>
            <a:chOff x="1426" y="1825"/>
            <a:chExt cx="590" cy="1527"/>
          </a:xfrm>
        </p:grpSpPr>
        <p:sp>
          <p:nvSpPr>
            <p:cNvPr id="51287" name="Rectangle 54"/>
            <p:cNvSpPr>
              <a:spLocks noChangeArrowheads="1"/>
            </p:cNvSpPr>
            <p:nvPr/>
          </p:nvSpPr>
          <p:spPr bwMode="auto">
            <a:xfrm>
              <a:off x="1448" y="1991"/>
              <a:ext cx="499" cy="1361"/>
            </a:xfrm>
            <a:prstGeom prst="rect">
              <a:avLst/>
            </a:prstGeom>
            <a:solidFill>
              <a:schemeClr val="bg2">
                <a:lumMod val="10000"/>
                <a:lumOff val="90000"/>
              </a:schemeClr>
            </a:solidFill>
            <a:ln w="9525">
              <a:solidFill>
                <a:srgbClr val="339966"/>
              </a:solidFill>
              <a:miter lim="800000"/>
              <a:headEnd/>
              <a:tailEnd/>
            </a:ln>
          </p:spPr>
          <p:txBody>
            <a:bodyPr wrap="none" lIns="3600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>
                  <a:latin typeface="Arial" charset="0"/>
                </a:rPr>
                <a:t>G</a:t>
              </a:r>
            </a:p>
            <a:p>
              <a:pPr eaLnBrk="1" hangingPunct="1"/>
              <a:endParaRPr lang="en-US" altLang="zh-CN">
                <a:latin typeface="Arial" charset="0"/>
              </a:endParaRPr>
            </a:p>
            <a:p>
              <a:pPr eaLnBrk="1" hangingPunct="1"/>
              <a:r>
                <a:rPr lang="en-US" altLang="zh-CN">
                  <a:latin typeface="Arial" charset="0"/>
                </a:rPr>
                <a:t>G</a:t>
              </a:r>
              <a:r>
                <a:rPr lang="en-US" altLang="zh-CN" sz="1200">
                  <a:latin typeface="Arial" charset="0"/>
                </a:rPr>
                <a:t>2A</a:t>
              </a:r>
            </a:p>
            <a:p>
              <a:pPr eaLnBrk="1" hangingPunct="1"/>
              <a:r>
                <a:rPr lang="en-US" altLang="zh-CN">
                  <a:latin typeface="Arial" charset="0"/>
                </a:rPr>
                <a:t>G</a:t>
              </a:r>
              <a:r>
                <a:rPr lang="en-US" altLang="zh-CN" sz="1200">
                  <a:latin typeface="Arial" charset="0"/>
                </a:rPr>
                <a:t>2B</a:t>
              </a:r>
            </a:p>
            <a:p>
              <a:pPr eaLnBrk="1" hangingPunct="1"/>
              <a:endParaRPr lang="en-US" altLang="zh-CN">
                <a:latin typeface="Arial" charset="0"/>
              </a:endParaRPr>
            </a:p>
            <a:p>
              <a:pPr eaLnBrk="1" hangingPunct="1"/>
              <a:r>
                <a:rPr lang="en-US" altLang="zh-CN">
                  <a:latin typeface="Arial" charset="0"/>
                </a:rPr>
                <a:t>C</a:t>
              </a:r>
            </a:p>
            <a:p>
              <a:pPr eaLnBrk="1" hangingPunct="1">
                <a:lnSpc>
                  <a:spcPct val="90000"/>
                </a:lnSpc>
              </a:pPr>
              <a:r>
                <a:rPr lang="en-US" altLang="zh-CN">
                  <a:latin typeface="Arial" charset="0"/>
                </a:rPr>
                <a:t>B</a:t>
              </a:r>
            </a:p>
            <a:p>
              <a:pPr eaLnBrk="1" hangingPunct="1">
                <a:lnSpc>
                  <a:spcPct val="90000"/>
                </a:lnSpc>
              </a:pPr>
              <a:r>
                <a:rPr lang="en-US" altLang="zh-CN">
                  <a:latin typeface="Arial" charset="0"/>
                </a:rPr>
                <a:t>A</a:t>
              </a:r>
            </a:p>
          </p:txBody>
        </p:sp>
        <p:sp>
          <p:nvSpPr>
            <p:cNvPr id="45144" name="Line 56"/>
            <p:cNvSpPr>
              <a:spLocks noChangeShapeType="1"/>
            </p:cNvSpPr>
            <p:nvPr/>
          </p:nvSpPr>
          <p:spPr bwMode="auto">
            <a:xfrm>
              <a:off x="1469" y="2346"/>
              <a:ext cx="18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45" name="Line 57"/>
            <p:cNvSpPr>
              <a:spLocks noChangeShapeType="1"/>
            </p:cNvSpPr>
            <p:nvPr/>
          </p:nvSpPr>
          <p:spPr bwMode="auto">
            <a:xfrm>
              <a:off x="1469" y="2527"/>
              <a:ext cx="18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46" name="Text Box 66"/>
            <p:cNvSpPr txBox="1">
              <a:spLocks noChangeArrowheads="1"/>
            </p:cNvSpPr>
            <p:nvPr/>
          </p:nvSpPr>
          <p:spPr bwMode="auto">
            <a:xfrm>
              <a:off x="1426" y="1825"/>
              <a:ext cx="59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600" b="1">
                  <a:latin typeface="Arial" charset="0"/>
                </a:rPr>
                <a:t>74LS138</a:t>
              </a:r>
            </a:p>
          </p:txBody>
        </p:sp>
      </p:grpSp>
      <p:sp>
        <p:nvSpPr>
          <p:cNvPr id="116803" name="Line 67"/>
          <p:cNvSpPr>
            <a:spLocks noChangeShapeType="1"/>
          </p:cNvSpPr>
          <p:nvPr/>
        </p:nvSpPr>
        <p:spPr bwMode="auto">
          <a:xfrm>
            <a:off x="1433513" y="2513013"/>
            <a:ext cx="2016125" cy="0"/>
          </a:xfrm>
          <a:prstGeom prst="line">
            <a:avLst/>
          </a:prstGeom>
          <a:noFill/>
          <a:ln w="1905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804" name="Line 68"/>
          <p:cNvSpPr>
            <a:spLocks noChangeShapeType="1"/>
          </p:cNvSpPr>
          <p:nvPr/>
        </p:nvSpPr>
        <p:spPr bwMode="auto">
          <a:xfrm>
            <a:off x="3449638" y="3089275"/>
            <a:ext cx="360362" cy="0"/>
          </a:xfrm>
          <a:prstGeom prst="line">
            <a:avLst/>
          </a:prstGeom>
          <a:noFill/>
          <a:ln w="1905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805" name="Line 69"/>
          <p:cNvSpPr>
            <a:spLocks noChangeShapeType="1"/>
          </p:cNvSpPr>
          <p:nvPr/>
        </p:nvSpPr>
        <p:spPr bwMode="auto">
          <a:xfrm>
            <a:off x="3449638" y="2513013"/>
            <a:ext cx="0" cy="576262"/>
          </a:xfrm>
          <a:prstGeom prst="line">
            <a:avLst/>
          </a:prstGeom>
          <a:noFill/>
          <a:ln w="1905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806" name="Line 70"/>
          <p:cNvSpPr>
            <a:spLocks noChangeShapeType="1"/>
          </p:cNvSpPr>
          <p:nvPr/>
        </p:nvSpPr>
        <p:spPr bwMode="auto">
          <a:xfrm>
            <a:off x="3090863" y="3521075"/>
            <a:ext cx="719137" cy="0"/>
          </a:xfrm>
          <a:prstGeom prst="line">
            <a:avLst/>
          </a:prstGeom>
          <a:noFill/>
          <a:ln w="1905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" name="Group 132"/>
          <p:cNvGrpSpPr>
            <a:grpSpLocks/>
          </p:cNvGrpSpPr>
          <p:nvPr/>
        </p:nvGrpSpPr>
        <p:grpSpPr bwMode="auto">
          <a:xfrm>
            <a:off x="3233738" y="3295650"/>
            <a:ext cx="288925" cy="244475"/>
            <a:chOff x="2037" y="2076"/>
            <a:chExt cx="182" cy="154"/>
          </a:xfrm>
        </p:grpSpPr>
        <p:sp>
          <p:nvSpPr>
            <p:cNvPr id="45141" name="Text Box 71"/>
            <p:cNvSpPr txBox="1">
              <a:spLocks noChangeArrowheads="1"/>
            </p:cNvSpPr>
            <p:nvPr/>
          </p:nvSpPr>
          <p:spPr bwMode="auto">
            <a:xfrm>
              <a:off x="2037" y="2076"/>
              <a:ext cx="182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>
                  <a:latin typeface="Arial" charset="0"/>
                </a:rPr>
                <a:t>Y</a:t>
              </a:r>
              <a:r>
                <a:rPr lang="en-US" altLang="zh-CN" sz="1200" b="1">
                  <a:latin typeface="Arial" charset="0"/>
                </a:rPr>
                <a:t>0</a:t>
              </a:r>
              <a:endParaRPr lang="zh-CN" altLang="en-US" sz="1200" b="1">
                <a:latin typeface="Arial" charset="0"/>
              </a:endParaRPr>
            </a:p>
          </p:txBody>
        </p:sp>
        <p:sp>
          <p:nvSpPr>
            <p:cNvPr id="45142" name="Line 72"/>
            <p:cNvSpPr>
              <a:spLocks noChangeShapeType="1"/>
            </p:cNvSpPr>
            <p:nvPr/>
          </p:nvSpPr>
          <p:spPr bwMode="auto">
            <a:xfrm>
              <a:off x="2053" y="2082"/>
              <a:ext cx="1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6809" name="Rectangle 73"/>
          <p:cNvSpPr>
            <a:spLocks noChangeArrowheads="1"/>
          </p:cNvSpPr>
          <p:nvPr/>
        </p:nvSpPr>
        <p:spPr bwMode="auto">
          <a:xfrm>
            <a:off x="3810000" y="4672013"/>
            <a:ext cx="457200" cy="890587"/>
          </a:xfrm>
          <a:prstGeom prst="rect">
            <a:avLst/>
          </a:prstGeom>
          <a:solidFill>
            <a:srgbClr val="339966"/>
          </a:solidFill>
          <a:ln w="9525">
            <a:solidFill>
              <a:srgbClr val="339966"/>
            </a:solidFill>
            <a:miter lim="800000"/>
            <a:headEnd/>
            <a:tailEnd/>
          </a:ln>
        </p:spPr>
        <p:txBody>
          <a:bodyPr lIns="0" rIns="0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/>
            <a:endParaRPr lang="en-US" altLang="zh-CN" b="1">
              <a:latin typeface="Arial" charset="0"/>
            </a:endParaRPr>
          </a:p>
          <a:p>
            <a:pPr algn="ctr" eaLnBrk="1" hangingPunct="1"/>
            <a:r>
              <a:rPr lang="en-US" altLang="zh-CN" b="1">
                <a:latin typeface="Arial" charset="0"/>
              </a:rPr>
              <a:t>≥1</a:t>
            </a:r>
          </a:p>
        </p:txBody>
      </p:sp>
      <p:sp>
        <p:nvSpPr>
          <p:cNvPr id="116810" name="Line 74"/>
          <p:cNvSpPr>
            <a:spLocks noChangeShapeType="1"/>
          </p:cNvSpPr>
          <p:nvPr/>
        </p:nvSpPr>
        <p:spPr bwMode="auto">
          <a:xfrm>
            <a:off x="3090863" y="4889500"/>
            <a:ext cx="719137" cy="0"/>
          </a:xfrm>
          <a:prstGeom prst="line">
            <a:avLst/>
          </a:prstGeom>
          <a:noFill/>
          <a:ln w="1905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811" name="Line 75"/>
          <p:cNvSpPr>
            <a:spLocks noChangeShapeType="1"/>
          </p:cNvSpPr>
          <p:nvPr/>
        </p:nvSpPr>
        <p:spPr bwMode="auto">
          <a:xfrm>
            <a:off x="3449638" y="5392738"/>
            <a:ext cx="0" cy="431800"/>
          </a:xfrm>
          <a:prstGeom prst="line">
            <a:avLst/>
          </a:prstGeom>
          <a:noFill/>
          <a:ln w="1905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812" name="Line 76"/>
          <p:cNvSpPr>
            <a:spLocks noChangeShapeType="1"/>
          </p:cNvSpPr>
          <p:nvPr/>
        </p:nvSpPr>
        <p:spPr bwMode="auto">
          <a:xfrm>
            <a:off x="3449638" y="5392738"/>
            <a:ext cx="360362" cy="0"/>
          </a:xfrm>
          <a:prstGeom prst="line">
            <a:avLst/>
          </a:prstGeom>
          <a:noFill/>
          <a:ln w="1905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813" name="Line 77"/>
          <p:cNvSpPr>
            <a:spLocks noChangeShapeType="1"/>
          </p:cNvSpPr>
          <p:nvPr/>
        </p:nvSpPr>
        <p:spPr bwMode="auto">
          <a:xfrm>
            <a:off x="1433513" y="5824538"/>
            <a:ext cx="2016125" cy="0"/>
          </a:xfrm>
          <a:prstGeom prst="line">
            <a:avLst/>
          </a:prstGeom>
          <a:noFill/>
          <a:ln w="1905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816" name="Line 80"/>
          <p:cNvSpPr>
            <a:spLocks noChangeShapeType="1"/>
          </p:cNvSpPr>
          <p:nvPr/>
        </p:nvSpPr>
        <p:spPr bwMode="auto">
          <a:xfrm>
            <a:off x="4457700" y="4157663"/>
            <a:ext cx="323850" cy="0"/>
          </a:xfrm>
          <a:prstGeom prst="line">
            <a:avLst/>
          </a:prstGeom>
          <a:noFill/>
          <a:ln w="1905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6" name="Group 126"/>
          <p:cNvGrpSpPr>
            <a:grpSpLocks/>
          </p:cNvGrpSpPr>
          <p:nvPr/>
        </p:nvGrpSpPr>
        <p:grpSpPr bwMode="auto">
          <a:xfrm>
            <a:off x="5681663" y="1216025"/>
            <a:ext cx="936625" cy="2520950"/>
            <a:chOff x="3579" y="618"/>
            <a:chExt cx="590" cy="1588"/>
          </a:xfrm>
        </p:grpSpPr>
        <p:sp>
          <p:nvSpPr>
            <p:cNvPr id="51280" name="Rectangle 22"/>
            <p:cNvSpPr>
              <a:spLocks noChangeArrowheads="1"/>
            </p:cNvSpPr>
            <p:nvPr/>
          </p:nvSpPr>
          <p:spPr bwMode="auto">
            <a:xfrm>
              <a:off x="3604" y="800"/>
              <a:ext cx="504" cy="1406"/>
            </a:xfrm>
            <a:prstGeom prst="rect">
              <a:avLst/>
            </a:prstGeom>
            <a:solidFill>
              <a:schemeClr val="bg2">
                <a:lumMod val="10000"/>
                <a:lumOff val="90000"/>
              </a:schemeClr>
            </a:solidFill>
            <a:ln w="9525">
              <a:solidFill>
                <a:srgbClr val="339966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5137" name="Text Box 24"/>
            <p:cNvSpPr txBox="1">
              <a:spLocks noChangeArrowheads="1"/>
            </p:cNvSpPr>
            <p:nvPr/>
          </p:nvSpPr>
          <p:spPr bwMode="auto">
            <a:xfrm>
              <a:off x="3633" y="903"/>
              <a:ext cx="280" cy="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r" eaLnBrk="1" hangingPunct="1"/>
              <a:r>
                <a:rPr lang="en-US" altLang="zh-CN" sz="1200" b="1">
                  <a:latin typeface="Arial" charset="0"/>
                </a:rPr>
                <a:t>D7-D0</a:t>
              </a:r>
            </a:p>
            <a:p>
              <a:pPr algn="r" eaLnBrk="1" hangingPunct="1"/>
              <a:endParaRPr lang="en-US" altLang="zh-CN" sz="1200" b="1">
                <a:latin typeface="Arial" charset="0"/>
              </a:endParaRPr>
            </a:p>
          </p:txBody>
        </p:sp>
        <p:sp>
          <p:nvSpPr>
            <p:cNvPr id="45138" name="Text Box 44"/>
            <p:cNvSpPr txBox="1">
              <a:spLocks noChangeArrowheads="1"/>
            </p:cNvSpPr>
            <p:nvPr/>
          </p:nvSpPr>
          <p:spPr bwMode="auto">
            <a:xfrm>
              <a:off x="3609" y="1874"/>
              <a:ext cx="181" cy="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en-US" altLang="zh-CN" sz="1400" b="1">
                  <a:latin typeface="Arial" charset="0"/>
                </a:rPr>
                <a:t>CP</a:t>
              </a:r>
            </a:p>
          </p:txBody>
        </p:sp>
        <p:sp>
          <p:nvSpPr>
            <p:cNvPr id="45139" name="Text Box 45"/>
            <p:cNvSpPr txBox="1">
              <a:spLocks noChangeArrowheads="1"/>
            </p:cNvSpPr>
            <p:nvPr/>
          </p:nvSpPr>
          <p:spPr bwMode="auto">
            <a:xfrm>
              <a:off x="3942" y="952"/>
              <a:ext cx="136" cy="1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r" eaLnBrk="1" hangingPunct="1">
                <a:lnSpc>
                  <a:spcPct val="110000"/>
                </a:lnSpc>
              </a:pPr>
              <a:r>
                <a:rPr lang="en-US" altLang="zh-CN" sz="1200" b="1">
                  <a:latin typeface="Arial" charset="0"/>
                </a:rPr>
                <a:t>Q7</a:t>
              </a:r>
            </a:p>
            <a:p>
              <a:pPr algn="r" eaLnBrk="1" hangingPunct="1">
                <a:lnSpc>
                  <a:spcPct val="110000"/>
                </a:lnSpc>
              </a:pPr>
              <a:r>
                <a:rPr lang="en-US" altLang="zh-CN" sz="1200" b="1">
                  <a:latin typeface="Arial" charset="0"/>
                </a:rPr>
                <a:t>Q6</a:t>
              </a:r>
            </a:p>
            <a:p>
              <a:pPr algn="r" eaLnBrk="1" hangingPunct="1">
                <a:lnSpc>
                  <a:spcPct val="110000"/>
                </a:lnSpc>
              </a:pPr>
              <a:r>
                <a:rPr lang="en-US" altLang="zh-CN" sz="1200" b="1">
                  <a:latin typeface="Arial" charset="0"/>
                </a:rPr>
                <a:t>Q5</a:t>
              </a:r>
            </a:p>
            <a:p>
              <a:pPr algn="r" eaLnBrk="1" hangingPunct="1">
                <a:lnSpc>
                  <a:spcPct val="110000"/>
                </a:lnSpc>
              </a:pPr>
              <a:r>
                <a:rPr lang="en-US" altLang="zh-CN" sz="1200" b="1">
                  <a:latin typeface="Arial" charset="0"/>
                </a:rPr>
                <a:t>Q4</a:t>
              </a:r>
            </a:p>
            <a:p>
              <a:pPr algn="r" eaLnBrk="1" hangingPunct="1">
                <a:lnSpc>
                  <a:spcPct val="110000"/>
                </a:lnSpc>
              </a:pPr>
              <a:r>
                <a:rPr lang="en-US" altLang="zh-CN" sz="1200" b="1">
                  <a:latin typeface="Arial" charset="0"/>
                </a:rPr>
                <a:t>Q3</a:t>
              </a:r>
            </a:p>
            <a:p>
              <a:pPr algn="r" eaLnBrk="1" hangingPunct="1">
                <a:lnSpc>
                  <a:spcPct val="110000"/>
                </a:lnSpc>
              </a:pPr>
              <a:r>
                <a:rPr lang="en-US" altLang="zh-CN" sz="1200" b="1">
                  <a:latin typeface="Arial" charset="0"/>
                </a:rPr>
                <a:t>Q2</a:t>
              </a:r>
            </a:p>
            <a:p>
              <a:pPr algn="r" eaLnBrk="1" hangingPunct="1">
                <a:lnSpc>
                  <a:spcPct val="110000"/>
                </a:lnSpc>
              </a:pPr>
              <a:r>
                <a:rPr lang="en-US" altLang="zh-CN" sz="1200" b="1">
                  <a:latin typeface="Arial" charset="0"/>
                </a:rPr>
                <a:t>Q1</a:t>
              </a:r>
            </a:p>
            <a:p>
              <a:pPr algn="r" eaLnBrk="1" hangingPunct="1">
                <a:lnSpc>
                  <a:spcPct val="110000"/>
                </a:lnSpc>
              </a:pPr>
              <a:r>
                <a:rPr lang="en-US" altLang="zh-CN" sz="1200" b="1">
                  <a:latin typeface="Arial" charset="0"/>
                </a:rPr>
                <a:t>Q0</a:t>
              </a:r>
            </a:p>
            <a:p>
              <a:pPr eaLnBrk="1" hangingPunct="1">
                <a:lnSpc>
                  <a:spcPct val="110000"/>
                </a:lnSpc>
              </a:pPr>
              <a:endParaRPr lang="en-US" altLang="zh-CN" sz="1200" b="1">
                <a:latin typeface="Arial" charset="0"/>
              </a:endParaRPr>
            </a:p>
          </p:txBody>
        </p:sp>
        <p:sp>
          <p:nvSpPr>
            <p:cNvPr id="45140" name="Text Box 84"/>
            <p:cNvSpPr txBox="1">
              <a:spLocks noChangeArrowheads="1"/>
            </p:cNvSpPr>
            <p:nvPr/>
          </p:nvSpPr>
          <p:spPr bwMode="auto">
            <a:xfrm>
              <a:off x="3579" y="618"/>
              <a:ext cx="59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600" b="1">
                  <a:latin typeface="Arial" charset="0"/>
                </a:rPr>
                <a:t>74LS273</a:t>
              </a:r>
            </a:p>
          </p:txBody>
        </p:sp>
      </p:grpSp>
      <p:sp>
        <p:nvSpPr>
          <p:cNvPr id="116835" name="Line 99"/>
          <p:cNvSpPr>
            <a:spLocks noChangeShapeType="1"/>
          </p:cNvSpPr>
          <p:nvPr/>
        </p:nvSpPr>
        <p:spPr bwMode="auto">
          <a:xfrm>
            <a:off x="4962525" y="4705350"/>
            <a:ext cx="2447925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7" name="Group 119"/>
          <p:cNvGrpSpPr>
            <a:grpSpLocks/>
          </p:cNvGrpSpPr>
          <p:nvPr/>
        </p:nvGrpSpPr>
        <p:grpSpPr bwMode="auto">
          <a:xfrm>
            <a:off x="7410450" y="1504950"/>
            <a:ext cx="936625" cy="4062413"/>
            <a:chOff x="4668" y="800"/>
            <a:chExt cx="590" cy="2559"/>
          </a:xfrm>
        </p:grpSpPr>
        <p:sp>
          <p:nvSpPr>
            <p:cNvPr id="51275" name="Rectangle 26"/>
            <p:cNvSpPr>
              <a:spLocks noChangeArrowheads="1"/>
            </p:cNvSpPr>
            <p:nvPr/>
          </p:nvSpPr>
          <p:spPr bwMode="auto">
            <a:xfrm>
              <a:off x="4668" y="800"/>
              <a:ext cx="590" cy="2559"/>
            </a:xfrm>
            <a:prstGeom prst="rect">
              <a:avLst/>
            </a:prstGeom>
            <a:solidFill>
              <a:schemeClr val="bg2">
                <a:lumMod val="10000"/>
                <a:lumOff val="90000"/>
              </a:schemeClr>
            </a:solidFill>
            <a:ln w="9525">
              <a:solidFill>
                <a:srgbClr val="339966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5132" name="Text Box 27"/>
            <p:cNvSpPr txBox="1">
              <a:spLocks noChangeArrowheads="1"/>
            </p:cNvSpPr>
            <p:nvPr/>
          </p:nvSpPr>
          <p:spPr bwMode="auto">
            <a:xfrm>
              <a:off x="4940" y="2024"/>
              <a:ext cx="216" cy="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just" eaLnBrk="1" hangingPunct="1"/>
              <a:r>
                <a:rPr lang="zh-CN" altLang="en-US" sz="1400" b="1">
                  <a:latin typeface="Times New Roman" pitchFamily="18" charset="0"/>
                </a:rPr>
                <a:t>外设</a:t>
              </a:r>
            </a:p>
          </p:txBody>
        </p:sp>
        <p:sp>
          <p:nvSpPr>
            <p:cNvPr id="45133" name="Text Box 28"/>
            <p:cNvSpPr txBox="1">
              <a:spLocks noChangeArrowheads="1"/>
            </p:cNvSpPr>
            <p:nvPr/>
          </p:nvSpPr>
          <p:spPr bwMode="auto">
            <a:xfrm>
              <a:off x="4711" y="954"/>
              <a:ext cx="162" cy="10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110000"/>
                </a:lnSpc>
              </a:pPr>
              <a:r>
                <a:rPr lang="en-US" altLang="zh-CN" sz="1200" b="1">
                  <a:latin typeface="Arial" charset="0"/>
                </a:rPr>
                <a:t>D7</a:t>
              </a:r>
            </a:p>
            <a:p>
              <a:pPr algn="ctr" eaLnBrk="1" hangingPunct="1">
                <a:lnSpc>
                  <a:spcPct val="110000"/>
                </a:lnSpc>
              </a:pPr>
              <a:r>
                <a:rPr lang="en-US" altLang="zh-CN" sz="1200" b="1">
                  <a:latin typeface="Arial" charset="0"/>
                </a:rPr>
                <a:t>D6</a:t>
              </a:r>
            </a:p>
            <a:p>
              <a:pPr algn="ctr" eaLnBrk="1" hangingPunct="1">
                <a:lnSpc>
                  <a:spcPct val="110000"/>
                </a:lnSpc>
              </a:pPr>
              <a:r>
                <a:rPr lang="en-US" altLang="zh-CN" sz="1200" b="1">
                  <a:latin typeface="Arial" charset="0"/>
                </a:rPr>
                <a:t>D5</a:t>
              </a:r>
            </a:p>
            <a:p>
              <a:pPr algn="ctr" eaLnBrk="1" hangingPunct="1">
                <a:lnSpc>
                  <a:spcPct val="110000"/>
                </a:lnSpc>
              </a:pPr>
              <a:r>
                <a:rPr lang="en-US" altLang="zh-CN" sz="1200" b="1">
                  <a:latin typeface="Arial" charset="0"/>
                </a:rPr>
                <a:t>D4</a:t>
              </a:r>
            </a:p>
            <a:p>
              <a:pPr algn="ctr" eaLnBrk="1" hangingPunct="1">
                <a:lnSpc>
                  <a:spcPct val="110000"/>
                </a:lnSpc>
              </a:pPr>
              <a:r>
                <a:rPr lang="en-US" altLang="zh-CN" sz="1200" b="1">
                  <a:latin typeface="Arial" charset="0"/>
                </a:rPr>
                <a:t>D3</a:t>
              </a:r>
            </a:p>
            <a:p>
              <a:pPr algn="ctr" eaLnBrk="1" hangingPunct="1">
                <a:lnSpc>
                  <a:spcPct val="110000"/>
                </a:lnSpc>
              </a:pPr>
              <a:r>
                <a:rPr lang="en-US" altLang="zh-CN" sz="1200" b="1">
                  <a:latin typeface="Arial" charset="0"/>
                </a:rPr>
                <a:t>D2</a:t>
              </a:r>
            </a:p>
            <a:p>
              <a:pPr algn="ctr" eaLnBrk="1" hangingPunct="1">
                <a:lnSpc>
                  <a:spcPct val="110000"/>
                </a:lnSpc>
              </a:pPr>
              <a:r>
                <a:rPr lang="en-US" altLang="zh-CN" sz="1200" b="1">
                  <a:latin typeface="Arial" charset="0"/>
                </a:rPr>
                <a:t>D1</a:t>
              </a:r>
            </a:p>
            <a:p>
              <a:pPr algn="ctr" eaLnBrk="1" hangingPunct="1">
                <a:lnSpc>
                  <a:spcPct val="110000"/>
                </a:lnSpc>
              </a:pPr>
              <a:r>
                <a:rPr lang="en-US" altLang="zh-CN" sz="1200" b="1">
                  <a:latin typeface="Arial" charset="0"/>
                </a:rPr>
                <a:t>D0</a:t>
              </a:r>
            </a:p>
            <a:p>
              <a:pPr algn="ctr" eaLnBrk="1" hangingPunct="1">
                <a:lnSpc>
                  <a:spcPct val="110000"/>
                </a:lnSpc>
              </a:pPr>
              <a:endParaRPr lang="en-US" altLang="zh-CN" sz="1200" b="1">
                <a:latin typeface="Arial" charset="0"/>
              </a:endParaRPr>
            </a:p>
          </p:txBody>
        </p:sp>
        <p:sp>
          <p:nvSpPr>
            <p:cNvPr id="45134" name="Text Box 29"/>
            <p:cNvSpPr txBox="1">
              <a:spLocks noChangeArrowheads="1"/>
            </p:cNvSpPr>
            <p:nvPr/>
          </p:nvSpPr>
          <p:spPr bwMode="auto">
            <a:xfrm>
              <a:off x="4752" y="2736"/>
              <a:ext cx="344" cy="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just" eaLnBrk="1" hangingPunct="1"/>
              <a:r>
                <a:rPr lang="en-US" altLang="zh-CN" sz="1400" b="1">
                  <a:solidFill>
                    <a:schemeClr val="bg2"/>
                  </a:solidFill>
                  <a:latin typeface="Arial" charset="0"/>
                </a:rPr>
                <a:t>BUSY</a:t>
              </a:r>
            </a:p>
            <a:p>
              <a:pPr eaLnBrk="1" hangingPunct="1"/>
              <a:endParaRPr lang="en-US" altLang="zh-CN" sz="1400" b="1">
                <a:latin typeface="Arial" charset="0"/>
              </a:endParaRPr>
            </a:p>
          </p:txBody>
        </p:sp>
        <p:sp>
          <p:nvSpPr>
            <p:cNvPr id="45135" name="Line 103"/>
            <p:cNvSpPr>
              <a:spLocks noChangeShapeType="1"/>
            </p:cNvSpPr>
            <p:nvPr/>
          </p:nvSpPr>
          <p:spPr bwMode="auto">
            <a:xfrm>
              <a:off x="4750" y="2726"/>
              <a:ext cx="317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Group 131"/>
          <p:cNvGrpSpPr>
            <a:grpSpLocks/>
          </p:cNvGrpSpPr>
          <p:nvPr/>
        </p:nvGrpSpPr>
        <p:grpSpPr bwMode="auto">
          <a:xfrm>
            <a:off x="3233738" y="4600575"/>
            <a:ext cx="288925" cy="244475"/>
            <a:chOff x="2037" y="2898"/>
            <a:chExt cx="182" cy="154"/>
          </a:xfrm>
        </p:grpSpPr>
        <p:sp>
          <p:nvSpPr>
            <p:cNvPr id="45129" name="Text Box 79"/>
            <p:cNvSpPr txBox="1">
              <a:spLocks noChangeArrowheads="1"/>
            </p:cNvSpPr>
            <p:nvPr/>
          </p:nvSpPr>
          <p:spPr bwMode="auto">
            <a:xfrm>
              <a:off x="2037" y="2898"/>
              <a:ext cx="182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>
                  <a:latin typeface="Arial" charset="0"/>
                </a:rPr>
                <a:t>Y</a:t>
              </a:r>
              <a:r>
                <a:rPr lang="en-US" altLang="zh-CN" sz="1200" b="1">
                  <a:latin typeface="Arial" charset="0"/>
                </a:rPr>
                <a:t>3</a:t>
              </a:r>
              <a:endParaRPr lang="zh-CN" altLang="en-US" sz="1200" b="1">
                <a:latin typeface="Arial" charset="0"/>
              </a:endParaRPr>
            </a:p>
          </p:txBody>
        </p:sp>
        <p:sp>
          <p:nvSpPr>
            <p:cNvPr id="45130" name="Line 107"/>
            <p:cNvSpPr>
              <a:spLocks noChangeShapeType="1"/>
            </p:cNvSpPr>
            <p:nvPr/>
          </p:nvSpPr>
          <p:spPr bwMode="auto">
            <a:xfrm>
              <a:off x="2054" y="2898"/>
              <a:ext cx="1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6844" name="Text Box 108"/>
          <p:cNvSpPr txBox="1">
            <a:spLocks noChangeArrowheads="1"/>
          </p:cNvSpPr>
          <p:nvPr/>
        </p:nvSpPr>
        <p:spPr bwMode="auto">
          <a:xfrm>
            <a:off x="3921125" y="4240213"/>
            <a:ext cx="5048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r" eaLnBrk="1" hangingPunct="1"/>
            <a:r>
              <a:rPr lang="en-US" altLang="zh-CN" sz="1400" b="1">
                <a:latin typeface="Arial" charset="0"/>
              </a:rPr>
              <a:t>3FBH</a:t>
            </a:r>
          </a:p>
        </p:txBody>
      </p:sp>
      <p:grpSp>
        <p:nvGrpSpPr>
          <p:cNvPr id="9" name="Group 134"/>
          <p:cNvGrpSpPr>
            <a:grpSpLocks/>
          </p:cNvGrpSpPr>
          <p:nvPr/>
        </p:nvGrpSpPr>
        <p:grpSpPr bwMode="auto">
          <a:xfrm>
            <a:off x="930275" y="2414588"/>
            <a:ext cx="454025" cy="214312"/>
            <a:chOff x="586" y="1521"/>
            <a:chExt cx="286" cy="135"/>
          </a:xfrm>
        </p:grpSpPr>
        <p:sp>
          <p:nvSpPr>
            <p:cNvPr id="45127" name="Text Box 21"/>
            <p:cNvSpPr txBox="1">
              <a:spLocks noChangeArrowheads="1"/>
            </p:cNvSpPr>
            <p:nvPr/>
          </p:nvSpPr>
          <p:spPr bwMode="auto">
            <a:xfrm>
              <a:off x="586" y="1537"/>
              <a:ext cx="286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en-US" altLang="zh-CN" sz="1200" b="1">
                  <a:latin typeface="Arial" charset="0"/>
                </a:rPr>
                <a:t>IOW</a:t>
              </a:r>
            </a:p>
            <a:p>
              <a:pPr algn="ctr" eaLnBrk="1" hangingPunct="1"/>
              <a:endParaRPr lang="en-US" altLang="zh-CN" sz="1200" b="1">
                <a:latin typeface="Arial" charset="0"/>
              </a:endParaRPr>
            </a:p>
          </p:txBody>
        </p:sp>
        <p:sp>
          <p:nvSpPr>
            <p:cNvPr id="45128" name="Line 109"/>
            <p:cNvSpPr>
              <a:spLocks noChangeShapeType="1"/>
            </p:cNvSpPr>
            <p:nvPr/>
          </p:nvSpPr>
          <p:spPr bwMode="auto">
            <a:xfrm>
              <a:off x="628" y="1521"/>
              <a:ext cx="20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Group 135"/>
          <p:cNvGrpSpPr>
            <a:grpSpLocks/>
          </p:cNvGrpSpPr>
          <p:nvPr/>
        </p:nvGrpSpPr>
        <p:grpSpPr bwMode="auto">
          <a:xfrm>
            <a:off x="930275" y="5730875"/>
            <a:ext cx="454025" cy="211138"/>
            <a:chOff x="586" y="3610"/>
            <a:chExt cx="286" cy="133"/>
          </a:xfrm>
        </p:grpSpPr>
        <p:sp>
          <p:nvSpPr>
            <p:cNvPr id="45125" name="Text Box 78"/>
            <p:cNvSpPr txBox="1">
              <a:spLocks noChangeArrowheads="1"/>
            </p:cNvSpPr>
            <p:nvPr/>
          </p:nvSpPr>
          <p:spPr bwMode="auto">
            <a:xfrm>
              <a:off x="586" y="3624"/>
              <a:ext cx="286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en-US" altLang="zh-CN" sz="1200" b="1">
                  <a:latin typeface="Arial" charset="0"/>
                </a:rPr>
                <a:t>IOR</a:t>
              </a:r>
            </a:p>
            <a:p>
              <a:pPr algn="ctr" eaLnBrk="1" hangingPunct="1"/>
              <a:endParaRPr lang="en-US" altLang="zh-CN" sz="1200" b="1">
                <a:latin typeface="Arial" charset="0"/>
              </a:endParaRPr>
            </a:p>
          </p:txBody>
        </p:sp>
        <p:sp>
          <p:nvSpPr>
            <p:cNvPr id="45126" name="Line 110"/>
            <p:cNvSpPr>
              <a:spLocks noChangeShapeType="1"/>
            </p:cNvSpPr>
            <p:nvPr/>
          </p:nvSpPr>
          <p:spPr bwMode="auto">
            <a:xfrm>
              <a:off x="620" y="3610"/>
              <a:ext cx="20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6768" name="Line 32"/>
          <p:cNvSpPr>
            <a:spLocks noChangeShapeType="1"/>
          </p:cNvSpPr>
          <p:nvPr/>
        </p:nvSpPr>
        <p:spPr bwMode="auto">
          <a:xfrm flipV="1">
            <a:off x="4951413" y="1841500"/>
            <a:ext cx="0" cy="2138363"/>
          </a:xfrm>
          <a:prstGeom prst="line">
            <a:avLst/>
          </a:prstGeom>
          <a:noFill/>
          <a:ln w="19050">
            <a:solidFill>
              <a:srgbClr val="FF66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817" name="Line 81"/>
          <p:cNvSpPr>
            <a:spLocks noChangeShapeType="1"/>
          </p:cNvSpPr>
          <p:nvPr/>
        </p:nvSpPr>
        <p:spPr bwMode="auto">
          <a:xfrm flipV="1">
            <a:off x="4457700" y="4168775"/>
            <a:ext cx="0" cy="935038"/>
          </a:xfrm>
          <a:prstGeom prst="line">
            <a:avLst/>
          </a:prstGeom>
          <a:noFill/>
          <a:ln w="1905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864" name="Text Box 128"/>
          <p:cNvSpPr txBox="1">
            <a:spLocks noChangeArrowheads="1"/>
          </p:cNvSpPr>
          <p:nvPr/>
        </p:nvSpPr>
        <p:spPr bwMode="auto">
          <a:xfrm>
            <a:off x="406400" y="115888"/>
            <a:ext cx="51133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>
                <a:latin typeface="华文中宋" pitchFamily="2" charset="-122"/>
                <a:ea typeface="华文中宋" pitchFamily="2" charset="-122"/>
              </a:rPr>
              <a:t>状态端口地址</a:t>
            </a:r>
            <a:r>
              <a:rPr lang="zh-CN" altLang="en-US" sz="2000" b="1"/>
              <a:t>：</a:t>
            </a:r>
            <a:r>
              <a:rPr lang="en-US" altLang="zh-CN" sz="2000" b="1">
                <a:solidFill>
                  <a:schemeClr val="hlink"/>
                </a:solidFill>
              </a:rPr>
              <a:t>0000 0011 1111 10</a:t>
            </a:r>
            <a:r>
              <a:rPr lang="en-US" altLang="zh-CN" sz="2000" b="1"/>
              <a:t>11</a:t>
            </a:r>
          </a:p>
        </p:txBody>
      </p:sp>
      <p:sp>
        <p:nvSpPr>
          <p:cNvPr id="116865" name="Text Box 129"/>
          <p:cNvSpPr txBox="1">
            <a:spLocks noChangeArrowheads="1"/>
          </p:cNvSpPr>
          <p:nvPr/>
        </p:nvSpPr>
        <p:spPr bwMode="auto">
          <a:xfrm>
            <a:off x="395288" y="571500"/>
            <a:ext cx="51244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>
                <a:latin typeface="华文中宋" pitchFamily="2" charset="-122"/>
                <a:ea typeface="华文中宋" pitchFamily="2" charset="-122"/>
              </a:rPr>
              <a:t>数据端口地址：</a:t>
            </a:r>
            <a:r>
              <a:rPr lang="en-US" altLang="zh-CN" sz="2000" b="1">
                <a:solidFill>
                  <a:schemeClr val="hlink"/>
                </a:solidFill>
              </a:rPr>
              <a:t>0000 0011 1111 10</a:t>
            </a:r>
            <a:r>
              <a:rPr lang="en-US" altLang="zh-CN" sz="2000" b="1"/>
              <a:t>00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16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116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6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67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67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6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6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116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500"/>
                                        <p:tgtEl>
                                          <p:spTgt spid="116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500"/>
                                        <p:tgtEl>
                                          <p:spTgt spid="116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500"/>
                                        <p:tgtEl>
                                          <p:spTgt spid="116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500"/>
                                        <p:tgtEl>
                                          <p:spTgt spid="116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116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5" dur="500"/>
                                        <p:tgtEl>
                                          <p:spTgt spid="116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8" dur="500"/>
                                        <p:tgtEl>
                                          <p:spTgt spid="116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16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1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116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3" dur="500"/>
                                        <p:tgtEl>
                                          <p:spTgt spid="116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6" dur="500"/>
                                        <p:tgtEl>
                                          <p:spTgt spid="116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9" dur="500"/>
                                        <p:tgtEl>
                                          <p:spTgt spid="116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2" dur="500"/>
                                        <p:tgtEl>
                                          <p:spTgt spid="116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5" dur="500"/>
                                        <p:tgtEl>
                                          <p:spTgt spid="116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8" dur="500"/>
                                        <p:tgtEl>
                                          <p:spTgt spid="116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1" dur="500"/>
                                        <p:tgtEl>
                                          <p:spTgt spid="116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5" dur="500"/>
                                        <p:tgtEl>
                                          <p:spTgt spid="116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9" dur="500"/>
                                        <p:tgtEl>
                                          <p:spTgt spid="116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4" dur="500"/>
                                        <p:tgtEl>
                                          <p:spTgt spid="116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9" dur="500"/>
                                        <p:tgtEl>
                                          <p:spTgt spid="116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4" dur="500"/>
                                        <p:tgtEl>
                                          <p:spTgt spid="116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7" dur="500"/>
                                        <p:tgtEl>
                                          <p:spTgt spid="116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0" dur="500"/>
                                        <p:tgtEl>
                                          <p:spTgt spid="116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3" dur="500"/>
                                        <p:tgtEl>
                                          <p:spTgt spid="116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6" dur="500"/>
                                        <p:tgtEl>
                                          <p:spTgt spid="116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9" dur="500"/>
                                        <p:tgtEl>
                                          <p:spTgt spid="116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3" dur="500"/>
                                        <p:tgtEl>
                                          <p:spTgt spid="116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116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1" dur="500"/>
                                        <p:tgtEl>
                                          <p:spTgt spid="116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5" dur="500"/>
                                        <p:tgtEl>
                                          <p:spTgt spid="116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6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9" dur="500"/>
                                        <p:tgtEl>
                                          <p:spTgt spid="116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3" dur="500"/>
                                        <p:tgtEl>
                                          <p:spTgt spid="116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 nodeType="clickPar">
                      <p:stCondLst>
                        <p:cond delay="indefinite"/>
                      </p:stCondLst>
                      <p:childTnLst>
                        <p:par>
                          <p:cTn id="1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8" dur="500"/>
                                        <p:tgtEl>
                                          <p:spTgt spid="116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 nodeType="clickPar">
                      <p:stCondLst>
                        <p:cond delay="indefinite"/>
                      </p:stCondLst>
                      <p:childTnLst>
                        <p:par>
                          <p:cTn id="1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3" dur="500"/>
                                        <p:tgtEl>
                                          <p:spTgt spid="116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6" dur="500"/>
                                        <p:tgtEl>
                                          <p:spTgt spid="116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9" dur="500"/>
                                        <p:tgtEl>
                                          <p:spTgt spid="116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 nodeType="clickPar">
                      <p:stCondLst>
                        <p:cond delay="indefinite"/>
                      </p:stCondLst>
                      <p:childTnLst>
                        <p:par>
                          <p:cTn id="1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4" dur="500"/>
                                        <p:tgtEl>
                                          <p:spTgt spid="116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 nodeType="clickPar">
                      <p:stCondLst>
                        <p:cond delay="indefinite"/>
                      </p:stCondLst>
                      <p:childTnLst>
                        <p:par>
                          <p:cTn id="2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3" dur="500"/>
                                        <p:tgtEl>
                                          <p:spTgt spid="11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5" dur="500"/>
                                        <p:tgtEl>
                                          <p:spTgt spid="116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9" dur="500"/>
                                        <p:tgtEl>
                                          <p:spTgt spid="116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3" dur="500"/>
                                        <p:tgtEl>
                                          <p:spTgt spid="116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 nodeType="clickPar">
                      <p:stCondLst>
                        <p:cond delay="indefinite"/>
                      </p:stCondLst>
                      <p:childTnLst>
                        <p:par>
                          <p:cTn id="2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8" dur="500"/>
                                        <p:tgtEl>
                                          <p:spTgt spid="116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2" dur="500"/>
                                        <p:tgtEl>
                                          <p:spTgt spid="116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6" dur="500"/>
                                        <p:tgtEl>
                                          <p:spTgt spid="116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0" dur="500"/>
                                        <p:tgtEl>
                                          <p:spTgt spid="116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4" dur="500"/>
                                        <p:tgtEl>
                                          <p:spTgt spid="116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 nodeType="clickPar">
                      <p:stCondLst>
                        <p:cond delay="indefinite"/>
                      </p:stCondLst>
                      <p:childTnLst>
                        <p:par>
                          <p:cTn id="2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3" dur="500"/>
                                        <p:tgtEl>
                                          <p:spTgt spid="11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7" dur="500"/>
                                        <p:tgtEl>
                                          <p:spTgt spid="11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1" dur="500"/>
                                        <p:tgtEl>
                                          <p:spTgt spid="11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 nodeType="clickPar">
                      <p:stCondLst>
                        <p:cond delay="indefinite"/>
                      </p:stCondLst>
                      <p:childTnLst>
                        <p:par>
                          <p:cTn id="2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6" dur="500"/>
                                        <p:tgtEl>
                                          <p:spTgt spid="116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0" dur="500"/>
                                        <p:tgtEl>
                                          <p:spTgt spid="116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4" dur="500"/>
                                        <p:tgtEl>
                                          <p:spTgt spid="116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1" grpId="0"/>
      <p:bldP spid="116743" grpId="0"/>
      <p:bldP spid="116744" grpId="0"/>
      <p:bldP spid="116745" grpId="0" animBg="1"/>
      <p:bldP spid="116746" grpId="0" animBg="1"/>
      <p:bldP spid="116747" grpId="0" animBg="1"/>
      <p:bldP spid="116748" grpId="0" animBg="1"/>
      <p:bldP spid="116749" grpId="0" animBg="1"/>
      <p:bldP spid="116750" grpId="0" animBg="1"/>
      <p:bldP spid="116751" grpId="0" animBg="1"/>
      <p:bldP spid="116752" grpId="0" animBg="1"/>
      <p:bldP spid="116753" grpId="0" animBg="1"/>
      <p:bldP spid="116754" grpId="0"/>
      <p:bldP spid="116755" grpId="0" animBg="1"/>
      <p:bldP spid="116756" grpId="0" animBg="1"/>
      <p:bldP spid="116759" grpId="0" animBg="1"/>
      <p:bldP spid="116761" grpId="0"/>
      <p:bldP spid="116766" grpId="0" animBg="1"/>
      <p:bldP spid="116767" grpId="0" animBg="1"/>
      <p:bldP spid="116772" grpId="0" animBg="1"/>
      <p:bldP spid="116773" grpId="0" animBg="1"/>
      <p:bldP spid="116774" grpId="0" animBg="1"/>
      <p:bldP spid="116775" grpId="0" animBg="1"/>
      <p:bldP spid="116776" grpId="0" animBg="1"/>
      <p:bldP spid="116777" grpId="0" animBg="1"/>
      <p:bldP spid="116778" grpId="0" animBg="1"/>
      <p:bldP spid="116779" grpId="0" animBg="1"/>
      <p:bldP spid="116783" grpId="0" animBg="1"/>
      <p:bldP spid="116784" grpId="0" animBg="1"/>
      <p:bldP spid="116785" grpId="0" animBg="1"/>
      <p:bldP spid="116786" grpId="0" animBg="1"/>
      <p:bldP spid="116787" grpId="0" animBg="1"/>
      <p:bldP spid="116788" grpId="0" animBg="1"/>
      <p:bldP spid="116789" grpId="0" animBg="1"/>
      <p:bldP spid="116791" grpId="0" animBg="1"/>
      <p:bldP spid="116794" grpId="0" animBg="1"/>
      <p:bldP spid="116795" grpId="0" animBg="1"/>
      <p:bldP spid="116796" grpId="0" animBg="1"/>
      <p:bldP spid="116797" grpId="0" animBg="1"/>
      <p:bldP spid="116798" grpId="0" animBg="1"/>
      <p:bldP spid="116799" grpId="0" animBg="1"/>
      <p:bldP spid="116800" grpId="0" animBg="1"/>
      <p:bldP spid="116801" grpId="0"/>
      <p:bldP spid="116803" grpId="0" animBg="1"/>
      <p:bldP spid="116804" grpId="0" animBg="1"/>
      <p:bldP spid="116805" grpId="0" animBg="1"/>
      <p:bldP spid="116806" grpId="0" animBg="1"/>
      <p:bldP spid="116809" grpId="0" animBg="1"/>
      <p:bldP spid="116810" grpId="0" animBg="1"/>
      <p:bldP spid="116811" grpId="0" animBg="1"/>
      <p:bldP spid="116812" grpId="0" animBg="1"/>
      <p:bldP spid="116813" grpId="0" animBg="1"/>
      <p:bldP spid="116816" grpId="0" animBg="1"/>
      <p:bldP spid="116835" grpId="0" animBg="1"/>
      <p:bldP spid="116844" grpId="0"/>
      <p:bldP spid="116768" grpId="0" animBg="1"/>
      <p:bldP spid="116817" grpId="0" animBg="1"/>
      <p:bldP spid="116864" grpId="0"/>
      <p:bldP spid="11686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6725" y="981075"/>
            <a:ext cx="4610100" cy="5286375"/>
          </a:xfrm>
        </p:spPr>
        <p:txBody>
          <a:bodyPr/>
          <a:lstStyle/>
          <a:p>
            <a:pPr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>
                <a:latin typeface="+mj-lt"/>
              </a:rPr>
              <a:t>               LEA SI,DATA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>
                <a:latin typeface="+mj-lt"/>
              </a:rPr>
              <a:t>               MOV CX,100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>
                <a:latin typeface="+mj-lt"/>
              </a:rPr>
              <a:t>AGAIN : MOV DX,03FBH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>
                <a:solidFill>
                  <a:schemeClr val="tx1"/>
                </a:solidFill>
                <a:latin typeface="+mj-lt"/>
              </a:rPr>
              <a:t>WAITT</a:t>
            </a:r>
            <a:r>
              <a:rPr lang="zh-CN" altLang="en-US" sz="2000" dirty="0" smtClean="0">
                <a:solidFill>
                  <a:schemeClr val="tx1"/>
                </a:solidFill>
                <a:latin typeface="+mj-lt"/>
              </a:rPr>
              <a:t>：</a:t>
            </a:r>
            <a:r>
              <a:rPr lang="en-US" altLang="zh-CN" sz="2000" dirty="0" smtClean="0">
                <a:solidFill>
                  <a:schemeClr val="tx1"/>
                </a:solidFill>
                <a:latin typeface="+mj-lt"/>
              </a:rPr>
              <a:t>IN AL,DX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>
                <a:solidFill>
                  <a:schemeClr val="tx1"/>
                </a:solidFill>
                <a:latin typeface="+mj-lt"/>
              </a:rPr>
              <a:t>               TEST AL,20H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>
                <a:solidFill>
                  <a:schemeClr val="tx1"/>
                </a:solidFill>
                <a:latin typeface="+mj-lt"/>
              </a:rPr>
              <a:t>               JNZ   WAITT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>
                <a:latin typeface="+mj-lt"/>
              </a:rPr>
              <a:t>               MOV DX,03F8H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>
                <a:latin typeface="+mj-lt"/>
              </a:rPr>
              <a:t>               </a:t>
            </a:r>
            <a:r>
              <a:rPr lang="en-US" altLang="zh-CN" sz="2000" dirty="0" smtClean="0">
                <a:solidFill>
                  <a:schemeClr val="hlink"/>
                </a:solidFill>
                <a:latin typeface="+mj-lt"/>
              </a:rPr>
              <a:t>MOV AL</a:t>
            </a:r>
            <a:r>
              <a:rPr lang="zh-CN" altLang="en-US" sz="2000" dirty="0" smtClean="0">
                <a:solidFill>
                  <a:schemeClr val="hlink"/>
                </a:solidFill>
                <a:latin typeface="+mj-lt"/>
              </a:rPr>
              <a:t>，</a:t>
            </a:r>
            <a:r>
              <a:rPr lang="en-US" altLang="zh-CN" sz="2000" dirty="0" smtClean="0">
                <a:solidFill>
                  <a:schemeClr val="hlink"/>
                </a:solidFill>
                <a:latin typeface="+mj-lt"/>
              </a:rPr>
              <a:t>[SI]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>
                <a:solidFill>
                  <a:schemeClr val="hlink"/>
                </a:solidFill>
                <a:latin typeface="+mj-lt"/>
              </a:rPr>
              <a:t>               OUT DX</a:t>
            </a:r>
            <a:r>
              <a:rPr lang="zh-CN" altLang="en-US" sz="2000" dirty="0" smtClean="0">
                <a:solidFill>
                  <a:schemeClr val="hlink"/>
                </a:solidFill>
                <a:latin typeface="+mj-lt"/>
              </a:rPr>
              <a:t>，</a:t>
            </a:r>
            <a:r>
              <a:rPr lang="en-US" altLang="zh-CN" sz="2000" dirty="0" smtClean="0">
                <a:solidFill>
                  <a:schemeClr val="hlink"/>
                </a:solidFill>
                <a:latin typeface="+mj-lt"/>
              </a:rPr>
              <a:t>AL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>
                <a:latin typeface="+mj-lt"/>
              </a:rPr>
              <a:t>               INC SI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>
                <a:latin typeface="+mj-lt"/>
              </a:rPr>
              <a:t>               LOOP  AGAIN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>
                <a:latin typeface="+mj-lt"/>
              </a:rPr>
              <a:t>               HLT</a:t>
            </a:r>
          </a:p>
        </p:txBody>
      </p:sp>
      <p:sp>
        <p:nvSpPr>
          <p:cNvPr id="166919" name="Text Box 7"/>
          <p:cNvSpPr txBox="1">
            <a:spLocks noChangeArrowheads="1"/>
          </p:cNvSpPr>
          <p:nvPr/>
        </p:nvSpPr>
        <p:spPr bwMode="auto">
          <a:xfrm>
            <a:off x="6300788" y="1247775"/>
            <a:ext cx="2087562" cy="40005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kumimoji="1"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kumimoji="1"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读状态</a:t>
            </a:r>
            <a:endParaRPr kumimoji="1"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6920" name="Text Box 8"/>
          <p:cNvSpPr txBox="1">
            <a:spLocks noChangeArrowheads="1"/>
          </p:cNvSpPr>
          <p:nvPr/>
        </p:nvSpPr>
        <p:spPr bwMode="auto">
          <a:xfrm>
            <a:off x="6300788" y="3343275"/>
            <a:ext cx="2087562" cy="40005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kumimoji="1"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进行</a:t>
            </a:r>
            <a:r>
              <a:rPr kumimoji="1"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一次传送</a:t>
            </a:r>
          </a:p>
        </p:txBody>
      </p:sp>
      <p:sp>
        <p:nvSpPr>
          <p:cNvPr id="166921" name="AutoShape 9"/>
          <p:cNvSpPr>
            <a:spLocks noChangeArrowheads="1"/>
          </p:cNvSpPr>
          <p:nvPr/>
        </p:nvSpPr>
        <p:spPr bwMode="auto">
          <a:xfrm>
            <a:off x="6156325" y="2119313"/>
            <a:ext cx="2339975" cy="719137"/>
          </a:xfrm>
          <a:prstGeom prst="flowChartDecision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 b="1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66922" name="Text Box 10"/>
          <p:cNvSpPr txBox="1">
            <a:spLocks noChangeArrowheads="1"/>
          </p:cNvSpPr>
          <p:nvPr/>
        </p:nvSpPr>
        <p:spPr bwMode="auto">
          <a:xfrm>
            <a:off x="6732588" y="2238375"/>
            <a:ext cx="1295400" cy="396875"/>
          </a:xfrm>
          <a:prstGeom prst="rect">
            <a:avLst/>
          </a:prstGeom>
          <a:noFill/>
          <a:ln w="25400" cap="sq">
            <a:noFill/>
            <a:miter lim="800000"/>
            <a:headEnd type="none" w="sm" len="sm"/>
            <a:tailEnd type="none" w="lg" len="lg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kumimoji="1"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Bit5=1?</a:t>
            </a:r>
          </a:p>
        </p:txBody>
      </p:sp>
      <p:sp>
        <p:nvSpPr>
          <p:cNvPr id="166924" name="AutoShape 12"/>
          <p:cNvSpPr>
            <a:spLocks noChangeArrowheads="1"/>
          </p:cNvSpPr>
          <p:nvPr/>
        </p:nvSpPr>
        <p:spPr bwMode="auto">
          <a:xfrm>
            <a:off x="6167438" y="5130800"/>
            <a:ext cx="2339975" cy="719138"/>
          </a:xfrm>
          <a:prstGeom prst="flowChartDecision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 b="1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66925" name="Text Box 13"/>
          <p:cNvSpPr txBox="1">
            <a:spLocks noChangeArrowheads="1"/>
          </p:cNvSpPr>
          <p:nvPr/>
        </p:nvSpPr>
        <p:spPr bwMode="auto">
          <a:xfrm>
            <a:off x="6677025" y="5264150"/>
            <a:ext cx="1711325" cy="396875"/>
          </a:xfrm>
          <a:prstGeom prst="rect">
            <a:avLst/>
          </a:prstGeom>
          <a:noFill/>
          <a:ln w="25400" cap="sq">
            <a:noFill/>
            <a:miter lim="800000"/>
            <a:headEnd type="none" w="sm" len="sm"/>
            <a:tailEnd type="none" w="lg" len="lg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kumimoji="1"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传送完否</a:t>
            </a:r>
            <a:r>
              <a:rPr kumimoji="1" lang="en-US" altLang="zh-CN" sz="2000" b="1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?</a:t>
            </a:r>
          </a:p>
        </p:txBody>
      </p:sp>
      <p:sp>
        <p:nvSpPr>
          <p:cNvPr id="166926" name="Text Box 14"/>
          <p:cNvSpPr txBox="1">
            <a:spLocks noChangeArrowheads="1"/>
          </p:cNvSpPr>
          <p:nvPr/>
        </p:nvSpPr>
        <p:spPr bwMode="auto">
          <a:xfrm>
            <a:off x="6300788" y="4222750"/>
            <a:ext cx="2087562" cy="40005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kumimoji="1"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修改</a:t>
            </a:r>
            <a:r>
              <a:rPr kumimoji="1"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地址指针</a:t>
            </a:r>
          </a:p>
        </p:txBody>
      </p:sp>
      <p:sp>
        <p:nvSpPr>
          <p:cNvPr id="166927" name="AutoShape 15"/>
          <p:cNvSpPr>
            <a:spLocks noChangeArrowheads="1"/>
          </p:cNvSpPr>
          <p:nvPr/>
        </p:nvSpPr>
        <p:spPr bwMode="auto">
          <a:xfrm>
            <a:off x="6300788" y="219075"/>
            <a:ext cx="2087562" cy="503238"/>
          </a:xfrm>
          <a:prstGeom prst="flowChartAlternateProcess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 b="1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66918" name="Text Box 6"/>
          <p:cNvSpPr txBox="1">
            <a:spLocks noChangeArrowheads="1"/>
          </p:cNvSpPr>
          <p:nvPr/>
        </p:nvSpPr>
        <p:spPr bwMode="auto">
          <a:xfrm>
            <a:off x="6727825" y="252413"/>
            <a:ext cx="1368425" cy="396875"/>
          </a:xfrm>
          <a:prstGeom prst="rect">
            <a:avLst/>
          </a:prstGeom>
          <a:noFill/>
          <a:ln w="25400" cap="sq">
            <a:noFill/>
            <a:miter lim="800000"/>
            <a:headEnd type="none" w="sm" len="sm"/>
            <a:tailEnd type="none" w="lg" len="lg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kumimoji="1"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初始化</a:t>
            </a:r>
          </a:p>
        </p:txBody>
      </p:sp>
      <p:sp>
        <p:nvSpPr>
          <p:cNvPr id="166928" name="Line 16"/>
          <p:cNvSpPr>
            <a:spLocks noChangeShapeType="1"/>
          </p:cNvSpPr>
          <p:nvPr/>
        </p:nvSpPr>
        <p:spPr bwMode="auto">
          <a:xfrm>
            <a:off x="7334250" y="735013"/>
            <a:ext cx="0" cy="503237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6929" name="Line 17"/>
          <p:cNvSpPr>
            <a:spLocks noChangeShapeType="1"/>
          </p:cNvSpPr>
          <p:nvPr/>
        </p:nvSpPr>
        <p:spPr bwMode="auto">
          <a:xfrm>
            <a:off x="7329488" y="1657350"/>
            <a:ext cx="0" cy="468313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6930" name="Line 18"/>
          <p:cNvSpPr>
            <a:spLocks noChangeShapeType="1"/>
          </p:cNvSpPr>
          <p:nvPr/>
        </p:nvSpPr>
        <p:spPr bwMode="auto">
          <a:xfrm>
            <a:off x="7319963" y="2832100"/>
            <a:ext cx="0" cy="503238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6933" name="Line 21"/>
          <p:cNvSpPr>
            <a:spLocks noChangeShapeType="1"/>
          </p:cNvSpPr>
          <p:nvPr/>
        </p:nvSpPr>
        <p:spPr bwMode="auto">
          <a:xfrm flipH="1">
            <a:off x="5278438" y="5487988"/>
            <a:ext cx="900112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6934" name="Line 22"/>
          <p:cNvSpPr>
            <a:spLocks noChangeShapeType="1"/>
          </p:cNvSpPr>
          <p:nvPr/>
        </p:nvSpPr>
        <p:spPr bwMode="auto">
          <a:xfrm flipH="1" flipV="1">
            <a:off x="5264150" y="974725"/>
            <a:ext cx="0" cy="1482725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6935" name="Line 23"/>
          <p:cNvSpPr>
            <a:spLocks noChangeShapeType="1"/>
          </p:cNvSpPr>
          <p:nvPr/>
        </p:nvSpPr>
        <p:spPr bwMode="auto">
          <a:xfrm>
            <a:off x="5278438" y="968375"/>
            <a:ext cx="2016125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6936" name="Line 24"/>
          <p:cNvSpPr>
            <a:spLocks noChangeShapeType="1"/>
          </p:cNvSpPr>
          <p:nvPr/>
        </p:nvSpPr>
        <p:spPr bwMode="auto">
          <a:xfrm flipH="1">
            <a:off x="5292725" y="2476500"/>
            <a:ext cx="900113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6937" name="Text Box 25"/>
          <p:cNvSpPr txBox="1">
            <a:spLocks noChangeArrowheads="1"/>
          </p:cNvSpPr>
          <p:nvPr/>
        </p:nvSpPr>
        <p:spPr bwMode="auto">
          <a:xfrm>
            <a:off x="5580063" y="2060575"/>
            <a:ext cx="431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  <a:ea typeface="隶书" pitchFamily="49" charset="-122"/>
              </a:rPr>
              <a:t>Y</a:t>
            </a:r>
          </a:p>
        </p:txBody>
      </p:sp>
      <p:sp>
        <p:nvSpPr>
          <p:cNvPr id="166938" name="Text Box 26"/>
          <p:cNvSpPr txBox="1">
            <a:spLocks noChangeArrowheads="1"/>
          </p:cNvSpPr>
          <p:nvPr/>
        </p:nvSpPr>
        <p:spPr bwMode="auto">
          <a:xfrm>
            <a:off x="7380288" y="2827338"/>
            <a:ext cx="431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华文中宋" pitchFamily="2" charset="-122"/>
                <a:ea typeface="华文中宋" pitchFamily="2" charset="-122"/>
              </a:rPr>
              <a:t>N</a:t>
            </a:r>
          </a:p>
        </p:txBody>
      </p:sp>
      <p:sp>
        <p:nvSpPr>
          <p:cNvPr id="166939" name="Text Box 27"/>
          <p:cNvSpPr txBox="1">
            <a:spLocks noChangeArrowheads="1"/>
          </p:cNvSpPr>
          <p:nvPr/>
        </p:nvSpPr>
        <p:spPr bwMode="auto">
          <a:xfrm>
            <a:off x="5637213" y="5013325"/>
            <a:ext cx="431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  <a:ea typeface="隶书" pitchFamily="49" charset="-122"/>
              </a:rPr>
              <a:t>N</a:t>
            </a:r>
          </a:p>
        </p:txBody>
      </p:sp>
      <p:sp>
        <p:nvSpPr>
          <p:cNvPr id="166940" name="Text Box 28"/>
          <p:cNvSpPr txBox="1">
            <a:spLocks noChangeArrowheads="1"/>
          </p:cNvSpPr>
          <p:nvPr/>
        </p:nvSpPr>
        <p:spPr bwMode="auto">
          <a:xfrm>
            <a:off x="7380288" y="5791200"/>
            <a:ext cx="431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华文中宋" pitchFamily="2" charset="-122"/>
                <a:ea typeface="华文中宋" pitchFamily="2" charset="-122"/>
              </a:rPr>
              <a:t>Y</a:t>
            </a:r>
          </a:p>
        </p:txBody>
      </p:sp>
      <p:sp>
        <p:nvSpPr>
          <p:cNvPr id="166943" name="Line 31"/>
          <p:cNvSpPr>
            <a:spLocks noChangeShapeType="1"/>
          </p:cNvSpPr>
          <p:nvPr/>
        </p:nvSpPr>
        <p:spPr bwMode="auto">
          <a:xfrm>
            <a:off x="7337425" y="3819525"/>
            <a:ext cx="0" cy="395288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6944" name="Line 32"/>
          <p:cNvSpPr>
            <a:spLocks noChangeShapeType="1"/>
          </p:cNvSpPr>
          <p:nvPr/>
        </p:nvSpPr>
        <p:spPr bwMode="auto">
          <a:xfrm>
            <a:off x="7337425" y="4725988"/>
            <a:ext cx="0" cy="395287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6945" name="Line 33"/>
          <p:cNvSpPr>
            <a:spLocks noChangeShapeType="1"/>
          </p:cNvSpPr>
          <p:nvPr/>
        </p:nvSpPr>
        <p:spPr bwMode="auto">
          <a:xfrm>
            <a:off x="7337425" y="5872163"/>
            <a:ext cx="0" cy="395287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6946" name="Text Box 34"/>
          <p:cNvSpPr txBox="1">
            <a:spLocks noChangeArrowheads="1"/>
          </p:cNvSpPr>
          <p:nvPr/>
        </p:nvSpPr>
        <p:spPr bwMode="auto">
          <a:xfrm>
            <a:off x="6286500" y="6259513"/>
            <a:ext cx="2087563" cy="40005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kumimoji="1"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结 束</a:t>
            </a:r>
          </a:p>
        </p:txBody>
      </p:sp>
      <p:sp>
        <p:nvSpPr>
          <p:cNvPr id="166947" name="Line 35"/>
          <p:cNvSpPr>
            <a:spLocks noChangeShapeType="1"/>
          </p:cNvSpPr>
          <p:nvPr/>
        </p:nvSpPr>
        <p:spPr bwMode="auto">
          <a:xfrm flipH="1" flipV="1">
            <a:off x="5264150" y="965200"/>
            <a:ext cx="0" cy="450215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6948" name="Line 36"/>
          <p:cNvSpPr>
            <a:spLocks noChangeShapeType="1"/>
          </p:cNvSpPr>
          <p:nvPr/>
        </p:nvSpPr>
        <p:spPr bwMode="auto">
          <a:xfrm>
            <a:off x="5278438" y="966788"/>
            <a:ext cx="2016125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09" name="Text Box 37"/>
          <p:cNvSpPr txBox="1">
            <a:spLocks noChangeArrowheads="1"/>
          </p:cNvSpPr>
          <p:nvPr/>
        </p:nvSpPr>
        <p:spPr bwMode="auto">
          <a:xfrm>
            <a:off x="323850" y="188913"/>
            <a:ext cx="26638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</a:rPr>
              <a:t>控制程序</a:t>
            </a:r>
          </a:p>
        </p:txBody>
      </p:sp>
      <p:sp>
        <p:nvSpPr>
          <p:cNvPr id="2" name="椭圆 1"/>
          <p:cNvSpPr>
            <a:spLocks noChangeArrowheads="1"/>
          </p:cNvSpPr>
          <p:nvPr/>
        </p:nvSpPr>
        <p:spPr bwMode="auto">
          <a:xfrm>
            <a:off x="1476375" y="2635250"/>
            <a:ext cx="2159000" cy="496888"/>
          </a:xfrm>
          <a:prstGeom prst="ellipse">
            <a:avLst/>
          </a:prstGeom>
          <a:noFill/>
          <a:ln w="25400" cap="sq" algn="ctr">
            <a:solidFill>
              <a:srgbClr val="FF00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cxnSp>
        <p:nvCxnSpPr>
          <p:cNvPr id="4" name="直接连接符 3"/>
          <p:cNvCxnSpPr>
            <a:cxnSpLocks noChangeShapeType="1"/>
          </p:cNvCxnSpPr>
          <p:nvPr/>
        </p:nvCxnSpPr>
        <p:spPr bwMode="auto">
          <a:xfrm>
            <a:off x="1655763" y="3543300"/>
            <a:ext cx="1692275" cy="0"/>
          </a:xfrm>
          <a:prstGeom prst="line">
            <a:avLst/>
          </a:prstGeom>
          <a:noFill/>
          <a:ln w="25400" cap="sq" algn="ctr">
            <a:solidFill>
              <a:srgbClr val="FF00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" name="椭圆 32"/>
          <p:cNvSpPr>
            <a:spLocks noChangeArrowheads="1"/>
          </p:cNvSpPr>
          <p:nvPr/>
        </p:nvSpPr>
        <p:spPr bwMode="auto">
          <a:xfrm>
            <a:off x="1422400" y="5235575"/>
            <a:ext cx="2159000" cy="496888"/>
          </a:xfrm>
          <a:prstGeom prst="ellipse">
            <a:avLst/>
          </a:prstGeom>
          <a:noFill/>
          <a:ln w="25400" cap="sq" algn="ctr">
            <a:solidFill>
              <a:srgbClr val="FF00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6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6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6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6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66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66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66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66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166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4" dur="1000"/>
                                        <p:tgtEl>
                                          <p:spTgt spid="166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8" dur="1000"/>
                                        <p:tgtEl>
                                          <p:spTgt spid="166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66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66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66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66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66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66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166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166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166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66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166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166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5" dur="500"/>
                                        <p:tgtEl>
                                          <p:spTgt spid="166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166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1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3" dur="1000"/>
                                        <p:tgtEl>
                                          <p:spTgt spid="166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500"/>
                                        <p:tgtEl>
                                          <p:spTgt spid="166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166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166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500"/>
                                        <p:tgtEl>
                                          <p:spTgt spid="166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5" dur="500"/>
                                        <p:tgtEl>
                                          <p:spTgt spid="166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9" dur="500"/>
                                        <p:tgtEl>
                                          <p:spTgt spid="166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 nodeType="clickPar">
                      <p:stCondLst>
                        <p:cond delay="indefinite"/>
                      </p:stCondLst>
                      <p:childTnLst>
                        <p:par>
                          <p:cTn id="1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4" dur="500"/>
                                        <p:tgtEl>
                                          <p:spTgt spid="166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8" dur="500"/>
                                        <p:tgtEl>
                                          <p:spTgt spid="166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1669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 nodeType="clickPar">
                      <p:stCondLst>
                        <p:cond delay="indefinite"/>
                      </p:stCondLst>
                      <p:childTnLst>
                        <p:par>
                          <p:cTn id="1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1669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1" dur="500"/>
                                        <p:tgtEl>
                                          <p:spTgt spid="1669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5" dur="500"/>
                                        <p:tgtEl>
                                          <p:spTgt spid="1669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 nodeType="clickPar">
                      <p:stCondLst>
                        <p:cond delay="indefinite"/>
                      </p:stCondLst>
                      <p:childTnLst>
                        <p:par>
                          <p:cTn id="1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 nodeType="clickPar">
                      <p:stCondLst>
                        <p:cond delay="indefinite"/>
                      </p:stCondLst>
                      <p:childTnLst>
                        <p:par>
                          <p:cTn id="1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 nodeType="clickPar">
                      <p:stCondLst>
                        <p:cond delay="indefinite"/>
                      </p:stCondLst>
                      <p:childTnLst>
                        <p:par>
                          <p:cTn id="1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5" grpId="0" build="p"/>
      <p:bldP spid="166919" grpId="0" animBg="1"/>
      <p:bldP spid="166920" grpId="0" animBg="1"/>
      <p:bldP spid="166921" grpId="0" animBg="1"/>
      <p:bldP spid="166922" grpId="0"/>
      <p:bldP spid="166924" grpId="0" animBg="1"/>
      <p:bldP spid="166925" grpId="0"/>
      <p:bldP spid="166926" grpId="0" animBg="1"/>
      <p:bldP spid="166927" grpId="0" animBg="1"/>
      <p:bldP spid="166918" grpId="0"/>
      <p:bldP spid="166928" grpId="0" animBg="1"/>
      <p:bldP spid="166929" grpId="0" animBg="1"/>
      <p:bldP spid="166930" grpId="0" animBg="1"/>
      <p:bldP spid="166933" grpId="0" animBg="1"/>
      <p:bldP spid="166934" grpId="0" animBg="1"/>
      <p:bldP spid="166935" grpId="0" animBg="1"/>
      <p:bldP spid="166936" grpId="0" animBg="1"/>
      <p:bldP spid="166937" grpId="0"/>
      <p:bldP spid="166938" grpId="0"/>
      <p:bldP spid="166939" grpId="0"/>
      <p:bldP spid="166940" grpId="0"/>
      <p:bldP spid="166943" grpId="0" animBg="1"/>
      <p:bldP spid="166944" grpId="0" animBg="1"/>
      <p:bldP spid="166945" grpId="0" animBg="1"/>
      <p:bldP spid="166946" grpId="0" animBg="1"/>
      <p:bldP spid="166947" grpId="0" animBg="1"/>
      <p:bldP spid="166948" grpId="0" animBg="1"/>
      <p:bldP spid="2" grpId="0" animBg="1"/>
      <p:bldP spid="3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073C0F26-0486-41F2-AECA-0FE5E6BDF774}" type="slidenum">
              <a:rPr lang="zh-CN" altLang="en-US" smtClean="0"/>
              <a:pPr eaLnBrk="1" hangingPunct="1"/>
              <a:t>4</a:t>
            </a:fld>
            <a:endParaRPr lang="en-US" altLang="zh-CN" smtClean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了解和掌握：</a:t>
            </a:r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2051050"/>
            <a:ext cx="6918325" cy="4114800"/>
          </a:xfrm>
        </p:spPr>
        <p:txBody>
          <a:bodyPr/>
          <a:lstStyle/>
          <a:p>
            <a:pPr eaLnBrk="1" hangingPunct="1">
              <a:lnSpc>
                <a:spcPct val="115000"/>
              </a:lnSpc>
              <a:spcAft>
                <a:spcPct val="5000"/>
              </a:spcAft>
            </a:pPr>
            <a:r>
              <a:rPr lang="en-US" altLang="zh-CN" smtClean="0"/>
              <a:t>I/O</a:t>
            </a:r>
            <a:r>
              <a:rPr lang="zh-CN" altLang="en-US" smtClean="0"/>
              <a:t>接口的基本功能</a:t>
            </a:r>
          </a:p>
          <a:p>
            <a:pPr eaLnBrk="1" hangingPunct="1">
              <a:lnSpc>
                <a:spcPct val="115000"/>
              </a:lnSpc>
              <a:spcAft>
                <a:spcPct val="5000"/>
              </a:spcAft>
            </a:pPr>
            <a:r>
              <a:rPr lang="zh-CN" altLang="en-US" smtClean="0"/>
              <a:t>端口的概念及编址方式</a:t>
            </a:r>
          </a:p>
          <a:p>
            <a:pPr eaLnBrk="1" hangingPunct="1">
              <a:lnSpc>
                <a:spcPct val="115000"/>
              </a:lnSpc>
              <a:spcAft>
                <a:spcPct val="5000"/>
              </a:spcAft>
            </a:pPr>
            <a:r>
              <a:rPr lang="en-US" altLang="zh-CN" smtClean="0"/>
              <a:t>I/O</a:t>
            </a:r>
            <a:r>
              <a:rPr lang="zh-CN" altLang="en-US" smtClean="0"/>
              <a:t>地址译码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标题 1"/>
          <p:cNvSpPr>
            <a:spLocks noGrp="1"/>
          </p:cNvSpPr>
          <p:nvPr>
            <p:ph type="title"/>
          </p:nvPr>
        </p:nvSpPr>
        <p:spPr>
          <a:xfrm>
            <a:off x="571500" y="214313"/>
            <a:ext cx="7793038" cy="1000125"/>
          </a:xfrm>
        </p:spPr>
        <p:txBody>
          <a:bodyPr/>
          <a:lstStyle/>
          <a:p>
            <a:r>
              <a:rPr lang="zh-CN" altLang="en-US" smtClean="0"/>
              <a:t>查询工作方式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2938" y="1600200"/>
            <a:ext cx="3643312" cy="4114800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优点：</a:t>
            </a:r>
          </a:p>
          <a:p>
            <a:pPr lvl="1" eaLnBrk="1" hangingPunct="1">
              <a:lnSpc>
                <a:spcPct val="120000"/>
              </a:lnSpc>
            </a:pPr>
            <a:r>
              <a:rPr lang="zh-CN" altLang="en-US" smtClean="0"/>
              <a:t>软硬件比较简单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缺点：</a:t>
            </a:r>
          </a:p>
          <a:p>
            <a:pPr lvl="1" eaLnBrk="1" hangingPunct="1">
              <a:lnSpc>
                <a:spcPct val="120000"/>
              </a:lnSpc>
            </a:pPr>
            <a:r>
              <a:rPr lang="en-US" altLang="zh-CN" smtClean="0"/>
              <a:t>CPU</a:t>
            </a:r>
            <a:r>
              <a:rPr lang="zh-CN" altLang="en-US" smtClean="0"/>
              <a:t>效率低，数据传送的实时性差，速度较慢</a:t>
            </a:r>
          </a:p>
        </p:txBody>
      </p:sp>
      <p:sp>
        <p:nvSpPr>
          <p:cNvPr id="2053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529792B2-1067-44A9-89E6-208CFF82CF37}" type="slidenum">
              <a:rPr lang="zh-CN" altLang="en-US" smtClean="0"/>
              <a:pPr eaLnBrk="1" hangingPunct="1"/>
              <a:t>40</a:t>
            </a:fld>
            <a:endParaRPr lang="en-US" altLang="zh-CN" smtClean="0"/>
          </a:p>
        </p:txBody>
      </p:sp>
      <p:graphicFrame>
        <p:nvGraphicFramePr>
          <p:cNvPr id="114691" name="Object 3"/>
          <p:cNvGraphicFramePr>
            <a:graphicFrameLocks noChangeAspect="1"/>
          </p:cNvGraphicFramePr>
          <p:nvPr/>
        </p:nvGraphicFramePr>
        <p:xfrm>
          <a:off x="4429125" y="1120775"/>
          <a:ext cx="4357688" cy="5022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Visio" r:id="rId3" imgW="3339084" imgH="3709035" progId="Visio.Drawing.11">
                  <p:embed/>
                </p:oleObj>
              </mc:Choice>
              <mc:Fallback>
                <p:oleObj name="Visio" r:id="rId3" imgW="3339084" imgH="3709035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9125" y="1120775"/>
                        <a:ext cx="4357688" cy="5022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99337867-F03C-4C1C-BC82-31F13F835679}" type="slidenum">
              <a:rPr lang="zh-CN" altLang="en-US" smtClean="0"/>
              <a:pPr eaLnBrk="1" hangingPunct="1"/>
              <a:t>41</a:t>
            </a:fld>
            <a:endParaRPr lang="en-US" altLang="zh-CN" smtClean="0"/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latin typeface="Tahoma" pitchFamily="34" charset="0"/>
                <a:ea typeface="华文中宋" pitchFamily="2" charset="-122"/>
              </a:rPr>
              <a:t>3. </a:t>
            </a:r>
            <a:r>
              <a:rPr lang="zh-CN" altLang="en-US" smtClean="0"/>
              <a:t>中断控制方式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7772400" cy="4506912"/>
          </a:xfrm>
        </p:spPr>
        <p:txBody>
          <a:bodyPr/>
          <a:lstStyle/>
          <a:p>
            <a:pPr eaLnBrk="1" hangingPunct="1">
              <a:spcAft>
                <a:spcPct val="30000"/>
              </a:spcAft>
            </a:pPr>
            <a:r>
              <a:rPr lang="zh-CN" altLang="en-US" smtClean="0"/>
              <a:t>特点：</a:t>
            </a:r>
          </a:p>
          <a:p>
            <a:pPr lvl="1" eaLnBrk="1" hangingPunct="1">
              <a:lnSpc>
                <a:spcPct val="110000"/>
              </a:lnSpc>
              <a:spcBef>
                <a:spcPct val="5000"/>
              </a:spcBef>
            </a:pPr>
            <a:r>
              <a:rPr lang="zh-CN" altLang="en-US" smtClean="0"/>
              <a:t>外设在需要时向</a:t>
            </a:r>
            <a:r>
              <a:rPr lang="en-US" altLang="zh-CN" smtClean="0"/>
              <a:t>CPU</a:t>
            </a:r>
            <a:r>
              <a:rPr lang="zh-CN" altLang="en-US" smtClean="0"/>
              <a:t>提出请求，</a:t>
            </a:r>
            <a:r>
              <a:rPr lang="en-US" altLang="zh-CN" smtClean="0"/>
              <a:t>CPU</a:t>
            </a:r>
            <a:r>
              <a:rPr lang="zh-CN" altLang="en-US" smtClean="0"/>
              <a:t>再去为它</a:t>
            </a:r>
          </a:p>
          <a:p>
            <a:pPr lvl="1" eaLnBrk="1" hangingPunct="1">
              <a:lnSpc>
                <a:spcPct val="110000"/>
              </a:lnSpc>
              <a:spcBef>
                <a:spcPct val="5000"/>
              </a:spcBef>
              <a:buFont typeface="Wingdings" pitchFamily="2" charset="2"/>
              <a:buNone/>
            </a:pPr>
            <a:r>
              <a:rPr lang="zh-CN" altLang="en-US" smtClean="0"/>
              <a:t>   服务。服务结束后或在外设不需要时，</a:t>
            </a:r>
            <a:r>
              <a:rPr lang="en-US" altLang="zh-CN" smtClean="0"/>
              <a:t>CPU</a:t>
            </a:r>
            <a:r>
              <a:rPr lang="zh-CN" altLang="en-US" smtClean="0"/>
              <a:t>可</a:t>
            </a:r>
          </a:p>
          <a:p>
            <a:pPr lvl="1" eaLnBrk="1" hangingPunct="1">
              <a:lnSpc>
                <a:spcPct val="110000"/>
              </a:lnSpc>
              <a:spcBef>
                <a:spcPct val="5000"/>
              </a:spcBef>
              <a:buFont typeface="Wingdings" pitchFamily="2" charset="2"/>
              <a:buNone/>
            </a:pPr>
            <a:r>
              <a:rPr lang="zh-CN" altLang="en-US" smtClean="0"/>
              <a:t>   执行自己的程序。</a:t>
            </a:r>
          </a:p>
          <a:p>
            <a:pPr eaLnBrk="1" hangingPunct="1">
              <a:lnSpc>
                <a:spcPct val="110000"/>
              </a:lnSpc>
              <a:spcBef>
                <a:spcPct val="40000"/>
              </a:spcBef>
            </a:pPr>
            <a:r>
              <a:rPr lang="zh-CN" altLang="en-GB" smtClean="0"/>
              <a:t>优点：</a:t>
            </a:r>
          </a:p>
          <a:p>
            <a:pPr lvl="1" eaLnBrk="1" hangingPunct="1">
              <a:lnSpc>
                <a:spcPct val="110000"/>
              </a:lnSpc>
              <a:spcBef>
                <a:spcPct val="10000"/>
              </a:spcBef>
            </a:pPr>
            <a:r>
              <a:rPr lang="en-GB" altLang="zh-CN" smtClean="0"/>
              <a:t>CPU</a:t>
            </a:r>
            <a:r>
              <a:rPr lang="zh-CN" altLang="en-GB" smtClean="0"/>
              <a:t>效率高，实时性好，速度快。</a:t>
            </a:r>
          </a:p>
          <a:p>
            <a:pPr eaLnBrk="1" hangingPunct="1">
              <a:lnSpc>
                <a:spcPct val="110000"/>
              </a:lnSpc>
              <a:spcBef>
                <a:spcPct val="35000"/>
              </a:spcBef>
            </a:pPr>
            <a:r>
              <a:rPr lang="zh-CN" altLang="en-US" smtClean="0"/>
              <a:t>缺点：</a:t>
            </a:r>
          </a:p>
          <a:p>
            <a:pPr lvl="1" eaLnBrk="1" hangingPunct="1">
              <a:lnSpc>
                <a:spcPct val="110000"/>
              </a:lnSpc>
              <a:spcBef>
                <a:spcPct val="5000"/>
              </a:spcBef>
            </a:pPr>
            <a:r>
              <a:rPr lang="zh-CN" altLang="en-US" smtClean="0"/>
              <a:t>程序编制相对较为复杂。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8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8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87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87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87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51899CD4-CAB3-48D4-AB16-583A8B6D843C}" type="slidenum">
              <a:rPr lang="zh-CN" altLang="en-US" smtClean="0"/>
              <a:pPr eaLnBrk="1" hangingPunct="1"/>
              <a:t>42</a:t>
            </a:fld>
            <a:endParaRPr lang="en-US" altLang="zh-CN" smtClean="0"/>
          </a:p>
        </p:txBody>
      </p:sp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6734175" cy="1462087"/>
          </a:xfrm>
        </p:spPr>
        <p:txBody>
          <a:bodyPr/>
          <a:lstStyle/>
          <a:p>
            <a:pPr eaLnBrk="1" hangingPunct="1"/>
            <a:r>
              <a:rPr lang="zh-CN" altLang="en-US" smtClean="0"/>
              <a:t>以上三种</a:t>
            </a:r>
            <a:r>
              <a:rPr lang="en-US" altLang="zh-CN" smtClean="0"/>
              <a:t>I/O</a:t>
            </a:r>
            <a:r>
              <a:rPr lang="zh-CN" altLang="en-US" smtClean="0"/>
              <a:t>方式的共性</a:t>
            </a:r>
          </a:p>
        </p:txBody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0275" y="2159000"/>
            <a:ext cx="7097713" cy="3646488"/>
          </a:xfrm>
        </p:spPr>
        <p:txBody>
          <a:bodyPr/>
          <a:lstStyle/>
          <a:p>
            <a:pPr eaLnBrk="1" hangingPunct="1">
              <a:lnSpc>
                <a:spcPct val="110000"/>
              </a:lnSpc>
              <a:spcAft>
                <a:spcPct val="10000"/>
              </a:spcAft>
            </a:pPr>
            <a:r>
              <a:rPr lang="zh-CN" altLang="en-US" sz="2400" smtClean="0">
                <a:solidFill>
                  <a:schemeClr val="hlink"/>
                </a:solidFill>
              </a:rPr>
              <a:t>信息的传送均需通过</a:t>
            </a:r>
            <a:r>
              <a:rPr lang="en-US" altLang="zh-CN" sz="2400" smtClean="0">
                <a:solidFill>
                  <a:schemeClr val="hlink"/>
                </a:solidFill>
              </a:rPr>
              <a:t>CPU</a:t>
            </a:r>
            <a:endParaRPr lang="zh-CN" altLang="en-US" sz="2400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110000"/>
              </a:lnSpc>
              <a:spcAft>
                <a:spcPct val="5000"/>
              </a:spcAft>
            </a:pPr>
            <a:r>
              <a:rPr lang="zh-CN" altLang="en-US" sz="2400" smtClean="0"/>
              <a:t>软件： </a:t>
            </a:r>
          </a:p>
          <a:p>
            <a:pPr lvl="1" eaLnBrk="1" hangingPunct="1">
              <a:lnSpc>
                <a:spcPct val="110000"/>
              </a:lnSpc>
              <a:spcBef>
                <a:spcPct val="5000"/>
              </a:spcBef>
            </a:pPr>
            <a:r>
              <a:rPr lang="zh-CN" altLang="en-US" sz="2000" smtClean="0"/>
              <a:t>外设与内存之间的数据传送是通过</a:t>
            </a:r>
            <a:r>
              <a:rPr lang="en-US" altLang="zh-CN" sz="2000" smtClean="0"/>
              <a:t>CPU</a:t>
            </a:r>
            <a:r>
              <a:rPr lang="zh-CN" altLang="en-US" sz="2000" smtClean="0"/>
              <a:t>执行程序来完成的（</a:t>
            </a:r>
            <a:r>
              <a:rPr lang="en-US" altLang="zh-CN" sz="2000" smtClean="0"/>
              <a:t>PIO</a:t>
            </a:r>
            <a:r>
              <a:rPr lang="zh-CN" altLang="en-US" sz="2000" smtClean="0"/>
              <a:t>方式）；</a:t>
            </a:r>
          </a:p>
          <a:p>
            <a:pPr eaLnBrk="1" hangingPunct="1">
              <a:lnSpc>
                <a:spcPct val="110000"/>
              </a:lnSpc>
              <a:spcBef>
                <a:spcPct val="35000"/>
              </a:spcBef>
            </a:pPr>
            <a:r>
              <a:rPr lang="zh-CN" altLang="en-US" sz="2400" smtClean="0"/>
              <a:t>硬件：</a:t>
            </a:r>
          </a:p>
          <a:p>
            <a:pPr lvl="1" eaLnBrk="1" hangingPunct="1">
              <a:lnSpc>
                <a:spcPct val="110000"/>
              </a:lnSpc>
              <a:spcBef>
                <a:spcPct val="5000"/>
              </a:spcBef>
            </a:pPr>
            <a:r>
              <a:rPr lang="en-US" altLang="zh-CN" sz="2000" smtClean="0"/>
              <a:t>I/O</a:t>
            </a:r>
            <a:r>
              <a:rPr lang="zh-CN" altLang="en-US" sz="2000" smtClean="0"/>
              <a:t>接口和存储器的读写控制信号、地址信号都是由</a:t>
            </a:r>
            <a:r>
              <a:rPr lang="en-US" altLang="zh-CN" sz="2000" smtClean="0"/>
              <a:t>CPU</a:t>
            </a:r>
            <a:r>
              <a:rPr lang="zh-CN" altLang="en-US" sz="2000" smtClean="0"/>
              <a:t>发出的。</a:t>
            </a:r>
          </a:p>
          <a:p>
            <a:pPr eaLnBrk="1" hangingPunct="1">
              <a:lnSpc>
                <a:spcPct val="110000"/>
              </a:lnSpc>
              <a:spcBef>
                <a:spcPct val="35000"/>
              </a:spcBef>
            </a:pPr>
            <a:r>
              <a:rPr lang="zh-CN" altLang="en-US" sz="2400" smtClean="0"/>
              <a:t> 缺点：</a:t>
            </a:r>
          </a:p>
          <a:p>
            <a:pPr lvl="1" eaLnBrk="1" hangingPunct="1">
              <a:lnSpc>
                <a:spcPct val="110000"/>
              </a:lnSpc>
              <a:spcBef>
                <a:spcPct val="5000"/>
              </a:spcBef>
            </a:pPr>
            <a:r>
              <a:rPr lang="zh-CN" altLang="en-US" sz="2000" smtClean="0"/>
              <a:t>程序的执行速度限定了传送的最大速度</a:t>
            </a:r>
          </a:p>
        </p:txBody>
      </p:sp>
      <p:grpSp>
        <p:nvGrpSpPr>
          <p:cNvPr id="2" name="组合 25"/>
          <p:cNvGrpSpPr>
            <a:grpSpLocks/>
          </p:cNvGrpSpPr>
          <p:nvPr/>
        </p:nvGrpSpPr>
        <p:grpSpPr bwMode="auto">
          <a:xfrm>
            <a:off x="827088" y="2205038"/>
            <a:ext cx="7561262" cy="3744912"/>
            <a:chOff x="4572000" y="2276872"/>
            <a:chExt cx="6120680" cy="3456384"/>
          </a:xfrm>
        </p:grpSpPr>
        <p:sp>
          <p:nvSpPr>
            <p:cNvPr id="48139" name="矩形 4"/>
            <p:cNvSpPr>
              <a:spLocks noChangeArrowheads="1"/>
            </p:cNvSpPr>
            <p:nvPr/>
          </p:nvSpPr>
          <p:spPr bwMode="auto">
            <a:xfrm>
              <a:off x="4572000" y="2276872"/>
              <a:ext cx="6120680" cy="34563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sq" algn="ctr">
                  <a:solidFill>
                    <a:srgbClr val="000000"/>
                  </a:solidFill>
                  <a:round/>
                  <a:headEnd type="none" w="sm" len="sm"/>
                  <a:tailEnd type="none" w="lg" len="lg"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 bwMode="auto">
            <a:xfrm>
              <a:off x="6012538" y="3573565"/>
              <a:ext cx="935514" cy="647614"/>
            </a:xfrm>
            <a:prstGeom prst="roundRect">
              <a:avLst/>
            </a:prstGeom>
            <a:noFill/>
            <a:ln w="25400" cap="sq" cmpd="sng" algn="ctr">
              <a:solidFill>
                <a:schemeClr val="accent1">
                  <a:lumMod val="50000"/>
                </a:schemeClr>
              </a:solidFill>
              <a:prstDash val="solid"/>
              <a:round/>
              <a:headEnd type="none" w="sm" len="sm"/>
              <a:tailEnd type="none" w="lg" len="lg"/>
            </a:ln>
            <a:effectLst/>
          </p:spPr>
          <p:txBody>
            <a:bodyPr anchor="ctr" anchorCtr="1"/>
            <a:lstStyle/>
            <a:p>
              <a:pPr>
                <a:defRPr/>
              </a:pPr>
              <a:r>
                <a:rPr lang="en-US" altLang="zh-CN" sz="2000" b="1" dirty="0">
                  <a:ea typeface="宋体" pitchFamily="2" charset="-122"/>
                </a:rPr>
                <a:t>CPU</a:t>
              </a:r>
              <a:endParaRPr lang="zh-CN" altLang="en-US" sz="2000" b="1" dirty="0">
                <a:ea typeface="宋体" pitchFamily="2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 bwMode="auto">
            <a:xfrm>
              <a:off x="8207398" y="2780898"/>
              <a:ext cx="1044744" cy="647614"/>
            </a:xfrm>
            <a:prstGeom prst="roundRect">
              <a:avLst/>
            </a:prstGeom>
            <a:noFill/>
            <a:ln w="25400" cap="sq" cmpd="sng" algn="ctr">
              <a:solidFill>
                <a:schemeClr val="accent1">
                  <a:lumMod val="50000"/>
                </a:schemeClr>
              </a:solidFill>
              <a:prstDash val="solid"/>
              <a:round/>
              <a:headEnd type="none" w="sm" len="sm"/>
              <a:tailEnd type="none" w="lg" len="lg"/>
            </a:ln>
            <a:effectLst/>
          </p:spPr>
          <p:txBody>
            <a:bodyPr anchor="ctr" anchorCtr="1"/>
            <a:lstStyle/>
            <a:p>
              <a:pPr>
                <a:defRPr/>
              </a:pPr>
              <a:r>
                <a:rPr lang="en-US" altLang="zh-CN" sz="2000" b="1" dirty="0">
                  <a:ea typeface="宋体" pitchFamily="2" charset="-122"/>
                </a:rPr>
                <a:t>MEM</a:t>
              </a:r>
              <a:endParaRPr lang="zh-CN" altLang="en-US" sz="2000" b="1" dirty="0">
                <a:ea typeface="宋体" pitchFamily="2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 bwMode="auto">
            <a:xfrm>
              <a:off x="8207398" y="4436563"/>
              <a:ext cx="1044744" cy="649079"/>
            </a:xfrm>
            <a:prstGeom prst="roundRect">
              <a:avLst/>
            </a:prstGeom>
            <a:noFill/>
            <a:ln w="25400" cap="sq" cmpd="sng" algn="ctr">
              <a:solidFill>
                <a:schemeClr val="accent1">
                  <a:lumMod val="50000"/>
                </a:schemeClr>
              </a:solidFill>
              <a:prstDash val="solid"/>
              <a:round/>
              <a:headEnd type="none" w="sm" len="sm"/>
              <a:tailEnd type="none" w="lg" len="lg"/>
            </a:ln>
            <a:effectLst/>
          </p:spPr>
          <p:txBody>
            <a:bodyPr anchor="ctr" anchorCtr="1"/>
            <a:lstStyle/>
            <a:p>
              <a:pPr>
                <a:defRPr/>
              </a:pPr>
              <a:r>
                <a:rPr lang="en-US" altLang="zh-CN" sz="2000" b="1" dirty="0">
                  <a:ea typeface="宋体" pitchFamily="2" charset="-122"/>
                </a:rPr>
                <a:t>I/O</a:t>
              </a:r>
              <a:endParaRPr lang="zh-CN" altLang="en-US" sz="2000" b="1" dirty="0">
                <a:ea typeface="宋体" pitchFamily="2" charset="-122"/>
              </a:endParaRPr>
            </a:p>
          </p:txBody>
        </p:sp>
      </p:grpSp>
      <p:cxnSp>
        <p:nvCxnSpPr>
          <p:cNvPr id="11" name="直接箭头连接符 10"/>
          <p:cNvCxnSpPr>
            <a:cxnSpLocks noChangeShapeType="1"/>
            <a:stCxn id="7" idx="2"/>
            <a:endCxn id="8" idx="0"/>
          </p:cNvCxnSpPr>
          <p:nvPr/>
        </p:nvCxnSpPr>
        <p:spPr bwMode="auto">
          <a:xfrm>
            <a:off x="5964238" y="3452813"/>
            <a:ext cx="0" cy="1092200"/>
          </a:xfrm>
          <a:prstGeom prst="straightConnector1">
            <a:avLst/>
          </a:prstGeom>
          <a:noFill/>
          <a:ln w="38100" cap="sq" algn="ctr">
            <a:solidFill>
              <a:srgbClr val="FF0000"/>
            </a:solidFill>
            <a:round/>
            <a:headEnd type="triangle"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直接箭头连接符 12"/>
          <p:cNvCxnSpPr>
            <a:cxnSpLocks noChangeShapeType="1"/>
          </p:cNvCxnSpPr>
          <p:nvPr/>
        </p:nvCxnSpPr>
        <p:spPr bwMode="auto">
          <a:xfrm flipH="1">
            <a:off x="3708400" y="2924175"/>
            <a:ext cx="1584325" cy="720725"/>
          </a:xfrm>
          <a:prstGeom prst="straightConnector1">
            <a:avLst/>
          </a:prstGeom>
          <a:noFill/>
          <a:ln w="25400" cap="sq" algn="ctr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直接箭头连接符 13"/>
          <p:cNvCxnSpPr>
            <a:cxnSpLocks noChangeShapeType="1"/>
            <a:endCxn id="8" idx="1"/>
          </p:cNvCxnSpPr>
          <p:nvPr/>
        </p:nvCxnSpPr>
        <p:spPr bwMode="auto">
          <a:xfrm>
            <a:off x="3779838" y="4221163"/>
            <a:ext cx="1539875" cy="674687"/>
          </a:xfrm>
          <a:prstGeom prst="straightConnector1">
            <a:avLst/>
          </a:prstGeom>
          <a:noFill/>
          <a:ln w="25400" cap="sq" algn="ctr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直接箭头连接符 17"/>
          <p:cNvCxnSpPr>
            <a:cxnSpLocks noChangeShapeType="1"/>
            <a:endCxn id="7" idx="1"/>
          </p:cNvCxnSpPr>
          <p:nvPr/>
        </p:nvCxnSpPr>
        <p:spPr bwMode="auto">
          <a:xfrm flipV="1">
            <a:off x="3779838" y="3101975"/>
            <a:ext cx="1539875" cy="687388"/>
          </a:xfrm>
          <a:prstGeom prst="straightConnector1">
            <a:avLst/>
          </a:prstGeom>
          <a:noFill/>
          <a:ln w="25400" cap="sq" algn="ctr">
            <a:solidFill>
              <a:schemeClr val="tx1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直接箭头连接符 20"/>
          <p:cNvCxnSpPr>
            <a:cxnSpLocks noChangeShapeType="1"/>
          </p:cNvCxnSpPr>
          <p:nvPr/>
        </p:nvCxnSpPr>
        <p:spPr bwMode="auto">
          <a:xfrm flipH="1" flipV="1">
            <a:off x="3635375" y="4365625"/>
            <a:ext cx="1657350" cy="719138"/>
          </a:xfrm>
          <a:prstGeom prst="straightConnector1">
            <a:avLst/>
          </a:prstGeom>
          <a:noFill/>
          <a:ln w="25400" cap="sq" algn="ctr">
            <a:solidFill>
              <a:schemeClr val="tx1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4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4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4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4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49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49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F0ABFD4C-C1BC-4718-BBF9-214778756CC7}" type="slidenum">
              <a:rPr lang="zh-CN" altLang="en-US" smtClean="0"/>
              <a:pPr eaLnBrk="1" hangingPunct="1"/>
              <a:t>43</a:t>
            </a:fld>
            <a:endParaRPr lang="en-US" altLang="zh-CN" smtClean="0"/>
          </a:p>
        </p:txBody>
      </p:sp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latin typeface="Tahoma" pitchFamily="34" charset="0"/>
              </a:rPr>
              <a:t>4.  </a:t>
            </a:r>
            <a:r>
              <a:rPr lang="en-US" altLang="zh-CN" smtClean="0"/>
              <a:t>DMA</a:t>
            </a:r>
            <a:r>
              <a:rPr lang="zh-CN" altLang="en-US" smtClean="0"/>
              <a:t>控制方式</a:t>
            </a:r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2017713"/>
            <a:ext cx="8066087" cy="4114800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GB" smtClean="0"/>
              <a:t>特点：</a:t>
            </a:r>
          </a:p>
          <a:p>
            <a:pPr lvl="1" eaLnBrk="1" hangingPunct="1">
              <a:lnSpc>
                <a:spcPct val="120000"/>
              </a:lnSpc>
              <a:spcAft>
                <a:spcPct val="5000"/>
              </a:spcAft>
            </a:pPr>
            <a:r>
              <a:rPr lang="zh-CN" altLang="en-GB" smtClean="0"/>
              <a:t>外设直接与存储器进行数据交换</a:t>
            </a:r>
            <a:r>
              <a:rPr lang="zh-CN" altLang="en-US" smtClean="0"/>
              <a:t> ，</a:t>
            </a:r>
            <a:r>
              <a:rPr lang="en-US" altLang="zh-CN" smtClean="0"/>
              <a:t>CPU</a:t>
            </a:r>
            <a:r>
              <a:rPr lang="zh-CN" altLang="en-US" smtClean="0"/>
              <a:t>不再担当数据传输的中介者；</a:t>
            </a:r>
          </a:p>
          <a:p>
            <a:pPr lvl="1" eaLnBrk="1" hangingPunct="1">
              <a:lnSpc>
                <a:spcPct val="120000"/>
              </a:lnSpc>
              <a:spcAft>
                <a:spcPct val="5000"/>
              </a:spcAft>
            </a:pPr>
            <a:r>
              <a:rPr lang="zh-CN" altLang="en-US" smtClean="0"/>
              <a:t>总线由</a:t>
            </a:r>
            <a:r>
              <a:rPr lang="en-US" altLang="zh-CN" smtClean="0"/>
              <a:t>DMA</a:t>
            </a:r>
            <a:r>
              <a:rPr lang="zh-CN" altLang="en-US" smtClean="0"/>
              <a:t>控制器（</a:t>
            </a:r>
            <a:r>
              <a:rPr lang="en-US" altLang="zh-CN" smtClean="0"/>
              <a:t>DMAC</a:t>
            </a:r>
            <a:r>
              <a:rPr lang="zh-CN" altLang="en-US" smtClean="0"/>
              <a:t>）进行控制（</a:t>
            </a:r>
            <a:r>
              <a:rPr lang="en-US" altLang="zh-CN" smtClean="0"/>
              <a:t>CPU</a:t>
            </a:r>
            <a:r>
              <a:rPr lang="zh-CN" altLang="en-US" smtClean="0"/>
              <a:t>要放弃总线控制权），内存</a:t>
            </a:r>
            <a:r>
              <a:rPr lang="en-US" altLang="zh-CN" smtClean="0"/>
              <a:t>/</a:t>
            </a:r>
            <a:r>
              <a:rPr lang="zh-CN" altLang="en-US" smtClean="0"/>
              <a:t>外设的地址和读写控制信号均由</a:t>
            </a:r>
            <a:r>
              <a:rPr lang="en-US" altLang="zh-CN" smtClean="0"/>
              <a:t>DMAC</a:t>
            </a:r>
            <a:r>
              <a:rPr lang="zh-CN" altLang="en-US" smtClean="0"/>
              <a:t>提供。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9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9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9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DF826284-ADE7-450F-8B25-3F3EDA617D43}" type="slidenum">
              <a:rPr lang="zh-CN" altLang="en-US" smtClean="0"/>
              <a:pPr eaLnBrk="1" hangingPunct="1"/>
              <a:t>44</a:t>
            </a:fld>
            <a:endParaRPr lang="en-US" altLang="zh-CN" smtClean="0"/>
          </a:p>
        </p:txBody>
      </p:sp>
      <p:sp>
        <p:nvSpPr>
          <p:cNvPr id="50179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260350"/>
            <a:ext cx="7793037" cy="1462088"/>
          </a:xfrm>
        </p:spPr>
        <p:txBody>
          <a:bodyPr/>
          <a:lstStyle/>
          <a:p>
            <a:pPr eaLnBrk="1" hangingPunct="1"/>
            <a:r>
              <a:rPr lang="en-US" altLang="zh-CN" smtClean="0"/>
              <a:t>DMA</a:t>
            </a:r>
            <a:r>
              <a:rPr lang="zh-CN" altLang="en-US" smtClean="0"/>
              <a:t>控制方式</a:t>
            </a:r>
          </a:p>
        </p:txBody>
      </p:sp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1371600" y="4179888"/>
            <a:ext cx="1219200" cy="205740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4038600" y="4179888"/>
            <a:ext cx="1219200" cy="205740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6705600" y="4179888"/>
            <a:ext cx="1219200" cy="205740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0839" name="Line 7"/>
          <p:cNvSpPr>
            <a:spLocks noChangeShapeType="1"/>
          </p:cNvSpPr>
          <p:nvPr/>
        </p:nvSpPr>
        <p:spPr bwMode="auto">
          <a:xfrm flipH="1">
            <a:off x="5257800" y="4637088"/>
            <a:ext cx="14478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28" name="Text Box 8"/>
          <p:cNvSpPr txBox="1">
            <a:spLocks noChangeArrowheads="1"/>
          </p:cNvSpPr>
          <p:nvPr/>
        </p:nvSpPr>
        <p:spPr bwMode="auto">
          <a:xfrm>
            <a:off x="4114800" y="4865688"/>
            <a:ext cx="1263650" cy="457200"/>
          </a:xfrm>
          <a:prstGeom prst="rect">
            <a:avLst/>
          </a:prstGeom>
          <a:noFill/>
          <a:ln w="25400" cap="sq">
            <a:noFill/>
            <a:miter lim="800000"/>
            <a:headEnd type="none" w="sm" len="sm"/>
            <a:tailEnd type="none" w="lg" len="lg"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kumimoji="1"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宋体" pitchFamily="2" charset="-122"/>
              </a:rPr>
              <a:t>DMAC</a:t>
            </a:r>
          </a:p>
        </p:txBody>
      </p:sp>
      <p:sp>
        <p:nvSpPr>
          <p:cNvPr id="56329" name="Text Box 9"/>
          <p:cNvSpPr txBox="1">
            <a:spLocks noChangeArrowheads="1"/>
          </p:cNvSpPr>
          <p:nvPr/>
        </p:nvSpPr>
        <p:spPr bwMode="auto">
          <a:xfrm>
            <a:off x="6934200" y="4789488"/>
            <a:ext cx="838200" cy="830262"/>
          </a:xfrm>
          <a:prstGeom prst="rect">
            <a:avLst/>
          </a:prstGeom>
          <a:noFill/>
          <a:ln w="25400" cap="sq">
            <a:noFill/>
            <a:miter lim="800000"/>
            <a:headEnd type="none" w="sm" len="sm"/>
            <a:tailEnd type="none" w="lg" len="lg"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kumimoji="1"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外设</a:t>
            </a:r>
          </a:p>
          <a:p>
            <a:pPr eaLnBrk="0" hangingPunct="0">
              <a:defRPr/>
            </a:pPr>
            <a:r>
              <a:rPr kumimoji="1"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接口</a:t>
            </a:r>
          </a:p>
        </p:txBody>
      </p:sp>
      <p:sp>
        <p:nvSpPr>
          <p:cNvPr id="56330" name="Text Box 10"/>
          <p:cNvSpPr txBox="1">
            <a:spLocks noChangeArrowheads="1"/>
          </p:cNvSpPr>
          <p:nvPr/>
        </p:nvSpPr>
        <p:spPr bwMode="auto">
          <a:xfrm>
            <a:off x="1600200" y="4941888"/>
            <a:ext cx="1066800" cy="457200"/>
          </a:xfrm>
          <a:prstGeom prst="rect">
            <a:avLst/>
          </a:prstGeom>
          <a:noFill/>
          <a:ln w="25400" cap="sq">
            <a:noFill/>
            <a:miter lim="800000"/>
            <a:headEnd type="none" w="sm" len="sm"/>
            <a:tailEnd type="none" w="lg" len="lg"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kumimoji="1" lang="en-US" altLang="zh-CN" sz="24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宋体" pitchFamily="2" charset="-122"/>
              </a:rPr>
              <a:t>CPU</a:t>
            </a:r>
          </a:p>
        </p:txBody>
      </p:sp>
      <p:sp>
        <p:nvSpPr>
          <p:cNvPr id="120843" name="Text Box 11"/>
          <p:cNvSpPr txBox="1">
            <a:spLocks noChangeArrowheads="1"/>
          </p:cNvSpPr>
          <p:nvPr/>
        </p:nvSpPr>
        <p:spPr bwMode="auto">
          <a:xfrm>
            <a:off x="5486400" y="4179888"/>
            <a:ext cx="106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r>
              <a:rPr kumimoji="1" lang="en-US" altLang="zh-CN" sz="2400" b="1">
                <a:latin typeface="Times New Roman" pitchFamily="18" charset="0"/>
              </a:rPr>
              <a:t>QRD</a:t>
            </a:r>
          </a:p>
        </p:txBody>
      </p:sp>
      <p:sp>
        <p:nvSpPr>
          <p:cNvPr id="120844" name="Line 12"/>
          <p:cNvSpPr>
            <a:spLocks noChangeShapeType="1"/>
          </p:cNvSpPr>
          <p:nvPr/>
        </p:nvSpPr>
        <p:spPr bwMode="auto">
          <a:xfrm flipH="1">
            <a:off x="2590800" y="4637088"/>
            <a:ext cx="14478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0845" name="Line 13"/>
          <p:cNvSpPr>
            <a:spLocks noChangeShapeType="1"/>
          </p:cNvSpPr>
          <p:nvPr/>
        </p:nvSpPr>
        <p:spPr bwMode="auto">
          <a:xfrm>
            <a:off x="2590800" y="5780088"/>
            <a:ext cx="14478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0846" name="Line 14"/>
          <p:cNvSpPr>
            <a:spLocks noChangeShapeType="1"/>
          </p:cNvSpPr>
          <p:nvPr/>
        </p:nvSpPr>
        <p:spPr bwMode="auto">
          <a:xfrm>
            <a:off x="5257800" y="5780088"/>
            <a:ext cx="14478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6443663" y="1916113"/>
            <a:ext cx="1600200" cy="91440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0848" name="AutoShape 16"/>
          <p:cNvSpPr>
            <a:spLocks noChangeArrowheads="1"/>
          </p:cNvSpPr>
          <p:nvPr/>
        </p:nvSpPr>
        <p:spPr bwMode="auto">
          <a:xfrm>
            <a:off x="7134225" y="2852738"/>
            <a:ext cx="333375" cy="1296987"/>
          </a:xfrm>
          <a:prstGeom prst="upDownArrow">
            <a:avLst>
              <a:gd name="adj1" fmla="val 50000"/>
              <a:gd name="adj2" fmla="val 77809"/>
            </a:avLst>
          </a:prstGeom>
          <a:solidFill>
            <a:srgbClr val="FF6600"/>
          </a:solidFill>
          <a:ln w="25400" cap="sq">
            <a:solidFill>
              <a:srgbClr val="FF6600"/>
            </a:solidFill>
            <a:miter lim="800000"/>
            <a:headEnd type="none" w="sm" len="sm"/>
            <a:tailEnd type="none" w="lg" len="lg"/>
          </a:ln>
        </p:spPr>
        <p:txBody>
          <a:bodyPr vert="eaVert"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6337" name="Text Box 17"/>
          <p:cNvSpPr txBox="1">
            <a:spLocks noChangeArrowheads="1"/>
          </p:cNvSpPr>
          <p:nvPr/>
        </p:nvSpPr>
        <p:spPr bwMode="auto">
          <a:xfrm>
            <a:off x="6791325" y="2144713"/>
            <a:ext cx="1263650" cy="457200"/>
          </a:xfrm>
          <a:prstGeom prst="rect">
            <a:avLst/>
          </a:prstGeom>
          <a:noFill/>
          <a:ln w="25400" cap="sq">
            <a:noFill/>
            <a:miter lim="800000"/>
            <a:headEnd type="none" w="sm" len="sm"/>
            <a:tailEnd type="none" w="lg" len="lg"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kumimoji="1" lang="en-US" altLang="zh-CN" sz="24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宋体" pitchFamily="2" charset="-122"/>
              </a:rPr>
              <a:t>MEM</a:t>
            </a:r>
          </a:p>
        </p:txBody>
      </p:sp>
      <p:sp>
        <p:nvSpPr>
          <p:cNvPr id="50194" name="AutoShape 22"/>
          <p:cNvSpPr>
            <a:spLocks noChangeArrowheads="1"/>
          </p:cNvSpPr>
          <p:nvPr/>
        </p:nvSpPr>
        <p:spPr bwMode="auto">
          <a:xfrm>
            <a:off x="914400" y="3121025"/>
            <a:ext cx="838200" cy="457200"/>
          </a:xfrm>
          <a:prstGeom prst="leftArrow">
            <a:avLst>
              <a:gd name="adj1" fmla="val 50000"/>
              <a:gd name="adj2" fmla="val 45833"/>
            </a:avLst>
          </a:prstGeom>
          <a:solidFill>
            <a:srgbClr val="FF6600"/>
          </a:solidFill>
          <a:ln w="25400" cap="sq">
            <a:solidFill>
              <a:srgbClr val="FF6600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0195" name="AutoShape 23"/>
          <p:cNvSpPr>
            <a:spLocks noChangeArrowheads="1"/>
          </p:cNvSpPr>
          <p:nvPr/>
        </p:nvSpPr>
        <p:spPr bwMode="auto">
          <a:xfrm>
            <a:off x="7620000" y="3121025"/>
            <a:ext cx="914400" cy="4572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6600"/>
          </a:solidFill>
          <a:ln w="25400" cap="sq">
            <a:solidFill>
              <a:srgbClr val="FF6600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0196" name="Rectangle 24"/>
          <p:cNvSpPr>
            <a:spLocks noChangeArrowheads="1"/>
          </p:cNvSpPr>
          <p:nvPr/>
        </p:nvSpPr>
        <p:spPr bwMode="auto">
          <a:xfrm>
            <a:off x="1752600" y="3240088"/>
            <a:ext cx="5943600" cy="228600"/>
          </a:xfrm>
          <a:prstGeom prst="rect">
            <a:avLst/>
          </a:prstGeom>
          <a:solidFill>
            <a:srgbClr val="FF6600"/>
          </a:solidFill>
          <a:ln w="25400" cap="sq">
            <a:solidFill>
              <a:srgbClr val="FF6600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0857" name="Line 25"/>
          <p:cNvSpPr>
            <a:spLocks noChangeShapeType="1"/>
          </p:cNvSpPr>
          <p:nvPr/>
        </p:nvSpPr>
        <p:spPr bwMode="auto">
          <a:xfrm flipV="1">
            <a:off x="4284663" y="3500438"/>
            <a:ext cx="0" cy="67945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0858" name="Line 26"/>
          <p:cNvSpPr>
            <a:spLocks noChangeShapeType="1"/>
          </p:cNvSpPr>
          <p:nvPr/>
        </p:nvSpPr>
        <p:spPr bwMode="auto">
          <a:xfrm flipV="1">
            <a:off x="4953000" y="3500438"/>
            <a:ext cx="0" cy="67945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0859" name="Text Box 27"/>
          <p:cNvSpPr txBox="1">
            <a:spLocks noChangeArrowheads="1"/>
          </p:cNvSpPr>
          <p:nvPr/>
        </p:nvSpPr>
        <p:spPr bwMode="auto">
          <a:xfrm>
            <a:off x="5219700" y="5780088"/>
            <a:ext cx="1219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r>
              <a:rPr kumimoji="1" lang="en-US" altLang="zh-CN" sz="2400" b="1">
                <a:latin typeface="Times New Roman" pitchFamily="18" charset="0"/>
              </a:rPr>
              <a:t>DACK</a:t>
            </a:r>
          </a:p>
        </p:txBody>
      </p:sp>
      <p:sp>
        <p:nvSpPr>
          <p:cNvPr id="120860" name="Text Box 28"/>
          <p:cNvSpPr txBox="1">
            <a:spLocks noChangeArrowheads="1"/>
          </p:cNvSpPr>
          <p:nvPr/>
        </p:nvSpPr>
        <p:spPr bwMode="auto">
          <a:xfrm>
            <a:off x="2555875" y="4149725"/>
            <a:ext cx="1295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r>
              <a:rPr kumimoji="1" lang="en-US" altLang="zh-CN" sz="2400" b="1">
                <a:latin typeface="Times New Roman" pitchFamily="18" charset="0"/>
              </a:rPr>
              <a:t>HOLD</a:t>
            </a:r>
          </a:p>
        </p:txBody>
      </p:sp>
      <p:sp>
        <p:nvSpPr>
          <p:cNvPr id="120861" name="Text Box 29"/>
          <p:cNvSpPr txBox="1">
            <a:spLocks noChangeArrowheads="1"/>
          </p:cNvSpPr>
          <p:nvPr/>
        </p:nvSpPr>
        <p:spPr bwMode="auto">
          <a:xfrm>
            <a:off x="2555875" y="5300663"/>
            <a:ext cx="1295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r>
              <a:rPr kumimoji="1" lang="en-US" altLang="zh-CN" sz="2400" b="1">
                <a:latin typeface="Times New Roman" pitchFamily="18" charset="0"/>
              </a:rPr>
              <a:t>HLDA</a:t>
            </a:r>
          </a:p>
        </p:txBody>
      </p:sp>
      <p:sp>
        <p:nvSpPr>
          <p:cNvPr id="120862" name="Text Box 30"/>
          <p:cNvSpPr txBox="1">
            <a:spLocks noChangeArrowheads="1"/>
          </p:cNvSpPr>
          <p:nvPr/>
        </p:nvSpPr>
        <p:spPr bwMode="auto">
          <a:xfrm>
            <a:off x="4295775" y="3435350"/>
            <a:ext cx="838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r>
              <a:rPr kumimoji="1" lang="en-US" altLang="zh-CN" sz="3600" b="1">
                <a:latin typeface="Times New Roman" pitchFamily="18" charset="0"/>
              </a:rPr>
              <a:t>…</a:t>
            </a:r>
          </a:p>
        </p:txBody>
      </p:sp>
      <p:sp>
        <p:nvSpPr>
          <p:cNvPr id="50203" name="Text Box 31"/>
          <p:cNvSpPr txBox="1">
            <a:spLocks noChangeArrowheads="1"/>
          </p:cNvSpPr>
          <p:nvPr/>
        </p:nvSpPr>
        <p:spPr bwMode="auto">
          <a:xfrm>
            <a:off x="2057400" y="2678113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r>
              <a:rPr kumimoji="1" lang="en-US" altLang="zh-CN" sz="2400" b="1">
                <a:latin typeface="Times New Roman" pitchFamily="18" charset="0"/>
              </a:rPr>
              <a:t>BUS</a:t>
            </a:r>
          </a:p>
        </p:txBody>
      </p:sp>
      <p:sp>
        <p:nvSpPr>
          <p:cNvPr id="120864" name="Text Box 32"/>
          <p:cNvSpPr txBox="1">
            <a:spLocks noChangeArrowheads="1"/>
          </p:cNvSpPr>
          <p:nvPr/>
        </p:nvSpPr>
        <p:spPr bwMode="auto">
          <a:xfrm>
            <a:off x="4932363" y="3573463"/>
            <a:ext cx="1524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r>
              <a:rPr kumimoji="1" lang="zh-CN" altLang="en-US" sz="2000" b="1">
                <a:latin typeface="华文中宋" pitchFamily="2" charset="-122"/>
                <a:ea typeface="华文中宋" pitchFamily="2" charset="-122"/>
              </a:rPr>
              <a:t>控制信号</a:t>
            </a:r>
          </a:p>
        </p:txBody>
      </p:sp>
      <p:sp>
        <p:nvSpPr>
          <p:cNvPr id="120866" name="Text Box 34"/>
          <p:cNvSpPr txBox="1">
            <a:spLocks noChangeArrowheads="1"/>
          </p:cNvSpPr>
          <p:nvPr/>
        </p:nvSpPr>
        <p:spPr bwMode="auto">
          <a:xfrm>
            <a:off x="3048000" y="3608388"/>
            <a:ext cx="1524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r>
              <a:rPr kumimoji="1" lang="zh-CN" altLang="en-US" sz="2000" b="1">
                <a:latin typeface="华文中宋" pitchFamily="2" charset="-122"/>
                <a:ea typeface="华文中宋" pitchFamily="2" charset="-122"/>
              </a:rPr>
              <a:t>地址信号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0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20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0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20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0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0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0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0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500"/>
                                        <p:tgtEl>
                                          <p:spTgt spid="120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0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0" dur="500"/>
                                        <p:tgtEl>
                                          <p:spTgt spid="120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20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20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20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9" grpId="0" animBg="1"/>
      <p:bldP spid="120843" grpId="0"/>
      <p:bldP spid="120844" grpId="0" animBg="1"/>
      <p:bldP spid="120845" grpId="0" animBg="1"/>
      <p:bldP spid="120846" grpId="0" animBg="1"/>
      <p:bldP spid="120848" grpId="0" animBg="1"/>
      <p:bldP spid="120857" grpId="0" animBg="1"/>
      <p:bldP spid="120858" grpId="0" animBg="1"/>
      <p:bldP spid="120859" grpId="0"/>
      <p:bldP spid="120860" grpId="0"/>
      <p:bldP spid="120861" grpId="0"/>
      <p:bldP spid="120862" grpId="0"/>
      <p:bldP spid="120864" grpId="0"/>
      <p:bldP spid="12086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1638AA0D-C399-4F1A-A4C9-FFE958DBA074}" type="slidenum">
              <a:rPr lang="zh-CN" altLang="en-US" smtClean="0"/>
              <a:pPr eaLnBrk="1" hangingPunct="1"/>
              <a:t>45</a:t>
            </a:fld>
            <a:endParaRPr lang="en-US" altLang="zh-CN" smtClean="0"/>
          </a:p>
        </p:txBody>
      </p:sp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DMA</a:t>
            </a:r>
            <a:r>
              <a:rPr lang="zh-CN" altLang="en-US" smtClean="0"/>
              <a:t>控制方式的工作过程</a:t>
            </a:r>
          </a:p>
        </p:txBody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173288"/>
            <a:ext cx="8029575" cy="3919537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smtClean="0">
                <a:latin typeface="Times New Roman" pitchFamily="18" charset="0"/>
              </a:rPr>
              <a:t>外设向</a:t>
            </a:r>
            <a:r>
              <a:rPr lang="en-GB" altLang="zh-CN" sz="2400" smtClean="0">
                <a:latin typeface="Times New Roman" pitchFamily="18" charset="0"/>
              </a:rPr>
              <a:t>DMA</a:t>
            </a:r>
            <a:r>
              <a:rPr lang="zh-CN" altLang="en-US" sz="2400" smtClean="0">
                <a:latin typeface="Times New Roman" pitchFamily="18" charset="0"/>
              </a:rPr>
              <a:t>控制器发出“</a:t>
            </a:r>
            <a:r>
              <a:rPr lang="en-GB" altLang="zh-CN" sz="2400" smtClean="0">
                <a:latin typeface="Times New Roman" pitchFamily="18" charset="0"/>
              </a:rPr>
              <a:t>DMA</a:t>
            </a:r>
            <a:r>
              <a:rPr lang="zh-CN" altLang="en-US" sz="2400" smtClean="0">
                <a:latin typeface="Times New Roman" pitchFamily="18" charset="0"/>
              </a:rPr>
              <a:t>传送请求”信号</a:t>
            </a:r>
            <a:r>
              <a:rPr lang="en-GB" altLang="zh-CN" sz="2400" smtClean="0">
                <a:latin typeface="Times New Roman" pitchFamily="18" charset="0"/>
              </a:rPr>
              <a:t>DRQ</a:t>
            </a:r>
            <a:r>
              <a:rPr lang="zh-CN" altLang="en-US" sz="2400" smtClean="0">
                <a:latin typeface="Times New Roman" pitchFamily="18" charset="0"/>
              </a:rPr>
              <a:t>；</a:t>
            </a:r>
          </a:p>
          <a:p>
            <a:pPr eaLnBrk="1" hangingPunct="1">
              <a:lnSpc>
                <a:spcPct val="120000"/>
              </a:lnSpc>
            </a:pPr>
            <a:r>
              <a:rPr lang="en-GB" altLang="zh-CN" sz="2400" smtClean="0">
                <a:latin typeface="Times New Roman" pitchFamily="18" charset="0"/>
              </a:rPr>
              <a:t>DMA</a:t>
            </a:r>
            <a:r>
              <a:rPr lang="zh-CN" altLang="en-US" sz="2400" smtClean="0">
                <a:latin typeface="Times New Roman" pitchFamily="18" charset="0"/>
              </a:rPr>
              <a:t>控制器收到请求后，向</a:t>
            </a:r>
            <a:r>
              <a:rPr lang="en-GB" altLang="zh-CN" sz="2400" smtClean="0">
                <a:latin typeface="Times New Roman" pitchFamily="18" charset="0"/>
              </a:rPr>
              <a:t>CPU</a:t>
            </a:r>
            <a:r>
              <a:rPr lang="zh-CN" altLang="en-US" sz="2400" smtClean="0">
                <a:latin typeface="Times New Roman" pitchFamily="18" charset="0"/>
              </a:rPr>
              <a:t>发出“总线请求”信号</a:t>
            </a:r>
            <a:r>
              <a:rPr lang="en-GB" altLang="zh-CN" sz="2400" smtClean="0">
                <a:latin typeface="Times New Roman" pitchFamily="18" charset="0"/>
              </a:rPr>
              <a:t>HOLD</a:t>
            </a:r>
            <a:r>
              <a:rPr lang="en-US" altLang="zh-CN" sz="2400" smtClean="0">
                <a:latin typeface="Times New Roman" pitchFamily="18" charset="0"/>
              </a:rPr>
              <a:t>；</a:t>
            </a:r>
            <a:endParaRPr lang="zh-CN" altLang="en-US" sz="2400" smtClean="0">
              <a:latin typeface="Times New Roman" pitchFamily="18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en-GB" altLang="zh-CN" sz="2400" smtClean="0">
                <a:latin typeface="Times New Roman" pitchFamily="18" charset="0"/>
              </a:rPr>
              <a:t>CPU</a:t>
            </a:r>
            <a:r>
              <a:rPr lang="zh-CN" altLang="en-US" sz="2400" smtClean="0">
                <a:latin typeface="Times New Roman" pitchFamily="18" charset="0"/>
              </a:rPr>
              <a:t>在完成当前总线周期后会立即发出</a:t>
            </a:r>
            <a:r>
              <a:rPr lang="en-US" altLang="zh-CN" sz="2400" smtClean="0">
                <a:latin typeface="Times New Roman" pitchFamily="18" charset="0"/>
              </a:rPr>
              <a:t>HLDA</a:t>
            </a:r>
            <a:r>
              <a:rPr lang="zh-CN" altLang="en-US" sz="2400" smtClean="0">
                <a:latin typeface="Times New Roman" pitchFamily="18" charset="0"/>
              </a:rPr>
              <a:t>信号，对</a:t>
            </a:r>
            <a:r>
              <a:rPr lang="en-GB" altLang="zh-CN" sz="2400" smtClean="0">
                <a:latin typeface="Times New Roman" pitchFamily="18" charset="0"/>
              </a:rPr>
              <a:t>HOLD</a:t>
            </a:r>
            <a:r>
              <a:rPr lang="zh-CN" altLang="en-US" sz="2400" smtClean="0">
                <a:latin typeface="Times New Roman" pitchFamily="18" charset="0"/>
              </a:rPr>
              <a:t>信号进行响应；</a:t>
            </a:r>
          </a:p>
          <a:p>
            <a:pPr eaLnBrk="1" hangingPunct="1">
              <a:lnSpc>
                <a:spcPct val="120000"/>
              </a:lnSpc>
            </a:pPr>
            <a:r>
              <a:rPr lang="en-GB" altLang="zh-CN" sz="2400" smtClean="0">
                <a:latin typeface="Times New Roman" pitchFamily="18" charset="0"/>
              </a:rPr>
              <a:t>DMA</a:t>
            </a:r>
            <a:r>
              <a:rPr lang="zh-CN" altLang="en-US" sz="2400" smtClean="0">
                <a:latin typeface="Times New Roman" pitchFamily="18" charset="0"/>
              </a:rPr>
              <a:t>控制器收到</a:t>
            </a:r>
            <a:r>
              <a:rPr lang="en-GB" altLang="zh-CN" sz="2400" smtClean="0">
                <a:latin typeface="Times New Roman" pitchFamily="18" charset="0"/>
              </a:rPr>
              <a:t>HLDA</a:t>
            </a:r>
            <a:r>
              <a:rPr lang="zh-CN" altLang="en-US" sz="2400" smtClean="0">
                <a:latin typeface="Times New Roman" pitchFamily="18" charset="0"/>
              </a:rPr>
              <a:t>信号后，就开始控制总线，并向外设发出</a:t>
            </a:r>
            <a:r>
              <a:rPr lang="en-GB" altLang="zh-CN" sz="2400" smtClean="0">
                <a:latin typeface="Times New Roman" pitchFamily="18" charset="0"/>
              </a:rPr>
              <a:t>DMA</a:t>
            </a:r>
            <a:r>
              <a:rPr lang="zh-CN" altLang="en-US" sz="2400" smtClean="0">
                <a:latin typeface="Times New Roman" pitchFamily="18" charset="0"/>
              </a:rPr>
              <a:t>响应信号</a:t>
            </a:r>
            <a:r>
              <a:rPr lang="en-GB" altLang="zh-CN" sz="2400" smtClean="0">
                <a:latin typeface="Times New Roman" pitchFamily="18" charset="0"/>
              </a:rPr>
              <a:t>DACK</a:t>
            </a:r>
            <a:r>
              <a:rPr lang="zh-CN" altLang="en-GB" sz="2400" smtClean="0">
                <a:latin typeface="Times New Roman" pitchFamily="18" charset="0"/>
              </a:rPr>
              <a:t>。</a:t>
            </a:r>
            <a:endParaRPr lang="zh-CN" altLang="en-US" sz="2400" smtClean="0"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C17E27DD-2520-4167-9D31-9661E366A777}" type="slidenum">
              <a:rPr lang="zh-CN" altLang="en-US" smtClean="0"/>
              <a:pPr eaLnBrk="1" hangingPunct="1"/>
              <a:t>46</a:t>
            </a:fld>
            <a:endParaRPr lang="en-US" altLang="zh-CN" smtClean="0"/>
          </a:p>
        </p:txBody>
      </p:sp>
      <p:sp>
        <p:nvSpPr>
          <p:cNvPr id="522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DMA</a:t>
            </a:r>
            <a:r>
              <a:rPr lang="zh-CN" altLang="en-US" smtClean="0"/>
              <a:t>工作方式</a:t>
            </a:r>
          </a:p>
        </p:txBody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989138"/>
            <a:ext cx="7772400" cy="4608512"/>
          </a:xfrm>
        </p:spPr>
        <p:txBody>
          <a:bodyPr/>
          <a:lstStyle/>
          <a:p>
            <a:pPr eaLnBrk="1" hangingPunct="1">
              <a:lnSpc>
                <a:spcPct val="110000"/>
              </a:lnSpc>
              <a:spcAft>
                <a:spcPct val="20000"/>
              </a:spcAft>
            </a:pPr>
            <a:r>
              <a:rPr lang="zh-CN" altLang="en-US" smtClean="0"/>
              <a:t>周期窃取：</a:t>
            </a:r>
          </a:p>
          <a:p>
            <a:pPr lvl="1" eaLnBrk="1" hangingPunct="1">
              <a:lnSpc>
                <a:spcPct val="110000"/>
              </a:lnSpc>
            </a:pPr>
            <a:r>
              <a:rPr lang="zh-CN" altLang="en-US" sz="2200" smtClean="0"/>
              <a:t>每个</a:t>
            </a:r>
            <a:r>
              <a:rPr lang="en-US" altLang="zh-CN" sz="2200" smtClean="0"/>
              <a:t>DMA</a:t>
            </a:r>
            <a:r>
              <a:rPr lang="zh-CN" altLang="en-US" sz="2200" smtClean="0"/>
              <a:t>周期只传送一个字节或一个字就立即释放总线。</a:t>
            </a:r>
          </a:p>
          <a:p>
            <a:pPr eaLnBrk="1" hangingPunct="1">
              <a:lnSpc>
                <a:spcPct val="110000"/>
              </a:lnSpc>
              <a:spcBef>
                <a:spcPts val="1800"/>
              </a:spcBef>
              <a:spcAft>
                <a:spcPct val="5000"/>
              </a:spcAft>
            </a:pPr>
            <a:r>
              <a:rPr lang="zh-CN" altLang="en-US" smtClean="0"/>
              <a:t>数据块传送：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zh-CN" sz="2200" smtClean="0"/>
              <a:t>DMAC</a:t>
            </a:r>
            <a:r>
              <a:rPr lang="zh-CN" altLang="en-US" sz="2200" smtClean="0"/>
              <a:t>在申请到总线后，将一块数据传送完后才释放总线，而不管中间</a:t>
            </a:r>
            <a:r>
              <a:rPr lang="en-US" altLang="zh-CN" sz="2200" smtClean="0"/>
              <a:t>DREQ</a:t>
            </a:r>
            <a:r>
              <a:rPr lang="zh-CN" altLang="en-US" sz="2200" smtClean="0"/>
              <a:t>是否有效。</a:t>
            </a:r>
          </a:p>
          <a:p>
            <a:pPr eaLnBrk="1" hangingPunct="1">
              <a:lnSpc>
                <a:spcPct val="110000"/>
              </a:lnSpc>
              <a:spcBef>
                <a:spcPts val="1800"/>
              </a:spcBef>
              <a:spcAft>
                <a:spcPct val="5000"/>
              </a:spcAft>
            </a:pPr>
            <a:r>
              <a:rPr lang="zh-CN" altLang="en-US" smtClean="0"/>
              <a:t>直接存取方式：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zh-CN" sz="2200" smtClean="0"/>
              <a:t>DMA</a:t>
            </a:r>
            <a:r>
              <a:rPr lang="zh-CN" altLang="en-US" sz="2200" smtClean="0"/>
              <a:t>的数据传送请求直接发到主存储器，在得到响应后，整个工作过程在</a:t>
            </a:r>
            <a:r>
              <a:rPr lang="en-US" altLang="zh-CN" sz="2200" smtClean="0"/>
              <a:t>DMA</a:t>
            </a:r>
            <a:r>
              <a:rPr lang="zh-CN" altLang="en-US" sz="2200" smtClean="0"/>
              <a:t>控制器中由硬件完成。</a:t>
            </a:r>
          </a:p>
        </p:txBody>
      </p:sp>
      <p:sp>
        <p:nvSpPr>
          <p:cNvPr id="5" name="线形标注 1 4"/>
          <p:cNvSpPr>
            <a:spLocks/>
          </p:cNvSpPr>
          <p:nvPr/>
        </p:nvSpPr>
        <p:spPr bwMode="auto">
          <a:xfrm>
            <a:off x="4140200" y="3068638"/>
            <a:ext cx="1511300" cy="647700"/>
          </a:xfrm>
          <a:prstGeom prst="borderCallout1">
            <a:avLst>
              <a:gd name="adj1" fmla="val 18750"/>
              <a:gd name="adj2" fmla="val -8333"/>
              <a:gd name="adj3" fmla="val 60042"/>
              <a:gd name="adj4" fmla="val -60042"/>
            </a:avLst>
          </a:prstGeom>
          <a:noFill/>
          <a:ln w="9525" cap="sq" algn="ctr">
            <a:solidFill>
              <a:srgbClr val="FF00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b="1">
                <a:latin typeface="华文中宋" pitchFamily="2" charset="-122"/>
                <a:ea typeface="华文中宋" pitchFamily="2" charset="-122"/>
              </a:rPr>
              <a:t>要求接口要有较大缓存</a:t>
            </a:r>
          </a:p>
        </p:txBody>
      </p:sp>
      <p:sp>
        <p:nvSpPr>
          <p:cNvPr id="6" name="线形标注 1 5"/>
          <p:cNvSpPr>
            <a:spLocks/>
          </p:cNvSpPr>
          <p:nvPr/>
        </p:nvSpPr>
        <p:spPr bwMode="auto">
          <a:xfrm>
            <a:off x="5940425" y="4581525"/>
            <a:ext cx="1295400" cy="647700"/>
          </a:xfrm>
          <a:prstGeom prst="borderCallout1">
            <a:avLst>
              <a:gd name="adj1" fmla="val 18750"/>
              <a:gd name="adj2" fmla="val -8333"/>
              <a:gd name="adj3" fmla="val 61852"/>
              <a:gd name="adj4" fmla="val -184727"/>
            </a:avLst>
          </a:prstGeom>
          <a:noFill/>
          <a:ln w="9525" cap="sq" algn="ctr">
            <a:solidFill>
              <a:srgbClr val="FF00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b="1">
                <a:latin typeface="华文中宋" pitchFamily="2" charset="-122"/>
                <a:ea typeface="华文中宋" pitchFamily="2" charset="-122"/>
              </a:rPr>
              <a:t>对硬件有较高要求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188913"/>
            <a:ext cx="6965950" cy="762000"/>
          </a:xfrm>
        </p:spPr>
        <p:txBody>
          <a:bodyPr/>
          <a:lstStyle/>
          <a:p>
            <a:pPr eaLnBrk="1" hangingPunct="1"/>
            <a:r>
              <a:rPr lang="zh-CN" altLang="en-US" sz="4000" b="0" smtClean="0"/>
              <a:t>周期窃取的</a:t>
            </a:r>
            <a:r>
              <a:rPr lang="en-US" altLang="zh-CN" sz="3600" smtClean="0"/>
              <a:t>DMA</a:t>
            </a:r>
            <a:r>
              <a:rPr lang="zh-CN" altLang="en-US" sz="4000" b="0" smtClean="0"/>
              <a:t>方式：</a:t>
            </a:r>
          </a:p>
        </p:txBody>
      </p:sp>
      <p:sp>
        <p:nvSpPr>
          <p:cNvPr id="53251" name="Text Box 4"/>
          <p:cNvSpPr txBox="1">
            <a:spLocks noChangeArrowheads="1"/>
          </p:cNvSpPr>
          <p:nvPr/>
        </p:nvSpPr>
        <p:spPr bwMode="auto">
          <a:xfrm>
            <a:off x="2541588" y="2106613"/>
            <a:ext cx="179387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1600" b="1">
                <a:solidFill>
                  <a:srgbClr val="0D0D0D"/>
                </a:solidFill>
                <a:latin typeface="Times New Roman" pitchFamily="18" charset="0"/>
              </a:rPr>
              <a:t>N</a:t>
            </a:r>
          </a:p>
        </p:txBody>
      </p:sp>
      <p:sp>
        <p:nvSpPr>
          <p:cNvPr id="53252" name="Text Box 5"/>
          <p:cNvSpPr txBox="1">
            <a:spLocks noChangeArrowheads="1"/>
          </p:cNvSpPr>
          <p:nvPr/>
        </p:nvSpPr>
        <p:spPr bwMode="auto">
          <a:xfrm>
            <a:off x="4338638" y="2673350"/>
            <a:ext cx="215900" cy="17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1600" b="1">
                <a:solidFill>
                  <a:srgbClr val="0D0D0D"/>
                </a:solidFill>
                <a:latin typeface="Times New Roman" pitchFamily="18" charset="0"/>
              </a:rPr>
              <a:t>Y</a:t>
            </a:r>
          </a:p>
        </p:txBody>
      </p:sp>
      <p:sp>
        <p:nvSpPr>
          <p:cNvPr id="53253" name="Text Box 6"/>
          <p:cNvSpPr txBox="1">
            <a:spLocks noChangeArrowheads="1"/>
          </p:cNvSpPr>
          <p:nvPr/>
        </p:nvSpPr>
        <p:spPr bwMode="auto">
          <a:xfrm>
            <a:off x="4305300" y="5235575"/>
            <a:ext cx="215900" cy="17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1600" b="1">
                <a:solidFill>
                  <a:srgbClr val="0D0D0D"/>
                </a:solidFill>
                <a:latin typeface="Times New Roman" pitchFamily="18" charset="0"/>
              </a:rPr>
              <a:t>N</a:t>
            </a:r>
          </a:p>
        </p:txBody>
      </p:sp>
      <p:sp>
        <p:nvSpPr>
          <p:cNvPr id="53254" name="Line 7"/>
          <p:cNvSpPr>
            <a:spLocks noChangeShapeType="1"/>
          </p:cNvSpPr>
          <p:nvPr/>
        </p:nvSpPr>
        <p:spPr bwMode="auto">
          <a:xfrm>
            <a:off x="4186238" y="1668463"/>
            <a:ext cx="0" cy="328612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60423" name="Text Box 8"/>
          <p:cNvSpPr txBox="1">
            <a:spLocks noChangeArrowheads="1"/>
          </p:cNvSpPr>
          <p:nvPr/>
        </p:nvSpPr>
        <p:spPr bwMode="auto">
          <a:xfrm>
            <a:off x="3217863" y="1422400"/>
            <a:ext cx="1936750" cy="246063"/>
          </a:xfrm>
          <a:prstGeom prst="rect">
            <a:avLst/>
          </a:prstGeom>
          <a:solidFill>
            <a:srgbClr val="339966"/>
          </a:solidFill>
          <a:ln w="25400" algn="ctr">
            <a:solidFill>
              <a:srgbClr val="339966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>
              <a:defRPr/>
            </a:pP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宋体" pitchFamily="2" charset="-122"/>
              </a:rPr>
              <a:t>允许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宋体" pitchFamily="2" charset="-122"/>
              </a:rPr>
              <a:t>DMA</a:t>
            </a:r>
          </a:p>
        </p:txBody>
      </p:sp>
      <p:sp>
        <p:nvSpPr>
          <p:cNvPr id="53256" name="Line 9"/>
          <p:cNvSpPr>
            <a:spLocks noChangeShapeType="1"/>
          </p:cNvSpPr>
          <p:nvPr/>
        </p:nvSpPr>
        <p:spPr bwMode="auto">
          <a:xfrm>
            <a:off x="4171950" y="2649538"/>
            <a:ext cx="0" cy="287337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60425" name="Rectangle 10"/>
          <p:cNvSpPr>
            <a:spLocks noChangeArrowheads="1"/>
          </p:cNvSpPr>
          <p:nvPr/>
        </p:nvSpPr>
        <p:spPr bwMode="auto">
          <a:xfrm>
            <a:off x="3203575" y="2935288"/>
            <a:ext cx="1936750" cy="246062"/>
          </a:xfrm>
          <a:prstGeom prst="rect">
            <a:avLst/>
          </a:prstGeom>
          <a:solidFill>
            <a:srgbClr val="339966"/>
          </a:solidFill>
          <a:ln w="25400" algn="ctr">
            <a:solidFill>
              <a:srgbClr val="339966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>
              <a:defRPr/>
            </a:pPr>
            <a:r>
              <a:rPr lang="en-US" altLang="zh-CN" sz="16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宋体" pitchFamily="2" charset="-122"/>
              </a:rPr>
              <a:t>DMAC</a:t>
            </a:r>
            <a:r>
              <a:rPr lang="zh-CN" altLang="en-US" sz="16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宋体" pitchFamily="2" charset="-122"/>
              </a:rPr>
              <a:t>请求总线</a:t>
            </a:r>
          </a:p>
        </p:txBody>
      </p:sp>
      <p:sp>
        <p:nvSpPr>
          <p:cNvPr id="53258" name="Line 11"/>
          <p:cNvSpPr>
            <a:spLocks noChangeShapeType="1"/>
          </p:cNvSpPr>
          <p:nvPr/>
        </p:nvSpPr>
        <p:spPr bwMode="auto">
          <a:xfrm>
            <a:off x="4171950" y="3181350"/>
            <a:ext cx="0" cy="246063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60427" name="Text Box 12"/>
          <p:cNvSpPr txBox="1">
            <a:spLocks noChangeArrowheads="1"/>
          </p:cNvSpPr>
          <p:nvPr/>
        </p:nvSpPr>
        <p:spPr bwMode="auto">
          <a:xfrm>
            <a:off x="2903538" y="3427413"/>
            <a:ext cx="2519362" cy="246062"/>
          </a:xfrm>
          <a:prstGeom prst="rect">
            <a:avLst/>
          </a:prstGeom>
          <a:solidFill>
            <a:srgbClr val="339966"/>
          </a:solidFill>
          <a:ln w="25400" algn="ctr">
            <a:solidFill>
              <a:srgbClr val="339966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>
              <a:defRPr/>
            </a:pPr>
            <a:r>
              <a:rPr lang="en-US" altLang="zh-CN" sz="14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宋体" pitchFamily="2" charset="-122"/>
              </a:rPr>
              <a:t>CPU</a:t>
            </a:r>
            <a:r>
              <a:rPr lang="zh-CN" altLang="en-US" sz="14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宋体" pitchFamily="2" charset="-122"/>
              </a:rPr>
              <a:t>响应</a:t>
            </a:r>
            <a:r>
              <a:rPr lang="en-US" altLang="zh-CN" sz="14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宋体" pitchFamily="2" charset="-122"/>
              </a:rPr>
              <a:t>, DMAC</a:t>
            </a:r>
            <a:r>
              <a:rPr lang="zh-CN" altLang="en-US" sz="14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宋体" pitchFamily="2" charset="-122"/>
              </a:rPr>
              <a:t>获总线控制权</a:t>
            </a:r>
          </a:p>
        </p:txBody>
      </p:sp>
      <p:sp>
        <p:nvSpPr>
          <p:cNvPr id="53260" name="Line 13"/>
          <p:cNvSpPr>
            <a:spLocks noChangeShapeType="1"/>
          </p:cNvSpPr>
          <p:nvPr/>
        </p:nvSpPr>
        <p:spPr bwMode="auto">
          <a:xfrm>
            <a:off x="4171950" y="3673475"/>
            <a:ext cx="0" cy="247650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60429" name="Text Box 14"/>
          <p:cNvSpPr txBox="1">
            <a:spLocks noChangeArrowheads="1"/>
          </p:cNvSpPr>
          <p:nvPr/>
        </p:nvSpPr>
        <p:spPr bwMode="auto">
          <a:xfrm>
            <a:off x="3203575" y="3921125"/>
            <a:ext cx="1936750" cy="246063"/>
          </a:xfrm>
          <a:prstGeom prst="rect">
            <a:avLst/>
          </a:prstGeom>
          <a:solidFill>
            <a:srgbClr val="339966"/>
          </a:solidFill>
          <a:ln w="25400" algn="ctr">
            <a:solidFill>
              <a:srgbClr val="339966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>
              <a:defRPr/>
            </a:pPr>
            <a:r>
              <a:rPr lang="en-US" altLang="zh-CN" sz="16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宋体" pitchFamily="2" charset="-122"/>
              </a:rPr>
              <a:t>DMA</a:t>
            </a:r>
            <a:r>
              <a:rPr lang="zh-CN" altLang="en-US" sz="16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宋体" pitchFamily="2" charset="-122"/>
              </a:rPr>
              <a:t>传送一个数据</a:t>
            </a:r>
          </a:p>
        </p:txBody>
      </p:sp>
      <p:sp>
        <p:nvSpPr>
          <p:cNvPr id="60430" name="AutoShape 15"/>
          <p:cNvSpPr>
            <a:spLocks noChangeArrowheads="1"/>
          </p:cNvSpPr>
          <p:nvPr/>
        </p:nvSpPr>
        <p:spPr bwMode="auto">
          <a:xfrm>
            <a:off x="3065463" y="4906963"/>
            <a:ext cx="2212975" cy="333375"/>
          </a:xfrm>
          <a:prstGeom prst="flowChartDecision">
            <a:avLst/>
          </a:prstGeom>
          <a:solidFill>
            <a:srgbClr val="339966"/>
          </a:solidFill>
          <a:ln w="25400" algn="ctr">
            <a:solidFill>
              <a:srgbClr val="339966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>
              <a:lnSpc>
                <a:spcPct val="80000"/>
              </a:lnSpc>
              <a:defRPr/>
            </a:pPr>
            <a:r>
              <a:rPr lang="zh-CN" altLang="en-US" sz="14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宋体" pitchFamily="2" charset="-122"/>
              </a:rPr>
              <a:t>块结束？</a:t>
            </a:r>
          </a:p>
        </p:txBody>
      </p:sp>
      <p:sp>
        <p:nvSpPr>
          <p:cNvPr id="53263" name="Line 16"/>
          <p:cNvSpPr>
            <a:spLocks noChangeShapeType="1"/>
          </p:cNvSpPr>
          <p:nvPr/>
        </p:nvSpPr>
        <p:spPr bwMode="auto">
          <a:xfrm>
            <a:off x="4171950" y="5235575"/>
            <a:ext cx="0" cy="246063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60432" name="Text Box 17"/>
          <p:cNvSpPr txBox="1">
            <a:spLocks noChangeArrowheads="1"/>
          </p:cNvSpPr>
          <p:nvPr/>
        </p:nvSpPr>
        <p:spPr bwMode="auto">
          <a:xfrm>
            <a:off x="3065463" y="5481638"/>
            <a:ext cx="2212975" cy="246062"/>
          </a:xfrm>
          <a:prstGeom prst="rect">
            <a:avLst/>
          </a:prstGeom>
          <a:solidFill>
            <a:srgbClr val="339966"/>
          </a:solidFill>
          <a:ln w="25400" algn="ctr">
            <a:solidFill>
              <a:srgbClr val="339966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>
              <a:defRPr/>
            </a:pPr>
            <a:r>
              <a:rPr lang="zh-CN" altLang="en-US" sz="14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宋体" pitchFamily="2" charset="-122"/>
              </a:rPr>
              <a:t>释放总线至少一个总线周期</a:t>
            </a:r>
          </a:p>
        </p:txBody>
      </p:sp>
      <p:sp>
        <p:nvSpPr>
          <p:cNvPr id="53265" name="Line 18"/>
          <p:cNvSpPr>
            <a:spLocks noChangeShapeType="1"/>
          </p:cNvSpPr>
          <p:nvPr/>
        </p:nvSpPr>
        <p:spPr bwMode="auto">
          <a:xfrm>
            <a:off x="5278438" y="5072063"/>
            <a:ext cx="1366837" cy="0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53266" name="Line 19"/>
          <p:cNvSpPr>
            <a:spLocks noChangeShapeType="1"/>
          </p:cNvSpPr>
          <p:nvPr/>
        </p:nvSpPr>
        <p:spPr bwMode="auto">
          <a:xfrm>
            <a:off x="4171950" y="4167188"/>
            <a:ext cx="0" cy="246062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60435" name="Text Box 20"/>
          <p:cNvSpPr txBox="1">
            <a:spLocks noChangeArrowheads="1"/>
          </p:cNvSpPr>
          <p:nvPr/>
        </p:nvSpPr>
        <p:spPr bwMode="auto">
          <a:xfrm>
            <a:off x="3203575" y="4413250"/>
            <a:ext cx="1936750" cy="247650"/>
          </a:xfrm>
          <a:prstGeom prst="rect">
            <a:avLst/>
          </a:prstGeom>
          <a:solidFill>
            <a:srgbClr val="339966"/>
          </a:solidFill>
          <a:ln w="25400" algn="ctr">
            <a:solidFill>
              <a:srgbClr val="339966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>
              <a:defRPr/>
            </a:pPr>
            <a:r>
              <a:rPr lang="zh-CN" altLang="en-US" sz="14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宋体" pitchFamily="2" charset="-122"/>
              </a:rPr>
              <a:t>地址增量，计数器减量</a:t>
            </a:r>
          </a:p>
        </p:txBody>
      </p:sp>
      <p:sp>
        <p:nvSpPr>
          <p:cNvPr id="53268" name="Line 21"/>
          <p:cNvSpPr>
            <a:spLocks noChangeShapeType="1"/>
          </p:cNvSpPr>
          <p:nvPr/>
        </p:nvSpPr>
        <p:spPr bwMode="auto">
          <a:xfrm>
            <a:off x="4171950" y="4660900"/>
            <a:ext cx="0" cy="246063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53269" name="Line 22"/>
          <p:cNvSpPr>
            <a:spLocks noChangeShapeType="1"/>
          </p:cNvSpPr>
          <p:nvPr/>
        </p:nvSpPr>
        <p:spPr bwMode="auto">
          <a:xfrm flipH="1" flipV="1">
            <a:off x="2392363" y="2328863"/>
            <a:ext cx="395287" cy="0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53270" name="Line 23"/>
          <p:cNvSpPr>
            <a:spLocks noChangeShapeType="1"/>
          </p:cNvSpPr>
          <p:nvPr/>
        </p:nvSpPr>
        <p:spPr bwMode="auto">
          <a:xfrm>
            <a:off x="2382838" y="1830388"/>
            <a:ext cx="0" cy="4318000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53271" name="Line 24"/>
          <p:cNvSpPr>
            <a:spLocks noChangeShapeType="1"/>
          </p:cNvSpPr>
          <p:nvPr/>
        </p:nvSpPr>
        <p:spPr bwMode="auto">
          <a:xfrm flipV="1">
            <a:off x="2387600" y="1833563"/>
            <a:ext cx="1798638" cy="0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60440" name="Text Box 25"/>
          <p:cNvSpPr txBox="1">
            <a:spLocks noChangeArrowheads="1"/>
          </p:cNvSpPr>
          <p:nvPr/>
        </p:nvSpPr>
        <p:spPr bwMode="auto">
          <a:xfrm>
            <a:off x="5807075" y="6154738"/>
            <a:ext cx="1658938" cy="246062"/>
          </a:xfrm>
          <a:prstGeom prst="rect">
            <a:avLst/>
          </a:prstGeom>
          <a:solidFill>
            <a:srgbClr val="339966"/>
          </a:solidFill>
          <a:ln w="25400" algn="ctr">
            <a:solidFill>
              <a:srgbClr val="339966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>
              <a:defRPr/>
            </a:pPr>
            <a:r>
              <a: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宋体" pitchFamily="2" charset="-122"/>
              </a:rPr>
              <a:t>DMAC</a:t>
            </a:r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宋体" pitchFamily="2" charset="-122"/>
              </a:rPr>
              <a:t>释放总线</a:t>
            </a:r>
          </a:p>
        </p:txBody>
      </p:sp>
      <p:sp>
        <p:nvSpPr>
          <p:cNvPr id="53273" name="Line 26"/>
          <p:cNvSpPr>
            <a:spLocks noChangeShapeType="1"/>
          </p:cNvSpPr>
          <p:nvPr/>
        </p:nvSpPr>
        <p:spPr bwMode="auto">
          <a:xfrm>
            <a:off x="4171950" y="5727700"/>
            <a:ext cx="0" cy="431800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53274" name="Line 27"/>
          <p:cNvSpPr>
            <a:spLocks noChangeShapeType="1"/>
          </p:cNvSpPr>
          <p:nvPr/>
        </p:nvSpPr>
        <p:spPr bwMode="auto">
          <a:xfrm flipH="1">
            <a:off x="6645275" y="5072063"/>
            <a:ext cx="0" cy="1079500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53275" name="Text Box 28"/>
          <p:cNvSpPr txBox="1">
            <a:spLocks noChangeArrowheads="1"/>
          </p:cNvSpPr>
          <p:nvPr/>
        </p:nvSpPr>
        <p:spPr bwMode="auto">
          <a:xfrm>
            <a:off x="5416550" y="4799013"/>
            <a:ext cx="29368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1600" b="1">
                <a:solidFill>
                  <a:srgbClr val="0D0D0D"/>
                </a:solidFill>
                <a:latin typeface="Times New Roman" pitchFamily="18" charset="0"/>
              </a:rPr>
              <a:t>Y</a:t>
            </a:r>
          </a:p>
        </p:txBody>
      </p:sp>
      <p:sp>
        <p:nvSpPr>
          <p:cNvPr id="60444" name="AutoShape 29"/>
          <p:cNvSpPr>
            <a:spLocks noChangeArrowheads="1"/>
          </p:cNvSpPr>
          <p:nvPr/>
        </p:nvSpPr>
        <p:spPr bwMode="auto">
          <a:xfrm>
            <a:off x="2786063" y="1998663"/>
            <a:ext cx="2765425" cy="657225"/>
          </a:xfrm>
          <a:prstGeom prst="flowChartDecision">
            <a:avLst/>
          </a:prstGeom>
          <a:solidFill>
            <a:srgbClr val="339966"/>
          </a:solidFill>
          <a:ln w="25400" algn="ctr">
            <a:solidFill>
              <a:srgbClr val="339966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宋体" pitchFamily="2" charset="-122"/>
              </a:rPr>
              <a:t>测试</a:t>
            </a:r>
            <a:r>
              <a: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宋体" pitchFamily="2" charset="-122"/>
              </a:rPr>
              <a:t>I/O</a:t>
            </a:r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宋体" pitchFamily="2" charset="-122"/>
              </a:rPr>
              <a:t>的</a:t>
            </a:r>
            <a:r>
              <a: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宋体" pitchFamily="2" charset="-122"/>
              </a:rPr>
              <a:t>DREQ DMA</a:t>
            </a:r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宋体" pitchFamily="2" charset="-122"/>
              </a:rPr>
              <a:t>请求？</a:t>
            </a:r>
          </a:p>
        </p:txBody>
      </p:sp>
      <p:sp>
        <p:nvSpPr>
          <p:cNvPr id="53277" name="Line 30"/>
          <p:cNvSpPr>
            <a:spLocks noChangeShapeType="1"/>
          </p:cNvSpPr>
          <p:nvPr/>
        </p:nvSpPr>
        <p:spPr bwMode="auto">
          <a:xfrm>
            <a:off x="2382838" y="6156325"/>
            <a:ext cx="1784350" cy="0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9835891A-C68B-4236-A48C-4FBFBFBF0E50}" type="slidenum">
              <a:rPr lang="zh-CN" altLang="en-US" smtClean="0"/>
              <a:pPr eaLnBrk="1" hangingPunct="1"/>
              <a:t>48</a:t>
            </a:fld>
            <a:endParaRPr lang="en-US" altLang="zh-CN" smtClean="0"/>
          </a:p>
        </p:txBody>
      </p:sp>
      <p:sp>
        <p:nvSpPr>
          <p:cNvPr id="542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DMA</a:t>
            </a:r>
            <a:r>
              <a:rPr lang="zh-CN" altLang="en-US" smtClean="0"/>
              <a:t>控制方式</a:t>
            </a:r>
          </a:p>
        </p:txBody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2051050"/>
            <a:ext cx="7772400" cy="3538538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数据传输</a:t>
            </a:r>
            <a:r>
              <a:rPr lang="zh-CN" altLang="en-GB" smtClean="0"/>
              <a:t>由</a:t>
            </a:r>
            <a:r>
              <a:rPr lang="en-GB" altLang="zh-CN" smtClean="0"/>
              <a:t>DMA</a:t>
            </a:r>
            <a:r>
              <a:rPr lang="zh-CN" altLang="en-GB" smtClean="0"/>
              <a:t>硬件来控制，数据</a:t>
            </a:r>
            <a:r>
              <a:rPr lang="zh-CN" altLang="en-US" smtClean="0"/>
              <a:t>直接在内存和外设之间交换，可以达到很高的传输速率。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控制复杂，硬件成本相对较高。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1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C9F8B1C8-8508-4571-ACE4-F5AF55B84384}" type="slidenum">
              <a:rPr lang="zh-CN" altLang="en-US" smtClean="0">
                <a:solidFill>
                  <a:schemeClr val="bg2"/>
                </a:solidFill>
              </a:rPr>
              <a:pPr eaLnBrk="1" hangingPunct="1"/>
              <a:t>49</a:t>
            </a:fld>
            <a:endParaRPr lang="en-US" altLang="zh-CN" smtClean="0">
              <a:solidFill>
                <a:schemeClr val="bg2"/>
              </a:solidFill>
            </a:endParaRPr>
          </a:p>
        </p:txBody>
      </p:sp>
      <p:sp>
        <p:nvSpPr>
          <p:cNvPr id="55299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110413" cy="1462088"/>
          </a:xfrm>
        </p:spPr>
        <p:txBody>
          <a:bodyPr/>
          <a:lstStyle/>
          <a:p>
            <a:pPr algn="ctr" eaLnBrk="1" hangingPunct="1"/>
            <a:r>
              <a:rPr lang="zh-CN" altLang="en-US" sz="6000" smtClean="0">
                <a:ea typeface="华文行楷" pitchFamily="2" charset="-122"/>
              </a:rPr>
              <a:t>四、中断技术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2B00A414-F922-47F1-8321-28C0EB2A5E15}" type="slidenum">
              <a:rPr lang="zh-CN" altLang="en-US" smtClean="0"/>
              <a:pPr eaLnBrk="1" hangingPunct="1"/>
              <a:t>5</a:t>
            </a:fld>
            <a:endParaRPr lang="en-US" altLang="zh-CN" smtClean="0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600" smtClean="0"/>
              <a:t>1. I/O</a:t>
            </a:r>
            <a:r>
              <a:rPr lang="zh-CN" altLang="en-US" smtClean="0"/>
              <a:t>接口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8050" y="2054225"/>
            <a:ext cx="4384675" cy="4038600"/>
          </a:xfrm>
        </p:spPr>
        <p:txBody>
          <a:bodyPr/>
          <a:lstStyle/>
          <a:p>
            <a:pPr eaLnBrk="1" fontAlgn="t" hangingPunct="1">
              <a:lnSpc>
                <a:spcPct val="120000"/>
              </a:lnSpc>
            </a:pPr>
            <a:r>
              <a:rPr lang="zh-CN" altLang="en-US" smtClean="0"/>
              <a:t>接口要解决的问题</a:t>
            </a:r>
            <a:endParaRPr lang="zh-CN" altLang="en-GB" smtClean="0"/>
          </a:p>
          <a:p>
            <a:pPr lvl="1" eaLnBrk="1" fontAlgn="t" hangingPunct="1">
              <a:lnSpc>
                <a:spcPct val="120000"/>
              </a:lnSpc>
            </a:pPr>
            <a:r>
              <a:rPr lang="zh-CN" altLang="en-GB" smtClean="0"/>
              <a:t>速度匹配</a:t>
            </a:r>
            <a:endParaRPr lang="en-US" altLang="zh-CN" smtClean="0"/>
          </a:p>
          <a:p>
            <a:pPr lvl="1" eaLnBrk="1" fontAlgn="t" hangingPunct="1">
              <a:lnSpc>
                <a:spcPct val="120000"/>
              </a:lnSpc>
            </a:pPr>
            <a:r>
              <a:rPr lang="zh-CN" altLang="en-GB" smtClean="0"/>
              <a:t>信号的驱动能力</a:t>
            </a:r>
            <a:r>
              <a:rPr lang="en-US" altLang="zh-CN" smtClean="0"/>
              <a:t> </a:t>
            </a:r>
          </a:p>
          <a:p>
            <a:pPr lvl="1" eaLnBrk="1" fontAlgn="t" hangingPunct="1">
              <a:lnSpc>
                <a:spcPct val="120000"/>
              </a:lnSpc>
            </a:pPr>
            <a:r>
              <a:rPr lang="zh-CN" altLang="en-GB" smtClean="0"/>
              <a:t>信号形式和电平的匹配</a:t>
            </a:r>
            <a:r>
              <a:rPr lang="zh-CN" altLang="en-US" smtClean="0"/>
              <a:t> </a:t>
            </a:r>
          </a:p>
          <a:p>
            <a:pPr lvl="1" eaLnBrk="1" fontAlgn="t" hangingPunct="1">
              <a:lnSpc>
                <a:spcPct val="120000"/>
              </a:lnSpc>
            </a:pPr>
            <a:r>
              <a:rPr lang="zh-CN" altLang="en-GB" smtClean="0"/>
              <a:t>信息格式</a:t>
            </a:r>
            <a:r>
              <a:rPr lang="en-US" altLang="zh-CN" smtClean="0"/>
              <a:t> </a:t>
            </a:r>
          </a:p>
          <a:p>
            <a:pPr lvl="1" eaLnBrk="1" fontAlgn="t" hangingPunct="1">
              <a:lnSpc>
                <a:spcPct val="120000"/>
              </a:lnSpc>
            </a:pPr>
            <a:r>
              <a:rPr lang="zh-CN" altLang="en-GB" smtClean="0"/>
              <a:t>时序匹配</a:t>
            </a:r>
            <a:r>
              <a:rPr lang="zh-CN" altLang="en-US" smtClean="0"/>
              <a:t>（</a:t>
            </a:r>
            <a:r>
              <a:rPr lang="zh-CN" altLang="en-GB" smtClean="0"/>
              <a:t>定时关系</a:t>
            </a:r>
            <a:r>
              <a:rPr lang="zh-CN" altLang="en-US" smtClean="0"/>
              <a:t>）</a:t>
            </a:r>
            <a:endParaRPr lang="en-GB" altLang="zh-CN" smtClean="0"/>
          </a:p>
          <a:p>
            <a:pPr lvl="1" eaLnBrk="1" fontAlgn="t" hangingPunct="1">
              <a:lnSpc>
                <a:spcPct val="120000"/>
              </a:lnSpc>
            </a:pPr>
            <a:r>
              <a:rPr lang="zh-CN" altLang="en-GB" smtClean="0"/>
              <a:t>总线隔离</a:t>
            </a:r>
            <a:r>
              <a:rPr lang="zh-CN" altLang="en-US" smtClean="0"/>
              <a:t>（</a:t>
            </a:r>
            <a:r>
              <a:rPr lang="zh-CN" altLang="en-GB" smtClean="0"/>
              <a:t>三态门</a:t>
            </a:r>
            <a:r>
              <a:rPr lang="zh-CN" altLang="en-US" smtClean="0"/>
              <a:t>）</a:t>
            </a:r>
          </a:p>
        </p:txBody>
      </p:sp>
      <p:cxnSp>
        <p:nvCxnSpPr>
          <p:cNvPr id="6" name="直接箭头连接符 5"/>
          <p:cNvCxnSpPr>
            <a:cxnSpLocks noChangeShapeType="1"/>
          </p:cNvCxnSpPr>
          <p:nvPr/>
        </p:nvCxnSpPr>
        <p:spPr bwMode="auto">
          <a:xfrm>
            <a:off x="3132138" y="2924175"/>
            <a:ext cx="792162" cy="0"/>
          </a:xfrm>
          <a:prstGeom prst="straightConnector1">
            <a:avLst/>
          </a:prstGeom>
          <a:noFill/>
          <a:ln w="25400" cap="sq" algn="ctr">
            <a:solidFill>
              <a:srgbClr val="FF00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995738" y="2708275"/>
            <a:ext cx="28082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华文中宋" pitchFamily="2" charset="-122"/>
                <a:ea typeface="华文中宋" pitchFamily="2" charset="-122"/>
              </a:rPr>
              <a:t>数据的缓冲与暂存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752975" y="3255963"/>
            <a:ext cx="16906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华文中宋" pitchFamily="2" charset="-122"/>
                <a:ea typeface="华文中宋" pitchFamily="2" charset="-122"/>
              </a:rPr>
              <a:t>信号</a:t>
            </a:r>
            <a:r>
              <a:rPr lang="zh-CN" altLang="en-GB" sz="2400" b="1">
                <a:latin typeface="华文中宋" pitchFamily="2" charset="-122"/>
                <a:ea typeface="华文中宋" pitchFamily="2" charset="-122"/>
              </a:rPr>
              <a:t>驱动</a:t>
            </a:r>
            <a:endParaRPr lang="zh-CN" altLang="en-US" sz="2400" b="1">
              <a:latin typeface="华文中宋" pitchFamily="2" charset="-122"/>
              <a:ea typeface="华文中宋" pitchFamily="2" charset="-122"/>
            </a:endParaRPr>
          </a:p>
        </p:txBody>
      </p:sp>
      <p:cxnSp>
        <p:nvCxnSpPr>
          <p:cNvPr id="9" name="直接箭头连接符 8"/>
          <p:cNvCxnSpPr>
            <a:cxnSpLocks noChangeShapeType="1"/>
          </p:cNvCxnSpPr>
          <p:nvPr/>
        </p:nvCxnSpPr>
        <p:spPr bwMode="auto">
          <a:xfrm>
            <a:off x="3995738" y="3500438"/>
            <a:ext cx="792162" cy="0"/>
          </a:xfrm>
          <a:prstGeom prst="straightConnector1">
            <a:avLst/>
          </a:prstGeom>
          <a:noFill/>
          <a:ln w="25400" cap="sq" algn="ctr">
            <a:solidFill>
              <a:srgbClr val="FF00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688013" y="3716338"/>
            <a:ext cx="24844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华文中宋" pitchFamily="2" charset="-122"/>
                <a:ea typeface="华文中宋" pitchFamily="2" charset="-122"/>
              </a:rPr>
              <a:t>信号类型</a:t>
            </a:r>
            <a:r>
              <a:rPr lang="zh-CN" altLang="en-GB" sz="2400" b="1">
                <a:latin typeface="华文中宋" pitchFamily="2" charset="-122"/>
                <a:ea typeface="华文中宋" pitchFamily="2" charset="-122"/>
              </a:rPr>
              <a:t>转换</a:t>
            </a:r>
            <a:endParaRPr lang="zh-CN" altLang="en-US" sz="2400" b="1">
              <a:latin typeface="华文中宋" pitchFamily="2" charset="-122"/>
              <a:ea typeface="华文中宋" pitchFamily="2" charset="-122"/>
            </a:endParaRPr>
          </a:p>
        </p:txBody>
      </p:sp>
      <p:cxnSp>
        <p:nvCxnSpPr>
          <p:cNvPr id="11" name="直接箭头连接符 10"/>
          <p:cNvCxnSpPr>
            <a:cxnSpLocks noChangeShapeType="1"/>
          </p:cNvCxnSpPr>
          <p:nvPr/>
        </p:nvCxnSpPr>
        <p:spPr bwMode="auto">
          <a:xfrm>
            <a:off x="4932363" y="3962400"/>
            <a:ext cx="792162" cy="0"/>
          </a:xfrm>
          <a:prstGeom prst="straightConnector1">
            <a:avLst/>
          </a:prstGeom>
          <a:noFill/>
          <a:ln w="25400" cap="sq" algn="ctr">
            <a:solidFill>
              <a:srgbClr val="FF00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364163" y="4221163"/>
            <a:ext cx="24844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华文中宋" pitchFamily="2" charset="-122"/>
                <a:ea typeface="华文中宋" pitchFamily="2" charset="-122"/>
              </a:rPr>
              <a:t>信号格式</a:t>
            </a:r>
            <a:r>
              <a:rPr lang="zh-CN" altLang="en-GB" sz="2400" b="1">
                <a:latin typeface="华文中宋" pitchFamily="2" charset="-122"/>
                <a:ea typeface="华文中宋" pitchFamily="2" charset="-122"/>
              </a:rPr>
              <a:t>转换</a:t>
            </a:r>
            <a:endParaRPr lang="zh-CN" altLang="en-US" sz="2400" b="1">
              <a:latin typeface="华文中宋" pitchFamily="2" charset="-122"/>
              <a:ea typeface="华文中宋" pitchFamily="2" charset="-122"/>
            </a:endParaRPr>
          </a:p>
        </p:txBody>
      </p:sp>
      <p:cxnSp>
        <p:nvCxnSpPr>
          <p:cNvPr id="14" name="直接箭头连接符 13"/>
          <p:cNvCxnSpPr>
            <a:cxnSpLocks noChangeShapeType="1"/>
          </p:cNvCxnSpPr>
          <p:nvPr/>
        </p:nvCxnSpPr>
        <p:spPr bwMode="auto">
          <a:xfrm>
            <a:off x="3240088" y="4471988"/>
            <a:ext cx="2124075" cy="0"/>
          </a:xfrm>
          <a:prstGeom prst="straightConnector1">
            <a:avLst/>
          </a:prstGeom>
          <a:noFill/>
          <a:ln w="25400" cap="sq" algn="ctr">
            <a:solidFill>
              <a:srgbClr val="FF00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7FA63C52-98FA-40DB-A355-54B5EA8B17CC}" type="slidenum">
              <a:rPr lang="zh-CN" altLang="en-US" smtClean="0"/>
              <a:pPr eaLnBrk="1" hangingPunct="1"/>
              <a:t>50</a:t>
            </a:fld>
            <a:endParaRPr lang="en-US" altLang="zh-CN" smtClean="0"/>
          </a:p>
        </p:txBody>
      </p:sp>
      <p:sp>
        <p:nvSpPr>
          <p:cNvPr id="563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掌握：</a:t>
            </a:r>
          </a:p>
        </p:txBody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8888" y="2060575"/>
            <a:ext cx="6934200" cy="3581400"/>
          </a:xfrm>
        </p:spPr>
        <p:txBody>
          <a:bodyPr/>
          <a:lstStyle/>
          <a:p>
            <a:pPr eaLnBrk="1" hangingPunct="1">
              <a:lnSpc>
                <a:spcPct val="115000"/>
              </a:lnSpc>
            </a:pPr>
            <a:r>
              <a:rPr lang="zh-CN" altLang="en-US" smtClean="0"/>
              <a:t>中断的基本概念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smtClean="0"/>
              <a:t>中断响应的一般过程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smtClean="0"/>
              <a:t>中断向量表及其初始化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smtClean="0"/>
              <a:t>8088/8086中断系统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BE69A642-5266-469E-878E-3C552C3F8476}" type="slidenum">
              <a:rPr lang="zh-CN" altLang="en-US" smtClean="0"/>
              <a:pPr eaLnBrk="1" hangingPunct="1"/>
              <a:t>51</a:t>
            </a:fld>
            <a:endParaRPr lang="en-US" altLang="zh-CN" smtClean="0"/>
          </a:p>
        </p:txBody>
      </p:sp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1. </a:t>
            </a:r>
            <a:r>
              <a:rPr lang="zh-CN" altLang="en-US" smtClean="0"/>
              <a:t>中断的基本概念</a:t>
            </a:r>
          </a:p>
        </p:txBody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0413" y="2046288"/>
            <a:ext cx="7772400" cy="3111500"/>
          </a:xfrm>
        </p:spPr>
        <p:txBody>
          <a:bodyPr/>
          <a:lstStyle/>
          <a:p>
            <a:pPr eaLnBrk="1" hangingPunct="1"/>
            <a:r>
              <a:rPr lang="zh-CN" altLang="en-US" sz="3200" smtClean="0"/>
              <a:t>中断：</a:t>
            </a:r>
          </a:p>
          <a:p>
            <a:pPr lvl="1" eaLnBrk="1" hangingPunct="1">
              <a:lnSpc>
                <a:spcPct val="120000"/>
              </a:lnSpc>
            </a:pPr>
            <a:r>
              <a:rPr lang="en-US" altLang="zh-CN" smtClean="0"/>
              <a:t>CPU</a:t>
            </a:r>
            <a:r>
              <a:rPr lang="zh-CN" altLang="en-US" smtClean="0"/>
              <a:t>执行程序时，由于发生了某种随机的</a:t>
            </a:r>
            <a:r>
              <a:rPr lang="zh-CN" altLang="en-US" smtClean="0">
                <a:solidFill>
                  <a:srgbClr val="FF0000"/>
                </a:solidFill>
              </a:rPr>
              <a:t>事件</a:t>
            </a:r>
            <a:r>
              <a:rPr lang="en-US" altLang="zh-CN" smtClean="0"/>
              <a:t>(</a:t>
            </a:r>
            <a:r>
              <a:rPr lang="zh-CN" altLang="en-US" smtClean="0"/>
              <a:t>外部或内部</a:t>
            </a:r>
            <a:r>
              <a:rPr lang="en-US" altLang="zh-CN" smtClean="0"/>
              <a:t>)</a:t>
            </a:r>
            <a:r>
              <a:rPr lang="zh-CN" altLang="en-US" smtClean="0"/>
              <a:t>，引起</a:t>
            </a:r>
            <a:r>
              <a:rPr lang="en-US" altLang="zh-CN" smtClean="0"/>
              <a:t>CPU</a:t>
            </a:r>
            <a:r>
              <a:rPr lang="zh-CN" altLang="en-US" smtClean="0"/>
              <a:t>暂时中断正在运行的程序，转去执行</a:t>
            </a:r>
            <a:r>
              <a:rPr lang="zh-CN" altLang="en-US" smtClean="0">
                <a:solidFill>
                  <a:srgbClr val="FF0000"/>
                </a:solidFill>
              </a:rPr>
              <a:t>一段特殊的服务程序</a:t>
            </a:r>
            <a:r>
              <a:rPr lang="zh-CN" altLang="en-US" smtClean="0"/>
              <a:t>，以处理该事件，该事件处理完后又返回被中断的程序继续执行，这一过程称为中断。</a:t>
            </a:r>
            <a:endParaRPr lang="en-US" altLang="zh-CN" smtClean="0"/>
          </a:p>
        </p:txBody>
      </p:sp>
      <p:cxnSp>
        <p:nvCxnSpPr>
          <p:cNvPr id="6" name="直接连接符 5"/>
          <p:cNvCxnSpPr/>
          <p:nvPr/>
        </p:nvCxnSpPr>
        <p:spPr bwMode="auto">
          <a:xfrm>
            <a:off x="7164388" y="3068638"/>
            <a:ext cx="576262" cy="0"/>
          </a:xfrm>
          <a:prstGeom prst="line">
            <a:avLst/>
          </a:prstGeom>
          <a:solidFill>
            <a:schemeClr val="accent1"/>
          </a:solidFill>
          <a:ln w="25400" cap="sq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sm" len="sm"/>
            <a:tailEnd type="none" w="lg" len="lg"/>
          </a:ln>
          <a:effectLst/>
        </p:spPr>
      </p:cxnSp>
      <p:cxnSp>
        <p:nvCxnSpPr>
          <p:cNvPr id="8" name="直接箭头连接符 7"/>
          <p:cNvCxnSpPr>
            <a:cxnSpLocks noChangeShapeType="1"/>
          </p:cNvCxnSpPr>
          <p:nvPr/>
        </p:nvCxnSpPr>
        <p:spPr bwMode="auto">
          <a:xfrm flipH="1">
            <a:off x="6875463" y="3141663"/>
            <a:ext cx="576262" cy="2016125"/>
          </a:xfrm>
          <a:prstGeom prst="straightConnector1">
            <a:avLst/>
          </a:prstGeom>
          <a:noFill/>
          <a:ln w="25400" cap="sq" algn="ctr">
            <a:solidFill>
              <a:srgbClr val="FF0000"/>
            </a:solidFill>
            <a:round/>
            <a:headEnd type="none" w="sm" len="sm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300788" y="5229225"/>
            <a:ext cx="10080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华文中宋" pitchFamily="2" charset="-122"/>
                <a:ea typeface="华文中宋" pitchFamily="2" charset="-122"/>
              </a:rPr>
              <a:t>中断源</a:t>
            </a:r>
          </a:p>
        </p:txBody>
      </p:sp>
      <p:cxnSp>
        <p:nvCxnSpPr>
          <p:cNvPr id="10" name="直接连接符 9"/>
          <p:cNvCxnSpPr/>
          <p:nvPr/>
        </p:nvCxnSpPr>
        <p:spPr bwMode="auto">
          <a:xfrm>
            <a:off x="2316163" y="3957638"/>
            <a:ext cx="2663825" cy="0"/>
          </a:xfrm>
          <a:prstGeom prst="line">
            <a:avLst/>
          </a:prstGeom>
          <a:solidFill>
            <a:schemeClr val="accent1"/>
          </a:solidFill>
          <a:ln w="25400" cap="sq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sm" len="sm"/>
            <a:tailEnd type="none" w="lg" len="lg"/>
          </a:ln>
          <a:effectLst/>
        </p:spPr>
      </p:cxnSp>
      <p:cxnSp>
        <p:nvCxnSpPr>
          <p:cNvPr id="11" name="直接箭头连接符 10"/>
          <p:cNvCxnSpPr>
            <a:cxnSpLocks noChangeShapeType="1"/>
          </p:cNvCxnSpPr>
          <p:nvPr/>
        </p:nvCxnSpPr>
        <p:spPr bwMode="auto">
          <a:xfrm flipH="1">
            <a:off x="3419475" y="4037013"/>
            <a:ext cx="431800" cy="1479550"/>
          </a:xfrm>
          <a:prstGeom prst="straightConnector1">
            <a:avLst/>
          </a:prstGeom>
          <a:noFill/>
          <a:ln w="25400" cap="sq" algn="ctr">
            <a:solidFill>
              <a:srgbClr val="FF0000"/>
            </a:solidFill>
            <a:round/>
            <a:headEnd type="none" w="sm" len="sm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835150" y="5589588"/>
            <a:ext cx="3241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华文中宋" pitchFamily="2" charset="-122"/>
                <a:ea typeface="华文中宋" pitchFamily="2" charset="-122"/>
              </a:rPr>
              <a:t>中断服务（处理）子程序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DA2401F2-CCB5-4C0D-A899-D81F5BD4DA40}" type="slidenum">
              <a:rPr lang="zh-CN" altLang="en-US" smtClean="0"/>
              <a:pPr eaLnBrk="1" hangingPunct="1"/>
              <a:t>52</a:t>
            </a:fld>
            <a:endParaRPr lang="en-US" altLang="zh-CN" smtClean="0"/>
          </a:p>
        </p:txBody>
      </p:sp>
      <p:sp>
        <p:nvSpPr>
          <p:cNvPr id="583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引入中断的原因</a:t>
            </a:r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2071688"/>
            <a:ext cx="7772400" cy="3733800"/>
          </a:xfrm>
        </p:spPr>
        <p:txBody>
          <a:bodyPr/>
          <a:lstStyle/>
          <a:p>
            <a:pPr eaLnBrk="1" hangingPunct="1">
              <a:lnSpc>
                <a:spcPct val="125000"/>
              </a:lnSpc>
            </a:pPr>
            <a:r>
              <a:rPr lang="zh-CN" altLang="en-US" smtClean="0"/>
              <a:t>提高对外设请求的响应实时性。</a:t>
            </a:r>
          </a:p>
          <a:p>
            <a:pPr eaLnBrk="1" hangingPunct="1">
              <a:lnSpc>
                <a:spcPct val="125000"/>
              </a:lnSpc>
            </a:pPr>
            <a:r>
              <a:rPr lang="zh-CN" altLang="en-US" smtClean="0"/>
              <a:t>提高了</a:t>
            </a:r>
            <a:r>
              <a:rPr lang="en-US" altLang="zh-CN" smtClean="0"/>
              <a:t>CPU</a:t>
            </a:r>
            <a:r>
              <a:rPr lang="zh-CN" altLang="en-US" smtClean="0"/>
              <a:t>的利用率</a:t>
            </a:r>
            <a:endParaRPr lang="en-US" altLang="zh-CN" smtClean="0"/>
          </a:p>
          <a:p>
            <a:pPr lvl="1" eaLnBrk="1" hangingPunct="1">
              <a:lnSpc>
                <a:spcPct val="125000"/>
              </a:lnSpc>
            </a:pPr>
            <a:r>
              <a:rPr lang="zh-CN" altLang="en-US" smtClean="0"/>
              <a:t>避免了</a:t>
            </a:r>
            <a:r>
              <a:rPr lang="en-US" altLang="zh-CN" smtClean="0"/>
              <a:t>CPU</a:t>
            </a:r>
            <a:r>
              <a:rPr lang="zh-CN" altLang="en-US" smtClean="0"/>
              <a:t>不断检测外设状态的过程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5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A203D8AE-257B-483C-85F3-D351B6BFC3F5}" type="slidenum">
              <a:rPr lang="zh-CN" altLang="en-US" smtClean="0"/>
              <a:pPr eaLnBrk="1" hangingPunct="1"/>
              <a:t>53</a:t>
            </a:fld>
            <a:endParaRPr lang="en-US" altLang="zh-CN" smtClean="0"/>
          </a:p>
        </p:txBody>
      </p:sp>
      <p:sp>
        <p:nvSpPr>
          <p:cNvPr id="593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中断类型</a:t>
            </a:r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2017713"/>
            <a:ext cx="7772400" cy="979487"/>
          </a:xfrm>
        </p:spPr>
        <p:txBody>
          <a:bodyPr/>
          <a:lstStyle/>
          <a:p>
            <a:pPr eaLnBrk="1" hangingPunct="1"/>
            <a:r>
              <a:rPr lang="zh-CN" altLang="en-US" smtClean="0"/>
              <a:t>根据中断请求的来源分为：</a:t>
            </a:r>
          </a:p>
        </p:txBody>
      </p:sp>
      <p:sp>
        <p:nvSpPr>
          <p:cNvPr id="134148" name="Text Box 4"/>
          <p:cNvSpPr txBox="1">
            <a:spLocks noChangeArrowheads="1"/>
          </p:cNvSpPr>
          <p:nvPr/>
        </p:nvSpPr>
        <p:spPr bwMode="auto">
          <a:xfrm>
            <a:off x="1416050" y="3357563"/>
            <a:ext cx="19319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华文中宋" pitchFamily="2" charset="-122"/>
                <a:ea typeface="华文中宋" pitchFamily="2" charset="-122"/>
              </a:rPr>
              <a:t>内部中断</a:t>
            </a:r>
          </a:p>
        </p:txBody>
      </p:sp>
      <p:sp>
        <p:nvSpPr>
          <p:cNvPr id="134149" name="Text Box 5"/>
          <p:cNvSpPr txBox="1">
            <a:spLocks noChangeArrowheads="1"/>
          </p:cNvSpPr>
          <p:nvPr/>
        </p:nvSpPr>
        <p:spPr bwMode="auto">
          <a:xfrm>
            <a:off x="1403350" y="4997450"/>
            <a:ext cx="1752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华文中宋" pitchFamily="2" charset="-122"/>
                <a:ea typeface="华文中宋" pitchFamily="2" charset="-122"/>
              </a:rPr>
              <a:t>外部中断</a:t>
            </a:r>
          </a:p>
        </p:txBody>
      </p:sp>
      <p:sp>
        <p:nvSpPr>
          <p:cNvPr id="134150" name="Text Box 6"/>
          <p:cNvSpPr txBox="1">
            <a:spLocks noChangeArrowheads="1"/>
          </p:cNvSpPr>
          <p:nvPr/>
        </p:nvSpPr>
        <p:spPr bwMode="auto">
          <a:xfrm>
            <a:off x="3244850" y="3062288"/>
            <a:ext cx="1828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华文中宋" pitchFamily="2" charset="-122"/>
                <a:ea typeface="华文中宋" pitchFamily="2" charset="-122"/>
              </a:rPr>
              <a:t>异常中断</a:t>
            </a:r>
          </a:p>
        </p:txBody>
      </p:sp>
      <p:sp>
        <p:nvSpPr>
          <p:cNvPr id="134151" name="Text Box 7"/>
          <p:cNvSpPr txBox="1">
            <a:spLocks noChangeArrowheads="1"/>
          </p:cNvSpPr>
          <p:nvPr/>
        </p:nvSpPr>
        <p:spPr bwMode="auto">
          <a:xfrm>
            <a:off x="3203575" y="3716338"/>
            <a:ext cx="1676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华文中宋" pitchFamily="2" charset="-122"/>
                <a:ea typeface="华文中宋" pitchFamily="2" charset="-122"/>
              </a:rPr>
              <a:t>软件中断</a:t>
            </a:r>
          </a:p>
        </p:txBody>
      </p:sp>
      <p:sp>
        <p:nvSpPr>
          <p:cNvPr id="134152" name="Text Box 8"/>
          <p:cNvSpPr txBox="1">
            <a:spLocks noChangeArrowheads="1"/>
          </p:cNvSpPr>
          <p:nvPr/>
        </p:nvSpPr>
        <p:spPr bwMode="auto">
          <a:xfrm>
            <a:off x="3265488" y="4581525"/>
            <a:ext cx="2133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华文中宋" pitchFamily="2" charset="-122"/>
                <a:ea typeface="华文中宋" pitchFamily="2" charset="-122"/>
              </a:rPr>
              <a:t>可屏蔽中断</a:t>
            </a:r>
          </a:p>
        </p:txBody>
      </p:sp>
      <p:sp>
        <p:nvSpPr>
          <p:cNvPr id="134153" name="Text Box 9"/>
          <p:cNvSpPr txBox="1">
            <a:spLocks noChangeArrowheads="1"/>
          </p:cNvSpPr>
          <p:nvPr/>
        </p:nvSpPr>
        <p:spPr bwMode="auto">
          <a:xfrm>
            <a:off x="3232150" y="5373688"/>
            <a:ext cx="2133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华文中宋" pitchFamily="2" charset="-122"/>
                <a:ea typeface="华文中宋" pitchFamily="2" charset="-122"/>
              </a:rPr>
              <a:t>非屏蔽中断</a:t>
            </a:r>
          </a:p>
        </p:txBody>
      </p:sp>
      <p:sp>
        <p:nvSpPr>
          <p:cNvPr id="134154" name="AutoShape 10"/>
          <p:cNvSpPr>
            <a:spLocks/>
          </p:cNvSpPr>
          <p:nvPr/>
        </p:nvSpPr>
        <p:spPr bwMode="auto">
          <a:xfrm>
            <a:off x="1258888" y="3644900"/>
            <a:ext cx="228600" cy="1600200"/>
          </a:xfrm>
          <a:prstGeom prst="leftBrace">
            <a:avLst>
              <a:gd name="adj1" fmla="val 58333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4155" name="AutoShape 11"/>
          <p:cNvSpPr>
            <a:spLocks/>
          </p:cNvSpPr>
          <p:nvPr/>
        </p:nvSpPr>
        <p:spPr bwMode="auto">
          <a:xfrm>
            <a:off x="3035300" y="3284538"/>
            <a:ext cx="168275" cy="720725"/>
          </a:xfrm>
          <a:prstGeom prst="leftBrace">
            <a:avLst>
              <a:gd name="adj1" fmla="val 35315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4156" name="AutoShape 12"/>
          <p:cNvSpPr>
            <a:spLocks/>
          </p:cNvSpPr>
          <p:nvPr/>
        </p:nvSpPr>
        <p:spPr bwMode="auto">
          <a:xfrm>
            <a:off x="3090863" y="4797425"/>
            <a:ext cx="185737" cy="923925"/>
          </a:xfrm>
          <a:prstGeom prst="leftBrace">
            <a:avLst>
              <a:gd name="adj1" fmla="val 36110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4157" name="Line 13"/>
          <p:cNvSpPr>
            <a:spLocks noChangeShapeType="1"/>
          </p:cNvSpPr>
          <p:nvPr/>
        </p:nvSpPr>
        <p:spPr bwMode="auto">
          <a:xfrm>
            <a:off x="4678363" y="3357563"/>
            <a:ext cx="6858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4158" name="Text Box 14"/>
          <p:cNvSpPr txBox="1">
            <a:spLocks noChangeArrowheads="1"/>
          </p:cNvSpPr>
          <p:nvPr/>
        </p:nvSpPr>
        <p:spPr bwMode="auto">
          <a:xfrm>
            <a:off x="5364163" y="3117850"/>
            <a:ext cx="2514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华文中宋" pitchFamily="2" charset="-122"/>
                <a:ea typeface="华文中宋" pitchFamily="2" charset="-122"/>
              </a:rPr>
              <a:t>异常事件引起</a:t>
            </a:r>
          </a:p>
        </p:txBody>
      </p:sp>
      <p:sp>
        <p:nvSpPr>
          <p:cNvPr id="134159" name="Text Box 15"/>
          <p:cNvSpPr txBox="1">
            <a:spLocks noChangeArrowheads="1"/>
          </p:cNvSpPr>
          <p:nvPr/>
        </p:nvSpPr>
        <p:spPr bwMode="auto">
          <a:xfrm>
            <a:off x="5308600" y="3738563"/>
            <a:ext cx="2514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华文中宋" pitchFamily="2" charset="-122"/>
                <a:ea typeface="华文中宋" pitchFamily="2" charset="-122"/>
              </a:rPr>
              <a:t>中断指令引起</a:t>
            </a:r>
          </a:p>
        </p:txBody>
      </p:sp>
      <p:sp>
        <p:nvSpPr>
          <p:cNvPr id="134160" name="Line 16"/>
          <p:cNvSpPr>
            <a:spLocks noChangeShapeType="1"/>
          </p:cNvSpPr>
          <p:nvPr/>
        </p:nvSpPr>
        <p:spPr bwMode="auto">
          <a:xfrm>
            <a:off x="4660900" y="3984625"/>
            <a:ext cx="6858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4161" name="Line 17"/>
          <p:cNvSpPr>
            <a:spLocks noChangeShapeType="1"/>
          </p:cNvSpPr>
          <p:nvPr/>
        </p:nvSpPr>
        <p:spPr bwMode="auto">
          <a:xfrm>
            <a:off x="5064125" y="4872038"/>
            <a:ext cx="6858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4162" name="Line 18"/>
          <p:cNvSpPr>
            <a:spLocks noChangeShapeType="1"/>
          </p:cNvSpPr>
          <p:nvPr/>
        </p:nvSpPr>
        <p:spPr bwMode="auto">
          <a:xfrm>
            <a:off x="5064125" y="5664200"/>
            <a:ext cx="6858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4163" name="Text Box 19"/>
          <p:cNvSpPr txBox="1">
            <a:spLocks noChangeArrowheads="1"/>
          </p:cNvSpPr>
          <p:nvPr/>
        </p:nvSpPr>
        <p:spPr bwMode="auto">
          <a:xfrm>
            <a:off x="5783263" y="4630738"/>
            <a:ext cx="2133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2400" b="1">
                <a:latin typeface="华文中宋" pitchFamily="2" charset="-122"/>
                <a:ea typeface="华文中宋" pitchFamily="2" charset="-122"/>
              </a:rPr>
              <a:t>INTR</a:t>
            </a:r>
            <a:r>
              <a:rPr kumimoji="1" lang="zh-CN" altLang="en-US" sz="2400" b="1">
                <a:latin typeface="华文中宋" pitchFamily="2" charset="-122"/>
                <a:ea typeface="华文中宋" pitchFamily="2" charset="-122"/>
              </a:rPr>
              <a:t>中断</a:t>
            </a:r>
          </a:p>
        </p:txBody>
      </p:sp>
      <p:sp>
        <p:nvSpPr>
          <p:cNvPr id="134164" name="Text Box 20"/>
          <p:cNvSpPr txBox="1">
            <a:spLocks noChangeArrowheads="1"/>
          </p:cNvSpPr>
          <p:nvPr/>
        </p:nvSpPr>
        <p:spPr bwMode="auto">
          <a:xfrm>
            <a:off x="5761038" y="5408613"/>
            <a:ext cx="2133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2400" b="1">
                <a:latin typeface="华文中宋" pitchFamily="2" charset="-122"/>
                <a:ea typeface="华文中宋" pitchFamily="2" charset="-122"/>
              </a:rPr>
              <a:t>NMI</a:t>
            </a:r>
            <a:r>
              <a:rPr kumimoji="1" lang="zh-CN" altLang="en-US" sz="2400" b="1">
                <a:latin typeface="华文中宋" pitchFamily="2" charset="-122"/>
                <a:ea typeface="华文中宋" pitchFamily="2" charset="-122"/>
              </a:rPr>
              <a:t>中断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4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4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4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4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4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4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4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4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4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34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34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4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4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4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34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8" grpId="0"/>
      <p:bldP spid="134149" grpId="0"/>
      <p:bldP spid="134150" grpId="0"/>
      <p:bldP spid="134151" grpId="0"/>
      <p:bldP spid="134152" grpId="0"/>
      <p:bldP spid="134153" grpId="0"/>
      <p:bldP spid="134154" grpId="0" animBg="1"/>
      <p:bldP spid="134155" grpId="0" animBg="1"/>
      <p:bldP spid="134156" grpId="0" animBg="1"/>
      <p:bldP spid="134157" grpId="0" animBg="1"/>
      <p:bldP spid="134158" grpId="0"/>
      <p:bldP spid="134159" grpId="0"/>
      <p:bldP spid="134160" grpId="0" animBg="1"/>
      <p:bldP spid="134161" grpId="0" animBg="1"/>
      <p:bldP spid="134162" grpId="0" animBg="1"/>
      <p:bldP spid="134163" grpId="0"/>
      <p:bldP spid="13416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AD98E0B8-7593-4FEA-A56F-69D8AABC2A5E}" type="slidenum">
              <a:rPr lang="zh-CN" altLang="en-US" smtClean="0"/>
              <a:pPr eaLnBrk="1" hangingPunct="1"/>
              <a:t>54</a:t>
            </a:fld>
            <a:endParaRPr lang="en-US" altLang="zh-CN" smtClean="0"/>
          </a:p>
        </p:txBody>
      </p:sp>
      <p:sp>
        <p:nvSpPr>
          <p:cNvPr id="60419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935038"/>
            <a:ext cx="7488238" cy="838200"/>
          </a:xfrm>
        </p:spPr>
        <p:txBody>
          <a:bodyPr/>
          <a:lstStyle/>
          <a:p>
            <a:pPr eaLnBrk="1" hangingPunct="1"/>
            <a:r>
              <a:rPr lang="en-US" altLang="zh-CN" smtClean="0"/>
              <a:t>2. </a:t>
            </a:r>
            <a:r>
              <a:rPr lang="zh-CN" altLang="en-US" smtClean="0"/>
              <a:t>外部中断响应的一般过程</a:t>
            </a:r>
          </a:p>
        </p:txBody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8888" y="2071688"/>
            <a:ext cx="6629400" cy="3733800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中断请求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中断源识别及中断判优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中断响应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中断处理（服务）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中断返回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7DD0CCC5-F0B6-43CA-8294-633F270D252E}" type="slidenum">
              <a:rPr lang="zh-CN" altLang="en-US" smtClean="0"/>
              <a:pPr eaLnBrk="1" hangingPunct="1"/>
              <a:t>55</a:t>
            </a:fld>
            <a:endParaRPr lang="en-US" altLang="zh-CN" smtClean="0"/>
          </a:p>
        </p:txBody>
      </p:sp>
      <p:sp>
        <p:nvSpPr>
          <p:cNvPr id="614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中断请求</a:t>
            </a:r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3743325"/>
            <a:ext cx="7772400" cy="2133600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中断请求信号应保持到中断被处理为止；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mtClean="0"/>
              <a:t>CPU</a:t>
            </a:r>
            <a:r>
              <a:rPr lang="zh-CN" altLang="en-US" smtClean="0"/>
              <a:t>响应中断后，中断请求信号应及时撤销。</a:t>
            </a:r>
          </a:p>
        </p:txBody>
      </p:sp>
      <p:sp>
        <p:nvSpPr>
          <p:cNvPr id="61445" name="Text Box 4"/>
          <p:cNvSpPr txBox="1">
            <a:spLocks noChangeArrowheads="1"/>
          </p:cNvSpPr>
          <p:nvPr/>
        </p:nvSpPr>
        <p:spPr bwMode="auto">
          <a:xfrm>
            <a:off x="2514600" y="2268538"/>
            <a:ext cx="2057400" cy="116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2800" b="1">
                <a:latin typeface="Times New Roman" pitchFamily="18" charset="0"/>
              </a:rPr>
              <a:t>NMI</a:t>
            </a:r>
          </a:p>
          <a:p>
            <a:pPr>
              <a:spcBef>
                <a:spcPct val="50000"/>
              </a:spcBef>
            </a:pPr>
            <a:r>
              <a:rPr kumimoji="1" lang="en-US" altLang="zh-CN" sz="2800" b="1">
                <a:latin typeface="Times New Roman" pitchFamily="18" charset="0"/>
              </a:rPr>
              <a:t>INTR</a:t>
            </a:r>
          </a:p>
        </p:txBody>
      </p:sp>
      <p:sp>
        <p:nvSpPr>
          <p:cNvPr id="61446" name="AutoShape 5"/>
          <p:cNvSpPr>
            <a:spLocks/>
          </p:cNvSpPr>
          <p:nvPr/>
        </p:nvSpPr>
        <p:spPr bwMode="auto">
          <a:xfrm>
            <a:off x="2339975" y="2443163"/>
            <a:ext cx="152400" cy="838200"/>
          </a:xfrm>
          <a:prstGeom prst="leftBrace">
            <a:avLst>
              <a:gd name="adj1" fmla="val 45833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7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75988056-F103-4EE5-BFDA-8F7879D8F61E}" type="slidenum">
              <a:rPr lang="zh-CN" altLang="en-US" smtClean="0"/>
              <a:pPr eaLnBrk="1" hangingPunct="1"/>
              <a:t>56</a:t>
            </a:fld>
            <a:endParaRPr lang="en-US" altLang="zh-CN" smtClean="0"/>
          </a:p>
        </p:txBody>
      </p:sp>
      <p:sp>
        <p:nvSpPr>
          <p:cNvPr id="624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中断源识别</a:t>
            </a:r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2051050"/>
            <a:ext cx="7350125" cy="4618038"/>
          </a:xfrm>
        </p:spPr>
        <p:txBody>
          <a:bodyPr/>
          <a:lstStyle/>
          <a:p>
            <a:pPr eaLnBrk="1" hangingPunct="1">
              <a:spcAft>
                <a:spcPct val="20000"/>
              </a:spcAft>
            </a:pPr>
            <a:r>
              <a:rPr lang="zh-CN" altLang="en-US" sz="2600" smtClean="0"/>
              <a:t>软件查询法</a:t>
            </a:r>
          </a:p>
          <a:p>
            <a:pPr eaLnBrk="1" hangingPunct="1">
              <a:lnSpc>
                <a:spcPct val="110000"/>
              </a:lnSpc>
            </a:pPr>
            <a:r>
              <a:rPr lang="zh-CN" altLang="en-US" sz="2600" smtClean="0"/>
              <a:t>中断矢量法</a:t>
            </a:r>
          </a:p>
          <a:p>
            <a:pPr lvl="1" eaLnBrk="1" hangingPunct="1">
              <a:lnSpc>
                <a:spcPct val="110000"/>
              </a:lnSpc>
            </a:pPr>
            <a:r>
              <a:rPr lang="zh-CN" altLang="en-US" smtClean="0"/>
              <a:t>由中断源提供中断类型号，</a:t>
            </a:r>
            <a:r>
              <a:rPr lang="en-US" altLang="zh-CN" smtClean="0"/>
              <a:t>CPU</a:t>
            </a:r>
            <a:r>
              <a:rPr lang="zh-CN" altLang="en-US" smtClean="0"/>
              <a:t>根据类型确定中断源。</a:t>
            </a:r>
            <a:endParaRPr lang="en-US" altLang="zh-CN" smtClean="0"/>
          </a:p>
          <a:p>
            <a:pPr eaLnBrk="1" hangingPunct="1">
              <a:lnSpc>
                <a:spcPct val="110000"/>
              </a:lnSpc>
            </a:pPr>
            <a:r>
              <a:rPr lang="zh-CN" altLang="en-US" sz="2600" smtClean="0"/>
              <a:t>当有多个中断源同时提出请求时，需要确定首先响应哪一个中断源</a:t>
            </a:r>
            <a:endParaRPr lang="en-US" altLang="zh-CN" sz="2600" smtClean="0"/>
          </a:p>
          <a:p>
            <a:pPr lvl="1" eaLnBrk="1" hangingPunct="1"/>
            <a:r>
              <a:rPr lang="zh-CN" altLang="en-US" smtClean="0"/>
              <a:t>优先级法则</a:t>
            </a:r>
          </a:p>
          <a:p>
            <a:pPr lvl="2" eaLnBrk="1" hangingPunct="1"/>
            <a:r>
              <a:rPr lang="zh-CN" altLang="en-US" smtClean="0">
                <a:solidFill>
                  <a:srgbClr val="990033"/>
                </a:solidFill>
                <a:latin typeface="华文中宋" pitchFamily="2" charset="-122"/>
                <a:ea typeface="华文中宋" pitchFamily="2" charset="-122"/>
              </a:rPr>
              <a:t>低优先级的中断程序允许被高优先级的中断源所中断</a:t>
            </a:r>
          </a:p>
          <a:p>
            <a:pPr lvl="1" eaLnBrk="1" hangingPunct="1"/>
            <a:r>
              <a:rPr lang="zh-CN" altLang="en-US" smtClean="0"/>
              <a:t>排队法则</a:t>
            </a:r>
          </a:p>
          <a:p>
            <a:pPr lvl="2" eaLnBrk="1" hangingPunct="1"/>
            <a:r>
              <a:rPr lang="zh-CN" altLang="en-US" smtClean="0">
                <a:solidFill>
                  <a:srgbClr val="990033"/>
                </a:solidFill>
                <a:latin typeface="华文中宋" pitchFamily="2" charset="-122"/>
                <a:ea typeface="华文中宋" pitchFamily="2" charset="-122"/>
              </a:rPr>
              <a:t>先来先响应</a:t>
            </a:r>
            <a:endParaRPr lang="en-US" altLang="zh-CN" smtClean="0">
              <a:solidFill>
                <a:srgbClr val="990033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38244" name="Text Box 4"/>
          <p:cNvSpPr txBox="1">
            <a:spLocks noChangeArrowheads="1"/>
          </p:cNvSpPr>
          <p:nvPr/>
        </p:nvSpPr>
        <p:spPr bwMode="auto">
          <a:xfrm>
            <a:off x="1500166" y="5857892"/>
            <a:ext cx="6912768" cy="685348"/>
          </a:xfrm>
          <a:prstGeom prst="rect">
            <a:avLst/>
          </a:prstGeom>
          <a:solidFill>
            <a:srgbClr val="CCCCFF"/>
          </a:solidFill>
          <a:ln w="25400" cap="sq">
            <a:noFill/>
            <a:miter lim="800000"/>
            <a:headEnd type="none" w="sm" len="sm"/>
            <a:tailEnd type="none" w="lg" len="lg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tIns="108000" bIns="144000" anchor="ctr" anchorCtr="1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中断源识别及判优由硬件系统完成</a:t>
            </a:r>
          </a:p>
        </p:txBody>
      </p:sp>
      <p:cxnSp>
        <p:nvCxnSpPr>
          <p:cNvPr id="7" name="直接箭头连接符 6"/>
          <p:cNvCxnSpPr>
            <a:cxnSpLocks noChangeShapeType="1"/>
          </p:cNvCxnSpPr>
          <p:nvPr/>
        </p:nvCxnSpPr>
        <p:spPr bwMode="auto">
          <a:xfrm>
            <a:off x="4643438" y="4724400"/>
            <a:ext cx="720725" cy="0"/>
          </a:xfrm>
          <a:prstGeom prst="straightConnector1">
            <a:avLst/>
          </a:prstGeom>
          <a:noFill/>
          <a:ln w="25400" cap="sq" algn="ctr">
            <a:solidFill>
              <a:srgbClr val="FF00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Text Box 20"/>
          <p:cNvSpPr txBox="1">
            <a:spLocks noChangeArrowheads="1"/>
          </p:cNvSpPr>
          <p:nvPr/>
        </p:nvSpPr>
        <p:spPr bwMode="auto">
          <a:xfrm>
            <a:off x="5364163" y="4486275"/>
            <a:ext cx="21336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600" b="1">
                <a:latin typeface="华文中宋" pitchFamily="2" charset="-122"/>
                <a:ea typeface="华文中宋" pitchFamily="2" charset="-122"/>
              </a:rPr>
              <a:t>中断判优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8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8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8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8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8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8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8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38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BDA20AEF-AA72-452E-B7F4-F8110A7B52DF}" type="slidenum">
              <a:rPr lang="zh-CN" altLang="en-US" smtClean="0"/>
              <a:pPr eaLnBrk="1" hangingPunct="1"/>
              <a:t>57</a:t>
            </a:fld>
            <a:endParaRPr lang="en-US" altLang="zh-CN" smtClean="0"/>
          </a:p>
        </p:txBody>
      </p:sp>
      <p:sp>
        <p:nvSpPr>
          <p:cNvPr id="63491" name="Rectangle 205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中断判优</a:t>
            </a:r>
            <a:endParaRPr lang="zh-CN" altLang="en-US" sz="2800" smtClean="0">
              <a:solidFill>
                <a:schemeClr val="tx1"/>
              </a:solidFill>
            </a:endParaRPr>
          </a:p>
        </p:txBody>
      </p:sp>
      <p:sp>
        <p:nvSpPr>
          <p:cNvPr id="63492" name="Rectangle 2051"/>
          <p:cNvSpPr>
            <a:spLocks noGrp="1" noChangeArrowheads="1"/>
          </p:cNvSpPr>
          <p:nvPr>
            <p:ph type="body" idx="1"/>
          </p:nvPr>
        </p:nvSpPr>
        <p:spPr>
          <a:xfrm>
            <a:off x="900113" y="2205038"/>
            <a:ext cx="7488237" cy="4032250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zh-CN" altLang="en-US" smtClean="0"/>
              <a:t>软件判优</a:t>
            </a:r>
          </a:p>
          <a:p>
            <a:pPr lvl="1" eaLnBrk="1" hangingPunct="1">
              <a:lnSpc>
                <a:spcPct val="110000"/>
              </a:lnSpc>
            </a:pPr>
            <a:r>
              <a:rPr lang="zh-CN" altLang="en-US" smtClean="0"/>
              <a:t>顺序查询中断请求，先查询的先服务</a:t>
            </a:r>
          </a:p>
          <a:p>
            <a:pPr lvl="2" eaLnBrk="1" hangingPunct="1">
              <a:lnSpc>
                <a:spcPct val="110000"/>
              </a:lnSpc>
            </a:pPr>
            <a:r>
              <a:rPr lang="zh-CN" altLang="en-US" smtClean="0">
                <a:ea typeface="宋体" charset="-122"/>
              </a:rPr>
              <a:t>即先查询的优先级别高</a:t>
            </a:r>
          </a:p>
          <a:p>
            <a:pPr eaLnBrk="1" hangingPunct="1">
              <a:lnSpc>
                <a:spcPct val="110000"/>
              </a:lnSpc>
              <a:spcBef>
                <a:spcPct val="45000"/>
              </a:spcBef>
            </a:pPr>
            <a:r>
              <a:rPr lang="zh-CN" altLang="en-US" smtClean="0"/>
              <a:t>硬件判优</a:t>
            </a:r>
          </a:p>
          <a:p>
            <a:pPr lvl="1" eaLnBrk="1" hangingPunct="1"/>
            <a:r>
              <a:rPr lang="zh-CN" altLang="en-US" smtClean="0"/>
              <a:t>链式判优、并行判优（中断向量法）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4"/>
          <p:cNvSpPr txBox="1">
            <a:spLocks noChangeArrowheads="1"/>
          </p:cNvSpPr>
          <p:nvPr/>
        </p:nvSpPr>
        <p:spPr bwMode="auto">
          <a:xfrm>
            <a:off x="827088" y="476250"/>
            <a:ext cx="2808287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GB" sz="2800" b="1">
                <a:solidFill>
                  <a:schemeClr val="tx2"/>
                </a:solidFill>
                <a:latin typeface="Arial" charset="0"/>
              </a:rPr>
              <a:t>菊花链逻辑电路</a:t>
            </a:r>
            <a:endParaRPr lang="zh-CN" altLang="en-US" sz="2800" b="1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64515" name="Rectangle 5"/>
          <p:cNvSpPr>
            <a:spLocks noChangeArrowheads="1"/>
          </p:cNvSpPr>
          <p:nvPr/>
        </p:nvSpPr>
        <p:spPr bwMode="auto">
          <a:xfrm>
            <a:off x="3016250" y="1268413"/>
            <a:ext cx="4189413" cy="1906587"/>
          </a:xfrm>
          <a:prstGeom prst="rect">
            <a:avLst/>
          </a:prstGeom>
          <a:solidFill>
            <a:srgbClr val="339966"/>
          </a:solidFill>
          <a:ln w="9525" algn="ctr">
            <a:solidFill>
              <a:srgbClr val="339966"/>
            </a:solidFill>
            <a:prstDash val="dash"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4516" name="Text Box 6"/>
          <p:cNvSpPr txBox="1">
            <a:spLocks noChangeArrowheads="1"/>
          </p:cNvSpPr>
          <p:nvPr/>
        </p:nvSpPr>
        <p:spPr bwMode="auto">
          <a:xfrm>
            <a:off x="1619250" y="5268913"/>
            <a:ext cx="88265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just" eaLnBrk="1" hangingPunct="1">
              <a:spcBef>
                <a:spcPct val="2000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2000" b="1">
                <a:latin typeface="Arial" charset="0"/>
              </a:rPr>
              <a:t>INTA</a:t>
            </a:r>
            <a:r>
              <a:rPr lang="en-US" altLang="zh-CN" sz="2000" b="1" baseline="-25000">
                <a:latin typeface="Arial" charset="0"/>
              </a:rPr>
              <a:t>i</a:t>
            </a:r>
            <a:r>
              <a:rPr lang="en-US" altLang="zh-CN" sz="1600" b="1" baseline="-25000">
                <a:latin typeface="Arial" charset="0"/>
              </a:rPr>
              <a:t>n</a:t>
            </a:r>
          </a:p>
        </p:txBody>
      </p:sp>
      <p:sp>
        <p:nvSpPr>
          <p:cNvPr id="64517" name="Line 7"/>
          <p:cNvSpPr>
            <a:spLocks noChangeShapeType="1"/>
          </p:cNvSpPr>
          <p:nvPr/>
        </p:nvSpPr>
        <p:spPr bwMode="auto">
          <a:xfrm>
            <a:off x="1595438" y="5291138"/>
            <a:ext cx="576262" cy="15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18" name="Rectangle 8"/>
          <p:cNvSpPr>
            <a:spLocks noChangeArrowheads="1"/>
          </p:cNvSpPr>
          <p:nvPr/>
        </p:nvSpPr>
        <p:spPr bwMode="auto">
          <a:xfrm>
            <a:off x="3089275" y="3686175"/>
            <a:ext cx="2867025" cy="2071688"/>
          </a:xfrm>
          <a:prstGeom prst="rect">
            <a:avLst/>
          </a:prstGeom>
          <a:solidFill>
            <a:srgbClr val="339966"/>
          </a:solidFill>
          <a:ln w="9525" algn="ctr">
            <a:solidFill>
              <a:srgbClr val="339966"/>
            </a:solidFill>
            <a:prstDash val="dash"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4519" name="Text Box 9"/>
          <p:cNvSpPr txBox="1">
            <a:spLocks noChangeArrowheads="1"/>
          </p:cNvSpPr>
          <p:nvPr/>
        </p:nvSpPr>
        <p:spPr bwMode="auto">
          <a:xfrm>
            <a:off x="6746875" y="3252788"/>
            <a:ext cx="660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just" eaLnBrk="1" hangingPunct="1">
              <a:spcBef>
                <a:spcPct val="2000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2000" b="1">
                <a:latin typeface="Arial" charset="0"/>
              </a:rPr>
              <a:t>IREQ</a:t>
            </a:r>
          </a:p>
        </p:txBody>
      </p:sp>
      <p:sp>
        <p:nvSpPr>
          <p:cNvPr id="64520" name="Text Box 10"/>
          <p:cNvSpPr txBox="1">
            <a:spLocks noChangeArrowheads="1"/>
          </p:cNvSpPr>
          <p:nvPr/>
        </p:nvSpPr>
        <p:spPr bwMode="auto">
          <a:xfrm>
            <a:off x="1931988" y="6034088"/>
            <a:ext cx="623887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2000" b="1">
                <a:latin typeface="Arial" charset="0"/>
              </a:rPr>
              <a:t>INTR</a:t>
            </a:r>
          </a:p>
        </p:txBody>
      </p:sp>
      <p:sp>
        <p:nvSpPr>
          <p:cNvPr id="64521" name="Rectangle 11"/>
          <p:cNvSpPr>
            <a:spLocks noChangeArrowheads="1"/>
          </p:cNvSpPr>
          <p:nvPr/>
        </p:nvSpPr>
        <p:spPr bwMode="auto">
          <a:xfrm>
            <a:off x="3309938" y="3962400"/>
            <a:ext cx="1322387" cy="4143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 b="1">
                <a:latin typeface="Arial" charset="0"/>
              </a:rPr>
              <a:t>&amp;</a:t>
            </a:r>
          </a:p>
        </p:txBody>
      </p:sp>
      <p:sp>
        <p:nvSpPr>
          <p:cNvPr id="64522" name="AutoShape 12"/>
          <p:cNvSpPr>
            <a:spLocks noChangeArrowheads="1"/>
          </p:cNvSpPr>
          <p:nvPr/>
        </p:nvSpPr>
        <p:spPr bwMode="auto">
          <a:xfrm>
            <a:off x="3879850" y="3856038"/>
            <a:ext cx="138113" cy="100012"/>
          </a:xfrm>
          <a:prstGeom prst="flowChartConnector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4523" name="Line 13"/>
          <p:cNvSpPr>
            <a:spLocks noChangeShapeType="1"/>
          </p:cNvSpPr>
          <p:nvPr/>
        </p:nvSpPr>
        <p:spPr bwMode="auto">
          <a:xfrm>
            <a:off x="3629025" y="4376738"/>
            <a:ext cx="0" cy="27622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24" name="Line 14"/>
          <p:cNvSpPr>
            <a:spLocks noChangeShapeType="1"/>
          </p:cNvSpPr>
          <p:nvPr/>
        </p:nvSpPr>
        <p:spPr bwMode="auto">
          <a:xfrm>
            <a:off x="4357688" y="4376738"/>
            <a:ext cx="0" cy="690562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64525" name="Group 15"/>
          <p:cNvGrpSpPr>
            <a:grpSpLocks/>
          </p:cNvGrpSpPr>
          <p:nvPr/>
        </p:nvGrpSpPr>
        <p:grpSpPr bwMode="auto">
          <a:xfrm>
            <a:off x="3346450" y="4652963"/>
            <a:ext cx="554038" cy="387350"/>
            <a:chOff x="4440" y="4053"/>
            <a:chExt cx="454" cy="438"/>
          </a:xfrm>
        </p:grpSpPr>
        <p:sp>
          <p:nvSpPr>
            <p:cNvPr id="64558" name="Rectangle 16"/>
            <p:cNvSpPr>
              <a:spLocks noChangeArrowheads="1"/>
            </p:cNvSpPr>
            <p:nvPr/>
          </p:nvSpPr>
          <p:spPr bwMode="auto">
            <a:xfrm>
              <a:off x="4440" y="4179"/>
              <a:ext cx="454" cy="312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Clr>
                  <a:srgbClr val="0000CC"/>
                </a:buClr>
                <a:buSzPct val="75000"/>
                <a:buFont typeface="Wingdings" pitchFamily="2" charset="2"/>
                <a:buNone/>
              </a:pPr>
              <a:r>
                <a:rPr lang="en-US" altLang="zh-CN" sz="1600" b="1">
                  <a:latin typeface="Arial" charset="0"/>
                </a:rPr>
                <a:t>=1</a:t>
              </a:r>
            </a:p>
          </p:txBody>
        </p:sp>
        <p:sp>
          <p:nvSpPr>
            <p:cNvPr id="64559" name="AutoShape 17"/>
            <p:cNvSpPr>
              <a:spLocks noChangeArrowheads="1"/>
            </p:cNvSpPr>
            <p:nvPr/>
          </p:nvSpPr>
          <p:spPr bwMode="auto">
            <a:xfrm>
              <a:off x="4620" y="4053"/>
              <a:ext cx="113" cy="114"/>
            </a:xfrm>
            <a:prstGeom prst="flowChartConnector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64526" name="Line 18"/>
          <p:cNvSpPr>
            <a:spLocks noChangeShapeType="1"/>
          </p:cNvSpPr>
          <p:nvPr/>
        </p:nvSpPr>
        <p:spPr bwMode="auto">
          <a:xfrm>
            <a:off x="6616700" y="3155950"/>
            <a:ext cx="0" cy="3024188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27" name="Line 19"/>
          <p:cNvSpPr>
            <a:spLocks noChangeShapeType="1"/>
          </p:cNvSpPr>
          <p:nvPr/>
        </p:nvSpPr>
        <p:spPr bwMode="auto">
          <a:xfrm flipH="1">
            <a:off x="2647950" y="6170613"/>
            <a:ext cx="3970338" cy="0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28" name="Rectangle 20"/>
          <p:cNvSpPr>
            <a:spLocks noChangeArrowheads="1"/>
          </p:cNvSpPr>
          <p:nvPr/>
        </p:nvSpPr>
        <p:spPr bwMode="auto">
          <a:xfrm rot="5400000">
            <a:off x="4794250" y="4986338"/>
            <a:ext cx="690563" cy="5730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lIns="72000" tIns="0" rIns="0" bIns="0"/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ct val="4000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>
                <a:latin typeface="宋体" charset="-122"/>
              </a:rPr>
              <a:t> </a:t>
            </a:r>
            <a:r>
              <a:rPr lang="en-US" altLang="zh-CN" sz="1600" b="1">
                <a:latin typeface="Arial" charset="0"/>
              </a:rPr>
              <a:t>≥1</a:t>
            </a:r>
          </a:p>
        </p:txBody>
      </p:sp>
      <p:sp>
        <p:nvSpPr>
          <p:cNvPr id="64529" name="Line 21"/>
          <p:cNvSpPr>
            <a:spLocks noChangeShapeType="1"/>
          </p:cNvSpPr>
          <p:nvPr/>
        </p:nvSpPr>
        <p:spPr bwMode="auto">
          <a:xfrm>
            <a:off x="3640138" y="5053013"/>
            <a:ext cx="0" cy="41433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30" name="Line 22"/>
          <p:cNvSpPr>
            <a:spLocks noChangeShapeType="1"/>
          </p:cNvSpPr>
          <p:nvPr/>
        </p:nvSpPr>
        <p:spPr bwMode="auto">
          <a:xfrm>
            <a:off x="2647950" y="5480050"/>
            <a:ext cx="2205038" cy="0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31" name="Line 23"/>
          <p:cNvSpPr>
            <a:spLocks noChangeShapeType="1"/>
          </p:cNvSpPr>
          <p:nvPr/>
        </p:nvSpPr>
        <p:spPr bwMode="auto">
          <a:xfrm>
            <a:off x="4357688" y="5067300"/>
            <a:ext cx="4953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32" name="Line 24"/>
          <p:cNvSpPr>
            <a:spLocks noChangeShapeType="1"/>
          </p:cNvSpPr>
          <p:nvPr/>
        </p:nvSpPr>
        <p:spPr bwMode="auto">
          <a:xfrm>
            <a:off x="5422900" y="5264150"/>
            <a:ext cx="276225" cy="0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33" name="Line 25"/>
          <p:cNvSpPr>
            <a:spLocks noChangeShapeType="1"/>
          </p:cNvSpPr>
          <p:nvPr/>
        </p:nvSpPr>
        <p:spPr bwMode="auto">
          <a:xfrm flipV="1">
            <a:off x="5705475" y="5480050"/>
            <a:ext cx="1763713" cy="0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34" name="Line 26"/>
          <p:cNvSpPr>
            <a:spLocks noChangeShapeType="1"/>
          </p:cNvSpPr>
          <p:nvPr/>
        </p:nvSpPr>
        <p:spPr bwMode="auto">
          <a:xfrm>
            <a:off x="5705475" y="5260975"/>
            <a:ext cx="0" cy="211138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35" name="Line 27"/>
          <p:cNvSpPr>
            <a:spLocks noChangeShapeType="1"/>
          </p:cNvSpPr>
          <p:nvPr/>
        </p:nvSpPr>
        <p:spPr bwMode="auto">
          <a:xfrm>
            <a:off x="4357688" y="4652963"/>
            <a:ext cx="2247900" cy="0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36" name="Text Box 28"/>
          <p:cNvSpPr txBox="1">
            <a:spLocks noChangeArrowheads="1"/>
          </p:cNvSpPr>
          <p:nvPr/>
        </p:nvSpPr>
        <p:spPr bwMode="auto">
          <a:xfrm>
            <a:off x="7591425" y="5283200"/>
            <a:ext cx="108426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just" eaLnBrk="1" hangingPunct="1">
              <a:spcBef>
                <a:spcPct val="2000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2000" b="1">
                <a:latin typeface="Arial" charset="0"/>
              </a:rPr>
              <a:t>INTAout</a:t>
            </a:r>
          </a:p>
        </p:txBody>
      </p:sp>
      <p:sp>
        <p:nvSpPr>
          <p:cNvPr id="64537" name="Line 29"/>
          <p:cNvSpPr>
            <a:spLocks noChangeShapeType="1"/>
          </p:cNvSpPr>
          <p:nvPr/>
        </p:nvSpPr>
        <p:spPr bwMode="auto">
          <a:xfrm>
            <a:off x="7599363" y="5305425"/>
            <a:ext cx="935037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38" name="Line 30"/>
          <p:cNvSpPr>
            <a:spLocks noChangeShapeType="1"/>
          </p:cNvSpPr>
          <p:nvPr/>
        </p:nvSpPr>
        <p:spPr bwMode="auto">
          <a:xfrm>
            <a:off x="2862263" y="5480050"/>
            <a:ext cx="220662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39" name="Line 31"/>
          <p:cNvSpPr>
            <a:spLocks noChangeShapeType="1"/>
          </p:cNvSpPr>
          <p:nvPr/>
        </p:nvSpPr>
        <p:spPr bwMode="auto">
          <a:xfrm flipH="1">
            <a:off x="5956300" y="4652963"/>
            <a:ext cx="220663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40" name="Line 32"/>
          <p:cNvSpPr>
            <a:spLocks noChangeShapeType="1"/>
          </p:cNvSpPr>
          <p:nvPr/>
        </p:nvSpPr>
        <p:spPr bwMode="auto">
          <a:xfrm flipH="1">
            <a:off x="2647950" y="6170613"/>
            <a:ext cx="220663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41" name="Line 33"/>
          <p:cNvSpPr>
            <a:spLocks noChangeShapeType="1"/>
          </p:cNvSpPr>
          <p:nvPr/>
        </p:nvSpPr>
        <p:spPr bwMode="auto">
          <a:xfrm flipV="1">
            <a:off x="3946525" y="3187700"/>
            <a:ext cx="0" cy="13652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42" name="Text Box 34"/>
          <p:cNvSpPr txBox="1">
            <a:spLocks noChangeArrowheads="1"/>
          </p:cNvSpPr>
          <p:nvPr/>
        </p:nvSpPr>
        <p:spPr bwMode="auto">
          <a:xfrm>
            <a:off x="1763713" y="2060575"/>
            <a:ext cx="6619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0" rIns="0" bIns="0"/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b="1">
                <a:latin typeface="Arial" charset="0"/>
              </a:rPr>
              <a:t>DB</a:t>
            </a:r>
          </a:p>
        </p:txBody>
      </p:sp>
      <p:sp>
        <p:nvSpPr>
          <p:cNvPr id="64543" name="Rectangle 35"/>
          <p:cNvSpPr>
            <a:spLocks noChangeArrowheads="1"/>
          </p:cNvSpPr>
          <p:nvPr/>
        </p:nvSpPr>
        <p:spPr bwMode="auto">
          <a:xfrm>
            <a:off x="3395663" y="1616075"/>
            <a:ext cx="1101725" cy="1241425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4544" name="AutoShape 36"/>
          <p:cNvSpPr>
            <a:spLocks noChangeArrowheads="1"/>
          </p:cNvSpPr>
          <p:nvPr/>
        </p:nvSpPr>
        <p:spPr bwMode="auto">
          <a:xfrm rot="5400000">
            <a:off x="3777457" y="1993106"/>
            <a:ext cx="317500" cy="382587"/>
          </a:xfrm>
          <a:prstGeom prst="flowChartMerge">
            <a:avLst/>
          </a:prstGeom>
          <a:solidFill>
            <a:srgbClr val="FF6600"/>
          </a:solidFill>
          <a:ln w="9525" algn="ctr">
            <a:solidFill>
              <a:srgbClr val="FF66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4545" name="AutoShape 39"/>
          <p:cNvSpPr>
            <a:spLocks noChangeArrowheads="1"/>
          </p:cNvSpPr>
          <p:nvPr/>
        </p:nvSpPr>
        <p:spPr bwMode="auto">
          <a:xfrm>
            <a:off x="3897313" y="2273300"/>
            <a:ext cx="95250" cy="69850"/>
          </a:xfrm>
          <a:prstGeom prst="flowChartConnector">
            <a:avLst/>
          </a:prstGeom>
          <a:noFill/>
          <a:ln w="952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4546" name="AutoShape 40"/>
          <p:cNvSpPr>
            <a:spLocks noChangeArrowheads="1"/>
          </p:cNvSpPr>
          <p:nvPr/>
        </p:nvSpPr>
        <p:spPr bwMode="auto">
          <a:xfrm>
            <a:off x="2509838" y="2051050"/>
            <a:ext cx="882650" cy="274638"/>
          </a:xfrm>
          <a:prstGeom prst="leftArrow">
            <a:avLst>
              <a:gd name="adj1" fmla="val 50000"/>
              <a:gd name="adj2" fmla="val 80347"/>
            </a:avLst>
          </a:prstGeom>
          <a:solidFill>
            <a:srgbClr val="FF6600"/>
          </a:solidFill>
          <a:ln w="9525" algn="ctr">
            <a:solidFill>
              <a:srgbClr val="FF66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4547" name="AutoShape 41"/>
          <p:cNvSpPr>
            <a:spLocks noChangeArrowheads="1"/>
          </p:cNvSpPr>
          <p:nvPr/>
        </p:nvSpPr>
        <p:spPr bwMode="auto">
          <a:xfrm>
            <a:off x="4497388" y="2043113"/>
            <a:ext cx="882650" cy="276225"/>
          </a:xfrm>
          <a:prstGeom prst="leftArrow">
            <a:avLst>
              <a:gd name="adj1" fmla="val 50000"/>
              <a:gd name="adj2" fmla="val 79885"/>
            </a:avLst>
          </a:prstGeom>
          <a:solidFill>
            <a:srgbClr val="FF6600"/>
          </a:solidFill>
          <a:ln w="9525" algn="ctr">
            <a:solidFill>
              <a:srgbClr val="FF66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4548" name="Text Box 42"/>
          <p:cNvSpPr txBox="1">
            <a:spLocks noChangeArrowheads="1"/>
          </p:cNvSpPr>
          <p:nvPr/>
        </p:nvSpPr>
        <p:spPr bwMode="auto">
          <a:xfrm>
            <a:off x="3616325" y="1646238"/>
            <a:ext cx="661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600" b="1">
                <a:latin typeface="Times New Roman" pitchFamily="18" charset="0"/>
              </a:rPr>
              <a:t>三态门</a:t>
            </a:r>
            <a:endParaRPr lang="zh-CN" altLang="en-US" sz="1600" b="1">
              <a:latin typeface="Arial" charset="0"/>
            </a:endParaRPr>
          </a:p>
        </p:txBody>
      </p:sp>
      <p:sp>
        <p:nvSpPr>
          <p:cNvPr id="64549" name="Text Box 43"/>
          <p:cNvSpPr txBox="1">
            <a:spLocks noChangeArrowheads="1"/>
          </p:cNvSpPr>
          <p:nvPr/>
        </p:nvSpPr>
        <p:spPr bwMode="auto">
          <a:xfrm>
            <a:off x="5414963" y="1543050"/>
            <a:ext cx="441325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0" rIns="0" bIns="0"/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72000"/>
              </a:lnSpc>
              <a:spcBef>
                <a:spcPct val="2000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b="1">
                <a:latin typeface="Times New Roman" pitchFamily="18" charset="0"/>
              </a:rPr>
              <a:t>中</a:t>
            </a:r>
          </a:p>
          <a:p>
            <a:pPr algn="ctr" eaLnBrk="1" hangingPunct="1">
              <a:lnSpc>
                <a:spcPct val="72000"/>
              </a:lnSpc>
              <a:spcBef>
                <a:spcPct val="2000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b="1">
                <a:latin typeface="Times New Roman" pitchFamily="18" charset="0"/>
              </a:rPr>
              <a:t>断</a:t>
            </a:r>
          </a:p>
          <a:p>
            <a:pPr algn="ctr" eaLnBrk="1" hangingPunct="1">
              <a:lnSpc>
                <a:spcPct val="72000"/>
              </a:lnSpc>
              <a:spcBef>
                <a:spcPct val="2000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b="1">
                <a:latin typeface="Times New Roman" pitchFamily="18" charset="0"/>
              </a:rPr>
              <a:t>向</a:t>
            </a:r>
          </a:p>
          <a:p>
            <a:pPr algn="ctr" eaLnBrk="1" hangingPunct="1">
              <a:lnSpc>
                <a:spcPct val="72000"/>
              </a:lnSpc>
              <a:spcBef>
                <a:spcPct val="2000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b="1">
                <a:latin typeface="Times New Roman" pitchFamily="18" charset="0"/>
              </a:rPr>
              <a:t>量</a:t>
            </a:r>
          </a:p>
          <a:p>
            <a:pPr algn="ctr" eaLnBrk="1" hangingPunct="1">
              <a:lnSpc>
                <a:spcPct val="72000"/>
              </a:lnSpc>
              <a:spcBef>
                <a:spcPct val="2000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b="1">
                <a:latin typeface="Times New Roman" pitchFamily="18" charset="0"/>
              </a:rPr>
              <a:t>码</a:t>
            </a:r>
            <a:endParaRPr lang="zh-CN" altLang="en-US" b="1">
              <a:latin typeface="Arial" charset="0"/>
            </a:endParaRPr>
          </a:p>
        </p:txBody>
      </p:sp>
      <p:sp>
        <p:nvSpPr>
          <p:cNvPr id="64550" name="Line 44"/>
          <p:cNvSpPr>
            <a:spLocks noChangeShapeType="1"/>
          </p:cNvSpPr>
          <p:nvPr/>
        </p:nvSpPr>
        <p:spPr bwMode="auto">
          <a:xfrm>
            <a:off x="3946525" y="2335213"/>
            <a:ext cx="0" cy="1517650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51" name="Text Box 45"/>
          <p:cNvSpPr txBox="1">
            <a:spLocks noChangeArrowheads="1"/>
          </p:cNvSpPr>
          <p:nvPr/>
        </p:nvSpPr>
        <p:spPr bwMode="auto">
          <a:xfrm>
            <a:off x="3665538" y="2943225"/>
            <a:ext cx="220662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/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400" b="1">
                <a:latin typeface="Arial" charset="0"/>
              </a:rPr>
              <a:t>E</a:t>
            </a:r>
          </a:p>
        </p:txBody>
      </p:sp>
      <p:sp>
        <p:nvSpPr>
          <p:cNvPr id="64552" name="Line 46"/>
          <p:cNvSpPr>
            <a:spLocks noChangeShapeType="1"/>
          </p:cNvSpPr>
          <p:nvPr/>
        </p:nvSpPr>
        <p:spPr bwMode="auto">
          <a:xfrm>
            <a:off x="3702050" y="2924175"/>
            <a:ext cx="144463" cy="31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53" name="Text Box 47"/>
          <p:cNvSpPr txBox="1">
            <a:spLocks noChangeArrowheads="1"/>
          </p:cNvSpPr>
          <p:nvPr/>
        </p:nvSpPr>
        <p:spPr bwMode="auto">
          <a:xfrm>
            <a:off x="5829300" y="1339850"/>
            <a:ext cx="13223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0" rIns="0" bIns="0"/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b="1">
                <a:latin typeface="Times New Roman" pitchFamily="18" charset="0"/>
              </a:rPr>
              <a:t>外设接口</a:t>
            </a:r>
            <a:endParaRPr lang="zh-CN" altLang="en-US" b="1">
              <a:latin typeface="Arial" charset="0"/>
            </a:endParaRPr>
          </a:p>
        </p:txBody>
      </p:sp>
      <p:sp>
        <p:nvSpPr>
          <p:cNvPr id="64554" name="Text Box 48"/>
          <p:cNvSpPr txBox="1">
            <a:spLocks noChangeArrowheads="1"/>
          </p:cNvSpPr>
          <p:nvPr/>
        </p:nvSpPr>
        <p:spPr bwMode="auto">
          <a:xfrm>
            <a:off x="2843213" y="3273425"/>
            <a:ext cx="944562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r" eaLnBrk="1" hangingPunct="1">
              <a:spcBef>
                <a:spcPct val="2000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600" b="1">
                <a:latin typeface="Times New Roman" pitchFamily="18" charset="0"/>
              </a:rPr>
              <a:t>中断确认</a:t>
            </a:r>
          </a:p>
        </p:txBody>
      </p:sp>
      <p:sp>
        <p:nvSpPr>
          <p:cNvPr id="64555" name="Text Box 49"/>
          <p:cNvSpPr txBox="1">
            <a:spLocks noChangeArrowheads="1"/>
          </p:cNvSpPr>
          <p:nvPr/>
        </p:nvSpPr>
        <p:spPr bwMode="auto">
          <a:xfrm>
            <a:off x="4779963" y="3779838"/>
            <a:ext cx="1011237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0" rIns="0" bIns="0"/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600" b="1">
                <a:latin typeface="Times New Roman" pitchFamily="18" charset="0"/>
              </a:rPr>
              <a:t>菊花链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600" b="1">
                <a:latin typeface="Times New Roman" pitchFamily="18" charset="0"/>
              </a:rPr>
              <a:t>逻辑电路</a:t>
            </a:r>
            <a:endParaRPr lang="zh-CN" altLang="en-US" sz="1600" b="1">
              <a:latin typeface="Arial" charset="0"/>
            </a:endParaRPr>
          </a:p>
        </p:txBody>
      </p:sp>
      <p:sp>
        <p:nvSpPr>
          <p:cNvPr id="64556" name="Line 50"/>
          <p:cNvSpPr>
            <a:spLocks noChangeShapeType="1"/>
          </p:cNvSpPr>
          <p:nvPr/>
        </p:nvSpPr>
        <p:spPr bwMode="auto">
          <a:xfrm>
            <a:off x="4141788" y="2178050"/>
            <a:ext cx="228600" cy="0"/>
          </a:xfrm>
          <a:prstGeom prst="line">
            <a:avLst/>
          </a:prstGeom>
          <a:noFill/>
          <a:ln w="19050" cap="sq">
            <a:solidFill>
              <a:schemeClr val="bg2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57" name="Line 51"/>
          <p:cNvSpPr>
            <a:spLocks noChangeShapeType="1"/>
          </p:cNvSpPr>
          <p:nvPr/>
        </p:nvSpPr>
        <p:spPr bwMode="auto">
          <a:xfrm>
            <a:off x="3544888" y="2178050"/>
            <a:ext cx="228600" cy="0"/>
          </a:xfrm>
          <a:prstGeom prst="line">
            <a:avLst/>
          </a:prstGeom>
          <a:noFill/>
          <a:ln w="19050" cap="sq">
            <a:solidFill>
              <a:schemeClr val="bg2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8DE65F22-5BDB-464C-8C6E-7F1F7BA070ED}" type="slidenum">
              <a:rPr lang="zh-CN" altLang="en-US" smtClean="0"/>
              <a:pPr eaLnBrk="1" hangingPunct="1"/>
              <a:t>59</a:t>
            </a:fld>
            <a:endParaRPr lang="en-US" altLang="zh-CN" smtClean="0"/>
          </a:p>
        </p:txBody>
      </p:sp>
      <p:sp>
        <p:nvSpPr>
          <p:cNvPr id="655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中断响应</a:t>
            </a:r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7772400" cy="4219575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GB" smtClean="0"/>
              <a:t>向中断源发出</a:t>
            </a:r>
            <a:r>
              <a:rPr lang="en-GB" altLang="zh-CN" smtClean="0"/>
              <a:t>INTA</a:t>
            </a:r>
            <a:r>
              <a:rPr lang="zh-CN" altLang="en-GB" smtClean="0"/>
              <a:t>中断响应信号；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GB" smtClean="0"/>
              <a:t>关中断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GB" smtClean="0"/>
              <a:t>保护硬件现场</a:t>
            </a:r>
          </a:p>
          <a:p>
            <a:pPr lvl="1" eaLnBrk="1" hangingPunct="1">
              <a:lnSpc>
                <a:spcPct val="120000"/>
              </a:lnSpc>
            </a:pPr>
            <a:r>
              <a:rPr lang="zh-CN" altLang="en-GB" smtClean="0"/>
              <a:t>将</a:t>
            </a:r>
            <a:r>
              <a:rPr lang="en-GB" altLang="zh-CN" smtClean="0"/>
              <a:t>FLAGS</a:t>
            </a:r>
            <a:r>
              <a:rPr lang="zh-CN" altLang="en-GB" smtClean="0"/>
              <a:t>压入堆栈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GB" smtClean="0"/>
              <a:t>保护断点</a:t>
            </a:r>
          </a:p>
          <a:p>
            <a:pPr lvl="1" eaLnBrk="1" hangingPunct="1">
              <a:lnSpc>
                <a:spcPct val="120000"/>
              </a:lnSpc>
            </a:pPr>
            <a:r>
              <a:rPr lang="zh-CN" altLang="en-GB" smtClean="0"/>
              <a:t>将</a:t>
            </a:r>
            <a:r>
              <a:rPr lang="en-GB" altLang="zh-CN" smtClean="0"/>
              <a:t>CS</a:t>
            </a:r>
            <a:r>
              <a:rPr lang="zh-CN" altLang="en-GB" smtClean="0"/>
              <a:t>、</a:t>
            </a:r>
            <a:r>
              <a:rPr lang="en-GB" altLang="zh-CN" smtClean="0"/>
              <a:t>IP</a:t>
            </a:r>
            <a:r>
              <a:rPr lang="zh-CN" altLang="en-GB" smtClean="0"/>
              <a:t>压入堆栈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GB" smtClean="0"/>
              <a:t>获得中断服务程序入口地址</a:t>
            </a:r>
            <a:endParaRPr lang="zh-CN" altLang="en-US" smtClean="0"/>
          </a:p>
        </p:txBody>
      </p:sp>
      <p:sp>
        <p:nvSpPr>
          <p:cNvPr id="140292" name="Text Box 4"/>
          <p:cNvSpPr txBox="1">
            <a:spLocks noChangeArrowheads="1"/>
          </p:cNvSpPr>
          <p:nvPr/>
        </p:nvSpPr>
        <p:spPr bwMode="auto">
          <a:xfrm>
            <a:off x="7596188" y="3068638"/>
            <a:ext cx="431800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000" b="1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由硬件系统完成</a:t>
            </a:r>
          </a:p>
        </p:txBody>
      </p:sp>
      <p:sp>
        <p:nvSpPr>
          <p:cNvPr id="140295" name="Line 7"/>
          <p:cNvSpPr>
            <a:spLocks noChangeShapeType="1"/>
          </p:cNvSpPr>
          <p:nvPr/>
        </p:nvSpPr>
        <p:spPr bwMode="auto">
          <a:xfrm>
            <a:off x="3776663" y="2133600"/>
            <a:ext cx="8382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0296" name="AutoShape 8"/>
          <p:cNvSpPr>
            <a:spLocks/>
          </p:cNvSpPr>
          <p:nvPr/>
        </p:nvSpPr>
        <p:spPr bwMode="auto">
          <a:xfrm rot="10800000">
            <a:off x="7164388" y="2276475"/>
            <a:ext cx="287337" cy="3529013"/>
          </a:xfrm>
          <a:prstGeom prst="leftBrace">
            <a:avLst>
              <a:gd name="adj1" fmla="val 102348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0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0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0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0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0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0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0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40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2" grpId="0"/>
      <p:bldP spid="140295" grpId="0" animBg="1"/>
      <p:bldP spid="14029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116013" y="260350"/>
            <a:ext cx="7793037" cy="1462088"/>
          </a:xfrm>
        </p:spPr>
        <p:txBody>
          <a:bodyPr/>
          <a:lstStyle/>
          <a:p>
            <a:pPr eaLnBrk="1" hangingPunct="1"/>
            <a:r>
              <a:rPr lang="en-US" altLang="zh-CN" smtClean="0"/>
              <a:t>2. </a:t>
            </a:r>
            <a:r>
              <a:rPr lang="zh-CN" altLang="en-US" smtClean="0"/>
              <a:t>接口的基本构成</a:t>
            </a:r>
          </a:p>
        </p:txBody>
      </p:sp>
      <p:sp>
        <p:nvSpPr>
          <p:cNvPr id="12291" name="Text Box 2053"/>
          <p:cNvSpPr txBox="1">
            <a:spLocks noChangeArrowheads="1"/>
          </p:cNvSpPr>
          <p:nvPr/>
        </p:nvSpPr>
        <p:spPr bwMode="auto">
          <a:xfrm>
            <a:off x="7620000" y="2514600"/>
            <a:ext cx="984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just" eaLnBrk="1" hangingPunct="1"/>
            <a:r>
              <a:rPr lang="zh-CN" altLang="en-US" sz="2000" b="1">
                <a:latin typeface="Times New Roman" pitchFamily="18" charset="0"/>
              </a:rPr>
              <a:t>数据线</a:t>
            </a:r>
          </a:p>
        </p:txBody>
      </p:sp>
      <p:sp>
        <p:nvSpPr>
          <p:cNvPr id="12292" name="Text Box 2054"/>
          <p:cNvSpPr txBox="1">
            <a:spLocks noChangeArrowheads="1"/>
          </p:cNvSpPr>
          <p:nvPr/>
        </p:nvSpPr>
        <p:spPr bwMode="auto">
          <a:xfrm>
            <a:off x="7702550" y="4841875"/>
            <a:ext cx="984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just" eaLnBrk="1" hangingPunct="1"/>
            <a:r>
              <a:rPr lang="zh-CN" altLang="en-US" sz="2000" b="1">
                <a:latin typeface="Times New Roman" pitchFamily="18" charset="0"/>
              </a:rPr>
              <a:t>控制线</a:t>
            </a:r>
          </a:p>
        </p:txBody>
      </p:sp>
      <p:sp>
        <p:nvSpPr>
          <p:cNvPr id="12293" name="Text Box 2055"/>
          <p:cNvSpPr txBox="1">
            <a:spLocks noChangeArrowheads="1"/>
          </p:cNvSpPr>
          <p:nvPr/>
        </p:nvSpPr>
        <p:spPr bwMode="auto">
          <a:xfrm>
            <a:off x="7696200" y="3962400"/>
            <a:ext cx="984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just" eaLnBrk="1" hangingPunct="1"/>
            <a:r>
              <a:rPr lang="zh-CN" altLang="en-US" sz="2000" b="1">
                <a:latin typeface="Times New Roman" pitchFamily="18" charset="0"/>
              </a:rPr>
              <a:t>状态线</a:t>
            </a:r>
          </a:p>
        </p:txBody>
      </p:sp>
      <p:sp>
        <p:nvSpPr>
          <p:cNvPr id="12294" name="Text Box 2056"/>
          <p:cNvSpPr txBox="1">
            <a:spLocks noChangeArrowheads="1"/>
          </p:cNvSpPr>
          <p:nvPr/>
        </p:nvSpPr>
        <p:spPr bwMode="auto">
          <a:xfrm>
            <a:off x="771525" y="3686175"/>
            <a:ext cx="6540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just" eaLnBrk="1" hangingPunct="1"/>
            <a:r>
              <a:rPr lang="en-US" altLang="zh-CN" sz="2000" b="1">
                <a:latin typeface="Times New Roman" pitchFamily="18" charset="0"/>
              </a:rPr>
              <a:t>DB</a:t>
            </a:r>
          </a:p>
        </p:txBody>
      </p:sp>
      <p:sp>
        <p:nvSpPr>
          <p:cNvPr id="12295" name="Text Box 2057"/>
          <p:cNvSpPr txBox="1">
            <a:spLocks noChangeArrowheads="1"/>
          </p:cNvSpPr>
          <p:nvPr/>
        </p:nvSpPr>
        <p:spPr bwMode="auto">
          <a:xfrm>
            <a:off x="771525" y="4519613"/>
            <a:ext cx="6540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just" eaLnBrk="1" hangingPunct="1"/>
            <a:r>
              <a:rPr lang="en-US" altLang="zh-CN" sz="2000" b="1">
                <a:latin typeface="Times New Roman" pitchFamily="18" charset="0"/>
              </a:rPr>
              <a:t>CB</a:t>
            </a:r>
          </a:p>
        </p:txBody>
      </p:sp>
      <p:sp>
        <p:nvSpPr>
          <p:cNvPr id="12296" name="Text Box 2058"/>
          <p:cNvSpPr txBox="1">
            <a:spLocks noChangeArrowheads="1"/>
          </p:cNvSpPr>
          <p:nvPr/>
        </p:nvSpPr>
        <p:spPr bwMode="auto">
          <a:xfrm>
            <a:off x="757238" y="2824163"/>
            <a:ext cx="6540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just" eaLnBrk="1" hangingPunct="1"/>
            <a:r>
              <a:rPr lang="en-US" altLang="zh-CN" sz="2000" b="1">
                <a:latin typeface="Times New Roman" pitchFamily="18" charset="0"/>
              </a:rPr>
              <a:t>AB</a:t>
            </a:r>
          </a:p>
        </p:txBody>
      </p:sp>
      <p:sp>
        <p:nvSpPr>
          <p:cNvPr id="15370" name="Rectangle 2059"/>
          <p:cNvSpPr>
            <a:spLocks noChangeArrowheads="1"/>
          </p:cNvSpPr>
          <p:nvPr/>
        </p:nvSpPr>
        <p:spPr bwMode="auto">
          <a:xfrm>
            <a:off x="4430713" y="2379663"/>
            <a:ext cx="2298700" cy="5159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339966"/>
            </a:solidFill>
            <a:miter lim="800000"/>
            <a:headEnd/>
            <a:tailEnd/>
          </a:ln>
        </p:spPr>
        <p:txBody>
          <a:bodyPr tIns="0" bIns="0" anchor="ctr" anchorCtr="1"/>
          <a:lstStyle/>
          <a:p>
            <a:pPr algn="ctr">
              <a:defRPr/>
            </a:pPr>
            <a:r>
              <a:rPr lang="zh-CN" altLang="en-US" sz="1600" b="1">
                <a:solidFill>
                  <a:schemeClr val="tx1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数据输入寄存器</a:t>
            </a:r>
          </a:p>
          <a:p>
            <a:pPr algn="ctr">
              <a:defRPr/>
            </a:pPr>
            <a:r>
              <a:rPr lang="en-US" altLang="zh-CN" sz="1600" b="1">
                <a:solidFill>
                  <a:schemeClr val="tx1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(or </a:t>
            </a:r>
            <a:r>
              <a:rPr lang="zh-CN" altLang="en-US" sz="1600" b="1">
                <a:solidFill>
                  <a:schemeClr val="tx1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三态门</a:t>
            </a:r>
            <a:r>
              <a:rPr lang="en-US" altLang="zh-CN" sz="1600" b="1">
                <a:solidFill>
                  <a:schemeClr val="tx1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)</a:t>
            </a:r>
          </a:p>
        </p:txBody>
      </p:sp>
      <p:sp>
        <p:nvSpPr>
          <p:cNvPr id="15371" name="Rectangle 2060"/>
          <p:cNvSpPr>
            <a:spLocks noChangeArrowheads="1"/>
          </p:cNvSpPr>
          <p:nvPr/>
        </p:nvSpPr>
        <p:spPr bwMode="auto">
          <a:xfrm>
            <a:off x="4430713" y="3241675"/>
            <a:ext cx="2298700" cy="4921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339966"/>
            </a:solidFill>
            <a:miter lim="800000"/>
            <a:headEnd/>
            <a:tailEnd/>
          </a:ln>
        </p:spPr>
        <p:txBody>
          <a:bodyPr tIns="0" bIns="0" anchor="ctr" anchorCtr="1"/>
          <a:lstStyle/>
          <a:p>
            <a:pPr algn="ctr">
              <a:defRPr/>
            </a:pPr>
            <a:r>
              <a:rPr lang="zh-CN" altLang="en-US" sz="1600" b="1">
                <a:solidFill>
                  <a:schemeClr val="tx1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数据输出寄存器</a:t>
            </a:r>
          </a:p>
          <a:p>
            <a:pPr algn="ctr">
              <a:defRPr/>
            </a:pPr>
            <a:r>
              <a:rPr lang="en-US" altLang="zh-CN" sz="1600" b="1">
                <a:solidFill>
                  <a:schemeClr val="tx1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(</a:t>
            </a:r>
            <a:r>
              <a:rPr lang="zh-CN" altLang="en-US" sz="1600" b="1">
                <a:solidFill>
                  <a:schemeClr val="tx1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锁存器</a:t>
            </a:r>
            <a:r>
              <a:rPr lang="en-US" altLang="zh-CN" sz="1600" b="1">
                <a:solidFill>
                  <a:schemeClr val="tx1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)</a:t>
            </a:r>
          </a:p>
        </p:txBody>
      </p:sp>
      <p:sp>
        <p:nvSpPr>
          <p:cNvPr id="15372" name="Rectangle 2061"/>
          <p:cNvSpPr>
            <a:spLocks noChangeArrowheads="1"/>
          </p:cNvSpPr>
          <p:nvPr/>
        </p:nvSpPr>
        <p:spPr bwMode="auto">
          <a:xfrm>
            <a:off x="4430713" y="4103688"/>
            <a:ext cx="2298700" cy="4921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339966"/>
            </a:solidFill>
            <a:miter lim="800000"/>
            <a:headEnd/>
            <a:tailEnd/>
          </a:ln>
        </p:spPr>
        <p:txBody>
          <a:bodyPr tIns="0" bIns="0" anchor="ctr" anchorCtr="1"/>
          <a:lstStyle/>
          <a:p>
            <a:pPr algn="ctr">
              <a:defRPr/>
            </a:pPr>
            <a:r>
              <a:rPr lang="zh-CN" altLang="en-US" sz="1600" b="1">
                <a:solidFill>
                  <a:schemeClr val="tx1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状态寄存器</a:t>
            </a:r>
          </a:p>
          <a:p>
            <a:pPr algn="ctr">
              <a:defRPr/>
            </a:pPr>
            <a:r>
              <a:rPr lang="en-US" altLang="zh-CN" sz="1600" b="1">
                <a:solidFill>
                  <a:schemeClr val="tx1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(or </a:t>
            </a:r>
            <a:r>
              <a:rPr lang="zh-CN" altLang="en-US" sz="1600" b="1">
                <a:solidFill>
                  <a:schemeClr val="tx1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三态门</a:t>
            </a:r>
            <a:r>
              <a:rPr lang="en-US" altLang="zh-CN" sz="1600" b="1">
                <a:solidFill>
                  <a:schemeClr val="tx1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)</a:t>
            </a:r>
          </a:p>
        </p:txBody>
      </p:sp>
      <p:sp>
        <p:nvSpPr>
          <p:cNvPr id="15373" name="Rectangle 2062"/>
          <p:cNvSpPr>
            <a:spLocks noChangeArrowheads="1"/>
          </p:cNvSpPr>
          <p:nvPr/>
        </p:nvSpPr>
        <p:spPr bwMode="auto">
          <a:xfrm>
            <a:off x="4430713" y="4965700"/>
            <a:ext cx="2298700" cy="4921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339966"/>
            </a:solidFill>
            <a:miter lim="800000"/>
            <a:headEnd/>
            <a:tailEnd/>
          </a:ln>
        </p:spPr>
        <p:txBody>
          <a:bodyPr tIns="0" bIns="0" anchor="ctr" anchorCtr="1"/>
          <a:lstStyle/>
          <a:p>
            <a:pPr algn="ctr">
              <a:spcBef>
                <a:spcPct val="60000"/>
              </a:spcBef>
              <a:defRPr/>
            </a:pP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命令寄存器</a:t>
            </a:r>
          </a:p>
        </p:txBody>
      </p:sp>
      <p:sp>
        <p:nvSpPr>
          <p:cNvPr id="12301" name="Line 2063"/>
          <p:cNvSpPr>
            <a:spLocks noChangeShapeType="1"/>
          </p:cNvSpPr>
          <p:nvPr/>
        </p:nvSpPr>
        <p:spPr bwMode="auto">
          <a:xfrm>
            <a:off x="6729413" y="4349750"/>
            <a:ext cx="1147762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 type="triangle" w="sm" len="med"/>
            <a:tailEnd type="non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tIns="0" bIns="0"/>
          <a:lstStyle/>
          <a:p>
            <a:endParaRPr lang="zh-CN" altLang="en-US"/>
          </a:p>
        </p:txBody>
      </p:sp>
      <p:sp>
        <p:nvSpPr>
          <p:cNvPr id="12302" name="Line 2064"/>
          <p:cNvSpPr>
            <a:spLocks noChangeShapeType="1"/>
          </p:cNvSpPr>
          <p:nvPr/>
        </p:nvSpPr>
        <p:spPr bwMode="auto">
          <a:xfrm flipH="1">
            <a:off x="3938588" y="2625725"/>
            <a:ext cx="492125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tIns="0" bIns="0"/>
          <a:lstStyle/>
          <a:p>
            <a:endParaRPr lang="zh-CN" altLang="en-US"/>
          </a:p>
        </p:txBody>
      </p:sp>
      <p:sp>
        <p:nvSpPr>
          <p:cNvPr id="12303" name="Line 2065"/>
          <p:cNvSpPr>
            <a:spLocks noChangeShapeType="1"/>
          </p:cNvSpPr>
          <p:nvPr/>
        </p:nvSpPr>
        <p:spPr bwMode="auto">
          <a:xfrm>
            <a:off x="3938588" y="3487738"/>
            <a:ext cx="492125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tIns="0" bIns="0"/>
          <a:lstStyle/>
          <a:p>
            <a:endParaRPr lang="zh-CN" altLang="en-US"/>
          </a:p>
        </p:txBody>
      </p:sp>
      <p:sp>
        <p:nvSpPr>
          <p:cNvPr id="12304" name="Line 2066"/>
          <p:cNvSpPr>
            <a:spLocks noChangeShapeType="1"/>
          </p:cNvSpPr>
          <p:nvPr/>
        </p:nvSpPr>
        <p:spPr bwMode="auto">
          <a:xfrm>
            <a:off x="3938588" y="2625725"/>
            <a:ext cx="0" cy="2586038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tIns="0" bIns="0"/>
          <a:lstStyle/>
          <a:p>
            <a:endParaRPr lang="zh-CN" altLang="en-US"/>
          </a:p>
        </p:txBody>
      </p:sp>
      <p:sp>
        <p:nvSpPr>
          <p:cNvPr id="12305" name="Line 2067"/>
          <p:cNvSpPr>
            <a:spLocks noChangeShapeType="1"/>
          </p:cNvSpPr>
          <p:nvPr/>
        </p:nvSpPr>
        <p:spPr bwMode="auto">
          <a:xfrm>
            <a:off x="6729413" y="3487738"/>
            <a:ext cx="492125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 type="none" w="sm" len="med"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tIns="0" bIns="0"/>
          <a:lstStyle/>
          <a:p>
            <a:endParaRPr lang="zh-CN" altLang="en-US"/>
          </a:p>
        </p:txBody>
      </p:sp>
      <p:sp>
        <p:nvSpPr>
          <p:cNvPr id="12306" name="Line 2068"/>
          <p:cNvSpPr>
            <a:spLocks noChangeShapeType="1"/>
          </p:cNvSpPr>
          <p:nvPr/>
        </p:nvSpPr>
        <p:spPr bwMode="auto">
          <a:xfrm>
            <a:off x="6729413" y="2625725"/>
            <a:ext cx="492125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 type="triangle" w="sm" len="med"/>
            <a:tailEnd type="non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tIns="0" bIns="0"/>
          <a:lstStyle/>
          <a:p>
            <a:endParaRPr lang="zh-CN" altLang="en-US"/>
          </a:p>
        </p:txBody>
      </p:sp>
      <p:sp>
        <p:nvSpPr>
          <p:cNvPr id="12307" name="Line 2069"/>
          <p:cNvSpPr>
            <a:spLocks noChangeShapeType="1"/>
          </p:cNvSpPr>
          <p:nvPr/>
        </p:nvSpPr>
        <p:spPr bwMode="auto">
          <a:xfrm>
            <a:off x="7221538" y="2625725"/>
            <a:ext cx="0" cy="862013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 type="none" w="sm" len="med"/>
            <a:tailEnd type="non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tIns="0" bIns="0"/>
          <a:lstStyle/>
          <a:p>
            <a:endParaRPr lang="zh-CN" altLang="en-US"/>
          </a:p>
        </p:txBody>
      </p:sp>
      <p:sp>
        <p:nvSpPr>
          <p:cNvPr id="12308" name="Line 2070"/>
          <p:cNvSpPr>
            <a:spLocks noChangeShapeType="1"/>
          </p:cNvSpPr>
          <p:nvPr/>
        </p:nvSpPr>
        <p:spPr bwMode="auto">
          <a:xfrm>
            <a:off x="7221538" y="2995613"/>
            <a:ext cx="820737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 type="triangle" w="sm" len="med"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tIns="0" bIns="0"/>
          <a:lstStyle/>
          <a:p>
            <a:endParaRPr lang="zh-CN" altLang="en-US"/>
          </a:p>
        </p:txBody>
      </p:sp>
      <p:sp>
        <p:nvSpPr>
          <p:cNvPr id="12309" name="Line 2071"/>
          <p:cNvSpPr>
            <a:spLocks noChangeShapeType="1"/>
          </p:cNvSpPr>
          <p:nvPr/>
        </p:nvSpPr>
        <p:spPr bwMode="auto">
          <a:xfrm>
            <a:off x="6729413" y="5211763"/>
            <a:ext cx="1147762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 type="none" w="sm" len="med"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tIns="0" bIns="0"/>
          <a:lstStyle/>
          <a:p>
            <a:endParaRPr lang="zh-CN" altLang="en-US"/>
          </a:p>
        </p:txBody>
      </p:sp>
      <p:sp>
        <p:nvSpPr>
          <p:cNvPr id="12310" name="Line 2072"/>
          <p:cNvSpPr>
            <a:spLocks noChangeShapeType="1"/>
          </p:cNvSpPr>
          <p:nvPr/>
        </p:nvSpPr>
        <p:spPr bwMode="auto">
          <a:xfrm flipH="1">
            <a:off x="3938588" y="5211763"/>
            <a:ext cx="492125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 type="triangle" w="sm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tIns="0" bIns="0"/>
          <a:lstStyle/>
          <a:p>
            <a:endParaRPr lang="zh-CN" altLang="en-US"/>
          </a:p>
        </p:txBody>
      </p:sp>
      <p:sp>
        <p:nvSpPr>
          <p:cNvPr id="12311" name="Line 2073"/>
          <p:cNvSpPr>
            <a:spLocks noChangeShapeType="1"/>
          </p:cNvSpPr>
          <p:nvPr/>
        </p:nvSpPr>
        <p:spPr bwMode="auto">
          <a:xfrm>
            <a:off x="3938588" y="4349750"/>
            <a:ext cx="492125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 type="triangle" w="sm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tIns="0" bIns="0"/>
          <a:lstStyle/>
          <a:p>
            <a:endParaRPr lang="zh-CN" altLang="en-US"/>
          </a:p>
        </p:txBody>
      </p:sp>
      <p:sp>
        <p:nvSpPr>
          <p:cNvPr id="12312" name="Line 2074"/>
          <p:cNvSpPr>
            <a:spLocks noChangeShapeType="1"/>
          </p:cNvSpPr>
          <p:nvPr/>
        </p:nvSpPr>
        <p:spPr bwMode="auto">
          <a:xfrm>
            <a:off x="1309688" y="3857625"/>
            <a:ext cx="2625725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 type="triangle" w="sm" len="med"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tIns="0" bIns="0"/>
          <a:lstStyle/>
          <a:p>
            <a:endParaRPr lang="zh-CN" altLang="en-US"/>
          </a:p>
        </p:txBody>
      </p:sp>
      <p:sp>
        <p:nvSpPr>
          <p:cNvPr id="15386" name="Rectangle 2075"/>
          <p:cNvSpPr>
            <a:spLocks noChangeArrowheads="1"/>
          </p:cNvSpPr>
          <p:nvPr/>
        </p:nvSpPr>
        <p:spPr bwMode="auto">
          <a:xfrm>
            <a:off x="2133600" y="2643188"/>
            <a:ext cx="820738" cy="7381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339966"/>
            </a:solidFill>
            <a:miter lim="800000"/>
            <a:headEnd/>
            <a:tailEnd/>
          </a:ln>
        </p:spPr>
        <p:txBody>
          <a:bodyPr tIns="0" bIns="0" anchor="ctr" anchorCtr="1"/>
          <a:lstStyle/>
          <a:p>
            <a:pPr algn="ctr">
              <a:defRPr/>
            </a:pP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译码</a:t>
            </a:r>
          </a:p>
          <a:p>
            <a:pPr algn="ctr">
              <a:defRPr/>
            </a:pP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电路</a:t>
            </a:r>
          </a:p>
        </p:txBody>
      </p:sp>
      <p:sp>
        <p:nvSpPr>
          <p:cNvPr id="15387" name="Rectangle 2076"/>
          <p:cNvSpPr>
            <a:spLocks noChangeArrowheads="1"/>
          </p:cNvSpPr>
          <p:nvPr/>
        </p:nvSpPr>
        <p:spPr bwMode="auto">
          <a:xfrm>
            <a:off x="2133600" y="4367213"/>
            <a:ext cx="820738" cy="7381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339966"/>
            </a:solidFill>
            <a:miter lim="800000"/>
            <a:headEnd/>
            <a:tailEnd/>
          </a:ln>
        </p:spPr>
        <p:txBody>
          <a:bodyPr tIns="0" bIns="0" anchor="ctr" anchorCtr="1"/>
          <a:lstStyle/>
          <a:p>
            <a:pPr algn="ctr">
              <a:defRPr/>
            </a:pP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控制</a:t>
            </a:r>
          </a:p>
          <a:p>
            <a:pPr algn="ctr">
              <a:defRPr/>
            </a:pP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逻辑</a:t>
            </a:r>
          </a:p>
        </p:txBody>
      </p:sp>
      <p:sp>
        <p:nvSpPr>
          <p:cNvPr id="12315" name="Line 2077"/>
          <p:cNvSpPr>
            <a:spLocks noChangeShapeType="1"/>
          </p:cNvSpPr>
          <p:nvPr/>
        </p:nvSpPr>
        <p:spPr bwMode="auto">
          <a:xfrm flipV="1">
            <a:off x="2952750" y="2749550"/>
            <a:ext cx="1477963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tIns="0" bIns="0"/>
          <a:lstStyle/>
          <a:p>
            <a:endParaRPr lang="zh-CN" altLang="en-US"/>
          </a:p>
        </p:txBody>
      </p:sp>
      <p:grpSp>
        <p:nvGrpSpPr>
          <p:cNvPr id="12316" name="Group 2078"/>
          <p:cNvGrpSpPr>
            <a:grpSpLocks/>
          </p:cNvGrpSpPr>
          <p:nvPr/>
        </p:nvGrpSpPr>
        <p:grpSpPr bwMode="auto">
          <a:xfrm>
            <a:off x="2952750" y="2871788"/>
            <a:ext cx="1477963" cy="739775"/>
            <a:chOff x="3960" y="10956"/>
            <a:chExt cx="1620" cy="936"/>
          </a:xfrm>
        </p:grpSpPr>
        <p:sp>
          <p:nvSpPr>
            <p:cNvPr id="12346" name="Line 2079"/>
            <p:cNvSpPr>
              <a:spLocks noChangeShapeType="1"/>
            </p:cNvSpPr>
            <p:nvPr/>
          </p:nvSpPr>
          <p:spPr bwMode="auto">
            <a:xfrm>
              <a:off x="3960" y="10972"/>
              <a:ext cx="7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tIns="0" bIns="0"/>
            <a:lstStyle/>
            <a:p>
              <a:endParaRPr lang="zh-CN" altLang="en-US"/>
            </a:p>
          </p:txBody>
        </p:sp>
        <p:sp>
          <p:nvSpPr>
            <p:cNvPr id="12347" name="Line 2080"/>
            <p:cNvSpPr>
              <a:spLocks noChangeShapeType="1"/>
            </p:cNvSpPr>
            <p:nvPr/>
          </p:nvSpPr>
          <p:spPr bwMode="auto">
            <a:xfrm>
              <a:off x="4680" y="10956"/>
              <a:ext cx="0" cy="9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tIns="0" bIns="0"/>
            <a:lstStyle/>
            <a:p>
              <a:endParaRPr lang="zh-CN" altLang="en-US"/>
            </a:p>
          </p:txBody>
        </p:sp>
        <p:sp>
          <p:nvSpPr>
            <p:cNvPr id="12348" name="Line 2081"/>
            <p:cNvSpPr>
              <a:spLocks noChangeShapeType="1"/>
            </p:cNvSpPr>
            <p:nvPr/>
          </p:nvSpPr>
          <p:spPr bwMode="auto">
            <a:xfrm>
              <a:off x="4680" y="11892"/>
              <a:ext cx="9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tIns="0" bIns="0"/>
            <a:lstStyle/>
            <a:p>
              <a:endParaRPr lang="zh-CN" altLang="en-US"/>
            </a:p>
          </p:txBody>
        </p:sp>
      </p:grpSp>
      <p:grpSp>
        <p:nvGrpSpPr>
          <p:cNvPr id="12317" name="Group 2082"/>
          <p:cNvGrpSpPr>
            <a:grpSpLocks/>
          </p:cNvGrpSpPr>
          <p:nvPr/>
        </p:nvGrpSpPr>
        <p:grpSpPr bwMode="auto">
          <a:xfrm>
            <a:off x="2952750" y="3046413"/>
            <a:ext cx="1477963" cy="1425575"/>
            <a:chOff x="3960" y="11176"/>
            <a:chExt cx="1620" cy="1808"/>
          </a:xfrm>
        </p:grpSpPr>
        <p:sp>
          <p:nvSpPr>
            <p:cNvPr id="12343" name="Line 2083"/>
            <p:cNvSpPr>
              <a:spLocks noChangeShapeType="1"/>
            </p:cNvSpPr>
            <p:nvPr/>
          </p:nvSpPr>
          <p:spPr bwMode="auto">
            <a:xfrm>
              <a:off x="3960" y="11176"/>
              <a:ext cx="5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tIns="0" bIns="0"/>
            <a:lstStyle/>
            <a:p>
              <a:endParaRPr lang="zh-CN" altLang="en-US"/>
            </a:p>
          </p:txBody>
        </p:sp>
        <p:sp>
          <p:nvSpPr>
            <p:cNvPr id="12344" name="Line 2084"/>
            <p:cNvSpPr>
              <a:spLocks noChangeShapeType="1"/>
            </p:cNvSpPr>
            <p:nvPr/>
          </p:nvSpPr>
          <p:spPr bwMode="auto">
            <a:xfrm>
              <a:off x="4500" y="11192"/>
              <a:ext cx="0" cy="17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tIns="0" bIns="0"/>
            <a:lstStyle/>
            <a:p>
              <a:endParaRPr lang="zh-CN" altLang="en-US"/>
            </a:p>
          </p:txBody>
        </p:sp>
        <p:sp>
          <p:nvSpPr>
            <p:cNvPr id="12345" name="Line 2085"/>
            <p:cNvSpPr>
              <a:spLocks noChangeShapeType="1"/>
            </p:cNvSpPr>
            <p:nvPr/>
          </p:nvSpPr>
          <p:spPr bwMode="auto">
            <a:xfrm>
              <a:off x="4500" y="12984"/>
              <a:ext cx="10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tIns="0" bIns="0"/>
            <a:lstStyle/>
            <a:p>
              <a:endParaRPr lang="zh-CN" altLang="en-US"/>
            </a:p>
          </p:txBody>
        </p:sp>
      </p:grpSp>
      <p:grpSp>
        <p:nvGrpSpPr>
          <p:cNvPr id="12318" name="Group 2086"/>
          <p:cNvGrpSpPr>
            <a:grpSpLocks/>
          </p:cNvGrpSpPr>
          <p:nvPr/>
        </p:nvGrpSpPr>
        <p:grpSpPr bwMode="auto">
          <a:xfrm>
            <a:off x="2952750" y="3194050"/>
            <a:ext cx="1477963" cy="2139950"/>
            <a:chOff x="3960" y="11364"/>
            <a:chExt cx="1620" cy="2712"/>
          </a:xfrm>
        </p:grpSpPr>
        <p:sp>
          <p:nvSpPr>
            <p:cNvPr id="12340" name="Line 2087"/>
            <p:cNvSpPr>
              <a:spLocks noChangeShapeType="1"/>
            </p:cNvSpPr>
            <p:nvPr/>
          </p:nvSpPr>
          <p:spPr bwMode="auto">
            <a:xfrm>
              <a:off x="3960" y="11364"/>
              <a:ext cx="3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tIns="0" bIns="0"/>
            <a:lstStyle/>
            <a:p>
              <a:endParaRPr lang="zh-CN" altLang="en-US"/>
            </a:p>
          </p:txBody>
        </p:sp>
        <p:sp>
          <p:nvSpPr>
            <p:cNvPr id="12341" name="Line 2088"/>
            <p:cNvSpPr>
              <a:spLocks noChangeShapeType="1"/>
            </p:cNvSpPr>
            <p:nvPr/>
          </p:nvSpPr>
          <p:spPr bwMode="auto">
            <a:xfrm>
              <a:off x="4320" y="11376"/>
              <a:ext cx="0" cy="27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tIns="0" bIns="0"/>
            <a:lstStyle/>
            <a:p>
              <a:endParaRPr lang="zh-CN" altLang="en-US"/>
            </a:p>
          </p:txBody>
        </p:sp>
        <p:sp>
          <p:nvSpPr>
            <p:cNvPr id="12342" name="Line 2089"/>
            <p:cNvSpPr>
              <a:spLocks noChangeShapeType="1"/>
            </p:cNvSpPr>
            <p:nvPr/>
          </p:nvSpPr>
          <p:spPr bwMode="auto">
            <a:xfrm>
              <a:off x="4320" y="14076"/>
              <a:ext cx="12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tIns="0" bIns="0"/>
            <a:lstStyle/>
            <a:p>
              <a:endParaRPr lang="zh-CN" altLang="en-US"/>
            </a:p>
          </p:txBody>
        </p:sp>
      </p:grpSp>
      <p:sp>
        <p:nvSpPr>
          <p:cNvPr id="12319" name="Line 2090"/>
          <p:cNvSpPr>
            <a:spLocks noChangeShapeType="1"/>
          </p:cNvSpPr>
          <p:nvPr/>
        </p:nvSpPr>
        <p:spPr bwMode="auto">
          <a:xfrm>
            <a:off x="1309688" y="2995613"/>
            <a:ext cx="820737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tIns="0" bIns="0"/>
          <a:lstStyle/>
          <a:p>
            <a:endParaRPr lang="zh-CN" altLang="en-US"/>
          </a:p>
        </p:txBody>
      </p:sp>
      <p:sp>
        <p:nvSpPr>
          <p:cNvPr id="12320" name="Line 2091"/>
          <p:cNvSpPr>
            <a:spLocks noChangeShapeType="1"/>
          </p:cNvSpPr>
          <p:nvPr/>
        </p:nvSpPr>
        <p:spPr bwMode="auto">
          <a:xfrm>
            <a:off x="1309688" y="4719638"/>
            <a:ext cx="820737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tIns="0" bIns="0"/>
          <a:lstStyle/>
          <a:p>
            <a:endParaRPr lang="zh-CN" altLang="en-US"/>
          </a:p>
        </p:txBody>
      </p:sp>
      <p:sp>
        <p:nvSpPr>
          <p:cNvPr id="12321" name="Line 2092"/>
          <p:cNvSpPr>
            <a:spLocks noChangeShapeType="1"/>
          </p:cNvSpPr>
          <p:nvPr/>
        </p:nvSpPr>
        <p:spPr bwMode="auto">
          <a:xfrm flipV="1">
            <a:off x="2460625" y="3363913"/>
            <a:ext cx="0" cy="9858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tIns="0" bIns="0"/>
          <a:lstStyle/>
          <a:p>
            <a:endParaRPr lang="zh-CN" altLang="en-US"/>
          </a:p>
        </p:txBody>
      </p:sp>
      <p:sp>
        <p:nvSpPr>
          <p:cNvPr id="12322" name="Line 2093"/>
          <p:cNvSpPr>
            <a:spLocks noChangeShapeType="1"/>
          </p:cNvSpPr>
          <p:nvPr/>
        </p:nvSpPr>
        <p:spPr bwMode="auto">
          <a:xfrm>
            <a:off x="3773488" y="5703888"/>
            <a:ext cx="9858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tIns="0" bIns="0"/>
          <a:lstStyle/>
          <a:p>
            <a:endParaRPr lang="zh-CN" altLang="en-US"/>
          </a:p>
        </p:txBody>
      </p:sp>
      <p:sp>
        <p:nvSpPr>
          <p:cNvPr id="12323" name="Line 2094"/>
          <p:cNvSpPr>
            <a:spLocks noChangeShapeType="1"/>
          </p:cNvSpPr>
          <p:nvPr/>
        </p:nvSpPr>
        <p:spPr bwMode="auto">
          <a:xfrm>
            <a:off x="4759325" y="5457825"/>
            <a:ext cx="0" cy="246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tIns="0" bIns="0"/>
          <a:lstStyle/>
          <a:p>
            <a:endParaRPr lang="zh-CN" altLang="en-US"/>
          </a:p>
        </p:txBody>
      </p:sp>
      <p:sp>
        <p:nvSpPr>
          <p:cNvPr id="12324" name="Line 2095"/>
          <p:cNvSpPr>
            <a:spLocks noChangeShapeType="1"/>
          </p:cNvSpPr>
          <p:nvPr/>
        </p:nvSpPr>
        <p:spPr bwMode="auto">
          <a:xfrm>
            <a:off x="4759325" y="3733800"/>
            <a:ext cx="0" cy="246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tIns="0" bIns="0"/>
          <a:lstStyle/>
          <a:p>
            <a:endParaRPr lang="zh-CN" altLang="en-US"/>
          </a:p>
        </p:txBody>
      </p:sp>
      <p:sp>
        <p:nvSpPr>
          <p:cNvPr id="12325" name="Line 2096"/>
          <p:cNvSpPr>
            <a:spLocks noChangeShapeType="1"/>
          </p:cNvSpPr>
          <p:nvPr/>
        </p:nvSpPr>
        <p:spPr bwMode="auto">
          <a:xfrm>
            <a:off x="4759325" y="4595813"/>
            <a:ext cx="0" cy="246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tIns="0" bIns="0"/>
          <a:lstStyle/>
          <a:p>
            <a:endParaRPr lang="zh-CN" altLang="en-US"/>
          </a:p>
        </p:txBody>
      </p:sp>
      <p:sp>
        <p:nvSpPr>
          <p:cNvPr id="12326" name="Line 2097"/>
          <p:cNvSpPr>
            <a:spLocks noChangeShapeType="1"/>
          </p:cNvSpPr>
          <p:nvPr/>
        </p:nvSpPr>
        <p:spPr bwMode="auto">
          <a:xfrm>
            <a:off x="4759325" y="2871788"/>
            <a:ext cx="0" cy="246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tIns="0" bIns="0"/>
          <a:lstStyle/>
          <a:p>
            <a:endParaRPr lang="zh-CN" altLang="en-US"/>
          </a:p>
        </p:txBody>
      </p:sp>
      <p:sp>
        <p:nvSpPr>
          <p:cNvPr id="12327" name="Line 2098"/>
          <p:cNvSpPr>
            <a:spLocks noChangeShapeType="1"/>
          </p:cNvSpPr>
          <p:nvPr/>
        </p:nvSpPr>
        <p:spPr bwMode="auto">
          <a:xfrm flipH="1">
            <a:off x="3773488" y="3117850"/>
            <a:ext cx="9858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tIns="0" bIns="0"/>
          <a:lstStyle/>
          <a:p>
            <a:endParaRPr lang="zh-CN" altLang="en-US"/>
          </a:p>
        </p:txBody>
      </p:sp>
      <p:sp>
        <p:nvSpPr>
          <p:cNvPr id="12328" name="Line 2099"/>
          <p:cNvSpPr>
            <a:spLocks noChangeShapeType="1"/>
          </p:cNvSpPr>
          <p:nvPr/>
        </p:nvSpPr>
        <p:spPr bwMode="auto">
          <a:xfrm>
            <a:off x="3773488" y="3117850"/>
            <a:ext cx="0" cy="25860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tIns="0" bIns="0"/>
          <a:lstStyle/>
          <a:p>
            <a:endParaRPr lang="zh-CN" altLang="en-US"/>
          </a:p>
        </p:txBody>
      </p:sp>
      <p:sp>
        <p:nvSpPr>
          <p:cNvPr id="12329" name="Line 2100"/>
          <p:cNvSpPr>
            <a:spLocks noChangeShapeType="1"/>
          </p:cNvSpPr>
          <p:nvPr/>
        </p:nvSpPr>
        <p:spPr bwMode="auto">
          <a:xfrm>
            <a:off x="2952750" y="4719638"/>
            <a:ext cx="8207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tIns="0" bIns="0"/>
          <a:lstStyle/>
          <a:p>
            <a:endParaRPr lang="zh-CN" altLang="en-US"/>
          </a:p>
        </p:txBody>
      </p:sp>
      <p:sp>
        <p:nvSpPr>
          <p:cNvPr id="12330" name="Line 2101"/>
          <p:cNvSpPr>
            <a:spLocks noChangeShapeType="1"/>
          </p:cNvSpPr>
          <p:nvPr/>
        </p:nvSpPr>
        <p:spPr bwMode="auto">
          <a:xfrm flipH="1">
            <a:off x="3773488" y="3979863"/>
            <a:ext cx="9858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tIns="0" bIns="0"/>
          <a:lstStyle/>
          <a:p>
            <a:endParaRPr lang="zh-CN" altLang="en-US"/>
          </a:p>
        </p:txBody>
      </p:sp>
      <p:sp>
        <p:nvSpPr>
          <p:cNvPr id="12331" name="Line 2102"/>
          <p:cNvSpPr>
            <a:spLocks noChangeShapeType="1"/>
          </p:cNvSpPr>
          <p:nvPr/>
        </p:nvSpPr>
        <p:spPr bwMode="auto">
          <a:xfrm>
            <a:off x="3773488" y="4841875"/>
            <a:ext cx="9858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tIns="0" bIns="0"/>
          <a:lstStyle/>
          <a:p>
            <a:endParaRPr lang="zh-CN" altLang="en-US"/>
          </a:p>
        </p:txBody>
      </p:sp>
      <p:sp>
        <p:nvSpPr>
          <p:cNvPr id="12332" name="Line 2103"/>
          <p:cNvSpPr>
            <a:spLocks noChangeShapeType="1"/>
          </p:cNvSpPr>
          <p:nvPr/>
        </p:nvSpPr>
        <p:spPr bwMode="auto">
          <a:xfrm>
            <a:off x="7550150" y="2133600"/>
            <a:ext cx="0" cy="381635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tIns="0" bIns="0"/>
          <a:lstStyle/>
          <a:p>
            <a:endParaRPr lang="zh-CN" altLang="en-US"/>
          </a:p>
        </p:txBody>
      </p:sp>
      <p:sp>
        <p:nvSpPr>
          <p:cNvPr id="12333" name="Line 2104"/>
          <p:cNvSpPr>
            <a:spLocks noChangeShapeType="1"/>
          </p:cNvSpPr>
          <p:nvPr/>
        </p:nvSpPr>
        <p:spPr bwMode="auto">
          <a:xfrm>
            <a:off x="1639888" y="2133600"/>
            <a:ext cx="0" cy="381635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tIns="0" bIns="0"/>
          <a:lstStyle/>
          <a:p>
            <a:endParaRPr lang="zh-CN" altLang="en-US"/>
          </a:p>
        </p:txBody>
      </p:sp>
      <p:sp>
        <p:nvSpPr>
          <p:cNvPr id="12334" name="Line 2105"/>
          <p:cNvSpPr>
            <a:spLocks noChangeShapeType="1"/>
          </p:cNvSpPr>
          <p:nvPr/>
        </p:nvSpPr>
        <p:spPr bwMode="auto">
          <a:xfrm>
            <a:off x="1639888" y="2133600"/>
            <a:ext cx="5910262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tIns="0" bIns="0"/>
          <a:lstStyle/>
          <a:p>
            <a:endParaRPr lang="zh-CN" altLang="en-US"/>
          </a:p>
        </p:txBody>
      </p:sp>
      <p:sp>
        <p:nvSpPr>
          <p:cNvPr id="12335" name="Line 2106"/>
          <p:cNvSpPr>
            <a:spLocks noChangeShapeType="1"/>
          </p:cNvSpPr>
          <p:nvPr/>
        </p:nvSpPr>
        <p:spPr bwMode="auto">
          <a:xfrm>
            <a:off x="1639888" y="5949950"/>
            <a:ext cx="5910262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tIns="0" bIns="0"/>
          <a:lstStyle/>
          <a:p>
            <a:endParaRPr lang="zh-CN" altLang="en-US"/>
          </a:p>
        </p:txBody>
      </p:sp>
      <p:sp>
        <p:nvSpPr>
          <p:cNvPr id="59" name="线形标注 1 58"/>
          <p:cNvSpPr>
            <a:spLocks/>
          </p:cNvSpPr>
          <p:nvPr/>
        </p:nvSpPr>
        <p:spPr bwMode="auto">
          <a:xfrm>
            <a:off x="6804025" y="5589588"/>
            <a:ext cx="2089150" cy="1079500"/>
          </a:xfrm>
          <a:prstGeom prst="borderCallout1">
            <a:avLst>
              <a:gd name="adj1" fmla="val 18750"/>
              <a:gd name="adj2" fmla="val -8333"/>
              <a:gd name="adj3" fmla="val -10843"/>
              <a:gd name="adj4" fmla="val -30792"/>
            </a:avLst>
          </a:prstGeom>
          <a:solidFill>
            <a:schemeClr val="bg1"/>
          </a:solidFill>
          <a:ln w="25400" cap="sq" algn="ctr">
            <a:solidFill>
              <a:srgbClr val="FF0000"/>
            </a:solidFill>
            <a:round/>
            <a:headEnd type="none" w="sm" len="sm"/>
            <a:tailEnd type="triangle" w="lg" len="lg"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marL="0" lvl="1" eaLnBrk="1" hangingPunct="1">
              <a:lnSpc>
                <a:spcPct val="120000"/>
              </a:lnSpc>
              <a:spcAft>
                <a:spcPct val="10000"/>
              </a:spcAft>
            </a:pPr>
            <a:r>
              <a:rPr lang="zh-CN" altLang="en-US" b="1">
                <a:latin typeface="华文中宋" pitchFamily="2" charset="-122"/>
                <a:ea typeface="华文中宋" pitchFamily="2" charset="-122"/>
              </a:rPr>
              <a:t>存放控制命令（设定接口功能、参数和工作方式）</a:t>
            </a:r>
          </a:p>
        </p:txBody>
      </p:sp>
      <p:sp>
        <p:nvSpPr>
          <p:cNvPr id="60" name="线形标注 1 59"/>
          <p:cNvSpPr>
            <a:spLocks/>
          </p:cNvSpPr>
          <p:nvPr/>
        </p:nvSpPr>
        <p:spPr bwMode="auto">
          <a:xfrm>
            <a:off x="6875463" y="1125538"/>
            <a:ext cx="1296987" cy="863600"/>
          </a:xfrm>
          <a:prstGeom prst="borderCallout1">
            <a:avLst>
              <a:gd name="adj1" fmla="val 18750"/>
              <a:gd name="adj2" fmla="val -8333"/>
              <a:gd name="adj3" fmla="val 122657"/>
              <a:gd name="adj4" fmla="val -44829"/>
            </a:avLst>
          </a:prstGeom>
          <a:solidFill>
            <a:schemeClr val="bg1"/>
          </a:solidFill>
          <a:ln w="25400" cap="sq" algn="ctr">
            <a:solidFill>
              <a:srgbClr val="FF0000"/>
            </a:solidFill>
            <a:round/>
            <a:headEnd type="none" w="sm" len="sm"/>
            <a:tailEnd type="triangle" w="lg" len="lg"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marL="0" lvl="1" eaLnBrk="1" hangingPunct="1">
              <a:lnSpc>
                <a:spcPct val="120000"/>
              </a:lnSpc>
              <a:spcAft>
                <a:spcPct val="10000"/>
              </a:spcAft>
            </a:pPr>
            <a:r>
              <a:rPr lang="zh-CN" altLang="en-US" b="1">
                <a:latin typeface="华文中宋" pitchFamily="2" charset="-122"/>
                <a:ea typeface="华文中宋" pitchFamily="2" charset="-122"/>
              </a:rPr>
              <a:t>暂存输入输出数据</a:t>
            </a:r>
          </a:p>
        </p:txBody>
      </p:sp>
      <p:sp>
        <p:nvSpPr>
          <p:cNvPr id="61" name="椭圆 60"/>
          <p:cNvSpPr>
            <a:spLocks noChangeArrowheads="1"/>
          </p:cNvSpPr>
          <p:nvPr/>
        </p:nvSpPr>
        <p:spPr bwMode="auto">
          <a:xfrm>
            <a:off x="4140200" y="2133600"/>
            <a:ext cx="3024188" cy="1800225"/>
          </a:xfrm>
          <a:prstGeom prst="ellipse">
            <a:avLst/>
          </a:prstGeom>
          <a:noFill/>
          <a:ln w="25400" cap="sq" algn="ctr">
            <a:solidFill>
              <a:srgbClr val="FF00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4" name="线形标注 2 63"/>
          <p:cNvSpPr>
            <a:spLocks/>
          </p:cNvSpPr>
          <p:nvPr/>
        </p:nvSpPr>
        <p:spPr bwMode="auto">
          <a:xfrm>
            <a:off x="2771775" y="5876925"/>
            <a:ext cx="1871663" cy="765175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206593"/>
              <a:gd name="adj6" fmla="val 89681"/>
            </a:avLst>
          </a:prstGeom>
          <a:solidFill>
            <a:schemeClr val="bg1"/>
          </a:solidFill>
          <a:ln w="25400" cap="sq" algn="ctr">
            <a:solidFill>
              <a:srgbClr val="FF0000"/>
            </a:solidFill>
            <a:round/>
            <a:headEnd type="none" w="sm" len="sm"/>
            <a:tailEnd type="triangle" w="lg" len="lg"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b="1">
                <a:latin typeface="华文中宋" pitchFamily="2" charset="-122"/>
                <a:ea typeface="华文中宋" pitchFamily="2" charset="-122"/>
              </a:rPr>
              <a:t>保存外设当前状态，供</a:t>
            </a:r>
            <a:r>
              <a:rPr lang="en-US" altLang="zh-CN" b="1">
                <a:latin typeface="华文中宋" pitchFamily="2" charset="-122"/>
                <a:ea typeface="华文中宋" pitchFamily="2" charset="-122"/>
              </a:rPr>
              <a:t>CPU</a:t>
            </a:r>
            <a:r>
              <a:rPr lang="zh-CN" altLang="en-US" b="1">
                <a:latin typeface="华文中宋" pitchFamily="2" charset="-122"/>
                <a:ea typeface="华文中宋" pitchFamily="2" charset="-122"/>
              </a:rPr>
              <a:t>读取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 animBg="1"/>
      <p:bldP spid="61" grpId="0" animBg="1"/>
      <p:bldP spid="6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261ACBE3-4E62-4BC3-8472-DD500297FBDC}" type="slidenum">
              <a:rPr lang="zh-CN" altLang="en-US" smtClean="0"/>
              <a:pPr eaLnBrk="1" hangingPunct="1"/>
              <a:t>60</a:t>
            </a:fld>
            <a:endParaRPr lang="en-US" altLang="zh-CN" smtClean="0"/>
          </a:p>
        </p:txBody>
      </p:sp>
      <p:sp>
        <p:nvSpPr>
          <p:cNvPr id="665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中断处理</a:t>
            </a:r>
          </a:p>
        </p:txBody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2133600"/>
            <a:ext cx="7772400" cy="4114800"/>
          </a:xfrm>
        </p:spPr>
        <p:txBody>
          <a:bodyPr/>
          <a:lstStyle/>
          <a:p>
            <a:pPr eaLnBrk="1" hangingPunct="1">
              <a:lnSpc>
                <a:spcPct val="115000"/>
              </a:lnSpc>
              <a:spcAft>
                <a:spcPct val="5000"/>
              </a:spcAft>
            </a:pPr>
            <a:r>
              <a:rPr lang="zh-CN" altLang="en-US" smtClean="0"/>
              <a:t>执行中断服务子程序</a:t>
            </a:r>
          </a:p>
          <a:p>
            <a:pPr eaLnBrk="1" hangingPunct="1">
              <a:lnSpc>
                <a:spcPct val="115000"/>
              </a:lnSpc>
              <a:spcAft>
                <a:spcPct val="5000"/>
              </a:spcAft>
            </a:pPr>
            <a:r>
              <a:rPr lang="zh-CN" altLang="en-US" smtClean="0"/>
              <a:t>中断服务子程序的特点：</a:t>
            </a:r>
          </a:p>
          <a:p>
            <a:pPr lvl="1" eaLnBrk="1" hangingPunct="1">
              <a:lnSpc>
                <a:spcPct val="115000"/>
              </a:lnSpc>
              <a:spcBef>
                <a:spcPct val="35000"/>
              </a:spcBef>
              <a:spcAft>
                <a:spcPct val="5000"/>
              </a:spcAft>
            </a:pPr>
            <a:r>
              <a:rPr lang="zh-CN" altLang="en-US" smtClean="0"/>
              <a:t>为</a:t>
            </a:r>
            <a:r>
              <a:rPr lang="zh-CN" altLang="en-US" smtClean="0">
                <a:latin typeface="Arial" charset="0"/>
              </a:rPr>
              <a:t>“</a:t>
            </a:r>
            <a:r>
              <a:rPr lang="zh-CN" altLang="en-US" smtClean="0"/>
              <a:t>远过程</a:t>
            </a:r>
            <a:r>
              <a:rPr lang="zh-CN" altLang="en-US" smtClean="0">
                <a:latin typeface="Arial" charset="0"/>
              </a:rPr>
              <a:t>”</a:t>
            </a:r>
            <a:endParaRPr lang="zh-CN" altLang="en-US" smtClean="0"/>
          </a:p>
          <a:p>
            <a:pPr lvl="1" eaLnBrk="1" hangingPunct="1">
              <a:lnSpc>
                <a:spcPct val="120000"/>
              </a:lnSpc>
            </a:pPr>
            <a:r>
              <a:rPr lang="zh-CN" altLang="en-GB" smtClean="0"/>
              <a:t>用</a:t>
            </a:r>
            <a:r>
              <a:rPr lang="en-GB" altLang="zh-CN" b="0" smtClean="0"/>
              <a:t>IRET</a:t>
            </a:r>
            <a:r>
              <a:rPr lang="zh-CN" altLang="en-GB" smtClean="0"/>
              <a:t>指令返回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mtClean="0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DA79D877-421E-47E5-879F-6B7348AE75AF}" type="slidenum">
              <a:rPr lang="zh-CN" altLang="en-US" smtClean="0"/>
              <a:pPr eaLnBrk="1" hangingPunct="1"/>
              <a:t>61</a:t>
            </a:fld>
            <a:endParaRPr lang="en-US" altLang="zh-CN" smtClean="0"/>
          </a:p>
        </p:txBody>
      </p:sp>
      <p:sp>
        <p:nvSpPr>
          <p:cNvPr id="67587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1087438"/>
            <a:ext cx="7010400" cy="685800"/>
          </a:xfrm>
        </p:spPr>
        <p:txBody>
          <a:bodyPr/>
          <a:lstStyle/>
          <a:p>
            <a:pPr eaLnBrk="1" hangingPunct="1"/>
            <a:r>
              <a:rPr lang="zh-CN" altLang="en-US" smtClean="0"/>
              <a:t>中断服务子程序完成的工作</a:t>
            </a:r>
          </a:p>
        </p:txBody>
      </p:sp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6025" y="2060575"/>
            <a:ext cx="7388225" cy="4248150"/>
          </a:xfrm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chemeClr val="tx1"/>
                </a:solidFill>
              </a:rPr>
              <a:t>关中断，保护现场，保护断点，找入口地址</a:t>
            </a:r>
          </a:p>
          <a:p>
            <a:pPr eaLnBrk="1" hangingPunct="1"/>
            <a:r>
              <a:rPr lang="zh-CN" altLang="en-US" smtClean="0"/>
              <a:t>保护软件现场（参数）</a:t>
            </a:r>
          </a:p>
          <a:p>
            <a:pPr eaLnBrk="1" hangingPunct="1"/>
            <a:r>
              <a:rPr lang="zh-CN" altLang="en-US" smtClean="0"/>
              <a:t>开中断（</a:t>
            </a:r>
            <a:r>
              <a:rPr lang="en-US" altLang="zh-CN" smtClean="0"/>
              <a:t>STI）</a:t>
            </a:r>
          </a:p>
          <a:p>
            <a:pPr eaLnBrk="1" hangingPunct="1"/>
            <a:r>
              <a:rPr lang="zh-CN" altLang="en-US" smtClean="0"/>
              <a:t>中断处理</a:t>
            </a:r>
          </a:p>
          <a:p>
            <a:pPr eaLnBrk="1" hangingPunct="1"/>
            <a:r>
              <a:rPr lang="zh-CN" altLang="en-US" smtClean="0"/>
              <a:t>关中断（</a:t>
            </a:r>
            <a:r>
              <a:rPr lang="en-US" altLang="zh-CN" smtClean="0"/>
              <a:t>CLI）</a:t>
            </a:r>
            <a:endParaRPr lang="zh-CN" altLang="en-US" smtClean="0"/>
          </a:p>
          <a:p>
            <a:pPr eaLnBrk="1" hangingPunct="1"/>
            <a:r>
              <a:rPr lang="zh-CN" altLang="en-US" smtClean="0"/>
              <a:t>恢复现场</a:t>
            </a:r>
          </a:p>
          <a:p>
            <a:pPr eaLnBrk="1" hangingPunct="1"/>
            <a:r>
              <a:rPr lang="zh-CN" altLang="en-US" smtClean="0"/>
              <a:t>中断返回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2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2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56F20979-5DA4-4586-B516-F17E38A914E0}" type="slidenum">
              <a:rPr lang="zh-CN" altLang="en-US" smtClean="0"/>
              <a:pPr eaLnBrk="1" hangingPunct="1"/>
              <a:t>62</a:t>
            </a:fld>
            <a:endParaRPr lang="en-US" altLang="zh-CN" smtClean="0"/>
          </a:p>
        </p:txBody>
      </p:sp>
      <p:sp>
        <p:nvSpPr>
          <p:cNvPr id="686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中断返回</a:t>
            </a:r>
          </a:p>
        </p:txBody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7350125" cy="3200400"/>
          </a:xfrm>
        </p:spPr>
        <p:txBody>
          <a:bodyPr/>
          <a:lstStyle/>
          <a:p>
            <a:pPr eaLnBrk="1" hangingPunct="1">
              <a:lnSpc>
                <a:spcPct val="145000"/>
              </a:lnSpc>
            </a:pPr>
            <a:r>
              <a:rPr lang="zh-CN" altLang="en-US" smtClean="0"/>
              <a:t>执行</a:t>
            </a:r>
            <a:r>
              <a:rPr lang="en-US" altLang="zh-CN" smtClean="0"/>
              <a:t>IRET</a:t>
            </a:r>
            <a:r>
              <a:rPr lang="zh-CN" altLang="en-US" smtClean="0"/>
              <a:t>指令，使</a:t>
            </a:r>
            <a:r>
              <a:rPr lang="en-US" altLang="zh-CN" smtClean="0"/>
              <a:t>IP、CS</a:t>
            </a:r>
            <a:r>
              <a:rPr lang="zh-CN" altLang="en-US" smtClean="0"/>
              <a:t>和</a:t>
            </a:r>
            <a:r>
              <a:rPr lang="en-US" altLang="zh-CN" smtClean="0"/>
              <a:t>FLAGS</a:t>
            </a:r>
            <a:r>
              <a:rPr lang="zh-CN" altLang="en-US" smtClean="0"/>
              <a:t>从堆栈弹出</a:t>
            </a:r>
          </a:p>
        </p:txBody>
      </p:sp>
      <p:sp>
        <p:nvSpPr>
          <p:cNvPr id="146436" name="Line 4"/>
          <p:cNvSpPr>
            <a:spLocks noChangeShapeType="1"/>
          </p:cNvSpPr>
          <p:nvPr/>
        </p:nvSpPr>
        <p:spPr bwMode="auto">
          <a:xfrm flipH="1">
            <a:off x="5148263" y="2781300"/>
            <a:ext cx="287337" cy="12954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6437" name="Text Box 5"/>
          <p:cNvSpPr txBox="1">
            <a:spLocks noChangeArrowheads="1"/>
          </p:cNvSpPr>
          <p:nvPr/>
        </p:nvSpPr>
        <p:spPr bwMode="auto">
          <a:xfrm>
            <a:off x="3635375" y="4149725"/>
            <a:ext cx="31686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latin typeface="华文中宋" pitchFamily="2" charset="-122"/>
                <a:ea typeface="华文中宋" pitchFamily="2" charset="-122"/>
              </a:rPr>
              <a:t>恢复断点和硬件现场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6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6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6" grpId="0" animBg="1"/>
      <p:bldP spid="146437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标题 1"/>
          <p:cNvSpPr>
            <a:spLocks noGrp="1"/>
          </p:cNvSpPr>
          <p:nvPr>
            <p:ph type="title"/>
          </p:nvPr>
        </p:nvSpPr>
        <p:spPr>
          <a:xfrm>
            <a:off x="250825" y="333375"/>
            <a:ext cx="3960813" cy="765175"/>
          </a:xfrm>
        </p:spPr>
        <p:txBody>
          <a:bodyPr/>
          <a:lstStyle/>
          <a:p>
            <a:r>
              <a:rPr lang="zh-CN" altLang="en-US" smtClean="0">
                <a:latin typeface="华文行楷" pitchFamily="2" charset="-122"/>
                <a:ea typeface="华文行楷" pitchFamily="2" charset="-122"/>
              </a:rPr>
              <a:t>中断处理过程</a:t>
            </a:r>
          </a:p>
        </p:txBody>
      </p:sp>
      <p:graphicFrame>
        <p:nvGraphicFramePr>
          <p:cNvPr id="3074" name="Object 4"/>
          <p:cNvGraphicFramePr>
            <a:graphicFrameLocks noChangeAspect="1"/>
          </p:cNvGraphicFramePr>
          <p:nvPr/>
        </p:nvGraphicFramePr>
        <p:xfrm>
          <a:off x="4259263" y="215900"/>
          <a:ext cx="4560887" cy="638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Visio" r:id="rId3" imgW="3148012" imgH="4413885" progId="Visio.Drawing.11">
                  <p:embed/>
                </p:oleObj>
              </mc:Choice>
              <mc:Fallback>
                <p:oleObj name="Visio" r:id="rId3" imgW="3148012" imgH="4413885" progId="Visio.Drawing.11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59263" y="215900"/>
                        <a:ext cx="4560887" cy="6381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椭圆形标注 7"/>
          <p:cNvSpPr>
            <a:spLocks noChangeArrowheads="1"/>
          </p:cNvSpPr>
          <p:nvPr/>
        </p:nvSpPr>
        <p:spPr bwMode="auto">
          <a:xfrm>
            <a:off x="1547813" y="1557338"/>
            <a:ext cx="1944687" cy="1366837"/>
          </a:xfrm>
          <a:prstGeom prst="wedgeEllipseCallout">
            <a:avLst>
              <a:gd name="adj1" fmla="val 90676"/>
              <a:gd name="adj2" fmla="val -84602"/>
            </a:avLst>
          </a:prstGeom>
          <a:noFill/>
          <a:ln w="25400" cap="sq" algn="ctr">
            <a:solidFill>
              <a:srgbClr val="FF00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>
                <a:latin typeface="华文中宋" pitchFamily="2" charset="-122"/>
                <a:ea typeface="华文中宋" pitchFamily="2" charset="-122"/>
              </a:rPr>
              <a:t>请求信号应保持到本次中断被响应</a:t>
            </a:r>
          </a:p>
        </p:txBody>
      </p:sp>
      <p:sp>
        <p:nvSpPr>
          <p:cNvPr id="9" name="椭圆形标注 8"/>
          <p:cNvSpPr>
            <a:spLocks noChangeArrowheads="1"/>
          </p:cNvSpPr>
          <p:nvPr/>
        </p:nvSpPr>
        <p:spPr bwMode="auto">
          <a:xfrm>
            <a:off x="1403350" y="2420938"/>
            <a:ext cx="1944688" cy="1079500"/>
          </a:xfrm>
          <a:prstGeom prst="wedgeEllipseCallout">
            <a:avLst>
              <a:gd name="adj1" fmla="val 98264"/>
              <a:gd name="adj2" fmla="val -106449"/>
            </a:avLst>
          </a:prstGeom>
          <a:noFill/>
          <a:ln w="25400" cap="sq" algn="ctr">
            <a:solidFill>
              <a:srgbClr val="FF00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>
                <a:latin typeface="华文中宋" pitchFamily="2" charset="-122"/>
                <a:ea typeface="华文中宋" pitchFamily="2" charset="-122"/>
              </a:rPr>
              <a:t>通过中断类型码区分</a:t>
            </a:r>
          </a:p>
        </p:txBody>
      </p:sp>
      <p:sp>
        <p:nvSpPr>
          <p:cNvPr id="10" name="椭圆形标注 9"/>
          <p:cNvSpPr>
            <a:spLocks noChangeArrowheads="1"/>
          </p:cNvSpPr>
          <p:nvPr/>
        </p:nvSpPr>
        <p:spPr bwMode="auto">
          <a:xfrm>
            <a:off x="1331913" y="3716338"/>
            <a:ext cx="1584325" cy="1008062"/>
          </a:xfrm>
          <a:prstGeom prst="wedgeEllipseCallout">
            <a:avLst>
              <a:gd name="adj1" fmla="val 104782"/>
              <a:gd name="adj2" fmla="val -49394"/>
            </a:avLst>
          </a:prstGeom>
          <a:noFill/>
          <a:ln w="25400" cap="sq" algn="ctr">
            <a:solidFill>
              <a:srgbClr val="FF00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>
                <a:latin typeface="华文中宋" pitchFamily="2" charset="-122"/>
                <a:ea typeface="华文中宋" pitchFamily="2" charset="-122"/>
              </a:rPr>
              <a:t>硬件系统完成</a:t>
            </a:r>
          </a:p>
        </p:txBody>
      </p:sp>
      <p:sp>
        <p:nvSpPr>
          <p:cNvPr id="11" name="左大括号 10"/>
          <p:cNvSpPr/>
          <p:nvPr/>
        </p:nvSpPr>
        <p:spPr bwMode="auto">
          <a:xfrm>
            <a:off x="3779838" y="2420938"/>
            <a:ext cx="504825" cy="2663825"/>
          </a:xfrm>
          <a:prstGeom prst="leftBrace">
            <a:avLst/>
          </a:prstGeom>
          <a:noFill/>
          <a:ln w="25400" cap="sq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sm" len="sm"/>
            <a:tailEnd type="none" w="lg" len="lg"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2" name="椭圆形标注 11"/>
          <p:cNvSpPr>
            <a:spLocks noChangeArrowheads="1"/>
          </p:cNvSpPr>
          <p:nvPr/>
        </p:nvSpPr>
        <p:spPr bwMode="auto">
          <a:xfrm>
            <a:off x="1619250" y="5516563"/>
            <a:ext cx="1584325" cy="1008062"/>
          </a:xfrm>
          <a:prstGeom prst="wedgeEllipseCallout">
            <a:avLst>
              <a:gd name="adj1" fmla="val 112227"/>
              <a:gd name="adj2" fmla="val -18671"/>
            </a:avLst>
          </a:prstGeom>
          <a:noFill/>
          <a:ln w="25400" cap="sq" algn="ctr">
            <a:solidFill>
              <a:srgbClr val="FF00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>
                <a:latin typeface="华文中宋" pitchFamily="2" charset="-122"/>
                <a:ea typeface="华文中宋" pitchFamily="2" charset="-122"/>
              </a:rPr>
              <a:t>软件系统完成</a:t>
            </a:r>
          </a:p>
        </p:txBody>
      </p:sp>
      <p:sp>
        <p:nvSpPr>
          <p:cNvPr id="14" name="椭圆 13"/>
          <p:cNvSpPr/>
          <p:nvPr/>
        </p:nvSpPr>
        <p:spPr bwMode="auto">
          <a:xfrm>
            <a:off x="6659563" y="333375"/>
            <a:ext cx="2484437" cy="3382963"/>
          </a:xfrm>
          <a:prstGeom prst="ellipse">
            <a:avLst/>
          </a:prstGeom>
          <a:noFill/>
          <a:ln w="25400" cap="sq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sm" len="sm"/>
            <a:tailEnd type="none" w="lg" len="lg"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5" name="椭圆 14"/>
          <p:cNvSpPr/>
          <p:nvPr/>
        </p:nvSpPr>
        <p:spPr bwMode="auto">
          <a:xfrm>
            <a:off x="3995738" y="5373688"/>
            <a:ext cx="2089150" cy="1008062"/>
          </a:xfrm>
          <a:prstGeom prst="ellipse">
            <a:avLst/>
          </a:prstGeom>
          <a:noFill/>
          <a:ln w="25400" cap="sq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sm" len="sm"/>
            <a:tailEnd type="none" w="lg" len="lg"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6" name="椭圆 15"/>
          <p:cNvSpPr>
            <a:spLocks noChangeArrowheads="1"/>
          </p:cNvSpPr>
          <p:nvPr/>
        </p:nvSpPr>
        <p:spPr bwMode="auto">
          <a:xfrm>
            <a:off x="6804025" y="3644900"/>
            <a:ext cx="2089150" cy="3024188"/>
          </a:xfrm>
          <a:prstGeom prst="ellipse">
            <a:avLst/>
          </a:prstGeom>
          <a:noFill/>
          <a:ln w="25400" cap="sq" algn="ctr">
            <a:solidFill>
              <a:srgbClr val="FF00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" name="椭圆形标注 16"/>
          <p:cNvSpPr>
            <a:spLocks noChangeArrowheads="1"/>
          </p:cNvSpPr>
          <p:nvPr/>
        </p:nvSpPr>
        <p:spPr bwMode="auto">
          <a:xfrm>
            <a:off x="5580063" y="3213100"/>
            <a:ext cx="1584325" cy="1008063"/>
          </a:xfrm>
          <a:prstGeom prst="wedgeEllipseCallout">
            <a:avLst>
              <a:gd name="adj1" fmla="val 58208"/>
              <a:gd name="adj2" fmla="val 72032"/>
            </a:avLst>
          </a:prstGeom>
          <a:noFill/>
          <a:ln w="25400" cap="sq" algn="ctr">
            <a:solidFill>
              <a:srgbClr val="FF00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>
                <a:latin typeface="华文中宋" pitchFamily="2" charset="-122"/>
                <a:ea typeface="华文中宋" pitchFamily="2" charset="-122"/>
              </a:rPr>
              <a:t>硬件系统完成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7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7338BC53-1AC7-4A4A-8548-61975E64B241}" type="slidenum">
              <a:rPr lang="zh-CN" altLang="en-US" smtClean="0"/>
              <a:pPr eaLnBrk="1" hangingPunct="1"/>
              <a:t>64</a:t>
            </a:fld>
            <a:endParaRPr lang="en-US" altLang="zh-CN" smtClean="0"/>
          </a:p>
        </p:txBody>
      </p:sp>
      <p:sp>
        <p:nvSpPr>
          <p:cNvPr id="696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3.  </a:t>
            </a:r>
            <a:r>
              <a:rPr lang="zh-CN" altLang="en-US" smtClean="0"/>
              <a:t>8088/8086中断系统</a:t>
            </a:r>
          </a:p>
        </p:txBody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1825" y="3276600"/>
            <a:ext cx="2819400" cy="2971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mtClean="0"/>
              <a:t>内部中断</a:t>
            </a:r>
          </a:p>
          <a:p>
            <a:pPr eaLnBrk="1" hangingPunct="1"/>
            <a:endParaRPr lang="zh-CN" altLang="en-US" smtClean="0"/>
          </a:p>
          <a:p>
            <a:pPr eaLnBrk="1" hangingPunct="1">
              <a:buFont typeface="Wingdings" pitchFamily="2" charset="2"/>
              <a:buNone/>
            </a:pPr>
            <a:endParaRPr lang="zh-CN" altLang="en-US" smtClean="0"/>
          </a:p>
          <a:p>
            <a:pPr eaLnBrk="1" hangingPunct="1">
              <a:buFont typeface="Wingdings" pitchFamily="2" charset="2"/>
              <a:buNone/>
            </a:pPr>
            <a:endParaRPr lang="zh-CN" altLang="en-US" smtClean="0"/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/>
              <a:t>外部中断</a:t>
            </a:r>
          </a:p>
        </p:txBody>
      </p:sp>
      <p:sp>
        <p:nvSpPr>
          <p:cNvPr id="69637" name="Text Box 4"/>
          <p:cNvSpPr txBox="1">
            <a:spLocks noChangeArrowheads="1"/>
          </p:cNvSpPr>
          <p:nvPr/>
        </p:nvSpPr>
        <p:spPr bwMode="auto">
          <a:xfrm>
            <a:off x="3917950" y="2773363"/>
            <a:ext cx="2819400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lnSpc>
                <a:spcPct val="75000"/>
              </a:lnSpc>
              <a:spcBef>
                <a:spcPct val="50000"/>
              </a:spcBef>
            </a:pPr>
            <a:r>
              <a:rPr kumimoji="1" lang="zh-CN" altLang="en-US" sz="2800" b="1">
                <a:latin typeface="华文中宋" pitchFamily="2" charset="-122"/>
                <a:ea typeface="华文中宋" pitchFamily="2" charset="-122"/>
              </a:rPr>
              <a:t>异常中断</a:t>
            </a:r>
          </a:p>
          <a:p>
            <a:pPr>
              <a:lnSpc>
                <a:spcPct val="75000"/>
              </a:lnSpc>
              <a:spcBef>
                <a:spcPct val="50000"/>
              </a:spcBef>
            </a:pPr>
            <a:endParaRPr kumimoji="1" lang="zh-CN" altLang="en-US" sz="2800" b="1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kumimoji="1" lang="zh-CN" altLang="en-US" sz="2800" b="1">
                <a:latin typeface="华文中宋" pitchFamily="2" charset="-122"/>
                <a:ea typeface="华文中宋" pitchFamily="2" charset="-122"/>
              </a:rPr>
              <a:t>软件中断</a:t>
            </a:r>
          </a:p>
        </p:txBody>
      </p:sp>
      <p:sp>
        <p:nvSpPr>
          <p:cNvPr id="69638" name="Text Box 5"/>
          <p:cNvSpPr txBox="1">
            <a:spLocks noChangeArrowheads="1"/>
          </p:cNvSpPr>
          <p:nvPr/>
        </p:nvSpPr>
        <p:spPr bwMode="auto">
          <a:xfrm>
            <a:off x="3868738" y="5013325"/>
            <a:ext cx="2057400" cy="116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华文中宋" pitchFamily="2" charset="-122"/>
                <a:ea typeface="华文中宋" pitchFamily="2" charset="-122"/>
              </a:rPr>
              <a:t>非屏蔽中断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华文中宋" pitchFamily="2" charset="-122"/>
                <a:ea typeface="华文中宋" pitchFamily="2" charset="-122"/>
              </a:rPr>
              <a:t>可屏蔽中断</a:t>
            </a:r>
          </a:p>
        </p:txBody>
      </p:sp>
      <p:sp>
        <p:nvSpPr>
          <p:cNvPr id="69639" name="AutoShape 6"/>
          <p:cNvSpPr>
            <a:spLocks/>
          </p:cNvSpPr>
          <p:nvPr/>
        </p:nvSpPr>
        <p:spPr bwMode="auto">
          <a:xfrm>
            <a:off x="1619250" y="3573463"/>
            <a:ext cx="288925" cy="2087562"/>
          </a:xfrm>
          <a:prstGeom prst="leftBrace">
            <a:avLst>
              <a:gd name="adj1" fmla="val 60211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9640" name="AutoShape 7"/>
          <p:cNvSpPr>
            <a:spLocks/>
          </p:cNvSpPr>
          <p:nvPr/>
        </p:nvSpPr>
        <p:spPr bwMode="auto">
          <a:xfrm>
            <a:off x="3557588" y="2917825"/>
            <a:ext cx="288925" cy="1223963"/>
          </a:xfrm>
          <a:prstGeom prst="leftBrace">
            <a:avLst>
              <a:gd name="adj1" fmla="val 35302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69641" name="AutoShape 8"/>
          <p:cNvSpPr>
            <a:spLocks/>
          </p:cNvSpPr>
          <p:nvPr/>
        </p:nvSpPr>
        <p:spPr bwMode="auto">
          <a:xfrm>
            <a:off x="3563938" y="5241925"/>
            <a:ext cx="304800" cy="762000"/>
          </a:xfrm>
          <a:prstGeom prst="leftBrace">
            <a:avLst>
              <a:gd name="adj1" fmla="val 20833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69642" name="Text Box 9"/>
          <p:cNvSpPr txBox="1">
            <a:spLocks noChangeArrowheads="1"/>
          </p:cNvSpPr>
          <p:nvPr/>
        </p:nvSpPr>
        <p:spPr bwMode="auto">
          <a:xfrm>
            <a:off x="684213" y="3895725"/>
            <a:ext cx="1066800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华文中宋" pitchFamily="2" charset="-122"/>
                <a:ea typeface="华文中宋" pitchFamily="2" charset="-122"/>
              </a:rPr>
              <a:t>256个中断源</a:t>
            </a:r>
          </a:p>
        </p:txBody>
      </p:sp>
      <p:sp>
        <p:nvSpPr>
          <p:cNvPr id="69643" name="Text Box 10"/>
          <p:cNvSpPr txBox="1">
            <a:spLocks noChangeArrowheads="1"/>
          </p:cNvSpPr>
          <p:nvPr/>
        </p:nvSpPr>
        <p:spPr bwMode="auto">
          <a:xfrm>
            <a:off x="5862638" y="2060575"/>
            <a:ext cx="2819400" cy="188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spcBef>
                <a:spcPct val="5000"/>
              </a:spcBef>
            </a:pPr>
            <a:r>
              <a:rPr kumimoji="1" lang="zh-CN" altLang="en-US" sz="2800" b="1">
                <a:latin typeface="华文中宋" pitchFamily="2" charset="-122"/>
                <a:ea typeface="华文中宋" pitchFamily="2" charset="-122"/>
              </a:rPr>
              <a:t>除法错中断</a:t>
            </a:r>
          </a:p>
          <a:p>
            <a:pPr>
              <a:spcBef>
                <a:spcPct val="5000"/>
              </a:spcBef>
            </a:pPr>
            <a:r>
              <a:rPr kumimoji="1" lang="zh-CN" altLang="en-US" sz="2800" b="1">
                <a:latin typeface="华文中宋" pitchFamily="2" charset="-122"/>
                <a:ea typeface="华文中宋" pitchFamily="2" charset="-122"/>
              </a:rPr>
              <a:t>溢出中断</a:t>
            </a:r>
          </a:p>
          <a:p>
            <a:pPr>
              <a:spcBef>
                <a:spcPct val="5000"/>
              </a:spcBef>
            </a:pPr>
            <a:r>
              <a:rPr kumimoji="1" lang="zh-CN" altLang="en-US" sz="2800" b="1">
                <a:latin typeface="华文中宋" pitchFamily="2" charset="-122"/>
                <a:ea typeface="华文中宋" pitchFamily="2" charset="-122"/>
              </a:rPr>
              <a:t>单步中断</a:t>
            </a:r>
          </a:p>
          <a:p>
            <a:pPr>
              <a:spcBef>
                <a:spcPct val="5000"/>
              </a:spcBef>
            </a:pPr>
            <a:r>
              <a:rPr kumimoji="1" lang="en-US" altLang="zh-CN" sz="2800" b="1">
                <a:latin typeface="华文中宋" pitchFamily="2" charset="-122"/>
                <a:ea typeface="华文中宋" pitchFamily="2" charset="-122"/>
              </a:rPr>
              <a:t>     …</a:t>
            </a:r>
            <a:endParaRPr kumimoji="1" lang="zh-CN" altLang="en-US" sz="2800" b="1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69644" name="AutoShape 11"/>
          <p:cNvSpPr>
            <a:spLocks/>
          </p:cNvSpPr>
          <p:nvPr/>
        </p:nvSpPr>
        <p:spPr bwMode="auto">
          <a:xfrm>
            <a:off x="5580063" y="2278063"/>
            <a:ext cx="287337" cy="1511300"/>
          </a:xfrm>
          <a:prstGeom prst="leftBrace">
            <a:avLst>
              <a:gd name="adj1" fmla="val 43831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AutoShape 4"/>
          <p:cNvSpPr>
            <a:spLocks noChangeAspect="1" noChangeArrowheads="1"/>
          </p:cNvSpPr>
          <p:nvPr/>
        </p:nvSpPr>
        <p:spPr bwMode="auto">
          <a:xfrm>
            <a:off x="735013" y="1557338"/>
            <a:ext cx="8027987" cy="468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0659" name="Text Box 5"/>
          <p:cNvSpPr txBox="1">
            <a:spLocks noChangeArrowheads="1"/>
          </p:cNvSpPr>
          <p:nvPr/>
        </p:nvSpPr>
        <p:spPr bwMode="auto">
          <a:xfrm>
            <a:off x="5272088" y="2312988"/>
            <a:ext cx="698500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 b="1">
                <a:latin typeface="Arial" charset="0"/>
              </a:rPr>
              <a:t>NMI</a:t>
            </a:r>
          </a:p>
        </p:txBody>
      </p:sp>
      <p:sp>
        <p:nvSpPr>
          <p:cNvPr id="70660" name="Text Box 6"/>
          <p:cNvSpPr txBox="1">
            <a:spLocks noChangeArrowheads="1"/>
          </p:cNvSpPr>
          <p:nvPr/>
        </p:nvSpPr>
        <p:spPr bwMode="auto">
          <a:xfrm>
            <a:off x="5403850" y="4179888"/>
            <a:ext cx="495300" cy="22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just" eaLnBrk="1" hangingPunct="1">
              <a:spcBef>
                <a:spcPct val="2000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 b="1">
                <a:latin typeface="Arial" charset="0"/>
              </a:rPr>
              <a:t>INTR</a:t>
            </a:r>
          </a:p>
        </p:txBody>
      </p:sp>
      <p:sp>
        <p:nvSpPr>
          <p:cNvPr id="70661" name="Rectangle 7"/>
          <p:cNvSpPr>
            <a:spLocks noChangeArrowheads="1"/>
          </p:cNvSpPr>
          <p:nvPr/>
        </p:nvSpPr>
        <p:spPr bwMode="auto">
          <a:xfrm>
            <a:off x="1084263" y="1708150"/>
            <a:ext cx="4189412" cy="3933825"/>
          </a:xfrm>
          <a:prstGeom prst="rect">
            <a:avLst/>
          </a:prstGeom>
          <a:solidFill>
            <a:srgbClr val="339966"/>
          </a:solidFill>
          <a:ln w="9525">
            <a:solidFill>
              <a:srgbClr val="339966"/>
            </a:solidFill>
            <a:prstDash val="dash"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0662" name="Rectangle 8"/>
          <p:cNvSpPr>
            <a:spLocks noChangeArrowheads="1"/>
          </p:cNvSpPr>
          <p:nvPr/>
        </p:nvSpPr>
        <p:spPr bwMode="auto">
          <a:xfrm>
            <a:off x="3527425" y="2312988"/>
            <a:ext cx="1222375" cy="2419350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0000CC"/>
              </a:buClr>
              <a:buSzPct val="75000"/>
              <a:buFont typeface="Wingdings" pitchFamily="2" charset="2"/>
              <a:buChar char="n"/>
            </a:pPr>
            <a:endParaRPr lang="zh-CN" altLang="en-US" sz="1600" b="1">
              <a:latin typeface="Times New Roman" pitchFamily="18" charset="0"/>
            </a:endParaRPr>
          </a:p>
          <a:p>
            <a:pPr algn="ctr" eaLnBrk="1" hangingPunct="1">
              <a:spcBef>
                <a:spcPct val="20000"/>
              </a:spcBef>
              <a:buClr>
                <a:srgbClr val="0000CC"/>
              </a:buClr>
              <a:buSzPct val="75000"/>
              <a:buFont typeface="Wingdings" pitchFamily="2" charset="2"/>
              <a:buChar char="n"/>
            </a:pPr>
            <a:endParaRPr lang="zh-CN" altLang="en-US" sz="1600" b="1">
              <a:latin typeface="Times New Roman" pitchFamily="18" charset="0"/>
            </a:endParaRPr>
          </a:p>
          <a:p>
            <a:pPr algn="ctr" eaLnBrk="1" hangingPunct="1">
              <a:spcBef>
                <a:spcPct val="20000"/>
              </a:spcBef>
              <a:buClr>
                <a:srgbClr val="0000CC"/>
              </a:buClr>
              <a:buSzPct val="75000"/>
              <a:buFont typeface="Wingdings" pitchFamily="2" charset="2"/>
              <a:buChar char="n"/>
            </a:pPr>
            <a:endParaRPr lang="zh-CN" altLang="en-US" sz="1600" b="1">
              <a:latin typeface="Times New Roman" pitchFamily="18" charset="0"/>
            </a:endParaRPr>
          </a:p>
          <a:p>
            <a:pPr algn="ctr" eaLnBrk="1" hangingPunct="1">
              <a:spcBef>
                <a:spcPct val="2000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600" b="1">
                <a:solidFill>
                  <a:schemeClr val="bg2"/>
                </a:solidFill>
                <a:latin typeface="Times New Roman" pitchFamily="18" charset="0"/>
              </a:rPr>
              <a:t>中断逻辑</a:t>
            </a:r>
          </a:p>
        </p:txBody>
      </p:sp>
      <p:sp>
        <p:nvSpPr>
          <p:cNvPr id="70663" name="Rectangle 9"/>
          <p:cNvSpPr>
            <a:spLocks noChangeArrowheads="1"/>
          </p:cNvSpPr>
          <p:nvPr/>
        </p:nvSpPr>
        <p:spPr bwMode="auto">
          <a:xfrm>
            <a:off x="1258888" y="1860550"/>
            <a:ext cx="1276350" cy="452438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0" tIns="36000" rIns="0" bIns="0"/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600" b="1">
                <a:solidFill>
                  <a:schemeClr val="bg1"/>
                </a:solidFill>
                <a:latin typeface="宋体" charset="-122"/>
              </a:rPr>
              <a:t>软件中断指令</a:t>
            </a:r>
          </a:p>
        </p:txBody>
      </p:sp>
      <p:sp>
        <p:nvSpPr>
          <p:cNvPr id="70664" name="Rectangle 10"/>
          <p:cNvSpPr>
            <a:spLocks noChangeArrowheads="1"/>
          </p:cNvSpPr>
          <p:nvPr/>
        </p:nvSpPr>
        <p:spPr bwMode="auto">
          <a:xfrm>
            <a:off x="1258888" y="2616200"/>
            <a:ext cx="1220787" cy="454025"/>
          </a:xfrm>
          <a:prstGeom prst="rect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0" tIns="36000" rIns="0" bIns="0"/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600" b="1">
                <a:solidFill>
                  <a:schemeClr val="bg1"/>
                </a:solidFill>
                <a:latin typeface="宋体" charset="-122"/>
              </a:rPr>
              <a:t>溢出中断</a:t>
            </a:r>
          </a:p>
        </p:txBody>
      </p:sp>
      <p:sp>
        <p:nvSpPr>
          <p:cNvPr id="70665" name="Rectangle 11"/>
          <p:cNvSpPr>
            <a:spLocks noChangeArrowheads="1"/>
          </p:cNvSpPr>
          <p:nvPr/>
        </p:nvSpPr>
        <p:spPr bwMode="auto">
          <a:xfrm>
            <a:off x="1258888" y="3898900"/>
            <a:ext cx="1220787" cy="452438"/>
          </a:xfrm>
          <a:prstGeom prst="rect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0" tIns="36000" rIns="0" bIns="0"/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600" b="1">
                <a:solidFill>
                  <a:schemeClr val="bg1"/>
                </a:solidFill>
                <a:latin typeface="Times New Roman" pitchFamily="18" charset="0"/>
              </a:rPr>
              <a:t>除法错</a:t>
            </a:r>
            <a:endParaRPr lang="zh-CN" altLang="en-US" sz="16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70666" name="Rectangle 12"/>
          <p:cNvSpPr>
            <a:spLocks noChangeArrowheads="1"/>
          </p:cNvSpPr>
          <p:nvPr/>
        </p:nvSpPr>
        <p:spPr bwMode="auto">
          <a:xfrm>
            <a:off x="1258888" y="4668838"/>
            <a:ext cx="1220787" cy="454025"/>
          </a:xfrm>
          <a:prstGeom prst="rect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0" tIns="36000" rIns="0" bIns="0"/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600" b="1">
                <a:solidFill>
                  <a:schemeClr val="bg1"/>
                </a:solidFill>
                <a:latin typeface="Times New Roman" pitchFamily="18" charset="0"/>
              </a:rPr>
              <a:t>单步中断</a:t>
            </a:r>
          </a:p>
        </p:txBody>
      </p:sp>
      <p:sp>
        <p:nvSpPr>
          <p:cNvPr id="70667" name="Line 13"/>
          <p:cNvSpPr>
            <a:spLocks noChangeShapeType="1"/>
          </p:cNvSpPr>
          <p:nvPr/>
        </p:nvSpPr>
        <p:spPr bwMode="auto">
          <a:xfrm>
            <a:off x="2479675" y="2822575"/>
            <a:ext cx="1047750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668" name="Line 14"/>
          <p:cNvSpPr>
            <a:spLocks noChangeShapeType="1"/>
          </p:cNvSpPr>
          <p:nvPr/>
        </p:nvSpPr>
        <p:spPr bwMode="auto">
          <a:xfrm>
            <a:off x="2479675" y="4127500"/>
            <a:ext cx="1047750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669" name="Line 15"/>
          <p:cNvSpPr>
            <a:spLocks noChangeShapeType="1"/>
          </p:cNvSpPr>
          <p:nvPr/>
        </p:nvSpPr>
        <p:spPr bwMode="auto">
          <a:xfrm>
            <a:off x="2479675" y="4884738"/>
            <a:ext cx="52387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670" name="Line 16"/>
          <p:cNvSpPr>
            <a:spLocks noChangeShapeType="1"/>
          </p:cNvSpPr>
          <p:nvPr/>
        </p:nvSpPr>
        <p:spPr bwMode="auto">
          <a:xfrm flipV="1">
            <a:off x="3003550" y="4581525"/>
            <a:ext cx="1588" cy="30321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671" name="Line 17"/>
          <p:cNvSpPr>
            <a:spLocks noChangeShapeType="1"/>
          </p:cNvSpPr>
          <p:nvPr/>
        </p:nvSpPr>
        <p:spPr bwMode="auto">
          <a:xfrm>
            <a:off x="3003550" y="4581525"/>
            <a:ext cx="523875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672" name="Line 18"/>
          <p:cNvSpPr>
            <a:spLocks noChangeShapeType="1"/>
          </p:cNvSpPr>
          <p:nvPr/>
        </p:nvSpPr>
        <p:spPr bwMode="auto">
          <a:xfrm>
            <a:off x="2535238" y="2133600"/>
            <a:ext cx="468312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673" name="Line 19"/>
          <p:cNvSpPr>
            <a:spLocks noChangeShapeType="1"/>
          </p:cNvSpPr>
          <p:nvPr/>
        </p:nvSpPr>
        <p:spPr bwMode="auto">
          <a:xfrm flipV="1">
            <a:off x="3003550" y="2132013"/>
            <a:ext cx="1588" cy="3238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674" name="Line 20"/>
          <p:cNvSpPr>
            <a:spLocks noChangeShapeType="1"/>
          </p:cNvSpPr>
          <p:nvPr/>
        </p:nvSpPr>
        <p:spPr bwMode="auto">
          <a:xfrm>
            <a:off x="3003550" y="2465388"/>
            <a:ext cx="52387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675" name="Rectangle 21"/>
          <p:cNvSpPr>
            <a:spLocks noChangeArrowheads="1"/>
          </p:cNvSpPr>
          <p:nvPr/>
        </p:nvSpPr>
        <p:spPr bwMode="auto">
          <a:xfrm>
            <a:off x="5970588" y="2471738"/>
            <a:ext cx="1878012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b="1">
                <a:latin typeface="Times New Roman" pitchFamily="18" charset="0"/>
              </a:rPr>
              <a:t>非屏蔽中断请求</a:t>
            </a:r>
          </a:p>
        </p:txBody>
      </p:sp>
      <p:sp>
        <p:nvSpPr>
          <p:cNvPr id="70676" name="Rectangle 22"/>
          <p:cNvSpPr>
            <a:spLocks noChangeArrowheads="1"/>
          </p:cNvSpPr>
          <p:nvPr/>
        </p:nvSpPr>
        <p:spPr bwMode="auto">
          <a:xfrm>
            <a:off x="5970588" y="3221038"/>
            <a:ext cx="1222375" cy="2420937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0000CC"/>
              </a:buClr>
              <a:buSzPct val="75000"/>
              <a:buFont typeface="Wingdings" pitchFamily="2" charset="2"/>
              <a:buChar char="n"/>
            </a:pPr>
            <a:endParaRPr lang="zh-CN" altLang="en-US" sz="2000" b="1">
              <a:solidFill>
                <a:schemeClr val="bg1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2000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2000" b="1">
                <a:solidFill>
                  <a:schemeClr val="bg1"/>
                </a:solidFill>
                <a:latin typeface="宋体" charset="-122"/>
              </a:rPr>
              <a:t>中断控</a:t>
            </a:r>
          </a:p>
          <a:p>
            <a:pPr algn="ctr" eaLnBrk="1" hangingPunct="1">
              <a:spcBef>
                <a:spcPct val="2000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2000" b="1">
                <a:solidFill>
                  <a:schemeClr val="bg1"/>
                </a:solidFill>
                <a:latin typeface="宋体" charset="-122"/>
              </a:rPr>
              <a:t>制器</a:t>
            </a:r>
          </a:p>
          <a:p>
            <a:pPr algn="ctr" eaLnBrk="1" hangingPunct="1">
              <a:spcBef>
                <a:spcPct val="2000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2000" b="1">
                <a:solidFill>
                  <a:schemeClr val="bg1"/>
                </a:solidFill>
                <a:latin typeface="Arial" charset="0"/>
              </a:rPr>
              <a:t>8259A</a:t>
            </a:r>
          </a:p>
          <a:p>
            <a:pPr algn="ctr" eaLnBrk="1" hangingPunct="1">
              <a:spcBef>
                <a:spcPct val="2000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2000" b="1">
                <a:solidFill>
                  <a:schemeClr val="bg1"/>
                </a:solidFill>
                <a:latin typeface="Arial" charset="0"/>
              </a:rPr>
              <a:t>PIC</a:t>
            </a:r>
          </a:p>
        </p:txBody>
      </p:sp>
      <p:sp>
        <p:nvSpPr>
          <p:cNvPr id="70677" name="Line 23"/>
          <p:cNvSpPr>
            <a:spLocks noChangeShapeType="1"/>
          </p:cNvSpPr>
          <p:nvPr/>
        </p:nvSpPr>
        <p:spPr bwMode="auto">
          <a:xfrm flipH="1" flipV="1">
            <a:off x="4749800" y="2616200"/>
            <a:ext cx="1220788" cy="0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678" name="Line 24"/>
          <p:cNvSpPr>
            <a:spLocks noChangeShapeType="1"/>
          </p:cNvSpPr>
          <p:nvPr/>
        </p:nvSpPr>
        <p:spPr bwMode="auto">
          <a:xfrm flipH="1">
            <a:off x="4749800" y="4432300"/>
            <a:ext cx="1220788" cy="0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679" name="Line 25"/>
          <p:cNvSpPr>
            <a:spLocks noChangeShapeType="1"/>
          </p:cNvSpPr>
          <p:nvPr/>
        </p:nvSpPr>
        <p:spPr bwMode="auto">
          <a:xfrm flipH="1">
            <a:off x="7192963" y="3370263"/>
            <a:ext cx="522287" cy="3175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680" name="Line 26"/>
          <p:cNvSpPr>
            <a:spLocks noChangeShapeType="1"/>
          </p:cNvSpPr>
          <p:nvPr/>
        </p:nvSpPr>
        <p:spPr bwMode="auto">
          <a:xfrm flipH="1">
            <a:off x="7192963" y="3675063"/>
            <a:ext cx="522287" cy="0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681" name="Line 27"/>
          <p:cNvSpPr>
            <a:spLocks noChangeShapeType="1"/>
          </p:cNvSpPr>
          <p:nvPr/>
        </p:nvSpPr>
        <p:spPr bwMode="auto">
          <a:xfrm flipH="1">
            <a:off x="7192963" y="3976688"/>
            <a:ext cx="522287" cy="1587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682" name="Line 28"/>
          <p:cNvSpPr>
            <a:spLocks noChangeShapeType="1"/>
          </p:cNvSpPr>
          <p:nvPr/>
        </p:nvSpPr>
        <p:spPr bwMode="auto">
          <a:xfrm flipH="1">
            <a:off x="7192963" y="4281488"/>
            <a:ext cx="522287" cy="0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683" name="Line 29"/>
          <p:cNvSpPr>
            <a:spLocks noChangeShapeType="1"/>
          </p:cNvSpPr>
          <p:nvPr/>
        </p:nvSpPr>
        <p:spPr bwMode="auto">
          <a:xfrm flipH="1">
            <a:off x="7192963" y="4581525"/>
            <a:ext cx="522287" cy="1588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684" name="Line 30"/>
          <p:cNvSpPr>
            <a:spLocks noChangeShapeType="1"/>
          </p:cNvSpPr>
          <p:nvPr/>
        </p:nvSpPr>
        <p:spPr bwMode="auto">
          <a:xfrm flipH="1">
            <a:off x="7192963" y="4884738"/>
            <a:ext cx="522287" cy="0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685" name="Line 31"/>
          <p:cNvSpPr>
            <a:spLocks noChangeShapeType="1"/>
          </p:cNvSpPr>
          <p:nvPr/>
        </p:nvSpPr>
        <p:spPr bwMode="auto">
          <a:xfrm flipH="1">
            <a:off x="7192963" y="5186363"/>
            <a:ext cx="522287" cy="1587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686" name="Line 32"/>
          <p:cNvSpPr>
            <a:spLocks noChangeShapeType="1"/>
          </p:cNvSpPr>
          <p:nvPr/>
        </p:nvSpPr>
        <p:spPr bwMode="auto">
          <a:xfrm flipH="1">
            <a:off x="7192963" y="5491163"/>
            <a:ext cx="522287" cy="1587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687" name="Text Box 33"/>
          <p:cNvSpPr txBox="1">
            <a:spLocks noChangeArrowheads="1"/>
          </p:cNvSpPr>
          <p:nvPr/>
        </p:nvSpPr>
        <p:spPr bwMode="auto">
          <a:xfrm>
            <a:off x="2822575" y="5229225"/>
            <a:ext cx="2268538" cy="30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179388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lvl="1" algn="just" eaLnBrk="1" hangingPunct="1">
              <a:spcBef>
                <a:spcPct val="2000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 b="1">
                <a:latin typeface="宋体" charset="-122"/>
              </a:rPr>
              <a:t>8086/8088CPU</a:t>
            </a:r>
            <a:r>
              <a:rPr lang="zh-CN" altLang="en-US" sz="1600" b="1">
                <a:latin typeface="宋体" charset="-122"/>
              </a:rPr>
              <a:t>内部逻辑</a:t>
            </a:r>
            <a:endParaRPr lang="zh-CN" altLang="en-US" sz="1600" b="1">
              <a:latin typeface="Arial" charset="0"/>
            </a:endParaRPr>
          </a:p>
        </p:txBody>
      </p:sp>
      <p:sp>
        <p:nvSpPr>
          <p:cNvPr id="70688" name="AutoShape 34"/>
          <p:cNvSpPr>
            <a:spLocks/>
          </p:cNvSpPr>
          <p:nvPr/>
        </p:nvSpPr>
        <p:spPr bwMode="auto">
          <a:xfrm>
            <a:off x="7889875" y="3371850"/>
            <a:ext cx="174625" cy="2117725"/>
          </a:xfrm>
          <a:prstGeom prst="rightBrace">
            <a:avLst>
              <a:gd name="adj1" fmla="val 101061"/>
              <a:gd name="adj2" fmla="val 50000"/>
            </a:avLst>
          </a:prstGeom>
          <a:noFill/>
          <a:ln w="254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0689" name="Rectangle 35"/>
          <p:cNvSpPr>
            <a:spLocks noChangeArrowheads="1"/>
          </p:cNvSpPr>
          <p:nvPr/>
        </p:nvSpPr>
        <p:spPr bwMode="auto">
          <a:xfrm>
            <a:off x="1258888" y="3221038"/>
            <a:ext cx="1220787" cy="454025"/>
          </a:xfrm>
          <a:prstGeom prst="rect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0" tIns="36000" rIns="0" bIns="0"/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sz="1600" b="1">
                <a:solidFill>
                  <a:schemeClr val="bg1"/>
                </a:solidFill>
                <a:latin typeface="Times New Roman" pitchFamily="18" charset="0"/>
              </a:rPr>
              <a:t>断点中断</a:t>
            </a:r>
          </a:p>
        </p:txBody>
      </p:sp>
      <p:sp>
        <p:nvSpPr>
          <p:cNvPr id="70690" name="Line 36"/>
          <p:cNvSpPr>
            <a:spLocks noChangeShapeType="1"/>
          </p:cNvSpPr>
          <p:nvPr/>
        </p:nvSpPr>
        <p:spPr bwMode="auto">
          <a:xfrm>
            <a:off x="2479675" y="3435350"/>
            <a:ext cx="1047750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691" name="Text Box 37"/>
          <p:cNvSpPr txBox="1">
            <a:spLocks noChangeArrowheads="1"/>
          </p:cNvSpPr>
          <p:nvPr/>
        </p:nvSpPr>
        <p:spPr bwMode="auto">
          <a:xfrm>
            <a:off x="7696200" y="3343275"/>
            <a:ext cx="1219200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522288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b="1">
                <a:latin typeface="Arial" charset="0"/>
              </a:rPr>
              <a:t>可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b="1">
                <a:latin typeface="Arial" charset="0"/>
              </a:rPr>
              <a:t>屏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b="1">
                <a:latin typeface="Arial" charset="0"/>
              </a:rPr>
              <a:t>蔽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b="1">
                <a:latin typeface="Arial" charset="0"/>
              </a:rPr>
              <a:t>中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b="1">
                <a:latin typeface="Arial" charset="0"/>
              </a:rPr>
              <a:t>断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b="1">
                <a:latin typeface="Arial" charset="0"/>
              </a:rPr>
              <a:t>请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zh-CN" altLang="en-US" b="1">
                <a:latin typeface="Arial" charset="0"/>
              </a:rPr>
              <a:t>求</a:t>
            </a:r>
          </a:p>
        </p:txBody>
      </p:sp>
      <p:sp>
        <p:nvSpPr>
          <p:cNvPr id="70692" name="Text Box 38"/>
          <p:cNvSpPr txBox="1">
            <a:spLocks noChangeArrowheads="1"/>
          </p:cNvSpPr>
          <p:nvPr/>
        </p:nvSpPr>
        <p:spPr bwMode="auto">
          <a:xfrm>
            <a:off x="3152775" y="2247900"/>
            <a:ext cx="144463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8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 b="1">
                <a:latin typeface="Arial" charset="0"/>
              </a:rPr>
              <a:t>n</a:t>
            </a:r>
          </a:p>
        </p:txBody>
      </p:sp>
      <p:sp>
        <p:nvSpPr>
          <p:cNvPr id="70693" name="Text Box 39"/>
          <p:cNvSpPr txBox="1">
            <a:spLocks noChangeArrowheads="1"/>
          </p:cNvSpPr>
          <p:nvPr/>
        </p:nvSpPr>
        <p:spPr bwMode="auto">
          <a:xfrm>
            <a:off x="3154363" y="2636838"/>
            <a:ext cx="144462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8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 b="1">
                <a:latin typeface="Arial" charset="0"/>
              </a:rPr>
              <a:t>4</a:t>
            </a:r>
          </a:p>
        </p:txBody>
      </p:sp>
      <p:sp>
        <p:nvSpPr>
          <p:cNvPr id="70694" name="Text Box 40"/>
          <p:cNvSpPr txBox="1">
            <a:spLocks noChangeArrowheads="1"/>
          </p:cNvSpPr>
          <p:nvPr/>
        </p:nvSpPr>
        <p:spPr bwMode="auto">
          <a:xfrm>
            <a:off x="3140075" y="3213100"/>
            <a:ext cx="144463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8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 b="1">
                <a:latin typeface="Arial" charset="0"/>
              </a:rPr>
              <a:t>3</a:t>
            </a:r>
          </a:p>
        </p:txBody>
      </p:sp>
      <p:sp>
        <p:nvSpPr>
          <p:cNvPr id="70695" name="Text Box 41"/>
          <p:cNvSpPr txBox="1">
            <a:spLocks noChangeArrowheads="1"/>
          </p:cNvSpPr>
          <p:nvPr/>
        </p:nvSpPr>
        <p:spPr bwMode="auto">
          <a:xfrm>
            <a:off x="3140075" y="3933825"/>
            <a:ext cx="144463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8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 b="1">
                <a:latin typeface="Arial" charset="0"/>
              </a:rPr>
              <a:t>0</a:t>
            </a:r>
          </a:p>
        </p:txBody>
      </p:sp>
      <p:sp>
        <p:nvSpPr>
          <p:cNvPr id="70696" name="Text Box 42"/>
          <p:cNvSpPr txBox="1">
            <a:spLocks noChangeArrowheads="1"/>
          </p:cNvSpPr>
          <p:nvPr/>
        </p:nvSpPr>
        <p:spPr bwMode="auto">
          <a:xfrm>
            <a:off x="3140075" y="4408488"/>
            <a:ext cx="144463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8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 b="1">
                <a:latin typeface="Arial" charset="0"/>
              </a:rPr>
              <a:t>1</a:t>
            </a:r>
          </a:p>
        </p:txBody>
      </p:sp>
      <p:sp>
        <p:nvSpPr>
          <p:cNvPr id="70697" name="Text Box 43"/>
          <p:cNvSpPr txBox="1">
            <a:spLocks noChangeArrowheads="1"/>
          </p:cNvSpPr>
          <p:nvPr/>
        </p:nvSpPr>
        <p:spPr bwMode="auto">
          <a:xfrm>
            <a:off x="4911725" y="2420938"/>
            <a:ext cx="144463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80000"/>
              </a:lnSpc>
              <a:buClr>
                <a:srgbClr val="0000CC"/>
              </a:buClr>
              <a:buSzPct val="75000"/>
              <a:buFont typeface="Wingdings" pitchFamily="2" charset="2"/>
              <a:buNone/>
            </a:pPr>
            <a:r>
              <a:rPr lang="en-US" altLang="zh-CN" sz="1600" b="1">
                <a:latin typeface="Arial" charset="0"/>
              </a:rPr>
              <a:t>2</a:t>
            </a:r>
          </a:p>
        </p:txBody>
      </p:sp>
      <p:sp>
        <p:nvSpPr>
          <p:cNvPr id="70698" name="Text Box 44"/>
          <p:cNvSpPr txBox="1">
            <a:spLocks noChangeArrowheads="1"/>
          </p:cNvSpPr>
          <p:nvPr/>
        </p:nvSpPr>
        <p:spPr bwMode="auto">
          <a:xfrm>
            <a:off x="1295400" y="457200"/>
            <a:ext cx="4800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>
                <a:latin typeface="Arial" charset="0"/>
              </a:rPr>
              <a:t>8086/8088</a:t>
            </a:r>
            <a:r>
              <a:rPr lang="zh-CN" altLang="en-US" sz="3200" b="1">
                <a:latin typeface="Arial" charset="0"/>
              </a:rPr>
              <a:t>中断源类型：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1E74FB44-6EFF-4F3E-A613-CFD6D62C74F4}" type="slidenum">
              <a:rPr lang="zh-CN" altLang="en-US" smtClean="0"/>
              <a:pPr eaLnBrk="1" hangingPunct="1"/>
              <a:t>66</a:t>
            </a:fld>
            <a:endParaRPr lang="en-US" altLang="zh-CN" smtClean="0"/>
          </a:p>
        </p:txBody>
      </p:sp>
      <p:sp>
        <p:nvSpPr>
          <p:cNvPr id="716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中断向量表</a:t>
            </a:r>
          </a:p>
        </p:txBody>
      </p:sp>
      <p:sp>
        <p:nvSpPr>
          <p:cNvPr id="71684" name="Rectangle 4"/>
          <p:cNvSpPr>
            <a:spLocks noChangeArrowheads="1"/>
          </p:cNvSpPr>
          <p:nvPr/>
        </p:nvSpPr>
        <p:spPr bwMode="auto">
          <a:xfrm>
            <a:off x="3276600" y="2209800"/>
            <a:ext cx="1676400" cy="396240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1685" name="Line 5"/>
          <p:cNvSpPr>
            <a:spLocks noChangeShapeType="1"/>
          </p:cNvSpPr>
          <p:nvPr/>
        </p:nvSpPr>
        <p:spPr bwMode="auto">
          <a:xfrm>
            <a:off x="3276600" y="2590800"/>
            <a:ext cx="1676400" cy="0"/>
          </a:xfrm>
          <a:prstGeom prst="line">
            <a:avLst/>
          </a:prstGeom>
          <a:noFill/>
          <a:ln w="25400" cap="sq">
            <a:solidFill>
              <a:schemeClr val="bg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686" name="Line 6"/>
          <p:cNvSpPr>
            <a:spLocks noChangeShapeType="1"/>
          </p:cNvSpPr>
          <p:nvPr/>
        </p:nvSpPr>
        <p:spPr bwMode="auto">
          <a:xfrm>
            <a:off x="3276600" y="2971800"/>
            <a:ext cx="1676400" cy="0"/>
          </a:xfrm>
          <a:prstGeom prst="line">
            <a:avLst/>
          </a:prstGeom>
          <a:noFill/>
          <a:ln w="25400" cap="sq">
            <a:solidFill>
              <a:schemeClr val="bg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687" name="Line 7"/>
          <p:cNvSpPr>
            <a:spLocks noChangeShapeType="1"/>
          </p:cNvSpPr>
          <p:nvPr/>
        </p:nvSpPr>
        <p:spPr bwMode="auto">
          <a:xfrm>
            <a:off x="3276600" y="3352800"/>
            <a:ext cx="1676400" cy="0"/>
          </a:xfrm>
          <a:prstGeom prst="line">
            <a:avLst/>
          </a:prstGeom>
          <a:noFill/>
          <a:ln w="25400" cap="sq">
            <a:solidFill>
              <a:schemeClr val="bg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688" name="Line 8"/>
          <p:cNvSpPr>
            <a:spLocks noChangeShapeType="1"/>
          </p:cNvSpPr>
          <p:nvPr/>
        </p:nvSpPr>
        <p:spPr bwMode="auto">
          <a:xfrm>
            <a:off x="3276600" y="3733800"/>
            <a:ext cx="1676400" cy="0"/>
          </a:xfrm>
          <a:prstGeom prst="line">
            <a:avLst/>
          </a:prstGeom>
          <a:noFill/>
          <a:ln w="25400" cap="sq">
            <a:solidFill>
              <a:schemeClr val="bg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689" name="Text Box 9"/>
          <p:cNvSpPr txBox="1">
            <a:spLocks noChangeArrowheads="1"/>
          </p:cNvSpPr>
          <p:nvPr/>
        </p:nvSpPr>
        <p:spPr bwMode="auto">
          <a:xfrm>
            <a:off x="3810000" y="3733800"/>
            <a:ext cx="53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┇</a:t>
            </a:r>
            <a:endParaRPr kumimoji="1" lang="zh-CN" altLang="en-US" sz="2400" b="1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71690" name="Line 10"/>
          <p:cNvSpPr>
            <a:spLocks noChangeShapeType="1"/>
          </p:cNvSpPr>
          <p:nvPr/>
        </p:nvSpPr>
        <p:spPr bwMode="auto">
          <a:xfrm>
            <a:off x="3276600" y="4191000"/>
            <a:ext cx="1676400" cy="0"/>
          </a:xfrm>
          <a:prstGeom prst="line">
            <a:avLst/>
          </a:prstGeom>
          <a:noFill/>
          <a:ln w="25400" cap="sq">
            <a:solidFill>
              <a:schemeClr val="bg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691" name="Line 11"/>
          <p:cNvSpPr>
            <a:spLocks noChangeShapeType="1"/>
          </p:cNvSpPr>
          <p:nvPr/>
        </p:nvSpPr>
        <p:spPr bwMode="auto">
          <a:xfrm>
            <a:off x="3276600" y="4648200"/>
            <a:ext cx="1676400" cy="0"/>
          </a:xfrm>
          <a:prstGeom prst="line">
            <a:avLst/>
          </a:prstGeom>
          <a:noFill/>
          <a:ln w="25400" cap="sq">
            <a:solidFill>
              <a:schemeClr val="bg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692" name="Text Box 12"/>
          <p:cNvSpPr txBox="1">
            <a:spLocks noChangeArrowheads="1"/>
          </p:cNvSpPr>
          <p:nvPr/>
        </p:nvSpPr>
        <p:spPr bwMode="auto">
          <a:xfrm>
            <a:off x="3810000" y="4724400"/>
            <a:ext cx="53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┇</a:t>
            </a:r>
            <a:endParaRPr kumimoji="1" lang="zh-CN" altLang="en-US" sz="2400" b="1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71693" name="Text Box 13"/>
          <p:cNvSpPr txBox="1">
            <a:spLocks noChangeArrowheads="1"/>
          </p:cNvSpPr>
          <p:nvPr/>
        </p:nvSpPr>
        <p:spPr bwMode="auto">
          <a:xfrm>
            <a:off x="2057400" y="2209800"/>
            <a:ext cx="1371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  <a:cs typeface="Times New Roman" pitchFamily="18" charset="0"/>
              </a:rPr>
              <a:t>00000</a:t>
            </a:r>
            <a:r>
              <a:rPr kumimoji="1" lang="en-US" altLang="zh-CN" sz="2400" b="1">
                <a:latin typeface="Times New Roman" pitchFamily="18" charset="0"/>
                <a:cs typeface="Times New Roman" pitchFamily="18" charset="0"/>
              </a:rPr>
              <a:t>H</a:t>
            </a:r>
            <a:endParaRPr kumimoji="1" lang="en-US" altLang="zh-CN" sz="2400" b="1">
              <a:latin typeface="Times New Roman" pitchFamily="18" charset="0"/>
            </a:endParaRPr>
          </a:p>
        </p:txBody>
      </p:sp>
      <p:sp>
        <p:nvSpPr>
          <p:cNvPr id="71694" name="Text Box 14"/>
          <p:cNvSpPr txBox="1">
            <a:spLocks noChangeArrowheads="1"/>
          </p:cNvSpPr>
          <p:nvPr/>
        </p:nvSpPr>
        <p:spPr bwMode="auto">
          <a:xfrm>
            <a:off x="2057400" y="4224338"/>
            <a:ext cx="1371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  <a:cs typeface="Times New Roman" pitchFamily="18" charset="0"/>
              </a:rPr>
              <a:t>003</a:t>
            </a:r>
            <a:r>
              <a:rPr kumimoji="1" lang="en-US" altLang="zh-CN" sz="2400" b="1">
                <a:latin typeface="Times New Roman" pitchFamily="18" charset="0"/>
                <a:cs typeface="Times New Roman" pitchFamily="18" charset="0"/>
              </a:rPr>
              <a:t>FFH</a:t>
            </a:r>
            <a:endParaRPr kumimoji="1" lang="en-US" altLang="zh-CN" sz="2400" b="1">
              <a:latin typeface="Times New Roman" pitchFamily="18" charset="0"/>
            </a:endParaRPr>
          </a:p>
        </p:txBody>
      </p:sp>
      <p:sp>
        <p:nvSpPr>
          <p:cNvPr id="71695" name="AutoShape 15"/>
          <p:cNvSpPr>
            <a:spLocks/>
          </p:cNvSpPr>
          <p:nvPr/>
        </p:nvSpPr>
        <p:spPr bwMode="auto">
          <a:xfrm>
            <a:off x="5138738" y="2314575"/>
            <a:ext cx="228600" cy="2286000"/>
          </a:xfrm>
          <a:prstGeom prst="rightBrace">
            <a:avLst>
              <a:gd name="adj1" fmla="val 83333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1696" name="Text Box 16"/>
          <p:cNvSpPr txBox="1">
            <a:spLocks noChangeArrowheads="1"/>
          </p:cNvSpPr>
          <p:nvPr/>
        </p:nvSpPr>
        <p:spPr bwMode="auto">
          <a:xfrm>
            <a:off x="5410200" y="3200400"/>
            <a:ext cx="1371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2400" b="1">
                <a:latin typeface="Times New Roman" pitchFamily="18" charset="0"/>
                <a:cs typeface="Times New Roman" pitchFamily="18" charset="0"/>
              </a:rPr>
              <a:t>1KB</a:t>
            </a:r>
            <a:endParaRPr kumimoji="1" lang="en-US" altLang="zh-CN" sz="2400" b="1"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B096BB00-E3C1-42D1-8A05-7AC22C65AE6F}" type="slidenum">
              <a:rPr lang="zh-CN" altLang="en-US" smtClean="0"/>
              <a:pPr eaLnBrk="1" hangingPunct="1"/>
              <a:t>67</a:t>
            </a:fld>
            <a:endParaRPr lang="en-US" altLang="zh-CN" smtClean="0"/>
          </a:p>
        </p:txBody>
      </p:sp>
      <p:sp>
        <p:nvSpPr>
          <p:cNvPr id="727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中断向量表</a:t>
            </a:r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2017713"/>
            <a:ext cx="7772400" cy="4114800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mtClean="0"/>
              <a:t>存放各类中断的中断服务程序的入口地址；</a:t>
            </a: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mtClean="0"/>
              <a:t>每个入口占用</a:t>
            </a:r>
            <a:r>
              <a:rPr lang="en-US" altLang="zh-CN" smtClean="0"/>
              <a:t>4 Bytes</a:t>
            </a:r>
            <a:r>
              <a:rPr lang="zh-CN" altLang="en-US" smtClean="0"/>
              <a:t>，其中：</a:t>
            </a:r>
            <a:endParaRPr lang="en-US" altLang="zh-CN" smtClean="0"/>
          </a:p>
          <a:p>
            <a:pPr lvl="1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mtClean="0"/>
              <a:t>低地址字单元中存放入口的偏移地址，高地址字单元中存放入口的段基址；</a:t>
            </a:r>
            <a:endParaRPr lang="en-US" altLang="zh-CN" smtClean="0"/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mtClean="0"/>
              <a:t>表的地址位于内存的</a:t>
            </a:r>
            <a:r>
              <a:rPr lang="en-US" altLang="zh-CN" smtClean="0"/>
              <a:t>00000H</a:t>
            </a:r>
            <a:r>
              <a:rPr lang="zh-CN" altLang="en-US" smtClean="0"/>
              <a:t>～</a:t>
            </a:r>
            <a:r>
              <a:rPr lang="en-US" altLang="zh-CN" smtClean="0"/>
              <a:t>003FFH</a:t>
            </a:r>
            <a:r>
              <a:rPr lang="zh-CN" altLang="en-US" smtClean="0"/>
              <a:t>，大</a:t>
            </a:r>
          </a:p>
          <a:p>
            <a:pPr eaLnBrk="1" hangingPunct="1">
              <a:lnSpc>
                <a:spcPct val="120000"/>
              </a:lnSpc>
              <a:spcBef>
                <a:spcPts val="600"/>
              </a:spcBef>
              <a:buFont typeface="Wingdings" pitchFamily="2" charset="2"/>
              <a:buNone/>
            </a:pPr>
            <a:r>
              <a:rPr lang="zh-CN" altLang="en-US" smtClean="0"/>
              <a:t>   小为</a:t>
            </a:r>
            <a:r>
              <a:rPr lang="en-US" altLang="zh-CN" smtClean="0"/>
              <a:t>1KB</a:t>
            </a:r>
            <a:r>
              <a:rPr lang="zh-CN" altLang="en-US" smtClean="0"/>
              <a:t>，共</a:t>
            </a:r>
            <a:r>
              <a:rPr lang="en-US" altLang="zh-CN" smtClean="0"/>
              <a:t>256</a:t>
            </a:r>
            <a:r>
              <a:rPr lang="zh-CN" altLang="en-US" smtClean="0"/>
              <a:t>个入口。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8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8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8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8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8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369A9D13-31BC-4725-AE60-278516DCDB58}" type="slidenum">
              <a:rPr lang="zh-CN" altLang="en-US" smtClean="0"/>
              <a:pPr eaLnBrk="1" hangingPunct="1"/>
              <a:t>68</a:t>
            </a:fld>
            <a:endParaRPr lang="en-US" altLang="zh-CN" smtClean="0"/>
          </a:p>
        </p:txBody>
      </p:sp>
      <p:sp>
        <p:nvSpPr>
          <p:cNvPr id="737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5. </a:t>
            </a:r>
            <a:r>
              <a:rPr lang="zh-CN" altLang="en-US" smtClean="0"/>
              <a:t>8088内部中断与</a:t>
            </a:r>
            <a:r>
              <a:rPr lang="en-US" altLang="zh-CN" smtClean="0"/>
              <a:t>NMI</a:t>
            </a:r>
            <a:r>
              <a:rPr lang="zh-CN" altLang="en-US" smtClean="0"/>
              <a:t>中断</a:t>
            </a:r>
            <a:endParaRPr lang="en-US" altLang="zh-CN" smtClean="0"/>
          </a:p>
        </p:txBody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7772400" cy="3429000"/>
          </a:xfrm>
        </p:spPr>
        <p:txBody>
          <a:bodyPr/>
          <a:lstStyle/>
          <a:p>
            <a:pPr eaLnBrk="1" hangingPunct="1">
              <a:spcAft>
                <a:spcPct val="55000"/>
              </a:spcAft>
              <a:buFont typeface="Wingdings" pitchFamily="2" charset="2"/>
              <a:buNone/>
            </a:pPr>
            <a:r>
              <a:rPr lang="zh-CN" altLang="en-GB" sz="3200" u="sng" smtClean="0">
                <a:solidFill>
                  <a:schemeClr val="tx1"/>
                </a:solidFill>
              </a:rPr>
              <a:t>特点：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3200" b="0" smtClean="0"/>
              <a:t>无</a:t>
            </a:r>
            <a:r>
              <a:rPr lang="en-US" altLang="zh-CN" sz="3200" b="0" smtClean="0"/>
              <a:t>INTA</a:t>
            </a:r>
            <a:r>
              <a:rPr lang="zh-CN" altLang="en-US" sz="3200" smtClean="0"/>
              <a:t>周期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GB" sz="3200" smtClean="0"/>
              <a:t>中断类型码固定或由指令给出</a:t>
            </a:r>
            <a:endParaRPr lang="zh-CN" altLang="en-US" sz="3600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73733" name="Line 4"/>
          <p:cNvSpPr>
            <a:spLocks noChangeShapeType="1"/>
          </p:cNvSpPr>
          <p:nvPr/>
        </p:nvSpPr>
        <p:spPr bwMode="auto">
          <a:xfrm>
            <a:off x="2051050" y="3068638"/>
            <a:ext cx="720725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6"/>
          <p:cNvSpPr>
            <a:spLocks noGrp="1" noChangeArrowheads="1"/>
          </p:cNvSpPr>
          <p:nvPr>
            <p:ph type="title"/>
          </p:nvPr>
        </p:nvSpPr>
        <p:spPr>
          <a:xfrm>
            <a:off x="250825" y="115888"/>
            <a:ext cx="8208963" cy="766762"/>
          </a:xfrm>
        </p:spPr>
        <p:txBody>
          <a:bodyPr/>
          <a:lstStyle/>
          <a:p>
            <a:pPr eaLnBrk="1" hangingPunct="1"/>
            <a:r>
              <a:rPr lang="zh-CN" altLang="en-US" sz="3600" b="1" smtClean="0"/>
              <a:t>8088/8086</a:t>
            </a:r>
            <a:r>
              <a:rPr lang="zh-CN" altLang="en-US" sz="4000" smtClean="0"/>
              <a:t> 中断响应和处理流程</a:t>
            </a:r>
          </a:p>
        </p:txBody>
      </p:sp>
      <p:grpSp>
        <p:nvGrpSpPr>
          <p:cNvPr id="74755" name="Group 7"/>
          <p:cNvGrpSpPr>
            <a:grpSpLocks/>
          </p:cNvGrpSpPr>
          <p:nvPr/>
        </p:nvGrpSpPr>
        <p:grpSpPr bwMode="auto">
          <a:xfrm>
            <a:off x="2339975" y="981075"/>
            <a:ext cx="5035550" cy="5876925"/>
            <a:chOff x="1213" y="1343"/>
            <a:chExt cx="8158" cy="8580"/>
          </a:xfrm>
        </p:grpSpPr>
        <p:sp>
          <p:nvSpPr>
            <p:cNvPr id="74756" name="AutoShape 8"/>
            <p:cNvSpPr>
              <a:spLocks noChangeAspect="1" noChangeArrowheads="1"/>
            </p:cNvSpPr>
            <p:nvPr/>
          </p:nvSpPr>
          <p:spPr bwMode="auto">
            <a:xfrm>
              <a:off x="1213" y="1343"/>
              <a:ext cx="8158" cy="8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4757" name="Text Box 9"/>
            <p:cNvSpPr txBox="1">
              <a:spLocks noChangeArrowheads="1"/>
            </p:cNvSpPr>
            <p:nvPr/>
          </p:nvSpPr>
          <p:spPr bwMode="auto">
            <a:xfrm>
              <a:off x="3085" y="5955"/>
              <a:ext cx="177" cy="15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64000"/>
                </a:lnSpc>
              </a:pPr>
              <a:r>
                <a:rPr lang="en-US" altLang="zh-CN" sz="700">
                  <a:latin typeface="Times New Roman" pitchFamily="18" charset="0"/>
                </a:rPr>
                <a:t>N</a:t>
              </a:r>
              <a:endParaRPr lang="en-US" altLang="zh-CN"/>
            </a:p>
          </p:txBody>
        </p:sp>
        <p:sp>
          <p:nvSpPr>
            <p:cNvPr id="74758" name="Text Box 10"/>
            <p:cNvSpPr txBox="1">
              <a:spLocks noChangeArrowheads="1"/>
            </p:cNvSpPr>
            <p:nvPr/>
          </p:nvSpPr>
          <p:spPr bwMode="auto">
            <a:xfrm>
              <a:off x="7952" y="5493"/>
              <a:ext cx="177" cy="15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64000"/>
                </a:lnSpc>
              </a:pPr>
              <a:r>
                <a:rPr lang="en-US" altLang="zh-CN" sz="700">
                  <a:latin typeface="Times New Roman" pitchFamily="18" charset="0"/>
                </a:rPr>
                <a:t>Y</a:t>
              </a:r>
              <a:endParaRPr lang="en-US" altLang="zh-CN"/>
            </a:p>
          </p:txBody>
        </p:sp>
        <p:sp>
          <p:nvSpPr>
            <p:cNvPr id="74759" name="Text Box 11"/>
            <p:cNvSpPr txBox="1">
              <a:spLocks noChangeArrowheads="1"/>
            </p:cNvSpPr>
            <p:nvPr/>
          </p:nvSpPr>
          <p:spPr bwMode="auto">
            <a:xfrm>
              <a:off x="3065" y="7799"/>
              <a:ext cx="178" cy="15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64000"/>
                </a:lnSpc>
              </a:pPr>
              <a:r>
                <a:rPr lang="en-US" altLang="zh-CN" sz="700">
                  <a:latin typeface="Times New Roman" pitchFamily="18" charset="0"/>
                </a:rPr>
                <a:t>N</a:t>
              </a:r>
              <a:endParaRPr lang="en-US" altLang="zh-CN"/>
            </a:p>
          </p:txBody>
        </p:sp>
        <p:sp>
          <p:nvSpPr>
            <p:cNvPr id="74760" name="Text Box 12"/>
            <p:cNvSpPr txBox="1">
              <a:spLocks noChangeArrowheads="1"/>
            </p:cNvSpPr>
            <p:nvPr/>
          </p:nvSpPr>
          <p:spPr bwMode="auto">
            <a:xfrm>
              <a:off x="3094" y="4130"/>
              <a:ext cx="178" cy="15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64000"/>
                </a:lnSpc>
              </a:pPr>
              <a:r>
                <a:rPr lang="en-US" altLang="zh-CN" sz="700">
                  <a:latin typeface="Times New Roman" pitchFamily="18" charset="0"/>
                </a:rPr>
                <a:t>Y</a:t>
              </a:r>
              <a:endParaRPr lang="en-US" altLang="zh-CN"/>
            </a:p>
          </p:txBody>
        </p:sp>
        <p:sp>
          <p:nvSpPr>
            <p:cNvPr id="74761" name="Text Box 13"/>
            <p:cNvSpPr txBox="1">
              <a:spLocks noChangeArrowheads="1"/>
            </p:cNvSpPr>
            <p:nvPr/>
          </p:nvSpPr>
          <p:spPr bwMode="auto">
            <a:xfrm>
              <a:off x="3105" y="5081"/>
              <a:ext cx="178" cy="15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64000"/>
                </a:lnSpc>
              </a:pPr>
              <a:r>
                <a:rPr lang="en-US" altLang="zh-CN" sz="700">
                  <a:latin typeface="Times New Roman" pitchFamily="18" charset="0"/>
                </a:rPr>
                <a:t>N</a:t>
              </a:r>
              <a:endParaRPr lang="en-US" altLang="zh-CN"/>
            </a:p>
          </p:txBody>
        </p:sp>
        <p:sp>
          <p:nvSpPr>
            <p:cNvPr id="74762" name="Text Box 14"/>
            <p:cNvSpPr txBox="1">
              <a:spLocks noChangeArrowheads="1"/>
            </p:cNvSpPr>
            <p:nvPr/>
          </p:nvSpPr>
          <p:spPr bwMode="auto">
            <a:xfrm>
              <a:off x="7266" y="6731"/>
              <a:ext cx="178" cy="15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64000"/>
                </a:lnSpc>
              </a:pPr>
              <a:r>
                <a:rPr lang="en-US" altLang="zh-CN" sz="700">
                  <a:latin typeface="Times New Roman" pitchFamily="18" charset="0"/>
                </a:rPr>
                <a:t>N</a:t>
              </a:r>
              <a:endParaRPr lang="en-US" altLang="zh-CN"/>
            </a:p>
          </p:txBody>
        </p:sp>
        <p:sp>
          <p:nvSpPr>
            <p:cNvPr id="74763" name="Text Box 15"/>
            <p:cNvSpPr txBox="1">
              <a:spLocks noChangeArrowheads="1"/>
            </p:cNvSpPr>
            <p:nvPr/>
          </p:nvSpPr>
          <p:spPr bwMode="auto">
            <a:xfrm>
              <a:off x="7272" y="5955"/>
              <a:ext cx="178" cy="15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64000"/>
                </a:lnSpc>
              </a:pPr>
              <a:r>
                <a:rPr lang="en-US" altLang="zh-CN" sz="700">
                  <a:latin typeface="Times New Roman" pitchFamily="18" charset="0"/>
                </a:rPr>
                <a:t>N</a:t>
              </a:r>
              <a:endParaRPr lang="en-US" altLang="zh-CN"/>
            </a:p>
          </p:txBody>
        </p:sp>
        <p:sp>
          <p:nvSpPr>
            <p:cNvPr id="74764" name="Text Box 16"/>
            <p:cNvSpPr txBox="1">
              <a:spLocks noChangeArrowheads="1"/>
            </p:cNvSpPr>
            <p:nvPr/>
          </p:nvSpPr>
          <p:spPr bwMode="auto">
            <a:xfrm>
              <a:off x="3174" y="6804"/>
              <a:ext cx="177" cy="15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64000"/>
                </a:lnSpc>
              </a:pPr>
              <a:r>
                <a:rPr lang="en-US" altLang="zh-CN" sz="700">
                  <a:latin typeface="Times New Roman" pitchFamily="18" charset="0"/>
                </a:rPr>
                <a:t>N</a:t>
              </a:r>
              <a:endParaRPr lang="en-US" altLang="zh-CN"/>
            </a:p>
          </p:txBody>
        </p:sp>
        <p:sp>
          <p:nvSpPr>
            <p:cNvPr id="74765" name="Text Box 17"/>
            <p:cNvSpPr txBox="1">
              <a:spLocks noChangeArrowheads="1"/>
            </p:cNvSpPr>
            <p:nvPr/>
          </p:nvSpPr>
          <p:spPr bwMode="auto">
            <a:xfrm>
              <a:off x="3695" y="3648"/>
              <a:ext cx="178" cy="15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64000"/>
                </a:lnSpc>
              </a:pPr>
              <a:r>
                <a:rPr lang="en-US" altLang="zh-CN" sz="700">
                  <a:latin typeface="Times New Roman" pitchFamily="18" charset="0"/>
                </a:rPr>
                <a:t>N</a:t>
              </a:r>
              <a:endParaRPr lang="en-US" altLang="zh-CN"/>
            </a:p>
          </p:txBody>
        </p:sp>
        <p:sp>
          <p:nvSpPr>
            <p:cNvPr id="74766" name="Text Box 18"/>
            <p:cNvSpPr txBox="1">
              <a:spLocks noChangeArrowheads="1"/>
            </p:cNvSpPr>
            <p:nvPr/>
          </p:nvSpPr>
          <p:spPr bwMode="auto">
            <a:xfrm>
              <a:off x="3695" y="6416"/>
              <a:ext cx="178" cy="15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64000"/>
                </a:lnSpc>
              </a:pPr>
              <a:r>
                <a:rPr lang="en-US" altLang="zh-CN" sz="700">
                  <a:latin typeface="Times New Roman" pitchFamily="18" charset="0"/>
                </a:rPr>
                <a:t>Y</a:t>
              </a:r>
              <a:endParaRPr lang="en-US" altLang="zh-CN"/>
            </a:p>
          </p:txBody>
        </p:sp>
        <p:sp>
          <p:nvSpPr>
            <p:cNvPr id="74767" name="Text Box 19"/>
            <p:cNvSpPr txBox="1">
              <a:spLocks noChangeArrowheads="1"/>
            </p:cNvSpPr>
            <p:nvPr/>
          </p:nvSpPr>
          <p:spPr bwMode="auto">
            <a:xfrm>
              <a:off x="4809" y="6416"/>
              <a:ext cx="178" cy="15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64000"/>
                </a:lnSpc>
              </a:pPr>
              <a:r>
                <a:rPr lang="en-US" altLang="zh-CN" sz="700">
                  <a:latin typeface="Times New Roman" pitchFamily="18" charset="0"/>
                </a:rPr>
                <a:t>Y</a:t>
              </a:r>
              <a:endParaRPr lang="en-US" altLang="zh-CN"/>
            </a:p>
          </p:txBody>
        </p:sp>
        <p:sp>
          <p:nvSpPr>
            <p:cNvPr id="74768" name="AutoShape 20"/>
            <p:cNvSpPr>
              <a:spLocks noChangeArrowheads="1"/>
            </p:cNvSpPr>
            <p:nvPr/>
          </p:nvSpPr>
          <p:spPr bwMode="auto">
            <a:xfrm>
              <a:off x="2455" y="2726"/>
              <a:ext cx="1240" cy="463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90471" tIns="45235" rIns="90471" bIns="45235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700">
                  <a:latin typeface="Times New Roman" pitchFamily="18" charset="0"/>
                </a:rPr>
                <a:t>执行指令</a:t>
              </a:r>
              <a:endParaRPr lang="zh-CN" altLang="en-US"/>
            </a:p>
          </p:txBody>
        </p:sp>
        <p:sp>
          <p:nvSpPr>
            <p:cNvPr id="74769" name="AutoShape 21"/>
            <p:cNvSpPr>
              <a:spLocks noChangeArrowheads="1"/>
            </p:cNvSpPr>
            <p:nvPr/>
          </p:nvSpPr>
          <p:spPr bwMode="auto">
            <a:xfrm>
              <a:off x="2455" y="3495"/>
              <a:ext cx="1240" cy="616"/>
            </a:xfrm>
            <a:prstGeom prst="flowChartDecision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17809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just" eaLnBrk="1" hangingPunct="1">
                <a:lnSpc>
                  <a:spcPct val="64000"/>
                </a:lnSpc>
              </a:pPr>
              <a:r>
                <a:rPr lang="zh-CN" altLang="en-US" sz="700">
                  <a:latin typeface="宋体" charset="-122"/>
                </a:rPr>
                <a:t>执行完否</a:t>
              </a:r>
            </a:p>
            <a:p>
              <a:pPr algn="ctr" eaLnBrk="1" hangingPunct="1">
                <a:lnSpc>
                  <a:spcPct val="64000"/>
                </a:lnSpc>
              </a:pPr>
              <a:r>
                <a:rPr lang="en-US" altLang="zh-CN" sz="700">
                  <a:latin typeface="宋体" charset="-122"/>
                </a:rPr>
                <a:t>?</a:t>
              </a:r>
              <a:endParaRPr lang="en-US" altLang="zh-CN"/>
            </a:p>
          </p:txBody>
        </p:sp>
        <p:sp>
          <p:nvSpPr>
            <p:cNvPr id="74770" name="AutoShape 22"/>
            <p:cNvSpPr>
              <a:spLocks noChangeArrowheads="1"/>
            </p:cNvSpPr>
            <p:nvPr/>
          </p:nvSpPr>
          <p:spPr bwMode="auto">
            <a:xfrm>
              <a:off x="2455" y="1804"/>
              <a:ext cx="1240" cy="462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90471" tIns="45235" rIns="90471" bIns="45235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700">
                  <a:latin typeface="Times New Roman" pitchFamily="18" charset="0"/>
                </a:rPr>
                <a:t>取指令</a:t>
              </a:r>
              <a:endParaRPr lang="zh-CN" altLang="en-US"/>
            </a:p>
          </p:txBody>
        </p:sp>
        <p:sp>
          <p:nvSpPr>
            <p:cNvPr id="74771" name="Line 23"/>
            <p:cNvSpPr>
              <a:spLocks noChangeShapeType="1"/>
            </p:cNvSpPr>
            <p:nvPr/>
          </p:nvSpPr>
          <p:spPr bwMode="auto">
            <a:xfrm>
              <a:off x="3074" y="2265"/>
              <a:ext cx="1" cy="46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72" name="Line 24"/>
            <p:cNvSpPr>
              <a:spLocks noChangeShapeType="1"/>
            </p:cNvSpPr>
            <p:nvPr/>
          </p:nvSpPr>
          <p:spPr bwMode="auto">
            <a:xfrm>
              <a:off x="3074" y="4110"/>
              <a:ext cx="1" cy="30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73" name="Line 25"/>
            <p:cNvSpPr>
              <a:spLocks noChangeShapeType="1"/>
            </p:cNvSpPr>
            <p:nvPr/>
          </p:nvSpPr>
          <p:spPr bwMode="auto">
            <a:xfrm>
              <a:off x="3076" y="3188"/>
              <a:ext cx="1" cy="30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74" name="Line 26"/>
            <p:cNvSpPr>
              <a:spLocks noChangeShapeType="1"/>
            </p:cNvSpPr>
            <p:nvPr/>
          </p:nvSpPr>
          <p:spPr bwMode="auto">
            <a:xfrm>
              <a:off x="3076" y="5033"/>
              <a:ext cx="1" cy="30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75" name="Line 27"/>
            <p:cNvSpPr>
              <a:spLocks noChangeShapeType="1"/>
            </p:cNvSpPr>
            <p:nvPr/>
          </p:nvSpPr>
          <p:spPr bwMode="auto">
            <a:xfrm>
              <a:off x="3074" y="5955"/>
              <a:ext cx="1" cy="30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76" name="Line 28"/>
            <p:cNvSpPr>
              <a:spLocks noChangeShapeType="1"/>
            </p:cNvSpPr>
            <p:nvPr/>
          </p:nvSpPr>
          <p:spPr bwMode="auto">
            <a:xfrm>
              <a:off x="3074" y="6876"/>
              <a:ext cx="1" cy="31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4777" name="Group 29"/>
            <p:cNvGrpSpPr>
              <a:grpSpLocks/>
            </p:cNvGrpSpPr>
            <p:nvPr/>
          </p:nvGrpSpPr>
          <p:grpSpPr bwMode="auto">
            <a:xfrm>
              <a:off x="3087" y="2419"/>
              <a:ext cx="786" cy="1383"/>
              <a:chOff x="3702" y="2610"/>
              <a:chExt cx="798" cy="1404"/>
            </a:xfrm>
          </p:grpSpPr>
          <p:sp>
            <p:nvSpPr>
              <p:cNvPr id="74848" name="Line 30"/>
              <p:cNvSpPr>
                <a:spLocks noChangeShapeType="1"/>
              </p:cNvSpPr>
              <p:nvPr/>
            </p:nvSpPr>
            <p:spPr bwMode="auto">
              <a:xfrm>
                <a:off x="4320" y="4014"/>
                <a:ext cx="18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849" name="Line 31"/>
              <p:cNvSpPr>
                <a:spLocks noChangeShapeType="1"/>
              </p:cNvSpPr>
              <p:nvPr/>
            </p:nvSpPr>
            <p:spPr bwMode="auto">
              <a:xfrm flipV="1">
                <a:off x="4500" y="2610"/>
                <a:ext cx="0" cy="140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850" name="Line 32"/>
              <p:cNvSpPr>
                <a:spLocks noChangeShapeType="1"/>
              </p:cNvSpPr>
              <p:nvPr/>
            </p:nvSpPr>
            <p:spPr bwMode="auto">
              <a:xfrm flipH="1">
                <a:off x="3702" y="2610"/>
                <a:ext cx="79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4778" name="AutoShape 33"/>
            <p:cNvSpPr>
              <a:spLocks noChangeArrowheads="1"/>
            </p:cNvSpPr>
            <p:nvPr/>
          </p:nvSpPr>
          <p:spPr bwMode="auto">
            <a:xfrm>
              <a:off x="3952" y="6336"/>
              <a:ext cx="886" cy="462"/>
            </a:xfrm>
            <a:prstGeom prst="flowChartDecision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en-US" altLang="zh-CN" sz="700">
                  <a:latin typeface="Times New Roman" pitchFamily="18" charset="0"/>
                </a:rPr>
                <a:t>IF=1?</a:t>
              </a:r>
              <a:endParaRPr lang="en-US" altLang="zh-CN"/>
            </a:p>
          </p:txBody>
        </p:sp>
        <p:sp>
          <p:nvSpPr>
            <p:cNvPr id="74779" name="Line 34"/>
            <p:cNvSpPr>
              <a:spLocks noChangeShapeType="1"/>
            </p:cNvSpPr>
            <p:nvPr/>
          </p:nvSpPr>
          <p:spPr bwMode="auto">
            <a:xfrm>
              <a:off x="3695" y="6569"/>
              <a:ext cx="253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4780" name="Group 35"/>
            <p:cNvGrpSpPr>
              <a:grpSpLocks/>
            </p:cNvGrpSpPr>
            <p:nvPr/>
          </p:nvGrpSpPr>
          <p:grpSpPr bwMode="auto">
            <a:xfrm>
              <a:off x="3077" y="6800"/>
              <a:ext cx="1318" cy="169"/>
              <a:chOff x="3692" y="7056"/>
              <a:chExt cx="1620" cy="172"/>
            </a:xfrm>
          </p:grpSpPr>
          <p:sp>
            <p:nvSpPr>
              <p:cNvPr id="74846" name="Line 36"/>
              <p:cNvSpPr>
                <a:spLocks noChangeShapeType="1"/>
              </p:cNvSpPr>
              <p:nvPr/>
            </p:nvSpPr>
            <p:spPr bwMode="auto">
              <a:xfrm>
                <a:off x="5311" y="7056"/>
                <a:ext cx="1" cy="17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847" name="Line 37"/>
              <p:cNvSpPr>
                <a:spLocks noChangeShapeType="1"/>
              </p:cNvSpPr>
              <p:nvPr/>
            </p:nvSpPr>
            <p:spPr bwMode="auto">
              <a:xfrm flipH="1">
                <a:off x="3692" y="7227"/>
                <a:ext cx="1616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4781" name="AutoShape 38"/>
            <p:cNvSpPr>
              <a:spLocks noChangeArrowheads="1"/>
            </p:cNvSpPr>
            <p:nvPr/>
          </p:nvSpPr>
          <p:spPr bwMode="auto">
            <a:xfrm>
              <a:off x="2455" y="4417"/>
              <a:ext cx="1240" cy="671"/>
            </a:xfrm>
            <a:prstGeom prst="flowChartDecision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17809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just" eaLnBrk="1" hangingPunct="1">
                <a:lnSpc>
                  <a:spcPct val="64000"/>
                </a:lnSpc>
              </a:pPr>
              <a:r>
                <a:rPr lang="zh-CN" altLang="en-US" sz="700">
                  <a:latin typeface="Times New Roman" pitchFamily="18" charset="0"/>
                </a:rPr>
                <a:t>内部中断</a:t>
              </a:r>
            </a:p>
            <a:p>
              <a:pPr algn="ctr" eaLnBrk="1" hangingPunct="1">
                <a:lnSpc>
                  <a:spcPct val="64000"/>
                </a:lnSpc>
              </a:pPr>
              <a:r>
                <a:rPr lang="en-US" altLang="zh-CN" sz="700">
                  <a:latin typeface="Times New Roman" pitchFamily="18" charset="0"/>
                </a:rPr>
                <a:t>?</a:t>
              </a:r>
              <a:endParaRPr lang="en-US" altLang="zh-CN"/>
            </a:p>
          </p:txBody>
        </p:sp>
        <p:sp>
          <p:nvSpPr>
            <p:cNvPr id="74782" name="AutoShape 39"/>
            <p:cNvSpPr>
              <a:spLocks noChangeArrowheads="1"/>
            </p:cNvSpPr>
            <p:nvPr/>
          </p:nvSpPr>
          <p:spPr bwMode="auto">
            <a:xfrm>
              <a:off x="2455" y="5340"/>
              <a:ext cx="1240" cy="615"/>
            </a:xfrm>
            <a:prstGeom prst="flowChartDecision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17809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64000"/>
                </a:lnSpc>
              </a:pPr>
              <a:r>
                <a:rPr lang="en-US" altLang="zh-CN" sz="700">
                  <a:latin typeface="Times New Roman" pitchFamily="18" charset="0"/>
                </a:rPr>
                <a:t>NMI</a:t>
              </a:r>
            </a:p>
            <a:p>
              <a:pPr algn="ctr" eaLnBrk="1" hangingPunct="1">
                <a:lnSpc>
                  <a:spcPct val="64000"/>
                </a:lnSpc>
              </a:pPr>
              <a:r>
                <a:rPr lang="en-US" altLang="zh-CN" sz="700">
                  <a:latin typeface="Times New Roman" pitchFamily="18" charset="0"/>
                </a:rPr>
                <a:t>?</a:t>
              </a:r>
              <a:endParaRPr lang="en-US" altLang="zh-CN"/>
            </a:p>
          </p:txBody>
        </p:sp>
        <p:sp>
          <p:nvSpPr>
            <p:cNvPr id="74783" name="AutoShape 40"/>
            <p:cNvSpPr>
              <a:spLocks noChangeArrowheads="1"/>
            </p:cNvSpPr>
            <p:nvPr/>
          </p:nvSpPr>
          <p:spPr bwMode="auto">
            <a:xfrm>
              <a:off x="2455" y="6262"/>
              <a:ext cx="1240" cy="615"/>
            </a:xfrm>
            <a:prstGeom prst="flowChartDecision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17809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64000"/>
                </a:lnSpc>
              </a:pPr>
              <a:r>
                <a:rPr lang="en-US" altLang="zh-CN" sz="700">
                  <a:latin typeface="Times New Roman" pitchFamily="18" charset="0"/>
                </a:rPr>
                <a:t>INTR</a:t>
              </a:r>
            </a:p>
            <a:p>
              <a:pPr algn="ctr" eaLnBrk="1" hangingPunct="1">
                <a:lnSpc>
                  <a:spcPct val="64000"/>
                </a:lnSpc>
              </a:pPr>
              <a:r>
                <a:rPr lang="en-US" altLang="zh-CN" sz="700">
                  <a:latin typeface="Times New Roman" pitchFamily="18" charset="0"/>
                </a:rPr>
                <a:t>?</a:t>
              </a:r>
              <a:endParaRPr lang="en-US" altLang="zh-CN"/>
            </a:p>
          </p:txBody>
        </p:sp>
        <p:sp>
          <p:nvSpPr>
            <p:cNvPr id="74784" name="AutoShape 41"/>
            <p:cNvSpPr>
              <a:spLocks noChangeArrowheads="1"/>
            </p:cNvSpPr>
            <p:nvPr/>
          </p:nvSpPr>
          <p:spPr bwMode="auto">
            <a:xfrm>
              <a:off x="2455" y="7185"/>
              <a:ext cx="1240" cy="615"/>
            </a:xfrm>
            <a:prstGeom prst="flowChartDecision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17809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64000"/>
                </a:lnSpc>
              </a:pPr>
              <a:r>
                <a:rPr lang="en-US" altLang="zh-CN" sz="700">
                  <a:latin typeface="Times New Roman" pitchFamily="18" charset="0"/>
                </a:rPr>
                <a:t>TF=1</a:t>
              </a:r>
            </a:p>
            <a:p>
              <a:pPr algn="ctr" eaLnBrk="1" hangingPunct="1">
                <a:lnSpc>
                  <a:spcPct val="64000"/>
                </a:lnSpc>
              </a:pPr>
              <a:r>
                <a:rPr lang="en-US" altLang="zh-CN" sz="700">
                  <a:latin typeface="Times New Roman" pitchFamily="18" charset="0"/>
                </a:rPr>
                <a:t>?</a:t>
              </a:r>
              <a:endParaRPr lang="en-US" altLang="zh-CN"/>
            </a:p>
          </p:txBody>
        </p:sp>
        <p:grpSp>
          <p:nvGrpSpPr>
            <p:cNvPr id="74785" name="Group 42"/>
            <p:cNvGrpSpPr>
              <a:grpSpLocks/>
            </p:cNvGrpSpPr>
            <p:nvPr/>
          </p:nvGrpSpPr>
          <p:grpSpPr bwMode="auto">
            <a:xfrm>
              <a:off x="1923" y="1497"/>
              <a:ext cx="1154" cy="6611"/>
              <a:chOff x="2520" y="1674"/>
              <a:chExt cx="1172" cy="6709"/>
            </a:xfrm>
          </p:grpSpPr>
          <p:sp>
            <p:nvSpPr>
              <p:cNvPr id="74841" name="Line 43"/>
              <p:cNvSpPr>
                <a:spLocks noChangeShapeType="1"/>
              </p:cNvSpPr>
              <p:nvPr/>
            </p:nvSpPr>
            <p:spPr bwMode="auto">
              <a:xfrm>
                <a:off x="3678" y="8070"/>
                <a:ext cx="1" cy="3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842" name="Line 44"/>
              <p:cNvSpPr>
                <a:spLocks noChangeShapeType="1"/>
              </p:cNvSpPr>
              <p:nvPr/>
            </p:nvSpPr>
            <p:spPr bwMode="auto">
              <a:xfrm flipH="1">
                <a:off x="2520" y="8382"/>
                <a:ext cx="116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843" name="Line 45"/>
              <p:cNvSpPr>
                <a:spLocks noChangeShapeType="1"/>
              </p:cNvSpPr>
              <p:nvPr/>
            </p:nvSpPr>
            <p:spPr bwMode="auto">
              <a:xfrm flipV="1">
                <a:off x="2520" y="1674"/>
                <a:ext cx="0" cy="670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844" name="Line 46"/>
              <p:cNvSpPr>
                <a:spLocks noChangeShapeType="1"/>
              </p:cNvSpPr>
              <p:nvPr/>
            </p:nvSpPr>
            <p:spPr bwMode="auto">
              <a:xfrm>
                <a:off x="2520" y="1674"/>
                <a:ext cx="116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845" name="Line 47"/>
              <p:cNvSpPr>
                <a:spLocks noChangeShapeType="1"/>
              </p:cNvSpPr>
              <p:nvPr/>
            </p:nvSpPr>
            <p:spPr bwMode="auto">
              <a:xfrm>
                <a:off x="3691" y="1674"/>
                <a:ext cx="1" cy="3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4786" name="AutoShape 48"/>
            <p:cNvSpPr>
              <a:spLocks noChangeArrowheads="1"/>
            </p:cNvSpPr>
            <p:nvPr/>
          </p:nvSpPr>
          <p:spPr bwMode="auto">
            <a:xfrm>
              <a:off x="4937" y="4636"/>
              <a:ext cx="1065" cy="242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zh-CN" altLang="en-US" sz="700">
                  <a:latin typeface="Times New Roman" pitchFamily="18" charset="0"/>
                </a:rPr>
                <a:t>类型码</a:t>
              </a:r>
              <a:r>
                <a:rPr lang="en-US" altLang="zh-CN" sz="700">
                  <a:latin typeface="Times New Roman" pitchFamily="18" charset="0"/>
                </a:rPr>
                <a:t>=0</a:t>
              </a:r>
              <a:r>
                <a:rPr lang="zh-CN" altLang="en-US" sz="700">
                  <a:latin typeface="Times New Roman" pitchFamily="18" charset="0"/>
                </a:rPr>
                <a:t>～</a:t>
              </a:r>
              <a:r>
                <a:rPr lang="en-US" altLang="zh-CN" sz="700">
                  <a:latin typeface="Times New Roman" pitchFamily="18" charset="0"/>
                </a:rPr>
                <a:t>255</a:t>
              </a:r>
              <a:endParaRPr lang="en-US" altLang="zh-CN"/>
            </a:p>
          </p:txBody>
        </p:sp>
        <p:sp>
          <p:nvSpPr>
            <p:cNvPr id="74787" name="Line 49"/>
            <p:cNvSpPr>
              <a:spLocks noChangeShapeType="1"/>
            </p:cNvSpPr>
            <p:nvPr/>
          </p:nvSpPr>
          <p:spPr bwMode="auto">
            <a:xfrm>
              <a:off x="6002" y="4754"/>
              <a:ext cx="25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88" name="Line 50"/>
            <p:cNvSpPr>
              <a:spLocks noChangeShapeType="1"/>
            </p:cNvSpPr>
            <p:nvPr/>
          </p:nvSpPr>
          <p:spPr bwMode="auto">
            <a:xfrm>
              <a:off x="6002" y="5647"/>
              <a:ext cx="25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89" name="Line 51"/>
            <p:cNvSpPr>
              <a:spLocks noChangeShapeType="1"/>
            </p:cNvSpPr>
            <p:nvPr/>
          </p:nvSpPr>
          <p:spPr bwMode="auto">
            <a:xfrm>
              <a:off x="3695" y="7492"/>
              <a:ext cx="1242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90" name="AutoShape 52"/>
            <p:cNvSpPr>
              <a:spLocks noChangeArrowheads="1"/>
            </p:cNvSpPr>
            <p:nvPr/>
          </p:nvSpPr>
          <p:spPr bwMode="auto">
            <a:xfrm>
              <a:off x="4937" y="5533"/>
              <a:ext cx="1065" cy="242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zh-CN" altLang="en-US" sz="700">
                  <a:latin typeface="Times New Roman" pitchFamily="18" charset="0"/>
                </a:rPr>
                <a:t>类型码</a:t>
              </a:r>
              <a:r>
                <a:rPr lang="en-US" altLang="zh-CN" sz="700">
                  <a:latin typeface="Times New Roman" pitchFamily="18" charset="0"/>
                </a:rPr>
                <a:t>=2</a:t>
              </a:r>
              <a:endParaRPr lang="en-US" altLang="zh-CN"/>
            </a:p>
          </p:txBody>
        </p:sp>
        <p:sp>
          <p:nvSpPr>
            <p:cNvPr id="74791" name="AutoShape 53"/>
            <p:cNvSpPr>
              <a:spLocks noChangeArrowheads="1"/>
            </p:cNvSpPr>
            <p:nvPr/>
          </p:nvSpPr>
          <p:spPr bwMode="auto">
            <a:xfrm>
              <a:off x="4937" y="7374"/>
              <a:ext cx="1065" cy="242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zh-CN" altLang="en-US" sz="700">
                  <a:latin typeface="Times New Roman" pitchFamily="18" charset="0"/>
                </a:rPr>
                <a:t>类型码</a:t>
              </a:r>
              <a:r>
                <a:rPr lang="en-US" altLang="zh-CN" sz="700">
                  <a:latin typeface="Times New Roman" pitchFamily="18" charset="0"/>
                </a:rPr>
                <a:t>=1</a:t>
              </a:r>
              <a:endParaRPr lang="en-US" altLang="zh-CN"/>
            </a:p>
          </p:txBody>
        </p:sp>
        <p:sp>
          <p:nvSpPr>
            <p:cNvPr id="74792" name="AutoShape 54"/>
            <p:cNvSpPr>
              <a:spLocks noChangeArrowheads="1"/>
            </p:cNvSpPr>
            <p:nvPr/>
          </p:nvSpPr>
          <p:spPr bwMode="auto">
            <a:xfrm>
              <a:off x="5091" y="6399"/>
              <a:ext cx="886" cy="336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64000"/>
                </a:lnSpc>
              </a:pPr>
              <a:r>
                <a:rPr lang="zh-CN" altLang="en-US" sz="700">
                  <a:latin typeface="Times New Roman" pitchFamily="18" charset="0"/>
                </a:rPr>
                <a:t>中断响应，</a:t>
              </a:r>
            </a:p>
            <a:p>
              <a:pPr algn="ctr" eaLnBrk="1" hangingPunct="1">
                <a:lnSpc>
                  <a:spcPct val="64000"/>
                </a:lnSpc>
              </a:pPr>
              <a:r>
                <a:rPr lang="zh-CN" altLang="en-US" sz="700">
                  <a:latin typeface="Times New Roman" pitchFamily="18" charset="0"/>
                </a:rPr>
                <a:t>读回类型码</a:t>
              </a:r>
              <a:endParaRPr lang="zh-CN" altLang="en-US"/>
            </a:p>
          </p:txBody>
        </p:sp>
        <p:sp>
          <p:nvSpPr>
            <p:cNvPr id="74793" name="Line 55"/>
            <p:cNvSpPr>
              <a:spLocks noChangeShapeType="1"/>
            </p:cNvSpPr>
            <p:nvPr/>
          </p:nvSpPr>
          <p:spPr bwMode="auto">
            <a:xfrm>
              <a:off x="4838" y="6569"/>
              <a:ext cx="252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94" name="AutoShape 56"/>
            <p:cNvSpPr>
              <a:spLocks noChangeArrowheads="1"/>
            </p:cNvSpPr>
            <p:nvPr/>
          </p:nvSpPr>
          <p:spPr bwMode="auto">
            <a:xfrm>
              <a:off x="6711" y="2112"/>
              <a:ext cx="1063" cy="242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zh-CN" altLang="en-US" sz="700">
                  <a:latin typeface="Times New Roman" pitchFamily="18" charset="0"/>
                </a:rPr>
                <a:t>保护</a:t>
              </a:r>
              <a:r>
                <a:rPr lang="en-US" altLang="zh-CN" sz="700">
                  <a:latin typeface="Times New Roman" pitchFamily="18" charset="0"/>
                </a:rPr>
                <a:t>FLAGS</a:t>
              </a:r>
              <a:endParaRPr lang="en-US" altLang="zh-CN"/>
            </a:p>
          </p:txBody>
        </p:sp>
        <p:sp>
          <p:nvSpPr>
            <p:cNvPr id="74795" name="AutoShape 57"/>
            <p:cNvSpPr>
              <a:spLocks noChangeArrowheads="1"/>
            </p:cNvSpPr>
            <p:nvPr/>
          </p:nvSpPr>
          <p:spPr bwMode="auto">
            <a:xfrm>
              <a:off x="6711" y="2573"/>
              <a:ext cx="1063" cy="243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en-US" altLang="zh-CN" sz="700">
                  <a:latin typeface="Times New Roman" pitchFamily="18" charset="0"/>
                </a:rPr>
                <a:t>TEMP</a:t>
              </a:r>
              <a:r>
                <a:rPr lang="en-US" altLang="zh-CN" sz="700">
                  <a:latin typeface="宋体" charset="-122"/>
                </a:rPr>
                <a:t>←</a:t>
              </a:r>
              <a:r>
                <a:rPr lang="en-US" altLang="zh-CN" sz="700">
                  <a:latin typeface="Times New Roman" pitchFamily="18" charset="0"/>
                </a:rPr>
                <a:t>TF</a:t>
              </a:r>
              <a:endParaRPr lang="en-US" altLang="zh-CN"/>
            </a:p>
          </p:txBody>
        </p:sp>
        <p:sp>
          <p:nvSpPr>
            <p:cNvPr id="74796" name="AutoShape 58"/>
            <p:cNvSpPr>
              <a:spLocks noChangeArrowheads="1"/>
            </p:cNvSpPr>
            <p:nvPr/>
          </p:nvSpPr>
          <p:spPr bwMode="auto">
            <a:xfrm>
              <a:off x="6711" y="3034"/>
              <a:ext cx="1063" cy="242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en-US" altLang="zh-CN" sz="700">
                  <a:latin typeface="Times New Roman" pitchFamily="18" charset="0"/>
                </a:rPr>
                <a:t>TF=TF=0</a:t>
              </a:r>
              <a:endParaRPr lang="en-US" altLang="zh-CN"/>
            </a:p>
          </p:txBody>
        </p:sp>
        <p:sp>
          <p:nvSpPr>
            <p:cNvPr id="74797" name="AutoShape 59"/>
            <p:cNvSpPr>
              <a:spLocks noChangeArrowheads="1"/>
            </p:cNvSpPr>
            <p:nvPr/>
          </p:nvSpPr>
          <p:spPr bwMode="auto">
            <a:xfrm>
              <a:off x="6711" y="3495"/>
              <a:ext cx="1063" cy="242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en-US" altLang="zh-CN" sz="700">
                  <a:latin typeface="Times New Roman" pitchFamily="18" charset="0"/>
                </a:rPr>
                <a:t>CS</a:t>
              </a:r>
              <a:r>
                <a:rPr lang="zh-CN" altLang="en-US" sz="700">
                  <a:latin typeface="Times New Roman" pitchFamily="18" charset="0"/>
                </a:rPr>
                <a:t>、</a:t>
              </a:r>
              <a:r>
                <a:rPr lang="en-US" altLang="zh-CN" sz="700">
                  <a:latin typeface="Times New Roman" pitchFamily="18" charset="0"/>
                </a:rPr>
                <a:t>IP</a:t>
              </a:r>
              <a:r>
                <a:rPr lang="zh-CN" altLang="en-US" sz="700">
                  <a:latin typeface="Times New Roman" pitchFamily="18" charset="0"/>
                </a:rPr>
                <a:t>入栈</a:t>
              </a:r>
              <a:endParaRPr lang="zh-CN" altLang="en-US"/>
            </a:p>
          </p:txBody>
        </p:sp>
        <p:sp>
          <p:nvSpPr>
            <p:cNvPr id="74798" name="AutoShape 60"/>
            <p:cNvSpPr>
              <a:spLocks noChangeArrowheads="1"/>
            </p:cNvSpPr>
            <p:nvPr/>
          </p:nvSpPr>
          <p:spPr bwMode="auto">
            <a:xfrm>
              <a:off x="6681" y="3936"/>
              <a:ext cx="1134" cy="243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zh-CN" altLang="en-US" sz="700">
                  <a:latin typeface="Times New Roman" pitchFamily="18" charset="0"/>
                </a:rPr>
                <a:t>计算向量表地址</a:t>
              </a:r>
              <a:endParaRPr lang="zh-CN" altLang="en-US"/>
            </a:p>
          </p:txBody>
        </p:sp>
        <p:sp>
          <p:nvSpPr>
            <p:cNvPr id="74799" name="AutoShape 61"/>
            <p:cNvSpPr>
              <a:spLocks noChangeArrowheads="1"/>
            </p:cNvSpPr>
            <p:nvPr/>
          </p:nvSpPr>
          <p:spPr bwMode="auto">
            <a:xfrm>
              <a:off x="6711" y="4398"/>
              <a:ext cx="1063" cy="461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zh-CN" altLang="en-US" sz="700">
                  <a:latin typeface="Times New Roman" pitchFamily="18" charset="0"/>
                </a:rPr>
                <a:t>高字</a:t>
              </a:r>
              <a:r>
                <a:rPr lang="zh-CN" altLang="en-US" sz="700">
                  <a:latin typeface="宋体" charset="-122"/>
                </a:rPr>
                <a:t>→</a:t>
              </a:r>
              <a:r>
                <a:rPr lang="en-US" altLang="zh-CN" sz="700">
                  <a:latin typeface="Times New Roman" pitchFamily="18" charset="0"/>
                </a:rPr>
                <a:t>CS</a:t>
              </a:r>
            </a:p>
            <a:p>
              <a:pPr algn="ctr" eaLnBrk="1" hangingPunct="1">
                <a:lnSpc>
                  <a:spcPct val="80000"/>
                </a:lnSpc>
              </a:pPr>
              <a:r>
                <a:rPr lang="zh-CN" altLang="en-US" sz="700">
                  <a:latin typeface="Times New Roman" pitchFamily="18" charset="0"/>
                </a:rPr>
                <a:t>低字</a:t>
              </a:r>
              <a:r>
                <a:rPr lang="zh-CN" altLang="en-US" sz="700">
                  <a:latin typeface="宋体" charset="-122"/>
                </a:rPr>
                <a:t>→</a:t>
              </a:r>
              <a:r>
                <a:rPr lang="en-US" altLang="zh-CN" sz="700">
                  <a:latin typeface="宋体" charset="-122"/>
                </a:rPr>
                <a:t>IP</a:t>
              </a:r>
              <a:endParaRPr lang="en-US" altLang="zh-CN" sz="700">
                <a:latin typeface="Times New Roman" pitchFamily="18" charset="0"/>
              </a:endParaRPr>
            </a:p>
            <a:p>
              <a:pPr eaLnBrk="1" hangingPunct="1"/>
              <a:endParaRPr lang="en-US" altLang="zh-CN"/>
            </a:p>
          </p:txBody>
        </p:sp>
        <p:sp>
          <p:nvSpPr>
            <p:cNvPr id="74800" name="AutoShape 62"/>
            <p:cNvSpPr>
              <a:spLocks noChangeArrowheads="1"/>
            </p:cNvSpPr>
            <p:nvPr/>
          </p:nvSpPr>
          <p:spPr bwMode="auto">
            <a:xfrm>
              <a:off x="6705" y="6998"/>
              <a:ext cx="1063" cy="462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zh-CN" altLang="en-US" sz="700">
                  <a:latin typeface="Times New Roman" pitchFamily="18" charset="0"/>
                </a:rPr>
                <a:t>执行中断</a:t>
              </a:r>
            </a:p>
            <a:p>
              <a:pPr algn="ctr" eaLnBrk="1" hangingPunct="1">
                <a:lnSpc>
                  <a:spcPct val="80000"/>
                </a:lnSpc>
              </a:pPr>
              <a:r>
                <a:rPr lang="zh-CN" altLang="en-US" sz="700">
                  <a:latin typeface="Times New Roman" pitchFamily="18" charset="0"/>
                </a:rPr>
                <a:t>服务程序</a:t>
              </a:r>
            </a:p>
            <a:p>
              <a:pPr eaLnBrk="1" hangingPunct="1"/>
              <a:endParaRPr lang="zh-CN" altLang="en-US"/>
            </a:p>
          </p:txBody>
        </p:sp>
        <p:sp>
          <p:nvSpPr>
            <p:cNvPr id="74801" name="AutoShape 63"/>
            <p:cNvSpPr>
              <a:spLocks noChangeArrowheads="1"/>
            </p:cNvSpPr>
            <p:nvPr/>
          </p:nvSpPr>
          <p:spPr bwMode="auto">
            <a:xfrm>
              <a:off x="6534" y="5493"/>
              <a:ext cx="1418" cy="462"/>
            </a:xfrm>
            <a:prstGeom prst="flowChartDecision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17809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64000"/>
                </a:lnSpc>
              </a:pPr>
              <a:r>
                <a:rPr lang="en-US" altLang="zh-CN" sz="700">
                  <a:latin typeface="Times New Roman" pitchFamily="18" charset="0"/>
                </a:rPr>
                <a:t>NMI?</a:t>
              </a:r>
              <a:endParaRPr lang="en-US" altLang="zh-CN"/>
            </a:p>
          </p:txBody>
        </p:sp>
        <p:sp>
          <p:nvSpPr>
            <p:cNvPr id="74802" name="AutoShape 64"/>
            <p:cNvSpPr>
              <a:spLocks noChangeArrowheads="1"/>
            </p:cNvSpPr>
            <p:nvPr/>
          </p:nvSpPr>
          <p:spPr bwMode="auto">
            <a:xfrm>
              <a:off x="6534" y="6233"/>
              <a:ext cx="1418" cy="500"/>
            </a:xfrm>
            <a:prstGeom prst="flowChartDecision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17809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64000"/>
                </a:lnSpc>
              </a:pPr>
              <a:r>
                <a:rPr lang="en-US" altLang="zh-CN" sz="700">
                  <a:latin typeface="Times New Roman" pitchFamily="18" charset="0"/>
                </a:rPr>
                <a:t>TEMP=1?</a:t>
              </a:r>
              <a:endParaRPr lang="en-US" altLang="zh-CN"/>
            </a:p>
          </p:txBody>
        </p:sp>
        <p:sp>
          <p:nvSpPr>
            <p:cNvPr id="74803" name="AutoShape 65"/>
            <p:cNvSpPr>
              <a:spLocks noChangeArrowheads="1"/>
            </p:cNvSpPr>
            <p:nvPr/>
          </p:nvSpPr>
          <p:spPr bwMode="auto">
            <a:xfrm>
              <a:off x="6622" y="5062"/>
              <a:ext cx="1242" cy="224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zh-CN" altLang="en-US" sz="700">
                  <a:latin typeface="Times New Roman" pitchFamily="18" charset="0"/>
                </a:rPr>
                <a:t>转入中断服务程序</a:t>
              </a:r>
            </a:p>
            <a:p>
              <a:pPr eaLnBrk="1" hangingPunct="1"/>
              <a:endParaRPr lang="zh-CN" altLang="en-US"/>
            </a:p>
          </p:txBody>
        </p:sp>
        <p:sp>
          <p:nvSpPr>
            <p:cNvPr id="74804" name="AutoShape 66"/>
            <p:cNvSpPr>
              <a:spLocks noChangeArrowheads="1"/>
            </p:cNvSpPr>
            <p:nvPr/>
          </p:nvSpPr>
          <p:spPr bwMode="auto">
            <a:xfrm>
              <a:off x="6705" y="7689"/>
              <a:ext cx="1063" cy="242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zh-CN" altLang="en-US" sz="700">
                  <a:latin typeface="Times New Roman" pitchFamily="18" charset="0"/>
                </a:rPr>
                <a:t>恢复</a:t>
              </a:r>
              <a:r>
                <a:rPr lang="en-US" altLang="zh-CN" sz="700">
                  <a:latin typeface="Times New Roman" pitchFamily="18" charset="0"/>
                </a:rPr>
                <a:t>CS</a:t>
              </a:r>
              <a:r>
                <a:rPr lang="zh-CN" altLang="en-US" sz="700">
                  <a:latin typeface="Times New Roman" pitchFamily="18" charset="0"/>
                </a:rPr>
                <a:t>和</a:t>
              </a:r>
              <a:r>
                <a:rPr lang="en-US" altLang="zh-CN" sz="700">
                  <a:latin typeface="Times New Roman" pitchFamily="18" charset="0"/>
                </a:rPr>
                <a:t>IP</a:t>
              </a:r>
              <a:endParaRPr lang="en-US" altLang="zh-CN"/>
            </a:p>
          </p:txBody>
        </p:sp>
        <p:sp>
          <p:nvSpPr>
            <p:cNvPr id="74805" name="AutoShape 67"/>
            <p:cNvSpPr>
              <a:spLocks noChangeArrowheads="1"/>
            </p:cNvSpPr>
            <p:nvPr/>
          </p:nvSpPr>
          <p:spPr bwMode="auto">
            <a:xfrm>
              <a:off x="6705" y="8150"/>
              <a:ext cx="1063" cy="242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zh-CN" altLang="en-US" sz="700">
                  <a:latin typeface="Times New Roman" pitchFamily="18" charset="0"/>
                </a:rPr>
                <a:t>恢复</a:t>
              </a:r>
              <a:r>
                <a:rPr lang="en-US" altLang="zh-CN" sz="700">
                  <a:latin typeface="Times New Roman" pitchFamily="18" charset="0"/>
                </a:rPr>
                <a:t>FLAGS</a:t>
              </a:r>
              <a:endParaRPr lang="en-US" altLang="zh-CN"/>
            </a:p>
          </p:txBody>
        </p:sp>
        <p:sp>
          <p:nvSpPr>
            <p:cNvPr id="74806" name="AutoShape 68"/>
            <p:cNvSpPr>
              <a:spLocks noChangeArrowheads="1"/>
            </p:cNvSpPr>
            <p:nvPr/>
          </p:nvSpPr>
          <p:spPr bwMode="auto">
            <a:xfrm>
              <a:off x="6705" y="8611"/>
              <a:ext cx="1063" cy="461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zh-CN" altLang="en-US" sz="700">
                  <a:latin typeface="Times New Roman" pitchFamily="18" charset="0"/>
                </a:rPr>
                <a:t>返回被中断</a:t>
              </a:r>
            </a:p>
            <a:p>
              <a:pPr algn="ctr" eaLnBrk="1" hangingPunct="1">
                <a:lnSpc>
                  <a:spcPct val="80000"/>
                </a:lnSpc>
              </a:pPr>
              <a:r>
                <a:rPr lang="zh-CN" altLang="en-US" sz="700">
                  <a:latin typeface="Times New Roman" pitchFamily="18" charset="0"/>
                </a:rPr>
                <a:t>的程序</a:t>
              </a:r>
              <a:endParaRPr lang="zh-CN" altLang="en-US"/>
            </a:p>
          </p:txBody>
        </p:sp>
        <p:sp>
          <p:nvSpPr>
            <p:cNvPr id="74807" name="Line 69"/>
            <p:cNvSpPr>
              <a:spLocks noChangeShapeType="1"/>
            </p:cNvSpPr>
            <p:nvPr/>
          </p:nvSpPr>
          <p:spPr bwMode="auto">
            <a:xfrm>
              <a:off x="6002" y="7492"/>
              <a:ext cx="255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08" name="Line 70"/>
            <p:cNvSpPr>
              <a:spLocks noChangeShapeType="1"/>
            </p:cNvSpPr>
            <p:nvPr/>
          </p:nvSpPr>
          <p:spPr bwMode="auto">
            <a:xfrm>
              <a:off x="6248" y="1497"/>
              <a:ext cx="977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09" name="Line 71"/>
            <p:cNvSpPr>
              <a:spLocks noChangeShapeType="1"/>
            </p:cNvSpPr>
            <p:nvPr/>
          </p:nvSpPr>
          <p:spPr bwMode="auto">
            <a:xfrm>
              <a:off x="7243" y="1497"/>
              <a:ext cx="1" cy="61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10" name="Line 72"/>
            <p:cNvSpPr>
              <a:spLocks noChangeShapeType="1"/>
            </p:cNvSpPr>
            <p:nvPr/>
          </p:nvSpPr>
          <p:spPr bwMode="auto">
            <a:xfrm>
              <a:off x="6002" y="6569"/>
              <a:ext cx="25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11" name="Line 73"/>
            <p:cNvSpPr>
              <a:spLocks noChangeShapeType="1"/>
            </p:cNvSpPr>
            <p:nvPr/>
          </p:nvSpPr>
          <p:spPr bwMode="auto">
            <a:xfrm>
              <a:off x="3695" y="5647"/>
              <a:ext cx="1242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12" name="Line 74"/>
            <p:cNvSpPr>
              <a:spLocks noChangeShapeType="1"/>
            </p:cNvSpPr>
            <p:nvPr/>
          </p:nvSpPr>
          <p:spPr bwMode="auto">
            <a:xfrm>
              <a:off x="3695" y="4754"/>
              <a:ext cx="1242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13" name="Line 75"/>
            <p:cNvSpPr>
              <a:spLocks noChangeShapeType="1"/>
            </p:cNvSpPr>
            <p:nvPr/>
          </p:nvSpPr>
          <p:spPr bwMode="auto">
            <a:xfrm>
              <a:off x="7243" y="2360"/>
              <a:ext cx="1" cy="21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14" name="Line 76"/>
            <p:cNvSpPr>
              <a:spLocks noChangeShapeType="1"/>
            </p:cNvSpPr>
            <p:nvPr/>
          </p:nvSpPr>
          <p:spPr bwMode="auto">
            <a:xfrm>
              <a:off x="7243" y="5955"/>
              <a:ext cx="1" cy="27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15" name="Line 77"/>
            <p:cNvSpPr>
              <a:spLocks noChangeShapeType="1"/>
            </p:cNvSpPr>
            <p:nvPr/>
          </p:nvSpPr>
          <p:spPr bwMode="auto">
            <a:xfrm>
              <a:off x="7236" y="6727"/>
              <a:ext cx="1" cy="27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16" name="Line 78"/>
            <p:cNvSpPr>
              <a:spLocks noChangeShapeType="1"/>
            </p:cNvSpPr>
            <p:nvPr/>
          </p:nvSpPr>
          <p:spPr bwMode="auto">
            <a:xfrm>
              <a:off x="1925" y="8098"/>
              <a:ext cx="1" cy="119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17" name="Line 79"/>
            <p:cNvSpPr>
              <a:spLocks noChangeShapeType="1"/>
            </p:cNvSpPr>
            <p:nvPr/>
          </p:nvSpPr>
          <p:spPr bwMode="auto">
            <a:xfrm>
              <a:off x="1929" y="9291"/>
              <a:ext cx="532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18" name="Line 80"/>
            <p:cNvSpPr>
              <a:spLocks noChangeShapeType="1"/>
            </p:cNvSpPr>
            <p:nvPr/>
          </p:nvSpPr>
          <p:spPr bwMode="auto">
            <a:xfrm>
              <a:off x="7254" y="9076"/>
              <a:ext cx="1" cy="21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19" name="Line 81"/>
            <p:cNvSpPr>
              <a:spLocks noChangeShapeType="1"/>
            </p:cNvSpPr>
            <p:nvPr/>
          </p:nvSpPr>
          <p:spPr bwMode="auto">
            <a:xfrm flipH="1">
              <a:off x="1923" y="8107"/>
              <a:ext cx="1116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20" name="Line 82"/>
            <p:cNvSpPr>
              <a:spLocks noChangeShapeType="1"/>
            </p:cNvSpPr>
            <p:nvPr/>
          </p:nvSpPr>
          <p:spPr bwMode="auto">
            <a:xfrm>
              <a:off x="7952" y="5726"/>
              <a:ext cx="355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21" name="Line 83"/>
            <p:cNvSpPr>
              <a:spLocks noChangeShapeType="1"/>
            </p:cNvSpPr>
            <p:nvPr/>
          </p:nvSpPr>
          <p:spPr bwMode="auto">
            <a:xfrm>
              <a:off x="7952" y="6481"/>
              <a:ext cx="355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22" name="Line 84"/>
            <p:cNvSpPr>
              <a:spLocks noChangeShapeType="1"/>
            </p:cNvSpPr>
            <p:nvPr/>
          </p:nvSpPr>
          <p:spPr bwMode="auto">
            <a:xfrm flipV="1">
              <a:off x="8307" y="1804"/>
              <a:ext cx="1" cy="467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23" name="Line 85"/>
            <p:cNvSpPr>
              <a:spLocks noChangeShapeType="1"/>
            </p:cNvSpPr>
            <p:nvPr/>
          </p:nvSpPr>
          <p:spPr bwMode="auto">
            <a:xfrm flipH="1">
              <a:off x="7243" y="1804"/>
              <a:ext cx="1064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24" name="Line 86"/>
            <p:cNvSpPr>
              <a:spLocks noChangeShapeType="1"/>
            </p:cNvSpPr>
            <p:nvPr/>
          </p:nvSpPr>
          <p:spPr bwMode="auto">
            <a:xfrm flipV="1">
              <a:off x="6257" y="1489"/>
              <a:ext cx="1" cy="600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25" name="Text Box 87"/>
            <p:cNvSpPr txBox="1">
              <a:spLocks noChangeArrowheads="1"/>
            </p:cNvSpPr>
            <p:nvPr/>
          </p:nvSpPr>
          <p:spPr bwMode="auto">
            <a:xfrm>
              <a:off x="3695" y="4571"/>
              <a:ext cx="178" cy="15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64000"/>
                </a:lnSpc>
              </a:pPr>
              <a:r>
                <a:rPr lang="en-US" altLang="zh-CN" sz="700">
                  <a:latin typeface="Times New Roman" pitchFamily="18" charset="0"/>
                </a:rPr>
                <a:t>Y</a:t>
              </a:r>
              <a:endParaRPr lang="en-US" altLang="zh-CN"/>
            </a:p>
          </p:txBody>
        </p:sp>
        <p:sp>
          <p:nvSpPr>
            <p:cNvPr id="74826" name="Text Box 88"/>
            <p:cNvSpPr txBox="1">
              <a:spLocks noChangeArrowheads="1"/>
            </p:cNvSpPr>
            <p:nvPr/>
          </p:nvSpPr>
          <p:spPr bwMode="auto">
            <a:xfrm>
              <a:off x="3695" y="5493"/>
              <a:ext cx="178" cy="15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64000"/>
                </a:lnSpc>
              </a:pPr>
              <a:r>
                <a:rPr lang="en-US" altLang="zh-CN" sz="700">
                  <a:latin typeface="Times New Roman" pitchFamily="18" charset="0"/>
                </a:rPr>
                <a:t>Y</a:t>
              </a:r>
              <a:endParaRPr lang="en-US" altLang="zh-CN"/>
            </a:p>
          </p:txBody>
        </p:sp>
        <p:sp>
          <p:nvSpPr>
            <p:cNvPr id="74827" name="Text Box 89"/>
            <p:cNvSpPr txBox="1">
              <a:spLocks noChangeArrowheads="1"/>
            </p:cNvSpPr>
            <p:nvPr/>
          </p:nvSpPr>
          <p:spPr bwMode="auto">
            <a:xfrm>
              <a:off x="3695" y="7338"/>
              <a:ext cx="178" cy="15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64000"/>
                </a:lnSpc>
              </a:pPr>
              <a:r>
                <a:rPr lang="en-US" altLang="zh-CN" sz="700">
                  <a:latin typeface="Times New Roman" pitchFamily="18" charset="0"/>
                </a:rPr>
                <a:t>Y</a:t>
              </a:r>
              <a:endParaRPr lang="en-US" altLang="zh-CN"/>
            </a:p>
          </p:txBody>
        </p:sp>
        <p:sp>
          <p:nvSpPr>
            <p:cNvPr id="74828" name="Text Box 90"/>
            <p:cNvSpPr txBox="1">
              <a:spLocks noChangeArrowheads="1"/>
            </p:cNvSpPr>
            <p:nvPr/>
          </p:nvSpPr>
          <p:spPr bwMode="auto">
            <a:xfrm>
              <a:off x="7952" y="6262"/>
              <a:ext cx="177" cy="15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64000"/>
                </a:lnSpc>
              </a:pPr>
              <a:r>
                <a:rPr lang="en-US" altLang="zh-CN" sz="700">
                  <a:latin typeface="Times New Roman" pitchFamily="18" charset="0"/>
                </a:rPr>
                <a:t>Y</a:t>
              </a:r>
              <a:endParaRPr lang="en-US" altLang="zh-CN"/>
            </a:p>
          </p:txBody>
        </p:sp>
        <p:sp>
          <p:nvSpPr>
            <p:cNvPr id="74829" name="Line 91"/>
            <p:cNvSpPr>
              <a:spLocks noChangeShapeType="1"/>
            </p:cNvSpPr>
            <p:nvPr/>
          </p:nvSpPr>
          <p:spPr bwMode="auto">
            <a:xfrm>
              <a:off x="7243" y="2821"/>
              <a:ext cx="1" cy="21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30" name="Line 92"/>
            <p:cNvSpPr>
              <a:spLocks noChangeShapeType="1"/>
            </p:cNvSpPr>
            <p:nvPr/>
          </p:nvSpPr>
          <p:spPr bwMode="auto">
            <a:xfrm>
              <a:off x="7243" y="3282"/>
              <a:ext cx="1" cy="21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31" name="Line 93"/>
            <p:cNvSpPr>
              <a:spLocks noChangeShapeType="1"/>
            </p:cNvSpPr>
            <p:nvPr/>
          </p:nvSpPr>
          <p:spPr bwMode="auto">
            <a:xfrm>
              <a:off x="7236" y="7470"/>
              <a:ext cx="1" cy="21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32" name="Line 94"/>
            <p:cNvSpPr>
              <a:spLocks noChangeShapeType="1"/>
            </p:cNvSpPr>
            <p:nvPr/>
          </p:nvSpPr>
          <p:spPr bwMode="auto">
            <a:xfrm>
              <a:off x="7243" y="4184"/>
              <a:ext cx="1" cy="21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33" name="Line 95"/>
            <p:cNvSpPr>
              <a:spLocks noChangeShapeType="1"/>
            </p:cNvSpPr>
            <p:nvPr/>
          </p:nvSpPr>
          <p:spPr bwMode="auto">
            <a:xfrm>
              <a:off x="7243" y="4859"/>
              <a:ext cx="1" cy="2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34" name="Line 96"/>
            <p:cNvSpPr>
              <a:spLocks noChangeShapeType="1"/>
            </p:cNvSpPr>
            <p:nvPr/>
          </p:nvSpPr>
          <p:spPr bwMode="auto">
            <a:xfrm>
              <a:off x="7243" y="5281"/>
              <a:ext cx="1" cy="2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35" name="Line 97"/>
            <p:cNvSpPr>
              <a:spLocks noChangeShapeType="1"/>
            </p:cNvSpPr>
            <p:nvPr/>
          </p:nvSpPr>
          <p:spPr bwMode="auto">
            <a:xfrm>
              <a:off x="7236" y="7941"/>
              <a:ext cx="1" cy="21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36" name="Line 98"/>
            <p:cNvSpPr>
              <a:spLocks noChangeShapeType="1"/>
            </p:cNvSpPr>
            <p:nvPr/>
          </p:nvSpPr>
          <p:spPr bwMode="auto">
            <a:xfrm>
              <a:off x="7236" y="8402"/>
              <a:ext cx="1" cy="2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37" name="Line 99"/>
            <p:cNvSpPr>
              <a:spLocks noChangeShapeType="1"/>
            </p:cNvSpPr>
            <p:nvPr/>
          </p:nvSpPr>
          <p:spPr bwMode="auto">
            <a:xfrm>
              <a:off x="7243" y="3729"/>
              <a:ext cx="1" cy="2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38" name="Text Box 100"/>
            <p:cNvSpPr txBox="1">
              <a:spLocks noChangeArrowheads="1"/>
            </p:cNvSpPr>
            <p:nvPr/>
          </p:nvSpPr>
          <p:spPr bwMode="auto">
            <a:xfrm>
              <a:off x="4405" y="6817"/>
              <a:ext cx="177" cy="15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64000"/>
                </a:lnSpc>
              </a:pPr>
              <a:r>
                <a:rPr lang="en-US" altLang="zh-CN" sz="700">
                  <a:latin typeface="Times New Roman" pitchFamily="18" charset="0"/>
                </a:rPr>
                <a:t>N</a:t>
              </a:r>
              <a:endParaRPr lang="en-US" altLang="zh-CN"/>
            </a:p>
          </p:txBody>
        </p:sp>
        <p:sp>
          <p:nvSpPr>
            <p:cNvPr id="74839" name="AutoShape 101"/>
            <p:cNvSpPr>
              <a:spLocks/>
            </p:cNvSpPr>
            <p:nvPr/>
          </p:nvSpPr>
          <p:spPr bwMode="auto">
            <a:xfrm>
              <a:off x="7873" y="7701"/>
              <a:ext cx="180" cy="1361"/>
            </a:xfrm>
            <a:prstGeom prst="rightBrace">
              <a:avLst>
                <a:gd name="adj1" fmla="val 63009"/>
                <a:gd name="adj2" fmla="val 5000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4840" name="Text Box 102"/>
            <p:cNvSpPr txBox="1">
              <a:spLocks noChangeArrowheads="1"/>
            </p:cNvSpPr>
            <p:nvPr/>
          </p:nvSpPr>
          <p:spPr bwMode="auto">
            <a:xfrm>
              <a:off x="8098" y="8231"/>
              <a:ext cx="675" cy="44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just" eaLnBrk="1" hangingPunct="1">
                <a:lnSpc>
                  <a:spcPct val="72000"/>
                </a:lnSpc>
              </a:pPr>
              <a:r>
                <a:rPr lang="en-US" altLang="zh-CN" sz="700">
                  <a:latin typeface="Times New Roman" pitchFamily="18" charset="0"/>
                </a:rPr>
                <a:t>IRET</a:t>
              </a:r>
              <a:r>
                <a:rPr lang="zh-CN" altLang="en-US" sz="700">
                  <a:latin typeface="Times New Roman" pitchFamily="18" charset="0"/>
                </a:rPr>
                <a:t>指令的操作</a:t>
              </a:r>
              <a:endParaRPr lang="zh-CN" altLang="en-US"/>
            </a:p>
          </p:txBody>
        </p:sp>
      </p:grp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0664297D-866F-4739-B192-D9D99F453880}" type="slidenum">
              <a:rPr lang="zh-CN" altLang="en-US" smtClean="0"/>
              <a:pPr eaLnBrk="1" hangingPunct="1"/>
              <a:t>7</a:t>
            </a:fld>
            <a:endParaRPr lang="en-US" altLang="zh-CN" smtClean="0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I/O</a:t>
            </a:r>
            <a:r>
              <a:rPr lang="zh-CN" altLang="en-US" sz="4800" smtClean="0"/>
              <a:t>端口</a:t>
            </a:r>
            <a:endParaRPr lang="zh-CN" altLang="en-US" smtClean="0"/>
          </a:p>
        </p:txBody>
      </p:sp>
      <p:sp>
        <p:nvSpPr>
          <p:cNvPr id="13316" name="Text Box 5"/>
          <p:cNvSpPr txBox="1">
            <a:spLocks noChangeArrowheads="1"/>
          </p:cNvSpPr>
          <p:nvPr/>
        </p:nvSpPr>
        <p:spPr bwMode="auto">
          <a:xfrm>
            <a:off x="3319463" y="3690938"/>
            <a:ext cx="3124200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楷体_GB2312" pitchFamily="49" charset="-122"/>
                <a:ea typeface="楷体_GB2312" pitchFamily="49" charset="-122"/>
              </a:rPr>
              <a:t>数据端口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楷体_GB2312" pitchFamily="49" charset="-122"/>
                <a:ea typeface="楷体_GB2312" pitchFamily="49" charset="-122"/>
              </a:rPr>
              <a:t>状态端口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楷体_GB2312" pitchFamily="49" charset="-122"/>
                <a:ea typeface="楷体_GB2312" pitchFamily="49" charset="-122"/>
              </a:rPr>
              <a:t>控制端口</a:t>
            </a:r>
          </a:p>
        </p:txBody>
      </p:sp>
      <p:sp>
        <p:nvSpPr>
          <p:cNvPr id="13317" name="AutoShape 6"/>
          <p:cNvSpPr>
            <a:spLocks/>
          </p:cNvSpPr>
          <p:nvPr/>
        </p:nvSpPr>
        <p:spPr bwMode="auto">
          <a:xfrm>
            <a:off x="3030538" y="3932238"/>
            <a:ext cx="236537" cy="1584325"/>
          </a:xfrm>
          <a:prstGeom prst="leftBrace">
            <a:avLst>
              <a:gd name="adj1" fmla="val 55817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318" name="Text Box 7"/>
          <p:cNvSpPr txBox="1">
            <a:spLocks noChangeArrowheads="1"/>
          </p:cNvSpPr>
          <p:nvPr/>
        </p:nvSpPr>
        <p:spPr bwMode="auto">
          <a:xfrm>
            <a:off x="2032000" y="4433888"/>
            <a:ext cx="1071563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楷体_GB2312" pitchFamily="49" charset="-122"/>
                <a:ea typeface="楷体_GB2312" pitchFamily="49" charset="-122"/>
              </a:rPr>
              <a:t>端口</a:t>
            </a: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900113" y="2060575"/>
            <a:ext cx="7772400" cy="1584325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Aft>
                <a:spcPts val="600"/>
              </a:spcAft>
            </a:pPr>
            <a:r>
              <a:rPr lang="zh-CN" altLang="en-US" smtClean="0"/>
              <a:t>端口：</a:t>
            </a:r>
          </a:p>
          <a:p>
            <a:pPr lvl="1" eaLnBrk="1" hangingPunct="1">
              <a:lnSpc>
                <a:spcPct val="120000"/>
              </a:lnSpc>
            </a:pPr>
            <a:r>
              <a:rPr lang="zh-CN" altLang="en-US" smtClean="0"/>
              <a:t>接口电路中用于缓存数据及控制信息的部件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17" grpId="0" animBg="1"/>
      <p:bldP spid="13318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6. </a:t>
            </a:r>
            <a:r>
              <a:rPr lang="zh-CN" altLang="en-US" dirty="0"/>
              <a:t>中断控制器</a:t>
            </a:r>
            <a:r>
              <a:rPr lang="en-US" altLang="zh-CN" dirty="0"/>
              <a:t>8259A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9592" y="2089720"/>
            <a:ext cx="7488832" cy="4003576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dirty="0"/>
              <a:t>可编程中断控制器，</a:t>
            </a:r>
            <a:r>
              <a:rPr lang="zh-CN" altLang="zh-CN" dirty="0"/>
              <a:t>用于可屏蔽中断管理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lnSpc>
                <a:spcPct val="120000"/>
              </a:lnSpc>
            </a:pPr>
            <a:r>
              <a:rPr lang="zh-CN" altLang="en-US" dirty="0"/>
              <a:t>单</a:t>
            </a:r>
            <a:r>
              <a:rPr lang="zh-CN" altLang="en-US" dirty="0" smtClean="0"/>
              <a:t>片</a:t>
            </a:r>
            <a:r>
              <a:rPr lang="en-US" altLang="zh-CN" dirty="0" smtClean="0"/>
              <a:t>8259A</a:t>
            </a:r>
            <a:r>
              <a:rPr lang="zh-CN" altLang="en-US" dirty="0" smtClean="0"/>
              <a:t>可管理</a:t>
            </a:r>
            <a:r>
              <a:rPr lang="en-US" altLang="zh-CN" dirty="0" smtClean="0"/>
              <a:t>8</a:t>
            </a:r>
            <a:r>
              <a:rPr lang="zh-CN" altLang="en-US" dirty="0" smtClean="0"/>
              <a:t>个外边中断源，通过级联，最多可以管理</a:t>
            </a:r>
            <a:r>
              <a:rPr lang="en-US" altLang="zh-CN" dirty="0" smtClean="0"/>
              <a:t>64</a:t>
            </a:r>
            <a:r>
              <a:rPr lang="zh-CN" altLang="en-US" dirty="0" smtClean="0"/>
              <a:t>个外部中断源。</a:t>
            </a:r>
            <a:endParaRPr lang="en-US" altLang="zh-CN" dirty="0"/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zh-CN" altLang="en-US" dirty="0" smtClean="0"/>
              <a:t>了解：</a:t>
            </a:r>
            <a:endParaRPr lang="en-US" altLang="zh-CN" dirty="0" smtClean="0"/>
          </a:p>
          <a:p>
            <a:pPr lvl="1">
              <a:lnSpc>
                <a:spcPct val="120000"/>
              </a:lnSpc>
            </a:pPr>
            <a:r>
              <a:rPr lang="zh-CN" altLang="en-US" dirty="0" smtClean="0"/>
              <a:t>主要引线及内部结构</a:t>
            </a:r>
            <a:endParaRPr lang="en-US" altLang="zh-CN" dirty="0" smtClean="0"/>
          </a:p>
          <a:p>
            <a:pPr lvl="1">
              <a:lnSpc>
                <a:spcPct val="120000"/>
              </a:lnSpc>
            </a:pPr>
            <a:r>
              <a:rPr lang="zh-CN" altLang="en-US" dirty="0" smtClean="0"/>
              <a:t>工作过程</a:t>
            </a:r>
            <a:endParaRPr lang="en-US" altLang="zh-CN" dirty="0" smtClean="0"/>
          </a:p>
          <a:p>
            <a:pPr lvl="1">
              <a:lnSpc>
                <a:spcPct val="120000"/>
              </a:lnSpc>
            </a:pPr>
            <a:r>
              <a:rPr lang="zh-CN" altLang="en-US" dirty="0" smtClean="0"/>
              <a:t>工作方式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EAD35-0546-4108-86A5-2F58508C4C02}" type="slidenum">
              <a:rPr lang="zh-CN" altLang="en-US" smtClean="0"/>
              <a:pPr>
                <a:defRPr/>
              </a:pPr>
              <a:t>70</a:t>
            </a:fld>
            <a:endParaRPr lang="en-US" altLang="zh-CN"/>
          </a:p>
        </p:txBody>
      </p:sp>
      <p:sp>
        <p:nvSpPr>
          <p:cNvPr id="5" name="TextBox 4"/>
          <p:cNvSpPr txBox="1"/>
          <p:nvPr/>
        </p:nvSpPr>
        <p:spPr>
          <a:xfrm>
            <a:off x="5652120" y="4305875"/>
            <a:ext cx="2448272" cy="128336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b="1" dirty="0" smtClean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通过对</a:t>
            </a:r>
            <a:r>
              <a:rPr lang="en-US" altLang="zh-CN" sz="2200" b="1" dirty="0" smtClean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PIC</a:t>
            </a:r>
            <a:r>
              <a:rPr lang="zh-CN" altLang="en-US" sz="2200" b="1" dirty="0" smtClean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基本工作原理的了解，理解中断控制技术</a:t>
            </a:r>
            <a:endParaRPr lang="zh-CN" altLang="en-US" sz="2200" b="1" dirty="0">
              <a:solidFill>
                <a:srgbClr val="C00000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7674711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214313"/>
            <a:ext cx="5112568" cy="622399"/>
          </a:xfrm>
        </p:spPr>
        <p:txBody>
          <a:bodyPr/>
          <a:lstStyle/>
          <a:p>
            <a:r>
              <a:rPr lang="en-US" altLang="zh-CN" sz="3600" dirty="0" smtClean="0"/>
              <a:t>1</a:t>
            </a:r>
            <a:r>
              <a:rPr lang="zh-CN" altLang="en-US" sz="3600" dirty="0" smtClean="0"/>
              <a:t>）引线及内部结构</a:t>
            </a:r>
            <a:endParaRPr lang="zh-CN" altLang="en-US" sz="36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3111330"/>
              </p:ext>
            </p:extLst>
          </p:nvPr>
        </p:nvGraphicFramePr>
        <p:xfrm>
          <a:off x="323528" y="1310688"/>
          <a:ext cx="7966062" cy="5070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74" name="Visio" r:id="rId3" imgW="6490716" imgH="4185285" progId="Visio.Drawing.11">
                  <p:embed/>
                </p:oleObj>
              </mc:Choice>
              <mc:Fallback>
                <p:oleObj name="Visio" r:id="rId3" imgW="6490716" imgH="4185285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1310688"/>
                        <a:ext cx="7966062" cy="50706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任意多边形 7"/>
          <p:cNvSpPr/>
          <p:nvPr/>
        </p:nvSpPr>
        <p:spPr bwMode="auto">
          <a:xfrm>
            <a:off x="7524328" y="1175741"/>
            <a:ext cx="212271" cy="2613299"/>
          </a:xfrm>
          <a:custGeom>
            <a:avLst/>
            <a:gdLst>
              <a:gd name="connsiteX0" fmla="*/ 0 w 212271"/>
              <a:gd name="connsiteY0" fmla="*/ 2106386 h 2106386"/>
              <a:gd name="connsiteX1" fmla="*/ 65314 w 212271"/>
              <a:gd name="connsiteY1" fmla="*/ 1845129 h 2106386"/>
              <a:gd name="connsiteX2" fmla="*/ 114300 w 212271"/>
              <a:gd name="connsiteY2" fmla="*/ 1632857 h 2106386"/>
              <a:gd name="connsiteX3" fmla="*/ 163286 w 212271"/>
              <a:gd name="connsiteY3" fmla="*/ 1453243 h 2106386"/>
              <a:gd name="connsiteX4" fmla="*/ 179614 w 212271"/>
              <a:gd name="connsiteY4" fmla="*/ 1126671 h 2106386"/>
              <a:gd name="connsiteX5" fmla="*/ 212271 w 212271"/>
              <a:gd name="connsiteY5" fmla="*/ 767443 h 2106386"/>
              <a:gd name="connsiteX6" fmla="*/ 195943 w 212271"/>
              <a:gd name="connsiteY6" fmla="*/ 718457 h 2106386"/>
              <a:gd name="connsiteX7" fmla="*/ 81643 w 212271"/>
              <a:gd name="connsiteY7" fmla="*/ 718457 h 2106386"/>
              <a:gd name="connsiteX8" fmla="*/ 48986 w 212271"/>
              <a:gd name="connsiteY8" fmla="*/ 767443 h 2106386"/>
              <a:gd name="connsiteX9" fmla="*/ 146957 w 212271"/>
              <a:gd name="connsiteY9" fmla="*/ 702129 h 2106386"/>
              <a:gd name="connsiteX10" fmla="*/ 163286 w 212271"/>
              <a:gd name="connsiteY10" fmla="*/ 571500 h 2106386"/>
              <a:gd name="connsiteX11" fmla="*/ 179614 w 212271"/>
              <a:gd name="connsiteY11" fmla="*/ 0 h 210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2271" h="2106386">
                <a:moveTo>
                  <a:pt x="0" y="2106386"/>
                </a:moveTo>
                <a:cubicBezTo>
                  <a:pt x="36891" y="1921935"/>
                  <a:pt x="-9736" y="2145332"/>
                  <a:pt x="65314" y="1845129"/>
                </a:cubicBezTo>
                <a:cubicBezTo>
                  <a:pt x="116345" y="1641003"/>
                  <a:pt x="33026" y="1917316"/>
                  <a:pt x="114300" y="1632857"/>
                </a:cubicBezTo>
                <a:cubicBezTo>
                  <a:pt x="153122" y="1496979"/>
                  <a:pt x="137346" y="1556998"/>
                  <a:pt x="163286" y="1453243"/>
                </a:cubicBezTo>
                <a:cubicBezTo>
                  <a:pt x="168729" y="1344386"/>
                  <a:pt x="173885" y="1235514"/>
                  <a:pt x="179614" y="1126671"/>
                </a:cubicBezTo>
                <a:cubicBezTo>
                  <a:pt x="196016" y="815039"/>
                  <a:pt x="172414" y="926877"/>
                  <a:pt x="212271" y="767443"/>
                </a:cubicBezTo>
                <a:cubicBezTo>
                  <a:pt x="206828" y="751114"/>
                  <a:pt x="208114" y="730628"/>
                  <a:pt x="195943" y="718457"/>
                </a:cubicBezTo>
                <a:cubicBezTo>
                  <a:pt x="163149" y="685663"/>
                  <a:pt x="114786" y="710172"/>
                  <a:pt x="81643" y="718457"/>
                </a:cubicBezTo>
                <a:cubicBezTo>
                  <a:pt x="70757" y="734786"/>
                  <a:pt x="35109" y="753566"/>
                  <a:pt x="48986" y="767443"/>
                </a:cubicBezTo>
                <a:cubicBezTo>
                  <a:pt x="91162" y="809619"/>
                  <a:pt x="138734" y="714464"/>
                  <a:pt x="146957" y="702129"/>
                </a:cubicBezTo>
                <a:cubicBezTo>
                  <a:pt x="152400" y="658586"/>
                  <a:pt x="161039" y="615324"/>
                  <a:pt x="163286" y="571500"/>
                </a:cubicBezTo>
                <a:cubicBezTo>
                  <a:pt x="180316" y="239415"/>
                  <a:pt x="179614" y="208871"/>
                  <a:pt x="179614" y="0"/>
                </a:cubicBezTo>
              </a:path>
            </a:pathLst>
          </a:custGeom>
          <a:noFill/>
          <a:ln w="9525" cap="sq" cmpd="sng" algn="ctr">
            <a:solidFill>
              <a:srgbClr val="FF0000"/>
            </a:solidFill>
            <a:prstDash val="solid"/>
            <a:round/>
            <a:headEnd type="none" w="sm" len="sm"/>
            <a:tailEnd type="triangl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宋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20272" y="478413"/>
            <a:ext cx="19437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保存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来自</a:t>
            </a:r>
            <a:r>
              <a:rPr lang="en-GB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IR</a:t>
            </a:r>
            <a:r>
              <a:rPr lang="en-GB" altLang="zh-CN" b="1" baseline="-25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0</a:t>
            </a:r>
            <a:r>
              <a:rPr lang="zh-CN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～</a:t>
            </a:r>
            <a:r>
              <a:rPr lang="en-GB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IR</a:t>
            </a:r>
            <a:r>
              <a:rPr lang="en-GB" altLang="zh-CN" b="1" baseline="-25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  <a:r>
              <a:rPr lang="zh-CN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中断请求信号</a:t>
            </a:r>
            <a:endParaRPr lang="zh-CN" altLang="en-US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74711" y="332656"/>
            <a:ext cx="2001545" cy="92333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保存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正在响应</a:t>
            </a:r>
            <a:r>
              <a:rPr lang="zh-CN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的中断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源（正在响应的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IR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对应位为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任意多边形 12"/>
          <p:cNvSpPr/>
          <p:nvPr/>
        </p:nvSpPr>
        <p:spPr bwMode="auto">
          <a:xfrm>
            <a:off x="4355976" y="1255986"/>
            <a:ext cx="607910" cy="2483257"/>
          </a:xfrm>
          <a:custGeom>
            <a:avLst/>
            <a:gdLst>
              <a:gd name="connsiteX0" fmla="*/ 97972 w 440872"/>
              <a:gd name="connsiteY0" fmla="*/ 2351314 h 2351314"/>
              <a:gd name="connsiteX1" fmla="*/ 81643 w 440872"/>
              <a:gd name="connsiteY1" fmla="*/ 2204357 h 2351314"/>
              <a:gd name="connsiteX2" fmla="*/ 65315 w 440872"/>
              <a:gd name="connsiteY2" fmla="*/ 2139042 h 2351314"/>
              <a:gd name="connsiteX3" fmla="*/ 48986 w 440872"/>
              <a:gd name="connsiteY3" fmla="*/ 2024742 h 2351314"/>
              <a:gd name="connsiteX4" fmla="*/ 32657 w 440872"/>
              <a:gd name="connsiteY4" fmla="*/ 1975757 h 2351314"/>
              <a:gd name="connsiteX5" fmla="*/ 0 w 440872"/>
              <a:gd name="connsiteY5" fmla="*/ 1845128 h 2351314"/>
              <a:gd name="connsiteX6" fmla="*/ 16329 w 440872"/>
              <a:gd name="connsiteY6" fmla="*/ 1208314 h 2351314"/>
              <a:gd name="connsiteX7" fmla="*/ 48986 w 440872"/>
              <a:gd name="connsiteY7" fmla="*/ 930728 h 2351314"/>
              <a:gd name="connsiteX8" fmla="*/ 97972 w 440872"/>
              <a:gd name="connsiteY8" fmla="*/ 947057 h 2351314"/>
              <a:gd name="connsiteX9" fmla="*/ 81643 w 440872"/>
              <a:gd name="connsiteY9" fmla="*/ 996042 h 2351314"/>
              <a:gd name="connsiteX10" fmla="*/ 114300 w 440872"/>
              <a:gd name="connsiteY10" fmla="*/ 718457 h 2351314"/>
              <a:gd name="connsiteX11" fmla="*/ 146957 w 440872"/>
              <a:gd name="connsiteY11" fmla="*/ 669471 h 2351314"/>
              <a:gd name="connsiteX12" fmla="*/ 163286 w 440872"/>
              <a:gd name="connsiteY12" fmla="*/ 604157 h 2351314"/>
              <a:gd name="connsiteX13" fmla="*/ 228600 w 440872"/>
              <a:gd name="connsiteY13" fmla="*/ 473528 h 2351314"/>
              <a:gd name="connsiteX14" fmla="*/ 277586 w 440872"/>
              <a:gd name="connsiteY14" fmla="*/ 359228 h 2351314"/>
              <a:gd name="connsiteX15" fmla="*/ 293915 w 440872"/>
              <a:gd name="connsiteY15" fmla="*/ 310242 h 2351314"/>
              <a:gd name="connsiteX16" fmla="*/ 326572 w 440872"/>
              <a:gd name="connsiteY16" fmla="*/ 244928 h 2351314"/>
              <a:gd name="connsiteX17" fmla="*/ 391886 w 440872"/>
              <a:gd name="connsiteY17" fmla="*/ 130628 h 2351314"/>
              <a:gd name="connsiteX18" fmla="*/ 408215 w 440872"/>
              <a:gd name="connsiteY18" fmla="*/ 48985 h 2351314"/>
              <a:gd name="connsiteX19" fmla="*/ 440872 w 440872"/>
              <a:gd name="connsiteY19" fmla="*/ 0 h 2351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40872" h="2351314">
                <a:moveTo>
                  <a:pt x="97972" y="2351314"/>
                </a:moveTo>
                <a:cubicBezTo>
                  <a:pt x="92529" y="2302328"/>
                  <a:pt x="89137" y="2253071"/>
                  <a:pt x="81643" y="2204357"/>
                </a:cubicBezTo>
                <a:cubicBezTo>
                  <a:pt x="78231" y="2182176"/>
                  <a:pt x="69329" y="2161122"/>
                  <a:pt x="65315" y="2139042"/>
                </a:cubicBezTo>
                <a:cubicBezTo>
                  <a:pt x="58430" y="2101176"/>
                  <a:pt x="56534" y="2062481"/>
                  <a:pt x="48986" y="2024742"/>
                </a:cubicBezTo>
                <a:cubicBezTo>
                  <a:pt x="45610" y="2007865"/>
                  <a:pt x="37186" y="1992362"/>
                  <a:pt x="32657" y="1975757"/>
                </a:cubicBezTo>
                <a:cubicBezTo>
                  <a:pt x="20847" y="1932455"/>
                  <a:pt x="10886" y="1888671"/>
                  <a:pt x="0" y="1845128"/>
                </a:cubicBezTo>
                <a:cubicBezTo>
                  <a:pt x="5443" y="1632857"/>
                  <a:pt x="8322" y="1420504"/>
                  <a:pt x="16329" y="1208314"/>
                </a:cubicBezTo>
                <a:cubicBezTo>
                  <a:pt x="24546" y="990556"/>
                  <a:pt x="10602" y="1045877"/>
                  <a:pt x="48986" y="930728"/>
                </a:cubicBezTo>
                <a:cubicBezTo>
                  <a:pt x="65315" y="936171"/>
                  <a:pt x="90275" y="931662"/>
                  <a:pt x="97972" y="947057"/>
                </a:cubicBezTo>
                <a:cubicBezTo>
                  <a:pt x="105669" y="962452"/>
                  <a:pt x="81643" y="1013254"/>
                  <a:pt x="81643" y="996042"/>
                </a:cubicBezTo>
                <a:cubicBezTo>
                  <a:pt x="81643" y="982939"/>
                  <a:pt x="93009" y="775233"/>
                  <a:pt x="114300" y="718457"/>
                </a:cubicBezTo>
                <a:cubicBezTo>
                  <a:pt x="121191" y="700082"/>
                  <a:pt x="136071" y="685800"/>
                  <a:pt x="146957" y="669471"/>
                </a:cubicBezTo>
                <a:cubicBezTo>
                  <a:pt x="152400" y="647700"/>
                  <a:pt x="154655" y="624872"/>
                  <a:pt x="163286" y="604157"/>
                </a:cubicBezTo>
                <a:cubicBezTo>
                  <a:pt x="182010" y="559219"/>
                  <a:pt x="216792" y="520757"/>
                  <a:pt x="228600" y="473528"/>
                </a:cubicBezTo>
                <a:cubicBezTo>
                  <a:pt x="262584" y="337596"/>
                  <a:pt x="221204" y="471992"/>
                  <a:pt x="277586" y="359228"/>
                </a:cubicBezTo>
                <a:cubicBezTo>
                  <a:pt x="285283" y="343833"/>
                  <a:pt x="287135" y="326062"/>
                  <a:pt x="293915" y="310242"/>
                </a:cubicBezTo>
                <a:cubicBezTo>
                  <a:pt x="303503" y="287869"/>
                  <a:pt x="314495" y="266062"/>
                  <a:pt x="326572" y="244928"/>
                </a:cubicBezTo>
                <a:cubicBezTo>
                  <a:pt x="418890" y="83371"/>
                  <a:pt x="293200" y="328000"/>
                  <a:pt x="391886" y="130628"/>
                </a:cubicBezTo>
                <a:cubicBezTo>
                  <a:pt x="397329" y="103414"/>
                  <a:pt x="398470" y="74971"/>
                  <a:pt x="408215" y="48985"/>
                </a:cubicBezTo>
                <a:cubicBezTo>
                  <a:pt x="415106" y="30610"/>
                  <a:pt x="440872" y="0"/>
                  <a:pt x="440872" y="0"/>
                </a:cubicBezTo>
              </a:path>
            </a:pathLst>
          </a:custGeom>
          <a:noFill/>
          <a:ln w="9525" cap="sq" cmpd="sng" algn="ctr">
            <a:solidFill>
              <a:srgbClr val="FF0000"/>
            </a:solidFill>
            <a:prstDash val="solid"/>
            <a:round/>
            <a:headEnd type="none" w="sm" len="sm"/>
            <a:tailEnd type="triangl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宋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00647" y="6220983"/>
            <a:ext cx="28078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保存中断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屏蔽字。</a:t>
            </a:r>
            <a:r>
              <a:rPr lang="zh-CN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为</a:t>
            </a:r>
            <a:r>
              <a:rPr lang="en-GB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位对应</a:t>
            </a:r>
            <a:r>
              <a:rPr lang="zh-CN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中断请求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被屏蔽</a:t>
            </a:r>
            <a:endParaRPr lang="zh-CN" altLang="en-US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任意多边形 14"/>
          <p:cNvSpPr/>
          <p:nvPr/>
        </p:nvSpPr>
        <p:spPr bwMode="auto">
          <a:xfrm>
            <a:off x="7396843" y="5936039"/>
            <a:ext cx="587828" cy="366790"/>
          </a:xfrm>
          <a:custGeom>
            <a:avLst/>
            <a:gdLst>
              <a:gd name="connsiteX0" fmla="*/ 0 w 587828"/>
              <a:gd name="connsiteY0" fmla="*/ 56547 h 366790"/>
              <a:gd name="connsiteX1" fmla="*/ 473528 w 587828"/>
              <a:gd name="connsiteY1" fmla="*/ 23890 h 366790"/>
              <a:gd name="connsiteX2" fmla="*/ 587828 w 587828"/>
              <a:gd name="connsiteY2" fmla="*/ 366790 h 366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7828" h="366790">
                <a:moveTo>
                  <a:pt x="0" y="56547"/>
                </a:moveTo>
                <a:cubicBezTo>
                  <a:pt x="187778" y="14365"/>
                  <a:pt x="375557" y="-27817"/>
                  <a:pt x="473528" y="23890"/>
                </a:cubicBezTo>
                <a:cubicBezTo>
                  <a:pt x="571499" y="75597"/>
                  <a:pt x="579663" y="221193"/>
                  <a:pt x="587828" y="366790"/>
                </a:cubicBezTo>
              </a:path>
            </a:pathLst>
          </a:custGeom>
          <a:noFill/>
          <a:ln w="9525" cap="sq" cmpd="sng" algn="ctr">
            <a:solidFill>
              <a:srgbClr val="FF0000"/>
            </a:solidFill>
            <a:prstDash val="solid"/>
            <a:round/>
            <a:headEnd type="none" w="sm" len="sm"/>
            <a:tailEnd type="triangl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宋体" pitchFamily="2" charset="-122"/>
            </a:endParaRPr>
          </a:p>
        </p:txBody>
      </p:sp>
      <p:sp>
        <p:nvSpPr>
          <p:cNvPr id="3" name="椭圆 2"/>
          <p:cNvSpPr/>
          <p:nvPr/>
        </p:nvSpPr>
        <p:spPr bwMode="auto">
          <a:xfrm>
            <a:off x="323528" y="1484784"/>
            <a:ext cx="1008112" cy="3096344"/>
          </a:xfrm>
          <a:prstGeom prst="ellipse">
            <a:avLst/>
          </a:prstGeom>
          <a:noFill/>
          <a:ln w="3175" cap="sq" cmpd="sng" algn="ctr">
            <a:solidFill>
              <a:srgbClr val="FF0000"/>
            </a:solidFill>
            <a:prstDash val="solid"/>
            <a:round/>
            <a:headEnd type="none" w="sm" len="sm"/>
            <a:tailEnd type="non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宋体" pitchFamily="2" charset="-122"/>
            </a:endParaRPr>
          </a:p>
        </p:txBody>
      </p:sp>
      <p:sp>
        <p:nvSpPr>
          <p:cNvPr id="12" name="椭圆 11"/>
          <p:cNvSpPr/>
          <p:nvPr/>
        </p:nvSpPr>
        <p:spPr bwMode="auto">
          <a:xfrm>
            <a:off x="395536" y="4581128"/>
            <a:ext cx="1008112" cy="1538306"/>
          </a:xfrm>
          <a:prstGeom prst="ellipse">
            <a:avLst/>
          </a:prstGeom>
          <a:noFill/>
          <a:ln w="3175" cap="sq" cmpd="sng" algn="ctr">
            <a:solidFill>
              <a:srgbClr val="FF0000"/>
            </a:solidFill>
            <a:prstDash val="solid"/>
            <a:round/>
            <a:headEnd type="none" w="sm" len="sm"/>
            <a:tailEnd type="non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宋体" pitchFamily="2" charset="-122"/>
            </a:endParaRPr>
          </a:p>
        </p:txBody>
      </p:sp>
      <p:sp>
        <p:nvSpPr>
          <p:cNvPr id="16" name="椭圆 15"/>
          <p:cNvSpPr/>
          <p:nvPr/>
        </p:nvSpPr>
        <p:spPr bwMode="auto">
          <a:xfrm>
            <a:off x="7630463" y="3429000"/>
            <a:ext cx="685954" cy="2160240"/>
          </a:xfrm>
          <a:prstGeom prst="ellipse">
            <a:avLst/>
          </a:prstGeom>
          <a:noFill/>
          <a:ln w="3175" cap="sq" cmpd="sng" algn="ctr">
            <a:solidFill>
              <a:srgbClr val="FF0000"/>
            </a:solidFill>
            <a:prstDash val="solid"/>
            <a:round/>
            <a:headEnd type="none" w="sm" len="sm"/>
            <a:tailEnd type="non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8011568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1" grpId="0" animBg="1"/>
      <p:bldP spid="13" grpId="0" animBg="1"/>
      <p:bldP spid="14" grpId="0"/>
      <p:bldP spid="15" grpId="0" animBg="1"/>
      <p:bldP spid="3" grpId="0" animBg="1"/>
      <p:bldP spid="3" grpId="1" animBg="1"/>
      <p:bldP spid="12" grpId="0" animBg="1"/>
      <p:bldP spid="12" grpId="1" animBg="1"/>
      <p:bldP spid="16" grpId="0" animBg="1"/>
      <p:bldP spid="16" grpId="1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7793037" cy="838423"/>
          </a:xfrm>
        </p:spPr>
        <p:txBody>
          <a:bodyPr/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）</a:t>
            </a:r>
            <a:r>
              <a:rPr lang="en-US" altLang="zh-CN" dirty="0" smtClean="0"/>
              <a:t>8259A</a:t>
            </a:r>
            <a:r>
              <a:rPr lang="zh-CN" altLang="en-US" dirty="0" smtClean="0"/>
              <a:t>的工作过程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271520" cy="5256584"/>
          </a:xfrm>
        </p:spPr>
        <p:txBody>
          <a:bodyPr/>
          <a:lstStyle/>
          <a:p>
            <a:pPr marL="0" indent="0" algn="just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）初始化</a:t>
            </a:r>
            <a:r>
              <a:rPr lang="en-US" altLang="zh-CN" sz="2400" dirty="0" smtClean="0"/>
              <a:t>8259A</a:t>
            </a: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）判断有无中断请求，如果有，则：</a:t>
            </a:r>
            <a:endParaRPr lang="en-US" altLang="zh-CN" sz="2400" dirty="0" smtClean="0"/>
          </a:p>
          <a:p>
            <a:pPr marL="914400" lvl="1" indent="-457200" algn="just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SzPct val="90000"/>
              <a:buFont typeface="+mj-ea"/>
              <a:buAutoNum type="circleNumDbPlain"/>
            </a:pPr>
            <a:r>
              <a:rPr lang="zh-CN" altLang="en-US" sz="2000" dirty="0" smtClean="0"/>
              <a:t>将有请求的</a:t>
            </a:r>
            <a:r>
              <a:rPr lang="en-GB" altLang="zh-CN" sz="2000" dirty="0" err="1" smtClean="0"/>
              <a:t>IR</a:t>
            </a:r>
            <a:r>
              <a:rPr lang="en-GB" altLang="zh-CN" sz="2000" baseline="-25000" dirty="0" err="1" smtClean="0"/>
              <a:t>i</a:t>
            </a:r>
            <a:r>
              <a:rPr lang="zh-CN" altLang="en-US" sz="2000" dirty="0" smtClean="0"/>
              <a:t>所对应的</a:t>
            </a:r>
            <a:r>
              <a:rPr lang="zh-CN" altLang="en-US" sz="2000" dirty="0" smtClean="0">
                <a:solidFill>
                  <a:srgbClr val="990033"/>
                </a:solidFill>
              </a:rPr>
              <a:t>中断请求寄存器</a:t>
            </a:r>
            <a:r>
              <a:rPr lang="zh-CN" altLang="zh-CN" sz="2000" dirty="0" smtClean="0"/>
              <a:t>的相</a:t>
            </a:r>
            <a:endParaRPr lang="en-US" altLang="zh-CN" sz="2000" dirty="0" smtClean="0"/>
          </a:p>
          <a:p>
            <a:pPr marL="457200" lvl="1" indent="0" algn="just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SzPct val="90000"/>
              <a:buNone/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     </a:t>
            </a:r>
            <a:r>
              <a:rPr lang="zh-CN" altLang="zh-CN" sz="2000" dirty="0" smtClean="0"/>
              <a:t>应</a:t>
            </a:r>
            <a:r>
              <a:rPr lang="zh-CN" altLang="zh-CN" sz="2000" dirty="0"/>
              <a:t>位置</a:t>
            </a:r>
            <a:r>
              <a:rPr lang="en-GB" altLang="zh-CN" sz="2000" dirty="0"/>
              <a:t>1</a:t>
            </a:r>
            <a:r>
              <a:rPr lang="zh-CN" altLang="zh-CN" sz="2000" dirty="0"/>
              <a:t>。</a:t>
            </a:r>
          </a:p>
          <a:p>
            <a:pPr marL="914400" lvl="1" indent="-457200" algn="just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SzPct val="90000"/>
              <a:buFont typeface="+mj-ea"/>
              <a:buAutoNum type="circleNumDbPlain"/>
            </a:pPr>
            <a:r>
              <a:rPr lang="zh-CN" altLang="zh-CN" sz="2000" dirty="0" smtClean="0"/>
              <a:t>若</a:t>
            </a:r>
            <a:r>
              <a:rPr lang="zh-CN" altLang="en-US" sz="2000" dirty="0"/>
              <a:t>相应</a:t>
            </a:r>
            <a:r>
              <a:rPr lang="zh-CN" altLang="zh-CN" sz="2000" dirty="0" smtClean="0"/>
              <a:t>中断</a:t>
            </a:r>
            <a:r>
              <a:rPr lang="zh-CN" altLang="zh-CN" sz="2000" dirty="0"/>
              <a:t>未被</a:t>
            </a:r>
            <a:r>
              <a:rPr lang="zh-CN" altLang="zh-CN" sz="2000" dirty="0" smtClean="0"/>
              <a:t>屏蔽，则由</a:t>
            </a:r>
            <a:r>
              <a:rPr lang="en-GB" altLang="zh-CN" sz="2000" dirty="0"/>
              <a:t>INT</a:t>
            </a:r>
            <a:r>
              <a:rPr lang="zh-CN" altLang="zh-CN" sz="2000" dirty="0"/>
              <a:t>引脚向</a:t>
            </a:r>
            <a:r>
              <a:rPr lang="en-GB" altLang="zh-CN" sz="2000" dirty="0"/>
              <a:t>CPU</a:t>
            </a:r>
            <a:r>
              <a:rPr lang="zh-CN" altLang="zh-CN" sz="2000" dirty="0"/>
              <a:t>发出</a:t>
            </a:r>
            <a:r>
              <a:rPr lang="zh-CN" altLang="zh-CN" sz="2000" dirty="0" smtClean="0"/>
              <a:t>中断请求。</a:t>
            </a:r>
            <a:endParaRPr lang="zh-CN" altLang="zh-CN" sz="2000" dirty="0"/>
          </a:p>
          <a:p>
            <a:pPr marL="914400" lvl="1" indent="-457200" algn="just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SzPct val="90000"/>
              <a:buFont typeface="+mj-ea"/>
              <a:buAutoNum type="circleNumDbPlain"/>
            </a:pPr>
            <a:r>
              <a:rPr lang="zh-CN" altLang="zh-CN" sz="2000" dirty="0" smtClean="0"/>
              <a:t>若</a:t>
            </a:r>
            <a:r>
              <a:rPr lang="en-GB" altLang="zh-CN" sz="2000" dirty="0" smtClean="0"/>
              <a:t>CPU</a:t>
            </a:r>
            <a:r>
              <a:rPr lang="zh-CN" altLang="zh-CN" sz="2000" dirty="0" smtClean="0"/>
              <a:t>处于</a:t>
            </a:r>
            <a:r>
              <a:rPr lang="zh-CN" altLang="zh-CN" sz="2000" dirty="0"/>
              <a:t>开中断状态，</a:t>
            </a:r>
            <a:r>
              <a:rPr lang="zh-CN" altLang="zh-CN" sz="2000" dirty="0" smtClean="0"/>
              <a:t>则当前</a:t>
            </a:r>
            <a:r>
              <a:rPr lang="zh-CN" altLang="zh-CN" sz="2000" dirty="0"/>
              <a:t>指令执行</a:t>
            </a:r>
            <a:r>
              <a:rPr lang="zh-CN" altLang="zh-CN" sz="2000" dirty="0" smtClean="0"/>
              <a:t>完后</a:t>
            </a:r>
            <a:r>
              <a:rPr lang="zh-CN" altLang="zh-CN" sz="2000" dirty="0"/>
              <a:t>，</a:t>
            </a:r>
            <a:r>
              <a:rPr lang="en-GB" altLang="zh-CN" sz="2000" dirty="0" smtClean="0"/>
              <a:t>CPU</a:t>
            </a:r>
            <a:r>
              <a:rPr lang="zh-CN" altLang="en-US" sz="2000" dirty="0" smtClean="0"/>
              <a:t>发出</a:t>
            </a:r>
            <a:r>
              <a:rPr lang="en-US" altLang="zh-CN" sz="2000" dirty="0" smtClean="0"/>
              <a:t>#INTA</a:t>
            </a:r>
            <a:r>
              <a:rPr lang="zh-CN" altLang="zh-CN" sz="2000" dirty="0" smtClean="0"/>
              <a:t>响应</a:t>
            </a:r>
            <a:r>
              <a:rPr lang="zh-CN" altLang="en-US" sz="2000" dirty="0" smtClean="0"/>
              <a:t>信号。</a:t>
            </a:r>
            <a:endParaRPr lang="zh-CN" altLang="zh-CN" sz="2000" dirty="0"/>
          </a:p>
          <a:p>
            <a:pPr marL="914400" lvl="1" indent="-457200" algn="just">
              <a:spcAft>
                <a:spcPts val="0"/>
              </a:spcAft>
              <a:buSzPct val="90000"/>
              <a:buFont typeface="+mj-ea"/>
              <a:buAutoNum type="circleNumDbPlain"/>
            </a:pPr>
            <a:r>
              <a:rPr lang="zh-CN" altLang="zh-CN" sz="2000" dirty="0" smtClean="0"/>
              <a:t>第一个</a:t>
            </a:r>
            <a:r>
              <a:rPr lang="en-US" altLang="zh-CN" sz="2000" dirty="0" smtClean="0"/>
              <a:t>#INTA</a:t>
            </a:r>
            <a:r>
              <a:rPr lang="zh-CN" altLang="zh-CN" sz="2000" dirty="0" smtClean="0"/>
              <a:t>脉冲使优先</a:t>
            </a:r>
            <a:r>
              <a:rPr lang="zh-CN" altLang="en-US" sz="2000" dirty="0" smtClean="0"/>
              <a:t>级</a:t>
            </a:r>
            <a:r>
              <a:rPr lang="zh-CN" altLang="zh-CN" sz="2000" dirty="0"/>
              <a:t>最高的</a:t>
            </a:r>
            <a:r>
              <a:rPr lang="zh-CN" altLang="en-US" sz="2000" dirty="0" smtClean="0">
                <a:solidFill>
                  <a:srgbClr val="990033"/>
                </a:solidFill>
              </a:rPr>
              <a:t>中断服务寄存器</a:t>
            </a:r>
            <a:r>
              <a:rPr lang="en-US" altLang="zh-CN" sz="2000" dirty="0" smtClean="0">
                <a:solidFill>
                  <a:srgbClr val="990033"/>
                </a:solidFill>
              </a:rPr>
              <a:t>I</a:t>
            </a:r>
            <a:r>
              <a:rPr lang="en-GB" altLang="zh-CN" sz="2000" dirty="0" smtClean="0">
                <a:solidFill>
                  <a:srgbClr val="990033"/>
                </a:solidFill>
              </a:rPr>
              <a:t>SR</a:t>
            </a:r>
            <a:r>
              <a:rPr lang="zh-CN" altLang="en-US" sz="2000" dirty="0" smtClean="0"/>
              <a:t>的对应</a:t>
            </a:r>
            <a:r>
              <a:rPr lang="zh-CN" altLang="zh-CN" sz="2000" dirty="0" smtClean="0"/>
              <a:t>位置</a:t>
            </a:r>
            <a:r>
              <a:rPr lang="en-GB" altLang="zh-CN" sz="2000" dirty="0"/>
              <a:t>1</a:t>
            </a:r>
            <a:r>
              <a:rPr lang="zh-CN" altLang="zh-CN" sz="2000" dirty="0"/>
              <a:t>，并使相应的</a:t>
            </a:r>
            <a:r>
              <a:rPr lang="en-GB" altLang="zh-CN" sz="2000" dirty="0">
                <a:solidFill>
                  <a:srgbClr val="990033"/>
                </a:solidFill>
              </a:rPr>
              <a:t>IRR</a:t>
            </a:r>
            <a:r>
              <a:rPr lang="zh-CN" altLang="zh-CN" sz="2000" dirty="0"/>
              <a:t>位复位。</a:t>
            </a:r>
          </a:p>
          <a:p>
            <a:pPr marL="914400" lvl="1" indent="-457200" algn="just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SzPct val="90000"/>
              <a:buFont typeface="+mj-ea"/>
              <a:buAutoNum type="circleNumDbPlain"/>
            </a:pPr>
            <a:r>
              <a:rPr lang="zh-CN" altLang="zh-CN" sz="2000" dirty="0" smtClean="0"/>
              <a:t>第二个</a:t>
            </a:r>
            <a:r>
              <a:rPr lang="en-US" altLang="zh-CN" sz="2000" dirty="0"/>
              <a:t>#</a:t>
            </a:r>
            <a:r>
              <a:rPr lang="en-US" altLang="zh-CN" sz="2000" dirty="0" smtClean="0"/>
              <a:t>INTA</a:t>
            </a:r>
            <a:r>
              <a:rPr lang="zh-CN" altLang="zh-CN" sz="2000" dirty="0" smtClean="0"/>
              <a:t>周期</a:t>
            </a:r>
            <a:r>
              <a:rPr lang="zh-CN" altLang="en-US" sz="2000" dirty="0" smtClean="0"/>
              <a:t>用于获取</a:t>
            </a:r>
            <a:r>
              <a:rPr lang="zh-CN" altLang="zh-CN" sz="2000" dirty="0" smtClean="0"/>
              <a:t>选定</a:t>
            </a:r>
            <a:r>
              <a:rPr lang="zh-CN" altLang="zh-CN" sz="2000" dirty="0"/>
              <a:t>的中断源所对应</a:t>
            </a:r>
            <a:r>
              <a:rPr lang="zh-CN" altLang="zh-CN" sz="2000" dirty="0" smtClean="0"/>
              <a:t>的中断</a:t>
            </a:r>
            <a:r>
              <a:rPr lang="zh-CN" altLang="zh-CN" sz="2000" dirty="0"/>
              <a:t>类型</a:t>
            </a:r>
            <a:r>
              <a:rPr lang="zh-CN" altLang="zh-CN" sz="2000" dirty="0" smtClean="0"/>
              <a:t>码。</a:t>
            </a:r>
            <a:r>
              <a:rPr lang="en-GB" altLang="zh-CN" sz="2000" dirty="0" smtClean="0"/>
              <a:t>CPU</a:t>
            </a:r>
            <a:r>
              <a:rPr lang="zh-CN" altLang="zh-CN" sz="2000" dirty="0"/>
              <a:t>读取该中断类型码并乘以</a:t>
            </a:r>
            <a:r>
              <a:rPr lang="en-GB" altLang="zh-CN" sz="2000" dirty="0"/>
              <a:t>4</a:t>
            </a:r>
            <a:r>
              <a:rPr lang="zh-CN" altLang="zh-CN" sz="2000" dirty="0"/>
              <a:t>，就可以从中断向量表中取出中断服务程序的入口地址并转去执行。</a:t>
            </a:r>
            <a:endParaRPr lang="zh-CN" altLang="en-US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EAD35-0546-4108-86A5-2F58508C4C02}" type="slidenum">
              <a:rPr lang="zh-CN" altLang="en-US" smtClean="0"/>
              <a:pPr>
                <a:defRPr/>
              </a:pPr>
              <a:t>72</a:t>
            </a:fld>
            <a:endParaRPr lang="en-US" altLang="zh-CN"/>
          </a:p>
        </p:txBody>
      </p:sp>
      <p:pic>
        <p:nvPicPr>
          <p:cNvPr id="1075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4624"/>
            <a:ext cx="2736304" cy="2966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0862758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7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</a:t>
            </a:r>
            <a:r>
              <a:rPr lang="zh-CN" altLang="en-US" dirty="0" smtClean="0"/>
              <a:t>）</a:t>
            </a:r>
            <a:r>
              <a:rPr lang="en-US" altLang="zh-CN" dirty="0" smtClean="0"/>
              <a:t>8259A</a:t>
            </a:r>
            <a:r>
              <a:rPr lang="zh-CN" altLang="en-US" dirty="0" smtClean="0"/>
              <a:t>的工作方式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1640" y="2017713"/>
            <a:ext cx="4608512" cy="4114800"/>
          </a:xfrm>
        </p:spPr>
        <p:txBody>
          <a:bodyPr/>
          <a:lstStyle/>
          <a:p>
            <a:pPr marL="514350" indent="-514350">
              <a:spcAft>
                <a:spcPts val="600"/>
              </a:spcAft>
              <a:buClr>
                <a:schemeClr val="tx1">
                  <a:lumMod val="95000"/>
                  <a:lumOff val="5000"/>
                </a:schemeClr>
              </a:buClr>
              <a:buSzPct val="90000"/>
              <a:buFont typeface="+mj-ea"/>
              <a:buAutoNum type="circleNumDbPlain"/>
            </a:pPr>
            <a:r>
              <a:rPr lang="zh-CN" altLang="en-US" dirty="0" smtClean="0"/>
              <a:t>中断优先级</a:t>
            </a:r>
            <a:endParaRPr lang="en-US" altLang="zh-CN" dirty="0" smtClean="0"/>
          </a:p>
          <a:p>
            <a:pPr marL="514350" indent="-514350">
              <a:spcAft>
                <a:spcPts val="600"/>
              </a:spcAft>
              <a:buClr>
                <a:schemeClr val="tx1">
                  <a:lumMod val="95000"/>
                  <a:lumOff val="5000"/>
                </a:schemeClr>
              </a:buClr>
              <a:buSzPct val="90000"/>
              <a:buFont typeface="+mj-ea"/>
              <a:buAutoNum type="circleNumDbPlain"/>
            </a:pPr>
            <a:r>
              <a:rPr lang="zh-CN" altLang="en-US" dirty="0" smtClean="0"/>
              <a:t>中断嵌套方式</a:t>
            </a:r>
            <a:endParaRPr lang="en-US" altLang="zh-CN" dirty="0" smtClean="0"/>
          </a:p>
          <a:p>
            <a:pPr marL="514350" indent="-514350">
              <a:spcAft>
                <a:spcPts val="600"/>
              </a:spcAft>
              <a:buClr>
                <a:schemeClr val="tx1">
                  <a:lumMod val="95000"/>
                  <a:lumOff val="5000"/>
                </a:schemeClr>
              </a:buClr>
              <a:buSzPct val="90000"/>
              <a:buFont typeface="+mj-ea"/>
              <a:buAutoNum type="circleNumDbPlain"/>
            </a:pPr>
            <a:r>
              <a:rPr lang="zh-CN" altLang="en-US" dirty="0" smtClean="0"/>
              <a:t>中断结束处理</a:t>
            </a:r>
            <a:endParaRPr lang="en-US" altLang="zh-CN" dirty="0" smtClean="0"/>
          </a:p>
          <a:p>
            <a:pPr marL="514350" indent="-514350">
              <a:spcAft>
                <a:spcPts val="600"/>
              </a:spcAft>
              <a:buClr>
                <a:schemeClr val="tx1">
                  <a:lumMod val="95000"/>
                  <a:lumOff val="5000"/>
                </a:schemeClr>
              </a:buClr>
              <a:buSzPct val="90000"/>
              <a:buFont typeface="+mj-ea"/>
              <a:buAutoNum type="circleNumDbPlain"/>
            </a:pPr>
            <a:r>
              <a:rPr lang="zh-CN" altLang="en-US" dirty="0" smtClean="0"/>
              <a:t>中断源屏蔽方式</a:t>
            </a:r>
            <a:endParaRPr lang="en-US" altLang="zh-CN" dirty="0" smtClean="0"/>
          </a:p>
          <a:p>
            <a:pPr marL="514350" indent="-514350">
              <a:spcAft>
                <a:spcPts val="600"/>
              </a:spcAft>
              <a:buClr>
                <a:schemeClr val="tx1">
                  <a:lumMod val="95000"/>
                  <a:lumOff val="5000"/>
                </a:schemeClr>
              </a:buClr>
              <a:buSzPct val="90000"/>
              <a:buFont typeface="+mj-ea"/>
              <a:buAutoNum type="circleNumDbPlain"/>
            </a:pPr>
            <a:r>
              <a:rPr lang="zh-CN" altLang="en-US" dirty="0" smtClean="0"/>
              <a:t>中断触发方式</a:t>
            </a:r>
            <a:endParaRPr lang="en-US" altLang="zh-CN" dirty="0" smtClean="0"/>
          </a:p>
          <a:p>
            <a:pPr marL="514350" indent="-514350">
              <a:spcAft>
                <a:spcPts val="600"/>
              </a:spcAft>
              <a:buClr>
                <a:schemeClr val="tx1">
                  <a:lumMod val="95000"/>
                  <a:lumOff val="5000"/>
                </a:schemeClr>
              </a:buClr>
              <a:buSzPct val="90000"/>
              <a:buFont typeface="+mj-ea"/>
              <a:buAutoNum type="circleNumDbPlain"/>
            </a:pPr>
            <a:r>
              <a:rPr lang="zh-CN" altLang="en-US" dirty="0" smtClean="0"/>
              <a:t>级联工作方式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EAD35-0546-4108-86A5-2F58508C4C02}" type="slidenum">
              <a:rPr lang="zh-CN" altLang="en-US" smtClean="0"/>
              <a:pPr>
                <a:defRPr/>
              </a:pPr>
              <a:t>73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83039277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</a:t>
            </a:r>
            <a:r>
              <a:rPr lang="en-US" altLang="zh-CN" dirty="0" smtClean="0"/>
              <a:t>8259A</a:t>
            </a:r>
            <a:r>
              <a:rPr lang="zh-CN" altLang="en-US" dirty="0" smtClean="0"/>
              <a:t>的中断优先级设定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576" y="2050504"/>
            <a:ext cx="7848872" cy="4114800"/>
          </a:xfrm>
        </p:spPr>
        <p:txBody>
          <a:bodyPr/>
          <a:lstStyle/>
          <a:p>
            <a:r>
              <a:rPr lang="zh-CN" altLang="en-US" sz="2400" dirty="0" smtClean="0"/>
              <a:t>可以通过软件命令的方式设定各中断源的中断优先级</a:t>
            </a:r>
            <a:endParaRPr lang="en-US" altLang="zh-CN" sz="2400" dirty="0" smtClean="0"/>
          </a:p>
          <a:p>
            <a:r>
              <a:rPr lang="zh-CN" altLang="en-US" sz="2400" dirty="0" smtClean="0"/>
              <a:t>固定优先级</a:t>
            </a:r>
            <a:endParaRPr lang="en-US" altLang="zh-CN" sz="2400" dirty="0" smtClean="0"/>
          </a:p>
          <a:p>
            <a:pPr lvl="1"/>
            <a:r>
              <a:rPr lang="zh-CN" altLang="zh-CN" sz="2000" dirty="0"/>
              <a:t>默认</a:t>
            </a:r>
            <a:r>
              <a:rPr lang="en-GB" altLang="zh-CN" sz="2000" dirty="0"/>
              <a:t>IR</a:t>
            </a:r>
            <a:r>
              <a:rPr lang="en-GB" altLang="zh-CN" sz="2000" baseline="-25000" dirty="0"/>
              <a:t>0</a:t>
            </a:r>
            <a:r>
              <a:rPr lang="zh-CN" altLang="zh-CN" sz="2000" dirty="0"/>
              <a:t>优先级</a:t>
            </a:r>
            <a:r>
              <a:rPr lang="zh-CN" altLang="zh-CN" sz="2000" dirty="0" smtClean="0"/>
              <a:t>最高，</a:t>
            </a:r>
            <a:r>
              <a:rPr lang="en-GB" altLang="zh-CN" sz="2000" dirty="0"/>
              <a:t>IR</a:t>
            </a:r>
            <a:r>
              <a:rPr lang="en-GB" altLang="zh-CN" sz="2000" baseline="-25000" dirty="0"/>
              <a:t>7</a:t>
            </a:r>
            <a:r>
              <a:rPr lang="zh-CN" altLang="zh-CN" sz="2000" dirty="0"/>
              <a:t>优先级</a:t>
            </a:r>
            <a:r>
              <a:rPr lang="zh-CN" altLang="zh-CN" sz="2000" dirty="0" smtClean="0"/>
              <a:t>最低</a:t>
            </a:r>
            <a:endParaRPr lang="en-US" altLang="zh-CN" sz="2000" dirty="0" smtClean="0"/>
          </a:p>
          <a:p>
            <a:pPr lvl="1"/>
            <a:r>
              <a:rPr lang="zh-CN" altLang="en-US" sz="2000" dirty="0" smtClean="0"/>
              <a:t>可通过程序改变。如：</a:t>
            </a:r>
            <a:endParaRPr lang="en-US" altLang="zh-CN" sz="2000" dirty="0" smtClean="0"/>
          </a:p>
          <a:p>
            <a:pPr lvl="2"/>
            <a:r>
              <a:rPr lang="en-US" altLang="zh-CN" sz="1800" b="1" dirty="0" smtClean="0"/>
              <a:t>IR3</a:t>
            </a:r>
            <a:r>
              <a:rPr lang="en-US" altLang="zh-CN" sz="1800" b="1" dirty="0"/>
              <a:t>→IR4 →</a:t>
            </a:r>
            <a:r>
              <a:rPr lang="en-US" altLang="zh-CN" sz="1800" b="1" dirty="0" smtClean="0"/>
              <a:t>IR5 </a:t>
            </a:r>
            <a:r>
              <a:rPr lang="en-US" altLang="zh-CN" sz="1800" b="1" dirty="0"/>
              <a:t>→</a:t>
            </a:r>
            <a:r>
              <a:rPr lang="en-US" altLang="zh-CN" sz="1800" b="1" dirty="0" smtClean="0"/>
              <a:t>IR6 </a:t>
            </a:r>
            <a:r>
              <a:rPr lang="en-US" altLang="zh-CN" sz="1800" b="1" dirty="0"/>
              <a:t>→</a:t>
            </a:r>
            <a:r>
              <a:rPr lang="en-US" altLang="zh-CN" sz="1800" b="1" dirty="0" smtClean="0"/>
              <a:t>IR7 </a:t>
            </a:r>
            <a:r>
              <a:rPr lang="en-US" altLang="zh-CN" sz="1800" b="1" dirty="0"/>
              <a:t>→</a:t>
            </a:r>
            <a:r>
              <a:rPr lang="en-US" altLang="zh-CN" sz="1800" b="1" dirty="0" smtClean="0"/>
              <a:t>IR0</a:t>
            </a:r>
            <a:r>
              <a:rPr lang="en-US" altLang="zh-CN" sz="1800" b="1" dirty="0"/>
              <a:t> →</a:t>
            </a:r>
            <a:r>
              <a:rPr lang="en-US" altLang="zh-CN" sz="1800" b="1" dirty="0" smtClean="0"/>
              <a:t>IR1</a:t>
            </a:r>
            <a:r>
              <a:rPr lang="en-US" altLang="zh-CN" sz="1800" b="1" dirty="0"/>
              <a:t> →</a:t>
            </a:r>
            <a:r>
              <a:rPr lang="en-US" altLang="zh-CN" sz="1800" b="1" dirty="0" smtClean="0"/>
              <a:t>IR2 </a:t>
            </a:r>
          </a:p>
          <a:p>
            <a:pPr>
              <a:spcBef>
                <a:spcPts val="1200"/>
              </a:spcBef>
            </a:pPr>
            <a:r>
              <a:rPr lang="zh-CN" altLang="en-US" sz="2400" dirty="0" smtClean="0"/>
              <a:t>循环优先级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当某</a:t>
            </a:r>
            <a:r>
              <a:rPr lang="zh-CN" altLang="zh-CN" sz="2000" dirty="0" smtClean="0"/>
              <a:t>中断源</a:t>
            </a:r>
            <a:r>
              <a:rPr lang="zh-CN" altLang="en-US" sz="2000" dirty="0" smtClean="0"/>
              <a:t>被响应</a:t>
            </a:r>
            <a:r>
              <a:rPr lang="zh-CN" altLang="zh-CN" sz="2000" dirty="0" smtClean="0"/>
              <a:t>后，</a:t>
            </a:r>
            <a:r>
              <a:rPr lang="zh-CN" altLang="en-US" sz="2000" dirty="0" smtClean="0"/>
              <a:t>其</a:t>
            </a:r>
            <a:r>
              <a:rPr lang="zh-CN" altLang="zh-CN" sz="2000" dirty="0" smtClean="0"/>
              <a:t>优先级</a:t>
            </a:r>
            <a:r>
              <a:rPr lang="zh-CN" altLang="zh-CN" sz="2000" dirty="0"/>
              <a:t>自动降为最低，原来比它低一级的中断则为最高级，依次</a:t>
            </a:r>
            <a:r>
              <a:rPr lang="zh-CN" altLang="zh-CN" sz="2000" dirty="0" smtClean="0"/>
              <a:t>排列</a:t>
            </a:r>
            <a:r>
              <a:rPr lang="zh-CN" altLang="en-US" sz="2000" dirty="0" smtClean="0"/>
              <a:t>。</a:t>
            </a:r>
            <a:endParaRPr lang="zh-CN" altLang="en-US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EAD35-0546-4108-86A5-2F58508C4C02}" type="slidenum">
              <a:rPr lang="zh-CN" altLang="en-US" smtClean="0"/>
              <a:pPr>
                <a:defRPr/>
              </a:pPr>
              <a:t>74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96211680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</a:t>
            </a:r>
            <a:r>
              <a:rPr lang="en-US" altLang="zh-CN" dirty="0" smtClean="0"/>
              <a:t>8259A</a:t>
            </a:r>
            <a:r>
              <a:rPr lang="zh-CN" altLang="en-US" dirty="0" smtClean="0"/>
              <a:t>的中断嵌套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576" y="2017713"/>
            <a:ext cx="8199512" cy="1267271"/>
          </a:xfrm>
        </p:spPr>
        <p:txBody>
          <a:bodyPr/>
          <a:lstStyle/>
          <a:p>
            <a:r>
              <a:rPr lang="zh-CN" altLang="zh-CN" dirty="0"/>
              <a:t>中断</a:t>
            </a:r>
            <a:r>
              <a:rPr lang="zh-CN" altLang="zh-CN" dirty="0" smtClean="0"/>
              <a:t>嵌套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更</a:t>
            </a:r>
            <a:r>
              <a:rPr lang="zh-CN" altLang="zh-CN" dirty="0"/>
              <a:t>高优先级的中断可以打断当前的中断处理</a:t>
            </a:r>
            <a:r>
              <a:rPr lang="zh-CN" altLang="zh-CN" dirty="0" smtClean="0"/>
              <a:t>过程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EAD35-0546-4108-86A5-2F58508C4C02}" type="slidenum">
              <a:rPr lang="zh-CN" altLang="en-US" smtClean="0"/>
              <a:pPr>
                <a:defRPr/>
              </a:pPr>
              <a:t>75</a:t>
            </a:fld>
            <a:endParaRPr lang="en-US" altLang="zh-CN"/>
          </a:p>
        </p:txBody>
      </p:sp>
      <p:sp>
        <p:nvSpPr>
          <p:cNvPr id="5" name="TextBox 4"/>
          <p:cNvSpPr txBox="1"/>
          <p:nvPr/>
        </p:nvSpPr>
        <p:spPr>
          <a:xfrm>
            <a:off x="1619672" y="3673946"/>
            <a:ext cx="2537809" cy="442035"/>
          </a:xfrm>
          <a:prstGeom prst="rect">
            <a:avLst/>
          </a:prstGeom>
          <a:noFill/>
        </p:spPr>
        <p:txBody>
          <a:bodyPr wrap="square" tIns="36000" bIns="36000" rtlCol="0" anchor="b" anchorCtr="0">
            <a:spAutoFit/>
          </a:bodyPr>
          <a:lstStyle/>
          <a:p>
            <a:r>
              <a:rPr lang="zh-CN" altLang="zh-CN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普通全</a:t>
            </a:r>
            <a:r>
              <a:rPr lang="zh-CN" altLang="zh-CN" sz="2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嵌套</a:t>
            </a:r>
            <a:r>
              <a:rPr lang="zh-CN" altLang="en-US" sz="2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方式</a:t>
            </a:r>
            <a:endParaRPr lang="zh-CN" altLang="en-US" sz="2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88024" y="3389650"/>
            <a:ext cx="38884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响应</a:t>
            </a:r>
            <a:r>
              <a:rPr lang="zh-CN" altLang="zh-CN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某中断</a:t>
            </a:r>
            <a:r>
              <a:rPr lang="zh-CN" altLang="en-US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后，仅会响应更高优先级的中断请求。</a:t>
            </a:r>
            <a:r>
              <a:rPr lang="zh-CN" altLang="en-US" sz="2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对</a:t>
            </a:r>
            <a:r>
              <a:rPr lang="zh-CN" altLang="zh-CN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同级</a:t>
            </a:r>
            <a:r>
              <a:rPr lang="zh-CN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或优先权更低的</a:t>
            </a:r>
            <a:r>
              <a:rPr lang="zh-CN" altLang="zh-CN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中断请</a:t>
            </a:r>
            <a:r>
              <a:rPr lang="zh-CN" altLang="en-US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求将</a:t>
            </a:r>
            <a:r>
              <a:rPr lang="zh-CN" altLang="zh-CN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被</a:t>
            </a:r>
            <a:r>
              <a:rPr lang="zh-CN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屏蔽</a:t>
            </a:r>
            <a:endParaRPr lang="zh-CN" altLang="en-US" sz="2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AutoShape 7"/>
          <p:cNvSpPr>
            <a:spLocks/>
          </p:cNvSpPr>
          <p:nvPr/>
        </p:nvSpPr>
        <p:spPr bwMode="auto">
          <a:xfrm>
            <a:off x="1331640" y="3913128"/>
            <a:ext cx="288925" cy="1223963"/>
          </a:xfrm>
          <a:prstGeom prst="leftBrace">
            <a:avLst>
              <a:gd name="adj1" fmla="val 35302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62066" y="4906258"/>
            <a:ext cx="2495415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2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特殊全嵌套方式</a:t>
            </a:r>
            <a:endParaRPr lang="zh-CN" altLang="en-US" sz="2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cxnSp>
        <p:nvCxnSpPr>
          <p:cNvPr id="10" name="直接箭头连接符 9"/>
          <p:cNvCxnSpPr/>
          <p:nvPr/>
        </p:nvCxnSpPr>
        <p:spPr bwMode="auto">
          <a:xfrm>
            <a:off x="4028594" y="3913810"/>
            <a:ext cx="648072" cy="0"/>
          </a:xfrm>
          <a:prstGeom prst="straightConnector1">
            <a:avLst/>
          </a:prstGeom>
          <a:solidFill>
            <a:schemeClr val="accent1"/>
          </a:solidFill>
          <a:ln w="25400" cap="sq" cmpd="sng" algn="ctr">
            <a:solidFill>
              <a:srgbClr val="FF0000"/>
            </a:solidFill>
            <a:prstDash val="solid"/>
            <a:round/>
            <a:headEnd type="none" w="sm" len="sm"/>
            <a:tailEnd type="triangle" w="lg" len="lg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4716016" y="4809346"/>
            <a:ext cx="38884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响应</a:t>
            </a:r>
            <a:r>
              <a:rPr lang="zh-CN" altLang="zh-CN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某中断</a:t>
            </a:r>
            <a:r>
              <a:rPr lang="zh-CN" altLang="en-US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后，会响应</a:t>
            </a:r>
            <a:r>
              <a:rPr lang="zh-CN" altLang="zh-CN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与</a:t>
            </a:r>
            <a:r>
              <a:rPr lang="zh-CN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它同级</a:t>
            </a:r>
            <a:r>
              <a:rPr lang="zh-CN" altLang="zh-CN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或</a:t>
            </a:r>
            <a:r>
              <a:rPr lang="zh-CN" altLang="en-US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更高优先级的中断请求</a:t>
            </a:r>
            <a:endParaRPr lang="zh-CN" altLang="en-US" sz="2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12" name="直接箭头连接符 11"/>
          <p:cNvCxnSpPr/>
          <p:nvPr/>
        </p:nvCxnSpPr>
        <p:spPr bwMode="auto">
          <a:xfrm>
            <a:off x="4059494" y="5179847"/>
            <a:ext cx="648072" cy="0"/>
          </a:xfrm>
          <a:prstGeom prst="straightConnector1">
            <a:avLst/>
          </a:prstGeom>
          <a:solidFill>
            <a:schemeClr val="accent1"/>
          </a:solidFill>
          <a:ln w="25400" cap="sq" cmpd="sng" algn="ctr">
            <a:solidFill>
              <a:srgbClr val="FF0000"/>
            </a:solidFill>
            <a:prstDash val="solid"/>
            <a:round/>
            <a:headEnd type="none" w="sm" len="sm"/>
            <a:tailEnd type="triangle" w="lg" len="lg"/>
          </a:ln>
          <a:effectLst/>
        </p:spPr>
      </p:cxnSp>
      <p:sp>
        <p:nvSpPr>
          <p:cNvPr id="13" name="任意多边形 12"/>
          <p:cNvSpPr/>
          <p:nvPr/>
        </p:nvSpPr>
        <p:spPr bwMode="auto">
          <a:xfrm>
            <a:off x="2530929" y="5339443"/>
            <a:ext cx="163285" cy="783771"/>
          </a:xfrm>
          <a:custGeom>
            <a:avLst/>
            <a:gdLst>
              <a:gd name="connsiteX0" fmla="*/ 114300 w 163285"/>
              <a:gd name="connsiteY0" fmla="*/ 0 h 783771"/>
              <a:gd name="connsiteX1" fmla="*/ 65314 w 163285"/>
              <a:gd name="connsiteY1" fmla="*/ 97971 h 783771"/>
              <a:gd name="connsiteX2" fmla="*/ 0 w 163285"/>
              <a:gd name="connsiteY2" fmla="*/ 244928 h 783771"/>
              <a:gd name="connsiteX3" fmla="*/ 16328 w 163285"/>
              <a:gd name="connsiteY3" fmla="*/ 359228 h 783771"/>
              <a:gd name="connsiteX4" fmla="*/ 32657 w 163285"/>
              <a:gd name="connsiteY4" fmla="*/ 408214 h 783771"/>
              <a:gd name="connsiteX5" fmla="*/ 163285 w 163285"/>
              <a:gd name="connsiteY5" fmla="*/ 391886 h 783771"/>
              <a:gd name="connsiteX6" fmla="*/ 130628 w 163285"/>
              <a:gd name="connsiteY6" fmla="*/ 359228 h 783771"/>
              <a:gd name="connsiteX7" fmla="*/ 97971 w 163285"/>
              <a:gd name="connsiteY7" fmla="*/ 391886 h 783771"/>
              <a:gd name="connsiteX8" fmla="*/ 114300 w 163285"/>
              <a:gd name="connsiteY8" fmla="*/ 489857 h 783771"/>
              <a:gd name="connsiteX9" fmla="*/ 130628 w 163285"/>
              <a:gd name="connsiteY9" fmla="*/ 783771 h 783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285" h="783771">
                <a:moveTo>
                  <a:pt x="114300" y="0"/>
                </a:moveTo>
                <a:cubicBezTo>
                  <a:pt x="97971" y="32657"/>
                  <a:pt x="79357" y="64268"/>
                  <a:pt x="65314" y="97971"/>
                </a:cubicBezTo>
                <a:cubicBezTo>
                  <a:pt x="542" y="253424"/>
                  <a:pt x="66522" y="145145"/>
                  <a:pt x="0" y="244928"/>
                </a:cubicBezTo>
                <a:cubicBezTo>
                  <a:pt x="5443" y="283028"/>
                  <a:pt x="8780" y="321489"/>
                  <a:pt x="16328" y="359228"/>
                </a:cubicBezTo>
                <a:cubicBezTo>
                  <a:pt x="19704" y="376106"/>
                  <a:pt x="15855" y="404480"/>
                  <a:pt x="32657" y="408214"/>
                </a:cubicBezTo>
                <a:cubicBezTo>
                  <a:pt x="75494" y="417733"/>
                  <a:pt x="119742" y="397329"/>
                  <a:pt x="163285" y="391886"/>
                </a:cubicBezTo>
                <a:cubicBezTo>
                  <a:pt x="152399" y="381000"/>
                  <a:pt x="146023" y="359228"/>
                  <a:pt x="130628" y="359228"/>
                </a:cubicBezTo>
                <a:cubicBezTo>
                  <a:pt x="115233" y="359228"/>
                  <a:pt x="99880" y="376610"/>
                  <a:pt x="97971" y="391886"/>
                </a:cubicBezTo>
                <a:cubicBezTo>
                  <a:pt x="93865" y="424738"/>
                  <a:pt x="108857" y="457200"/>
                  <a:pt x="114300" y="489857"/>
                </a:cubicBezTo>
                <a:cubicBezTo>
                  <a:pt x="131714" y="751078"/>
                  <a:pt x="130628" y="652962"/>
                  <a:pt x="130628" y="783771"/>
                </a:cubicBezTo>
              </a:path>
            </a:pathLst>
          </a:custGeom>
          <a:noFill/>
          <a:ln w="9525" cap="sq" cmpd="sng" algn="ctr">
            <a:solidFill>
              <a:srgbClr val="FF0000"/>
            </a:solidFill>
            <a:prstDash val="solid"/>
            <a:round/>
            <a:headEnd type="none" w="sm" len="sm"/>
            <a:tailEnd type="triangl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宋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58127" y="6093296"/>
            <a:ext cx="28258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一般用于级联情况下的主片的中断优先级设置</a:t>
            </a:r>
            <a:endParaRPr lang="zh-CN" altLang="en-US" sz="2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4364699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/>
      <p:bldP spid="11" grpId="0"/>
      <p:bldP spid="13" grpId="0" animBg="1"/>
      <p:bldP spid="14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（</a:t>
            </a:r>
            <a:r>
              <a:rPr lang="en-US" altLang="zh-CN" dirty="0" smtClean="0"/>
              <a:t>3</a:t>
            </a:r>
            <a:r>
              <a:rPr lang="zh-CN" altLang="en-US" dirty="0" smtClean="0"/>
              <a:t>）中断结束处理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6984" y="1916832"/>
            <a:ext cx="8199512" cy="1728192"/>
          </a:xfrm>
        </p:spPr>
        <p:txBody>
          <a:bodyPr/>
          <a:lstStyle/>
          <a:p>
            <a:r>
              <a:rPr lang="zh-CN" altLang="en-US" sz="2400" dirty="0" smtClean="0"/>
              <a:t>中断结束处理：</a:t>
            </a:r>
            <a:endParaRPr lang="en-US" altLang="zh-CN" sz="2400" dirty="0" smtClean="0"/>
          </a:p>
          <a:p>
            <a:pPr lvl="1"/>
            <a:r>
              <a:rPr lang="zh-CN" altLang="zh-CN" sz="2000" dirty="0" smtClean="0"/>
              <a:t>当</a:t>
            </a:r>
            <a:r>
              <a:rPr lang="zh-CN" altLang="zh-CN" sz="2000" dirty="0"/>
              <a:t>中断服务程序结束时</a:t>
            </a:r>
            <a:r>
              <a:rPr lang="zh-CN" altLang="zh-CN" sz="2000" dirty="0" smtClean="0"/>
              <a:t>，将</a:t>
            </a:r>
            <a:r>
              <a:rPr lang="zh-CN" altLang="zh-CN" sz="2000" dirty="0"/>
              <a:t>中断服务寄存器</a:t>
            </a:r>
            <a:r>
              <a:rPr lang="en-GB" altLang="zh-CN" sz="2000" dirty="0"/>
              <a:t>ISR</a:t>
            </a:r>
            <a:r>
              <a:rPr lang="zh-CN" altLang="zh-CN" sz="2000" dirty="0"/>
              <a:t>中相应</a:t>
            </a:r>
            <a:r>
              <a:rPr lang="zh-CN" altLang="zh-CN" sz="2000" dirty="0" smtClean="0"/>
              <a:t>位</a:t>
            </a:r>
            <a:r>
              <a:rPr lang="zh-CN" altLang="en-US" sz="2000" dirty="0" smtClean="0"/>
              <a:t>（</a:t>
            </a:r>
            <a:r>
              <a:rPr lang="en-GB" altLang="zh-CN" sz="2000" dirty="0"/>
              <a:t> </a:t>
            </a:r>
            <a:r>
              <a:rPr lang="en-GB" altLang="zh-CN" sz="2000" dirty="0" err="1"/>
              <a:t>IS</a:t>
            </a:r>
            <a:r>
              <a:rPr lang="en-GB" altLang="zh-CN" sz="2000" baseline="-25000" dirty="0" err="1"/>
              <a:t>i</a:t>
            </a:r>
            <a:r>
              <a:rPr lang="en-GB" altLang="zh-CN" sz="2000" baseline="-25000" dirty="0"/>
              <a:t> </a:t>
            </a:r>
            <a:r>
              <a:rPr lang="zh-CN" altLang="en-US" sz="2000" dirty="0" smtClean="0"/>
              <a:t>）</a:t>
            </a:r>
            <a:r>
              <a:rPr lang="zh-CN" altLang="zh-CN" sz="2000" dirty="0" smtClean="0"/>
              <a:t>清</a:t>
            </a:r>
            <a:r>
              <a:rPr lang="zh-CN" altLang="zh-CN" sz="2000" dirty="0"/>
              <a:t>零</a:t>
            </a:r>
            <a:r>
              <a:rPr lang="zh-CN" altLang="zh-CN" sz="2000" dirty="0" smtClean="0"/>
              <a:t>。</a:t>
            </a:r>
            <a:endParaRPr lang="zh-CN" altLang="en-US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388424" y="6356176"/>
            <a:ext cx="648072" cy="457200"/>
          </a:xfrm>
        </p:spPr>
        <p:txBody>
          <a:bodyPr/>
          <a:lstStyle/>
          <a:p>
            <a:pPr>
              <a:defRPr/>
            </a:pPr>
            <a:fld id="{D34EAD35-0546-4108-86A5-2F58508C4C02}" type="slidenum">
              <a:rPr lang="zh-CN" altLang="en-US" smtClean="0"/>
              <a:pPr>
                <a:defRPr/>
              </a:pPr>
              <a:t>76</a:t>
            </a:fld>
            <a:endParaRPr lang="en-US" altLang="zh-CN" dirty="0"/>
          </a:p>
        </p:txBody>
      </p:sp>
      <p:sp>
        <p:nvSpPr>
          <p:cNvPr id="5" name="TextBox 4"/>
          <p:cNvSpPr txBox="1"/>
          <p:nvPr/>
        </p:nvSpPr>
        <p:spPr>
          <a:xfrm>
            <a:off x="899592" y="3573016"/>
            <a:ext cx="1872208" cy="749812"/>
          </a:xfrm>
          <a:prstGeom prst="rect">
            <a:avLst/>
          </a:prstGeom>
          <a:noFill/>
        </p:spPr>
        <p:txBody>
          <a:bodyPr wrap="square" tIns="36000" bIns="36000" rtlCol="0" anchor="b" anchorCtr="0">
            <a:spAutoFit/>
          </a:bodyPr>
          <a:lstStyle/>
          <a:p>
            <a:pPr algn="ctr"/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自动中断结束方式（</a:t>
            </a:r>
            <a:r>
              <a:rPr lang="en-US" altLang="zh-CN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AEOI</a:t>
            </a: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）</a:t>
            </a:r>
            <a:endParaRPr lang="zh-CN" altLang="en-US" sz="2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91880" y="3717032"/>
            <a:ext cx="51845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第二</a:t>
            </a:r>
            <a:r>
              <a:rPr lang="zh-CN" altLang="zh-CN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个</a:t>
            </a:r>
            <a:r>
              <a:rPr lang="en-US" altLang="zh-CN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#INTA</a:t>
            </a:r>
            <a:r>
              <a:rPr lang="zh-CN" altLang="en-US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周期，自动将</a:t>
            </a:r>
            <a:r>
              <a:rPr lang="en-GB" altLang="zh-CN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ISR</a:t>
            </a:r>
            <a:r>
              <a:rPr lang="zh-CN" altLang="zh-CN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对应位</a:t>
            </a:r>
            <a:r>
              <a:rPr lang="zh-CN" altLang="zh-CN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清</a:t>
            </a:r>
            <a:r>
              <a:rPr lang="zh-CN" altLang="en-US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零</a:t>
            </a:r>
            <a:endParaRPr lang="zh-CN" altLang="en-US" sz="2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AutoShape 7"/>
          <p:cNvSpPr>
            <a:spLocks/>
          </p:cNvSpPr>
          <p:nvPr/>
        </p:nvSpPr>
        <p:spPr bwMode="auto">
          <a:xfrm>
            <a:off x="467544" y="3939153"/>
            <a:ext cx="316233" cy="1530751"/>
          </a:xfrm>
          <a:prstGeom prst="leftBrace">
            <a:avLst>
              <a:gd name="adj1" fmla="val 35302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52649" y="4653136"/>
            <a:ext cx="2495415" cy="43088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正常中断结束方式</a:t>
            </a:r>
            <a:endParaRPr lang="zh-CN" altLang="en-US" sz="2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cxnSp>
        <p:nvCxnSpPr>
          <p:cNvPr id="9" name="直接箭头连接符 8"/>
          <p:cNvCxnSpPr/>
          <p:nvPr/>
        </p:nvCxnSpPr>
        <p:spPr bwMode="auto">
          <a:xfrm>
            <a:off x="2771800" y="3933056"/>
            <a:ext cx="648072" cy="0"/>
          </a:xfrm>
          <a:prstGeom prst="straightConnector1">
            <a:avLst/>
          </a:prstGeom>
          <a:solidFill>
            <a:schemeClr val="accent1"/>
          </a:solidFill>
          <a:ln w="25400" cap="sq" cmpd="sng" algn="ctr">
            <a:solidFill>
              <a:srgbClr val="FF0000"/>
            </a:solidFill>
            <a:prstDash val="solid"/>
            <a:round/>
            <a:headEnd type="none" w="sm" len="sm"/>
            <a:tailEnd type="triangle" w="lg" len="lg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5635791" y="4944776"/>
            <a:ext cx="30406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CPU</a:t>
            </a:r>
            <a:r>
              <a:rPr lang="zh-CN" altLang="en-US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用</a:t>
            </a:r>
            <a:r>
              <a:rPr lang="zh-CN" altLang="zh-CN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指令</a:t>
            </a:r>
            <a:r>
              <a:rPr lang="zh-CN" altLang="en-US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发出</a:t>
            </a:r>
            <a:r>
              <a:rPr lang="zh-CN" altLang="zh-CN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中断结束命令，</a:t>
            </a:r>
            <a:r>
              <a:rPr lang="zh-CN" altLang="en-US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将</a:t>
            </a:r>
            <a:r>
              <a:rPr lang="en-GB" altLang="zh-CN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ISR</a:t>
            </a:r>
            <a:r>
              <a:rPr lang="zh-CN" altLang="zh-CN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中</a:t>
            </a:r>
            <a:r>
              <a:rPr lang="zh-CN" altLang="en-US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对应当前正在处理中断的位</a:t>
            </a:r>
            <a:r>
              <a:rPr lang="zh-CN" altLang="zh-CN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复位</a:t>
            </a:r>
            <a:endParaRPr lang="zh-CN" altLang="en-US" sz="2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11" name="直接箭头连接符 10"/>
          <p:cNvCxnSpPr/>
          <p:nvPr/>
        </p:nvCxnSpPr>
        <p:spPr bwMode="auto">
          <a:xfrm>
            <a:off x="5059791" y="5469904"/>
            <a:ext cx="576000" cy="0"/>
          </a:xfrm>
          <a:prstGeom prst="straightConnector1">
            <a:avLst/>
          </a:prstGeom>
          <a:solidFill>
            <a:schemeClr val="accent1"/>
          </a:solidFill>
          <a:ln w="25400" cap="sq" cmpd="sng" algn="ctr">
            <a:solidFill>
              <a:srgbClr val="FF0000"/>
            </a:solidFill>
            <a:prstDash val="solid"/>
            <a:round/>
            <a:headEnd type="none" w="sm" len="sm"/>
            <a:tailEnd type="triangle" w="lg" len="lg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2610255" y="5661248"/>
            <a:ext cx="2105761" cy="749812"/>
          </a:xfrm>
          <a:prstGeom prst="rect">
            <a:avLst/>
          </a:prstGeom>
          <a:noFill/>
        </p:spPr>
        <p:txBody>
          <a:bodyPr wrap="square" tIns="36000" bIns="36000" rtlCol="0" anchor="b" anchorCtr="0">
            <a:spAutoFit/>
          </a:bodyPr>
          <a:lstStyle/>
          <a:p>
            <a:pPr algn="ctr"/>
            <a:r>
              <a:rPr lang="zh-CN" altLang="zh-CN" sz="2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特殊中断结束</a:t>
            </a:r>
            <a:r>
              <a:rPr lang="zh-CN" altLang="zh-CN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方式（</a:t>
            </a:r>
            <a:r>
              <a:rPr lang="en-GB" altLang="zh-CN" sz="2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SEOI</a:t>
            </a:r>
            <a:r>
              <a:rPr lang="zh-CN" altLang="zh-CN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）</a:t>
            </a:r>
            <a:endParaRPr lang="zh-CN" altLang="en-US" sz="2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3777" y="5085184"/>
            <a:ext cx="1724770" cy="76944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非自动中断结束方式</a:t>
            </a:r>
            <a:endParaRPr lang="zh-CN" altLang="en-US" sz="2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7" name="AutoShape 7"/>
          <p:cNvSpPr>
            <a:spLocks/>
          </p:cNvSpPr>
          <p:nvPr/>
        </p:nvSpPr>
        <p:spPr bwMode="auto">
          <a:xfrm>
            <a:off x="2359355" y="4869160"/>
            <a:ext cx="298384" cy="1199705"/>
          </a:xfrm>
          <a:prstGeom prst="leftBrace">
            <a:avLst>
              <a:gd name="adj1" fmla="val 35302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>
              <a:latin typeface="华文中宋" pitchFamily="2" charset="-122"/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4072434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/>
      <p:bldP spid="10" grpId="0"/>
      <p:bldP spid="13" grpId="0"/>
      <p:bldP spid="16" grpId="0"/>
      <p:bldP spid="17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（</a:t>
            </a:r>
            <a:r>
              <a:rPr lang="en-US" altLang="zh-CN" dirty="0" smtClean="0"/>
              <a:t>4</a:t>
            </a:r>
            <a:r>
              <a:rPr lang="zh-CN" altLang="en-US" dirty="0" smtClean="0"/>
              <a:t>）中断源屏蔽方式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576" y="2132856"/>
            <a:ext cx="7992888" cy="1195263"/>
          </a:xfrm>
        </p:spPr>
        <p:txBody>
          <a:bodyPr/>
          <a:lstStyle/>
          <a:p>
            <a:r>
              <a:rPr lang="zh-CN" altLang="zh-CN" sz="2400" dirty="0"/>
              <a:t>通过编程</a:t>
            </a:r>
            <a:r>
              <a:rPr lang="zh-CN" altLang="zh-CN" sz="2400" dirty="0" smtClean="0"/>
              <a:t>使得</a:t>
            </a:r>
            <a:r>
              <a:rPr lang="zh-CN" altLang="en-US" sz="2400" dirty="0" smtClean="0"/>
              <a:t>中断</a:t>
            </a:r>
            <a:r>
              <a:rPr lang="zh-CN" altLang="zh-CN" sz="2400" dirty="0" smtClean="0"/>
              <a:t>屏蔽</a:t>
            </a:r>
            <a:r>
              <a:rPr lang="zh-CN" altLang="zh-CN" sz="2400" dirty="0"/>
              <a:t>寄存器</a:t>
            </a:r>
            <a:r>
              <a:rPr lang="en-GB" altLang="zh-CN" sz="2400" dirty="0"/>
              <a:t>IMR</a:t>
            </a:r>
            <a:r>
              <a:rPr lang="zh-CN" altLang="zh-CN" sz="2400" dirty="0"/>
              <a:t>相应位置</a:t>
            </a:r>
            <a:r>
              <a:rPr lang="en-GB" altLang="zh-CN" sz="2400" dirty="0"/>
              <a:t>0</a:t>
            </a:r>
            <a:r>
              <a:rPr lang="zh-CN" altLang="zh-CN" sz="2400" dirty="0"/>
              <a:t>或置</a:t>
            </a:r>
            <a:r>
              <a:rPr lang="en-GB" altLang="zh-CN" sz="2400" dirty="0"/>
              <a:t>l</a:t>
            </a:r>
            <a:r>
              <a:rPr lang="zh-CN" altLang="zh-CN" sz="2400" dirty="0"/>
              <a:t>，从而允许或禁止该位所对应的中断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EAD35-0546-4108-86A5-2F58508C4C02}" type="slidenum">
              <a:rPr lang="zh-CN" altLang="en-US" smtClean="0"/>
              <a:pPr>
                <a:defRPr/>
              </a:pPr>
              <a:t>77</a:t>
            </a:fld>
            <a:endParaRPr lang="en-US" altLang="zh-CN"/>
          </a:p>
        </p:txBody>
      </p:sp>
      <p:sp>
        <p:nvSpPr>
          <p:cNvPr id="5" name="TextBox 4"/>
          <p:cNvSpPr txBox="1"/>
          <p:nvPr/>
        </p:nvSpPr>
        <p:spPr>
          <a:xfrm>
            <a:off x="1259632" y="3734897"/>
            <a:ext cx="2160240" cy="411257"/>
          </a:xfrm>
          <a:prstGeom prst="rect">
            <a:avLst/>
          </a:prstGeom>
          <a:noFill/>
        </p:spPr>
        <p:txBody>
          <a:bodyPr wrap="square" tIns="36000" bIns="36000" rtlCol="0" anchor="b" anchorCtr="0">
            <a:spAutoFit/>
          </a:bodyPr>
          <a:lstStyle/>
          <a:p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普通屏蔽方式</a:t>
            </a:r>
            <a:endParaRPr lang="zh-CN" altLang="en-US" sz="2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" name="AutoShape 7"/>
          <p:cNvSpPr>
            <a:spLocks/>
          </p:cNvSpPr>
          <p:nvPr/>
        </p:nvSpPr>
        <p:spPr bwMode="auto">
          <a:xfrm>
            <a:off x="971601" y="3940525"/>
            <a:ext cx="288032" cy="1400033"/>
          </a:xfrm>
          <a:prstGeom prst="leftBrace">
            <a:avLst>
              <a:gd name="adj1" fmla="val 35302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7832" y="5077787"/>
            <a:ext cx="3140152" cy="43088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特殊屏蔽方式（</a:t>
            </a:r>
            <a:r>
              <a:rPr lang="en-US" altLang="zh-CN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SMM</a:t>
            </a: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）</a:t>
            </a:r>
            <a:endParaRPr lang="zh-CN" altLang="en-US" sz="2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2570" y="3645024"/>
            <a:ext cx="35677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若将中断屏蔽寄存器某</a:t>
            </a:r>
            <a:r>
              <a:rPr lang="zh-CN" altLang="zh-CN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位置</a:t>
            </a:r>
            <a:r>
              <a:rPr lang="en-GB" altLang="zh-CN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，则屏蔽该位所对应的中断请求</a:t>
            </a:r>
            <a:endParaRPr lang="zh-CN" altLang="en-US" sz="2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10" name="直接箭头连接符 9"/>
          <p:cNvCxnSpPr/>
          <p:nvPr/>
        </p:nvCxnSpPr>
        <p:spPr bwMode="auto">
          <a:xfrm>
            <a:off x="3275856" y="4011756"/>
            <a:ext cx="576000" cy="0"/>
          </a:xfrm>
          <a:prstGeom prst="straightConnector1">
            <a:avLst/>
          </a:prstGeom>
          <a:solidFill>
            <a:schemeClr val="accent1"/>
          </a:solidFill>
          <a:ln w="25400" cap="sq" cmpd="sng" algn="ctr">
            <a:solidFill>
              <a:srgbClr val="FF0000"/>
            </a:solidFill>
            <a:prstDash val="solid"/>
            <a:round/>
            <a:headEnd type="none" w="sm" len="sm"/>
            <a:tailEnd type="triangle" w="lg" len="lg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4788024" y="4939287"/>
            <a:ext cx="3312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允许较低优先级的中断请求中断更高优先级的中断</a:t>
            </a:r>
            <a:endParaRPr lang="zh-CN" altLang="en-US" sz="2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12" name="直接箭头连接符 11"/>
          <p:cNvCxnSpPr/>
          <p:nvPr/>
        </p:nvCxnSpPr>
        <p:spPr bwMode="auto">
          <a:xfrm>
            <a:off x="4251310" y="5306019"/>
            <a:ext cx="576000" cy="0"/>
          </a:xfrm>
          <a:prstGeom prst="straightConnector1">
            <a:avLst/>
          </a:prstGeom>
          <a:solidFill>
            <a:schemeClr val="accent1"/>
          </a:solidFill>
          <a:ln w="25400" cap="sq" cmpd="sng" algn="ctr">
            <a:solidFill>
              <a:srgbClr val="FF0000"/>
            </a:solidFill>
            <a:prstDash val="solid"/>
            <a:round/>
            <a:headEnd type="none" w="sm" len="sm"/>
            <a:tailEnd type="triangle" w="lg" len="lg"/>
          </a:ln>
          <a:effectLst/>
        </p:spPr>
      </p:cxnSp>
    </p:spTree>
    <p:extLst>
      <p:ext uri="{BB962C8B-B14F-4D97-AF65-F5344CB8AC3E}">
        <p14:creationId xmlns:p14="http://schemas.microsoft.com/office/powerpoint/2010/main" val="564275750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9" grpId="0"/>
      <p:bldP spid="11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（</a:t>
            </a:r>
            <a:r>
              <a:rPr lang="en-US" altLang="zh-CN" dirty="0" smtClean="0"/>
              <a:t>5</a:t>
            </a:r>
            <a:r>
              <a:rPr lang="zh-CN" altLang="en-US" dirty="0" smtClean="0"/>
              <a:t>）中断触发方式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576" y="2017713"/>
            <a:ext cx="8199512" cy="1915343"/>
          </a:xfrm>
        </p:spPr>
        <p:txBody>
          <a:bodyPr/>
          <a:lstStyle/>
          <a:p>
            <a:r>
              <a:rPr lang="en-GB" altLang="zh-CN" dirty="0"/>
              <a:t>IR</a:t>
            </a:r>
            <a:r>
              <a:rPr lang="zh-CN" altLang="zh-CN" dirty="0"/>
              <a:t>引脚的中断触发</a:t>
            </a:r>
            <a:r>
              <a:rPr lang="zh-CN" altLang="zh-CN" dirty="0" smtClean="0"/>
              <a:t>方式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边沿触发</a:t>
            </a:r>
            <a:endParaRPr lang="en-US" altLang="zh-CN" dirty="0" smtClean="0"/>
          </a:p>
          <a:p>
            <a:pPr lvl="1"/>
            <a:r>
              <a:rPr lang="zh-CN" altLang="zh-CN" dirty="0"/>
              <a:t>电平触发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EAD35-0546-4108-86A5-2F58508C4C02}" type="slidenum">
              <a:rPr lang="zh-CN" altLang="en-US" smtClean="0"/>
              <a:pPr>
                <a:defRPr/>
              </a:pPr>
              <a:t>78</a:t>
            </a:fld>
            <a:endParaRPr lang="en-US" altLang="zh-CN"/>
          </a:p>
        </p:txBody>
      </p:sp>
      <p:sp>
        <p:nvSpPr>
          <p:cNvPr id="5" name="TextBox 4"/>
          <p:cNvSpPr txBox="1"/>
          <p:nvPr/>
        </p:nvSpPr>
        <p:spPr>
          <a:xfrm>
            <a:off x="2195736" y="4077072"/>
            <a:ext cx="3744416" cy="97257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中断请求信号</a:t>
            </a:r>
            <a:r>
              <a:rPr lang="en-GB" altLang="zh-CN" sz="2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IR</a:t>
            </a:r>
            <a:r>
              <a:rPr lang="zh-CN" altLang="zh-CN" sz="2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都应</a:t>
            </a:r>
            <a:r>
              <a:rPr lang="zh-CN" altLang="zh-CN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维持</a:t>
            </a: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到</a:t>
            </a:r>
            <a:r>
              <a:rPr lang="zh-CN" altLang="zh-CN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第一个</a:t>
            </a:r>
            <a:r>
              <a:rPr lang="en-US" altLang="zh-CN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#INTA</a:t>
            </a:r>
            <a:r>
              <a:rPr lang="en-GB" altLang="zh-CN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信号</a:t>
            </a:r>
            <a:r>
              <a:rPr lang="zh-CN" altLang="zh-CN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结束之前</a:t>
            </a:r>
            <a:endParaRPr lang="zh-CN" altLang="en-US" sz="2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2948917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（</a:t>
            </a:r>
            <a:r>
              <a:rPr lang="en-US" altLang="zh-CN" dirty="0" smtClean="0"/>
              <a:t>6</a:t>
            </a:r>
            <a:r>
              <a:rPr lang="zh-CN" altLang="en-US" dirty="0" smtClean="0"/>
              <a:t>）</a:t>
            </a:r>
            <a:r>
              <a:rPr lang="en-US" altLang="zh-CN" dirty="0" smtClean="0"/>
              <a:t>8259A</a:t>
            </a:r>
            <a:r>
              <a:rPr lang="zh-CN" altLang="en-US" dirty="0" smtClean="0"/>
              <a:t>的级联</a:t>
            </a:r>
            <a:r>
              <a:rPr lang="en-US" altLang="zh-CN" dirty="0" smtClean="0"/>
              <a:t>		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2089721"/>
            <a:ext cx="8199512" cy="1051247"/>
          </a:xfrm>
        </p:spPr>
        <p:txBody>
          <a:bodyPr/>
          <a:lstStyle/>
          <a:p>
            <a:r>
              <a:rPr lang="zh-CN" altLang="en-US" sz="2400" dirty="0" smtClean="0"/>
              <a:t>设置一片为主片，将主片的</a:t>
            </a:r>
            <a:r>
              <a:rPr lang="en-US" altLang="zh-CN" sz="2400" dirty="0" smtClean="0"/>
              <a:t>IR</a:t>
            </a:r>
            <a:r>
              <a:rPr lang="zh-CN" altLang="en-US" sz="2400" dirty="0" smtClean="0"/>
              <a:t>端接入到从片的</a:t>
            </a:r>
            <a:r>
              <a:rPr lang="en-US" altLang="zh-CN" sz="2400" dirty="0" smtClean="0"/>
              <a:t>INT</a:t>
            </a:r>
            <a:r>
              <a:rPr lang="zh-CN" altLang="en-US" sz="2400" dirty="0" smtClean="0"/>
              <a:t>段。实现最多</a:t>
            </a:r>
            <a:r>
              <a:rPr lang="en-US" altLang="zh-CN" sz="2400" dirty="0" smtClean="0"/>
              <a:t>64</a:t>
            </a:r>
            <a:r>
              <a:rPr lang="zh-CN" altLang="en-US" sz="2400" dirty="0" smtClean="0"/>
              <a:t>个中断源的中断控制。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EAD35-0546-4108-86A5-2F58508C4C02}" type="slidenum">
              <a:rPr lang="zh-CN" altLang="en-US" smtClean="0"/>
              <a:pPr>
                <a:defRPr/>
              </a:pPr>
              <a:t>79</a:t>
            </a:fld>
            <a:endParaRPr lang="en-US" altLang="zh-CN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2135124"/>
              </p:ext>
            </p:extLst>
          </p:nvPr>
        </p:nvGraphicFramePr>
        <p:xfrm>
          <a:off x="796924" y="3284984"/>
          <a:ext cx="7867017" cy="3240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98" name="Visio" r:id="rId3" imgW="7491222" imgH="2891790" progId="Visio.Drawing.11">
                  <p:embed/>
                </p:oleObj>
              </mc:Choice>
              <mc:Fallback>
                <p:oleObj name="Visio" r:id="rId3" imgW="7491222" imgH="289179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6924" y="3284984"/>
                        <a:ext cx="7867017" cy="32403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椭圆 5"/>
          <p:cNvSpPr/>
          <p:nvPr/>
        </p:nvSpPr>
        <p:spPr bwMode="auto">
          <a:xfrm>
            <a:off x="6156176" y="4869160"/>
            <a:ext cx="936104" cy="769153"/>
          </a:xfrm>
          <a:prstGeom prst="ellipse">
            <a:avLst/>
          </a:prstGeom>
          <a:noFill/>
          <a:ln w="3175" cap="sq" cmpd="sng" algn="ctr">
            <a:solidFill>
              <a:srgbClr val="FF0000"/>
            </a:solidFill>
            <a:prstDash val="solid"/>
            <a:round/>
            <a:headEnd type="none" w="sm" len="sm"/>
            <a:tailEnd type="non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宋体" pitchFamily="2" charset="-122"/>
            </a:endParaRPr>
          </a:p>
        </p:txBody>
      </p:sp>
      <p:sp>
        <p:nvSpPr>
          <p:cNvPr id="7" name="椭圆 6"/>
          <p:cNvSpPr/>
          <p:nvPr/>
        </p:nvSpPr>
        <p:spPr bwMode="auto">
          <a:xfrm>
            <a:off x="6156176" y="5517232"/>
            <a:ext cx="2736304" cy="576064"/>
          </a:xfrm>
          <a:prstGeom prst="ellipse">
            <a:avLst/>
          </a:prstGeom>
          <a:noFill/>
          <a:ln w="3175" cap="sq" cmpd="sng" algn="ctr">
            <a:solidFill>
              <a:srgbClr val="FF0000"/>
            </a:solidFill>
            <a:prstDash val="solid"/>
            <a:round/>
            <a:headEnd type="none" w="sm" len="sm"/>
            <a:tailEnd type="non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2776104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B94CBE9C-D830-4FA4-A45A-96605E5E8325}" type="slidenum">
              <a:rPr lang="zh-CN" altLang="en-US" smtClean="0"/>
              <a:pPr eaLnBrk="1" hangingPunct="1"/>
              <a:t>8</a:t>
            </a:fld>
            <a:endParaRPr lang="en-US" altLang="zh-CN" smtClean="0"/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214313"/>
            <a:ext cx="7289800" cy="1462087"/>
          </a:xfrm>
        </p:spPr>
        <p:txBody>
          <a:bodyPr/>
          <a:lstStyle/>
          <a:p>
            <a:pPr eaLnBrk="1" hangingPunct="1"/>
            <a:r>
              <a:rPr lang="en-US" altLang="zh-CN" smtClean="0"/>
              <a:t>I/O</a:t>
            </a:r>
            <a:r>
              <a:rPr lang="zh-CN" altLang="en-US" smtClean="0"/>
              <a:t>端口</a:t>
            </a:r>
          </a:p>
        </p:txBody>
      </p:sp>
      <p:sp>
        <p:nvSpPr>
          <p:cNvPr id="81924" name="Rectangle 4"/>
          <p:cNvSpPr>
            <a:spLocks noChangeArrowheads="1"/>
          </p:cNvSpPr>
          <p:nvPr/>
        </p:nvSpPr>
        <p:spPr bwMode="auto">
          <a:xfrm>
            <a:off x="1331913" y="2600325"/>
            <a:ext cx="1066800" cy="3276600"/>
          </a:xfrm>
          <a:prstGeom prst="rect">
            <a:avLst/>
          </a:prstGeom>
          <a:solidFill>
            <a:schemeClr val="bg2">
              <a:lumMod val="10000"/>
              <a:lumOff val="90000"/>
            </a:schemeClr>
          </a:solidFill>
          <a:ln w="25400" cap="sq">
            <a:solidFill>
              <a:schemeClr val="tx1">
                <a:lumMod val="95000"/>
                <a:lumOff val="5000"/>
              </a:schemeClr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81925" name="Rectangle 5"/>
          <p:cNvSpPr>
            <a:spLocks noChangeArrowheads="1"/>
          </p:cNvSpPr>
          <p:nvPr/>
        </p:nvSpPr>
        <p:spPr bwMode="auto">
          <a:xfrm>
            <a:off x="3998913" y="2600325"/>
            <a:ext cx="1066800" cy="3276600"/>
          </a:xfrm>
          <a:prstGeom prst="rect">
            <a:avLst/>
          </a:prstGeom>
          <a:solidFill>
            <a:schemeClr val="bg2">
              <a:lumMod val="10000"/>
              <a:lumOff val="90000"/>
            </a:schemeClr>
          </a:solidFill>
          <a:ln w="25400" cap="sq">
            <a:solidFill>
              <a:schemeClr val="tx1">
                <a:lumMod val="95000"/>
                <a:lumOff val="5000"/>
              </a:schemeClr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81926" name="Rectangle 6"/>
          <p:cNvSpPr>
            <a:spLocks noChangeArrowheads="1"/>
          </p:cNvSpPr>
          <p:nvPr/>
        </p:nvSpPr>
        <p:spPr bwMode="auto">
          <a:xfrm>
            <a:off x="6659563" y="2600325"/>
            <a:ext cx="1066800" cy="3276600"/>
          </a:xfrm>
          <a:prstGeom prst="rect">
            <a:avLst/>
          </a:prstGeom>
          <a:solidFill>
            <a:schemeClr val="bg2">
              <a:lumMod val="10000"/>
              <a:lumOff val="90000"/>
            </a:schemeClr>
          </a:solidFill>
          <a:ln w="25400" cap="sq">
            <a:solidFill>
              <a:schemeClr val="tx1">
                <a:lumMod val="95000"/>
                <a:lumOff val="5000"/>
              </a:schemeClr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81927" name="Line 7"/>
          <p:cNvSpPr>
            <a:spLocks noChangeShapeType="1"/>
          </p:cNvSpPr>
          <p:nvPr/>
        </p:nvSpPr>
        <p:spPr bwMode="auto">
          <a:xfrm>
            <a:off x="3998913" y="3667125"/>
            <a:ext cx="1066800" cy="0"/>
          </a:xfrm>
          <a:prstGeom prst="line">
            <a:avLst/>
          </a:prstGeom>
          <a:noFill/>
          <a:ln w="25400" cap="sq">
            <a:solidFill>
              <a:schemeClr val="tx1">
                <a:lumMod val="95000"/>
                <a:lumOff val="5000"/>
              </a:schemeClr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81928" name="Line 8"/>
          <p:cNvSpPr>
            <a:spLocks noChangeShapeType="1"/>
          </p:cNvSpPr>
          <p:nvPr/>
        </p:nvSpPr>
        <p:spPr bwMode="auto">
          <a:xfrm>
            <a:off x="3998913" y="4886325"/>
            <a:ext cx="1066800" cy="0"/>
          </a:xfrm>
          <a:prstGeom prst="line">
            <a:avLst/>
          </a:prstGeom>
          <a:noFill/>
          <a:ln w="25400" cap="sq">
            <a:solidFill>
              <a:schemeClr val="tx1">
                <a:lumMod val="95000"/>
                <a:lumOff val="5000"/>
              </a:schemeClr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81929" name="Text Box 9"/>
          <p:cNvSpPr txBox="1">
            <a:spLocks noChangeArrowheads="1"/>
          </p:cNvSpPr>
          <p:nvPr/>
        </p:nvSpPr>
        <p:spPr bwMode="auto">
          <a:xfrm>
            <a:off x="1465263" y="3971925"/>
            <a:ext cx="933450" cy="457200"/>
          </a:xfrm>
          <a:prstGeom prst="rect">
            <a:avLst/>
          </a:prstGeom>
          <a:noFill/>
          <a:ln w="254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kumimoji="1"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CPU</a:t>
            </a:r>
          </a:p>
        </p:txBody>
      </p:sp>
      <p:sp>
        <p:nvSpPr>
          <p:cNvPr id="81930" name="Text Box 10"/>
          <p:cNvSpPr txBox="1">
            <a:spLocks noChangeArrowheads="1"/>
          </p:cNvSpPr>
          <p:nvPr/>
        </p:nvSpPr>
        <p:spPr bwMode="auto">
          <a:xfrm>
            <a:off x="4132263" y="2905125"/>
            <a:ext cx="933450" cy="457200"/>
          </a:xfrm>
          <a:prstGeom prst="rect">
            <a:avLst/>
          </a:prstGeom>
          <a:noFill/>
          <a:ln w="254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kumimoji="1"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数据</a:t>
            </a:r>
          </a:p>
        </p:txBody>
      </p:sp>
      <p:sp>
        <p:nvSpPr>
          <p:cNvPr id="81931" name="Text Box 11"/>
          <p:cNvSpPr txBox="1">
            <a:spLocks noChangeArrowheads="1"/>
          </p:cNvSpPr>
          <p:nvPr/>
        </p:nvSpPr>
        <p:spPr bwMode="auto">
          <a:xfrm>
            <a:off x="4151313" y="4048125"/>
            <a:ext cx="933450" cy="457200"/>
          </a:xfrm>
          <a:prstGeom prst="rect">
            <a:avLst/>
          </a:prstGeom>
          <a:noFill/>
          <a:ln w="254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kumimoji="1"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状态</a:t>
            </a:r>
          </a:p>
        </p:txBody>
      </p:sp>
      <p:sp>
        <p:nvSpPr>
          <p:cNvPr id="81932" name="Text Box 12"/>
          <p:cNvSpPr txBox="1">
            <a:spLocks noChangeArrowheads="1"/>
          </p:cNvSpPr>
          <p:nvPr/>
        </p:nvSpPr>
        <p:spPr bwMode="auto">
          <a:xfrm>
            <a:off x="4124325" y="5229225"/>
            <a:ext cx="933450" cy="457200"/>
          </a:xfrm>
          <a:prstGeom prst="rect">
            <a:avLst/>
          </a:prstGeom>
          <a:noFill/>
          <a:ln w="254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kumimoji="1"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控制</a:t>
            </a:r>
          </a:p>
        </p:txBody>
      </p:sp>
      <p:sp>
        <p:nvSpPr>
          <p:cNvPr id="81933" name="Text Box 13"/>
          <p:cNvSpPr txBox="1">
            <a:spLocks noChangeArrowheads="1"/>
          </p:cNvSpPr>
          <p:nvPr/>
        </p:nvSpPr>
        <p:spPr bwMode="auto">
          <a:xfrm>
            <a:off x="6859588" y="3971925"/>
            <a:ext cx="933450" cy="457200"/>
          </a:xfrm>
          <a:prstGeom prst="rect">
            <a:avLst/>
          </a:prstGeom>
          <a:noFill/>
          <a:ln w="254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kumimoji="1"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外设</a:t>
            </a:r>
          </a:p>
        </p:txBody>
      </p:sp>
      <p:sp>
        <p:nvSpPr>
          <p:cNvPr id="81936" name="Line 16"/>
          <p:cNvSpPr>
            <a:spLocks noChangeShapeType="1"/>
          </p:cNvSpPr>
          <p:nvPr/>
        </p:nvSpPr>
        <p:spPr bwMode="auto">
          <a:xfrm flipH="1" flipV="1">
            <a:off x="3203575" y="4365625"/>
            <a:ext cx="795338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39" name="Line 19"/>
          <p:cNvSpPr>
            <a:spLocks noChangeShapeType="1"/>
          </p:cNvSpPr>
          <p:nvPr/>
        </p:nvSpPr>
        <p:spPr bwMode="auto">
          <a:xfrm flipH="1">
            <a:off x="5065713" y="4352925"/>
            <a:ext cx="1565275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41" name="Text Box 21"/>
          <p:cNvSpPr txBox="1">
            <a:spLocks noChangeArrowheads="1"/>
          </p:cNvSpPr>
          <p:nvPr/>
        </p:nvSpPr>
        <p:spPr bwMode="auto">
          <a:xfrm>
            <a:off x="3995738" y="2133600"/>
            <a:ext cx="115093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/>
              <a:t>I/O</a:t>
            </a:r>
            <a:r>
              <a:rPr lang="zh-CN" altLang="en-US" b="1"/>
              <a:t>接口</a:t>
            </a:r>
          </a:p>
        </p:txBody>
      </p:sp>
      <p:sp>
        <p:nvSpPr>
          <p:cNvPr id="81943" name="Line 23"/>
          <p:cNvSpPr>
            <a:spLocks noChangeShapeType="1"/>
          </p:cNvSpPr>
          <p:nvPr/>
        </p:nvSpPr>
        <p:spPr bwMode="auto">
          <a:xfrm flipV="1">
            <a:off x="3203575" y="3284538"/>
            <a:ext cx="0" cy="1065212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45" name="AutoShape 25"/>
          <p:cNvSpPr>
            <a:spLocks noChangeArrowheads="1"/>
          </p:cNvSpPr>
          <p:nvPr/>
        </p:nvSpPr>
        <p:spPr bwMode="auto">
          <a:xfrm>
            <a:off x="2411413" y="2997200"/>
            <a:ext cx="792162" cy="360363"/>
          </a:xfrm>
          <a:prstGeom prst="leftArrow">
            <a:avLst>
              <a:gd name="adj1" fmla="val 50000"/>
              <a:gd name="adj2" fmla="val 54956"/>
            </a:avLst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1946" name="AutoShape 26"/>
          <p:cNvSpPr>
            <a:spLocks noChangeArrowheads="1"/>
          </p:cNvSpPr>
          <p:nvPr/>
        </p:nvSpPr>
        <p:spPr bwMode="auto">
          <a:xfrm>
            <a:off x="3203575" y="2997200"/>
            <a:ext cx="809625" cy="358775"/>
          </a:xfrm>
          <a:prstGeom prst="rightArrow">
            <a:avLst>
              <a:gd name="adj1" fmla="val 50000"/>
              <a:gd name="adj2" fmla="val 56416"/>
            </a:avLst>
          </a:prstGeom>
          <a:solidFill>
            <a:srgbClr val="33CCCC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1947" name="AutoShape 27"/>
          <p:cNvSpPr>
            <a:spLocks noChangeArrowheads="1"/>
          </p:cNvSpPr>
          <p:nvPr/>
        </p:nvSpPr>
        <p:spPr bwMode="auto">
          <a:xfrm>
            <a:off x="5060950" y="2997200"/>
            <a:ext cx="792163" cy="360363"/>
          </a:xfrm>
          <a:prstGeom prst="leftArrow">
            <a:avLst>
              <a:gd name="adj1" fmla="val 50000"/>
              <a:gd name="adj2" fmla="val 54956"/>
            </a:avLst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1948" name="AutoShape 28"/>
          <p:cNvSpPr>
            <a:spLocks noChangeArrowheads="1"/>
          </p:cNvSpPr>
          <p:nvPr/>
        </p:nvSpPr>
        <p:spPr bwMode="auto">
          <a:xfrm>
            <a:off x="5853113" y="2997200"/>
            <a:ext cx="792162" cy="358775"/>
          </a:xfrm>
          <a:prstGeom prst="rightArrow">
            <a:avLst>
              <a:gd name="adj1" fmla="val 50000"/>
              <a:gd name="adj2" fmla="val 55199"/>
            </a:avLst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1949" name="AutoShape 29"/>
          <p:cNvSpPr>
            <a:spLocks noChangeArrowheads="1"/>
          </p:cNvSpPr>
          <p:nvPr/>
        </p:nvSpPr>
        <p:spPr bwMode="auto">
          <a:xfrm>
            <a:off x="2411413" y="3011488"/>
            <a:ext cx="792162" cy="323850"/>
          </a:xfrm>
          <a:prstGeom prst="leftArrow">
            <a:avLst>
              <a:gd name="adj1" fmla="val 50000"/>
              <a:gd name="adj2" fmla="val 61152"/>
            </a:avLst>
          </a:prstGeom>
          <a:solidFill>
            <a:srgbClr val="33CCCC"/>
          </a:solidFill>
          <a:ln w="25400" cap="sq">
            <a:solidFill>
              <a:srgbClr val="33CCCC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1950" name="Text Box 30"/>
          <p:cNvSpPr txBox="1">
            <a:spLocks noChangeArrowheads="1"/>
          </p:cNvSpPr>
          <p:nvPr/>
        </p:nvSpPr>
        <p:spPr bwMode="auto">
          <a:xfrm>
            <a:off x="2700338" y="2565400"/>
            <a:ext cx="7905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/>
              <a:t>DB</a:t>
            </a:r>
            <a:endParaRPr lang="zh-CN" altLang="en-US" b="1"/>
          </a:p>
        </p:txBody>
      </p:sp>
      <p:sp>
        <p:nvSpPr>
          <p:cNvPr id="81951" name="AutoShape 31"/>
          <p:cNvSpPr>
            <a:spLocks noChangeArrowheads="1"/>
          </p:cNvSpPr>
          <p:nvPr/>
        </p:nvSpPr>
        <p:spPr bwMode="auto">
          <a:xfrm>
            <a:off x="2411413" y="5229225"/>
            <a:ext cx="1584325" cy="287338"/>
          </a:xfrm>
          <a:prstGeom prst="rightArrow">
            <a:avLst>
              <a:gd name="adj1" fmla="val 50000"/>
              <a:gd name="adj2" fmla="val 137845"/>
            </a:avLst>
          </a:prstGeom>
          <a:solidFill>
            <a:srgbClr val="FF6600"/>
          </a:solidFill>
          <a:ln w="25400" cap="sq">
            <a:solidFill>
              <a:srgbClr val="FF6600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1952" name="AutoShape 32"/>
          <p:cNvSpPr>
            <a:spLocks noChangeArrowheads="1"/>
          </p:cNvSpPr>
          <p:nvPr/>
        </p:nvSpPr>
        <p:spPr bwMode="auto">
          <a:xfrm>
            <a:off x="5075238" y="5229225"/>
            <a:ext cx="1584325" cy="287338"/>
          </a:xfrm>
          <a:prstGeom prst="rightArrow">
            <a:avLst>
              <a:gd name="adj1" fmla="val 50000"/>
              <a:gd name="adj2" fmla="val 137845"/>
            </a:avLst>
          </a:prstGeom>
          <a:solidFill>
            <a:srgbClr val="FF6600"/>
          </a:solidFill>
          <a:ln w="25400" cap="sq">
            <a:solidFill>
              <a:srgbClr val="FF6600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219700" y="3933825"/>
            <a:ext cx="12969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b="1">
                <a:latin typeface="华文中宋" pitchFamily="2" charset="-122"/>
                <a:ea typeface="华文中宋" pitchFamily="2" charset="-122"/>
              </a:rPr>
              <a:t>外设状态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2484438" y="4868863"/>
            <a:ext cx="1295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b="1">
                <a:latin typeface="华文中宋" pitchFamily="2" charset="-122"/>
                <a:ea typeface="华文中宋" pitchFamily="2" charset="-122"/>
              </a:rPr>
              <a:t>控制命令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1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6" dur="500"/>
                                        <p:tgtEl>
                                          <p:spTgt spid="8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81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81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1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81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7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9" dur="1000"/>
                                        <p:tgtEl>
                                          <p:spTgt spid="81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81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500"/>
                                        <p:tgtEl>
                                          <p:spTgt spid="81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81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5" dur="500"/>
                                        <p:tgtEl>
                                          <p:spTgt spid="81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81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81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81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8" dur="500"/>
                                        <p:tgtEl>
                                          <p:spTgt spid="81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81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500"/>
                                        <p:tgtEl>
                                          <p:spTgt spid="81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81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81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4" grpId="0" animBg="1"/>
      <p:bldP spid="81925" grpId="0" animBg="1"/>
      <p:bldP spid="81926" grpId="0" animBg="1"/>
      <p:bldP spid="81929" grpId="0"/>
      <p:bldP spid="81930" grpId="0"/>
      <p:bldP spid="81931" grpId="0"/>
      <p:bldP spid="81932" grpId="0"/>
      <p:bldP spid="81933" grpId="0"/>
      <p:bldP spid="81936" grpId="0" animBg="1"/>
      <p:bldP spid="81939" grpId="0" animBg="1"/>
      <p:bldP spid="81941" grpId="0"/>
      <p:bldP spid="81943" grpId="0" animBg="1"/>
      <p:bldP spid="81945" grpId="0" animBg="1"/>
      <p:bldP spid="81946" grpId="0" animBg="1"/>
      <p:bldP spid="81947" grpId="0" animBg="1"/>
      <p:bldP spid="81948" grpId="0" animBg="1"/>
      <p:bldP spid="81949" grpId="0" animBg="1"/>
      <p:bldP spid="81950" grpId="0"/>
      <p:bldP spid="81951" grpId="0" animBg="1"/>
      <p:bldP spid="81952" grpId="0" animBg="1"/>
      <p:bldP spid="26" grpId="0"/>
      <p:bldP spid="27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</a:t>
            </a:r>
            <a:r>
              <a:rPr lang="zh-CN" altLang="en-US" dirty="0" smtClean="0"/>
              <a:t>）</a:t>
            </a:r>
            <a:r>
              <a:rPr lang="en-US" altLang="zh-CN" dirty="0" smtClean="0"/>
              <a:t>8259A</a:t>
            </a:r>
            <a:r>
              <a:rPr lang="zh-CN" altLang="en-US" dirty="0" smtClean="0"/>
              <a:t>的初始化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7584" y="2089720"/>
            <a:ext cx="7704856" cy="4435624"/>
          </a:xfrm>
        </p:spPr>
        <p:txBody>
          <a:bodyPr/>
          <a:lstStyle/>
          <a:p>
            <a:pPr algn="just"/>
            <a:r>
              <a:rPr lang="en-US" altLang="zh-CN" sz="2400" dirty="0" smtClean="0"/>
              <a:t>8259A</a:t>
            </a:r>
            <a:r>
              <a:rPr lang="zh-CN" altLang="en-US" sz="2400" dirty="0" smtClean="0"/>
              <a:t>的初始化：</a:t>
            </a:r>
            <a:endParaRPr lang="en-US" altLang="zh-CN" sz="2400" dirty="0" smtClean="0"/>
          </a:p>
          <a:p>
            <a:pPr lvl="1" algn="just"/>
            <a:r>
              <a:rPr lang="zh-CN" altLang="zh-CN" sz="2000" dirty="0"/>
              <a:t>通过软件向其写入控制命令的</a:t>
            </a:r>
            <a:r>
              <a:rPr lang="zh-CN" altLang="zh-CN" sz="2000" dirty="0" smtClean="0"/>
              <a:t>方法</a:t>
            </a:r>
            <a:r>
              <a:rPr lang="zh-CN" altLang="en-US" sz="2000" dirty="0" smtClean="0"/>
              <a:t>控制其</a:t>
            </a:r>
            <a:r>
              <a:rPr lang="zh-CN" altLang="zh-CN" sz="2000" dirty="0" smtClean="0"/>
              <a:t>工作状态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pPr algn="just">
              <a:spcBef>
                <a:spcPts val="1200"/>
              </a:spcBef>
            </a:pPr>
            <a:r>
              <a:rPr lang="zh-CN" altLang="en-US" sz="2400" dirty="0" smtClean="0"/>
              <a:t>包括：</a:t>
            </a:r>
            <a:endParaRPr lang="en-US" altLang="zh-CN" sz="2400" dirty="0" smtClean="0"/>
          </a:p>
          <a:p>
            <a:pPr lvl="1" algn="just"/>
            <a:r>
              <a:rPr lang="zh-CN" altLang="en-US" sz="2000" dirty="0" smtClean="0"/>
              <a:t>写入</a:t>
            </a:r>
            <a:r>
              <a:rPr lang="zh-CN" altLang="zh-CN" sz="2000" dirty="0" smtClean="0"/>
              <a:t>初始化</a:t>
            </a:r>
            <a:r>
              <a:rPr lang="zh-CN" altLang="zh-CN" sz="2000" dirty="0"/>
              <a:t>命令字</a:t>
            </a:r>
            <a:r>
              <a:rPr lang="en-GB" altLang="zh-CN" sz="2000" dirty="0" smtClean="0"/>
              <a:t>ICW</a:t>
            </a:r>
          </a:p>
          <a:p>
            <a:pPr lvl="2" algn="just"/>
            <a:r>
              <a:rPr lang="zh-CN" altLang="zh-CN" sz="1800" dirty="0" smtClean="0"/>
              <a:t>向</a:t>
            </a:r>
            <a:r>
              <a:rPr lang="en-GB" altLang="zh-CN" sz="1800" dirty="0"/>
              <a:t>8259A</a:t>
            </a:r>
            <a:r>
              <a:rPr lang="zh-CN" altLang="zh-CN" sz="1800" dirty="0"/>
              <a:t>送</a:t>
            </a:r>
            <a:r>
              <a:rPr lang="en-GB" altLang="zh-CN" sz="1800" dirty="0"/>
              <a:t>2</a:t>
            </a:r>
            <a:r>
              <a:rPr lang="zh-CN" altLang="zh-CN" sz="1800" dirty="0"/>
              <a:t>～</a:t>
            </a:r>
            <a:r>
              <a:rPr lang="en-GB" altLang="zh-CN" sz="1800" dirty="0"/>
              <a:t>4</a:t>
            </a:r>
            <a:r>
              <a:rPr lang="zh-CN" altLang="zh-CN" sz="1800" dirty="0"/>
              <a:t>个字节的初始化命令字</a:t>
            </a:r>
            <a:r>
              <a:rPr lang="en-GB" altLang="zh-CN" sz="1800" dirty="0" smtClean="0"/>
              <a:t>ICW</a:t>
            </a:r>
            <a:r>
              <a:rPr lang="zh-CN" altLang="en-US" sz="1800" dirty="0" smtClean="0"/>
              <a:t>，写入各</a:t>
            </a:r>
            <a:r>
              <a:rPr lang="en-US" altLang="zh-CN" sz="1800" dirty="0" smtClean="0"/>
              <a:t>ICW</a:t>
            </a:r>
            <a:r>
              <a:rPr lang="zh-CN" altLang="en-US" sz="1800" dirty="0" smtClean="0"/>
              <a:t>寄存器，</a:t>
            </a:r>
            <a:r>
              <a:rPr lang="zh-CN" altLang="zh-CN" sz="1800" dirty="0" smtClean="0"/>
              <a:t>使</a:t>
            </a:r>
            <a:r>
              <a:rPr lang="zh-CN" altLang="zh-CN" sz="1800" dirty="0"/>
              <a:t>其处于准备</a:t>
            </a:r>
            <a:r>
              <a:rPr lang="zh-CN" altLang="zh-CN" sz="1800" dirty="0" smtClean="0"/>
              <a:t>就绪状态</a:t>
            </a:r>
            <a:r>
              <a:rPr lang="zh-CN" altLang="en-US" sz="1800" dirty="0"/>
              <a:t>。</a:t>
            </a:r>
            <a:endParaRPr lang="en-GB" altLang="zh-CN" sz="1800" dirty="0" smtClean="0"/>
          </a:p>
          <a:p>
            <a:pPr lvl="1" algn="just"/>
            <a:r>
              <a:rPr lang="zh-CN" altLang="en-US" sz="2000" dirty="0"/>
              <a:t>写入</a:t>
            </a:r>
            <a:r>
              <a:rPr lang="zh-CN" altLang="zh-CN" sz="2000" dirty="0" smtClean="0"/>
              <a:t>操作</a:t>
            </a:r>
            <a:r>
              <a:rPr lang="zh-CN" altLang="zh-CN" sz="2000" dirty="0"/>
              <a:t>命令字</a:t>
            </a:r>
            <a:r>
              <a:rPr lang="en-GB" altLang="zh-CN" sz="2000" dirty="0" smtClean="0"/>
              <a:t>OCW</a:t>
            </a:r>
          </a:p>
          <a:p>
            <a:pPr lvl="2" algn="just"/>
            <a:r>
              <a:rPr lang="zh-CN" altLang="zh-CN" sz="1800" dirty="0" smtClean="0"/>
              <a:t>向</a:t>
            </a:r>
            <a:r>
              <a:rPr lang="en-GB" altLang="zh-CN" sz="1800" dirty="0"/>
              <a:t>8259A</a:t>
            </a:r>
            <a:r>
              <a:rPr lang="zh-CN" altLang="zh-CN" sz="1800" dirty="0" smtClean="0"/>
              <a:t>送</a:t>
            </a:r>
            <a:r>
              <a:rPr lang="en-US" altLang="zh-CN" sz="1800" dirty="0" smtClean="0"/>
              <a:t>3</a:t>
            </a:r>
            <a:r>
              <a:rPr lang="zh-CN" altLang="zh-CN" sz="1800" dirty="0" smtClean="0"/>
              <a:t>个</a:t>
            </a:r>
            <a:r>
              <a:rPr lang="zh-CN" altLang="zh-CN" sz="1800" dirty="0"/>
              <a:t>字节的操作命令字</a:t>
            </a:r>
            <a:r>
              <a:rPr lang="en-GB" altLang="zh-CN" sz="1800" dirty="0"/>
              <a:t>OCW</a:t>
            </a:r>
            <a:r>
              <a:rPr lang="zh-CN" altLang="zh-CN" sz="1800" dirty="0"/>
              <a:t>，以规定</a:t>
            </a:r>
            <a:r>
              <a:rPr lang="en-GB" altLang="zh-CN" sz="1800" dirty="0"/>
              <a:t>8259A</a:t>
            </a:r>
            <a:r>
              <a:rPr lang="zh-CN" altLang="zh-CN" sz="1800" dirty="0"/>
              <a:t>的操作</a:t>
            </a:r>
            <a:r>
              <a:rPr lang="zh-CN" altLang="zh-CN" sz="1800" dirty="0" smtClean="0"/>
              <a:t>方式</a:t>
            </a:r>
            <a:r>
              <a:rPr lang="zh-CN" altLang="en-US" sz="1800" dirty="0" smtClean="0"/>
              <a:t>（</a:t>
            </a:r>
            <a:r>
              <a:rPr lang="zh-CN" altLang="zh-CN" sz="1800" dirty="0" smtClean="0"/>
              <a:t>中断</a:t>
            </a:r>
            <a:r>
              <a:rPr lang="zh-CN" altLang="zh-CN" sz="1800" dirty="0"/>
              <a:t>控制方式、屏蔽某</a:t>
            </a:r>
            <a:r>
              <a:rPr lang="zh-CN" altLang="en-US" sz="1800" dirty="0"/>
              <a:t>些</a:t>
            </a:r>
            <a:r>
              <a:rPr lang="zh-CN" altLang="zh-CN" sz="1800" dirty="0"/>
              <a:t>中断源</a:t>
            </a:r>
            <a:r>
              <a:rPr lang="zh-CN" altLang="zh-CN" sz="1800" dirty="0" smtClean="0"/>
              <a:t>、读出</a:t>
            </a:r>
            <a:r>
              <a:rPr lang="en-GB" altLang="zh-CN" sz="1800" dirty="0" smtClean="0"/>
              <a:t>8259A</a:t>
            </a:r>
            <a:r>
              <a:rPr lang="zh-CN" altLang="zh-CN" sz="1800" dirty="0" smtClean="0"/>
              <a:t>工作状态信息</a:t>
            </a:r>
            <a:r>
              <a:rPr lang="zh-CN" altLang="en-US" sz="1800" dirty="0" smtClean="0"/>
              <a:t>）。</a:t>
            </a:r>
            <a:endParaRPr lang="zh-CN" altLang="en-US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EAD35-0546-4108-86A5-2F58508C4C02}" type="slidenum">
              <a:rPr lang="zh-CN" altLang="en-US" smtClean="0"/>
              <a:pPr>
                <a:defRPr/>
              </a:pPr>
              <a:t>80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63488781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中断</a:t>
            </a:r>
            <a:r>
              <a:rPr lang="zh-CN" altLang="en-US" dirty="0" smtClean="0"/>
              <a:t>程序设计的一般过程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7584" y="1988840"/>
            <a:ext cx="7560840" cy="4320480"/>
          </a:xfrm>
        </p:spPr>
        <p:txBody>
          <a:bodyPr/>
          <a:lstStyle/>
          <a:p>
            <a:pPr marL="457200" indent="-457200" algn="just">
              <a:buClr>
                <a:srgbClr val="FF0000"/>
              </a:buClr>
              <a:buSzPct val="96000"/>
              <a:buFont typeface="+mj-ea"/>
              <a:buAutoNum type="circleNumDbPlain"/>
            </a:pPr>
            <a:r>
              <a:rPr lang="zh-CN" altLang="zh-CN" sz="2400" dirty="0" smtClean="0"/>
              <a:t>确定中断类型号</a:t>
            </a:r>
            <a:endParaRPr lang="en-US" altLang="zh-CN" sz="2400" dirty="0" smtClean="0"/>
          </a:p>
          <a:p>
            <a:pPr lvl="1" algn="just"/>
            <a:r>
              <a:rPr lang="zh-CN" altLang="en-US" sz="2000" dirty="0" smtClean="0"/>
              <a:t>应用程序可</a:t>
            </a:r>
            <a:r>
              <a:rPr lang="zh-CN" altLang="zh-CN" sz="2000" dirty="0" smtClean="0"/>
              <a:t>使用的中断类型号为</a:t>
            </a:r>
            <a:r>
              <a:rPr lang="en-GB" altLang="zh-CN" sz="2000" dirty="0" smtClean="0"/>
              <a:t>60H</a:t>
            </a:r>
            <a:r>
              <a:rPr lang="zh-CN" altLang="zh-CN" sz="2000" dirty="0" smtClean="0"/>
              <a:t>～</a:t>
            </a:r>
            <a:r>
              <a:rPr lang="en-GB" altLang="zh-CN" sz="2000" dirty="0" smtClean="0"/>
              <a:t>66H</a:t>
            </a:r>
            <a:r>
              <a:rPr lang="zh-CN" altLang="zh-CN" sz="2000" dirty="0" smtClean="0"/>
              <a:t>和</a:t>
            </a:r>
            <a:r>
              <a:rPr lang="en-GB" altLang="zh-CN" sz="2000" dirty="0" smtClean="0"/>
              <a:t>68H</a:t>
            </a:r>
            <a:r>
              <a:rPr lang="zh-CN" altLang="zh-CN" sz="2000" dirty="0" smtClean="0"/>
              <a:t>～</a:t>
            </a:r>
            <a:r>
              <a:rPr lang="en-GB" altLang="zh-CN" sz="2000" dirty="0" smtClean="0"/>
              <a:t>6FH</a:t>
            </a:r>
            <a:endParaRPr lang="zh-CN" altLang="zh-CN" sz="2000" dirty="0" smtClean="0"/>
          </a:p>
          <a:p>
            <a:pPr marL="457200" indent="-457200" algn="just">
              <a:buClr>
                <a:srgbClr val="FF0000"/>
              </a:buClr>
              <a:buSzPct val="96000"/>
              <a:buFont typeface="+mj-ea"/>
              <a:buAutoNum type="circleNumDbPlain" startAt="2"/>
            </a:pPr>
            <a:r>
              <a:rPr lang="zh-CN" altLang="zh-CN" sz="2400" dirty="0" smtClean="0"/>
              <a:t>保存原中断向量</a:t>
            </a:r>
            <a:endParaRPr lang="en-US" altLang="zh-CN" sz="2400" dirty="0" smtClean="0"/>
          </a:p>
          <a:p>
            <a:pPr lvl="1" algn="just"/>
            <a:r>
              <a:rPr lang="zh-CN" altLang="zh-CN" sz="2000" dirty="0" smtClean="0"/>
              <a:t>在</a:t>
            </a:r>
            <a:r>
              <a:rPr lang="zh-CN" altLang="en-US" sz="2000" dirty="0" smtClean="0"/>
              <a:t>将</a:t>
            </a:r>
            <a:r>
              <a:rPr lang="zh-CN" altLang="zh-CN" sz="2000" dirty="0" smtClean="0"/>
              <a:t>自己的中断程序入口地址置</a:t>
            </a:r>
            <a:r>
              <a:rPr lang="zh-CN" altLang="en-US" sz="2000" dirty="0" smtClean="0"/>
              <a:t>入</a:t>
            </a:r>
            <a:r>
              <a:rPr lang="zh-CN" altLang="zh-CN" sz="2000" dirty="0" smtClean="0"/>
              <a:t>中断向量表之前，应先保存该地址中原来的内容。</a:t>
            </a:r>
          </a:p>
          <a:p>
            <a:pPr marL="457200" indent="-457200" algn="just">
              <a:buClr>
                <a:srgbClr val="FF0000"/>
              </a:buClr>
              <a:buSzPct val="96000"/>
              <a:buFont typeface="+mj-ea"/>
              <a:buAutoNum type="circleNumDbPlain" startAt="3"/>
            </a:pPr>
            <a:r>
              <a:rPr lang="zh-CN" altLang="en-US" sz="2400" dirty="0" smtClean="0"/>
              <a:t>将</a:t>
            </a:r>
            <a:r>
              <a:rPr lang="zh-CN" altLang="zh-CN" sz="2400" dirty="0" smtClean="0"/>
              <a:t>自己的中断向量</a:t>
            </a:r>
            <a:r>
              <a:rPr lang="zh-CN" altLang="en-US" sz="2400" dirty="0" smtClean="0"/>
              <a:t>放入向量表；</a:t>
            </a:r>
            <a:endParaRPr lang="zh-CN" altLang="zh-CN" sz="2400" dirty="0" smtClean="0"/>
          </a:p>
          <a:p>
            <a:pPr marL="457200" indent="-457200" algn="just">
              <a:buClr>
                <a:srgbClr val="FF0000"/>
              </a:buClr>
              <a:buSzPct val="96000"/>
              <a:buFont typeface="+mj-ea"/>
              <a:buAutoNum type="circleNumDbPlain" startAt="3"/>
            </a:pPr>
            <a:r>
              <a:rPr lang="zh-CN" altLang="zh-CN" sz="2400" dirty="0" smtClean="0"/>
              <a:t>设置中断屏蔽字（可选）。若编写的是硬件中断程序，应将所使用的硬件中断对应的</a:t>
            </a:r>
            <a:r>
              <a:rPr lang="en-GB" altLang="zh-CN" sz="2400" dirty="0" smtClean="0"/>
              <a:t>8259A</a:t>
            </a:r>
            <a:r>
              <a:rPr lang="zh-CN" altLang="zh-CN" sz="2400" dirty="0" smtClean="0"/>
              <a:t>的中断屏蔽位开放</a:t>
            </a:r>
            <a:r>
              <a:rPr lang="zh-CN" altLang="en-US" sz="2400" dirty="0" smtClean="0"/>
              <a:t>；</a:t>
            </a:r>
            <a:endParaRPr lang="zh-CN" altLang="zh-CN" sz="2400" dirty="0" smtClean="0"/>
          </a:p>
          <a:p>
            <a:pPr marL="457200" indent="-457200" algn="just">
              <a:buClr>
                <a:srgbClr val="FF0000"/>
              </a:buClr>
              <a:buSzPct val="96000"/>
              <a:buFont typeface="+mj-ea"/>
              <a:buAutoNum type="circleNumDbPlain" startAt="3"/>
            </a:pPr>
            <a:r>
              <a:rPr lang="en-GB" altLang="zh-CN" sz="2400" dirty="0" smtClean="0"/>
              <a:t>CPU</a:t>
            </a:r>
            <a:r>
              <a:rPr lang="zh-CN" altLang="zh-CN" sz="2400" dirty="0" smtClean="0"/>
              <a:t>开中断</a:t>
            </a:r>
            <a:r>
              <a:rPr lang="zh-CN" altLang="en-US" sz="2400" dirty="0" smtClean="0"/>
              <a:t>；</a:t>
            </a:r>
            <a:endParaRPr lang="zh-CN" altLang="zh-CN" sz="2400" dirty="0" smtClean="0"/>
          </a:p>
          <a:p>
            <a:pPr marL="457200" indent="-457200" algn="just">
              <a:buClr>
                <a:srgbClr val="FF0000"/>
              </a:buClr>
              <a:buSzPct val="96000"/>
              <a:buFont typeface="+mj-ea"/>
              <a:buAutoNum type="circleNumDbPlain" startAt="3"/>
            </a:pPr>
            <a:r>
              <a:rPr lang="zh-CN" altLang="zh-CN" sz="2400" dirty="0" smtClean="0"/>
              <a:t>恢复原中断向量</a:t>
            </a:r>
            <a:r>
              <a:rPr lang="zh-CN" altLang="en-US" sz="2400" dirty="0" smtClean="0"/>
              <a:t>。</a:t>
            </a:r>
            <a:endParaRPr lang="zh-CN" altLang="en-US" dirty="0" smtClean="0"/>
          </a:p>
        </p:txBody>
      </p:sp>
      <p:sp>
        <p:nvSpPr>
          <p:cNvPr id="5" name="WordArt 4"/>
          <p:cNvSpPr>
            <a:spLocks noChangeArrowheads="1" noChangeShapeType="1" noTextEdit="1"/>
          </p:cNvSpPr>
          <p:nvPr/>
        </p:nvSpPr>
        <p:spPr bwMode="auto">
          <a:xfrm>
            <a:off x="8244408" y="5949280"/>
            <a:ext cx="720080" cy="72008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>
              <a:defRPr/>
            </a:pPr>
            <a:r>
              <a:rPr lang="zh-CN" altLang="en-US" sz="4000" kern="10" dirty="0">
                <a:ln w="9525" cap="sq">
                  <a:round/>
                  <a:headEnd type="none" w="sm" len="sm"/>
                  <a:tailEnd type="none" w="lg" len="lg"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谢谢</a:t>
            </a:r>
            <a:r>
              <a:rPr lang="en-US" altLang="zh-CN" sz="4000" kern="10" dirty="0">
                <a:ln w="9525" cap="sq">
                  <a:round/>
                  <a:headEnd type="none" w="sm" len="sm"/>
                  <a:tailEnd type="none" w="lg" len="lg"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!</a:t>
            </a:r>
            <a:endParaRPr lang="zh-CN" altLang="en-US" sz="4000" kern="10" dirty="0">
              <a:ln w="9525" cap="sq">
                <a:round/>
                <a:headEnd type="none" w="sm" len="sm"/>
                <a:tailEnd type="none" w="lg" len="lg"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19010476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3. I/0</a:t>
            </a:r>
            <a:r>
              <a:rPr lang="zh-CN" altLang="en-US" smtClean="0"/>
              <a:t>端口编址</a:t>
            </a:r>
            <a:endParaRPr lang="zh-CN" altLang="en-US" sz="360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2688" y="2017713"/>
            <a:ext cx="7772400" cy="4291012"/>
          </a:xfrm>
        </p:spPr>
        <p:txBody>
          <a:bodyPr/>
          <a:lstStyle/>
          <a:p>
            <a:r>
              <a:rPr lang="zh-CN" altLang="en-US" smtClean="0"/>
              <a:t>计算机系统中包含各类不同功能的接口电路。</a:t>
            </a:r>
            <a:endParaRPr lang="en-US" altLang="zh-CN" smtClean="0"/>
          </a:p>
          <a:p>
            <a:r>
              <a:rPr lang="zh-CN" altLang="en-US" smtClean="0"/>
              <a:t>每个接口中含</a:t>
            </a:r>
            <a:r>
              <a:rPr lang="en-US" altLang="zh-CN" smtClean="0"/>
              <a:t>1</a:t>
            </a:r>
            <a:r>
              <a:rPr lang="zh-CN" altLang="en-US" smtClean="0"/>
              <a:t>个或多个端口。</a:t>
            </a:r>
            <a:endParaRPr lang="en-US" altLang="zh-CN" smtClean="0"/>
          </a:p>
          <a:p>
            <a:r>
              <a:rPr lang="zh-CN" altLang="en-US" smtClean="0"/>
              <a:t>端口编址</a:t>
            </a:r>
            <a:endParaRPr lang="en-US" altLang="zh-CN" smtClean="0"/>
          </a:p>
          <a:p>
            <a:pPr lvl="1"/>
            <a:r>
              <a:rPr lang="zh-CN" altLang="en-US" smtClean="0"/>
              <a:t>为确保</a:t>
            </a:r>
            <a:r>
              <a:rPr lang="en-US" altLang="zh-CN" smtClean="0"/>
              <a:t>CPU</a:t>
            </a:r>
            <a:r>
              <a:rPr lang="zh-CN" altLang="en-US" smtClean="0"/>
              <a:t>能够访问到每个不同的端口</a:t>
            </a:r>
            <a:endParaRPr lang="en-US" altLang="zh-CN" smtClean="0"/>
          </a:p>
          <a:p>
            <a:r>
              <a:rPr lang="zh-CN" altLang="en-US" smtClean="0"/>
              <a:t>寻址端口的方法：</a:t>
            </a:r>
            <a:endParaRPr lang="en-US" altLang="zh-CN" smtClean="0"/>
          </a:p>
          <a:p>
            <a:pPr lvl="1"/>
            <a:r>
              <a:rPr lang="zh-CN" altLang="en-US" smtClean="0"/>
              <a:t>先找到端口所在的接口电路芯片</a:t>
            </a:r>
            <a:endParaRPr lang="en-US" altLang="zh-CN" smtClean="0"/>
          </a:p>
          <a:p>
            <a:pPr lvl="1"/>
            <a:r>
              <a:rPr lang="zh-CN" altLang="en-US" smtClean="0"/>
              <a:t>在该芯片上找到具体访问的端口</a:t>
            </a:r>
            <a:endParaRPr lang="en-US" altLang="zh-CN" smtClean="0"/>
          </a:p>
          <a:p>
            <a:pPr lvl="2"/>
            <a:r>
              <a:rPr lang="zh-CN" altLang="en-US" smtClean="0">
                <a:ea typeface="宋体" charset="-122"/>
              </a:rPr>
              <a:t>若接口中仅有一个端口，则找到芯片即找到端口</a:t>
            </a:r>
            <a:endParaRPr lang="en-US" altLang="zh-CN" smtClean="0">
              <a:ea typeface="宋体" charset="-122"/>
            </a:endParaRPr>
          </a:p>
          <a:p>
            <a:pPr lvl="2"/>
            <a:r>
              <a:rPr lang="zh-CN" altLang="en-US" smtClean="0">
                <a:ea typeface="宋体" charset="-122"/>
              </a:rPr>
              <a:t>若接口中有多个端口，则找到芯片后需再找端口</a:t>
            </a:r>
            <a:endParaRPr lang="en-US" altLang="zh-CN" smtClean="0">
              <a:ea typeface="宋体" charset="-122"/>
            </a:endParaRPr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11BEFFA9-A9AB-412B-9BFF-62BCB3E732F1}" type="slidenum">
              <a:rPr lang="zh-CN" altLang="en-US" smtClean="0"/>
              <a:pPr eaLnBrk="1" hangingPunct="1"/>
              <a:t>9</a:t>
            </a:fld>
            <a:endParaRPr lang="en-US" altLang="zh-CN" smtClean="0"/>
          </a:p>
        </p:txBody>
      </p:sp>
      <p:cxnSp>
        <p:nvCxnSpPr>
          <p:cNvPr id="38" name="直接箭头连接符 37"/>
          <p:cNvCxnSpPr>
            <a:cxnSpLocks noChangeShapeType="1"/>
          </p:cNvCxnSpPr>
          <p:nvPr/>
        </p:nvCxnSpPr>
        <p:spPr bwMode="auto">
          <a:xfrm>
            <a:off x="6421438" y="4762500"/>
            <a:ext cx="503237" cy="0"/>
          </a:xfrm>
          <a:prstGeom prst="straightConnector1">
            <a:avLst/>
          </a:prstGeom>
          <a:noFill/>
          <a:ln w="31750" cap="sq" algn="ctr">
            <a:solidFill>
              <a:srgbClr val="FF00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6804025" y="4508500"/>
            <a:ext cx="10810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2400" b="1">
                <a:latin typeface="华文中宋" pitchFamily="2" charset="-122"/>
                <a:ea typeface="华文中宋" pitchFamily="2" charset="-122"/>
              </a:rPr>
              <a:t>片选</a:t>
            </a:r>
          </a:p>
        </p:txBody>
      </p:sp>
      <p:cxnSp>
        <p:nvCxnSpPr>
          <p:cNvPr id="40" name="直接箭头连接符 39"/>
          <p:cNvCxnSpPr>
            <a:cxnSpLocks noChangeShapeType="1"/>
          </p:cNvCxnSpPr>
          <p:nvPr/>
        </p:nvCxnSpPr>
        <p:spPr bwMode="auto">
          <a:xfrm>
            <a:off x="6443663" y="5187950"/>
            <a:ext cx="504825" cy="0"/>
          </a:xfrm>
          <a:prstGeom prst="straightConnector1">
            <a:avLst/>
          </a:prstGeom>
          <a:noFill/>
          <a:ln w="31750" cap="sq" algn="ctr">
            <a:solidFill>
              <a:srgbClr val="FF00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6827838" y="4935538"/>
            <a:ext cx="16319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2400" b="1">
                <a:latin typeface="华文中宋" pitchFamily="2" charset="-122"/>
                <a:ea typeface="华文中宋" pitchFamily="2" charset="-122"/>
              </a:rPr>
              <a:t>片内寻址</a:t>
            </a:r>
          </a:p>
        </p:txBody>
      </p:sp>
      <p:grpSp>
        <p:nvGrpSpPr>
          <p:cNvPr id="2" name="组合 35"/>
          <p:cNvGrpSpPr>
            <a:grpSpLocks/>
          </p:cNvGrpSpPr>
          <p:nvPr/>
        </p:nvGrpSpPr>
        <p:grpSpPr bwMode="auto">
          <a:xfrm>
            <a:off x="755650" y="2060575"/>
            <a:ext cx="7848600" cy="4321175"/>
            <a:chOff x="899592" y="2204864"/>
            <a:chExt cx="7848872" cy="4320480"/>
          </a:xfrm>
        </p:grpSpPr>
        <p:sp>
          <p:nvSpPr>
            <p:cNvPr id="15373" name="矩形 4"/>
            <p:cNvSpPr>
              <a:spLocks noChangeArrowheads="1"/>
            </p:cNvSpPr>
            <p:nvPr/>
          </p:nvSpPr>
          <p:spPr bwMode="auto">
            <a:xfrm>
              <a:off x="899592" y="2204864"/>
              <a:ext cx="7848872" cy="43204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sq" algn="ctr">
                  <a:solidFill>
                    <a:srgbClr val="000000"/>
                  </a:solidFill>
                  <a:round/>
                  <a:headEnd type="none" w="sm" len="sm"/>
                  <a:tailEnd type="none" w="lg" len="lg"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6" name="Rectangle 3"/>
            <p:cNvSpPr txBox="1">
              <a:spLocks noChangeArrowheads="1"/>
            </p:cNvSpPr>
            <p:nvPr/>
          </p:nvSpPr>
          <p:spPr bwMode="auto">
            <a:xfrm>
              <a:off x="5319345" y="4293678"/>
              <a:ext cx="868393" cy="3317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>
                <a:lnSpc>
                  <a:spcPct val="8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None/>
                <a:defRPr/>
              </a:pPr>
              <a:r>
                <a:rPr lang="zh-CN" altLang="en-US" sz="3200" b="1" kern="0">
                  <a:solidFill>
                    <a:schemeClr val="tx2"/>
                  </a:solidFill>
                  <a:latin typeface="宋体" pitchFamily="2" charset="-122"/>
                  <a:ea typeface="华文中宋" pitchFamily="2" charset="-122"/>
                </a:rPr>
                <a:t>┅</a:t>
              </a:r>
            </a:p>
          </p:txBody>
        </p:sp>
        <p:sp>
          <p:nvSpPr>
            <p:cNvPr id="15375" name="Rectangle 5"/>
            <p:cNvSpPr>
              <a:spLocks noChangeArrowheads="1"/>
            </p:cNvSpPr>
            <p:nvPr/>
          </p:nvSpPr>
          <p:spPr bwMode="auto">
            <a:xfrm>
              <a:off x="1574378" y="2997721"/>
              <a:ext cx="1066800" cy="3276600"/>
            </a:xfrm>
            <a:prstGeom prst="rect">
              <a:avLst/>
            </a:prstGeom>
            <a:solidFill>
              <a:srgbClr val="339966"/>
            </a:solidFill>
            <a:ln w="25400" cap="sq">
              <a:solidFill>
                <a:srgbClr val="3399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376" name="Rectangle 6"/>
            <p:cNvSpPr>
              <a:spLocks noChangeArrowheads="1"/>
            </p:cNvSpPr>
            <p:nvPr/>
          </p:nvSpPr>
          <p:spPr bwMode="auto">
            <a:xfrm>
              <a:off x="3590503" y="2997721"/>
              <a:ext cx="1066800" cy="3276600"/>
            </a:xfrm>
            <a:prstGeom prst="rect">
              <a:avLst/>
            </a:prstGeom>
            <a:solidFill>
              <a:srgbClr val="339966"/>
            </a:solidFill>
            <a:ln w="25400" cap="sq">
              <a:solidFill>
                <a:srgbClr val="3399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377" name="Rectangle 7"/>
            <p:cNvSpPr>
              <a:spLocks noChangeArrowheads="1"/>
            </p:cNvSpPr>
            <p:nvPr/>
          </p:nvSpPr>
          <p:spPr bwMode="auto">
            <a:xfrm>
              <a:off x="6457528" y="2997721"/>
              <a:ext cx="1066800" cy="3276600"/>
            </a:xfrm>
            <a:prstGeom prst="rect">
              <a:avLst/>
            </a:prstGeom>
            <a:solidFill>
              <a:srgbClr val="339966"/>
            </a:solidFill>
            <a:ln w="25400" cap="sq">
              <a:solidFill>
                <a:srgbClr val="3399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378" name="Rectangle 8"/>
            <p:cNvSpPr>
              <a:spLocks noChangeArrowheads="1"/>
            </p:cNvSpPr>
            <p:nvPr/>
          </p:nvSpPr>
          <p:spPr bwMode="auto">
            <a:xfrm>
              <a:off x="1718841" y="3285059"/>
              <a:ext cx="792162" cy="541337"/>
            </a:xfrm>
            <a:prstGeom prst="rect">
              <a:avLst/>
            </a:prstGeom>
            <a:solidFill>
              <a:srgbClr val="FFFF99"/>
            </a:solidFill>
            <a:ln w="25400" cap="sq">
              <a:solidFill>
                <a:srgbClr val="FFFF99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379" name="Rectangle 9"/>
            <p:cNvSpPr>
              <a:spLocks noChangeArrowheads="1"/>
            </p:cNvSpPr>
            <p:nvPr/>
          </p:nvSpPr>
          <p:spPr bwMode="auto">
            <a:xfrm>
              <a:off x="1718841" y="4077221"/>
              <a:ext cx="792162" cy="541338"/>
            </a:xfrm>
            <a:prstGeom prst="rect">
              <a:avLst/>
            </a:prstGeom>
            <a:solidFill>
              <a:srgbClr val="FFFF99"/>
            </a:solidFill>
            <a:ln w="25400" cap="sq">
              <a:solidFill>
                <a:srgbClr val="FFFF99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380" name="Rectangle 10"/>
            <p:cNvSpPr>
              <a:spLocks noChangeArrowheads="1"/>
            </p:cNvSpPr>
            <p:nvPr/>
          </p:nvSpPr>
          <p:spPr bwMode="auto">
            <a:xfrm>
              <a:off x="1718841" y="5445646"/>
              <a:ext cx="792162" cy="541338"/>
            </a:xfrm>
            <a:prstGeom prst="rect">
              <a:avLst/>
            </a:prstGeom>
            <a:solidFill>
              <a:srgbClr val="FFFF99"/>
            </a:solidFill>
            <a:ln w="25400" cap="sq">
              <a:solidFill>
                <a:srgbClr val="FFFF99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381" name="Rectangle 11"/>
            <p:cNvSpPr>
              <a:spLocks noChangeArrowheads="1"/>
            </p:cNvSpPr>
            <p:nvPr/>
          </p:nvSpPr>
          <p:spPr bwMode="auto">
            <a:xfrm>
              <a:off x="1863303" y="4869384"/>
              <a:ext cx="574675" cy="331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None/>
              </a:pPr>
              <a:r>
                <a:rPr lang="zh-CN" altLang="en-US" sz="2400" b="1">
                  <a:solidFill>
                    <a:schemeClr val="bg1"/>
                  </a:solidFill>
                  <a:latin typeface="宋体" charset="-122"/>
                  <a:ea typeface="楷体_GB2312" pitchFamily="49" charset="-122"/>
                </a:rPr>
                <a:t>┅</a:t>
              </a:r>
            </a:p>
          </p:txBody>
        </p:sp>
        <p:sp>
          <p:nvSpPr>
            <p:cNvPr id="15382" name="Rectangle 12"/>
            <p:cNvSpPr>
              <a:spLocks noChangeArrowheads="1"/>
            </p:cNvSpPr>
            <p:nvPr/>
          </p:nvSpPr>
          <p:spPr bwMode="auto">
            <a:xfrm>
              <a:off x="3734966" y="3285059"/>
              <a:ext cx="792162" cy="541337"/>
            </a:xfrm>
            <a:prstGeom prst="rect">
              <a:avLst/>
            </a:prstGeom>
            <a:solidFill>
              <a:srgbClr val="FFFF99"/>
            </a:solidFill>
            <a:ln w="25400" cap="sq">
              <a:solidFill>
                <a:srgbClr val="FFFF99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383" name="Rectangle 13"/>
            <p:cNvSpPr>
              <a:spLocks noChangeArrowheads="1"/>
            </p:cNvSpPr>
            <p:nvPr/>
          </p:nvSpPr>
          <p:spPr bwMode="auto">
            <a:xfrm>
              <a:off x="3734966" y="4077221"/>
              <a:ext cx="792162" cy="541338"/>
            </a:xfrm>
            <a:prstGeom prst="rect">
              <a:avLst/>
            </a:prstGeom>
            <a:solidFill>
              <a:srgbClr val="FFFF99"/>
            </a:solidFill>
            <a:ln w="25400" cap="sq">
              <a:solidFill>
                <a:srgbClr val="FFFF99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384" name="Rectangle 14"/>
            <p:cNvSpPr>
              <a:spLocks noChangeArrowheads="1"/>
            </p:cNvSpPr>
            <p:nvPr/>
          </p:nvSpPr>
          <p:spPr bwMode="auto">
            <a:xfrm>
              <a:off x="3734966" y="5445646"/>
              <a:ext cx="792162" cy="541338"/>
            </a:xfrm>
            <a:prstGeom prst="rect">
              <a:avLst/>
            </a:prstGeom>
            <a:solidFill>
              <a:srgbClr val="FFFF99"/>
            </a:solidFill>
            <a:ln w="25400" cap="sq">
              <a:solidFill>
                <a:srgbClr val="FFFF99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385" name="Rectangle 15"/>
            <p:cNvSpPr>
              <a:spLocks noChangeArrowheads="1"/>
            </p:cNvSpPr>
            <p:nvPr/>
          </p:nvSpPr>
          <p:spPr bwMode="auto">
            <a:xfrm>
              <a:off x="3879428" y="4869384"/>
              <a:ext cx="574675" cy="331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None/>
              </a:pPr>
              <a:r>
                <a:rPr lang="zh-CN" altLang="en-US" sz="2400" b="1">
                  <a:solidFill>
                    <a:schemeClr val="bg1"/>
                  </a:solidFill>
                  <a:latin typeface="宋体" charset="-122"/>
                  <a:ea typeface="楷体_GB2312" pitchFamily="49" charset="-122"/>
                </a:rPr>
                <a:t>┅</a:t>
              </a:r>
            </a:p>
          </p:txBody>
        </p:sp>
        <p:sp>
          <p:nvSpPr>
            <p:cNvPr id="15386" name="Rectangle 16"/>
            <p:cNvSpPr>
              <a:spLocks noChangeArrowheads="1"/>
            </p:cNvSpPr>
            <p:nvPr/>
          </p:nvSpPr>
          <p:spPr bwMode="auto">
            <a:xfrm>
              <a:off x="6600403" y="3285059"/>
              <a:ext cx="792163" cy="541337"/>
            </a:xfrm>
            <a:prstGeom prst="rect">
              <a:avLst/>
            </a:prstGeom>
            <a:solidFill>
              <a:srgbClr val="FFFF99"/>
            </a:solidFill>
            <a:ln w="25400" cap="sq">
              <a:solidFill>
                <a:srgbClr val="FFFF99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387" name="Rectangle 17"/>
            <p:cNvSpPr>
              <a:spLocks noChangeArrowheads="1"/>
            </p:cNvSpPr>
            <p:nvPr/>
          </p:nvSpPr>
          <p:spPr bwMode="auto">
            <a:xfrm>
              <a:off x="6600403" y="4077221"/>
              <a:ext cx="792163" cy="541338"/>
            </a:xfrm>
            <a:prstGeom prst="rect">
              <a:avLst/>
            </a:prstGeom>
            <a:solidFill>
              <a:srgbClr val="FFFF99"/>
            </a:solidFill>
            <a:ln w="25400" cap="sq">
              <a:solidFill>
                <a:srgbClr val="FFFF99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388" name="Rectangle 18"/>
            <p:cNvSpPr>
              <a:spLocks noChangeArrowheads="1"/>
            </p:cNvSpPr>
            <p:nvPr/>
          </p:nvSpPr>
          <p:spPr bwMode="auto">
            <a:xfrm>
              <a:off x="6600403" y="5445646"/>
              <a:ext cx="792163" cy="541338"/>
            </a:xfrm>
            <a:prstGeom prst="rect">
              <a:avLst/>
            </a:prstGeom>
            <a:solidFill>
              <a:srgbClr val="FFFF99"/>
            </a:solidFill>
            <a:ln w="25400" cap="sq">
              <a:solidFill>
                <a:srgbClr val="FFFF99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389" name="Rectangle 19"/>
            <p:cNvSpPr>
              <a:spLocks noChangeArrowheads="1"/>
            </p:cNvSpPr>
            <p:nvPr/>
          </p:nvSpPr>
          <p:spPr bwMode="auto">
            <a:xfrm>
              <a:off x="6744866" y="4869384"/>
              <a:ext cx="574675" cy="331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None/>
              </a:pPr>
              <a:r>
                <a:rPr lang="zh-CN" altLang="en-US" sz="2400" b="1">
                  <a:solidFill>
                    <a:schemeClr val="bg1"/>
                  </a:solidFill>
                  <a:latin typeface="宋体" charset="-122"/>
                  <a:ea typeface="楷体_GB2312" pitchFamily="49" charset="-122"/>
                </a:rPr>
                <a:t>┅</a:t>
              </a:r>
            </a:p>
          </p:txBody>
        </p:sp>
        <p:sp>
          <p:nvSpPr>
            <p:cNvPr id="15390" name="Text Box 20"/>
            <p:cNvSpPr txBox="1">
              <a:spLocks noChangeArrowheads="1"/>
            </p:cNvSpPr>
            <p:nvPr/>
          </p:nvSpPr>
          <p:spPr bwMode="auto">
            <a:xfrm>
              <a:off x="1645816" y="2527821"/>
              <a:ext cx="1008062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/>
                <a:t>接口</a:t>
              </a:r>
              <a:r>
                <a:rPr lang="en-US" altLang="zh-CN" sz="2000" b="1"/>
                <a:t>1</a:t>
              </a:r>
            </a:p>
          </p:txBody>
        </p:sp>
        <p:sp>
          <p:nvSpPr>
            <p:cNvPr id="15391" name="Text Box 21"/>
            <p:cNvSpPr txBox="1">
              <a:spLocks noChangeArrowheads="1"/>
            </p:cNvSpPr>
            <p:nvPr/>
          </p:nvSpPr>
          <p:spPr bwMode="auto">
            <a:xfrm>
              <a:off x="3590503" y="2492896"/>
              <a:ext cx="1008063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/>
                <a:t>接口</a:t>
              </a:r>
              <a:r>
                <a:rPr lang="en-US" altLang="zh-CN" sz="2000" b="1"/>
                <a:t>2</a:t>
              </a:r>
            </a:p>
          </p:txBody>
        </p:sp>
        <p:sp>
          <p:nvSpPr>
            <p:cNvPr id="15392" name="Text Box 22"/>
            <p:cNvSpPr txBox="1">
              <a:spLocks noChangeArrowheads="1"/>
            </p:cNvSpPr>
            <p:nvPr/>
          </p:nvSpPr>
          <p:spPr bwMode="auto">
            <a:xfrm>
              <a:off x="6457528" y="2492896"/>
              <a:ext cx="1008063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/>
                <a:t>接口</a:t>
              </a:r>
              <a:r>
                <a:rPr lang="en-US" altLang="zh-CN" sz="2000" b="1"/>
                <a:t>N</a:t>
              </a:r>
            </a:p>
          </p:txBody>
        </p:sp>
        <p:sp>
          <p:nvSpPr>
            <p:cNvPr id="15393" name="Text Box 23"/>
            <p:cNvSpPr txBox="1">
              <a:spLocks noChangeArrowheads="1"/>
            </p:cNvSpPr>
            <p:nvPr/>
          </p:nvSpPr>
          <p:spPr bwMode="auto">
            <a:xfrm>
              <a:off x="1707728" y="3364434"/>
              <a:ext cx="863600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b="1"/>
                <a:t>端口</a:t>
              </a:r>
              <a:r>
                <a:rPr lang="en-US" altLang="zh-CN" b="1"/>
                <a:t>1</a:t>
              </a:r>
            </a:p>
          </p:txBody>
        </p:sp>
        <p:sp>
          <p:nvSpPr>
            <p:cNvPr id="15394" name="Text Box 24"/>
            <p:cNvSpPr txBox="1">
              <a:spLocks noChangeArrowheads="1"/>
            </p:cNvSpPr>
            <p:nvPr/>
          </p:nvSpPr>
          <p:spPr bwMode="auto">
            <a:xfrm>
              <a:off x="1691853" y="4161359"/>
              <a:ext cx="863600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b="1"/>
                <a:t>端口</a:t>
              </a:r>
              <a:r>
                <a:rPr lang="en-US" altLang="zh-CN" b="1"/>
                <a:t>2</a:t>
              </a:r>
            </a:p>
          </p:txBody>
        </p:sp>
        <p:sp>
          <p:nvSpPr>
            <p:cNvPr id="15395" name="Text Box 25"/>
            <p:cNvSpPr txBox="1">
              <a:spLocks noChangeArrowheads="1"/>
            </p:cNvSpPr>
            <p:nvPr/>
          </p:nvSpPr>
          <p:spPr bwMode="auto">
            <a:xfrm>
              <a:off x="1707728" y="5517084"/>
              <a:ext cx="863600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b="1"/>
                <a:t>端口</a:t>
              </a:r>
              <a:r>
                <a:rPr lang="en-US" altLang="zh-CN" b="1"/>
                <a:t>m</a:t>
              </a:r>
            </a:p>
          </p:txBody>
        </p:sp>
        <p:sp>
          <p:nvSpPr>
            <p:cNvPr id="15396" name="Text Box 26"/>
            <p:cNvSpPr txBox="1">
              <a:spLocks noChangeArrowheads="1"/>
            </p:cNvSpPr>
            <p:nvPr/>
          </p:nvSpPr>
          <p:spPr bwMode="auto">
            <a:xfrm>
              <a:off x="3728616" y="3350146"/>
              <a:ext cx="8636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b="1"/>
                <a:t>端口</a:t>
              </a:r>
              <a:r>
                <a:rPr lang="en-US" altLang="zh-CN" b="1"/>
                <a:t>1</a:t>
              </a:r>
            </a:p>
          </p:txBody>
        </p:sp>
        <p:sp>
          <p:nvSpPr>
            <p:cNvPr id="15397" name="Text Box 27"/>
            <p:cNvSpPr txBox="1">
              <a:spLocks noChangeArrowheads="1"/>
            </p:cNvSpPr>
            <p:nvPr/>
          </p:nvSpPr>
          <p:spPr bwMode="auto">
            <a:xfrm>
              <a:off x="6600403" y="3358084"/>
              <a:ext cx="863600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b="1"/>
                <a:t>端口</a:t>
              </a:r>
              <a:r>
                <a:rPr lang="en-US" altLang="zh-CN" b="1"/>
                <a:t>1</a:t>
              </a:r>
            </a:p>
          </p:txBody>
        </p:sp>
        <p:sp>
          <p:nvSpPr>
            <p:cNvPr id="15398" name="Text Box 28"/>
            <p:cNvSpPr txBox="1">
              <a:spLocks noChangeArrowheads="1"/>
            </p:cNvSpPr>
            <p:nvPr/>
          </p:nvSpPr>
          <p:spPr bwMode="auto">
            <a:xfrm>
              <a:off x="3734966" y="4150246"/>
              <a:ext cx="8636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b="1"/>
                <a:t>端口</a:t>
              </a:r>
              <a:r>
                <a:rPr lang="en-US" altLang="zh-CN" b="1"/>
                <a:t>2</a:t>
              </a:r>
            </a:p>
          </p:txBody>
        </p:sp>
        <p:sp>
          <p:nvSpPr>
            <p:cNvPr id="15399" name="Text Box 29"/>
            <p:cNvSpPr txBox="1">
              <a:spLocks noChangeArrowheads="1"/>
            </p:cNvSpPr>
            <p:nvPr/>
          </p:nvSpPr>
          <p:spPr bwMode="auto">
            <a:xfrm>
              <a:off x="6601991" y="4150246"/>
              <a:ext cx="8636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b="1"/>
                <a:t>端口</a:t>
              </a:r>
              <a:r>
                <a:rPr lang="en-US" altLang="zh-CN" b="1"/>
                <a:t>2</a:t>
              </a:r>
            </a:p>
          </p:txBody>
        </p:sp>
        <p:sp>
          <p:nvSpPr>
            <p:cNvPr id="15400" name="Text Box 30"/>
            <p:cNvSpPr txBox="1">
              <a:spLocks noChangeArrowheads="1"/>
            </p:cNvSpPr>
            <p:nvPr/>
          </p:nvSpPr>
          <p:spPr bwMode="auto">
            <a:xfrm>
              <a:off x="3684166" y="5517084"/>
              <a:ext cx="863600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b="1"/>
                <a:t>端口</a:t>
              </a:r>
              <a:r>
                <a:rPr lang="en-US" altLang="zh-CN" b="1"/>
                <a:t>m</a:t>
              </a:r>
            </a:p>
          </p:txBody>
        </p:sp>
        <p:sp>
          <p:nvSpPr>
            <p:cNvPr id="15401" name="Text Box 31"/>
            <p:cNvSpPr txBox="1">
              <a:spLocks noChangeArrowheads="1"/>
            </p:cNvSpPr>
            <p:nvPr/>
          </p:nvSpPr>
          <p:spPr bwMode="auto">
            <a:xfrm>
              <a:off x="6555953" y="5517084"/>
              <a:ext cx="863600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b="1"/>
                <a:t>端口</a:t>
              </a:r>
              <a:r>
                <a:rPr lang="en-US" altLang="zh-CN" b="1"/>
                <a:t>m</a:t>
              </a:r>
            </a:p>
          </p:txBody>
        </p:sp>
        <p:sp>
          <p:nvSpPr>
            <p:cNvPr id="15402" name="TextBox 34"/>
            <p:cNvSpPr txBox="1">
              <a:spLocks noChangeArrowheads="1"/>
            </p:cNvSpPr>
            <p:nvPr/>
          </p:nvSpPr>
          <p:spPr bwMode="auto">
            <a:xfrm>
              <a:off x="7524328" y="4149080"/>
              <a:ext cx="122413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b="1">
                  <a:latin typeface="华文中宋" pitchFamily="2" charset="-122"/>
                  <a:ea typeface="华文中宋" pitchFamily="2" charset="-122"/>
                </a:rPr>
                <a:t>端口地址</a:t>
              </a:r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1115616" y="5445224"/>
            <a:ext cx="6984776" cy="769199"/>
          </a:xfrm>
          <a:prstGeom prst="rect">
            <a:avLst/>
          </a:prstGeom>
          <a:solidFill>
            <a:srgbClr val="DFC0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tIns="180000" bIns="216000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latin typeface="华文中宋" pitchFamily="2" charset="-122"/>
                <a:ea typeface="华文中宋" pitchFamily="2" charset="-122"/>
              </a:rPr>
              <a:t>每个端口地址</a:t>
            </a:r>
            <a:r>
              <a:rPr lang="en-US" altLang="zh-CN" sz="2400" b="1" dirty="0">
                <a:latin typeface="华文中宋" pitchFamily="2" charset="-122"/>
                <a:ea typeface="华文中宋" pitchFamily="2" charset="-122"/>
              </a:rPr>
              <a:t>=</a:t>
            </a:r>
            <a:r>
              <a:rPr lang="zh-CN" altLang="en-US" sz="2400" b="1" dirty="0">
                <a:latin typeface="华文中宋" pitchFamily="2" charset="-122"/>
                <a:ea typeface="华文中宋" pitchFamily="2" charset="-122"/>
              </a:rPr>
              <a:t>片选地址（高位地址）</a:t>
            </a:r>
            <a:r>
              <a:rPr lang="en-US" altLang="zh-CN" sz="2400" b="1" dirty="0">
                <a:latin typeface="华文中宋" pitchFamily="2" charset="-122"/>
                <a:ea typeface="华文中宋" pitchFamily="2" charset="-122"/>
              </a:rPr>
              <a:t>+</a:t>
            </a:r>
            <a:r>
              <a:rPr lang="zh-CN" altLang="en-US" sz="2400" b="1" dirty="0">
                <a:latin typeface="华文中宋" pitchFamily="2" charset="-122"/>
                <a:ea typeface="华文中宋" pitchFamily="2" charset="-122"/>
              </a:rPr>
              <a:t>片内地址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INEDINNAVIGATOR" val="True"/>
  <p:tag name="HOTSPOTTYPE" val="DefinedInNavigator"/>
  <p:tag name="BRANCHTO" val="257"/>
</p:tagLst>
</file>

<file path=ppt/theme/theme1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隶书"/>
        <a:cs typeface=""/>
      </a:majorFont>
      <a:minorFont>
        <a:latin typeface="Tahoma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sq" cmpd="sng" algn="ctr">
          <a:solidFill>
            <a:srgbClr val="FF6600"/>
          </a:solidFill>
          <a:prstDash val="solid"/>
          <a:round/>
          <a:headEnd type="none" w="sm" len="sm"/>
          <a:tailEnd type="none" w="lg" len="lg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sq" cmpd="sng" algn="ctr">
          <a:solidFill>
            <a:srgbClr val="FF6600"/>
          </a:solidFill>
          <a:prstDash val="solid"/>
          <a:round/>
          <a:headEnd type="none" w="sm" len="sm"/>
          <a:tailEnd type="none" w="lg" len="lg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宋体" pitchFamily="2" charset="-12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sq" cmpd="sng" algn="ctr">
          <a:solidFill>
            <a:srgbClr val="FF6600"/>
          </a:solidFill>
          <a:prstDash val="solid"/>
          <a:round/>
          <a:headEnd type="none" w="sm" len="sm"/>
          <a:tailEnd type="none" w="lg" len="lg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sq" cmpd="sng" algn="ctr">
          <a:solidFill>
            <a:srgbClr val="FF6600"/>
          </a:solidFill>
          <a:prstDash val="solid"/>
          <a:round/>
          <a:headEnd type="none" w="sm" len="sm"/>
          <a:tailEnd type="none" w="lg" len="lg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宋体" pitchFamily="2" charset="-122"/>
          </a:defRPr>
        </a:defPPr>
      </a:lstStyle>
    </a:lnDef>
  </a:objectDefaults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5479</TotalTime>
  <Words>3822</Words>
  <Application>Microsoft Office PowerPoint</Application>
  <PresentationFormat>全屏显示(4:3)</PresentationFormat>
  <Paragraphs>954</Paragraphs>
  <Slides>81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81</vt:i4>
      </vt:variant>
    </vt:vector>
  </HeadingPairs>
  <TitlesOfParts>
    <vt:vector size="97" baseType="lpstr">
      <vt:lpstr>Tahoma</vt:lpstr>
      <vt:lpstr>宋体</vt:lpstr>
      <vt:lpstr>Arial</vt:lpstr>
      <vt:lpstr>隶书</vt:lpstr>
      <vt:lpstr>楷体_GB2312</vt:lpstr>
      <vt:lpstr>Wingdings</vt:lpstr>
      <vt:lpstr>Times New Roman</vt:lpstr>
      <vt:lpstr>华文行楷</vt:lpstr>
      <vt:lpstr>微软雅黑</vt:lpstr>
      <vt:lpstr>华文中宋</vt:lpstr>
      <vt:lpstr>华文楷体</vt:lpstr>
      <vt:lpstr>Blends</vt:lpstr>
      <vt:lpstr>诗情画意</vt:lpstr>
      <vt:lpstr>剪辑</vt:lpstr>
      <vt:lpstr>Microsoft Visio 绘图</vt:lpstr>
      <vt:lpstr>Visio</vt:lpstr>
      <vt:lpstr>           第6章    输入输出及中断技术</vt:lpstr>
      <vt:lpstr>主要内容</vt:lpstr>
      <vt:lpstr>一、基本概念</vt:lpstr>
      <vt:lpstr>了解和掌握：</vt:lpstr>
      <vt:lpstr>1. I/O接口</vt:lpstr>
      <vt:lpstr>2. 接口的基本构成</vt:lpstr>
      <vt:lpstr>I/O端口</vt:lpstr>
      <vt:lpstr>I/O端口</vt:lpstr>
      <vt:lpstr>3. I/0端口编址</vt:lpstr>
      <vt:lpstr>I/O端口的编址方式</vt:lpstr>
      <vt:lpstr>端口与内存的统一编址</vt:lpstr>
      <vt:lpstr>端口的独立编址</vt:lpstr>
      <vt:lpstr>8088/8086的I/O端口编址</vt:lpstr>
      <vt:lpstr>4. I/O地址的译码</vt:lpstr>
      <vt:lpstr>I/O译码的地址信号</vt:lpstr>
      <vt:lpstr>I/O地址译码例</vt:lpstr>
      <vt:lpstr>I/O地址译码例</vt:lpstr>
      <vt:lpstr>I/O地址译码例</vt:lpstr>
      <vt:lpstr>二、简单接口电路</vt:lpstr>
      <vt:lpstr>1. 接口的类型及特点</vt:lpstr>
      <vt:lpstr>接口特点</vt:lpstr>
      <vt:lpstr>74LS244</vt:lpstr>
      <vt:lpstr>3. 锁存器接口</vt:lpstr>
      <vt:lpstr>常用锁存器芯片</vt:lpstr>
      <vt:lpstr>I/O接口综合应用例</vt:lpstr>
      <vt:lpstr>PowerPoint 演示文稿</vt:lpstr>
      <vt:lpstr>PowerPoint 演示文稿</vt:lpstr>
      <vt:lpstr>I/O接口综合应用例 —— 程序段</vt:lpstr>
      <vt:lpstr>三、基本输入/输出方法</vt:lpstr>
      <vt:lpstr>基本输入/输出方法</vt:lpstr>
      <vt:lpstr>1. 无条件传送</vt:lpstr>
      <vt:lpstr>PowerPoint 演示文稿</vt:lpstr>
      <vt:lpstr>2. 查询工作方式</vt:lpstr>
      <vt:lpstr>PowerPoint 演示文稿</vt:lpstr>
      <vt:lpstr>PowerPoint 演示文稿</vt:lpstr>
      <vt:lpstr>查询工作方式例</vt:lpstr>
      <vt:lpstr>查询工作方式例</vt:lpstr>
      <vt:lpstr>PowerPoint 演示文稿</vt:lpstr>
      <vt:lpstr>PowerPoint 演示文稿</vt:lpstr>
      <vt:lpstr>查询工作方式</vt:lpstr>
      <vt:lpstr>3. 中断控制方式</vt:lpstr>
      <vt:lpstr>以上三种I/O方式的共性</vt:lpstr>
      <vt:lpstr>4.  DMA控制方式</vt:lpstr>
      <vt:lpstr>DMA控制方式</vt:lpstr>
      <vt:lpstr>DMA控制方式的工作过程</vt:lpstr>
      <vt:lpstr>DMA工作方式</vt:lpstr>
      <vt:lpstr>周期窃取的DMA方式：</vt:lpstr>
      <vt:lpstr>DMA控制方式</vt:lpstr>
      <vt:lpstr>四、中断技术</vt:lpstr>
      <vt:lpstr>掌握：</vt:lpstr>
      <vt:lpstr>1. 中断的基本概念</vt:lpstr>
      <vt:lpstr>引入中断的原因</vt:lpstr>
      <vt:lpstr>中断类型</vt:lpstr>
      <vt:lpstr>2. 外部中断响应的一般过程</vt:lpstr>
      <vt:lpstr>中断请求</vt:lpstr>
      <vt:lpstr>中断源识别</vt:lpstr>
      <vt:lpstr>中断判优</vt:lpstr>
      <vt:lpstr>PowerPoint 演示文稿</vt:lpstr>
      <vt:lpstr>中断响应</vt:lpstr>
      <vt:lpstr>中断处理</vt:lpstr>
      <vt:lpstr>中断服务子程序完成的工作</vt:lpstr>
      <vt:lpstr>中断返回</vt:lpstr>
      <vt:lpstr>中断处理过程</vt:lpstr>
      <vt:lpstr>3.  8088/8086中断系统</vt:lpstr>
      <vt:lpstr>PowerPoint 演示文稿</vt:lpstr>
      <vt:lpstr>中断向量表</vt:lpstr>
      <vt:lpstr>中断向量表</vt:lpstr>
      <vt:lpstr>5. 8088内部中断与NMI中断</vt:lpstr>
      <vt:lpstr>8088/8086 中断响应和处理流程</vt:lpstr>
      <vt:lpstr>6. 中断控制器8259A</vt:lpstr>
      <vt:lpstr>1）引线及内部结构</vt:lpstr>
      <vt:lpstr>2）8259A的工作过程</vt:lpstr>
      <vt:lpstr>3）8259A的工作方式</vt:lpstr>
      <vt:lpstr>（1）8259A的中断优先级设定</vt:lpstr>
      <vt:lpstr>（2）8259A的中断嵌套</vt:lpstr>
      <vt:lpstr>（3）中断结束处理</vt:lpstr>
      <vt:lpstr>（4）中断源屏蔽方式</vt:lpstr>
      <vt:lpstr>（5）中断触发方式</vt:lpstr>
      <vt:lpstr>（6）8259A的级联  </vt:lpstr>
      <vt:lpstr>3）8259A的初始化</vt:lpstr>
      <vt:lpstr>中断程序设计的一般过程</vt:lpstr>
    </vt:vector>
  </TitlesOfParts>
  <Manager/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第5章  存储系统</dc:title>
  <dc:creator>cf08</dc:creator>
  <cp:lastModifiedBy>wun</cp:lastModifiedBy>
  <cp:revision>264</cp:revision>
  <cp:lastPrinted>1995-12-08T18:33:06Z</cp:lastPrinted>
  <dcterms:created xsi:type="dcterms:W3CDTF">2002-02-20T03:40:55Z</dcterms:created>
  <dcterms:modified xsi:type="dcterms:W3CDTF">2016-12-12T08:31:19Z</dcterms:modified>
</cp:coreProperties>
</file>