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90"/>
  </p:notesMasterIdLst>
  <p:handoutMasterIdLst>
    <p:handoutMasterId r:id="rId91"/>
  </p:handoutMasterIdLst>
  <p:sldIdLst>
    <p:sldId id="256" r:id="rId2"/>
    <p:sldId id="327" r:id="rId3"/>
    <p:sldId id="261" r:id="rId4"/>
    <p:sldId id="374" r:id="rId5"/>
    <p:sldId id="455" r:id="rId6"/>
    <p:sldId id="459" r:id="rId7"/>
    <p:sldId id="456" r:id="rId8"/>
    <p:sldId id="457" r:id="rId9"/>
    <p:sldId id="460" r:id="rId10"/>
    <p:sldId id="465" r:id="rId11"/>
    <p:sldId id="458" r:id="rId12"/>
    <p:sldId id="379" r:id="rId13"/>
    <p:sldId id="380" r:id="rId14"/>
    <p:sldId id="453" r:id="rId15"/>
    <p:sldId id="454" r:id="rId16"/>
    <p:sldId id="382" r:id="rId17"/>
    <p:sldId id="383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98" r:id="rId33"/>
    <p:sldId id="399" r:id="rId34"/>
    <p:sldId id="400" r:id="rId35"/>
    <p:sldId id="464" r:id="rId36"/>
    <p:sldId id="461" r:id="rId37"/>
    <p:sldId id="462" r:id="rId38"/>
    <p:sldId id="463" r:id="rId39"/>
    <p:sldId id="401" r:id="rId40"/>
    <p:sldId id="402" r:id="rId41"/>
    <p:sldId id="403" r:id="rId42"/>
    <p:sldId id="404" r:id="rId43"/>
    <p:sldId id="405" r:id="rId44"/>
    <p:sldId id="406" r:id="rId45"/>
    <p:sldId id="407" r:id="rId46"/>
    <p:sldId id="408" r:id="rId47"/>
    <p:sldId id="409" r:id="rId48"/>
    <p:sldId id="410" r:id="rId49"/>
    <p:sldId id="411" r:id="rId50"/>
    <p:sldId id="412" r:id="rId51"/>
    <p:sldId id="413" r:id="rId52"/>
    <p:sldId id="414" r:id="rId53"/>
    <p:sldId id="415" r:id="rId54"/>
    <p:sldId id="416" r:id="rId55"/>
    <p:sldId id="417" r:id="rId56"/>
    <p:sldId id="418" r:id="rId57"/>
    <p:sldId id="419" r:id="rId58"/>
    <p:sldId id="420" r:id="rId59"/>
    <p:sldId id="421" r:id="rId60"/>
    <p:sldId id="422" r:id="rId61"/>
    <p:sldId id="423" r:id="rId62"/>
    <p:sldId id="424" r:id="rId63"/>
    <p:sldId id="425" r:id="rId64"/>
    <p:sldId id="426" r:id="rId65"/>
    <p:sldId id="427" r:id="rId66"/>
    <p:sldId id="428" r:id="rId67"/>
    <p:sldId id="429" r:id="rId68"/>
    <p:sldId id="431" r:id="rId69"/>
    <p:sldId id="432" r:id="rId70"/>
    <p:sldId id="433" r:id="rId71"/>
    <p:sldId id="434" r:id="rId72"/>
    <p:sldId id="435" r:id="rId73"/>
    <p:sldId id="436" r:id="rId74"/>
    <p:sldId id="437" r:id="rId75"/>
    <p:sldId id="438" r:id="rId76"/>
    <p:sldId id="439" r:id="rId77"/>
    <p:sldId id="440" r:id="rId78"/>
    <p:sldId id="441" r:id="rId79"/>
    <p:sldId id="442" r:id="rId80"/>
    <p:sldId id="443" r:id="rId81"/>
    <p:sldId id="444" r:id="rId82"/>
    <p:sldId id="445" r:id="rId83"/>
    <p:sldId id="446" r:id="rId84"/>
    <p:sldId id="447" r:id="rId85"/>
    <p:sldId id="448" r:id="rId86"/>
    <p:sldId id="449" r:id="rId87"/>
    <p:sldId id="450" r:id="rId88"/>
    <p:sldId id="452" r:id="rId89"/>
  </p:sldIdLst>
  <p:sldSz cx="9144000" cy="6858000" type="screen4x3"/>
  <p:notesSz cx="6934200" cy="9398000"/>
  <p:custDataLst>
    <p:tags r:id="rId9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CCECFF"/>
    <a:srgbClr val="CCCCFF"/>
    <a:srgbClr val="CC99FF"/>
    <a:srgbClr val="DFC0FF"/>
    <a:srgbClr val="90DBFF"/>
    <a:srgbClr val="FFFF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8" autoAdjust="0"/>
    <p:restoredTop sz="94819" autoAdjust="0"/>
  </p:normalViewPr>
  <p:slideViewPr>
    <p:cSldViewPr>
      <p:cViewPr varScale="1">
        <p:scale>
          <a:sx n="58" d="100"/>
          <a:sy n="58" d="100"/>
        </p:scale>
        <p:origin x="-1410" y="-78"/>
      </p:cViewPr>
      <p:guideLst>
        <p:guide orient="horz" pos="4032"/>
        <p:guide pos="1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12"/>
    </p:cViewPr>
  </p:sorterViewPr>
  <p:notesViewPr>
    <p:cSldViewPr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D5343303-CD3F-40E4-81BB-193D52E9805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1025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0115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3658A96D-A258-4577-9724-97842F12F8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605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D7E06C2A-8DAA-4752-B9F8-3A54629B3DE5}" type="slidenum">
              <a:rPr lang="zh-CN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AE17F6-4200-4657-A705-7678563504AE}" type="slidenum">
              <a:rPr lang="zh-CN" altLang="en-US" smtClean="0"/>
              <a:pPr/>
              <a:t>16</a:t>
            </a:fld>
            <a:endParaRPr lang="en-US" altLang="zh-CN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AA0435-39DD-4CAB-9514-7BAD9B5112BB}" type="slidenum">
              <a:rPr lang="zh-CN" altLang="en-US" smtClean="0"/>
              <a:pPr/>
              <a:t>17</a:t>
            </a:fld>
            <a:endParaRPr lang="en-US" altLang="zh-CN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CDBEA5-6A2C-4A05-91A5-4FBBFB2F4B58}" type="slidenum">
              <a:rPr lang="zh-CN" altLang="en-US" smtClean="0"/>
              <a:pPr/>
              <a:t>18</a:t>
            </a:fld>
            <a:endParaRPr lang="en-US" altLang="zh-CN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DA8CEF-875D-4B50-A12E-B3BBD009E9F9}" type="slidenum">
              <a:rPr lang="zh-CN" altLang="en-US" smtClean="0"/>
              <a:pPr/>
              <a:t>19</a:t>
            </a:fld>
            <a:endParaRPr lang="en-US" altLang="zh-CN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A00898-9B3B-4FAC-9379-34819A754E45}" type="slidenum">
              <a:rPr lang="zh-CN" altLang="en-US" smtClean="0"/>
              <a:pPr/>
              <a:t>20</a:t>
            </a:fld>
            <a:endParaRPr lang="en-US" altLang="zh-CN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6153CF-1E78-4ED6-844F-4F380635C4EE}" type="slidenum">
              <a:rPr lang="zh-CN" altLang="en-US" smtClean="0"/>
              <a:pPr/>
              <a:t>22</a:t>
            </a:fld>
            <a:endParaRPr lang="en-US" altLang="zh-CN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3E9591-B3D3-4554-B5A8-0DAEA80382F7}" type="slidenum">
              <a:rPr lang="zh-CN" altLang="en-US" smtClean="0"/>
              <a:pPr/>
              <a:t>23</a:t>
            </a:fld>
            <a:endParaRPr lang="en-US" altLang="zh-CN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63E97-ACC7-49E7-9F1E-F269309B74D7}" type="slidenum">
              <a:rPr lang="zh-CN" altLang="en-US" smtClean="0"/>
              <a:pPr/>
              <a:t>24</a:t>
            </a:fld>
            <a:endParaRPr lang="en-US" altLang="zh-CN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27EF08-82DD-41FD-82B7-982E97CED36D}" type="slidenum">
              <a:rPr lang="zh-CN" altLang="en-US" smtClean="0"/>
              <a:pPr/>
              <a:t>25</a:t>
            </a:fld>
            <a:endParaRPr lang="en-US" altLang="zh-CN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B3F6F1-7E43-43C8-B3A1-6251648B3B6C}" type="slidenum">
              <a:rPr lang="zh-CN" altLang="en-US" smtClean="0"/>
              <a:pPr/>
              <a:t>26</a:t>
            </a:fld>
            <a:endParaRPr lang="en-US" altLang="zh-CN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4E1862B-4051-4CB3-80D0-132DF3E5FA2F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17BF1B-8C96-4D9A-BE7C-ED7277CAB735}" type="slidenum">
              <a:rPr lang="zh-CN" altLang="en-US" smtClean="0"/>
              <a:pPr/>
              <a:t>27</a:t>
            </a:fld>
            <a:endParaRPr lang="en-US" altLang="zh-CN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9C266B-681A-4F81-9BDA-546D99E056E5}" type="slidenum">
              <a:rPr lang="zh-CN" altLang="en-US" smtClean="0"/>
              <a:pPr/>
              <a:t>28</a:t>
            </a:fld>
            <a:endParaRPr lang="en-US" altLang="zh-CN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DB5F6E-752B-4DD4-9306-2EE82FBC1C4C}" type="slidenum">
              <a:rPr lang="zh-CN" altLang="en-US" smtClean="0"/>
              <a:pPr/>
              <a:t>29</a:t>
            </a:fld>
            <a:endParaRPr lang="en-US" altLang="zh-CN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F9B89F-8B9B-4EE5-8F8C-2111F27E0271}" type="slidenum">
              <a:rPr lang="zh-CN" altLang="en-US" smtClean="0"/>
              <a:pPr/>
              <a:t>30</a:t>
            </a:fld>
            <a:endParaRPr lang="en-US" altLang="zh-CN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E4BD7D-D88A-4686-A50A-0CB2B3272B4C}" type="slidenum">
              <a:rPr lang="zh-CN" altLang="en-US" smtClean="0"/>
              <a:pPr/>
              <a:t>31</a:t>
            </a:fld>
            <a:endParaRPr lang="en-US" altLang="zh-CN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6BD17D-F8EF-47B1-A8B1-7B052B61559C}" type="slidenum">
              <a:rPr lang="zh-CN" altLang="en-US" smtClean="0"/>
              <a:pPr/>
              <a:t>32</a:t>
            </a:fld>
            <a:endParaRPr lang="en-US" altLang="zh-CN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370D35-A4E5-45F6-BB36-293D3868C5D7}" type="slidenum">
              <a:rPr lang="zh-CN" altLang="en-US" smtClean="0"/>
              <a:pPr/>
              <a:t>33</a:t>
            </a:fld>
            <a:endParaRPr lang="en-US" altLang="zh-CN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18D440-EDF1-4B87-B188-A632C2249789}" type="slidenum">
              <a:rPr lang="zh-CN" altLang="en-US" smtClean="0"/>
              <a:pPr/>
              <a:t>34</a:t>
            </a:fld>
            <a:endParaRPr lang="en-US" altLang="zh-CN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3DEF82F-8F0B-4132-BC73-75785539AD6B}" type="slidenum">
              <a:rPr kumimoji="0" lang="zh-CN" altLang="en-US" sz="1200" smtClean="0"/>
              <a:pPr eaLnBrk="1" hangingPunct="1"/>
              <a:t>36</a:t>
            </a:fld>
            <a:endParaRPr kumimoji="0" lang="en-US" altLang="zh-CN" sz="1200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20152C0-0251-4F7D-A6A1-C2D62F4FC29D}" type="slidenum">
              <a:rPr kumimoji="0" lang="zh-CN" altLang="en-US" sz="1200" smtClean="0"/>
              <a:pPr eaLnBrk="1" hangingPunct="1"/>
              <a:t>37</a:t>
            </a:fld>
            <a:endParaRPr kumimoji="0" lang="en-US" altLang="zh-CN" sz="1200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DB1846F-3F30-408F-832D-D294627A58E4}" type="slidenum">
              <a:rPr lang="zh-CN" altLang="en-US" smtClean="0"/>
              <a:pPr eaLnBrk="1" hangingPunct="1">
                <a:spcBef>
                  <a:spcPct val="0"/>
                </a:spcBef>
              </a:pPr>
              <a:t>3</a:t>
            </a:fld>
            <a:endParaRPr lang="en-US" altLang="zh-CN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3B9D09-D3E9-46C9-A7C7-25566BAC6205}" type="slidenum">
              <a:rPr lang="zh-CN" altLang="en-US" smtClean="0"/>
              <a:pPr/>
              <a:t>39</a:t>
            </a:fld>
            <a:endParaRPr lang="en-US" altLang="zh-CN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2F69B-6B2C-4D4D-BD00-2BAB4265F9BB}" type="slidenum">
              <a:rPr lang="zh-CN" altLang="en-US" smtClean="0"/>
              <a:pPr/>
              <a:t>40</a:t>
            </a:fld>
            <a:endParaRPr lang="en-US" altLang="zh-CN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F2BF8-41A4-468D-8128-D72BEB48902B}" type="slidenum">
              <a:rPr lang="zh-CN" altLang="en-US" smtClean="0"/>
              <a:pPr/>
              <a:t>41</a:t>
            </a:fld>
            <a:endParaRPr lang="en-US" altLang="zh-CN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855472-2EC9-41E9-91A6-E8298F929EEC}" type="slidenum">
              <a:rPr lang="zh-CN" altLang="en-US" smtClean="0"/>
              <a:pPr/>
              <a:t>42</a:t>
            </a:fld>
            <a:endParaRPr lang="en-US" altLang="zh-CN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C6086C-4C26-4DDD-910D-A21410C6F29E}" type="slidenum">
              <a:rPr lang="zh-CN" altLang="en-US" smtClean="0"/>
              <a:pPr/>
              <a:t>43</a:t>
            </a:fld>
            <a:endParaRPr lang="en-US" altLang="zh-CN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8F482-DE00-4939-BA7C-74C5FE5F3CC0}" type="slidenum">
              <a:rPr lang="zh-CN" altLang="en-US" smtClean="0"/>
              <a:pPr/>
              <a:t>44</a:t>
            </a:fld>
            <a:endParaRPr lang="en-US" altLang="zh-CN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663B2-52AC-424E-ABB7-E4EBEEAC18C7}" type="slidenum">
              <a:rPr lang="zh-CN" altLang="en-US" smtClean="0"/>
              <a:pPr/>
              <a:t>45</a:t>
            </a:fld>
            <a:endParaRPr lang="en-US" altLang="zh-CN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21F27C-3B1F-44B4-9E36-731AE147BE7C}" type="slidenum">
              <a:rPr lang="zh-CN" altLang="en-US" smtClean="0"/>
              <a:pPr/>
              <a:t>46</a:t>
            </a:fld>
            <a:endParaRPr lang="en-US" altLang="zh-CN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F47753-64B9-4038-9549-C8B0CE182FD4}" type="slidenum">
              <a:rPr lang="zh-CN" altLang="en-US" smtClean="0"/>
              <a:pPr/>
              <a:t>47</a:t>
            </a:fld>
            <a:endParaRPr lang="en-US" altLang="zh-CN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48AEA2-A5B1-4762-8137-AB4DAC4DB58E}" type="slidenum">
              <a:rPr lang="zh-CN" altLang="en-US" smtClean="0"/>
              <a:pPr/>
              <a:t>48</a:t>
            </a:fld>
            <a:endParaRPr lang="en-US" altLang="zh-CN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C3B180-D34D-4547-A2C3-BE3448605347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D86104-2F95-4626-9EC3-6B0287043191}" type="slidenum">
              <a:rPr lang="zh-CN" altLang="en-US" smtClean="0"/>
              <a:pPr/>
              <a:t>50</a:t>
            </a:fld>
            <a:endParaRPr lang="en-US" altLang="zh-CN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275A7F-5675-4731-A6AD-AB369C756A16}" type="slidenum">
              <a:rPr lang="zh-CN" altLang="en-US" smtClean="0"/>
              <a:pPr/>
              <a:t>51</a:t>
            </a:fld>
            <a:endParaRPr lang="en-US" altLang="zh-CN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DDBF10-7EDD-4BE6-87F8-7ABC3AF59661}" type="slidenum">
              <a:rPr lang="zh-CN" altLang="en-US" smtClean="0"/>
              <a:pPr/>
              <a:t>52</a:t>
            </a:fld>
            <a:endParaRPr lang="en-US" altLang="zh-CN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469E47-F184-40DE-9071-6EDF020CE9B1}" type="slidenum">
              <a:rPr lang="zh-CN" altLang="en-US" smtClean="0"/>
              <a:pPr/>
              <a:t>53</a:t>
            </a:fld>
            <a:endParaRPr lang="en-US" altLang="zh-CN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8DF313-374A-4A66-A729-65D94F0DDD2C}" type="slidenum">
              <a:rPr lang="zh-CN" altLang="en-US" smtClean="0"/>
              <a:pPr/>
              <a:t>54</a:t>
            </a:fld>
            <a:endParaRPr lang="en-US" altLang="zh-CN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E16BA1-511E-4646-B1F0-5FF59A9988EF}" type="slidenum">
              <a:rPr lang="zh-CN" altLang="en-US" smtClean="0"/>
              <a:pPr/>
              <a:t>55</a:t>
            </a:fld>
            <a:endParaRPr lang="en-US" altLang="zh-CN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D79AC2-09DC-4481-9732-0C9837169EF8}" type="slidenum">
              <a:rPr lang="zh-CN" altLang="en-US" smtClean="0"/>
              <a:pPr/>
              <a:t>56</a:t>
            </a:fld>
            <a:endParaRPr lang="en-US" altLang="zh-CN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A0223-F098-46A7-A143-12C3E9054B76}" type="slidenum">
              <a:rPr lang="zh-CN" altLang="en-US" smtClean="0"/>
              <a:pPr/>
              <a:t>57</a:t>
            </a:fld>
            <a:endParaRPr lang="en-US" altLang="zh-CN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83D001-272D-4D22-9F1C-CC5930EC113A}" type="slidenum">
              <a:rPr lang="zh-CN" altLang="en-US" smtClean="0"/>
              <a:pPr/>
              <a:t>58</a:t>
            </a:fld>
            <a:endParaRPr lang="en-US" altLang="zh-CN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29C6B3-E959-47F9-81BA-112D33740B90}" type="slidenum">
              <a:rPr lang="zh-CN" altLang="en-US" smtClean="0"/>
              <a:pPr/>
              <a:t>60</a:t>
            </a:fld>
            <a:endParaRPr lang="en-US" altLang="zh-CN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9D06E8-F7EE-44BB-807F-36811150F709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6D7F68-D60E-47DC-A213-F19715600430}" type="slidenum">
              <a:rPr lang="zh-CN" altLang="en-US" smtClean="0"/>
              <a:pPr/>
              <a:t>61</a:t>
            </a:fld>
            <a:endParaRPr lang="en-US" altLang="zh-CN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5A8785-8C82-4221-AD2B-7D53CB2CF66B}" type="slidenum">
              <a:rPr lang="zh-CN" altLang="en-US" smtClean="0"/>
              <a:pPr/>
              <a:t>62</a:t>
            </a:fld>
            <a:endParaRPr lang="en-US" altLang="zh-CN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B11E46-53A3-479E-B7E6-5CA68116A132}" type="slidenum">
              <a:rPr lang="zh-CN" altLang="en-US" smtClean="0"/>
              <a:pPr/>
              <a:t>63</a:t>
            </a:fld>
            <a:endParaRPr lang="en-US" altLang="zh-CN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94609C-A3F2-4266-8590-5B72287E2080}" type="slidenum">
              <a:rPr lang="zh-CN" altLang="en-US" smtClean="0"/>
              <a:pPr/>
              <a:t>64</a:t>
            </a:fld>
            <a:endParaRPr lang="en-US" altLang="zh-CN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290696-B4DD-4983-BF0A-8296AF178D74}" type="slidenum">
              <a:rPr lang="zh-CN" altLang="en-US" smtClean="0"/>
              <a:pPr/>
              <a:t>65</a:t>
            </a:fld>
            <a:endParaRPr lang="en-US" altLang="zh-CN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A192B7-6877-4700-86ED-17CDCCBFF4C5}" type="slidenum">
              <a:rPr lang="zh-CN" altLang="en-US" smtClean="0"/>
              <a:pPr/>
              <a:t>68</a:t>
            </a:fld>
            <a:endParaRPr lang="en-US" altLang="zh-CN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A03DC3-526C-4DD1-A9CD-A6AD495DF4CA}" type="slidenum">
              <a:rPr lang="zh-CN" altLang="en-US" smtClean="0"/>
              <a:pPr/>
              <a:t>69</a:t>
            </a:fld>
            <a:endParaRPr lang="en-US" altLang="zh-CN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E02CE-E5EB-42A6-9CD6-43FFE7CE6F81}" type="slidenum">
              <a:rPr lang="zh-CN" altLang="en-US" smtClean="0"/>
              <a:pPr/>
              <a:t>70</a:t>
            </a:fld>
            <a:endParaRPr lang="en-US" altLang="zh-CN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4CE909-CF34-4D54-9582-5985AB04E781}" type="slidenum">
              <a:rPr lang="zh-CN" altLang="en-US" smtClean="0"/>
              <a:pPr/>
              <a:t>71</a:t>
            </a:fld>
            <a:endParaRPr lang="en-US" altLang="zh-CN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DA765F-288C-4A72-92BE-AB92FCA7A374}" type="slidenum">
              <a:rPr lang="zh-CN" altLang="en-US" smtClean="0"/>
              <a:pPr/>
              <a:t>72</a:t>
            </a:fld>
            <a:endParaRPr lang="en-US" altLang="zh-CN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061050-EE26-4A08-A5E3-F09B4E95C3AF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8A03A5-5551-4492-82F3-B781586E8BF3}" type="slidenum">
              <a:rPr lang="zh-CN" altLang="en-US" smtClean="0"/>
              <a:pPr/>
              <a:t>73</a:t>
            </a:fld>
            <a:endParaRPr lang="en-US" altLang="zh-CN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EE829E-7392-4AB5-B019-389BAF6FFCE9}" type="slidenum">
              <a:rPr lang="zh-CN" altLang="en-US" smtClean="0"/>
              <a:pPr/>
              <a:t>74</a:t>
            </a:fld>
            <a:endParaRPr lang="en-US" altLang="zh-CN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8DBDC6-F10A-4D50-8409-B0C4CDA489AA}" type="slidenum">
              <a:rPr lang="zh-CN" altLang="en-US" smtClean="0"/>
              <a:pPr/>
              <a:t>75</a:t>
            </a:fld>
            <a:endParaRPr lang="en-US" altLang="zh-CN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EAB6DA-80C8-4288-8158-EABD176AC77F}" type="slidenum">
              <a:rPr lang="zh-CN" altLang="en-US" smtClean="0"/>
              <a:pPr/>
              <a:t>76</a:t>
            </a:fld>
            <a:endParaRPr lang="en-US" altLang="zh-CN" smtClean="0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2A4F0B-7339-4BE6-8EDD-8F45B147D478}" type="slidenum">
              <a:rPr lang="zh-CN" altLang="en-US" smtClean="0"/>
              <a:pPr/>
              <a:t>78</a:t>
            </a:fld>
            <a:endParaRPr lang="en-US" altLang="zh-CN" smtClean="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042528-C286-4AF1-8FD0-56A3A0845982}" type="slidenum">
              <a:rPr lang="zh-CN" altLang="en-US" smtClean="0"/>
              <a:pPr/>
              <a:t>79</a:t>
            </a:fld>
            <a:endParaRPr lang="en-US" altLang="zh-CN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35335A-CAEB-4C4C-8F11-BE2C65674423}" type="slidenum">
              <a:rPr lang="zh-CN" altLang="en-US" smtClean="0"/>
              <a:pPr/>
              <a:t>80</a:t>
            </a:fld>
            <a:endParaRPr lang="en-US" altLang="zh-CN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4663C4-05DC-45E3-9C5D-D73EBCB5542B}" type="slidenum">
              <a:rPr lang="zh-CN" altLang="en-US" smtClean="0"/>
              <a:pPr/>
              <a:t>81</a:t>
            </a:fld>
            <a:endParaRPr lang="en-US" altLang="zh-CN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54B7DF-CCCA-4FEB-87A0-BE96C929D923}" type="slidenum">
              <a:rPr lang="zh-CN" altLang="en-US" smtClean="0"/>
              <a:pPr/>
              <a:t>82</a:t>
            </a:fld>
            <a:endParaRPr lang="en-US" altLang="zh-CN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080E68-3759-44A2-A9B9-3D195C4E67E6}" type="slidenum">
              <a:rPr lang="zh-CN" altLang="en-US" smtClean="0"/>
              <a:pPr/>
              <a:t>83</a:t>
            </a:fld>
            <a:endParaRPr lang="en-US" altLang="zh-CN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5122A-03BD-4ABD-8815-319902FD8F14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4F23C1-CD71-4334-9AEE-3F3B20ABBB0D}" type="slidenum">
              <a:rPr lang="zh-CN" altLang="en-US" smtClean="0"/>
              <a:pPr/>
              <a:t>84</a:t>
            </a:fld>
            <a:endParaRPr lang="en-US" altLang="zh-CN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F0AEEE-BD04-40CD-96F9-3AEB14466F3D}" type="slidenum">
              <a:rPr lang="zh-CN" altLang="en-US" smtClean="0"/>
              <a:pPr/>
              <a:t>85</a:t>
            </a:fld>
            <a:endParaRPr lang="en-US" altLang="zh-CN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A89FCB-926D-4CBB-9B95-3AC96935AD54}" type="slidenum">
              <a:rPr lang="zh-CN" altLang="en-US" smtClean="0"/>
              <a:pPr/>
              <a:t>86</a:t>
            </a:fld>
            <a:endParaRPr lang="en-US" altLang="zh-CN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A308C-AFBD-4241-BC79-0402F8CB6EDC}" type="slidenum">
              <a:rPr lang="zh-CN" altLang="en-US" smtClean="0"/>
              <a:pPr/>
              <a:t>87</a:t>
            </a:fld>
            <a:endParaRPr lang="en-US" altLang="zh-CN" smtClean="0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C9723A-16BC-433E-9F4C-C303769C9AE6}" type="slidenum">
              <a:rPr lang="zh-CN" altLang="en-US" smtClean="0"/>
              <a:pPr/>
              <a:t>14</a:t>
            </a:fld>
            <a:endParaRPr lang="en-US" altLang="zh-CN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29B3DD-97CC-4725-B259-91CD083F77F9}" type="slidenum">
              <a:rPr lang="zh-CN" altLang="en-US" smtClean="0"/>
              <a:pPr/>
              <a:t>15</a:t>
            </a:fld>
            <a:endParaRPr lang="en-US" altLang="zh-CN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901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01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F3B7EBA-F36F-4750-B343-3101770EBB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698211"/>
      </p:ext>
    </p:extLst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18C5A-9747-403D-B51A-E89092CAC2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487408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3B7CB-54C3-4D5D-A31E-9B12CBB14A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7215036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lnSpc>
                <a:spcPct val="120000"/>
              </a:lnSpc>
              <a:spcBef>
                <a:spcPts val="600"/>
              </a:spcBef>
              <a:spcAft>
                <a:spcPts val="200"/>
              </a:spcAft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algn="just">
              <a:lnSpc>
                <a:spcPct val="120000"/>
              </a:lnSpc>
              <a:spcBef>
                <a:spcPts val="600"/>
              </a:spcBef>
              <a:spcAft>
                <a:spcPts val="200"/>
              </a:spcAft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algn="just">
              <a:lnSpc>
                <a:spcPct val="120000"/>
              </a:lnSpc>
              <a:spcBef>
                <a:spcPts val="600"/>
              </a:spcBef>
              <a:spcAft>
                <a:spcPts val="200"/>
              </a:spcAft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algn="just"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algn="just"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E0489-9FB0-4AC1-803E-74FE9B5C67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560128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CBE52-461F-45A0-A55B-929BA11680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3781725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8584F-C5B5-4E68-A009-918A5316C7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6650900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E5BAF-03CF-4B4C-9896-4EE05ED406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0640443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756D4-2E90-44FD-A680-8D698E5BC8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4366384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FBAFC-656B-46A3-858E-89E8A237AE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5230139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2B6A8-C8D8-4C2D-841F-B8A1193BC4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6088964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00F7A-B183-4C23-AC2F-78F0DF70A3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7293980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1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1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943CD2A8-EBCC-4397-B012-127CEC2914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1038" name="Object 14"/>
          <p:cNvGraphicFramePr>
            <a:graphicFrameLocks noChangeAspect="1"/>
          </p:cNvGraphicFramePr>
          <p:nvPr userDrawn="1"/>
        </p:nvGraphicFramePr>
        <p:xfrm>
          <a:off x="7740650" y="457200"/>
          <a:ext cx="109855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剪辑" r:id="rId14" imgW="4603090" imgH="3652114" progId="">
                  <p:embed/>
                </p:oleObj>
              </mc:Choice>
              <mc:Fallback>
                <p:oleObj name="剪辑" r:id="rId14" imgW="4603090" imgH="3652114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457200"/>
                        <a:ext cx="1098550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E4A8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lnSpc>
          <a:spcPct val="105000"/>
        </a:lnSpc>
        <a:spcBef>
          <a:spcPct val="10000"/>
        </a:spcBef>
        <a:spcAft>
          <a:spcPct val="500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05000"/>
        </a:lnSpc>
        <a:spcBef>
          <a:spcPct val="10000"/>
        </a:spcBef>
        <a:spcAft>
          <a:spcPct val="500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05000"/>
        </a:lnSpc>
        <a:spcBef>
          <a:spcPct val="10000"/>
        </a:spcBef>
        <a:spcAft>
          <a:spcPct val="500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chemeClr val="hlink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6264&#26102;&#24207;.doc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2164A&#26102;&#24207;.doc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98C64A&#20889;&#20837;&#26102;&#24207;.doc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71604" y="764704"/>
            <a:ext cx="6168748" cy="2951163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125000"/>
              </a:lnSpc>
              <a:spcBef>
                <a:spcPct val="35000"/>
              </a:spcBef>
              <a:spcAft>
                <a:spcPct val="40000"/>
              </a:spcAft>
            </a:pPr>
            <a:r>
              <a:rPr lang="zh-CN" altLang="zh-CN" sz="4000" b="1" dirty="0" smtClean="0">
                <a:latin typeface="华文行楷" pitchFamily="2" charset="-122"/>
                <a:ea typeface="华文行楷" pitchFamily="2" charset="-122"/>
              </a:rPr>
              <a:t>第</a:t>
            </a:r>
            <a:r>
              <a:rPr lang="zh-CN" altLang="zh-CN" sz="4000" b="1" dirty="0" smtClean="0">
                <a:ea typeface="华文行楷" pitchFamily="2" charset="-122"/>
              </a:rPr>
              <a:t>5</a:t>
            </a:r>
            <a:r>
              <a:rPr lang="zh-CN" altLang="zh-CN" sz="4000" b="1" dirty="0" smtClean="0">
                <a:latin typeface="华文行楷" pitchFamily="2" charset="-122"/>
                <a:ea typeface="华文行楷" pitchFamily="2" charset="-122"/>
              </a:rPr>
              <a:t>章</a:t>
            </a:r>
            <a:r>
              <a:rPr lang="zh-CN" altLang="zh-CN" sz="5400" b="1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6000" b="1" dirty="0" smtClean="0">
                <a:latin typeface="隶书" pitchFamily="49" charset="-122"/>
                <a:ea typeface="华文行楷" pitchFamily="2" charset="-122"/>
              </a:rPr>
              <a:t>存储器</a:t>
            </a:r>
            <a:r>
              <a:rPr lang="zh-CN" altLang="zh-CN" sz="6000" b="1" dirty="0" smtClean="0">
                <a:latin typeface="隶书" pitchFamily="49" charset="-122"/>
                <a:ea typeface="华文行楷" pitchFamily="2" charset="-122"/>
              </a:rPr>
              <a:t>系统</a:t>
            </a:r>
            <a:endParaRPr lang="zh-CN" altLang="zh-CN" sz="6000" b="1" dirty="0" smtClean="0">
              <a:ea typeface="华文行楷" pitchFamily="2" charset="-122"/>
            </a:endParaRPr>
          </a:p>
        </p:txBody>
      </p:sp>
      <p:graphicFrame>
        <p:nvGraphicFramePr>
          <p:cNvPr id="307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03803"/>
              </p:ext>
            </p:extLst>
          </p:nvPr>
        </p:nvGraphicFramePr>
        <p:xfrm>
          <a:off x="7020272" y="5013176"/>
          <a:ext cx="1727200" cy="145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剪辑" r:id="rId4" imgW="4755794" imgH="4828032" progId="">
                  <p:embed/>
                </p:oleObj>
              </mc:Choice>
              <mc:Fallback>
                <p:oleObj name="剪辑" r:id="rId4" imgW="4755794" imgH="4828032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5013176"/>
                        <a:ext cx="1727200" cy="145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E0489-9FB0-4AC1-803E-74FE9B5C67B1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  <p:grpSp>
        <p:nvGrpSpPr>
          <p:cNvPr id="5" name="组合 4"/>
          <p:cNvGrpSpPr/>
          <p:nvPr/>
        </p:nvGrpSpPr>
        <p:grpSpPr>
          <a:xfrm>
            <a:off x="899592" y="2132856"/>
            <a:ext cx="7416824" cy="4320480"/>
            <a:chOff x="971600" y="2060848"/>
            <a:chExt cx="7416824" cy="4320480"/>
          </a:xfrm>
        </p:grpSpPr>
        <p:sp>
          <p:nvSpPr>
            <p:cNvPr id="6" name="矩形 5"/>
            <p:cNvSpPr/>
            <p:nvPr/>
          </p:nvSpPr>
          <p:spPr bwMode="auto">
            <a:xfrm>
              <a:off x="971600" y="2060848"/>
              <a:ext cx="7416824" cy="4320480"/>
            </a:xfrm>
            <a:prstGeom prst="rect">
              <a:avLst/>
            </a:prstGeom>
            <a:solidFill>
              <a:schemeClr val="bg1"/>
            </a:solidFill>
            <a:ln w="22225" cap="sq" cmpd="sng" algn="ctr">
              <a:noFill/>
              <a:prstDash val="solid"/>
              <a:round/>
              <a:headEnd type="none" w="sm" len="sm"/>
              <a:tailEnd type="triangle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5896" y="3356992"/>
              <a:ext cx="864096" cy="1412776"/>
              <a:chOff x="6156176" y="3861048"/>
              <a:chExt cx="864096" cy="1412776"/>
            </a:xfrm>
          </p:grpSpPr>
          <p:sp>
            <p:nvSpPr>
              <p:cNvPr id="16" name="矩形 15"/>
              <p:cNvSpPr/>
              <p:nvPr/>
            </p:nvSpPr>
            <p:spPr bwMode="auto">
              <a:xfrm>
                <a:off x="6156176" y="3861048"/>
                <a:ext cx="864096" cy="1412776"/>
              </a:xfrm>
              <a:prstGeom prst="rect">
                <a:avLst/>
              </a:prstGeom>
              <a:solidFill>
                <a:srgbClr val="339966"/>
              </a:solidFill>
              <a:ln w="22225" cap="sq" cmpd="sng" algn="ctr">
                <a:noFill/>
                <a:prstDash val="solid"/>
                <a:round/>
                <a:headEnd type="none" w="sm" len="sm"/>
                <a:tailEnd type="triangle" w="lg" len="lg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宋体" pitchFamily="2" charset="-122"/>
                </a:endParaRPr>
              </a:p>
            </p:txBody>
          </p:sp>
          <p:cxnSp>
            <p:nvCxnSpPr>
              <p:cNvPr id="17" name="直接连接符 16"/>
              <p:cNvCxnSpPr>
                <a:stCxn id="16" idx="1"/>
                <a:endCxn id="16" idx="3"/>
              </p:cNvCxnSpPr>
              <p:nvPr/>
            </p:nvCxnSpPr>
            <p:spPr bwMode="auto">
              <a:xfrm>
                <a:off x="6156176" y="4567436"/>
                <a:ext cx="864096" cy="0"/>
              </a:xfrm>
              <a:prstGeom prst="line">
                <a:avLst/>
              </a:prstGeom>
              <a:solidFill>
                <a:srgbClr val="339966"/>
              </a:solidFill>
              <a:ln w="22225" cap="sq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lg" len="lg"/>
              </a:ln>
              <a:effectLst/>
            </p:spPr>
          </p:cxnSp>
        </p:grpSp>
        <p:grpSp>
          <p:nvGrpSpPr>
            <p:cNvPr id="8" name="组合 7"/>
            <p:cNvGrpSpPr/>
            <p:nvPr/>
          </p:nvGrpSpPr>
          <p:grpSpPr>
            <a:xfrm>
              <a:off x="5436096" y="2420888"/>
              <a:ext cx="864096" cy="3168352"/>
              <a:chOff x="7956376" y="2924944"/>
              <a:chExt cx="864096" cy="3168352"/>
            </a:xfrm>
          </p:grpSpPr>
          <p:sp>
            <p:nvSpPr>
              <p:cNvPr id="11" name="矩形 10"/>
              <p:cNvSpPr/>
              <p:nvPr/>
            </p:nvSpPr>
            <p:spPr bwMode="auto">
              <a:xfrm>
                <a:off x="7956376" y="2924944"/>
                <a:ext cx="864096" cy="3168352"/>
              </a:xfrm>
              <a:prstGeom prst="rect">
                <a:avLst/>
              </a:prstGeom>
              <a:solidFill>
                <a:srgbClr val="339966"/>
              </a:solidFill>
              <a:ln w="22225" cap="sq" cmpd="sng" algn="ctr">
                <a:noFill/>
                <a:prstDash val="solid"/>
                <a:round/>
                <a:headEnd type="none" w="sm" len="sm"/>
                <a:tailEnd type="triangle" w="lg" len="lg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宋体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 bwMode="auto">
              <a:xfrm>
                <a:off x="7956376" y="3717032"/>
                <a:ext cx="864096" cy="0"/>
              </a:xfrm>
              <a:prstGeom prst="line">
                <a:avLst/>
              </a:prstGeom>
              <a:solidFill>
                <a:srgbClr val="339966"/>
              </a:solidFill>
              <a:ln w="22225" cap="sq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lg" len="lg"/>
              </a:ln>
              <a:effectLst/>
            </p:spPr>
          </p:cxnSp>
          <p:cxnSp>
            <p:nvCxnSpPr>
              <p:cNvPr id="13" name="直接连接符 12"/>
              <p:cNvCxnSpPr/>
              <p:nvPr/>
            </p:nvCxnSpPr>
            <p:spPr bwMode="auto">
              <a:xfrm>
                <a:off x="7956376" y="4509120"/>
                <a:ext cx="864096" cy="0"/>
              </a:xfrm>
              <a:prstGeom prst="line">
                <a:avLst/>
              </a:prstGeom>
              <a:solidFill>
                <a:srgbClr val="339966"/>
              </a:solidFill>
              <a:ln w="22225" cap="sq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lg" len="lg"/>
              </a:ln>
              <a:effectLst/>
            </p:spPr>
          </p:cxnSp>
          <p:cxnSp>
            <p:nvCxnSpPr>
              <p:cNvPr id="14" name="直接连接符 13"/>
              <p:cNvCxnSpPr/>
              <p:nvPr/>
            </p:nvCxnSpPr>
            <p:spPr bwMode="auto">
              <a:xfrm>
                <a:off x="7956376" y="5373216"/>
                <a:ext cx="864096" cy="0"/>
              </a:xfrm>
              <a:prstGeom prst="line">
                <a:avLst/>
              </a:prstGeom>
              <a:solidFill>
                <a:srgbClr val="339966"/>
              </a:solidFill>
              <a:ln w="22225" cap="sq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lg" len="lg"/>
              </a:ln>
              <a:effectLst/>
            </p:spPr>
          </p:cxnSp>
          <p:sp>
            <p:nvSpPr>
              <p:cNvPr id="15" name="TextBox 14"/>
              <p:cNvSpPr txBox="1"/>
              <p:nvPr/>
            </p:nvSpPr>
            <p:spPr>
              <a:xfrm>
                <a:off x="8100392" y="4653136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…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491880" y="2924944"/>
              <a:ext cx="11521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/>
                <a:t>Cache</a:t>
              </a:r>
              <a:endParaRPr lang="zh-CN" altLang="en-US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36096" y="2060848"/>
              <a:ext cx="864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/>
                <a:t>主存</a:t>
              </a:r>
              <a:endParaRPr lang="zh-CN" altLang="en-US" sz="2000" b="1" dirty="0"/>
            </a:p>
          </p:txBody>
        </p:sp>
      </p:grpSp>
      <p:cxnSp>
        <p:nvCxnSpPr>
          <p:cNvPr id="18" name="直接箭头连接符 17"/>
          <p:cNvCxnSpPr/>
          <p:nvPr/>
        </p:nvCxnSpPr>
        <p:spPr bwMode="auto">
          <a:xfrm flipH="1">
            <a:off x="4427984" y="2708920"/>
            <a:ext cx="936104" cy="1008112"/>
          </a:xfrm>
          <a:prstGeom prst="straightConnector1">
            <a:avLst/>
          </a:prstGeom>
          <a:solidFill>
            <a:srgbClr val="339966"/>
          </a:solidFill>
          <a:ln w="222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cxnSp>
        <p:nvCxnSpPr>
          <p:cNvPr id="19" name="直接箭头连接符 18"/>
          <p:cNvCxnSpPr/>
          <p:nvPr/>
        </p:nvCxnSpPr>
        <p:spPr bwMode="auto">
          <a:xfrm flipH="1">
            <a:off x="4427984" y="3573016"/>
            <a:ext cx="936104" cy="360040"/>
          </a:xfrm>
          <a:prstGeom prst="straightConnector1">
            <a:avLst/>
          </a:prstGeom>
          <a:solidFill>
            <a:srgbClr val="339966"/>
          </a:solidFill>
          <a:ln w="22225" cap="sq" cmpd="sng" algn="ctr">
            <a:solidFill>
              <a:srgbClr val="C0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cxnSp>
        <p:nvCxnSpPr>
          <p:cNvPr id="20" name="直接箭头连接符 19"/>
          <p:cNvCxnSpPr/>
          <p:nvPr/>
        </p:nvCxnSpPr>
        <p:spPr bwMode="auto">
          <a:xfrm flipV="1">
            <a:off x="4427984" y="2996952"/>
            <a:ext cx="936104" cy="944488"/>
          </a:xfrm>
          <a:prstGeom prst="straightConnector1">
            <a:avLst/>
          </a:prstGeom>
          <a:solidFill>
            <a:srgbClr val="339966"/>
          </a:solidFill>
          <a:ln w="22225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cxnSp>
        <p:nvCxnSpPr>
          <p:cNvPr id="21" name="直接箭头连接符 20"/>
          <p:cNvCxnSpPr/>
          <p:nvPr/>
        </p:nvCxnSpPr>
        <p:spPr bwMode="auto">
          <a:xfrm flipH="1" flipV="1">
            <a:off x="2159732" y="4177216"/>
            <a:ext cx="1404156" cy="0"/>
          </a:xfrm>
          <a:prstGeom prst="straightConnector1">
            <a:avLst/>
          </a:prstGeom>
          <a:solidFill>
            <a:srgbClr val="339966"/>
          </a:solidFill>
          <a:ln w="31750" cap="sq" cmpd="sng" algn="ctr">
            <a:solidFill>
              <a:srgbClr val="FF000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22" name="直接箭头连接符 21"/>
          <p:cNvCxnSpPr/>
          <p:nvPr/>
        </p:nvCxnSpPr>
        <p:spPr bwMode="auto">
          <a:xfrm flipH="1" flipV="1">
            <a:off x="4427984" y="4509120"/>
            <a:ext cx="936104" cy="648072"/>
          </a:xfrm>
          <a:prstGeom prst="straightConnector1">
            <a:avLst/>
          </a:prstGeom>
          <a:solidFill>
            <a:srgbClr val="339966"/>
          </a:solidFill>
          <a:ln w="222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1295636" y="393305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CPU</a:t>
            </a:r>
            <a:endParaRPr lang="zh-CN" altLang="en-US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260648"/>
            <a:ext cx="62286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当命中率足够高时，整个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Cache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存储系统的：</a:t>
            </a:r>
            <a:endParaRPr lang="en-US" altLang="zh-CN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）访问速度接近与</a:t>
            </a:r>
            <a:r>
              <a:rPr lang="en-US" altLang="zh-CN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Cache</a:t>
            </a:r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的存取速度；</a:t>
            </a:r>
            <a:endParaRPr lang="en-US" altLang="zh-CN" sz="20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）存储容量接近与主存的容量；</a:t>
            </a:r>
            <a:endParaRPr lang="en-US" altLang="zh-CN" sz="20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）价格接近与主存的价格。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3059832" y="2132856"/>
            <a:ext cx="3816424" cy="3960440"/>
          </a:xfrm>
          <a:prstGeom prst="rect">
            <a:avLst/>
          </a:prstGeom>
          <a:noFill/>
          <a:ln w="22225" cap="sq" cmpd="sng" algn="ctr">
            <a:solidFill>
              <a:schemeClr val="tx1"/>
            </a:solidFill>
            <a:prstDash val="sysDash"/>
            <a:round/>
            <a:headEnd type="none" w="sm" len="sm"/>
            <a:tailEnd type="triangle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655915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虚拟存储器系统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940835"/>
            <a:ext cx="8064896" cy="299817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 smtClean="0"/>
              <a:t>虚拟存储器系统由主内存和部分硬磁盘构成，主要由操作系统管理。</a:t>
            </a:r>
            <a:endParaRPr lang="en-US" altLang="zh-CN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对应用程序员是透明的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zh-CN" altLang="en-US" dirty="0"/>
              <a:t>主要设计</a:t>
            </a:r>
            <a:r>
              <a:rPr lang="zh-CN" altLang="en-US" dirty="0" smtClean="0"/>
              <a:t>目标：</a:t>
            </a:r>
            <a:endParaRPr lang="en-US" altLang="zh-CN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zh-CN" altLang="en-US" dirty="0" smtClean="0"/>
              <a:t>扩大存储容量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BFCE9-B7C0-4A8F-B83D-75C58729A626}" type="slidenum">
              <a:rPr lang="zh-CN" altLang="en-US" smtClean="0"/>
              <a:pPr>
                <a:defRPr/>
              </a:pPr>
              <a:t>11</a:t>
            </a:fld>
            <a:endParaRPr lang="en-US" altLang="zh-CN"/>
          </a:p>
        </p:txBody>
      </p:sp>
      <p:grpSp>
        <p:nvGrpSpPr>
          <p:cNvPr id="11" name="组合 10"/>
          <p:cNvGrpSpPr/>
          <p:nvPr/>
        </p:nvGrpSpPr>
        <p:grpSpPr>
          <a:xfrm>
            <a:off x="5226073" y="4209428"/>
            <a:ext cx="3312368" cy="1761404"/>
            <a:chOff x="2051720" y="3484330"/>
            <a:chExt cx="3456384" cy="1485270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2051720" y="3956486"/>
              <a:ext cx="1077517" cy="613803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>
              <a:outerShdw dist="107763" dir="13500000" sx="75000" sy="75000" algn="tl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en-US" sz="28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13" name="AutoShape 5"/>
            <p:cNvSpPr>
              <a:spLocks noChangeArrowheads="1"/>
            </p:cNvSpPr>
            <p:nvPr/>
          </p:nvSpPr>
          <p:spPr bwMode="auto">
            <a:xfrm>
              <a:off x="3176086" y="3484330"/>
              <a:ext cx="2332018" cy="1485270"/>
            </a:xfrm>
            <a:prstGeom prst="flowChartMagneticDisk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rgbClr val="80808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2051720" y="3862055"/>
              <a:ext cx="2295580" cy="75545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2793108" y="4083918"/>
              <a:ext cx="1798486" cy="389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b="1" dirty="0">
                  <a:solidFill>
                    <a:srgbClr val="A5002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虚拟存储器</a:t>
              </a:r>
            </a:p>
          </p:txBody>
        </p:sp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>
              <a:off x="2660752" y="3484330"/>
              <a:ext cx="890123" cy="330509"/>
            </a:xfrm>
            <a:prstGeom prst="curvedDownArrow">
              <a:avLst>
                <a:gd name="adj1" fmla="val 54286"/>
                <a:gd name="adj2" fmla="val 108571"/>
                <a:gd name="adj3" fmla="val 33333"/>
              </a:avLst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2123728" y="4083918"/>
              <a:ext cx="720080" cy="700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zh-CN" altLang="en-US" b="1" dirty="0">
                  <a:solidFill>
                    <a:srgbClr val="00006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内存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4518856" y="4043848"/>
              <a:ext cx="845232" cy="337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zh-CN" altLang="en-US" sz="2000" b="1" dirty="0">
                  <a:solidFill>
                    <a:srgbClr val="00006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外存</a:t>
              </a:r>
            </a:p>
          </p:txBody>
        </p: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977209">
              <a:off x="2615855" y="4662753"/>
              <a:ext cx="845226" cy="285261"/>
            </a:xfrm>
            <a:prstGeom prst="curvedDownArrow">
              <a:avLst>
                <a:gd name="adj1" fmla="val 59724"/>
                <a:gd name="adj2" fmla="val 119448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534727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A2C57-F302-4D92-9E34-070C8E220411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>
                <a:latin typeface="+mj-lt"/>
              </a:rPr>
              <a:t>3.</a:t>
            </a:r>
            <a:r>
              <a:rPr lang="en-US" altLang="zh-CN" sz="4400" dirty="0">
                <a:latin typeface="+mj-lt"/>
              </a:rPr>
              <a:t> </a:t>
            </a:r>
            <a:r>
              <a:rPr lang="zh-CN" altLang="en-US" dirty="0"/>
              <a:t>主要性能指标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204864"/>
            <a:ext cx="8199438" cy="364331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altLang="en-US" dirty="0" err="1">
                <a:latin typeface="宋体" charset="-122"/>
              </a:rPr>
              <a:t>存储容量</a:t>
            </a:r>
            <a:r>
              <a:rPr lang="en-GB" altLang="zh-CN" dirty="0" err="1">
                <a:latin typeface="宋体" charset="-122"/>
              </a:rPr>
              <a:t>（S</a:t>
            </a:r>
            <a:r>
              <a:rPr lang="zh-CN" altLang="en-GB" dirty="0">
                <a:latin typeface="宋体" charset="-122"/>
              </a:rPr>
              <a:t>）</a:t>
            </a:r>
            <a:r>
              <a:rPr lang="zh-CN" altLang="en-GB" sz="1800" dirty="0">
                <a:solidFill>
                  <a:schemeClr val="hlink"/>
                </a:solidFill>
                <a:latin typeface="宋体" charset="-122"/>
              </a:rPr>
              <a:t>（字节、千字节、兆字节等）</a:t>
            </a:r>
            <a:endParaRPr lang="en-US" altLang="en-GB" sz="1800" dirty="0">
              <a:solidFill>
                <a:schemeClr val="hlink"/>
              </a:solidFill>
              <a:latin typeface="宋体" charset="-122"/>
            </a:endParaRPr>
          </a:p>
          <a:p>
            <a:pPr>
              <a:lnSpc>
                <a:spcPct val="110000"/>
              </a:lnSpc>
            </a:pPr>
            <a:r>
              <a:rPr lang="en-GB" altLang="en-US" dirty="0" err="1">
                <a:latin typeface="宋体" charset="-122"/>
              </a:rPr>
              <a:t>存取时间</a:t>
            </a:r>
            <a:r>
              <a:rPr lang="en-GB" altLang="zh-CN" dirty="0" err="1">
                <a:latin typeface="宋体" charset="-122"/>
              </a:rPr>
              <a:t>（T</a:t>
            </a:r>
            <a:r>
              <a:rPr lang="zh-CN" altLang="en-GB" dirty="0">
                <a:latin typeface="宋体" charset="-122"/>
              </a:rPr>
              <a:t>）</a:t>
            </a:r>
            <a:r>
              <a:rPr lang="zh-CN" altLang="en-GB" sz="1800" dirty="0">
                <a:solidFill>
                  <a:schemeClr val="hlink"/>
                </a:solidFill>
                <a:latin typeface="宋体" charset="-122"/>
              </a:rPr>
              <a:t>（与系统命中率有关）</a:t>
            </a:r>
          </a:p>
          <a:p>
            <a:pPr lvl="1">
              <a:lnSpc>
                <a:spcPct val="110000"/>
              </a:lnSpc>
            </a:pPr>
            <a:r>
              <a:rPr lang="zh-CN" altLang="en-GB" dirty="0">
                <a:latin typeface="宋体" charset="-122"/>
              </a:rPr>
              <a:t>命中率（</a:t>
            </a:r>
            <a:r>
              <a:rPr lang="en-GB" altLang="zh-CN" dirty="0">
                <a:latin typeface="宋体" charset="-122"/>
              </a:rPr>
              <a:t>H</a:t>
            </a:r>
            <a:r>
              <a:rPr lang="zh-CN" altLang="en-GB" dirty="0">
                <a:latin typeface="宋体" charset="-122"/>
              </a:rPr>
              <a:t>）</a:t>
            </a:r>
          </a:p>
          <a:p>
            <a:pPr lvl="1">
              <a:lnSpc>
                <a:spcPct val="110000"/>
              </a:lnSpc>
            </a:pPr>
            <a:r>
              <a:rPr lang="en-GB" altLang="zh-CN" dirty="0">
                <a:latin typeface="宋体" charset="-122"/>
              </a:rPr>
              <a:t>T=H*T</a:t>
            </a:r>
            <a:r>
              <a:rPr lang="en-GB" altLang="zh-CN" baseline="-25000" dirty="0">
                <a:latin typeface="宋体" charset="-122"/>
              </a:rPr>
              <a:t>1</a:t>
            </a:r>
            <a:r>
              <a:rPr lang="en-GB" altLang="zh-CN" dirty="0">
                <a:latin typeface="宋体" charset="-122"/>
              </a:rPr>
              <a:t>+</a:t>
            </a:r>
            <a:r>
              <a:rPr lang="zh-CN" altLang="en-GB" dirty="0">
                <a:latin typeface="宋体" charset="-122"/>
              </a:rPr>
              <a:t>（</a:t>
            </a:r>
            <a:r>
              <a:rPr lang="en-GB" altLang="zh-CN" dirty="0">
                <a:latin typeface="宋体" charset="-122"/>
              </a:rPr>
              <a:t>1-H</a:t>
            </a:r>
            <a:r>
              <a:rPr lang="zh-CN" altLang="en-GB" dirty="0">
                <a:latin typeface="宋体" charset="-122"/>
              </a:rPr>
              <a:t>）*</a:t>
            </a:r>
            <a:r>
              <a:rPr lang="en-GB" altLang="zh-CN" dirty="0">
                <a:latin typeface="宋体" charset="-122"/>
              </a:rPr>
              <a:t>T</a:t>
            </a:r>
            <a:r>
              <a:rPr lang="en-GB" altLang="zh-CN" baseline="-25000" dirty="0">
                <a:latin typeface="宋体" charset="-122"/>
              </a:rPr>
              <a:t>2</a:t>
            </a:r>
          </a:p>
          <a:p>
            <a:pPr>
              <a:lnSpc>
                <a:spcPct val="110000"/>
              </a:lnSpc>
            </a:pPr>
            <a:r>
              <a:rPr lang="zh-CN" altLang="en-GB" dirty="0">
                <a:latin typeface="宋体" charset="-122"/>
              </a:rPr>
              <a:t>单位容量价格（</a:t>
            </a:r>
            <a:r>
              <a:rPr lang="en-GB" altLang="zh-CN" dirty="0">
                <a:latin typeface="宋体" charset="-122"/>
              </a:rPr>
              <a:t>C</a:t>
            </a:r>
            <a:r>
              <a:rPr lang="zh-CN" altLang="en-GB" dirty="0" smtClean="0">
                <a:latin typeface="宋体" charset="-122"/>
              </a:rPr>
              <a:t>）</a:t>
            </a:r>
            <a:endParaRPr lang="zh-CN" altLang="en-GB" dirty="0"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25141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0173-904E-4C43-B0F9-B36BA7B49655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>
                <a:latin typeface="+mn-lt"/>
              </a:rPr>
              <a:t>4.</a:t>
            </a:r>
            <a:r>
              <a:rPr lang="en-US" altLang="zh-CN" sz="4400" dirty="0">
                <a:latin typeface="+mn-lt"/>
              </a:rPr>
              <a:t> </a:t>
            </a:r>
            <a:r>
              <a:rPr lang="zh-CN" altLang="en-US" dirty="0"/>
              <a:t>微机中的存储器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312149" y="2789720"/>
            <a:ext cx="3276600" cy="787908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kumimoji="1" lang="zh-CN" altLang="en-US" sz="2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通用寄存器组及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指令、数据缓冲栈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083549" y="3583381"/>
            <a:ext cx="3733800" cy="489534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bIns="108000" anchor="ctr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高速缓存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854949" y="4077704"/>
            <a:ext cx="4191000" cy="489534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bIns="108000" anchor="ctr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主存储器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626349" y="4570073"/>
            <a:ext cx="4648200" cy="489534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bIns="108000" anchor="ctr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联机外存储器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321549" y="5050015"/>
            <a:ext cx="5257800" cy="489534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bIns="108000" anchor="ctr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脱机外存储器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 rot="10800000">
            <a:off x="6767710" y="4629327"/>
            <a:ext cx="144463" cy="841375"/>
          </a:xfrm>
          <a:prstGeom prst="leftBrace">
            <a:avLst>
              <a:gd name="adj1" fmla="val 4853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 rot="10800000">
            <a:off x="6274549" y="3574589"/>
            <a:ext cx="144462" cy="841375"/>
          </a:xfrm>
          <a:prstGeom prst="leftBrace">
            <a:avLst>
              <a:gd name="adj1" fmla="val 4853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 rot="10800000">
            <a:off x="5857210" y="2900604"/>
            <a:ext cx="228599" cy="576262"/>
          </a:xfrm>
          <a:prstGeom prst="leftBrace">
            <a:avLst>
              <a:gd name="adj1" fmla="val 2781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6156392" y="2990297"/>
            <a:ext cx="18716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片内存储部件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378407" y="3796839"/>
            <a:ext cx="18716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内存储部件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6912173" y="4851577"/>
            <a:ext cx="1692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外存储部件</a:t>
            </a:r>
          </a:p>
        </p:txBody>
      </p:sp>
    </p:spTree>
    <p:extLst>
      <p:ext uri="{BB962C8B-B14F-4D97-AF65-F5344CB8AC3E}">
        <p14:creationId xmlns:p14="http://schemas.microsoft.com/office/powerpoint/2010/main" val="157292998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 animBg="1"/>
      <p:bldP spid="33803" grpId="0" animBg="1"/>
      <p:bldP spid="33804" grpId="0" animBg="1"/>
      <p:bldP spid="33805" grpId="0"/>
      <p:bldP spid="33806" grpId="0" build="allAtOnce"/>
      <p:bldP spid="338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D0E48A-6225-4184-8B81-F44170954E5C}" type="slidenum">
              <a:rPr lang="zh-CN" altLang="en-US" smtClean="0"/>
              <a:pPr/>
              <a:t>14</a:t>
            </a:fld>
            <a:endParaRPr lang="en-US" altLang="zh-CN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b="1" dirty="0" smtClean="0"/>
              <a:t>§5.2</a:t>
            </a:r>
            <a:r>
              <a:rPr lang="zh-CN" altLang="en-US" sz="4400" dirty="0" smtClean="0">
                <a:latin typeface="隶书" pitchFamily="49" charset="-122"/>
              </a:rPr>
              <a:t> </a:t>
            </a:r>
            <a:r>
              <a:rPr lang="zh-CN" altLang="en-US" dirty="0" smtClean="0">
                <a:latin typeface="隶书" pitchFamily="49" charset="-122"/>
              </a:rPr>
              <a:t>随机存取存储器</a:t>
            </a:r>
            <a:endParaRPr lang="zh-CN" altLang="en-US" sz="4400" b="1" dirty="0" smtClean="0">
              <a:latin typeface="隶书" pitchFamily="49" charset="-122"/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162175"/>
            <a:ext cx="7277100" cy="3643313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35000"/>
              </a:spcAft>
              <a:buFont typeface="Wingdings" pitchFamily="2" charset="2"/>
              <a:buNone/>
            </a:pPr>
            <a:r>
              <a:rPr lang="zh-CN" altLang="en-US" sz="3200" u="sng" dirty="0" smtClean="0">
                <a:solidFill>
                  <a:schemeClr val="tx1"/>
                </a:solidFill>
              </a:rPr>
              <a:t>掌握：</a:t>
            </a:r>
            <a:endParaRPr lang="zh-CN" altLang="en-US" sz="32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15000"/>
              </a:lnSpc>
            </a:pPr>
            <a:r>
              <a:rPr lang="en-US" altLang="zh-CN" dirty="0" smtClean="0"/>
              <a:t>SRAM</a:t>
            </a:r>
            <a:r>
              <a:rPr lang="zh-CN" altLang="en-US" dirty="0" smtClean="0"/>
              <a:t>与</a:t>
            </a:r>
            <a:r>
              <a:rPr lang="en-US" altLang="zh-CN" dirty="0" smtClean="0"/>
              <a:t>DRAM</a:t>
            </a:r>
            <a:r>
              <a:rPr lang="zh-CN" altLang="en-US" dirty="0" smtClean="0"/>
              <a:t>的主要特点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 smtClean="0"/>
              <a:t>几种常用存储器芯片及其与系统的连接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 smtClean="0"/>
              <a:t>存储器扩展技术</a:t>
            </a:r>
          </a:p>
        </p:txBody>
      </p:sp>
    </p:spTree>
    <p:extLst>
      <p:ext uri="{BB962C8B-B14F-4D97-AF65-F5344CB8AC3E}">
        <p14:creationId xmlns:p14="http://schemas.microsoft.com/office/powerpoint/2010/main" val="96557183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498796" y="3654376"/>
            <a:ext cx="15494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400" b="1" dirty="0" smtClean="0">
                <a:latin typeface="Arial" charset="0"/>
              </a:rPr>
              <a:t>IO/#M</a:t>
            </a:r>
            <a:endParaRPr lang="en-US" altLang="zh-CN" sz="2400" b="1" dirty="0">
              <a:latin typeface="Arial" charset="0"/>
            </a:endParaRPr>
          </a:p>
        </p:txBody>
      </p:sp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A970C30-B2AC-4EB7-84E3-153FED8F3040}" type="slidenum">
              <a:rPr lang="zh-CN" altLang="en-US" smtClean="0"/>
              <a:pPr/>
              <a:t>15</a:t>
            </a:fld>
            <a:endParaRPr lang="en-US" altLang="zh-CN" dirty="0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latin typeface="+mn-lt"/>
              </a:rPr>
              <a:t>8088</a:t>
            </a:r>
            <a:r>
              <a:rPr lang="zh-CN" altLang="en-US" dirty="0" smtClean="0"/>
              <a:t>总线信号</a:t>
            </a:r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2072704" y="2565351"/>
            <a:ext cx="442912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en-US" altLang="zh-CN" sz="2400" b="1">
                <a:latin typeface="宋体" pitchFamily="2" charset="-122"/>
              </a:rPr>
              <a:t>8088</a:t>
            </a:r>
          </a:p>
          <a:p>
            <a:pPr algn="ctr">
              <a:lnSpc>
                <a:spcPct val="80000"/>
              </a:lnSpc>
            </a:pPr>
            <a:endParaRPr lang="en-US" altLang="zh-CN" sz="2400" b="1">
              <a:latin typeface="宋体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000" b="1">
                <a:latin typeface="宋体" pitchFamily="2" charset="-122"/>
              </a:rPr>
              <a:t>总</a:t>
            </a:r>
          </a:p>
          <a:p>
            <a:pPr algn="ctr">
              <a:lnSpc>
                <a:spcPct val="80000"/>
              </a:lnSpc>
            </a:pPr>
            <a:r>
              <a:rPr lang="zh-CN" altLang="en-US" sz="2000" b="1">
                <a:latin typeface="宋体" pitchFamily="2" charset="-122"/>
              </a:rPr>
              <a:t>线</a:t>
            </a:r>
          </a:p>
          <a:p>
            <a:pPr algn="ctr">
              <a:lnSpc>
                <a:spcPct val="80000"/>
              </a:lnSpc>
            </a:pPr>
            <a:endParaRPr lang="zh-CN" altLang="en-US" sz="2000" b="1"/>
          </a:p>
        </p:txBody>
      </p:sp>
      <p:sp>
        <p:nvSpPr>
          <p:cNvPr id="129029" name="Line 5"/>
          <p:cNvSpPr>
            <a:spLocks noChangeShapeType="1"/>
          </p:cNvSpPr>
          <p:nvPr/>
        </p:nvSpPr>
        <p:spPr bwMode="auto">
          <a:xfrm>
            <a:off x="2025079" y="2505026"/>
            <a:ext cx="0" cy="2376487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0" name="Line 6"/>
          <p:cNvSpPr>
            <a:spLocks noChangeShapeType="1"/>
          </p:cNvSpPr>
          <p:nvPr/>
        </p:nvSpPr>
        <p:spPr bwMode="auto">
          <a:xfrm>
            <a:off x="2601341" y="2678063"/>
            <a:ext cx="2447925" cy="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1" name="Line 7"/>
          <p:cNvSpPr>
            <a:spLocks noChangeShapeType="1"/>
          </p:cNvSpPr>
          <p:nvPr/>
        </p:nvSpPr>
        <p:spPr bwMode="auto">
          <a:xfrm>
            <a:off x="2601341" y="3973463"/>
            <a:ext cx="2447925" cy="0"/>
          </a:xfrm>
          <a:prstGeom prst="line">
            <a:avLst/>
          </a:prstGeom>
          <a:noFill/>
          <a:ln w="76200" cmpd="tri">
            <a:solidFill>
              <a:srgbClr val="00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2" name="AutoShape 8"/>
          <p:cNvSpPr>
            <a:spLocks/>
          </p:cNvSpPr>
          <p:nvPr/>
        </p:nvSpPr>
        <p:spPr bwMode="auto">
          <a:xfrm>
            <a:off x="7584504" y="2573288"/>
            <a:ext cx="217487" cy="863600"/>
          </a:xfrm>
          <a:prstGeom prst="rightBrace">
            <a:avLst>
              <a:gd name="adj1" fmla="val 33090"/>
              <a:gd name="adj2" fmla="val 50000"/>
            </a:avLst>
          </a:prstGeom>
          <a:noFill/>
          <a:ln w="254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4" name="AutoShape 10" descr="浅色上对角线"/>
          <p:cNvSpPr>
            <a:spLocks noChangeArrowheads="1"/>
          </p:cNvSpPr>
          <p:nvPr/>
        </p:nvSpPr>
        <p:spPr bwMode="auto">
          <a:xfrm>
            <a:off x="2601341" y="2917776"/>
            <a:ext cx="2543175" cy="581025"/>
          </a:xfrm>
          <a:prstGeom prst="rightArrow">
            <a:avLst>
              <a:gd name="adj1" fmla="val 49722"/>
              <a:gd name="adj2" fmla="val 54916"/>
            </a:avLst>
          </a:prstGeom>
          <a:pattFill prst="ltUpDiag">
            <a:fgClr>
              <a:srgbClr val="FF7C8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5" name="Text Box 11"/>
          <p:cNvSpPr txBox="1">
            <a:spLocks noChangeArrowheads="1"/>
          </p:cNvSpPr>
          <p:nvPr/>
        </p:nvSpPr>
        <p:spPr bwMode="auto">
          <a:xfrm>
            <a:off x="5298504" y="3052713"/>
            <a:ext cx="16446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400" b="1">
                <a:latin typeface="Arial" charset="0"/>
              </a:rPr>
              <a:t>A19-A0</a:t>
            </a:r>
          </a:p>
        </p:txBody>
      </p:sp>
      <p:sp>
        <p:nvSpPr>
          <p:cNvPr id="129036" name="AutoShape 12" descr="深色下对角线"/>
          <p:cNvSpPr>
            <a:spLocks noChangeArrowheads="1"/>
          </p:cNvSpPr>
          <p:nvPr/>
        </p:nvSpPr>
        <p:spPr bwMode="auto">
          <a:xfrm>
            <a:off x="2601341" y="4116338"/>
            <a:ext cx="2543175" cy="581025"/>
          </a:xfrm>
          <a:prstGeom prst="rightArrow">
            <a:avLst>
              <a:gd name="adj1" fmla="val 49722"/>
              <a:gd name="adj2" fmla="val 54916"/>
            </a:avLst>
          </a:prstGeom>
          <a:pattFill prst="dkDnDiag">
            <a:fgClr>
              <a:srgbClr val="66CCFF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>
            <a:off x="5293741" y="4337001"/>
            <a:ext cx="1376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400" b="1">
                <a:latin typeface="Arial" charset="0"/>
              </a:rPr>
              <a:t>A15-A0</a:t>
            </a:r>
          </a:p>
        </p:txBody>
      </p:sp>
      <p:sp>
        <p:nvSpPr>
          <p:cNvPr id="129038" name="Text Box 14"/>
          <p:cNvSpPr txBox="1">
            <a:spLocks noChangeArrowheads="1"/>
          </p:cNvSpPr>
          <p:nvPr/>
        </p:nvSpPr>
        <p:spPr bwMode="auto">
          <a:xfrm>
            <a:off x="5122291" y="2560588"/>
            <a:ext cx="25384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400" b="1">
                <a:latin typeface="Arial" charset="0"/>
              </a:rPr>
              <a:t>MEMR</a:t>
            </a:r>
            <a:r>
              <a:rPr lang="zh-CN" altLang="en-US" sz="2400" b="1">
                <a:latin typeface="Arial" charset="0"/>
              </a:rPr>
              <a:t>、</a:t>
            </a:r>
            <a:r>
              <a:rPr lang="en-US" altLang="zh-CN" sz="2400" b="1">
                <a:latin typeface="Arial" charset="0"/>
              </a:rPr>
              <a:t>MEMW</a:t>
            </a:r>
          </a:p>
        </p:txBody>
      </p:sp>
      <p:sp>
        <p:nvSpPr>
          <p:cNvPr id="129039" name="Line 15"/>
          <p:cNvSpPr>
            <a:spLocks noChangeShapeType="1"/>
          </p:cNvSpPr>
          <p:nvPr/>
        </p:nvSpPr>
        <p:spPr bwMode="auto">
          <a:xfrm>
            <a:off x="5222304" y="2532013"/>
            <a:ext cx="866775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0" name="Line 16"/>
          <p:cNvSpPr>
            <a:spLocks noChangeShapeType="1"/>
          </p:cNvSpPr>
          <p:nvPr/>
        </p:nvSpPr>
        <p:spPr bwMode="auto">
          <a:xfrm>
            <a:off x="6468491" y="2532013"/>
            <a:ext cx="949325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5293741" y="3829001"/>
            <a:ext cx="16589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000" b="1">
                <a:latin typeface="Arial" charset="0"/>
              </a:rPr>
              <a:t>IOR</a:t>
            </a:r>
            <a:r>
              <a:rPr lang="zh-CN" altLang="en-US" sz="2000" b="1">
                <a:latin typeface="Arial" charset="0"/>
              </a:rPr>
              <a:t>、</a:t>
            </a:r>
            <a:r>
              <a:rPr lang="en-US" altLang="zh-CN" sz="2000" b="1">
                <a:latin typeface="Arial" charset="0"/>
              </a:rPr>
              <a:t>IOW </a:t>
            </a:r>
          </a:p>
        </p:txBody>
      </p:sp>
      <p:sp>
        <p:nvSpPr>
          <p:cNvPr id="129042" name="Line 18"/>
          <p:cNvSpPr>
            <a:spLocks noChangeShapeType="1"/>
          </p:cNvSpPr>
          <p:nvPr/>
        </p:nvSpPr>
        <p:spPr bwMode="auto">
          <a:xfrm>
            <a:off x="5381054" y="3816301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3" name="Line 19"/>
          <p:cNvSpPr>
            <a:spLocks noChangeShapeType="1"/>
          </p:cNvSpPr>
          <p:nvPr/>
        </p:nvSpPr>
        <p:spPr bwMode="auto">
          <a:xfrm>
            <a:off x="6147816" y="3816301"/>
            <a:ext cx="433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5" name="Freeform 21"/>
          <p:cNvSpPr>
            <a:spLocks/>
          </p:cNvSpPr>
          <p:nvPr/>
        </p:nvSpPr>
        <p:spPr bwMode="auto">
          <a:xfrm>
            <a:off x="2021904" y="2420888"/>
            <a:ext cx="569912" cy="155575"/>
          </a:xfrm>
          <a:custGeom>
            <a:avLst/>
            <a:gdLst>
              <a:gd name="T0" fmla="*/ 0 w 359"/>
              <a:gd name="T1" fmla="*/ 93246571 h 98"/>
              <a:gd name="T2" fmla="*/ 214212326 w 359"/>
              <a:gd name="T3" fmla="*/ 0 h 98"/>
              <a:gd name="T4" fmla="*/ 405743968 w 359"/>
              <a:gd name="T5" fmla="*/ 47883760 h 98"/>
              <a:gd name="T6" fmla="*/ 690522170 w 359"/>
              <a:gd name="T7" fmla="*/ 214214108 h 98"/>
              <a:gd name="T8" fmla="*/ 904734595 w 359"/>
              <a:gd name="T9" fmla="*/ 141128756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9"/>
              <a:gd name="T16" fmla="*/ 0 h 98"/>
              <a:gd name="T17" fmla="*/ 359 w 359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9" h="98">
                <a:moveTo>
                  <a:pt x="0" y="37"/>
                </a:moveTo>
                <a:cubicBezTo>
                  <a:pt x="31" y="27"/>
                  <a:pt x="54" y="10"/>
                  <a:pt x="85" y="0"/>
                </a:cubicBezTo>
                <a:cubicBezTo>
                  <a:pt x="105" y="4"/>
                  <a:pt x="141" y="8"/>
                  <a:pt x="161" y="19"/>
                </a:cubicBezTo>
                <a:cubicBezTo>
                  <a:pt x="202" y="42"/>
                  <a:pt x="231" y="70"/>
                  <a:pt x="274" y="85"/>
                </a:cubicBezTo>
                <a:cubicBezTo>
                  <a:pt x="357" y="74"/>
                  <a:pt x="339" y="98"/>
                  <a:pt x="359" y="56"/>
                </a:cubicBezTo>
              </a:path>
            </a:pathLst>
          </a:custGeom>
          <a:noFill/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6" name="Freeform 22"/>
          <p:cNvSpPr>
            <a:spLocks/>
          </p:cNvSpPr>
          <p:nvPr/>
        </p:nvSpPr>
        <p:spPr bwMode="auto">
          <a:xfrm>
            <a:off x="2037779" y="4814168"/>
            <a:ext cx="554037" cy="127000"/>
          </a:xfrm>
          <a:custGeom>
            <a:avLst/>
            <a:gdLst>
              <a:gd name="T0" fmla="*/ 0 w 349"/>
              <a:gd name="T1" fmla="*/ 95765926 h 80"/>
              <a:gd name="T2" fmla="*/ 70564311 w 349"/>
              <a:gd name="T3" fmla="*/ 47883757 h 80"/>
              <a:gd name="T4" fmla="*/ 214212318 w 349"/>
              <a:gd name="T5" fmla="*/ 0 h 80"/>
              <a:gd name="T6" fmla="*/ 498990511 w 349"/>
              <a:gd name="T7" fmla="*/ 25201559 h 80"/>
              <a:gd name="T8" fmla="*/ 713202730 w 349"/>
              <a:gd name="T9" fmla="*/ 191531852 h 80"/>
              <a:gd name="T10" fmla="*/ 879533033 w 349"/>
              <a:gd name="T11" fmla="*/ 191531852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9"/>
              <a:gd name="T19" fmla="*/ 0 h 80"/>
              <a:gd name="T20" fmla="*/ 349 w 349"/>
              <a:gd name="T21" fmla="*/ 80 h 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9" h="80">
                <a:moveTo>
                  <a:pt x="0" y="38"/>
                </a:moveTo>
                <a:cubicBezTo>
                  <a:pt x="9" y="32"/>
                  <a:pt x="18" y="24"/>
                  <a:pt x="28" y="19"/>
                </a:cubicBezTo>
                <a:cubicBezTo>
                  <a:pt x="46" y="11"/>
                  <a:pt x="85" y="0"/>
                  <a:pt x="85" y="0"/>
                </a:cubicBezTo>
                <a:cubicBezTo>
                  <a:pt x="123" y="3"/>
                  <a:pt x="161" y="2"/>
                  <a:pt x="198" y="10"/>
                </a:cubicBezTo>
                <a:cubicBezTo>
                  <a:pt x="234" y="17"/>
                  <a:pt x="247" y="69"/>
                  <a:pt x="283" y="76"/>
                </a:cubicBezTo>
                <a:cubicBezTo>
                  <a:pt x="305" y="80"/>
                  <a:pt x="327" y="76"/>
                  <a:pt x="349" y="76"/>
                </a:cubicBezTo>
              </a:path>
            </a:pathLst>
          </a:custGeom>
          <a:noFill/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47" name="Text Box 23"/>
          <p:cNvSpPr txBox="1">
            <a:spLocks noChangeArrowheads="1"/>
          </p:cNvSpPr>
          <p:nvPr/>
        </p:nvSpPr>
        <p:spPr bwMode="auto">
          <a:xfrm>
            <a:off x="7813104" y="2820938"/>
            <a:ext cx="1151384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zh-CN" altLang="en-US" sz="2000" b="1" dirty="0">
                <a:latin typeface="Arial" charset="0"/>
              </a:rPr>
              <a:t>存储器</a:t>
            </a:r>
          </a:p>
        </p:txBody>
      </p:sp>
      <p:sp>
        <p:nvSpPr>
          <p:cNvPr id="129048" name="Text Box 24"/>
          <p:cNvSpPr txBox="1">
            <a:spLocks noChangeArrowheads="1"/>
          </p:cNvSpPr>
          <p:nvPr/>
        </p:nvSpPr>
        <p:spPr bwMode="auto">
          <a:xfrm>
            <a:off x="7340029" y="4117926"/>
            <a:ext cx="13684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zh-CN" altLang="en-US" sz="2000" b="1" dirty="0">
                <a:latin typeface="Arial" charset="0"/>
              </a:rPr>
              <a:t>输入</a:t>
            </a:r>
            <a:r>
              <a:rPr lang="en-US" altLang="zh-CN" sz="2000" b="1" dirty="0">
                <a:latin typeface="Arial" charset="0"/>
              </a:rPr>
              <a:t>/</a:t>
            </a:r>
            <a:r>
              <a:rPr lang="zh-CN" altLang="en-US" sz="2000" b="1" dirty="0">
                <a:latin typeface="Arial" charset="0"/>
              </a:rPr>
              <a:t>输出</a:t>
            </a:r>
          </a:p>
        </p:txBody>
      </p:sp>
      <p:sp>
        <p:nvSpPr>
          <p:cNvPr id="129049" name="Line 25"/>
          <p:cNvSpPr>
            <a:spLocks noChangeShapeType="1"/>
          </p:cNvSpPr>
          <p:nvPr/>
        </p:nvSpPr>
        <p:spPr bwMode="auto">
          <a:xfrm>
            <a:off x="2601341" y="2533601"/>
            <a:ext cx="0" cy="2376487"/>
          </a:xfrm>
          <a:prstGeom prst="line">
            <a:avLst/>
          </a:prstGeom>
          <a:noFill/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52" name="Line 28"/>
          <p:cNvSpPr>
            <a:spLocks noChangeShapeType="1"/>
          </p:cNvSpPr>
          <p:nvPr/>
        </p:nvSpPr>
        <p:spPr bwMode="auto">
          <a:xfrm>
            <a:off x="1280541" y="3573413"/>
            <a:ext cx="720725" cy="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53" name="Text Box 29"/>
          <p:cNvSpPr txBox="1">
            <a:spLocks noChangeArrowheads="1"/>
          </p:cNvSpPr>
          <p:nvPr/>
        </p:nvSpPr>
        <p:spPr bwMode="auto">
          <a:xfrm>
            <a:off x="502320" y="3141613"/>
            <a:ext cx="15494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400" b="1" dirty="0">
                <a:latin typeface="Arial" charset="0"/>
              </a:rPr>
              <a:t>RD</a:t>
            </a:r>
            <a:r>
              <a:rPr lang="zh-CN" altLang="en-US" sz="2400" b="1" dirty="0">
                <a:latin typeface="Arial" charset="0"/>
              </a:rPr>
              <a:t>、</a:t>
            </a:r>
            <a:r>
              <a:rPr lang="en-US" altLang="zh-CN" sz="2400" b="1" dirty="0">
                <a:latin typeface="Arial" charset="0"/>
              </a:rPr>
              <a:t>WR</a:t>
            </a:r>
          </a:p>
        </p:txBody>
      </p:sp>
      <p:sp>
        <p:nvSpPr>
          <p:cNvPr id="129054" name="Line 30"/>
          <p:cNvSpPr>
            <a:spLocks noChangeShapeType="1"/>
          </p:cNvSpPr>
          <p:nvPr/>
        </p:nvSpPr>
        <p:spPr bwMode="auto">
          <a:xfrm>
            <a:off x="611237" y="3127326"/>
            <a:ext cx="3603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55" name="Line 31"/>
          <p:cNvSpPr>
            <a:spLocks noChangeShapeType="1"/>
          </p:cNvSpPr>
          <p:nvPr/>
        </p:nvSpPr>
        <p:spPr bwMode="auto">
          <a:xfrm>
            <a:off x="1330871" y="3125738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AutoShape 9"/>
          <p:cNvSpPr>
            <a:spLocks/>
          </p:cNvSpPr>
          <p:nvPr/>
        </p:nvSpPr>
        <p:spPr bwMode="auto">
          <a:xfrm>
            <a:off x="7041231" y="3861718"/>
            <a:ext cx="223837" cy="852488"/>
          </a:xfrm>
          <a:prstGeom prst="rightBrace">
            <a:avLst>
              <a:gd name="adj1" fmla="val 31738"/>
              <a:gd name="adj2" fmla="val 50000"/>
            </a:avLst>
          </a:prstGeom>
          <a:noFill/>
          <a:ln w="254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内容占位符 2"/>
          <p:cNvSpPr>
            <a:spLocks noGrp="1"/>
          </p:cNvSpPr>
          <p:nvPr>
            <p:ph idx="1"/>
          </p:nvPr>
        </p:nvSpPr>
        <p:spPr>
          <a:xfrm>
            <a:off x="395536" y="2204864"/>
            <a:ext cx="8312918" cy="3312368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+mj-lt"/>
              </a:rPr>
              <a:t>IO/#M=0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+mj-lt"/>
              </a:rPr>
              <a:t>#RD=0</a:t>
            </a:r>
            <a:endParaRPr lang="zh-CN" altLang="en-US" dirty="0" smtClean="0">
              <a:latin typeface="+mj-lt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+mj-lt"/>
              </a:rPr>
              <a:t>#WR=0</a:t>
            </a:r>
            <a:endParaRPr lang="zh-CN" altLang="en-US" dirty="0" smtClean="0">
              <a:latin typeface="+mj-lt"/>
            </a:endParaRPr>
          </a:p>
        </p:txBody>
      </p:sp>
      <p:sp>
        <p:nvSpPr>
          <p:cNvPr id="35" name="内容占位符 2"/>
          <p:cNvSpPr txBox="1">
            <a:spLocks/>
          </p:cNvSpPr>
          <p:nvPr/>
        </p:nvSpPr>
        <p:spPr bwMode="auto">
          <a:xfrm>
            <a:off x="3118774" y="3306072"/>
            <a:ext cx="2376264" cy="47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华文楷体" pitchFamily="2" charset="-122"/>
                <a:cs typeface="+mn-cs"/>
              </a:rPr>
              <a:t>#MEMW=0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华文楷体" pitchFamily="2" charset="-122"/>
              <a:cs typeface="+mn-cs"/>
            </a:endParaRPr>
          </a:p>
        </p:txBody>
      </p:sp>
      <p:sp>
        <p:nvSpPr>
          <p:cNvPr id="36" name="内容占位符 2"/>
          <p:cNvSpPr txBox="1">
            <a:spLocks/>
          </p:cNvSpPr>
          <p:nvPr/>
        </p:nvSpPr>
        <p:spPr bwMode="auto">
          <a:xfrm>
            <a:off x="3132167" y="2778570"/>
            <a:ext cx="2160240" cy="47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华文楷体" pitchFamily="2" charset="-122"/>
                <a:cs typeface="+mn-cs"/>
              </a:rPr>
              <a:t>#MEMR=0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华文楷体" pitchFamily="2" charset="-122"/>
              <a:cs typeface="+mn-cs"/>
            </a:endParaRP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2591272" y="3006317"/>
            <a:ext cx="504056" cy="0"/>
          </a:xfrm>
          <a:prstGeom prst="straightConnector1">
            <a:avLst/>
          </a:prstGeom>
          <a:solidFill>
            <a:srgbClr val="339966"/>
          </a:solidFill>
          <a:ln w="22225" cap="sq" cmpd="sng" algn="ctr">
            <a:solidFill>
              <a:srgbClr val="FF66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  <p:cxnSp>
        <p:nvCxnSpPr>
          <p:cNvPr id="39" name="直接箭头连接符 38"/>
          <p:cNvCxnSpPr/>
          <p:nvPr/>
        </p:nvCxnSpPr>
        <p:spPr bwMode="auto">
          <a:xfrm>
            <a:off x="2664950" y="3547212"/>
            <a:ext cx="504056" cy="0"/>
          </a:xfrm>
          <a:prstGeom prst="straightConnector1">
            <a:avLst/>
          </a:prstGeom>
          <a:solidFill>
            <a:srgbClr val="339966"/>
          </a:solidFill>
          <a:ln w="22225" cap="sq" cmpd="sng" algn="ctr">
            <a:solidFill>
              <a:srgbClr val="FF6600"/>
            </a:solidFill>
            <a:prstDash val="solid"/>
            <a:round/>
            <a:headEnd type="none" w="sm" len="sm"/>
            <a:tailEnd type="triangl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363831970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9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9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9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9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2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9028" grpId="0"/>
      <p:bldP spid="129029" grpId="0" animBg="1"/>
      <p:bldP spid="129030" grpId="0" animBg="1"/>
      <p:bldP spid="129031" grpId="0" animBg="1"/>
      <p:bldP spid="129032" grpId="0" animBg="1"/>
      <p:bldP spid="129034" grpId="0" animBg="1"/>
      <p:bldP spid="129035" grpId="0"/>
      <p:bldP spid="129036" grpId="0" animBg="1"/>
      <p:bldP spid="129037" grpId="0"/>
      <p:bldP spid="129038" grpId="0"/>
      <p:bldP spid="129039" grpId="0" animBg="1"/>
      <p:bldP spid="129040" grpId="0" animBg="1"/>
      <p:bldP spid="129041" grpId="0"/>
      <p:bldP spid="129042" grpId="0" animBg="1"/>
      <p:bldP spid="129043" grpId="0" animBg="1"/>
      <p:bldP spid="129045" grpId="0" animBg="1"/>
      <p:bldP spid="129046" grpId="0" animBg="1"/>
      <p:bldP spid="129047" grpId="0"/>
      <p:bldP spid="129048" grpId="0"/>
      <p:bldP spid="129049" grpId="0" animBg="1"/>
      <p:bldP spid="129052" grpId="0" animBg="1"/>
      <p:bldP spid="129053" grpId="0"/>
      <p:bldP spid="129054" grpId="0" animBg="1"/>
      <p:bldP spid="129055" grpId="0" animBg="1"/>
      <p:bldP spid="32" grpId="0" animBg="1"/>
      <p:bldP spid="29" grpId="0" uiExpand="1" build="p" animBg="1"/>
      <p:bldP spid="35" grpId="0"/>
      <p:bldP spid="36" grpId="0" uiExpan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502B45-C3A9-4E77-99B9-F4FC4D2A575A}" type="slidenum">
              <a:rPr lang="zh-CN" altLang="en-US" smtClean="0"/>
              <a:pPr/>
              <a:t>16</a:t>
            </a:fld>
            <a:endParaRPr lang="en-US" altLang="zh-CN" smtClean="0"/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9592" y="1676400"/>
            <a:ext cx="7613848" cy="1462088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一、静态存储器</a:t>
            </a:r>
            <a:r>
              <a:rPr lang="en-US" altLang="zh-CN" b="1" dirty="0" smtClean="0">
                <a:ea typeface="华文行楷" pitchFamily="2" charset="-122"/>
              </a:rPr>
              <a:t>SRAM</a:t>
            </a:r>
          </a:p>
        </p:txBody>
      </p:sp>
    </p:spTree>
    <p:extLst>
      <p:ext uri="{BB962C8B-B14F-4D97-AF65-F5344CB8AC3E}">
        <p14:creationId xmlns:p14="http://schemas.microsoft.com/office/powerpoint/2010/main" val="164279566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625D2EB-0120-4040-84FB-8CFDF375B816}" type="slidenum">
              <a:rPr lang="zh-CN" altLang="en-US" smtClean="0"/>
              <a:pPr/>
              <a:t>17</a:t>
            </a:fld>
            <a:endParaRPr lang="en-US" altLang="zh-CN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b="1" dirty="0" smtClean="0">
                <a:latin typeface="+mj-lt"/>
              </a:rPr>
              <a:t>1. </a:t>
            </a:r>
            <a:r>
              <a:rPr lang="en-US" altLang="zh-CN" b="1" dirty="0" smtClean="0">
                <a:latin typeface="+mj-lt"/>
              </a:rPr>
              <a:t>SRAM</a:t>
            </a:r>
            <a:r>
              <a:rPr lang="zh-CN" altLang="en-US" dirty="0" smtClean="0"/>
              <a:t>的特点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33600"/>
            <a:ext cx="7772400" cy="3067050"/>
          </a:xfrm>
        </p:spPr>
        <p:txBody>
          <a:bodyPr/>
          <a:lstStyle/>
          <a:p>
            <a:pPr eaLnBrk="1" hangingPunct="1">
              <a:spcAft>
                <a:spcPct val="40000"/>
              </a:spcAft>
            </a:pPr>
            <a:r>
              <a:rPr lang="zh-CN" altLang="en-US" dirty="0" smtClean="0"/>
              <a:t>存储元由双稳电路构成，存储信息稳定。</a:t>
            </a:r>
          </a:p>
        </p:txBody>
      </p:sp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7696200" y="5911850"/>
            <a:ext cx="838200" cy="685800"/>
          </a:xfrm>
          <a:prstGeom prst="ellipse">
            <a:avLst/>
          </a:prstGeom>
          <a:solidFill>
            <a:srgbClr val="993300"/>
          </a:solidFill>
          <a:ln w="12700" cap="sq">
            <a:solidFill>
              <a:srgbClr val="99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696200" y="5995988"/>
            <a:ext cx="914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p196</a:t>
            </a:r>
          </a:p>
        </p:txBody>
      </p:sp>
    </p:spTree>
    <p:extLst>
      <p:ext uri="{BB962C8B-B14F-4D97-AF65-F5344CB8AC3E}">
        <p14:creationId xmlns:p14="http://schemas.microsoft.com/office/powerpoint/2010/main" val="293884000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E3E45F1-D546-4ED4-8CBE-9F449A6F0518}" type="slidenum">
              <a:rPr lang="zh-CN" altLang="en-US" smtClean="0"/>
              <a:pPr/>
              <a:t>18</a:t>
            </a:fld>
            <a:endParaRPr lang="en-US" altLang="zh-CN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b="1" dirty="0" smtClean="0">
                <a:latin typeface="+mj-lt"/>
              </a:rPr>
              <a:t>2.</a:t>
            </a:r>
            <a:r>
              <a:rPr lang="en-US" altLang="zh-CN" sz="4400" dirty="0" smtClean="0">
                <a:latin typeface="+mj-lt"/>
              </a:rPr>
              <a:t> </a:t>
            </a:r>
            <a:r>
              <a:rPr lang="zh-CN" altLang="en-US" dirty="0" smtClean="0"/>
              <a:t>典型</a:t>
            </a:r>
            <a:r>
              <a:rPr lang="en-US" altLang="zh-CN" sz="3600" b="1" dirty="0" smtClean="0"/>
              <a:t>SRAM</a:t>
            </a:r>
            <a:r>
              <a:rPr lang="zh-CN" altLang="en-US" dirty="0" smtClean="0"/>
              <a:t>芯片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2063" y="2051050"/>
            <a:ext cx="6694487" cy="41148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buFont typeface="Wingdings" pitchFamily="2" charset="2"/>
              <a:buNone/>
            </a:pPr>
            <a:r>
              <a:rPr lang="zh-CN" altLang="en-US" u="sng" smtClean="0"/>
              <a:t>掌握：</a:t>
            </a:r>
            <a:r>
              <a:rPr lang="zh-CN" altLang="zh-CN" sz="3200" smtClean="0"/>
              <a:t> </a:t>
            </a:r>
            <a:endParaRPr lang="zh-CN" altLang="zh-CN" smtClean="0"/>
          </a:p>
          <a:p>
            <a:pPr eaLnBrk="1" hangingPunct="1"/>
            <a:r>
              <a:rPr lang="zh-CN" altLang="en-US" smtClean="0"/>
              <a:t>主要引脚功能</a:t>
            </a:r>
          </a:p>
          <a:p>
            <a:pPr eaLnBrk="1" hangingPunct="1"/>
            <a:r>
              <a:rPr lang="zh-CN" altLang="en-US" smtClean="0"/>
              <a:t>工作时序</a:t>
            </a:r>
          </a:p>
          <a:p>
            <a:pPr eaLnBrk="1" hangingPunct="1"/>
            <a:r>
              <a:rPr lang="zh-CN" altLang="en-US" smtClean="0"/>
              <a:t>与系统的连接使用</a:t>
            </a:r>
            <a:endParaRPr lang="zh-CN" altLang="zh-CN" smtClean="0"/>
          </a:p>
          <a:p>
            <a:pPr eaLnBrk="1" hangingPunct="1">
              <a:buFont typeface="Wingdings" pitchFamily="2" charset="2"/>
              <a:buNone/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53004859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606A133-3818-4D1D-896E-851C21ECCA74}" type="slidenum">
              <a:rPr lang="zh-CN" altLang="en-US" smtClean="0"/>
              <a:pPr/>
              <a:t>19</a:t>
            </a:fld>
            <a:endParaRPr lang="en-US" altLang="zh-CN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典型</a:t>
            </a:r>
            <a:r>
              <a:rPr lang="zh-CN" altLang="zh-CN" b="1" smtClean="0"/>
              <a:t>SRAM</a:t>
            </a:r>
            <a:r>
              <a:rPr lang="zh-CN" altLang="zh-CN" sz="4400" smtClean="0"/>
              <a:t>芯片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47" y="1988840"/>
            <a:ext cx="5084613" cy="4525094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buFont typeface="Wingdings" pitchFamily="2" charset="2"/>
              <a:buNone/>
            </a:pPr>
            <a:r>
              <a:rPr lang="en-US" altLang="zh-CN" u="sng" dirty="0" smtClean="0"/>
              <a:t>SRAM</a:t>
            </a:r>
            <a:r>
              <a:rPr lang="zh-CN" altLang="en-US" u="sng" dirty="0" smtClean="0"/>
              <a:t>6264：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/>
              <a:t>容量：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</a:pPr>
            <a:r>
              <a:rPr lang="zh-CN" altLang="en-US" dirty="0" smtClean="0"/>
              <a:t>8</a:t>
            </a:r>
            <a:r>
              <a:rPr lang="en-US" altLang="zh-CN" dirty="0" smtClean="0"/>
              <a:t>K ×</a:t>
            </a:r>
            <a:r>
              <a:rPr lang="en-US" altLang="zh-CN" dirty="0" smtClean="0">
                <a:cs typeface="Arial" charset="0"/>
              </a:rPr>
              <a:t>8b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</a:pPr>
            <a:r>
              <a:rPr lang="zh-CN" altLang="en-US" dirty="0" smtClean="0">
                <a:cs typeface="Arial" charset="0"/>
              </a:rPr>
              <a:t>主要引线：</a:t>
            </a:r>
            <a:endParaRPr lang="en-US" altLang="zh-CN" dirty="0" smtClean="0">
              <a:cs typeface="Arial" charset="0"/>
            </a:endParaRP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</a:pPr>
            <a:r>
              <a:rPr lang="zh-CN" altLang="en-US" dirty="0" smtClean="0"/>
              <a:t>地址线：</a:t>
            </a:r>
            <a:r>
              <a:rPr lang="en-US" altLang="zh-CN" dirty="0" smtClean="0"/>
              <a:t>A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------A</a:t>
            </a:r>
            <a:r>
              <a:rPr lang="en-US" altLang="zh-CN" baseline="-25000" dirty="0" smtClean="0"/>
              <a:t>12</a:t>
            </a:r>
            <a:r>
              <a:rPr lang="en-US" altLang="zh-CN" dirty="0" smtClean="0"/>
              <a:t>；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</a:pPr>
            <a:r>
              <a:rPr lang="zh-CN" altLang="en-US" dirty="0" smtClean="0"/>
              <a:t>数据线：</a:t>
            </a:r>
            <a:r>
              <a:rPr lang="en-US" altLang="zh-CN" dirty="0" smtClean="0"/>
              <a:t>D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------D</a:t>
            </a:r>
            <a:r>
              <a:rPr lang="en-US" altLang="zh-CN" baseline="-25000" dirty="0" smtClean="0"/>
              <a:t>7</a:t>
            </a:r>
            <a:r>
              <a:rPr lang="en-US" altLang="zh-CN" dirty="0" smtClean="0"/>
              <a:t>；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</a:pPr>
            <a:r>
              <a:rPr lang="zh-CN" altLang="en-US" dirty="0" smtClean="0"/>
              <a:t>输出允许信号：</a:t>
            </a:r>
            <a:r>
              <a:rPr lang="en-US" altLang="zh-CN" dirty="0" smtClean="0"/>
              <a:t>OE；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</a:pPr>
            <a:r>
              <a:rPr lang="zh-CN" altLang="en-US" dirty="0" smtClean="0"/>
              <a:t>写允许信号：</a:t>
            </a:r>
            <a:r>
              <a:rPr lang="en-US" altLang="zh-CN" dirty="0" smtClean="0"/>
              <a:t>WE；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</a:pPr>
            <a:r>
              <a:rPr lang="zh-CN" altLang="en-US" dirty="0" smtClean="0"/>
              <a:t>选片信号：</a:t>
            </a:r>
            <a:r>
              <a:rPr lang="en-US" altLang="zh-CN" dirty="0" smtClean="0"/>
              <a:t>CS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，CS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。</a:t>
            </a:r>
          </a:p>
        </p:txBody>
      </p:sp>
      <p:grpSp>
        <p:nvGrpSpPr>
          <p:cNvPr id="69633" name="Group 1"/>
          <p:cNvGrpSpPr>
            <a:grpSpLocks/>
          </p:cNvGrpSpPr>
          <p:nvPr/>
        </p:nvGrpSpPr>
        <p:grpSpPr bwMode="auto">
          <a:xfrm>
            <a:off x="6084168" y="2060848"/>
            <a:ext cx="2497138" cy="4225925"/>
            <a:chOff x="3771" y="1672"/>
            <a:chExt cx="3931" cy="6656"/>
          </a:xfrm>
        </p:grpSpPr>
        <p:sp>
          <p:nvSpPr>
            <p:cNvPr id="69634" name="Rectangle 2"/>
            <p:cNvSpPr>
              <a:spLocks noChangeArrowheads="1"/>
            </p:cNvSpPr>
            <p:nvPr/>
          </p:nvSpPr>
          <p:spPr bwMode="auto">
            <a:xfrm>
              <a:off x="4716" y="1726"/>
              <a:ext cx="2084" cy="6602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5" name="Line 3"/>
            <p:cNvSpPr>
              <a:spLocks noChangeShapeType="1"/>
            </p:cNvSpPr>
            <p:nvPr/>
          </p:nvSpPr>
          <p:spPr bwMode="auto">
            <a:xfrm flipH="1">
              <a:off x="4299" y="1956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6" name="Line 4"/>
            <p:cNvSpPr>
              <a:spLocks noChangeShapeType="1"/>
            </p:cNvSpPr>
            <p:nvPr/>
          </p:nvSpPr>
          <p:spPr bwMode="auto">
            <a:xfrm>
              <a:off x="6800" y="1956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7" name="Rectangle 5"/>
            <p:cNvSpPr>
              <a:spLocks noChangeArrowheads="1"/>
            </p:cNvSpPr>
            <p:nvPr/>
          </p:nvSpPr>
          <p:spPr bwMode="auto">
            <a:xfrm>
              <a:off x="4808" y="1724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38" name="Rectangle 6"/>
            <p:cNvSpPr>
              <a:spLocks noChangeArrowheads="1"/>
            </p:cNvSpPr>
            <p:nvPr/>
          </p:nvSpPr>
          <p:spPr bwMode="auto">
            <a:xfrm>
              <a:off x="6357" y="1714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39" name="Line 7"/>
            <p:cNvSpPr>
              <a:spLocks noChangeShapeType="1"/>
            </p:cNvSpPr>
            <p:nvPr/>
          </p:nvSpPr>
          <p:spPr bwMode="auto">
            <a:xfrm flipH="1">
              <a:off x="4299" y="2433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0" name="Line 8"/>
            <p:cNvSpPr>
              <a:spLocks noChangeShapeType="1"/>
            </p:cNvSpPr>
            <p:nvPr/>
          </p:nvSpPr>
          <p:spPr bwMode="auto">
            <a:xfrm flipH="1">
              <a:off x="4299" y="2896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1" name="Line 9"/>
            <p:cNvSpPr>
              <a:spLocks noChangeShapeType="1"/>
            </p:cNvSpPr>
            <p:nvPr/>
          </p:nvSpPr>
          <p:spPr bwMode="auto">
            <a:xfrm flipH="1">
              <a:off x="4299" y="3373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2" name="Line 10"/>
            <p:cNvSpPr>
              <a:spLocks noChangeShapeType="1"/>
            </p:cNvSpPr>
            <p:nvPr/>
          </p:nvSpPr>
          <p:spPr bwMode="auto">
            <a:xfrm flipH="1">
              <a:off x="4299" y="3850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3" name="Line 11"/>
            <p:cNvSpPr>
              <a:spLocks noChangeShapeType="1"/>
            </p:cNvSpPr>
            <p:nvPr/>
          </p:nvSpPr>
          <p:spPr bwMode="auto">
            <a:xfrm flipH="1">
              <a:off x="4299" y="4311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4" name="Line 12"/>
            <p:cNvSpPr>
              <a:spLocks noChangeShapeType="1"/>
            </p:cNvSpPr>
            <p:nvPr/>
          </p:nvSpPr>
          <p:spPr bwMode="auto">
            <a:xfrm flipH="1">
              <a:off x="4299" y="4788"/>
              <a:ext cx="417" cy="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5" name="Line 13"/>
            <p:cNvSpPr>
              <a:spLocks noChangeShapeType="1"/>
            </p:cNvSpPr>
            <p:nvPr/>
          </p:nvSpPr>
          <p:spPr bwMode="auto">
            <a:xfrm flipH="1">
              <a:off x="4299" y="5266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6" name="Line 14"/>
            <p:cNvSpPr>
              <a:spLocks noChangeShapeType="1"/>
            </p:cNvSpPr>
            <p:nvPr/>
          </p:nvSpPr>
          <p:spPr bwMode="auto">
            <a:xfrm flipH="1">
              <a:off x="4299" y="5743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7" name="Line 15"/>
            <p:cNvSpPr>
              <a:spLocks noChangeShapeType="1"/>
            </p:cNvSpPr>
            <p:nvPr/>
          </p:nvSpPr>
          <p:spPr bwMode="auto">
            <a:xfrm flipH="1">
              <a:off x="4299" y="6204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8" name="Line 16"/>
            <p:cNvSpPr>
              <a:spLocks noChangeShapeType="1"/>
            </p:cNvSpPr>
            <p:nvPr/>
          </p:nvSpPr>
          <p:spPr bwMode="auto">
            <a:xfrm flipH="1">
              <a:off x="4299" y="6681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9" name="Line 17"/>
            <p:cNvSpPr>
              <a:spLocks noChangeShapeType="1"/>
            </p:cNvSpPr>
            <p:nvPr/>
          </p:nvSpPr>
          <p:spPr bwMode="auto">
            <a:xfrm flipH="1">
              <a:off x="4299" y="7159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0" name="Line 18"/>
            <p:cNvSpPr>
              <a:spLocks noChangeShapeType="1"/>
            </p:cNvSpPr>
            <p:nvPr/>
          </p:nvSpPr>
          <p:spPr bwMode="auto">
            <a:xfrm flipH="1">
              <a:off x="4299" y="7621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1" name="Line 19"/>
            <p:cNvSpPr>
              <a:spLocks noChangeShapeType="1"/>
            </p:cNvSpPr>
            <p:nvPr/>
          </p:nvSpPr>
          <p:spPr bwMode="auto">
            <a:xfrm flipH="1">
              <a:off x="4299" y="8099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2" name="Rectangle 20"/>
            <p:cNvSpPr>
              <a:spLocks noChangeArrowheads="1"/>
            </p:cNvSpPr>
            <p:nvPr/>
          </p:nvSpPr>
          <p:spPr bwMode="auto">
            <a:xfrm>
              <a:off x="4808" y="2181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3" name="Rectangle 21"/>
            <p:cNvSpPr>
              <a:spLocks noChangeArrowheads="1"/>
            </p:cNvSpPr>
            <p:nvPr/>
          </p:nvSpPr>
          <p:spPr bwMode="auto">
            <a:xfrm>
              <a:off x="4808" y="2643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4" name="Rectangle 22"/>
            <p:cNvSpPr>
              <a:spLocks noChangeArrowheads="1"/>
            </p:cNvSpPr>
            <p:nvPr/>
          </p:nvSpPr>
          <p:spPr bwMode="auto">
            <a:xfrm>
              <a:off x="4808" y="3121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5" name="Rectangle 23"/>
            <p:cNvSpPr>
              <a:spLocks noChangeArrowheads="1"/>
            </p:cNvSpPr>
            <p:nvPr/>
          </p:nvSpPr>
          <p:spPr bwMode="auto">
            <a:xfrm>
              <a:off x="4808" y="3598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6" name="Rectangle 24"/>
            <p:cNvSpPr>
              <a:spLocks noChangeArrowheads="1"/>
            </p:cNvSpPr>
            <p:nvPr/>
          </p:nvSpPr>
          <p:spPr bwMode="auto">
            <a:xfrm>
              <a:off x="4808" y="4075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7" name="Rectangle 25"/>
            <p:cNvSpPr>
              <a:spLocks noChangeArrowheads="1"/>
            </p:cNvSpPr>
            <p:nvPr/>
          </p:nvSpPr>
          <p:spPr bwMode="auto">
            <a:xfrm>
              <a:off x="4808" y="4536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7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8" name="Rectangle 26"/>
            <p:cNvSpPr>
              <a:spLocks noChangeArrowheads="1"/>
            </p:cNvSpPr>
            <p:nvPr/>
          </p:nvSpPr>
          <p:spPr bwMode="auto">
            <a:xfrm>
              <a:off x="4808" y="5014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59" name="Rectangle 27"/>
            <p:cNvSpPr>
              <a:spLocks noChangeArrowheads="1"/>
            </p:cNvSpPr>
            <p:nvPr/>
          </p:nvSpPr>
          <p:spPr bwMode="auto">
            <a:xfrm>
              <a:off x="4808" y="5522"/>
              <a:ext cx="125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0" name="Rectangle 28"/>
            <p:cNvSpPr>
              <a:spLocks noChangeArrowheads="1"/>
            </p:cNvSpPr>
            <p:nvPr/>
          </p:nvSpPr>
          <p:spPr bwMode="auto">
            <a:xfrm>
              <a:off x="4795" y="5972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10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1" name="Rectangle 29"/>
            <p:cNvSpPr>
              <a:spLocks noChangeArrowheads="1"/>
            </p:cNvSpPr>
            <p:nvPr/>
          </p:nvSpPr>
          <p:spPr bwMode="auto">
            <a:xfrm>
              <a:off x="4795" y="6450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2" name="Rectangle 30"/>
            <p:cNvSpPr>
              <a:spLocks noChangeArrowheads="1"/>
            </p:cNvSpPr>
            <p:nvPr/>
          </p:nvSpPr>
          <p:spPr bwMode="auto">
            <a:xfrm>
              <a:off x="4795" y="6927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3" name="Rectangle 31"/>
            <p:cNvSpPr>
              <a:spLocks noChangeArrowheads="1"/>
            </p:cNvSpPr>
            <p:nvPr/>
          </p:nvSpPr>
          <p:spPr bwMode="auto">
            <a:xfrm>
              <a:off x="4795" y="7384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4" name="Rectangle 32"/>
            <p:cNvSpPr>
              <a:spLocks noChangeArrowheads="1"/>
            </p:cNvSpPr>
            <p:nvPr/>
          </p:nvSpPr>
          <p:spPr bwMode="auto">
            <a:xfrm>
              <a:off x="4795" y="7846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5" name="Rectangle 33"/>
            <p:cNvSpPr>
              <a:spLocks noChangeArrowheads="1"/>
            </p:cNvSpPr>
            <p:nvPr/>
          </p:nvSpPr>
          <p:spPr bwMode="auto">
            <a:xfrm>
              <a:off x="6357" y="2191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27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6" name="Rectangle 34"/>
            <p:cNvSpPr>
              <a:spLocks noChangeArrowheads="1"/>
            </p:cNvSpPr>
            <p:nvPr/>
          </p:nvSpPr>
          <p:spPr bwMode="auto">
            <a:xfrm>
              <a:off x="6357" y="2668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7" name="Rectangle 35"/>
            <p:cNvSpPr>
              <a:spLocks noChangeArrowheads="1"/>
            </p:cNvSpPr>
            <p:nvPr/>
          </p:nvSpPr>
          <p:spPr bwMode="auto">
            <a:xfrm>
              <a:off x="6357" y="3146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8" name="Rectangle 36"/>
            <p:cNvSpPr>
              <a:spLocks noChangeArrowheads="1"/>
            </p:cNvSpPr>
            <p:nvPr/>
          </p:nvSpPr>
          <p:spPr bwMode="auto">
            <a:xfrm>
              <a:off x="6357" y="3598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69" name="Rectangle 37"/>
            <p:cNvSpPr>
              <a:spLocks noChangeArrowheads="1"/>
            </p:cNvSpPr>
            <p:nvPr/>
          </p:nvSpPr>
          <p:spPr bwMode="auto">
            <a:xfrm>
              <a:off x="6357" y="4065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0" name="Rectangle 38"/>
            <p:cNvSpPr>
              <a:spLocks noChangeArrowheads="1"/>
            </p:cNvSpPr>
            <p:nvPr/>
          </p:nvSpPr>
          <p:spPr bwMode="auto">
            <a:xfrm>
              <a:off x="6357" y="4542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1" name="Rectangle 39"/>
            <p:cNvSpPr>
              <a:spLocks noChangeArrowheads="1"/>
            </p:cNvSpPr>
            <p:nvPr/>
          </p:nvSpPr>
          <p:spPr bwMode="auto">
            <a:xfrm>
              <a:off x="6357" y="5020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2" name="Rectangle 40"/>
            <p:cNvSpPr>
              <a:spLocks noChangeArrowheads="1"/>
            </p:cNvSpPr>
            <p:nvPr/>
          </p:nvSpPr>
          <p:spPr bwMode="auto">
            <a:xfrm>
              <a:off x="6357" y="5503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3" name="Rectangle 41"/>
            <p:cNvSpPr>
              <a:spLocks noChangeArrowheads="1"/>
            </p:cNvSpPr>
            <p:nvPr/>
          </p:nvSpPr>
          <p:spPr bwMode="auto">
            <a:xfrm>
              <a:off x="6357" y="5960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4" name="Rectangle 42"/>
            <p:cNvSpPr>
              <a:spLocks noChangeArrowheads="1"/>
            </p:cNvSpPr>
            <p:nvPr/>
          </p:nvSpPr>
          <p:spPr bwMode="auto">
            <a:xfrm>
              <a:off x="6357" y="6435"/>
              <a:ext cx="250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5" name="Rectangle 43"/>
            <p:cNvSpPr>
              <a:spLocks noChangeArrowheads="1"/>
            </p:cNvSpPr>
            <p:nvPr/>
          </p:nvSpPr>
          <p:spPr bwMode="auto">
            <a:xfrm>
              <a:off x="6357" y="6913"/>
              <a:ext cx="25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17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6" name="Rectangle 44"/>
            <p:cNvSpPr>
              <a:spLocks noChangeArrowheads="1"/>
            </p:cNvSpPr>
            <p:nvPr/>
          </p:nvSpPr>
          <p:spPr bwMode="auto">
            <a:xfrm>
              <a:off x="6357" y="7375"/>
              <a:ext cx="25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7" name="Rectangle 45"/>
            <p:cNvSpPr>
              <a:spLocks noChangeArrowheads="1"/>
            </p:cNvSpPr>
            <p:nvPr/>
          </p:nvSpPr>
          <p:spPr bwMode="auto">
            <a:xfrm>
              <a:off x="6357" y="7853"/>
              <a:ext cx="250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78" name="Line 46"/>
            <p:cNvSpPr>
              <a:spLocks noChangeShapeType="1"/>
            </p:cNvSpPr>
            <p:nvPr/>
          </p:nvSpPr>
          <p:spPr bwMode="auto">
            <a:xfrm>
              <a:off x="6800" y="2433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9" name="Line 47"/>
            <p:cNvSpPr>
              <a:spLocks noChangeShapeType="1"/>
            </p:cNvSpPr>
            <p:nvPr/>
          </p:nvSpPr>
          <p:spPr bwMode="auto">
            <a:xfrm>
              <a:off x="6800" y="2896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0" name="Line 48"/>
            <p:cNvSpPr>
              <a:spLocks noChangeShapeType="1"/>
            </p:cNvSpPr>
            <p:nvPr/>
          </p:nvSpPr>
          <p:spPr bwMode="auto">
            <a:xfrm>
              <a:off x="6800" y="3373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1" name="Line 49"/>
            <p:cNvSpPr>
              <a:spLocks noChangeShapeType="1"/>
            </p:cNvSpPr>
            <p:nvPr/>
          </p:nvSpPr>
          <p:spPr bwMode="auto">
            <a:xfrm>
              <a:off x="6800" y="3850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2" name="Line 50"/>
            <p:cNvSpPr>
              <a:spLocks noChangeShapeType="1"/>
            </p:cNvSpPr>
            <p:nvPr/>
          </p:nvSpPr>
          <p:spPr bwMode="auto">
            <a:xfrm>
              <a:off x="6800" y="4311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3" name="Line 51"/>
            <p:cNvSpPr>
              <a:spLocks noChangeShapeType="1"/>
            </p:cNvSpPr>
            <p:nvPr/>
          </p:nvSpPr>
          <p:spPr bwMode="auto">
            <a:xfrm>
              <a:off x="6800" y="4788"/>
              <a:ext cx="417" cy="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4" name="Line 52"/>
            <p:cNvSpPr>
              <a:spLocks noChangeShapeType="1"/>
            </p:cNvSpPr>
            <p:nvPr/>
          </p:nvSpPr>
          <p:spPr bwMode="auto">
            <a:xfrm>
              <a:off x="6800" y="5266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5" name="Line 53"/>
            <p:cNvSpPr>
              <a:spLocks noChangeShapeType="1"/>
            </p:cNvSpPr>
            <p:nvPr/>
          </p:nvSpPr>
          <p:spPr bwMode="auto">
            <a:xfrm>
              <a:off x="6800" y="5743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6" name="Line 54"/>
            <p:cNvSpPr>
              <a:spLocks noChangeShapeType="1"/>
            </p:cNvSpPr>
            <p:nvPr/>
          </p:nvSpPr>
          <p:spPr bwMode="auto">
            <a:xfrm>
              <a:off x="6800" y="6204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7" name="Line 55"/>
            <p:cNvSpPr>
              <a:spLocks noChangeShapeType="1"/>
            </p:cNvSpPr>
            <p:nvPr/>
          </p:nvSpPr>
          <p:spPr bwMode="auto">
            <a:xfrm>
              <a:off x="6800" y="6681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8" name="Line 56"/>
            <p:cNvSpPr>
              <a:spLocks noChangeShapeType="1"/>
            </p:cNvSpPr>
            <p:nvPr/>
          </p:nvSpPr>
          <p:spPr bwMode="auto">
            <a:xfrm>
              <a:off x="6800" y="7159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9" name="Line 57"/>
            <p:cNvSpPr>
              <a:spLocks noChangeShapeType="1"/>
            </p:cNvSpPr>
            <p:nvPr/>
          </p:nvSpPr>
          <p:spPr bwMode="auto">
            <a:xfrm>
              <a:off x="6800" y="7621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0" name="Line 58"/>
            <p:cNvSpPr>
              <a:spLocks noChangeShapeType="1"/>
            </p:cNvSpPr>
            <p:nvPr/>
          </p:nvSpPr>
          <p:spPr bwMode="auto">
            <a:xfrm>
              <a:off x="6800" y="8099"/>
              <a:ext cx="417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1" name="Rectangle 59"/>
            <p:cNvSpPr>
              <a:spLocks noChangeArrowheads="1"/>
            </p:cNvSpPr>
            <p:nvPr/>
          </p:nvSpPr>
          <p:spPr bwMode="auto">
            <a:xfrm>
              <a:off x="3827" y="1672"/>
              <a:ext cx="248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NC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2" name="Rectangle 60"/>
            <p:cNvSpPr>
              <a:spLocks noChangeArrowheads="1"/>
            </p:cNvSpPr>
            <p:nvPr/>
          </p:nvSpPr>
          <p:spPr bwMode="auto">
            <a:xfrm>
              <a:off x="3771" y="2197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3" name="Rectangle 61"/>
            <p:cNvSpPr>
              <a:spLocks noChangeArrowheads="1"/>
            </p:cNvSpPr>
            <p:nvPr/>
          </p:nvSpPr>
          <p:spPr bwMode="auto">
            <a:xfrm>
              <a:off x="3923" y="2218"/>
              <a:ext cx="207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4" name="Rectangle 62"/>
            <p:cNvSpPr>
              <a:spLocks noChangeArrowheads="1"/>
            </p:cNvSpPr>
            <p:nvPr/>
          </p:nvSpPr>
          <p:spPr bwMode="auto">
            <a:xfrm>
              <a:off x="3822" y="2654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5" name="Rectangle 63"/>
            <p:cNvSpPr>
              <a:spLocks noChangeArrowheads="1"/>
            </p:cNvSpPr>
            <p:nvPr/>
          </p:nvSpPr>
          <p:spPr bwMode="auto">
            <a:xfrm>
              <a:off x="3974" y="2696"/>
              <a:ext cx="11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7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6" name="Rectangle 64"/>
            <p:cNvSpPr>
              <a:spLocks noChangeArrowheads="1"/>
            </p:cNvSpPr>
            <p:nvPr/>
          </p:nvSpPr>
          <p:spPr bwMode="auto">
            <a:xfrm>
              <a:off x="3822" y="3110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7" name="Rectangle 65"/>
            <p:cNvSpPr>
              <a:spLocks noChangeArrowheads="1"/>
            </p:cNvSpPr>
            <p:nvPr/>
          </p:nvSpPr>
          <p:spPr bwMode="auto">
            <a:xfrm>
              <a:off x="3974" y="3173"/>
              <a:ext cx="11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8" name="Rectangle 66"/>
            <p:cNvSpPr>
              <a:spLocks noChangeArrowheads="1"/>
            </p:cNvSpPr>
            <p:nvPr/>
          </p:nvSpPr>
          <p:spPr bwMode="auto">
            <a:xfrm>
              <a:off x="3822" y="3573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699" name="Rectangle 67"/>
            <p:cNvSpPr>
              <a:spLocks noChangeArrowheads="1"/>
            </p:cNvSpPr>
            <p:nvPr/>
          </p:nvSpPr>
          <p:spPr bwMode="auto">
            <a:xfrm>
              <a:off x="3974" y="3636"/>
              <a:ext cx="11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0" name="Rectangle 68"/>
            <p:cNvSpPr>
              <a:spLocks noChangeArrowheads="1"/>
            </p:cNvSpPr>
            <p:nvPr/>
          </p:nvSpPr>
          <p:spPr bwMode="auto">
            <a:xfrm>
              <a:off x="3822" y="4048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1" name="Rectangle 69"/>
            <p:cNvSpPr>
              <a:spLocks noChangeArrowheads="1"/>
            </p:cNvSpPr>
            <p:nvPr/>
          </p:nvSpPr>
          <p:spPr bwMode="auto">
            <a:xfrm>
              <a:off x="3974" y="4111"/>
              <a:ext cx="11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2" name="Rectangle 70"/>
            <p:cNvSpPr>
              <a:spLocks noChangeArrowheads="1"/>
            </p:cNvSpPr>
            <p:nvPr/>
          </p:nvSpPr>
          <p:spPr bwMode="auto">
            <a:xfrm>
              <a:off x="3822" y="4526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3" name="Rectangle 71"/>
            <p:cNvSpPr>
              <a:spLocks noChangeArrowheads="1"/>
            </p:cNvSpPr>
            <p:nvPr/>
          </p:nvSpPr>
          <p:spPr bwMode="auto">
            <a:xfrm>
              <a:off x="3974" y="4588"/>
              <a:ext cx="111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4" name="Rectangle 72"/>
            <p:cNvSpPr>
              <a:spLocks noChangeArrowheads="1"/>
            </p:cNvSpPr>
            <p:nvPr/>
          </p:nvSpPr>
          <p:spPr bwMode="auto">
            <a:xfrm>
              <a:off x="3822" y="5003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5" name="Rectangle 73"/>
            <p:cNvSpPr>
              <a:spLocks noChangeArrowheads="1"/>
            </p:cNvSpPr>
            <p:nvPr/>
          </p:nvSpPr>
          <p:spPr bwMode="auto">
            <a:xfrm>
              <a:off x="3974" y="5066"/>
              <a:ext cx="10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6" name="Rectangle 74"/>
            <p:cNvSpPr>
              <a:spLocks noChangeArrowheads="1"/>
            </p:cNvSpPr>
            <p:nvPr/>
          </p:nvSpPr>
          <p:spPr bwMode="auto">
            <a:xfrm>
              <a:off x="3822" y="5466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7" name="Rectangle 75"/>
            <p:cNvSpPr>
              <a:spLocks noChangeArrowheads="1"/>
            </p:cNvSpPr>
            <p:nvPr/>
          </p:nvSpPr>
          <p:spPr bwMode="auto">
            <a:xfrm>
              <a:off x="3974" y="5528"/>
              <a:ext cx="111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8" name="Rectangle 76"/>
            <p:cNvSpPr>
              <a:spLocks noChangeArrowheads="1"/>
            </p:cNvSpPr>
            <p:nvPr/>
          </p:nvSpPr>
          <p:spPr bwMode="auto">
            <a:xfrm>
              <a:off x="3822" y="5943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09" name="Rectangle 77"/>
            <p:cNvSpPr>
              <a:spLocks noChangeArrowheads="1"/>
            </p:cNvSpPr>
            <p:nvPr/>
          </p:nvSpPr>
          <p:spPr bwMode="auto">
            <a:xfrm>
              <a:off x="3974" y="6006"/>
              <a:ext cx="11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0" name="Rectangle 78"/>
            <p:cNvSpPr>
              <a:spLocks noChangeArrowheads="1"/>
            </p:cNvSpPr>
            <p:nvPr/>
          </p:nvSpPr>
          <p:spPr bwMode="auto">
            <a:xfrm>
              <a:off x="3833" y="6429"/>
              <a:ext cx="125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1" name="Rectangle 79"/>
            <p:cNvSpPr>
              <a:spLocks noChangeArrowheads="1"/>
            </p:cNvSpPr>
            <p:nvPr/>
          </p:nvSpPr>
          <p:spPr bwMode="auto">
            <a:xfrm>
              <a:off x="3967" y="6512"/>
              <a:ext cx="11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2" name="Rectangle 80"/>
            <p:cNvSpPr>
              <a:spLocks noChangeArrowheads="1"/>
            </p:cNvSpPr>
            <p:nvPr/>
          </p:nvSpPr>
          <p:spPr bwMode="auto">
            <a:xfrm>
              <a:off x="3833" y="6927"/>
              <a:ext cx="125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3" name="Rectangle 81"/>
            <p:cNvSpPr>
              <a:spLocks noChangeArrowheads="1"/>
            </p:cNvSpPr>
            <p:nvPr/>
          </p:nvSpPr>
          <p:spPr bwMode="auto">
            <a:xfrm>
              <a:off x="3985" y="6990"/>
              <a:ext cx="11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4" name="Rectangle 82"/>
            <p:cNvSpPr>
              <a:spLocks noChangeArrowheads="1"/>
            </p:cNvSpPr>
            <p:nvPr/>
          </p:nvSpPr>
          <p:spPr bwMode="auto">
            <a:xfrm>
              <a:off x="3833" y="7363"/>
              <a:ext cx="125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5" name="Rectangle 83"/>
            <p:cNvSpPr>
              <a:spLocks noChangeArrowheads="1"/>
            </p:cNvSpPr>
            <p:nvPr/>
          </p:nvSpPr>
          <p:spPr bwMode="auto">
            <a:xfrm>
              <a:off x="3985" y="7467"/>
              <a:ext cx="111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6" name="Rectangle 84"/>
            <p:cNvSpPr>
              <a:spLocks noChangeArrowheads="1"/>
            </p:cNvSpPr>
            <p:nvPr/>
          </p:nvSpPr>
          <p:spPr bwMode="auto">
            <a:xfrm>
              <a:off x="3791" y="7867"/>
              <a:ext cx="371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GND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7" name="Rectangle 85"/>
            <p:cNvSpPr>
              <a:spLocks noChangeArrowheads="1"/>
            </p:cNvSpPr>
            <p:nvPr/>
          </p:nvSpPr>
          <p:spPr bwMode="auto">
            <a:xfrm>
              <a:off x="7360" y="5972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8" name="Rectangle 86"/>
            <p:cNvSpPr>
              <a:spLocks noChangeArrowheads="1"/>
            </p:cNvSpPr>
            <p:nvPr/>
          </p:nvSpPr>
          <p:spPr bwMode="auto">
            <a:xfrm>
              <a:off x="7482" y="6035"/>
              <a:ext cx="11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7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19" name="Rectangle 87"/>
            <p:cNvSpPr>
              <a:spLocks noChangeArrowheads="1"/>
            </p:cNvSpPr>
            <p:nvPr/>
          </p:nvSpPr>
          <p:spPr bwMode="auto">
            <a:xfrm>
              <a:off x="7360" y="6450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0" name="Rectangle 88"/>
            <p:cNvSpPr>
              <a:spLocks noChangeArrowheads="1"/>
            </p:cNvSpPr>
            <p:nvPr/>
          </p:nvSpPr>
          <p:spPr bwMode="auto">
            <a:xfrm>
              <a:off x="7482" y="6512"/>
              <a:ext cx="11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1" name="Rectangle 89"/>
            <p:cNvSpPr>
              <a:spLocks noChangeArrowheads="1"/>
            </p:cNvSpPr>
            <p:nvPr/>
          </p:nvSpPr>
          <p:spPr bwMode="auto">
            <a:xfrm>
              <a:off x="7360" y="6927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2" name="Rectangle 90"/>
            <p:cNvSpPr>
              <a:spLocks noChangeArrowheads="1"/>
            </p:cNvSpPr>
            <p:nvPr/>
          </p:nvSpPr>
          <p:spPr bwMode="auto">
            <a:xfrm>
              <a:off x="7482" y="6990"/>
              <a:ext cx="11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3" name="Rectangle 91"/>
            <p:cNvSpPr>
              <a:spLocks noChangeArrowheads="1"/>
            </p:cNvSpPr>
            <p:nvPr/>
          </p:nvSpPr>
          <p:spPr bwMode="auto">
            <a:xfrm>
              <a:off x="7360" y="7405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4" name="Rectangle 92"/>
            <p:cNvSpPr>
              <a:spLocks noChangeArrowheads="1"/>
            </p:cNvSpPr>
            <p:nvPr/>
          </p:nvSpPr>
          <p:spPr bwMode="auto">
            <a:xfrm>
              <a:off x="7482" y="7467"/>
              <a:ext cx="11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5" name="Rectangle 93"/>
            <p:cNvSpPr>
              <a:spLocks noChangeArrowheads="1"/>
            </p:cNvSpPr>
            <p:nvPr/>
          </p:nvSpPr>
          <p:spPr bwMode="auto">
            <a:xfrm>
              <a:off x="7360" y="7867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6" name="Rectangle 94"/>
            <p:cNvSpPr>
              <a:spLocks noChangeArrowheads="1"/>
            </p:cNvSpPr>
            <p:nvPr/>
          </p:nvSpPr>
          <p:spPr bwMode="auto">
            <a:xfrm>
              <a:off x="7482" y="7930"/>
              <a:ext cx="110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7" name="Rectangle 95"/>
            <p:cNvSpPr>
              <a:spLocks noChangeArrowheads="1"/>
            </p:cNvSpPr>
            <p:nvPr/>
          </p:nvSpPr>
          <p:spPr bwMode="auto">
            <a:xfrm>
              <a:off x="7393" y="2170"/>
              <a:ext cx="248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WE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8" name="Rectangle 96"/>
            <p:cNvSpPr>
              <a:spLocks noChangeArrowheads="1"/>
            </p:cNvSpPr>
            <p:nvPr/>
          </p:nvSpPr>
          <p:spPr bwMode="auto">
            <a:xfrm>
              <a:off x="7347" y="2633"/>
              <a:ext cx="248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CS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29" name="Rectangle 97"/>
            <p:cNvSpPr>
              <a:spLocks noChangeArrowheads="1"/>
            </p:cNvSpPr>
            <p:nvPr/>
          </p:nvSpPr>
          <p:spPr bwMode="auto">
            <a:xfrm>
              <a:off x="7554" y="2701"/>
              <a:ext cx="10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0" name="Rectangle 98"/>
            <p:cNvSpPr>
              <a:spLocks noChangeArrowheads="1"/>
            </p:cNvSpPr>
            <p:nvPr/>
          </p:nvSpPr>
          <p:spPr bwMode="auto">
            <a:xfrm>
              <a:off x="7386" y="3131"/>
              <a:ext cx="125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1" name="Rectangle 99"/>
            <p:cNvSpPr>
              <a:spLocks noChangeArrowheads="1"/>
            </p:cNvSpPr>
            <p:nvPr/>
          </p:nvSpPr>
          <p:spPr bwMode="auto">
            <a:xfrm>
              <a:off x="7507" y="3152"/>
              <a:ext cx="113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2" name="Rectangle 100"/>
            <p:cNvSpPr>
              <a:spLocks noChangeArrowheads="1"/>
            </p:cNvSpPr>
            <p:nvPr/>
          </p:nvSpPr>
          <p:spPr bwMode="auto">
            <a:xfrm>
              <a:off x="7386" y="3627"/>
              <a:ext cx="125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3" name="Rectangle 101"/>
            <p:cNvSpPr>
              <a:spLocks noChangeArrowheads="1"/>
            </p:cNvSpPr>
            <p:nvPr/>
          </p:nvSpPr>
          <p:spPr bwMode="auto">
            <a:xfrm>
              <a:off x="7507" y="3690"/>
              <a:ext cx="113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4" name="Rectangle 102"/>
            <p:cNvSpPr>
              <a:spLocks noChangeArrowheads="1"/>
            </p:cNvSpPr>
            <p:nvPr/>
          </p:nvSpPr>
          <p:spPr bwMode="auto">
            <a:xfrm>
              <a:off x="7360" y="4063"/>
              <a:ext cx="12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5" name="Rectangle 103"/>
            <p:cNvSpPr>
              <a:spLocks noChangeArrowheads="1"/>
            </p:cNvSpPr>
            <p:nvPr/>
          </p:nvSpPr>
          <p:spPr bwMode="auto">
            <a:xfrm>
              <a:off x="7465" y="4084"/>
              <a:ext cx="221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6" name="Rectangle 104"/>
            <p:cNvSpPr>
              <a:spLocks noChangeArrowheads="1"/>
            </p:cNvSpPr>
            <p:nvPr/>
          </p:nvSpPr>
          <p:spPr bwMode="auto">
            <a:xfrm>
              <a:off x="7373" y="4545"/>
              <a:ext cx="248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OE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7" name="Rectangle 105"/>
            <p:cNvSpPr>
              <a:spLocks noChangeArrowheads="1"/>
            </p:cNvSpPr>
            <p:nvPr/>
          </p:nvSpPr>
          <p:spPr bwMode="auto">
            <a:xfrm>
              <a:off x="7360" y="5045"/>
              <a:ext cx="125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8" name="Rectangle 106"/>
            <p:cNvSpPr>
              <a:spLocks noChangeArrowheads="1"/>
            </p:cNvSpPr>
            <p:nvPr/>
          </p:nvSpPr>
          <p:spPr bwMode="auto">
            <a:xfrm>
              <a:off x="7482" y="5087"/>
              <a:ext cx="220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39" name="Rectangle 107"/>
            <p:cNvSpPr>
              <a:spLocks noChangeArrowheads="1"/>
            </p:cNvSpPr>
            <p:nvPr/>
          </p:nvSpPr>
          <p:spPr bwMode="auto">
            <a:xfrm>
              <a:off x="7384" y="5506"/>
              <a:ext cx="248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CS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40" name="Rectangle 108"/>
            <p:cNvSpPr>
              <a:spLocks noChangeArrowheads="1"/>
            </p:cNvSpPr>
            <p:nvPr/>
          </p:nvSpPr>
          <p:spPr bwMode="auto">
            <a:xfrm>
              <a:off x="7561" y="5553"/>
              <a:ext cx="110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741" name="Line 109"/>
            <p:cNvSpPr>
              <a:spLocks noChangeShapeType="1"/>
            </p:cNvSpPr>
            <p:nvPr/>
          </p:nvSpPr>
          <p:spPr bwMode="auto">
            <a:xfrm>
              <a:off x="7369" y="5524"/>
              <a:ext cx="193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2" name="Line 110"/>
            <p:cNvSpPr>
              <a:spLocks noChangeShapeType="1"/>
            </p:cNvSpPr>
            <p:nvPr/>
          </p:nvSpPr>
          <p:spPr bwMode="auto">
            <a:xfrm>
              <a:off x="7343" y="4575"/>
              <a:ext cx="198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3" name="Line 111"/>
            <p:cNvSpPr>
              <a:spLocks noChangeShapeType="1"/>
            </p:cNvSpPr>
            <p:nvPr/>
          </p:nvSpPr>
          <p:spPr bwMode="auto">
            <a:xfrm>
              <a:off x="7375" y="2210"/>
              <a:ext cx="198" cy="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4" name="Rectangle 112"/>
            <p:cNvSpPr>
              <a:spLocks noChangeArrowheads="1"/>
            </p:cNvSpPr>
            <p:nvPr/>
          </p:nvSpPr>
          <p:spPr bwMode="auto">
            <a:xfrm>
              <a:off x="7292" y="1693"/>
              <a:ext cx="37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</a:rPr>
                <a:t>+5V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17" name="Line 5"/>
          <p:cNvSpPr>
            <a:spLocks noChangeShapeType="1"/>
          </p:cNvSpPr>
          <p:nvPr/>
        </p:nvSpPr>
        <p:spPr bwMode="auto">
          <a:xfrm>
            <a:off x="3986579" y="5167244"/>
            <a:ext cx="345951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" name="Line 6"/>
          <p:cNvSpPr>
            <a:spLocks noChangeShapeType="1"/>
          </p:cNvSpPr>
          <p:nvPr/>
        </p:nvSpPr>
        <p:spPr bwMode="auto">
          <a:xfrm flipV="1">
            <a:off x="3606801" y="5589240"/>
            <a:ext cx="461143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" name="Line 6"/>
          <p:cNvSpPr>
            <a:spLocks noChangeShapeType="1"/>
          </p:cNvSpPr>
          <p:nvPr/>
        </p:nvSpPr>
        <p:spPr bwMode="auto">
          <a:xfrm flipV="1">
            <a:off x="3284648" y="6028408"/>
            <a:ext cx="461143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87862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2C2B875-516F-44E6-BF42-C5212F35CAA0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主要内容：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2133600"/>
            <a:ext cx="7920038" cy="3816350"/>
          </a:xfrm>
        </p:spPr>
        <p:txBody>
          <a:bodyPr/>
          <a:lstStyle/>
          <a:p>
            <a:pPr eaLnBrk="1" hangingPunct="1">
              <a:spcBef>
                <a:spcPct val="40000"/>
              </a:spcBef>
            </a:pPr>
            <a:r>
              <a:rPr lang="zh-CN" altLang="en-US" dirty="0" smtClean="0"/>
              <a:t>存储器系统</a:t>
            </a:r>
            <a:endParaRPr lang="en-US" altLang="zh-CN" dirty="0" smtClean="0"/>
          </a:p>
          <a:p>
            <a:pPr eaLnBrk="1" hangingPunct="1">
              <a:spcBef>
                <a:spcPct val="40000"/>
              </a:spcBef>
            </a:pPr>
            <a:r>
              <a:rPr lang="zh-CN" altLang="en-US" dirty="0" smtClean="0"/>
              <a:t>半导体存储器的分类及其特点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dirty="0" smtClean="0"/>
              <a:t>半导体存储芯片的外部特性及其与系统的连接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dirty="0" smtClean="0"/>
              <a:t>存储器接口设计（存储器扩展技术）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dirty="0" smtClean="0"/>
              <a:t>高速缓存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EB73C5-8A60-4D0B-8F73-64B8A5D587AB}" type="slidenum">
              <a:rPr lang="zh-CN" altLang="en-US" smtClean="0"/>
              <a:pPr/>
              <a:t>20</a:t>
            </a:fld>
            <a:endParaRPr lang="en-US" altLang="zh-CN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6264</a:t>
            </a:r>
            <a:r>
              <a:rPr lang="zh-CN" altLang="en-US" sz="4400" smtClean="0"/>
              <a:t>的工作过程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133600"/>
            <a:ext cx="7772400" cy="162718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读操作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写操作</a:t>
            </a:r>
            <a:r>
              <a:rPr lang="zh-CN" altLang="en-US" sz="2400" smtClean="0"/>
              <a:t>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smtClean="0"/>
              <a:t>                          </a:t>
            </a:r>
            <a:endParaRPr lang="zh-CN" altLang="en-US" smtClean="0"/>
          </a:p>
        </p:txBody>
      </p:sp>
      <p:sp>
        <p:nvSpPr>
          <p:cNvPr id="116739" name="Rectangl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987675" y="4221163"/>
            <a:ext cx="2303463" cy="647700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3490913" y="4365625"/>
            <a:ext cx="136842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工作时序</a:t>
            </a:r>
          </a:p>
        </p:txBody>
      </p:sp>
    </p:spTree>
    <p:extLst>
      <p:ext uri="{BB962C8B-B14F-4D97-AF65-F5344CB8AC3E}">
        <p14:creationId xmlns:p14="http://schemas.microsoft.com/office/powerpoint/2010/main" val="296243498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animBg="1"/>
      <p:bldP spid="1167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 smtClean="0">
                <a:latin typeface="+mj-lt"/>
              </a:rPr>
              <a:t>3. </a:t>
            </a:r>
            <a:r>
              <a:rPr lang="zh-CN" altLang="en-US" b="1" dirty="0" smtClean="0">
                <a:latin typeface="+mj-lt"/>
              </a:rPr>
              <a:t>6264</a:t>
            </a:r>
            <a:r>
              <a:rPr lang="zh-CN" altLang="en-US" dirty="0" smtClean="0"/>
              <a:t>芯片与系统的连接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017713"/>
            <a:ext cx="7992888" cy="4114800"/>
          </a:xfrm>
        </p:spPr>
        <p:txBody>
          <a:bodyPr/>
          <a:lstStyle/>
          <a:p>
            <a:pPr algn="just"/>
            <a:r>
              <a:rPr lang="zh-CN" altLang="en-US" dirty="0" smtClean="0"/>
              <a:t>存储器芯片与系统的连接分为两部分：</a:t>
            </a:r>
            <a:endParaRPr lang="en-US" altLang="zh-CN" dirty="0" smtClean="0"/>
          </a:p>
          <a:p>
            <a:pPr lvl="1"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dirty="0" smtClean="0"/>
              <a:t>确定要访问的存储芯片</a:t>
            </a:r>
            <a:endParaRPr lang="en-US" altLang="zh-CN" dirty="0" smtClean="0"/>
          </a:p>
          <a:p>
            <a:pPr lvl="2"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dirty="0" smtClean="0"/>
              <a:t>系统中可能存在多片存储器芯片，要访问的单元只能存在于某一片芯片上。</a:t>
            </a:r>
            <a:endParaRPr lang="en-US" altLang="zh-CN" dirty="0" smtClean="0"/>
          </a:p>
          <a:p>
            <a:pPr lvl="1"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dirty="0" smtClean="0"/>
              <a:t>找到芯片后，寻找该芯片上要访问的单元。</a:t>
            </a:r>
            <a:endParaRPr lang="en-US" altLang="zh-CN" dirty="0" smtClean="0"/>
          </a:p>
          <a:p>
            <a:pPr lvl="2"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/>
              <a:t>6264</a:t>
            </a:r>
            <a:r>
              <a:rPr lang="zh-CN" altLang="en-US" dirty="0" smtClean="0"/>
              <a:t>芯片上有</a:t>
            </a:r>
            <a:r>
              <a:rPr lang="en-US" altLang="zh-CN" dirty="0" smtClean="0"/>
              <a:t>8K</a:t>
            </a:r>
            <a:r>
              <a:rPr lang="zh-CN" altLang="en-US" dirty="0" smtClean="0"/>
              <a:t>个单元，每个单元在该芯片上有惟一的</a:t>
            </a:r>
            <a:r>
              <a:rPr lang="en-US" altLang="zh-CN" dirty="0" smtClean="0"/>
              <a:t>13</a:t>
            </a:r>
            <a:r>
              <a:rPr lang="zh-CN" altLang="en-US" dirty="0" smtClean="0"/>
              <a:t>位地址码。</a:t>
            </a:r>
            <a:endParaRPr lang="en-US" altLang="zh-CN" dirty="0" smtClean="0"/>
          </a:p>
          <a:p>
            <a:pPr lvl="2"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dirty="0" smtClean="0"/>
              <a:t>每片</a:t>
            </a:r>
            <a:r>
              <a:rPr lang="en-US" altLang="zh-CN" dirty="0" smtClean="0"/>
              <a:t>6264</a:t>
            </a:r>
            <a:r>
              <a:rPr lang="zh-CN" altLang="en-US" dirty="0" smtClean="0"/>
              <a:t>芯片上第一个单元在该芯片上的地址：</a:t>
            </a:r>
            <a:r>
              <a:rPr lang="en-US" altLang="zh-CN" dirty="0" smtClean="0"/>
              <a:t>0</a:t>
            </a:r>
          </a:p>
          <a:p>
            <a:pPr lvl="2"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dirty="0" smtClean="0"/>
              <a:t>每片</a:t>
            </a:r>
            <a:r>
              <a:rPr lang="en-US" altLang="zh-CN" dirty="0" smtClean="0"/>
              <a:t>6264</a:t>
            </a:r>
            <a:r>
              <a:rPr lang="zh-CN" altLang="en-US" dirty="0" smtClean="0"/>
              <a:t>芯片上最后一个</a:t>
            </a:r>
            <a:r>
              <a:rPr lang="zh-CN" altLang="en-US" dirty="0"/>
              <a:t>单元在该芯片上的</a:t>
            </a:r>
            <a:r>
              <a:rPr lang="zh-CN" altLang="en-US" dirty="0" smtClean="0"/>
              <a:t>地址：</a:t>
            </a:r>
            <a:r>
              <a:rPr lang="en-US" altLang="zh-CN" dirty="0" smtClean="0"/>
              <a:t>8191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823D7D-F806-498B-A685-DA17BC42CCDC}" type="slidenum">
              <a:rPr lang="zh-CN" altLang="en-US" smtClean="0"/>
              <a:pPr>
                <a:defRPr/>
              </a:pPr>
              <a:t>21</a:t>
            </a:fld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6046262"/>
            <a:ext cx="7128792" cy="5510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tIns="72000" bIns="108000" rtlCol="0">
            <a:spAutoFit/>
          </a:bodyPr>
          <a:lstStyle/>
          <a:p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用芯片的</a:t>
            </a:r>
            <a:r>
              <a:rPr lang="en-US" altLang="zh-CN" sz="2400" b="1" dirty="0" smtClean="0">
                <a:latin typeface="华文中宋" pitchFamily="2" charset="-122"/>
                <a:ea typeface="华文中宋" pitchFamily="2" charset="-122"/>
              </a:rPr>
              <a:t>13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位地址码</a:t>
            </a:r>
            <a:r>
              <a:rPr lang="en-US" altLang="zh-CN" sz="2400" b="1" dirty="0" smtClean="0">
                <a:latin typeface="华文中宋" pitchFamily="2" charset="-122"/>
                <a:ea typeface="华文中宋" pitchFamily="2" charset="-122"/>
              </a:rPr>
              <a:t>A0-A12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寻址片内的每个单元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72294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31D31EF-5E2F-4B47-9467-EB678991F1BB}" type="slidenum">
              <a:rPr lang="zh-CN" altLang="en-US" smtClean="0"/>
              <a:pPr/>
              <a:t>22</a:t>
            </a:fld>
            <a:endParaRPr lang="en-US" altLang="zh-CN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+mn-lt"/>
              </a:rPr>
              <a:t>6264</a:t>
            </a:r>
            <a:r>
              <a:rPr lang="zh-CN" altLang="en-US" dirty="0" smtClean="0"/>
              <a:t>与系统的连接框架图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676400" y="2427288"/>
            <a:ext cx="1447800" cy="3810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172200" y="2427288"/>
            <a:ext cx="1495425" cy="3810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6172200" y="2579688"/>
            <a:ext cx="1371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D0~D7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6172200" y="30368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endParaRPr kumimoji="1" lang="en-US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172200" y="390366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12</a:t>
            </a:r>
            <a:endParaRPr kumimoji="1" lang="en-US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248400" y="362585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6248400" y="347345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 b="1">
                <a:solidFill>
                  <a:schemeClr val="bg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248400" y="332105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6172200" y="4408488"/>
            <a:ext cx="8477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WE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6191250" y="48021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OE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6172200" y="5289550"/>
            <a:ext cx="8477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kumimoji="1" lang="en-US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172200" y="5703888"/>
            <a:ext cx="8477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2</a:t>
            </a:r>
            <a:endParaRPr kumimoji="1" lang="en-US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>
            <a:off x="3124200" y="3341688"/>
            <a:ext cx="30480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3124200" y="4175125"/>
            <a:ext cx="30480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4343400" y="33416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latin typeface="Times New Roman" pitchFamily="18" charset="0"/>
              </a:rPr>
              <a:t>•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343400" y="3570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latin typeface="Times New Roman" pitchFamily="18" charset="0"/>
              </a:rPr>
              <a:t>•</a:t>
            </a: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4343400" y="37988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latin typeface="Times New Roman" pitchFamily="18" charset="0"/>
              </a:rPr>
              <a:t>•</a:t>
            </a:r>
          </a:p>
        </p:txBody>
      </p:sp>
      <p:sp>
        <p:nvSpPr>
          <p:cNvPr id="30745" name="Line 25"/>
          <p:cNvSpPr>
            <a:spLocks noChangeShapeType="1"/>
          </p:cNvSpPr>
          <p:nvPr/>
        </p:nvSpPr>
        <p:spPr bwMode="auto">
          <a:xfrm>
            <a:off x="3124200" y="4637088"/>
            <a:ext cx="30480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6" name="Line 26"/>
          <p:cNvSpPr>
            <a:spLocks noChangeShapeType="1"/>
          </p:cNvSpPr>
          <p:nvPr/>
        </p:nvSpPr>
        <p:spPr bwMode="auto">
          <a:xfrm>
            <a:off x="3124200" y="5018088"/>
            <a:ext cx="30480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7" name="Line 27"/>
          <p:cNvSpPr>
            <a:spLocks noChangeShapeType="1"/>
          </p:cNvSpPr>
          <p:nvPr/>
        </p:nvSpPr>
        <p:spPr bwMode="auto">
          <a:xfrm>
            <a:off x="6262688" y="4470400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8" name="Line 28"/>
          <p:cNvSpPr>
            <a:spLocks noChangeShapeType="1"/>
          </p:cNvSpPr>
          <p:nvPr/>
        </p:nvSpPr>
        <p:spPr bwMode="auto">
          <a:xfrm>
            <a:off x="6275388" y="4865688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9" name="Line 29"/>
          <p:cNvSpPr>
            <a:spLocks noChangeShapeType="1"/>
          </p:cNvSpPr>
          <p:nvPr/>
        </p:nvSpPr>
        <p:spPr bwMode="auto">
          <a:xfrm>
            <a:off x="6275388" y="5337175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0" name="Text Box 30"/>
          <p:cNvSpPr txBox="1">
            <a:spLocks noChangeArrowheads="1"/>
          </p:cNvSpPr>
          <p:nvPr/>
        </p:nvSpPr>
        <p:spPr bwMode="auto">
          <a:xfrm>
            <a:off x="2590800" y="31130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endParaRPr kumimoji="1" lang="en-US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51" name="Text Box 31"/>
          <p:cNvSpPr txBox="1">
            <a:spLocks noChangeArrowheads="1"/>
          </p:cNvSpPr>
          <p:nvPr/>
        </p:nvSpPr>
        <p:spPr bwMode="auto">
          <a:xfrm>
            <a:off x="2514600" y="390366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12</a:t>
            </a:r>
            <a:endParaRPr kumimoji="1" lang="en-US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2052638" y="4408488"/>
            <a:ext cx="1295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MEMW</a:t>
            </a:r>
          </a:p>
        </p:txBody>
      </p:sp>
      <p:sp>
        <p:nvSpPr>
          <p:cNvPr id="30753" name="Text Box 33"/>
          <p:cNvSpPr txBox="1">
            <a:spLocks noChangeArrowheads="1"/>
          </p:cNvSpPr>
          <p:nvPr/>
        </p:nvSpPr>
        <p:spPr bwMode="auto">
          <a:xfrm>
            <a:off x="2052638" y="4789488"/>
            <a:ext cx="1295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solidFill>
                  <a:schemeClr val="bg1"/>
                </a:solidFill>
                <a:latin typeface="Times New Roman" pitchFamily="18" charset="0"/>
              </a:rPr>
              <a:t>MEMR</a:t>
            </a:r>
          </a:p>
        </p:txBody>
      </p:sp>
      <p:sp>
        <p:nvSpPr>
          <p:cNvPr id="30754" name="Line 34"/>
          <p:cNvSpPr>
            <a:spLocks noChangeShapeType="1"/>
          </p:cNvSpPr>
          <p:nvPr/>
        </p:nvSpPr>
        <p:spPr bwMode="auto">
          <a:xfrm>
            <a:off x="2157413" y="4470400"/>
            <a:ext cx="881062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5" name="Line 35"/>
          <p:cNvSpPr>
            <a:spLocks noChangeShapeType="1"/>
          </p:cNvSpPr>
          <p:nvPr/>
        </p:nvSpPr>
        <p:spPr bwMode="auto">
          <a:xfrm>
            <a:off x="2143125" y="4851400"/>
            <a:ext cx="846138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6" name="Text Box 36"/>
          <p:cNvSpPr txBox="1">
            <a:spLocks noChangeArrowheads="1"/>
          </p:cNvSpPr>
          <p:nvPr/>
        </p:nvSpPr>
        <p:spPr bwMode="auto">
          <a:xfrm>
            <a:off x="4191000" y="5335588"/>
            <a:ext cx="914400" cy="7747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2000" b="1" dirty="0">
                <a:latin typeface="Times New Roman" pitchFamily="18" charset="0"/>
              </a:rPr>
              <a:t>译码</a:t>
            </a:r>
          </a:p>
          <a:p>
            <a:pPr algn="ctr">
              <a:spcBef>
                <a:spcPct val="20000"/>
              </a:spcBef>
            </a:pPr>
            <a:r>
              <a:rPr kumimoji="1" lang="zh-CN" altLang="en-US" sz="2000" b="1" dirty="0">
                <a:latin typeface="Times New Roman" pitchFamily="18" charset="0"/>
              </a:rPr>
              <a:t>电路</a:t>
            </a:r>
            <a:endParaRPr kumimoji="1" lang="zh-CN" altLang="en-US" sz="2000" dirty="0">
              <a:latin typeface="Times New Roman" pitchFamily="18" charset="0"/>
            </a:endParaRPr>
          </a:p>
        </p:txBody>
      </p:sp>
      <p:sp>
        <p:nvSpPr>
          <p:cNvPr id="30757" name="Line 37"/>
          <p:cNvSpPr>
            <a:spLocks noChangeShapeType="1"/>
          </p:cNvSpPr>
          <p:nvPr/>
        </p:nvSpPr>
        <p:spPr bwMode="auto">
          <a:xfrm flipV="1">
            <a:off x="5105400" y="5516563"/>
            <a:ext cx="1050925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0" name="Line 40"/>
          <p:cNvSpPr>
            <a:spLocks noChangeShapeType="1"/>
          </p:cNvSpPr>
          <p:nvPr/>
        </p:nvSpPr>
        <p:spPr bwMode="auto">
          <a:xfrm flipV="1">
            <a:off x="5724525" y="5949950"/>
            <a:ext cx="4318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2" name="Line 42"/>
          <p:cNvSpPr>
            <a:spLocks noChangeShapeType="1"/>
          </p:cNvSpPr>
          <p:nvPr/>
        </p:nvSpPr>
        <p:spPr bwMode="auto">
          <a:xfrm>
            <a:off x="3124200" y="5522913"/>
            <a:ext cx="10668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3" name="Line 43"/>
          <p:cNvSpPr>
            <a:spLocks noChangeShapeType="1"/>
          </p:cNvSpPr>
          <p:nvPr/>
        </p:nvSpPr>
        <p:spPr bwMode="auto">
          <a:xfrm>
            <a:off x="3124200" y="5954713"/>
            <a:ext cx="10668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4" name="Text Box 44"/>
          <p:cNvSpPr txBox="1">
            <a:spLocks noChangeArrowheads="1"/>
          </p:cNvSpPr>
          <p:nvPr/>
        </p:nvSpPr>
        <p:spPr bwMode="auto">
          <a:xfrm>
            <a:off x="2125663" y="5373688"/>
            <a:ext cx="1006475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高位地址信号</a:t>
            </a:r>
          </a:p>
        </p:txBody>
      </p:sp>
      <p:sp>
        <p:nvSpPr>
          <p:cNvPr id="30765" name="Text Box 45"/>
          <p:cNvSpPr txBox="1">
            <a:spLocks noChangeArrowheads="1"/>
          </p:cNvSpPr>
          <p:nvPr/>
        </p:nvSpPr>
        <p:spPr bwMode="auto">
          <a:xfrm>
            <a:off x="2057400" y="2579688"/>
            <a:ext cx="1371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D0~D7</a:t>
            </a:r>
          </a:p>
        </p:txBody>
      </p:sp>
      <p:sp>
        <p:nvSpPr>
          <p:cNvPr id="30766" name="Text Box 46"/>
          <p:cNvSpPr txBox="1">
            <a:spLocks noChangeArrowheads="1"/>
          </p:cNvSpPr>
          <p:nvPr/>
        </p:nvSpPr>
        <p:spPr bwMode="auto">
          <a:xfrm>
            <a:off x="6156325" y="1989138"/>
            <a:ext cx="1584325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SRAM 6264</a:t>
            </a:r>
          </a:p>
        </p:txBody>
      </p:sp>
      <p:sp>
        <p:nvSpPr>
          <p:cNvPr id="30767" name="Text Box 47"/>
          <p:cNvSpPr txBox="1">
            <a:spLocks noChangeArrowheads="1"/>
          </p:cNvSpPr>
          <p:nvPr/>
        </p:nvSpPr>
        <p:spPr bwMode="auto">
          <a:xfrm>
            <a:off x="1692275" y="1989138"/>
            <a:ext cx="1366838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8088</a:t>
            </a:r>
            <a:r>
              <a:rPr lang="zh-CN" altLang="en-US" b="1"/>
              <a:t>总线</a:t>
            </a:r>
          </a:p>
        </p:txBody>
      </p:sp>
      <p:sp>
        <p:nvSpPr>
          <p:cNvPr id="30768" name="Oval 48"/>
          <p:cNvSpPr>
            <a:spLocks noChangeArrowheads="1"/>
          </p:cNvSpPr>
          <p:nvPr/>
        </p:nvSpPr>
        <p:spPr bwMode="auto">
          <a:xfrm>
            <a:off x="5580063" y="5876925"/>
            <a:ext cx="144462" cy="142875"/>
          </a:xfrm>
          <a:prstGeom prst="ellips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9" name="Text Box 49"/>
          <p:cNvSpPr txBox="1">
            <a:spLocks noChangeArrowheads="1"/>
          </p:cNvSpPr>
          <p:nvPr/>
        </p:nvSpPr>
        <p:spPr bwMode="auto">
          <a:xfrm>
            <a:off x="5219700" y="6021388"/>
            <a:ext cx="792163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+5V</a:t>
            </a:r>
            <a:endParaRPr lang="zh-CN" altLang="en-US" b="1"/>
          </a:p>
        </p:txBody>
      </p:sp>
      <p:sp>
        <p:nvSpPr>
          <p:cNvPr id="30770" name="Text Box 50"/>
          <p:cNvSpPr txBox="1">
            <a:spLocks noChangeArrowheads="1"/>
          </p:cNvSpPr>
          <p:nvPr/>
        </p:nvSpPr>
        <p:spPr bwMode="auto">
          <a:xfrm>
            <a:off x="3348038" y="5545138"/>
            <a:ext cx="35877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┇</a:t>
            </a:r>
            <a:endParaRPr lang="zh-CN" altLang="en-US"/>
          </a:p>
        </p:txBody>
      </p:sp>
      <p:cxnSp>
        <p:nvCxnSpPr>
          <p:cNvPr id="46" name="直接箭头连接符 45"/>
          <p:cNvCxnSpPr>
            <a:endCxn id="30727" idx="1"/>
          </p:cNvCxnSpPr>
          <p:nvPr/>
        </p:nvCxnSpPr>
        <p:spPr bwMode="auto">
          <a:xfrm flipV="1">
            <a:off x="3131840" y="2808288"/>
            <a:ext cx="3040360" cy="0"/>
          </a:xfrm>
          <a:prstGeom prst="straightConnector1">
            <a:avLst/>
          </a:prstGeom>
          <a:solidFill>
            <a:srgbClr val="339966"/>
          </a:solidFill>
          <a:ln w="88900" cap="sq" cmpd="sng" algn="ctr">
            <a:solidFill>
              <a:srgbClr val="FF6600"/>
            </a:solidFill>
            <a:prstDash val="solid"/>
            <a:round/>
            <a:headEnd type="triangle" w="lg" len="med"/>
            <a:tailEnd type="triangle" w="lg" len="med"/>
          </a:ln>
          <a:effectLst/>
        </p:spPr>
      </p:cxnSp>
      <p:sp>
        <p:nvSpPr>
          <p:cNvPr id="45" name="椭圆 44"/>
          <p:cNvSpPr/>
          <p:nvPr/>
        </p:nvSpPr>
        <p:spPr bwMode="auto">
          <a:xfrm>
            <a:off x="3923928" y="5085184"/>
            <a:ext cx="1512168" cy="1440160"/>
          </a:xfrm>
          <a:prstGeom prst="ellipse">
            <a:avLst/>
          </a:prstGeom>
          <a:noFill/>
          <a:ln w="2222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0101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8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1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4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4" dur="500"/>
                                        <p:tgtEl>
                                          <p:spTgt spid="3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2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8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6" grpId="0" animBg="1"/>
      <p:bldP spid="30727" grpId="0"/>
      <p:bldP spid="30728" grpId="0"/>
      <p:bldP spid="30729" grpId="0"/>
      <p:bldP spid="30730" grpId="0"/>
      <p:bldP spid="30731" grpId="0"/>
      <p:bldP spid="30732" grpId="0"/>
      <p:bldP spid="30735" grpId="0"/>
      <p:bldP spid="30736" grpId="0"/>
      <p:bldP spid="30737" grpId="0"/>
      <p:bldP spid="30738" grpId="0"/>
      <p:bldP spid="30740" grpId="0" animBg="1"/>
      <p:bldP spid="30741" grpId="0" animBg="1"/>
      <p:bldP spid="30742" grpId="0"/>
      <p:bldP spid="30743" grpId="0"/>
      <p:bldP spid="30744" grpId="0"/>
      <p:bldP spid="30745" grpId="0" animBg="1"/>
      <p:bldP spid="30746" grpId="0" animBg="1"/>
      <p:bldP spid="30747" grpId="0" animBg="1"/>
      <p:bldP spid="30748" grpId="0" animBg="1"/>
      <p:bldP spid="30749" grpId="0" animBg="1"/>
      <p:bldP spid="30750" grpId="0"/>
      <p:bldP spid="30751" grpId="0"/>
      <p:bldP spid="30752" grpId="0"/>
      <p:bldP spid="30753" grpId="0"/>
      <p:bldP spid="30754" grpId="0" animBg="1"/>
      <p:bldP spid="30755" grpId="0" animBg="1"/>
      <p:bldP spid="30756" grpId="0" animBg="1"/>
      <p:bldP spid="30757" grpId="0" animBg="1"/>
      <p:bldP spid="30760" grpId="0" animBg="1"/>
      <p:bldP spid="30762" grpId="0" animBg="1"/>
      <p:bldP spid="30763" grpId="0" animBg="1"/>
      <p:bldP spid="30764" grpId="0"/>
      <p:bldP spid="30765" grpId="0"/>
      <p:bldP spid="30767" grpId="0"/>
      <p:bldP spid="30768" grpId="0" animBg="1"/>
      <p:bldP spid="30769" grpId="0"/>
      <p:bldP spid="30770" grpId="0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E897580-A042-4C53-ABE3-0945ADC764B3}" type="slidenum">
              <a:rPr lang="zh-CN" altLang="en-US" smtClean="0"/>
              <a:pPr/>
              <a:t>23</a:t>
            </a:fld>
            <a:endParaRPr lang="en-US" altLang="zh-CN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b="1" dirty="0" smtClean="0">
                <a:latin typeface="+mn-lt"/>
              </a:rPr>
              <a:t>4.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存储器编址</a:t>
            </a: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1908175" y="4868863"/>
            <a:ext cx="5903913" cy="647700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00" name="AutoShape 4"/>
          <p:cNvSpPr>
            <a:spLocks/>
          </p:cNvSpPr>
          <p:nvPr/>
        </p:nvSpPr>
        <p:spPr bwMode="auto">
          <a:xfrm rot="5400000">
            <a:off x="5652293" y="3933032"/>
            <a:ext cx="360363" cy="3816350"/>
          </a:xfrm>
          <a:prstGeom prst="rightBrace">
            <a:avLst>
              <a:gd name="adj1" fmla="val 88252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01" name="AutoShape 5"/>
          <p:cNvSpPr>
            <a:spLocks/>
          </p:cNvSpPr>
          <p:nvPr/>
        </p:nvSpPr>
        <p:spPr bwMode="auto">
          <a:xfrm rot="5400000">
            <a:off x="2656681" y="4926807"/>
            <a:ext cx="288925" cy="1728788"/>
          </a:xfrm>
          <a:prstGeom prst="rightBrace">
            <a:avLst>
              <a:gd name="adj1" fmla="val 49863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02" name="Line 6"/>
          <p:cNvSpPr>
            <a:spLocks noChangeShapeType="1"/>
          </p:cNvSpPr>
          <p:nvPr/>
        </p:nvSpPr>
        <p:spPr bwMode="auto">
          <a:xfrm>
            <a:off x="3779838" y="4868863"/>
            <a:ext cx="0" cy="649287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1403350" y="2205038"/>
            <a:ext cx="1296988" cy="17287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04" name="Line 8"/>
          <p:cNvSpPr>
            <a:spLocks noChangeShapeType="1"/>
          </p:cNvSpPr>
          <p:nvPr/>
        </p:nvSpPr>
        <p:spPr bwMode="auto">
          <a:xfrm>
            <a:off x="1403350" y="2636838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05" name="Line 9"/>
          <p:cNvSpPr>
            <a:spLocks noChangeShapeType="1"/>
          </p:cNvSpPr>
          <p:nvPr/>
        </p:nvSpPr>
        <p:spPr bwMode="auto">
          <a:xfrm>
            <a:off x="1403350" y="3068638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06" name="Line 10"/>
          <p:cNvSpPr>
            <a:spLocks noChangeShapeType="1"/>
          </p:cNvSpPr>
          <p:nvPr/>
        </p:nvSpPr>
        <p:spPr bwMode="auto">
          <a:xfrm>
            <a:off x="1403350" y="3500438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07" name="Rectangle 11"/>
          <p:cNvSpPr>
            <a:spLocks noChangeArrowheads="1"/>
          </p:cNvSpPr>
          <p:nvPr/>
        </p:nvSpPr>
        <p:spPr bwMode="auto">
          <a:xfrm>
            <a:off x="4211638" y="2205038"/>
            <a:ext cx="1296987" cy="17287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08" name="Line 12"/>
          <p:cNvSpPr>
            <a:spLocks noChangeShapeType="1"/>
          </p:cNvSpPr>
          <p:nvPr/>
        </p:nvSpPr>
        <p:spPr bwMode="auto">
          <a:xfrm>
            <a:off x="4211638" y="2636838"/>
            <a:ext cx="12969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09" name="Line 13"/>
          <p:cNvSpPr>
            <a:spLocks noChangeShapeType="1"/>
          </p:cNvSpPr>
          <p:nvPr/>
        </p:nvSpPr>
        <p:spPr bwMode="auto">
          <a:xfrm>
            <a:off x="4211638" y="3068638"/>
            <a:ext cx="12969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10" name="Line 14"/>
          <p:cNvSpPr>
            <a:spLocks noChangeShapeType="1"/>
          </p:cNvSpPr>
          <p:nvPr/>
        </p:nvSpPr>
        <p:spPr bwMode="auto">
          <a:xfrm>
            <a:off x="4211638" y="3500438"/>
            <a:ext cx="12969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7019925" y="2205038"/>
            <a:ext cx="1296988" cy="17287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12" name="Line 16"/>
          <p:cNvSpPr>
            <a:spLocks noChangeShapeType="1"/>
          </p:cNvSpPr>
          <p:nvPr/>
        </p:nvSpPr>
        <p:spPr bwMode="auto">
          <a:xfrm>
            <a:off x="7019925" y="2636838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13" name="Line 17"/>
          <p:cNvSpPr>
            <a:spLocks noChangeShapeType="1"/>
          </p:cNvSpPr>
          <p:nvPr/>
        </p:nvSpPr>
        <p:spPr bwMode="auto">
          <a:xfrm>
            <a:off x="7019925" y="3068638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14" name="Line 18"/>
          <p:cNvSpPr>
            <a:spLocks noChangeShapeType="1"/>
          </p:cNvSpPr>
          <p:nvPr/>
        </p:nvSpPr>
        <p:spPr bwMode="auto">
          <a:xfrm>
            <a:off x="7019925" y="3500438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15" name="Text Box 19"/>
          <p:cNvSpPr txBox="1">
            <a:spLocks noChangeArrowheads="1"/>
          </p:cNvSpPr>
          <p:nvPr/>
        </p:nvSpPr>
        <p:spPr bwMode="auto">
          <a:xfrm>
            <a:off x="900113" y="2205038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00</a:t>
            </a:r>
          </a:p>
        </p:txBody>
      </p:sp>
      <p:sp>
        <p:nvSpPr>
          <p:cNvPr id="132116" name="Text Box 20"/>
          <p:cNvSpPr txBox="1">
            <a:spLocks noChangeArrowheads="1"/>
          </p:cNvSpPr>
          <p:nvPr/>
        </p:nvSpPr>
        <p:spPr bwMode="auto">
          <a:xfrm>
            <a:off x="900113" y="3536950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11</a:t>
            </a:r>
          </a:p>
        </p:txBody>
      </p:sp>
      <p:sp>
        <p:nvSpPr>
          <p:cNvPr id="132117" name="Text Box 21"/>
          <p:cNvSpPr txBox="1">
            <a:spLocks noChangeArrowheads="1"/>
          </p:cNvSpPr>
          <p:nvPr/>
        </p:nvSpPr>
        <p:spPr bwMode="auto">
          <a:xfrm>
            <a:off x="3708400" y="2276475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00</a:t>
            </a:r>
          </a:p>
        </p:txBody>
      </p:sp>
      <p:sp>
        <p:nvSpPr>
          <p:cNvPr id="132118" name="Text Box 22"/>
          <p:cNvSpPr txBox="1">
            <a:spLocks noChangeArrowheads="1"/>
          </p:cNvSpPr>
          <p:nvPr/>
        </p:nvSpPr>
        <p:spPr bwMode="auto">
          <a:xfrm>
            <a:off x="6545263" y="2239963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00</a:t>
            </a:r>
          </a:p>
        </p:txBody>
      </p:sp>
      <p:sp>
        <p:nvSpPr>
          <p:cNvPr id="132119" name="Text Box 23"/>
          <p:cNvSpPr txBox="1">
            <a:spLocks noChangeArrowheads="1"/>
          </p:cNvSpPr>
          <p:nvPr/>
        </p:nvSpPr>
        <p:spPr bwMode="auto">
          <a:xfrm>
            <a:off x="3779838" y="3543300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11</a:t>
            </a:r>
          </a:p>
        </p:txBody>
      </p:sp>
      <p:sp>
        <p:nvSpPr>
          <p:cNvPr id="132120" name="Text Box 24"/>
          <p:cNvSpPr txBox="1">
            <a:spLocks noChangeArrowheads="1"/>
          </p:cNvSpPr>
          <p:nvPr/>
        </p:nvSpPr>
        <p:spPr bwMode="auto">
          <a:xfrm>
            <a:off x="6588125" y="3544888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11</a:t>
            </a:r>
          </a:p>
        </p:txBody>
      </p:sp>
      <p:sp>
        <p:nvSpPr>
          <p:cNvPr id="132121" name="Text Box 25"/>
          <p:cNvSpPr txBox="1">
            <a:spLocks noChangeArrowheads="1"/>
          </p:cNvSpPr>
          <p:nvPr/>
        </p:nvSpPr>
        <p:spPr bwMode="auto">
          <a:xfrm>
            <a:off x="554038" y="2206625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00</a:t>
            </a:r>
          </a:p>
        </p:txBody>
      </p:sp>
      <p:sp>
        <p:nvSpPr>
          <p:cNvPr id="132122" name="Text Box 26"/>
          <p:cNvSpPr txBox="1">
            <a:spLocks noChangeArrowheads="1"/>
          </p:cNvSpPr>
          <p:nvPr/>
        </p:nvSpPr>
        <p:spPr bwMode="auto">
          <a:xfrm>
            <a:off x="582613" y="3536950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00</a:t>
            </a:r>
          </a:p>
        </p:txBody>
      </p:sp>
      <p:sp>
        <p:nvSpPr>
          <p:cNvPr id="132123" name="Text Box 27"/>
          <p:cNvSpPr txBox="1">
            <a:spLocks noChangeArrowheads="1"/>
          </p:cNvSpPr>
          <p:nvPr/>
        </p:nvSpPr>
        <p:spPr bwMode="auto">
          <a:xfrm>
            <a:off x="3390900" y="2292350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01</a:t>
            </a:r>
          </a:p>
        </p:txBody>
      </p:sp>
      <p:sp>
        <p:nvSpPr>
          <p:cNvPr id="132124" name="Text Box 28"/>
          <p:cNvSpPr txBox="1">
            <a:spLocks noChangeArrowheads="1"/>
          </p:cNvSpPr>
          <p:nvPr/>
        </p:nvSpPr>
        <p:spPr bwMode="auto">
          <a:xfrm>
            <a:off x="3478213" y="3551238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01</a:t>
            </a:r>
          </a:p>
        </p:txBody>
      </p:sp>
      <p:sp>
        <p:nvSpPr>
          <p:cNvPr id="132125" name="Text Box 29"/>
          <p:cNvSpPr txBox="1">
            <a:spLocks noChangeArrowheads="1"/>
          </p:cNvSpPr>
          <p:nvPr/>
        </p:nvSpPr>
        <p:spPr bwMode="auto">
          <a:xfrm>
            <a:off x="6213475" y="2247900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10</a:t>
            </a:r>
          </a:p>
        </p:txBody>
      </p:sp>
      <p:sp>
        <p:nvSpPr>
          <p:cNvPr id="132126" name="Text Box 30"/>
          <p:cNvSpPr txBox="1">
            <a:spLocks noChangeArrowheads="1"/>
          </p:cNvSpPr>
          <p:nvPr/>
        </p:nvSpPr>
        <p:spPr bwMode="auto">
          <a:xfrm>
            <a:off x="6257925" y="3551238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10</a:t>
            </a:r>
          </a:p>
        </p:txBody>
      </p:sp>
      <p:sp>
        <p:nvSpPr>
          <p:cNvPr id="132127" name="Text Box 31"/>
          <p:cNvSpPr txBox="1">
            <a:spLocks noChangeArrowheads="1"/>
          </p:cNvSpPr>
          <p:nvPr/>
        </p:nvSpPr>
        <p:spPr bwMode="auto">
          <a:xfrm>
            <a:off x="4716463" y="6092825"/>
            <a:ext cx="2665412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低位地址（片内地址）</a:t>
            </a:r>
          </a:p>
        </p:txBody>
      </p:sp>
      <p:sp>
        <p:nvSpPr>
          <p:cNvPr id="132128" name="Text Box 32"/>
          <p:cNvSpPr txBox="1">
            <a:spLocks noChangeArrowheads="1"/>
          </p:cNvSpPr>
          <p:nvPr/>
        </p:nvSpPr>
        <p:spPr bwMode="auto">
          <a:xfrm>
            <a:off x="1692275" y="6021388"/>
            <a:ext cx="2665413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高位地址（片选地址）</a:t>
            </a:r>
          </a:p>
        </p:txBody>
      </p:sp>
    </p:spTree>
    <p:extLst>
      <p:ext uri="{BB962C8B-B14F-4D97-AF65-F5344CB8AC3E}">
        <p14:creationId xmlns:p14="http://schemas.microsoft.com/office/powerpoint/2010/main" val="4130898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3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3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32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3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13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13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32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animBg="1"/>
      <p:bldP spid="132100" grpId="0" animBg="1"/>
      <p:bldP spid="132101" grpId="0" animBg="1"/>
      <p:bldP spid="132102" grpId="0" animBg="1"/>
      <p:bldP spid="132103" grpId="0" animBg="1"/>
      <p:bldP spid="132104" grpId="0" animBg="1"/>
      <p:bldP spid="132105" grpId="0" animBg="1"/>
      <p:bldP spid="132106" grpId="0" animBg="1"/>
      <p:bldP spid="132107" grpId="0" animBg="1"/>
      <p:bldP spid="132108" grpId="0" animBg="1"/>
      <p:bldP spid="132109" grpId="0" animBg="1"/>
      <p:bldP spid="132110" grpId="0" animBg="1"/>
      <p:bldP spid="132111" grpId="0" animBg="1"/>
      <p:bldP spid="132112" grpId="0" animBg="1"/>
      <p:bldP spid="132113" grpId="0" animBg="1"/>
      <p:bldP spid="132114" grpId="0" animBg="1"/>
      <p:bldP spid="132115" grpId="0"/>
      <p:bldP spid="132116" grpId="0"/>
      <p:bldP spid="132117" grpId="0"/>
      <p:bldP spid="132118" grpId="0"/>
      <p:bldP spid="132119" grpId="0"/>
      <p:bldP spid="132120" grpId="0"/>
      <p:bldP spid="132121" grpId="0"/>
      <p:bldP spid="132122" grpId="0"/>
      <p:bldP spid="132123" grpId="0"/>
      <p:bldP spid="132124" grpId="0"/>
      <p:bldP spid="132125" grpId="0"/>
      <p:bldP spid="132126" grpId="0"/>
      <p:bldP spid="132127" grpId="0"/>
      <p:bldP spid="1321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61299" y="6284168"/>
            <a:ext cx="775197" cy="457200"/>
          </a:xfrm>
          <a:noFill/>
        </p:spPr>
        <p:txBody>
          <a:bodyPr/>
          <a:lstStyle/>
          <a:p>
            <a:fld id="{038769F5-D0D2-4067-8A9E-503E692D50D4}" type="slidenum">
              <a:rPr lang="zh-CN" altLang="en-US" smtClean="0"/>
              <a:pPr/>
              <a:t>24</a:t>
            </a:fld>
            <a:endParaRPr lang="en-US" altLang="zh-CN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6264</a:t>
            </a:r>
            <a:r>
              <a:rPr lang="zh-CN" altLang="en-US" sz="4400" smtClean="0"/>
              <a:t>芯片的编址</a:t>
            </a:r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1116013" y="2486298"/>
            <a:ext cx="6264275" cy="647700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4" name="Line 4"/>
          <p:cNvSpPr>
            <a:spLocks noChangeShapeType="1"/>
          </p:cNvSpPr>
          <p:nvPr/>
        </p:nvSpPr>
        <p:spPr bwMode="auto">
          <a:xfrm>
            <a:off x="3348038" y="2486298"/>
            <a:ext cx="0" cy="649287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7451725" y="2637110"/>
            <a:ext cx="1152525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片首地址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971550" y="2060848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19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3276600" y="2067198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12</a:t>
            </a: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6950075" y="2060848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0</a:t>
            </a:r>
          </a:p>
        </p:txBody>
      </p:sp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1116013" y="4137099"/>
            <a:ext cx="6264275" cy="647700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30" name="Line 10"/>
          <p:cNvSpPr>
            <a:spLocks noChangeShapeType="1"/>
          </p:cNvSpPr>
          <p:nvPr/>
        </p:nvSpPr>
        <p:spPr bwMode="auto">
          <a:xfrm>
            <a:off x="3348038" y="4137099"/>
            <a:ext cx="0" cy="649288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1" name="Text Box 11"/>
          <p:cNvSpPr txBox="1">
            <a:spLocks noChangeArrowheads="1"/>
          </p:cNvSpPr>
          <p:nvPr/>
        </p:nvSpPr>
        <p:spPr bwMode="auto">
          <a:xfrm>
            <a:off x="971550" y="3711649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19</a:t>
            </a:r>
          </a:p>
        </p:txBody>
      </p:sp>
      <p:sp>
        <p:nvSpPr>
          <p:cNvPr id="133132" name="Text Box 12"/>
          <p:cNvSpPr txBox="1">
            <a:spLocks noChangeArrowheads="1"/>
          </p:cNvSpPr>
          <p:nvPr/>
        </p:nvSpPr>
        <p:spPr bwMode="auto">
          <a:xfrm>
            <a:off x="3276600" y="3717999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12</a:t>
            </a:r>
          </a:p>
        </p:txBody>
      </p:sp>
      <p:sp>
        <p:nvSpPr>
          <p:cNvPr id="133133" name="Text Box 13"/>
          <p:cNvSpPr txBox="1">
            <a:spLocks noChangeArrowheads="1"/>
          </p:cNvSpPr>
          <p:nvPr/>
        </p:nvSpPr>
        <p:spPr bwMode="auto">
          <a:xfrm>
            <a:off x="6950075" y="3711649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0</a:t>
            </a:r>
          </a:p>
        </p:txBody>
      </p:sp>
      <p:sp>
        <p:nvSpPr>
          <p:cNvPr id="133134" name="Text Box 14"/>
          <p:cNvSpPr txBox="1">
            <a:spLocks noChangeArrowheads="1"/>
          </p:cNvSpPr>
          <p:nvPr/>
        </p:nvSpPr>
        <p:spPr bwMode="auto">
          <a:xfrm>
            <a:off x="3333750" y="2637110"/>
            <a:ext cx="41052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0  0  0  0  0  0  0  0  0  0  0  0  0</a:t>
            </a:r>
          </a:p>
        </p:txBody>
      </p:sp>
      <p:sp>
        <p:nvSpPr>
          <p:cNvPr id="133135" name="Text Box 15"/>
          <p:cNvSpPr txBox="1">
            <a:spLocks noChangeArrowheads="1"/>
          </p:cNvSpPr>
          <p:nvPr/>
        </p:nvSpPr>
        <p:spPr bwMode="auto">
          <a:xfrm>
            <a:off x="1101725" y="2630760"/>
            <a:ext cx="23034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X  X  X  X  X  X  X</a:t>
            </a:r>
          </a:p>
        </p:txBody>
      </p:sp>
      <p:sp>
        <p:nvSpPr>
          <p:cNvPr id="133136" name="Text Box 16"/>
          <p:cNvSpPr txBox="1">
            <a:spLocks noChangeArrowheads="1"/>
          </p:cNvSpPr>
          <p:nvPr/>
        </p:nvSpPr>
        <p:spPr bwMode="auto">
          <a:xfrm>
            <a:off x="1087438" y="4265687"/>
            <a:ext cx="23034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X  X  X  X  X  X  X</a:t>
            </a:r>
          </a:p>
        </p:txBody>
      </p:sp>
      <p:sp>
        <p:nvSpPr>
          <p:cNvPr id="133137" name="Text Box 17"/>
          <p:cNvSpPr txBox="1">
            <a:spLocks noChangeArrowheads="1"/>
          </p:cNvSpPr>
          <p:nvPr/>
        </p:nvSpPr>
        <p:spPr bwMode="auto">
          <a:xfrm>
            <a:off x="3333750" y="4265687"/>
            <a:ext cx="41052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1  1  1  1  1  1  1  1  1  1  1  1  1</a:t>
            </a:r>
          </a:p>
        </p:txBody>
      </p:sp>
      <p:sp>
        <p:nvSpPr>
          <p:cNvPr id="133138" name="Text Box 18"/>
          <p:cNvSpPr txBox="1">
            <a:spLocks noChangeArrowheads="1"/>
          </p:cNvSpPr>
          <p:nvPr/>
        </p:nvSpPr>
        <p:spPr bwMode="auto">
          <a:xfrm>
            <a:off x="7451725" y="4287912"/>
            <a:ext cx="1152525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片尾地址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5626" y="5229200"/>
            <a:ext cx="6912768" cy="4895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tIns="72000" bIns="108000" rtlCol="0" anchor="ctr" anchorCtr="0">
            <a:spAutoFit/>
          </a:bodyPr>
          <a:lstStyle/>
          <a:p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芯片上所有的单元具有相同的高位地址（片选地址）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576" y="6008513"/>
            <a:ext cx="7416874" cy="489534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tIns="72000" bIns="108000" rtlCol="0" anchor="ctr" anchorCtr="0">
            <a:spAutoFit/>
          </a:bodyPr>
          <a:lstStyle/>
          <a:p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从片首地址到片尾地址，构成芯片在内存空间中占有的地址范围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01276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animBg="1"/>
      <p:bldP spid="133124" grpId="0" animBg="1"/>
      <p:bldP spid="133125" grpId="0"/>
      <p:bldP spid="133126" grpId="0"/>
      <p:bldP spid="133127" grpId="0"/>
      <p:bldP spid="133128" grpId="0"/>
      <p:bldP spid="133129" grpId="0" animBg="1"/>
      <p:bldP spid="133130" grpId="0" animBg="1"/>
      <p:bldP spid="133131" grpId="0"/>
      <p:bldP spid="133132" grpId="0"/>
      <p:bldP spid="133133" grpId="0"/>
      <p:bldP spid="133134" grpId="0"/>
      <p:bldP spid="133135" grpId="0"/>
      <p:bldP spid="133136" grpId="0"/>
      <p:bldP spid="133137" grpId="0"/>
      <p:bldP spid="133138" grpId="0"/>
      <p:bldP spid="2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DF63E8-1021-43B4-8F9B-768FA48D98E7}" type="slidenum">
              <a:rPr lang="zh-CN" altLang="en-US" smtClean="0"/>
              <a:pPr/>
              <a:t>25</a:t>
            </a:fld>
            <a:endParaRPr lang="en-US" altLang="zh-CN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存储器编址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533525" y="2204864"/>
            <a:ext cx="1296988" cy="17287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>
            <a:off x="1533525" y="2636664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1533525" y="3068464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1533525" y="3500264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341813" y="2204864"/>
            <a:ext cx="1296987" cy="17287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4341813" y="2636664"/>
            <a:ext cx="12969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4341813" y="3068464"/>
            <a:ext cx="12969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4341813" y="3500264"/>
            <a:ext cx="12969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7150100" y="2204864"/>
            <a:ext cx="1296988" cy="1728787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>
            <a:off x="7150100" y="2636664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>
            <a:off x="7150100" y="3068464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auto">
          <a:xfrm>
            <a:off x="7150100" y="3500264"/>
            <a:ext cx="12969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1030288" y="2204864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00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030288" y="3536776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11</a:t>
            </a: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3838575" y="2276301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00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6675438" y="2239789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00</a:t>
            </a: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3910013" y="3543126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11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6718300" y="3544714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11</a:t>
            </a: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684213" y="2206451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00</a:t>
            </a: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712788" y="3536776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00</a:t>
            </a: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3521075" y="2292176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01</a:t>
            </a:r>
          </a:p>
        </p:txBody>
      </p:sp>
      <p:sp>
        <p:nvSpPr>
          <p:cNvPr id="33817" name="Text Box 25"/>
          <p:cNvSpPr txBox="1">
            <a:spLocks noChangeArrowheads="1"/>
          </p:cNvSpPr>
          <p:nvPr/>
        </p:nvSpPr>
        <p:spPr bwMode="auto">
          <a:xfrm>
            <a:off x="3608388" y="3551064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01</a:t>
            </a: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6343650" y="2233439"/>
            <a:ext cx="5762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10</a:t>
            </a:r>
          </a:p>
        </p:txBody>
      </p: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6402388" y="3551064"/>
            <a:ext cx="5762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10</a:t>
            </a:r>
          </a:p>
        </p:txBody>
      </p:sp>
      <p:sp>
        <p:nvSpPr>
          <p:cNvPr id="137245" name="Rectangle 29"/>
          <p:cNvSpPr>
            <a:spLocks noChangeArrowheads="1"/>
          </p:cNvSpPr>
          <p:nvPr/>
        </p:nvSpPr>
        <p:spPr bwMode="auto">
          <a:xfrm>
            <a:off x="1533525" y="3933651"/>
            <a:ext cx="1296988" cy="576263"/>
          </a:xfrm>
          <a:prstGeom prst="rect">
            <a:avLst/>
          </a:prstGeom>
          <a:noFill/>
          <a:ln w="22225">
            <a:solidFill>
              <a:srgbClr val="008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46" name="Text Box 30"/>
          <p:cNvSpPr txBox="1">
            <a:spLocks noChangeArrowheads="1"/>
          </p:cNvSpPr>
          <p:nvPr/>
        </p:nvSpPr>
        <p:spPr bwMode="auto">
          <a:xfrm>
            <a:off x="1547813" y="4120976"/>
            <a:ext cx="72072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CS</a:t>
            </a:r>
          </a:p>
        </p:txBody>
      </p:sp>
      <p:sp>
        <p:nvSpPr>
          <p:cNvPr id="137247" name="Line 31"/>
          <p:cNvSpPr>
            <a:spLocks noChangeShapeType="1"/>
          </p:cNvSpPr>
          <p:nvPr/>
        </p:nvSpPr>
        <p:spPr bwMode="auto">
          <a:xfrm>
            <a:off x="1649413" y="4149551"/>
            <a:ext cx="28733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8" name="Rectangle 32"/>
          <p:cNvSpPr>
            <a:spLocks noChangeArrowheads="1"/>
          </p:cNvSpPr>
          <p:nvPr/>
        </p:nvSpPr>
        <p:spPr bwMode="auto">
          <a:xfrm>
            <a:off x="3563938" y="5373514"/>
            <a:ext cx="792162" cy="1079500"/>
          </a:xfrm>
          <a:prstGeom prst="rect">
            <a:avLst/>
          </a:prstGeom>
          <a:noFill/>
          <a:ln w="22225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49" name="Line 33"/>
          <p:cNvSpPr>
            <a:spLocks noChangeShapeType="1"/>
          </p:cNvSpPr>
          <p:nvPr/>
        </p:nvSpPr>
        <p:spPr bwMode="auto">
          <a:xfrm>
            <a:off x="4356100" y="5675139"/>
            <a:ext cx="863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0" name="Line 34"/>
          <p:cNvSpPr>
            <a:spLocks noChangeShapeType="1"/>
          </p:cNvSpPr>
          <p:nvPr/>
        </p:nvSpPr>
        <p:spPr bwMode="auto">
          <a:xfrm>
            <a:off x="4356100" y="6106939"/>
            <a:ext cx="863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1" name="Text Box 35"/>
          <p:cNvSpPr txBox="1">
            <a:spLocks noChangeArrowheads="1"/>
          </p:cNvSpPr>
          <p:nvPr/>
        </p:nvSpPr>
        <p:spPr bwMode="auto">
          <a:xfrm>
            <a:off x="5292725" y="5479876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37252" name="Text Box 36"/>
          <p:cNvSpPr txBox="1">
            <a:spLocks noChangeArrowheads="1"/>
          </p:cNvSpPr>
          <p:nvPr/>
        </p:nvSpPr>
        <p:spPr bwMode="auto">
          <a:xfrm>
            <a:off x="5292725" y="5911676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37253" name="Line 37"/>
          <p:cNvSpPr>
            <a:spLocks noChangeShapeType="1"/>
          </p:cNvSpPr>
          <p:nvPr/>
        </p:nvSpPr>
        <p:spPr bwMode="auto">
          <a:xfrm>
            <a:off x="1835150" y="5949776"/>
            <a:ext cx="1728788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4" name="Line 38"/>
          <p:cNvSpPr>
            <a:spLocks noChangeShapeType="1"/>
          </p:cNvSpPr>
          <p:nvPr/>
        </p:nvSpPr>
        <p:spPr bwMode="auto">
          <a:xfrm flipV="1">
            <a:off x="1835150" y="4508326"/>
            <a:ext cx="0" cy="144145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5" name="Text Box 39"/>
          <p:cNvSpPr txBox="1">
            <a:spLocks noChangeArrowheads="1"/>
          </p:cNvSpPr>
          <p:nvPr/>
        </p:nvSpPr>
        <p:spPr bwMode="auto">
          <a:xfrm>
            <a:off x="3751263" y="5444951"/>
            <a:ext cx="360362" cy="915988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译码器</a:t>
            </a:r>
          </a:p>
        </p:txBody>
      </p:sp>
      <p:sp>
        <p:nvSpPr>
          <p:cNvPr id="137256" name="Text Box 40"/>
          <p:cNvSpPr txBox="1">
            <a:spLocks noChangeArrowheads="1"/>
          </p:cNvSpPr>
          <p:nvPr/>
        </p:nvSpPr>
        <p:spPr bwMode="auto">
          <a:xfrm>
            <a:off x="5292080" y="591244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37257" name="Line 41"/>
          <p:cNvSpPr>
            <a:spLocks noChangeShapeType="1"/>
          </p:cNvSpPr>
          <p:nvPr/>
        </p:nvSpPr>
        <p:spPr bwMode="auto">
          <a:xfrm flipV="1">
            <a:off x="4643438" y="4508326"/>
            <a:ext cx="0" cy="576263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8" name="Line 42"/>
          <p:cNvSpPr>
            <a:spLocks noChangeShapeType="1"/>
          </p:cNvSpPr>
          <p:nvPr/>
        </p:nvSpPr>
        <p:spPr bwMode="auto">
          <a:xfrm flipV="1">
            <a:off x="3924300" y="5084589"/>
            <a:ext cx="0" cy="28892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59" name="Line 43"/>
          <p:cNvSpPr>
            <a:spLocks noChangeShapeType="1"/>
          </p:cNvSpPr>
          <p:nvPr/>
        </p:nvSpPr>
        <p:spPr bwMode="auto">
          <a:xfrm>
            <a:off x="3924300" y="5084589"/>
            <a:ext cx="719138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60" name="Rectangle 44"/>
          <p:cNvSpPr>
            <a:spLocks noChangeArrowheads="1"/>
          </p:cNvSpPr>
          <p:nvPr/>
        </p:nvSpPr>
        <p:spPr bwMode="auto">
          <a:xfrm>
            <a:off x="4341813" y="3933651"/>
            <a:ext cx="1296987" cy="576263"/>
          </a:xfrm>
          <a:prstGeom prst="rect">
            <a:avLst/>
          </a:prstGeom>
          <a:noFill/>
          <a:ln w="22225">
            <a:solidFill>
              <a:srgbClr val="008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61" name="Text Box 45"/>
          <p:cNvSpPr txBox="1">
            <a:spLocks noChangeArrowheads="1"/>
          </p:cNvSpPr>
          <p:nvPr/>
        </p:nvSpPr>
        <p:spPr bwMode="auto">
          <a:xfrm>
            <a:off x="4356100" y="4120976"/>
            <a:ext cx="72072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CS</a:t>
            </a:r>
          </a:p>
        </p:txBody>
      </p:sp>
      <p:sp>
        <p:nvSpPr>
          <p:cNvPr id="137262" name="Line 46"/>
          <p:cNvSpPr>
            <a:spLocks noChangeShapeType="1"/>
          </p:cNvSpPr>
          <p:nvPr/>
        </p:nvSpPr>
        <p:spPr bwMode="auto">
          <a:xfrm>
            <a:off x="4457700" y="4149551"/>
            <a:ext cx="28733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7163445" y="3944779"/>
            <a:ext cx="1296987" cy="576263"/>
          </a:xfrm>
          <a:prstGeom prst="rect">
            <a:avLst/>
          </a:prstGeom>
          <a:noFill/>
          <a:ln w="22225">
            <a:solidFill>
              <a:srgbClr val="008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Text Box 45"/>
          <p:cNvSpPr txBox="1">
            <a:spLocks noChangeArrowheads="1"/>
          </p:cNvSpPr>
          <p:nvPr/>
        </p:nvSpPr>
        <p:spPr bwMode="auto">
          <a:xfrm>
            <a:off x="7177732" y="4132104"/>
            <a:ext cx="72072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CS</a:t>
            </a:r>
          </a:p>
        </p:txBody>
      </p:sp>
      <p:sp>
        <p:nvSpPr>
          <p:cNvPr id="48" name="Line 46"/>
          <p:cNvSpPr>
            <a:spLocks noChangeShapeType="1"/>
          </p:cNvSpPr>
          <p:nvPr/>
        </p:nvSpPr>
        <p:spPr bwMode="auto">
          <a:xfrm>
            <a:off x="7279332" y="4160679"/>
            <a:ext cx="28733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Text Box 40"/>
          <p:cNvSpPr txBox="1">
            <a:spLocks noChangeArrowheads="1"/>
          </p:cNvSpPr>
          <p:nvPr/>
        </p:nvSpPr>
        <p:spPr bwMode="auto">
          <a:xfrm>
            <a:off x="5292080" y="5479876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53" name="Line 41"/>
          <p:cNvSpPr>
            <a:spLocks noChangeShapeType="1"/>
          </p:cNvSpPr>
          <p:nvPr/>
        </p:nvSpPr>
        <p:spPr bwMode="auto">
          <a:xfrm flipV="1">
            <a:off x="7423001" y="4528979"/>
            <a:ext cx="0" cy="576263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Line 43"/>
          <p:cNvSpPr>
            <a:spLocks noChangeShapeType="1"/>
          </p:cNvSpPr>
          <p:nvPr/>
        </p:nvSpPr>
        <p:spPr bwMode="auto">
          <a:xfrm>
            <a:off x="3997323" y="5084589"/>
            <a:ext cx="3425677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90443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3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500"/>
                                        <p:tgtEl>
                                          <p:spTgt spid="137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37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7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37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37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37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137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137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37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7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37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37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7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3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7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7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45" grpId="0" animBg="1"/>
      <p:bldP spid="137246" grpId="0"/>
      <p:bldP spid="137247" grpId="0" animBg="1"/>
      <p:bldP spid="137248" grpId="0" animBg="1"/>
      <p:bldP spid="137249" grpId="0" animBg="1"/>
      <p:bldP spid="137250" grpId="0" animBg="1"/>
      <p:bldP spid="137251" grpId="0"/>
      <p:bldP spid="137251" grpId="1"/>
      <p:bldP spid="137252" grpId="0"/>
      <p:bldP spid="137252" grpId="1"/>
      <p:bldP spid="137252" grpId="2"/>
      <p:bldP spid="137253" grpId="0" animBg="1"/>
      <p:bldP spid="137253" grpId="1" animBg="1"/>
      <p:bldP spid="137254" grpId="0" animBg="1"/>
      <p:bldP spid="137254" grpId="1" animBg="1"/>
      <p:bldP spid="137255" grpId="0"/>
      <p:bldP spid="137256" grpId="0"/>
      <p:bldP spid="137256" grpId="1"/>
      <p:bldP spid="137257" grpId="0" animBg="1"/>
      <p:bldP spid="137257" grpId="1" animBg="1"/>
      <p:bldP spid="137258" grpId="0" animBg="1"/>
      <p:bldP spid="137259" grpId="0" animBg="1"/>
      <p:bldP spid="137260" grpId="0" animBg="1"/>
      <p:bldP spid="137261" grpId="0"/>
      <p:bldP spid="137262" grpId="0" animBg="1"/>
      <p:bldP spid="46" grpId="0" animBg="1"/>
      <p:bldP spid="47" grpId="0"/>
      <p:bldP spid="48" grpId="0" animBg="1"/>
      <p:bldP spid="49" grpId="0"/>
      <p:bldP spid="53" grpId="0" animBg="1"/>
      <p:bldP spid="5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C96F9B-B95B-4F3E-B992-0EE9AE87BF7E}" type="slidenum">
              <a:rPr lang="zh-CN" altLang="en-US" smtClean="0"/>
              <a:pPr/>
              <a:t>26</a:t>
            </a:fld>
            <a:endParaRPr lang="en-US" altLang="zh-CN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latin typeface="+mn-lt"/>
              </a:rPr>
              <a:t>5.</a:t>
            </a:r>
            <a:r>
              <a:rPr lang="en-US" altLang="zh-CN" dirty="0" smtClean="0">
                <a:latin typeface="+mn-lt"/>
              </a:rPr>
              <a:t> </a:t>
            </a:r>
            <a:r>
              <a:rPr lang="zh-CN" altLang="en-US" dirty="0" smtClean="0"/>
              <a:t>译码电路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17713"/>
            <a:ext cx="7776864" cy="3932237"/>
          </a:xfrm>
        </p:spPr>
        <p:txBody>
          <a:bodyPr/>
          <a:lstStyle/>
          <a:p>
            <a:pPr eaLnBrk="1" hangingPunct="1">
              <a:spcAft>
                <a:spcPct val="10000"/>
              </a:spcAft>
            </a:pPr>
            <a:r>
              <a:rPr lang="zh-CN" altLang="en-US" dirty="0" smtClean="0"/>
              <a:t>将输入的一组高位地址信号通过变换，产生一个有效的输出信号，用于选中某一个存储器芯片，从而确定了该存储器芯片在内存中的地址范围。</a:t>
            </a:r>
          </a:p>
          <a:p>
            <a:pPr eaLnBrk="1" hangingPunct="1">
              <a:spcBef>
                <a:spcPct val="45000"/>
              </a:spcBef>
              <a:spcAft>
                <a:spcPct val="10000"/>
              </a:spcAft>
            </a:pPr>
            <a:r>
              <a:rPr lang="zh-CN" altLang="en-US" dirty="0" smtClean="0"/>
              <a:t>将输入的一组二进制编码变换为一个特定的输出信号。</a:t>
            </a:r>
          </a:p>
        </p:txBody>
      </p:sp>
    </p:spTree>
    <p:extLst>
      <p:ext uri="{BB962C8B-B14F-4D97-AF65-F5344CB8AC3E}">
        <p14:creationId xmlns:p14="http://schemas.microsoft.com/office/powerpoint/2010/main" val="359372909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DAA38E4-67A4-4C39-B300-04D354D472A6}" type="slidenum">
              <a:rPr lang="zh-CN" altLang="en-US" smtClean="0"/>
              <a:pPr/>
              <a:t>27</a:t>
            </a:fld>
            <a:endParaRPr lang="en-US" altLang="zh-CN" smtClean="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译码方式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233613"/>
            <a:ext cx="6053137" cy="27797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z="3200" smtClean="0">
                <a:latin typeface="华文中宋" pitchFamily="2" charset="-122"/>
                <a:ea typeface="华文中宋" pitchFamily="2" charset="-122"/>
              </a:rPr>
              <a:t>全地址译码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sz="3200" smtClean="0">
                <a:latin typeface="华文中宋" pitchFamily="2" charset="-122"/>
                <a:ea typeface="华文中宋" pitchFamily="2" charset="-122"/>
              </a:rPr>
              <a:t>部分地址译码</a:t>
            </a:r>
          </a:p>
        </p:txBody>
      </p:sp>
    </p:spTree>
    <p:extLst>
      <p:ext uri="{BB962C8B-B14F-4D97-AF65-F5344CB8AC3E}">
        <p14:creationId xmlns:p14="http://schemas.microsoft.com/office/powerpoint/2010/main" val="217526320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69B3F55-2BFC-4B50-8E85-CABAF548D66B}" type="slidenum">
              <a:rPr lang="zh-CN" altLang="en-US" smtClean="0"/>
              <a:pPr/>
              <a:t>28</a:t>
            </a:fld>
            <a:endParaRPr lang="en-US" altLang="zh-CN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全地址译码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17713"/>
            <a:ext cx="7776864" cy="34290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dirty="0" smtClean="0"/>
              <a:t>用全部的高位地址信号作为译码信号，使得存储器芯片的每一个单元都占据一个唯一的内存地址。</a:t>
            </a:r>
          </a:p>
        </p:txBody>
      </p:sp>
    </p:spTree>
    <p:extLst>
      <p:ext uri="{BB962C8B-B14F-4D97-AF65-F5344CB8AC3E}">
        <p14:creationId xmlns:p14="http://schemas.microsoft.com/office/powerpoint/2010/main" val="240560836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7939BDF-F2F6-4FAC-A901-987D319B626B}" type="slidenum">
              <a:rPr lang="zh-CN" altLang="en-US" smtClean="0"/>
              <a:pPr/>
              <a:t>29</a:t>
            </a:fld>
            <a:endParaRPr lang="en-US" altLang="zh-CN" smtClean="0"/>
          </a:p>
        </p:txBody>
      </p:sp>
      <p:sp>
        <p:nvSpPr>
          <p:cNvPr id="46112" name="Rectangle 32"/>
          <p:cNvSpPr>
            <a:spLocks noChangeArrowheads="1"/>
          </p:cNvSpPr>
          <p:nvPr/>
        </p:nvSpPr>
        <p:spPr bwMode="auto">
          <a:xfrm>
            <a:off x="6315075" y="2487613"/>
            <a:ext cx="1439863" cy="2087562"/>
          </a:xfrm>
          <a:prstGeom prst="rect">
            <a:avLst/>
          </a:prstGeom>
          <a:solidFill>
            <a:srgbClr val="339966"/>
          </a:solidFill>
          <a:ln w="22225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全地址译码例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284663" y="2765425"/>
            <a:ext cx="1219200" cy="2895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3217863" y="2994025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3217863" y="3375025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3217863" y="4137025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3217863" y="3756025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2684463" y="4594225"/>
            <a:ext cx="57943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2684463" y="4975225"/>
            <a:ext cx="57943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2" name="Line 12"/>
          <p:cNvSpPr>
            <a:spLocks noChangeShapeType="1"/>
          </p:cNvSpPr>
          <p:nvPr/>
        </p:nvSpPr>
        <p:spPr bwMode="auto">
          <a:xfrm>
            <a:off x="2684463" y="5356225"/>
            <a:ext cx="579437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3276600" y="4365625"/>
            <a:ext cx="609600" cy="1219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4" name="Line 14"/>
          <p:cNvSpPr>
            <a:spLocks noChangeShapeType="1"/>
          </p:cNvSpPr>
          <p:nvPr/>
        </p:nvSpPr>
        <p:spPr bwMode="auto">
          <a:xfrm>
            <a:off x="3979863" y="4975225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2422525" y="27035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19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2427288" y="30845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18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2427288" y="34655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17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2408238" y="38465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16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1922463" y="4318000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15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1922463" y="46847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14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1922463" y="50657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13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6102" name="Text Box 22"/>
          <p:cNvSpPr txBox="1">
            <a:spLocks noChangeArrowheads="1"/>
          </p:cNvSpPr>
          <p:nvPr/>
        </p:nvSpPr>
        <p:spPr bwMode="auto">
          <a:xfrm>
            <a:off x="4621213" y="3832225"/>
            <a:ext cx="685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&amp;</a:t>
            </a:r>
            <a:endParaRPr kumimoji="1" lang="zh-CN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6103" name="Text Box 23"/>
          <p:cNvSpPr txBox="1">
            <a:spLocks noChangeArrowheads="1"/>
          </p:cNvSpPr>
          <p:nvPr/>
        </p:nvSpPr>
        <p:spPr bwMode="auto">
          <a:xfrm>
            <a:off x="3341688" y="4670425"/>
            <a:ext cx="685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  <a:sym typeface="Symbol" pitchFamily="18" charset="2"/>
              </a:rPr>
              <a:t>1</a:t>
            </a:r>
            <a:endParaRPr kumimoji="1" lang="zh-CN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6104" name="Oval 24"/>
          <p:cNvSpPr>
            <a:spLocks noChangeArrowheads="1"/>
          </p:cNvSpPr>
          <p:nvPr/>
        </p:nvSpPr>
        <p:spPr bwMode="auto">
          <a:xfrm flipV="1">
            <a:off x="3886200" y="4913313"/>
            <a:ext cx="111125" cy="111125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105" name="Oval 25"/>
          <p:cNvSpPr>
            <a:spLocks noChangeArrowheads="1"/>
          </p:cNvSpPr>
          <p:nvPr/>
        </p:nvSpPr>
        <p:spPr bwMode="auto">
          <a:xfrm flipV="1">
            <a:off x="5503863" y="4032250"/>
            <a:ext cx="111125" cy="111125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107" name="Line 27"/>
          <p:cNvSpPr>
            <a:spLocks noChangeShapeType="1"/>
          </p:cNvSpPr>
          <p:nvPr/>
        </p:nvSpPr>
        <p:spPr bwMode="auto">
          <a:xfrm flipV="1">
            <a:off x="5634038" y="4076700"/>
            <a:ext cx="681037" cy="317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108" name="Text Box 28"/>
          <p:cNvSpPr txBox="1">
            <a:spLocks noChangeArrowheads="1"/>
          </p:cNvSpPr>
          <p:nvPr/>
        </p:nvSpPr>
        <p:spPr bwMode="auto">
          <a:xfrm>
            <a:off x="6315075" y="3856038"/>
            <a:ext cx="863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zh-CN" altLang="zh-CN" b="1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kumimoji="1" lang="en-US" altLang="zh-CN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6109" name="Line 29"/>
          <p:cNvSpPr>
            <a:spLocks noChangeShapeType="1"/>
          </p:cNvSpPr>
          <p:nvPr/>
        </p:nvSpPr>
        <p:spPr bwMode="auto">
          <a:xfrm>
            <a:off x="6437313" y="3911600"/>
            <a:ext cx="4064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111" name="Text Box 31"/>
          <p:cNvSpPr txBox="1">
            <a:spLocks noChangeArrowheads="1"/>
          </p:cNvSpPr>
          <p:nvPr/>
        </p:nvSpPr>
        <p:spPr bwMode="auto">
          <a:xfrm>
            <a:off x="1419225" y="2774950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46113" name="Rectangle 33"/>
          <p:cNvSpPr>
            <a:spLocks noChangeArrowheads="1"/>
          </p:cNvSpPr>
          <p:nvPr/>
        </p:nvSpPr>
        <p:spPr bwMode="auto">
          <a:xfrm>
            <a:off x="6246813" y="2060575"/>
            <a:ext cx="1508125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r>
              <a:rPr kumimoji="1" lang="zh-CN" altLang="en-US" b="1"/>
              <a:t>S</a:t>
            </a:r>
            <a:r>
              <a:rPr kumimoji="1" lang="en-US" altLang="zh-CN" b="1"/>
              <a:t>RAM </a:t>
            </a:r>
            <a:r>
              <a:rPr kumimoji="1" lang="zh-CN" altLang="zh-CN" b="1"/>
              <a:t>6264</a:t>
            </a:r>
            <a:endParaRPr kumimoji="1" lang="zh-CN" altLang="en-US" b="1"/>
          </a:p>
        </p:txBody>
      </p:sp>
      <p:sp>
        <p:nvSpPr>
          <p:cNvPr id="46114" name="Text Box 34"/>
          <p:cNvSpPr txBox="1">
            <a:spLocks noChangeArrowheads="1"/>
          </p:cNvSpPr>
          <p:nvPr/>
        </p:nvSpPr>
        <p:spPr bwMode="auto">
          <a:xfrm>
            <a:off x="7035800" y="4076700"/>
            <a:ext cx="863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2</a:t>
            </a:r>
            <a:endParaRPr kumimoji="1" lang="en-US" altLang="zh-CN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6115" name="Line 35"/>
          <p:cNvSpPr>
            <a:spLocks noChangeShapeType="1"/>
          </p:cNvSpPr>
          <p:nvPr/>
        </p:nvSpPr>
        <p:spPr bwMode="auto">
          <a:xfrm>
            <a:off x="7467600" y="4581525"/>
            <a:ext cx="0" cy="4318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6" name="Oval 36"/>
          <p:cNvSpPr>
            <a:spLocks noChangeArrowheads="1"/>
          </p:cNvSpPr>
          <p:nvPr/>
        </p:nvSpPr>
        <p:spPr bwMode="auto">
          <a:xfrm flipV="1">
            <a:off x="7408863" y="4940300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117" name="Rectangle 37"/>
          <p:cNvSpPr>
            <a:spLocks noChangeArrowheads="1"/>
          </p:cNvSpPr>
          <p:nvPr/>
        </p:nvSpPr>
        <p:spPr bwMode="auto">
          <a:xfrm>
            <a:off x="7107238" y="5157788"/>
            <a:ext cx="936625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r>
              <a:rPr kumimoji="1" lang="en-US" altLang="zh-CN" b="1"/>
              <a:t>+5V</a:t>
            </a:r>
          </a:p>
        </p:txBody>
      </p:sp>
      <p:sp>
        <p:nvSpPr>
          <p:cNvPr id="46118" name="Text Box 38"/>
          <p:cNvSpPr txBox="1">
            <a:spLocks noChangeArrowheads="1"/>
          </p:cNvSpPr>
          <p:nvPr/>
        </p:nvSpPr>
        <p:spPr bwMode="auto">
          <a:xfrm>
            <a:off x="5738813" y="414972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46119" name="Text Box 39"/>
          <p:cNvSpPr txBox="1">
            <a:spLocks noChangeArrowheads="1"/>
          </p:cNvSpPr>
          <p:nvPr/>
        </p:nvSpPr>
        <p:spPr bwMode="auto">
          <a:xfrm>
            <a:off x="1419225" y="3103563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46120" name="Text Box 40"/>
          <p:cNvSpPr txBox="1">
            <a:spLocks noChangeArrowheads="1"/>
          </p:cNvSpPr>
          <p:nvPr/>
        </p:nvSpPr>
        <p:spPr bwMode="auto">
          <a:xfrm>
            <a:off x="1419225" y="3471863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46121" name="Text Box 41"/>
          <p:cNvSpPr txBox="1">
            <a:spLocks noChangeArrowheads="1"/>
          </p:cNvSpPr>
          <p:nvPr/>
        </p:nvSpPr>
        <p:spPr bwMode="auto">
          <a:xfrm>
            <a:off x="1419225" y="389572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46122" name="Text Box 42"/>
          <p:cNvSpPr txBox="1">
            <a:spLocks noChangeArrowheads="1"/>
          </p:cNvSpPr>
          <p:nvPr/>
        </p:nvSpPr>
        <p:spPr bwMode="auto">
          <a:xfrm>
            <a:off x="3938588" y="501332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46123" name="Text Box 43"/>
          <p:cNvSpPr txBox="1">
            <a:spLocks noChangeArrowheads="1"/>
          </p:cNvSpPr>
          <p:nvPr/>
        </p:nvSpPr>
        <p:spPr bwMode="auto">
          <a:xfrm>
            <a:off x="1404938" y="4379913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46124" name="Text Box 44"/>
          <p:cNvSpPr txBox="1">
            <a:spLocks noChangeArrowheads="1"/>
          </p:cNvSpPr>
          <p:nvPr/>
        </p:nvSpPr>
        <p:spPr bwMode="auto">
          <a:xfrm>
            <a:off x="1403350" y="478948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46125" name="Text Box 45"/>
          <p:cNvSpPr txBox="1">
            <a:spLocks noChangeArrowheads="1"/>
          </p:cNvSpPr>
          <p:nvPr/>
        </p:nvSpPr>
        <p:spPr bwMode="auto">
          <a:xfrm>
            <a:off x="1419225" y="516413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414851040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1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0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3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6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9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2" dur="1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1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8" dur="1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1" dur="1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4" dur="1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7" dur="1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0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3" dur="10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6" dur="1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9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2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5" dur="10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8" dur="10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1" dur="10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4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46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2" grpId="0" animBg="1"/>
      <p:bldP spid="46084" grpId="0" animBg="1"/>
      <p:bldP spid="46085" grpId="0" animBg="1"/>
      <p:bldP spid="46086" grpId="0" animBg="1"/>
      <p:bldP spid="46087" grpId="0" animBg="1"/>
      <p:bldP spid="46088" grpId="0" animBg="1"/>
      <p:bldP spid="46089" grpId="0" animBg="1"/>
      <p:bldP spid="46091" grpId="0" animBg="1"/>
      <p:bldP spid="46092" grpId="0" animBg="1"/>
      <p:bldP spid="46093" grpId="0" animBg="1"/>
      <p:bldP spid="46094" grpId="0" animBg="1"/>
      <p:bldP spid="46095" grpId="0"/>
      <p:bldP spid="46096" grpId="0"/>
      <p:bldP spid="46097" grpId="0"/>
      <p:bldP spid="46098" grpId="0"/>
      <p:bldP spid="46099" grpId="0"/>
      <p:bldP spid="46100" grpId="0"/>
      <p:bldP spid="46101" grpId="0"/>
      <p:bldP spid="46102" grpId="0"/>
      <p:bldP spid="46103" grpId="0"/>
      <p:bldP spid="46104" grpId="0" animBg="1"/>
      <p:bldP spid="46105" grpId="0" animBg="1"/>
      <p:bldP spid="46107" grpId="0" animBg="1"/>
      <p:bldP spid="46108" grpId="0"/>
      <p:bldP spid="46109" grpId="0" animBg="1"/>
      <p:bldP spid="46111" grpId="0"/>
      <p:bldP spid="46113" grpId="0"/>
      <p:bldP spid="46114" grpId="0"/>
      <p:bldP spid="46115" grpId="0" animBg="1"/>
      <p:bldP spid="46116" grpId="0" animBg="1"/>
      <p:bldP spid="46117" grpId="0"/>
      <p:bldP spid="46118" grpId="0"/>
      <p:bldP spid="46119" grpId="0"/>
      <p:bldP spid="46120" grpId="0"/>
      <p:bldP spid="46121" grpId="0"/>
      <p:bldP spid="46122" grpId="0"/>
      <p:bldP spid="46123" grpId="0"/>
      <p:bldP spid="46124" grpId="0"/>
      <p:bldP spid="46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934C29F-EBED-4131-B17F-94982C694864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b="1" dirty="0" smtClean="0">
                <a:latin typeface="+mn-lt"/>
                <a:ea typeface="+mj-ea"/>
              </a:rPr>
              <a:t>§5.1</a:t>
            </a:r>
            <a:r>
              <a:rPr lang="zh-CN" altLang="en-US" sz="4400" dirty="0" smtClean="0">
                <a:latin typeface="+mn-lt"/>
                <a:ea typeface="+mj-ea"/>
              </a:rPr>
              <a:t> </a:t>
            </a:r>
            <a:r>
              <a:rPr lang="zh-CN" altLang="en-US" dirty="0" smtClean="0">
                <a:latin typeface="隶书" pitchFamily="49" charset="-122"/>
              </a:rPr>
              <a:t>概 述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0775" y="2130425"/>
            <a:ext cx="7051675" cy="396240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sz="3200" u="sng" dirty="0" smtClean="0">
                <a:solidFill>
                  <a:schemeClr val="tx1"/>
                </a:solidFill>
              </a:rPr>
              <a:t>主要内容：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 smtClean="0"/>
              <a:t>存储器系统</a:t>
            </a:r>
            <a:endParaRPr lang="en-US" altLang="zh-CN" dirty="0" smtClean="0"/>
          </a:p>
          <a:p>
            <a:pPr eaLnBrk="1" hangingPunct="1">
              <a:lnSpc>
                <a:spcPct val="115000"/>
              </a:lnSpc>
            </a:pPr>
            <a:r>
              <a:rPr lang="zh-CN" altLang="en-US" dirty="0" smtClean="0"/>
              <a:t>半导体存储器的分类及特点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 smtClean="0"/>
              <a:t>两类半导体存储器的主要区别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62C897-BE8B-4DA6-8856-520269FBEA39}" type="slidenum">
              <a:rPr lang="zh-CN" altLang="en-US" smtClean="0"/>
              <a:pPr/>
              <a:t>30</a:t>
            </a:fld>
            <a:endParaRPr lang="en-US" altLang="zh-CN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6264</a:t>
            </a:r>
            <a:r>
              <a:rPr lang="zh-CN" altLang="en-US" smtClean="0"/>
              <a:t>芯片全地址译码例</a:t>
            </a: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1116013" y="2486025"/>
            <a:ext cx="6264275" cy="647700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44" name="Line 4"/>
          <p:cNvSpPr>
            <a:spLocks noChangeShapeType="1"/>
          </p:cNvSpPr>
          <p:nvPr/>
        </p:nvSpPr>
        <p:spPr bwMode="auto">
          <a:xfrm>
            <a:off x="3348038" y="2486025"/>
            <a:ext cx="0" cy="649288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7451725" y="2636838"/>
            <a:ext cx="1152525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片首地址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971550" y="2060575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19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3276600" y="2066925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12</a:t>
            </a:r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6950075" y="2060575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0</a:t>
            </a:r>
          </a:p>
        </p:txBody>
      </p:sp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1116013" y="4142482"/>
            <a:ext cx="6264275" cy="647700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>
            <a:off x="3348038" y="4142482"/>
            <a:ext cx="0" cy="649287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1" name="Text Box 11"/>
          <p:cNvSpPr txBox="1">
            <a:spLocks noChangeArrowheads="1"/>
          </p:cNvSpPr>
          <p:nvPr/>
        </p:nvSpPr>
        <p:spPr bwMode="auto">
          <a:xfrm>
            <a:off x="971550" y="3717032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19</a:t>
            </a:r>
          </a:p>
        </p:txBody>
      </p:sp>
      <p:sp>
        <p:nvSpPr>
          <p:cNvPr id="138252" name="Text Box 12"/>
          <p:cNvSpPr txBox="1">
            <a:spLocks noChangeArrowheads="1"/>
          </p:cNvSpPr>
          <p:nvPr/>
        </p:nvSpPr>
        <p:spPr bwMode="auto">
          <a:xfrm>
            <a:off x="3276600" y="3723382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12</a:t>
            </a:r>
          </a:p>
        </p:txBody>
      </p:sp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6950075" y="3717032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0</a:t>
            </a:r>
          </a:p>
        </p:txBody>
      </p:sp>
      <p:sp>
        <p:nvSpPr>
          <p:cNvPr id="138254" name="Text Box 14"/>
          <p:cNvSpPr txBox="1">
            <a:spLocks noChangeArrowheads="1"/>
          </p:cNvSpPr>
          <p:nvPr/>
        </p:nvSpPr>
        <p:spPr bwMode="auto">
          <a:xfrm>
            <a:off x="3333750" y="2636838"/>
            <a:ext cx="41052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0  0  0  0  0  0  0  0  0  0  0  0  0</a:t>
            </a:r>
          </a:p>
        </p:txBody>
      </p:sp>
      <p:sp>
        <p:nvSpPr>
          <p:cNvPr id="138255" name="Text Box 15"/>
          <p:cNvSpPr txBox="1">
            <a:spLocks noChangeArrowheads="1"/>
          </p:cNvSpPr>
          <p:nvPr/>
        </p:nvSpPr>
        <p:spPr bwMode="auto">
          <a:xfrm>
            <a:off x="1101725" y="2630488"/>
            <a:ext cx="23034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1  1  1  1  0  0  0</a:t>
            </a:r>
          </a:p>
        </p:txBody>
      </p:sp>
      <p:sp>
        <p:nvSpPr>
          <p:cNvPr id="138256" name="Text Box 16"/>
          <p:cNvSpPr txBox="1">
            <a:spLocks noChangeArrowheads="1"/>
          </p:cNvSpPr>
          <p:nvPr/>
        </p:nvSpPr>
        <p:spPr bwMode="auto">
          <a:xfrm>
            <a:off x="1087438" y="4271069"/>
            <a:ext cx="23034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1  1  1  1  0  0  0</a:t>
            </a:r>
          </a:p>
        </p:txBody>
      </p:sp>
      <p:sp>
        <p:nvSpPr>
          <p:cNvPr id="138257" name="Text Box 17"/>
          <p:cNvSpPr txBox="1">
            <a:spLocks noChangeArrowheads="1"/>
          </p:cNvSpPr>
          <p:nvPr/>
        </p:nvSpPr>
        <p:spPr bwMode="auto">
          <a:xfrm>
            <a:off x="3333750" y="4271069"/>
            <a:ext cx="41052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1  1  1  1  1  1  1  1  1  1  1  1  1</a:t>
            </a:r>
          </a:p>
        </p:txBody>
      </p:sp>
      <p:sp>
        <p:nvSpPr>
          <p:cNvPr id="138258" name="Text Box 18"/>
          <p:cNvSpPr txBox="1">
            <a:spLocks noChangeArrowheads="1"/>
          </p:cNvSpPr>
          <p:nvPr/>
        </p:nvSpPr>
        <p:spPr bwMode="auto">
          <a:xfrm>
            <a:off x="7451725" y="4293294"/>
            <a:ext cx="1152525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片尾地址</a:t>
            </a:r>
          </a:p>
        </p:txBody>
      </p:sp>
      <p:sp>
        <p:nvSpPr>
          <p:cNvPr id="138259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899592" y="5445224"/>
            <a:ext cx="7056437" cy="647700"/>
          </a:xfrm>
          <a:noFill/>
        </p:spPr>
        <p:txBody>
          <a:bodyPr/>
          <a:lstStyle/>
          <a:p>
            <a:pPr eaLnBrk="1" hangingPunct="1">
              <a:spcAft>
                <a:spcPct val="25000"/>
              </a:spcAft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该</a:t>
            </a:r>
            <a:r>
              <a:rPr lang="en-US" altLang="zh-CN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6264</a:t>
            </a:r>
            <a:r>
              <a:rPr lang="zh-CN" altLang="en-US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芯片的地址范围 </a:t>
            </a:r>
            <a:r>
              <a:rPr lang="en-US" altLang="zh-CN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= F0000H~F1FFFH</a:t>
            </a:r>
          </a:p>
        </p:txBody>
      </p:sp>
    </p:spTree>
    <p:extLst>
      <p:ext uri="{BB962C8B-B14F-4D97-AF65-F5344CB8AC3E}">
        <p14:creationId xmlns:p14="http://schemas.microsoft.com/office/powerpoint/2010/main" val="289100209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8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animBg="1"/>
      <p:bldP spid="138244" grpId="0" animBg="1"/>
      <p:bldP spid="138245" grpId="0"/>
      <p:bldP spid="138246" grpId="0"/>
      <p:bldP spid="138247" grpId="0"/>
      <p:bldP spid="138248" grpId="0"/>
      <p:bldP spid="138249" grpId="0" animBg="1"/>
      <p:bldP spid="138250" grpId="0" animBg="1"/>
      <p:bldP spid="138251" grpId="0"/>
      <p:bldP spid="138252" grpId="0"/>
      <p:bldP spid="138253" grpId="0"/>
      <p:bldP spid="138254" grpId="0"/>
      <p:bldP spid="138255" grpId="0"/>
      <p:bldP spid="138256" grpId="0"/>
      <p:bldP spid="138257" grpId="0"/>
      <p:bldP spid="138258" grpId="0"/>
      <p:bldP spid="13825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4448" y="6356176"/>
            <a:ext cx="504056" cy="457200"/>
          </a:xfrm>
          <a:noFill/>
        </p:spPr>
        <p:txBody>
          <a:bodyPr/>
          <a:lstStyle/>
          <a:p>
            <a:fld id="{503097EF-5A7C-40EC-8650-2F915E312C40}" type="slidenum">
              <a:rPr lang="zh-CN" altLang="en-US" smtClean="0"/>
              <a:pPr/>
              <a:t>31</a:t>
            </a:fld>
            <a:endParaRPr lang="en-US" altLang="zh-CN" dirty="0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全地址译码例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916832"/>
            <a:ext cx="7993062" cy="28083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/>
              <a:t>例：</a:t>
            </a:r>
            <a:endParaRPr lang="en-US" altLang="zh-CN" sz="2400" dirty="0" smtClean="0"/>
          </a:p>
          <a:p>
            <a:pPr marL="630238" lvl="1" indent="-271463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tabLst>
                <a:tab pos="811213" algn="l"/>
              </a:tabLst>
            </a:pPr>
            <a:r>
              <a:rPr lang="zh-CN" altLang="en-US" sz="2000" dirty="0" smtClean="0"/>
              <a:t>已知某</a:t>
            </a:r>
            <a:r>
              <a:rPr lang="en-US" altLang="zh-CN" sz="2000" dirty="0" smtClean="0"/>
              <a:t>SRAM 6264</a:t>
            </a:r>
            <a:r>
              <a:rPr lang="zh-CN" altLang="en-US" sz="2000" dirty="0" smtClean="0"/>
              <a:t>芯片在内存中的地址为：</a:t>
            </a:r>
            <a:r>
              <a:rPr lang="en-US" altLang="zh-CN" sz="2000" dirty="0" smtClean="0"/>
              <a:t>3E000H</a:t>
            </a:r>
            <a:r>
              <a:rPr lang="zh-CN" altLang="en-US" sz="2000" dirty="0" smtClean="0"/>
              <a:t>～</a:t>
            </a:r>
            <a:r>
              <a:rPr lang="en-US" altLang="zh-CN" sz="2000" dirty="0" smtClean="0"/>
              <a:t>3FFFFH</a:t>
            </a:r>
            <a:r>
              <a:rPr lang="zh-CN" altLang="en-US" sz="2000" dirty="0" smtClean="0"/>
              <a:t>。试画出将该芯片连接到系统的译码电路。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400" dirty="0" smtClean="0"/>
              <a:t>设计步骤：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/>
              <a:t>写出地址范围的二进制表示；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/>
              <a:t>确定各高位地址状态；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/>
              <a:t>设计译码器。</a:t>
            </a: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187450" y="5006033"/>
            <a:ext cx="6264275" cy="505272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Line 21"/>
          <p:cNvSpPr>
            <a:spLocks noChangeShapeType="1"/>
          </p:cNvSpPr>
          <p:nvPr/>
        </p:nvSpPr>
        <p:spPr bwMode="auto">
          <a:xfrm>
            <a:off x="3419475" y="5006033"/>
            <a:ext cx="0" cy="5040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523163" y="5156846"/>
            <a:ext cx="1152525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片首地址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1042988" y="4580583"/>
            <a:ext cx="719137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19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3348038" y="4586933"/>
            <a:ext cx="719137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12</a:t>
            </a: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7021513" y="4580583"/>
            <a:ext cx="719137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0</a:t>
            </a: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1187450" y="6093296"/>
            <a:ext cx="6264275" cy="502468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27"/>
          <p:cNvSpPr>
            <a:spLocks noChangeShapeType="1"/>
          </p:cNvSpPr>
          <p:nvPr/>
        </p:nvSpPr>
        <p:spPr bwMode="auto">
          <a:xfrm>
            <a:off x="3419475" y="6093352"/>
            <a:ext cx="0" cy="5040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1042988" y="5672956"/>
            <a:ext cx="719137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19</a:t>
            </a: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3348038" y="5679306"/>
            <a:ext cx="719137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12</a:t>
            </a:r>
          </a:p>
        </p:txBody>
      </p:sp>
      <p:sp>
        <p:nvSpPr>
          <p:cNvPr id="15" name="Text Box 30"/>
          <p:cNvSpPr txBox="1">
            <a:spLocks noChangeArrowheads="1"/>
          </p:cNvSpPr>
          <p:nvPr/>
        </p:nvSpPr>
        <p:spPr bwMode="auto">
          <a:xfrm>
            <a:off x="7021513" y="5672956"/>
            <a:ext cx="719137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A</a:t>
            </a:r>
            <a:r>
              <a:rPr lang="en-US" altLang="zh-CN" sz="1600" b="1"/>
              <a:t>0</a:t>
            </a:r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3405188" y="5085607"/>
            <a:ext cx="41052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0  0  0  0  0  0  0  0  0  0  0  0  0</a:t>
            </a:r>
          </a:p>
        </p:txBody>
      </p:sp>
      <p:sp>
        <p:nvSpPr>
          <p:cNvPr id="17" name="Text Box 32"/>
          <p:cNvSpPr txBox="1">
            <a:spLocks noChangeArrowheads="1"/>
          </p:cNvSpPr>
          <p:nvPr/>
        </p:nvSpPr>
        <p:spPr bwMode="auto">
          <a:xfrm>
            <a:off x="1173163" y="5079257"/>
            <a:ext cx="2303462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0  0  1  1  1  1  1</a:t>
            </a: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1158875" y="6156750"/>
            <a:ext cx="2303463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0  0  1  1  1  1  1</a:t>
            </a:r>
          </a:p>
        </p:txBody>
      </p: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3405188" y="6156750"/>
            <a:ext cx="41052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1  1  1  1  1  1  1  1  1  1  1  1  1</a:t>
            </a:r>
          </a:p>
        </p:txBody>
      </p:sp>
      <p:sp>
        <p:nvSpPr>
          <p:cNvPr id="20" name="Text Box 35"/>
          <p:cNvSpPr txBox="1">
            <a:spLocks noChangeArrowheads="1"/>
          </p:cNvSpPr>
          <p:nvPr/>
        </p:nvSpPr>
        <p:spPr bwMode="auto">
          <a:xfrm>
            <a:off x="7523163" y="6098877"/>
            <a:ext cx="1152525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片尾地址</a:t>
            </a:r>
          </a:p>
        </p:txBody>
      </p:sp>
    </p:spTree>
    <p:extLst>
      <p:ext uri="{BB962C8B-B14F-4D97-AF65-F5344CB8AC3E}">
        <p14:creationId xmlns:p14="http://schemas.microsoft.com/office/powerpoint/2010/main" val="231601370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A775C4-C3DC-48A9-85E8-D40EFA6AB97B}" type="slidenum">
              <a:rPr lang="zh-CN" altLang="en-US" smtClean="0"/>
              <a:pPr/>
              <a:t>32</a:t>
            </a:fld>
            <a:endParaRPr lang="en-US" altLang="zh-CN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全地址译码例</a:t>
            </a:r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6315075" y="3063875"/>
            <a:ext cx="1439863" cy="2087563"/>
          </a:xfrm>
          <a:prstGeom prst="rect">
            <a:avLst/>
          </a:prstGeom>
          <a:solidFill>
            <a:srgbClr val="339966"/>
          </a:solidFill>
          <a:ln w="22225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4284663" y="3341688"/>
            <a:ext cx="1219200" cy="2895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8" name="Line 6"/>
          <p:cNvSpPr>
            <a:spLocks noChangeShapeType="1"/>
          </p:cNvSpPr>
          <p:nvPr/>
        </p:nvSpPr>
        <p:spPr bwMode="auto">
          <a:xfrm>
            <a:off x="2598738" y="5172075"/>
            <a:ext cx="1676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9" name="Line 7"/>
          <p:cNvSpPr>
            <a:spLocks noChangeShapeType="1"/>
          </p:cNvSpPr>
          <p:nvPr/>
        </p:nvSpPr>
        <p:spPr bwMode="auto">
          <a:xfrm>
            <a:off x="2598738" y="5589588"/>
            <a:ext cx="1676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0" name="Line 8"/>
          <p:cNvSpPr>
            <a:spLocks noChangeShapeType="1"/>
          </p:cNvSpPr>
          <p:nvPr/>
        </p:nvSpPr>
        <p:spPr bwMode="auto">
          <a:xfrm>
            <a:off x="2598738" y="4713288"/>
            <a:ext cx="1676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1" name="Line 9"/>
          <p:cNvSpPr>
            <a:spLocks noChangeShapeType="1"/>
          </p:cNvSpPr>
          <p:nvPr/>
        </p:nvSpPr>
        <p:spPr bwMode="auto">
          <a:xfrm>
            <a:off x="2598738" y="4332288"/>
            <a:ext cx="1676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3" name="Line 11"/>
          <p:cNvSpPr>
            <a:spLocks noChangeShapeType="1"/>
          </p:cNvSpPr>
          <p:nvPr/>
        </p:nvSpPr>
        <p:spPr bwMode="auto">
          <a:xfrm>
            <a:off x="2627313" y="3932238"/>
            <a:ext cx="6508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4" name="Line 12"/>
          <p:cNvSpPr>
            <a:spLocks noChangeShapeType="1"/>
          </p:cNvSpPr>
          <p:nvPr/>
        </p:nvSpPr>
        <p:spPr bwMode="auto">
          <a:xfrm>
            <a:off x="2627313" y="3571875"/>
            <a:ext cx="6508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3276600" y="3286125"/>
            <a:ext cx="609600" cy="935038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6" name="Line 14"/>
          <p:cNvSpPr>
            <a:spLocks noChangeShapeType="1"/>
          </p:cNvSpPr>
          <p:nvPr/>
        </p:nvSpPr>
        <p:spPr bwMode="auto">
          <a:xfrm>
            <a:off x="3979863" y="3716338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7" name="Text Box 15"/>
          <p:cNvSpPr txBox="1">
            <a:spLocks noChangeArrowheads="1"/>
          </p:cNvSpPr>
          <p:nvPr/>
        </p:nvSpPr>
        <p:spPr bwMode="auto">
          <a:xfrm>
            <a:off x="1706563" y="3279775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19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1711325" y="3660775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18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29" name="Text Box 17"/>
          <p:cNvSpPr txBox="1">
            <a:spLocks noChangeArrowheads="1"/>
          </p:cNvSpPr>
          <p:nvPr/>
        </p:nvSpPr>
        <p:spPr bwMode="auto">
          <a:xfrm>
            <a:off x="1711325" y="4041775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17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30" name="Text Box 18"/>
          <p:cNvSpPr txBox="1">
            <a:spLocks noChangeArrowheads="1"/>
          </p:cNvSpPr>
          <p:nvPr/>
        </p:nvSpPr>
        <p:spPr bwMode="auto">
          <a:xfrm>
            <a:off x="1692275" y="4422775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16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31" name="Text Box 19"/>
          <p:cNvSpPr txBox="1">
            <a:spLocks noChangeArrowheads="1"/>
          </p:cNvSpPr>
          <p:nvPr/>
        </p:nvSpPr>
        <p:spPr bwMode="auto">
          <a:xfrm>
            <a:off x="1706563" y="489426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15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32" name="Text Box 20"/>
          <p:cNvSpPr txBox="1">
            <a:spLocks noChangeArrowheads="1"/>
          </p:cNvSpPr>
          <p:nvPr/>
        </p:nvSpPr>
        <p:spPr bwMode="auto">
          <a:xfrm>
            <a:off x="1706563" y="5260975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14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33" name="Text Box 21"/>
          <p:cNvSpPr txBox="1">
            <a:spLocks noChangeArrowheads="1"/>
          </p:cNvSpPr>
          <p:nvPr/>
        </p:nvSpPr>
        <p:spPr bwMode="auto">
          <a:xfrm>
            <a:off x="1706563" y="5641975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13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41334" name="Text Box 22"/>
          <p:cNvSpPr txBox="1">
            <a:spLocks noChangeArrowheads="1"/>
          </p:cNvSpPr>
          <p:nvPr/>
        </p:nvSpPr>
        <p:spPr bwMode="auto">
          <a:xfrm>
            <a:off x="4621213" y="4408488"/>
            <a:ext cx="6858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</a:rPr>
              <a:t>&amp;</a:t>
            </a:r>
            <a:endParaRPr kumimoji="1" lang="zh-CN" altLang="zh-CN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1335" name="Text Box 23"/>
          <p:cNvSpPr txBox="1">
            <a:spLocks noChangeArrowheads="1"/>
          </p:cNvSpPr>
          <p:nvPr/>
        </p:nvSpPr>
        <p:spPr bwMode="auto">
          <a:xfrm>
            <a:off x="3341688" y="3486150"/>
            <a:ext cx="685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  <a:sym typeface="Symbol" pitchFamily="18" charset="2"/>
              </a:rPr>
              <a:t>1</a:t>
            </a:r>
            <a:endParaRPr kumimoji="1" lang="zh-CN" altLang="zh-CN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1336" name="Oval 24"/>
          <p:cNvSpPr>
            <a:spLocks noChangeArrowheads="1"/>
          </p:cNvSpPr>
          <p:nvPr/>
        </p:nvSpPr>
        <p:spPr bwMode="auto">
          <a:xfrm flipV="1">
            <a:off x="3886200" y="3673475"/>
            <a:ext cx="111125" cy="111125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37" name="Oval 25"/>
          <p:cNvSpPr>
            <a:spLocks noChangeArrowheads="1"/>
          </p:cNvSpPr>
          <p:nvPr/>
        </p:nvSpPr>
        <p:spPr bwMode="auto">
          <a:xfrm flipV="1">
            <a:off x="5503863" y="4608513"/>
            <a:ext cx="111125" cy="111125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38" name="Line 26"/>
          <p:cNvSpPr>
            <a:spLocks noChangeShapeType="1"/>
          </p:cNvSpPr>
          <p:nvPr/>
        </p:nvSpPr>
        <p:spPr bwMode="auto">
          <a:xfrm flipV="1">
            <a:off x="5634038" y="4652963"/>
            <a:ext cx="681037" cy="3175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39" name="Text Box 27"/>
          <p:cNvSpPr txBox="1">
            <a:spLocks noChangeArrowheads="1"/>
          </p:cNvSpPr>
          <p:nvPr/>
        </p:nvSpPr>
        <p:spPr bwMode="auto">
          <a:xfrm>
            <a:off x="6315075" y="4432300"/>
            <a:ext cx="863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zh-CN" altLang="zh-CN" b="1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kumimoji="1" lang="en-US" altLang="zh-CN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1340" name="Line 28"/>
          <p:cNvSpPr>
            <a:spLocks noChangeShapeType="1"/>
          </p:cNvSpPr>
          <p:nvPr/>
        </p:nvSpPr>
        <p:spPr bwMode="auto">
          <a:xfrm>
            <a:off x="6437313" y="4487863"/>
            <a:ext cx="4064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41" name="Text Box 29"/>
          <p:cNvSpPr txBox="1">
            <a:spLocks noChangeArrowheads="1"/>
          </p:cNvSpPr>
          <p:nvPr/>
        </p:nvSpPr>
        <p:spPr bwMode="auto">
          <a:xfrm>
            <a:off x="1187450" y="2060575"/>
            <a:ext cx="4537075" cy="45720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高位地址：</a:t>
            </a:r>
            <a:r>
              <a:rPr lang="en-US" altLang="zh-CN" sz="2400" b="1" dirty="0">
                <a:solidFill>
                  <a:schemeClr val="hlink"/>
                </a:solidFill>
              </a:rPr>
              <a:t>0011111</a:t>
            </a:r>
          </a:p>
        </p:txBody>
      </p:sp>
      <p:sp>
        <p:nvSpPr>
          <p:cNvPr id="141342" name="Rectangle 30"/>
          <p:cNvSpPr>
            <a:spLocks noChangeArrowheads="1"/>
          </p:cNvSpPr>
          <p:nvPr/>
        </p:nvSpPr>
        <p:spPr bwMode="auto">
          <a:xfrm>
            <a:off x="6246813" y="2636838"/>
            <a:ext cx="1508125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r>
              <a:rPr kumimoji="1" lang="zh-CN" altLang="en-US" b="1"/>
              <a:t>S</a:t>
            </a:r>
            <a:r>
              <a:rPr kumimoji="1" lang="en-US" altLang="zh-CN" b="1"/>
              <a:t>RAM </a:t>
            </a:r>
            <a:r>
              <a:rPr kumimoji="1" lang="zh-CN" altLang="zh-CN" b="1"/>
              <a:t>6264</a:t>
            </a:r>
            <a:endParaRPr kumimoji="1" lang="zh-CN" altLang="en-US" b="1"/>
          </a:p>
        </p:txBody>
      </p:sp>
      <p:sp>
        <p:nvSpPr>
          <p:cNvPr id="141343" name="Text Box 31"/>
          <p:cNvSpPr txBox="1">
            <a:spLocks noChangeArrowheads="1"/>
          </p:cNvSpPr>
          <p:nvPr/>
        </p:nvSpPr>
        <p:spPr bwMode="auto">
          <a:xfrm>
            <a:off x="7035800" y="4652963"/>
            <a:ext cx="863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 b="1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2</a:t>
            </a:r>
            <a:endParaRPr kumimoji="1" lang="en-US" altLang="zh-CN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1344" name="Line 32"/>
          <p:cNvSpPr>
            <a:spLocks noChangeShapeType="1"/>
          </p:cNvSpPr>
          <p:nvPr/>
        </p:nvSpPr>
        <p:spPr bwMode="auto">
          <a:xfrm>
            <a:off x="7467600" y="5157788"/>
            <a:ext cx="0" cy="4318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45" name="Oval 33"/>
          <p:cNvSpPr>
            <a:spLocks noChangeArrowheads="1"/>
          </p:cNvSpPr>
          <p:nvPr/>
        </p:nvSpPr>
        <p:spPr bwMode="auto">
          <a:xfrm flipV="1">
            <a:off x="7408863" y="5516563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46" name="Rectangle 34"/>
          <p:cNvSpPr>
            <a:spLocks noChangeArrowheads="1"/>
          </p:cNvSpPr>
          <p:nvPr/>
        </p:nvSpPr>
        <p:spPr bwMode="auto">
          <a:xfrm>
            <a:off x="7107238" y="5734050"/>
            <a:ext cx="936625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r>
              <a:rPr kumimoji="1" lang="en-US" altLang="zh-CN" b="1"/>
              <a:t>+5V</a:t>
            </a:r>
          </a:p>
        </p:txBody>
      </p:sp>
      <p:sp>
        <p:nvSpPr>
          <p:cNvPr id="141347" name="Text Box 35"/>
          <p:cNvSpPr txBox="1">
            <a:spLocks noChangeArrowheads="1"/>
          </p:cNvSpPr>
          <p:nvPr/>
        </p:nvSpPr>
        <p:spPr bwMode="auto">
          <a:xfrm>
            <a:off x="5738813" y="472598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41348" name="Text Box 36"/>
          <p:cNvSpPr txBox="1">
            <a:spLocks noChangeArrowheads="1"/>
          </p:cNvSpPr>
          <p:nvPr/>
        </p:nvSpPr>
        <p:spPr bwMode="auto">
          <a:xfrm>
            <a:off x="1203325" y="367982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41349" name="Text Box 37"/>
          <p:cNvSpPr txBox="1">
            <a:spLocks noChangeArrowheads="1"/>
          </p:cNvSpPr>
          <p:nvPr/>
        </p:nvSpPr>
        <p:spPr bwMode="auto">
          <a:xfrm>
            <a:off x="1203325" y="404812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41350" name="Text Box 38"/>
          <p:cNvSpPr txBox="1">
            <a:spLocks noChangeArrowheads="1"/>
          </p:cNvSpPr>
          <p:nvPr/>
        </p:nvSpPr>
        <p:spPr bwMode="auto">
          <a:xfrm>
            <a:off x="1203325" y="447198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41352" name="Text Box 40"/>
          <p:cNvSpPr txBox="1">
            <a:spLocks noChangeArrowheads="1"/>
          </p:cNvSpPr>
          <p:nvPr/>
        </p:nvSpPr>
        <p:spPr bwMode="auto">
          <a:xfrm>
            <a:off x="1189038" y="4956175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41353" name="Text Box 41"/>
          <p:cNvSpPr txBox="1">
            <a:spLocks noChangeArrowheads="1"/>
          </p:cNvSpPr>
          <p:nvPr/>
        </p:nvSpPr>
        <p:spPr bwMode="auto">
          <a:xfrm>
            <a:off x="1187450" y="5365750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41354" name="Text Box 42"/>
          <p:cNvSpPr txBox="1">
            <a:spLocks noChangeArrowheads="1"/>
          </p:cNvSpPr>
          <p:nvPr/>
        </p:nvSpPr>
        <p:spPr bwMode="auto">
          <a:xfrm>
            <a:off x="1189038" y="5740400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141355" name="Rectangle 43"/>
          <p:cNvSpPr>
            <a:spLocks noChangeArrowheads="1"/>
          </p:cNvSpPr>
          <p:nvPr/>
        </p:nvSpPr>
        <p:spPr bwMode="auto">
          <a:xfrm>
            <a:off x="3059113" y="2636838"/>
            <a:ext cx="2592387" cy="3960812"/>
          </a:xfrm>
          <a:prstGeom prst="rect">
            <a:avLst/>
          </a:prstGeom>
          <a:noFill/>
          <a:ln w="22225">
            <a:solidFill>
              <a:schemeClr val="tx1"/>
            </a:solidFill>
            <a:prstDash val="dash"/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56" name="Text Box 44"/>
          <p:cNvSpPr txBox="1">
            <a:spLocks noChangeArrowheads="1"/>
          </p:cNvSpPr>
          <p:nvPr/>
        </p:nvSpPr>
        <p:spPr bwMode="auto">
          <a:xfrm>
            <a:off x="1187450" y="3357563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41357" name="Line 45"/>
          <p:cNvSpPr>
            <a:spLocks noChangeShapeType="1"/>
          </p:cNvSpPr>
          <p:nvPr/>
        </p:nvSpPr>
        <p:spPr bwMode="auto">
          <a:xfrm>
            <a:off x="2598738" y="5949950"/>
            <a:ext cx="1676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1447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1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10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10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10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10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10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10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4" dur="10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1000"/>
                                        <p:tgtEl>
                                          <p:spTgt spid="1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0" dur="1000"/>
                                        <p:tgtEl>
                                          <p:spTgt spid="14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3" dur="1000"/>
                                        <p:tgtEl>
                                          <p:spTgt spid="14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6" dur="1000"/>
                                        <p:tgtEl>
                                          <p:spTgt spid="14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9" dur="1000"/>
                                        <p:tgtEl>
                                          <p:spTgt spid="14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1000"/>
                                        <p:tgtEl>
                                          <p:spTgt spid="14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5" dur="1000"/>
                                        <p:tgtEl>
                                          <p:spTgt spid="14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0" dur="500"/>
                                        <p:tgtEl>
                                          <p:spTgt spid="14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8" dur="500"/>
                                        <p:tgtEl>
                                          <p:spTgt spid="1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3" dur="1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4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6" dur="10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7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2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0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4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8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00"/>
                            </p:stCondLst>
                            <p:childTnLst>
                              <p:par>
                                <p:cTn id="1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2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6" dur="500"/>
                                        <p:tgtEl>
                                          <p:spTgt spid="14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animBg="1"/>
      <p:bldP spid="141317" grpId="0" animBg="1"/>
      <p:bldP spid="141318" grpId="0" animBg="1"/>
      <p:bldP spid="141319" grpId="0" animBg="1"/>
      <p:bldP spid="141320" grpId="0" animBg="1"/>
      <p:bldP spid="141321" grpId="0" animBg="1"/>
      <p:bldP spid="141323" grpId="0" animBg="1"/>
      <p:bldP spid="141324" grpId="0" animBg="1"/>
      <p:bldP spid="141325" grpId="0" animBg="1"/>
      <p:bldP spid="141326" grpId="0" animBg="1"/>
      <p:bldP spid="141327" grpId="0"/>
      <p:bldP spid="141328" grpId="0"/>
      <p:bldP spid="141329" grpId="0"/>
      <p:bldP spid="141330" grpId="0"/>
      <p:bldP spid="141331" grpId="0"/>
      <p:bldP spid="141332" grpId="0"/>
      <p:bldP spid="141333" grpId="0"/>
      <p:bldP spid="141334" grpId="0"/>
      <p:bldP spid="141335" grpId="0"/>
      <p:bldP spid="141336" grpId="0" animBg="1"/>
      <p:bldP spid="141337" grpId="0" animBg="1"/>
      <p:bldP spid="141338" grpId="0" animBg="1"/>
      <p:bldP spid="141339" grpId="0"/>
      <p:bldP spid="141340" grpId="0" animBg="1"/>
      <p:bldP spid="141342" grpId="0"/>
      <p:bldP spid="141343" grpId="0"/>
      <p:bldP spid="141344" grpId="0" animBg="1"/>
      <p:bldP spid="141345" grpId="0" animBg="1"/>
      <p:bldP spid="141346" grpId="0"/>
      <p:bldP spid="141347" grpId="0"/>
      <p:bldP spid="141348" grpId="0"/>
      <p:bldP spid="141349" grpId="0"/>
      <p:bldP spid="141350" grpId="0"/>
      <p:bldP spid="141352" grpId="0"/>
      <p:bldP spid="141353" grpId="0"/>
      <p:bldP spid="141354" grpId="0"/>
      <p:bldP spid="141355" grpId="0" animBg="1"/>
      <p:bldP spid="141356" grpId="0"/>
      <p:bldP spid="14135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69BE8A9-CCBD-4860-AB13-804F91AE19DA}" type="slidenum">
              <a:rPr lang="zh-CN" altLang="en-US" smtClean="0"/>
              <a:pPr/>
              <a:t>33</a:t>
            </a:fld>
            <a:endParaRPr lang="en-US" altLang="zh-CN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部分地址译码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848"/>
            <a:ext cx="7916416" cy="4114800"/>
          </a:xfrm>
        </p:spPr>
        <p:txBody>
          <a:bodyPr/>
          <a:lstStyle/>
          <a:p>
            <a:pPr eaLnBrk="1" hangingPunct="1">
              <a:spcBef>
                <a:spcPct val="5000"/>
              </a:spcBef>
              <a:spcAft>
                <a:spcPct val="10000"/>
              </a:spcAft>
            </a:pPr>
            <a:r>
              <a:rPr lang="zh-CN" altLang="en-US" dirty="0" smtClean="0"/>
              <a:t>用部分高位地址信号（而不是全部）作为译码   信号，使得被选中存储器芯片占有几组不同   的地址范围。</a:t>
            </a:r>
          </a:p>
        </p:txBody>
      </p:sp>
    </p:spTree>
    <p:extLst>
      <p:ext uri="{BB962C8B-B14F-4D97-AF65-F5344CB8AC3E}">
        <p14:creationId xmlns:p14="http://schemas.microsoft.com/office/powerpoint/2010/main" val="109671759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AEB25E-2EDF-46CB-A34C-7B05CCD8CA27}" type="slidenum">
              <a:rPr lang="zh-CN" altLang="en-US" smtClean="0"/>
              <a:pPr/>
              <a:t>34</a:t>
            </a:fld>
            <a:endParaRPr lang="en-US" altLang="zh-CN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部分地址译码例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723" y="5807075"/>
            <a:ext cx="6624637" cy="935038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hlink"/>
                </a:solidFill>
              </a:rPr>
              <a:t>两组地址</a:t>
            </a:r>
            <a:r>
              <a:rPr lang="zh-CN" altLang="en-US" sz="2400" dirty="0" smtClean="0">
                <a:solidFill>
                  <a:schemeClr val="hlink"/>
                </a:solidFill>
                <a:latin typeface="+mj-lt"/>
              </a:rPr>
              <a:t>： </a:t>
            </a:r>
            <a:r>
              <a:rPr lang="en-US" altLang="zh-CN" sz="2400" dirty="0" smtClean="0">
                <a:solidFill>
                  <a:schemeClr val="hlink"/>
                </a:solidFill>
                <a:latin typeface="+mj-lt"/>
              </a:rPr>
              <a:t>F0000H —— F1FFFH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hlink"/>
                </a:solidFill>
                <a:latin typeface="+mj-lt"/>
              </a:rPr>
              <a:t>                  B0000H —— B1FFFH</a:t>
            </a: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4486275" y="1978025"/>
            <a:ext cx="1219200" cy="2895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Line 5"/>
          <p:cNvSpPr>
            <a:spLocks noChangeShapeType="1"/>
          </p:cNvSpPr>
          <p:nvPr/>
        </p:nvSpPr>
        <p:spPr bwMode="auto">
          <a:xfrm>
            <a:off x="3419475" y="2206625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3419475" y="3287713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>
            <a:off x="3419475" y="2754313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2886075" y="3806825"/>
            <a:ext cx="685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2886075" y="4187825"/>
            <a:ext cx="685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>
            <a:off x="2886075" y="4568825"/>
            <a:ext cx="685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3571875" y="3578225"/>
            <a:ext cx="609600" cy="12192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4224338" y="4216400"/>
            <a:ext cx="2698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2624138" y="19161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19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47" name="Text Box 16"/>
          <p:cNvSpPr txBox="1">
            <a:spLocks noChangeArrowheads="1"/>
          </p:cNvSpPr>
          <p:nvPr/>
        </p:nvSpPr>
        <p:spPr bwMode="auto">
          <a:xfrm>
            <a:off x="2628900" y="24495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17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48" name="Text Box 17"/>
          <p:cNvSpPr txBox="1">
            <a:spLocks noChangeArrowheads="1"/>
          </p:cNvSpPr>
          <p:nvPr/>
        </p:nvSpPr>
        <p:spPr bwMode="auto">
          <a:xfrm>
            <a:off x="2609850" y="29829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16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49" name="Text Box 18"/>
          <p:cNvSpPr txBox="1">
            <a:spLocks noChangeArrowheads="1"/>
          </p:cNvSpPr>
          <p:nvPr/>
        </p:nvSpPr>
        <p:spPr bwMode="auto">
          <a:xfrm>
            <a:off x="2124075" y="3530600"/>
            <a:ext cx="914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15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50" name="Text Box 19"/>
          <p:cNvSpPr txBox="1">
            <a:spLocks noChangeArrowheads="1"/>
          </p:cNvSpPr>
          <p:nvPr/>
        </p:nvSpPr>
        <p:spPr bwMode="auto">
          <a:xfrm>
            <a:off x="2124075" y="38973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14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51" name="Text Box 20"/>
          <p:cNvSpPr txBox="1">
            <a:spLocks noChangeArrowheads="1"/>
          </p:cNvSpPr>
          <p:nvPr/>
        </p:nvSpPr>
        <p:spPr bwMode="auto">
          <a:xfrm>
            <a:off x="2124075" y="4278313"/>
            <a:ext cx="91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A</a:t>
            </a:r>
            <a:r>
              <a:rPr kumimoji="1" lang="zh-CN" altLang="zh-CN" sz="2400">
                <a:latin typeface="Times New Roman" pitchFamily="18" charset="0"/>
              </a:rPr>
              <a:t>13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52" name="Text Box 21"/>
          <p:cNvSpPr txBox="1">
            <a:spLocks noChangeArrowheads="1"/>
          </p:cNvSpPr>
          <p:nvPr/>
        </p:nvSpPr>
        <p:spPr bwMode="auto">
          <a:xfrm>
            <a:off x="4791075" y="3044825"/>
            <a:ext cx="685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chemeClr val="bg1"/>
                </a:solidFill>
                <a:latin typeface="Times New Roman" pitchFamily="18" charset="0"/>
              </a:rPr>
              <a:t>&amp;</a:t>
            </a:r>
            <a:endParaRPr kumimoji="1" lang="zh-CN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4053" name="Text Box 22"/>
          <p:cNvSpPr txBox="1">
            <a:spLocks noChangeArrowheads="1"/>
          </p:cNvSpPr>
          <p:nvPr/>
        </p:nvSpPr>
        <p:spPr bwMode="auto">
          <a:xfrm>
            <a:off x="3648075" y="3883025"/>
            <a:ext cx="685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chemeClr val="bg1"/>
                </a:solidFill>
                <a:latin typeface="Times New Roman" pitchFamily="18" charset="0"/>
                <a:sym typeface="Symbol" pitchFamily="18" charset="2"/>
              </a:rPr>
              <a:t>1</a:t>
            </a:r>
            <a:endParaRPr kumimoji="1" lang="zh-CN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4054" name="Oval 23"/>
          <p:cNvSpPr>
            <a:spLocks noChangeArrowheads="1"/>
          </p:cNvSpPr>
          <p:nvPr/>
        </p:nvSpPr>
        <p:spPr bwMode="auto">
          <a:xfrm flipV="1">
            <a:off x="4181475" y="4154488"/>
            <a:ext cx="111125" cy="111125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5" name="Oval 24"/>
          <p:cNvSpPr>
            <a:spLocks noChangeArrowheads="1"/>
          </p:cNvSpPr>
          <p:nvPr/>
        </p:nvSpPr>
        <p:spPr bwMode="auto">
          <a:xfrm flipV="1">
            <a:off x="5705475" y="3273425"/>
            <a:ext cx="111125" cy="111125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6" name="Line 25"/>
          <p:cNvSpPr>
            <a:spLocks noChangeShapeType="1"/>
          </p:cNvSpPr>
          <p:nvPr/>
        </p:nvSpPr>
        <p:spPr bwMode="auto">
          <a:xfrm>
            <a:off x="5810250" y="3335338"/>
            <a:ext cx="609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7" name="Text Box 26"/>
          <p:cNvSpPr txBox="1">
            <a:spLocks noChangeArrowheads="1"/>
          </p:cNvSpPr>
          <p:nvPr/>
        </p:nvSpPr>
        <p:spPr bwMode="auto">
          <a:xfrm>
            <a:off x="6405563" y="2435225"/>
            <a:ext cx="914400" cy="11604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6264</a:t>
            </a:r>
          </a:p>
          <a:p>
            <a:pPr>
              <a:spcBef>
                <a:spcPct val="50000"/>
              </a:spcBef>
            </a:pPr>
            <a:r>
              <a:rPr kumimoji="1" lang="zh-CN" altLang="zh-CN" sz="2800">
                <a:latin typeface="Times New Roman" pitchFamily="18" charset="0"/>
              </a:rPr>
              <a:t>CS</a:t>
            </a:r>
            <a:r>
              <a:rPr kumimoji="1" lang="zh-CN" altLang="zh-CN" sz="2000">
                <a:latin typeface="Times New Roman" pitchFamily="18" charset="0"/>
              </a:rPr>
              <a:t>1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4058" name="Line 27"/>
          <p:cNvSpPr>
            <a:spLocks noChangeShapeType="1"/>
          </p:cNvSpPr>
          <p:nvPr/>
        </p:nvSpPr>
        <p:spPr bwMode="auto">
          <a:xfrm>
            <a:off x="6510338" y="3149600"/>
            <a:ext cx="442912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1692275" y="1987550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37918" name="Text Box 30"/>
          <p:cNvSpPr txBox="1">
            <a:spLocks noChangeArrowheads="1"/>
          </p:cNvSpPr>
          <p:nvPr/>
        </p:nvSpPr>
        <p:spPr bwMode="auto">
          <a:xfrm>
            <a:off x="1692275" y="2527300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37919" name="Text Box 31"/>
          <p:cNvSpPr txBox="1">
            <a:spLocks noChangeArrowheads="1"/>
          </p:cNvSpPr>
          <p:nvPr/>
        </p:nvSpPr>
        <p:spPr bwMode="auto">
          <a:xfrm>
            <a:off x="1692275" y="303053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37921" name="Text Box 33"/>
          <p:cNvSpPr txBox="1">
            <a:spLocks noChangeArrowheads="1"/>
          </p:cNvSpPr>
          <p:nvPr/>
        </p:nvSpPr>
        <p:spPr bwMode="auto">
          <a:xfrm>
            <a:off x="1677988" y="3592513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1676400" y="400208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37923" name="Text Box 35"/>
          <p:cNvSpPr txBox="1">
            <a:spLocks noChangeArrowheads="1"/>
          </p:cNvSpPr>
          <p:nvPr/>
        </p:nvSpPr>
        <p:spPr bwMode="auto">
          <a:xfrm>
            <a:off x="1692275" y="4376738"/>
            <a:ext cx="35877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900113" y="5229225"/>
            <a:ext cx="33845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高位地址： </a:t>
            </a:r>
            <a:r>
              <a:rPr lang="en-US" altLang="zh-CN" sz="2400" b="1" dirty="0">
                <a:ea typeface="楷体_GB2312" charset="-122"/>
              </a:rPr>
              <a:t>1</a:t>
            </a: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</a:rPr>
              <a:t>×</a:t>
            </a:r>
            <a:r>
              <a:rPr lang="en-US" altLang="zh-CN" sz="2400" b="1" dirty="0">
                <a:ea typeface="楷体_GB2312" charset="-122"/>
              </a:rPr>
              <a:t>11000</a:t>
            </a:r>
            <a:endParaRPr lang="zh-CN" altLang="en-US" sz="2400" b="1" dirty="0">
              <a:ea typeface="楷体_GB2312" charset="-122"/>
            </a:endParaRPr>
          </a:p>
        </p:txBody>
      </p:sp>
      <p:sp>
        <p:nvSpPr>
          <p:cNvPr id="37925" name="Text Box 37"/>
          <p:cNvSpPr txBox="1">
            <a:spLocks noChangeArrowheads="1"/>
          </p:cNvSpPr>
          <p:nvPr/>
        </p:nvSpPr>
        <p:spPr bwMode="auto">
          <a:xfrm>
            <a:off x="5005388" y="5229225"/>
            <a:ext cx="1871662" cy="45720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1</a:t>
            </a:r>
            <a:r>
              <a:rPr lang="en-US" altLang="zh-CN" sz="2400" b="1">
                <a:solidFill>
                  <a:schemeClr val="hlink"/>
                </a:solidFill>
              </a:rPr>
              <a:t>0</a:t>
            </a:r>
            <a:r>
              <a:rPr lang="en-US" altLang="zh-CN" sz="2400" b="1"/>
              <a:t>11000</a:t>
            </a:r>
            <a:r>
              <a:rPr lang="zh-CN" altLang="en-US" sz="2400" b="1"/>
              <a:t>，</a:t>
            </a:r>
          </a:p>
        </p:txBody>
      </p:sp>
      <p:sp>
        <p:nvSpPr>
          <p:cNvPr id="37926" name="Line 38"/>
          <p:cNvSpPr>
            <a:spLocks noChangeShapeType="1"/>
          </p:cNvSpPr>
          <p:nvPr/>
        </p:nvSpPr>
        <p:spPr bwMode="auto">
          <a:xfrm>
            <a:off x="4154488" y="5473700"/>
            <a:ext cx="86518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7" name="Text Box 39"/>
          <p:cNvSpPr txBox="1">
            <a:spLocks noChangeArrowheads="1"/>
          </p:cNvSpPr>
          <p:nvPr/>
        </p:nvSpPr>
        <p:spPr bwMode="auto">
          <a:xfrm>
            <a:off x="6661150" y="5229225"/>
            <a:ext cx="2232025" cy="45720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1</a:t>
            </a:r>
            <a:r>
              <a:rPr lang="en-US" altLang="zh-CN" sz="2400" b="1">
                <a:solidFill>
                  <a:schemeClr val="hlink"/>
                </a:solidFill>
              </a:rPr>
              <a:t>1</a:t>
            </a:r>
            <a:r>
              <a:rPr lang="en-US" altLang="zh-CN" sz="2400" b="1"/>
              <a:t>11000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179134952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7" grpId="0"/>
      <p:bldP spid="37918" grpId="0"/>
      <p:bldP spid="37919" grpId="0"/>
      <p:bldP spid="37921" grpId="0"/>
      <p:bldP spid="37922" grpId="0"/>
      <p:bldP spid="37923" grpId="0"/>
      <p:bldP spid="37925" grpId="0"/>
      <p:bldP spid="37926" grpId="0" animBg="1"/>
      <p:bldP spid="379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译码电路小结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2017713"/>
            <a:ext cx="7992888" cy="4114800"/>
          </a:xfrm>
        </p:spPr>
        <p:txBody>
          <a:bodyPr/>
          <a:lstStyle/>
          <a:p>
            <a:r>
              <a:rPr lang="zh-CN" altLang="en-US" dirty="0" smtClean="0"/>
              <a:t>当仅需要将一片存储器芯片连接到系统中时，只需要简单的译码电路。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根据设定地址确定电路设计，由基本逻辑门实现</a:t>
            </a:r>
            <a:endParaRPr lang="en-US" altLang="zh-CN" dirty="0" smtClean="0"/>
          </a:p>
          <a:p>
            <a:r>
              <a:rPr lang="zh-CN" altLang="en-US" dirty="0" smtClean="0"/>
              <a:t>当系统中的存储器由多片存储器芯片构成时，译码电路较复杂，需要借助专用译码器。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E0489-9FB0-4AC1-803E-74FE9B5C67B1}" type="slidenum">
              <a:rPr lang="zh-CN" altLang="en-US" smtClean="0"/>
              <a:pPr>
                <a:defRPr/>
              </a:pPr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888895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E046B-3E60-426E-BBC5-BDC83CF688CF}" type="slidenum">
              <a:rPr lang="zh-CN" altLang="en-US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+mj-lt"/>
              </a:rPr>
              <a:t>74LS138</a:t>
            </a:r>
            <a:r>
              <a:rPr lang="zh-CN" altLang="en-US" dirty="0" smtClean="0"/>
              <a:t>译码器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90738"/>
            <a:ext cx="7772400" cy="3282950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3</a:t>
            </a:r>
            <a:r>
              <a:rPr lang="zh-CN" altLang="en-US" dirty="0" smtClean="0"/>
              <a:t>输入</a:t>
            </a:r>
            <a:r>
              <a:rPr lang="en-US" altLang="zh-CN" dirty="0" smtClean="0"/>
              <a:t>8</a:t>
            </a:r>
            <a:r>
              <a:rPr lang="zh-CN" altLang="en-US" dirty="0" smtClean="0"/>
              <a:t>输出的专用译码器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可以同时控制</a:t>
            </a:r>
            <a:r>
              <a:rPr lang="en-US" altLang="zh-CN" dirty="0" smtClean="0"/>
              <a:t>8</a:t>
            </a:r>
            <a:r>
              <a:rPr lang="zh-CN" altLang="en-US" dirty="0" smtClean="0"/>
              <a:t>片芯片，并使在任一时刻，其所连接的</a:t>
            </a:r>
            <a:r>
              <a:rPr lang="en-US" altLang="zh-CN" dirty="0" smtClean="0"/>
              <a:t>8</a:t>
            </a:r>
            <a:r>
              <a:rPr lang="zh-CN" altLang="en-US" dirty="0" smtClean="0"/>
              <a:t>片芯片只有</a:t>
            </a:r>
            <a:r>
              <a:rPr lang="en-US" altLang="zh-CN" dirty="0" smtClean="0"/>
              <a:t>1</a:t>
            </a:r>
            <a:r>
              <a:rPr lang="zh-CN" altLang="en-US" dirty="0" smtClean="0"/>
              <a:t>片被选中。</a:t>
            </a:r>
          </a:p>
        </p:txBody>
      </p:sp>
    </p:spTree>
    <p:extLst>
      <p:ext uri="{BB962C8B-B14F-4D97-AF65-F5344CB8AC3E}">
        <p14:creationId xmlns:p14="http://schemas.microsoft.com/office/powerpoint/2010/main" val="390874968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5471C3-E178-4291-8BD1-A95CA0D71F7E}" type="slidenum">
              <a:rPr lang="zh-CN" altLang="en-US"/>
              <a:pPr>
                <a:defRPr/>
              </a:pPr>
              <a:t>37</a:t>
            </a:fld>
            <a:endParaRPr lang="en-US" altLang="zh-CN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b="1" dirty="0" smtClean="0"/>
              <a:t>74LS138</a:t>
            </a:r>
            <a:r>
              <a:rPr lang="zh-CN" altLang="en-US" dirty="0" smtClean="0"/>
              <a:t>译码器</a:t>
            </a:r>
          </a:p>
        </p:txBody>
      </p:sp>
      <p:grpSp>
        <p:nvGrpSpPr>
          <p:cNvPr id="65540" name="Group 4"/>
          <p:cNvGrpSpPr>
            <a:grpSpLocks/>
          </p:cNvGrpSpPr>
          <p:nvPr/>
        </p:nvGrpSpPr>
        <p:grpSpPr bwMode="auto">
          <a:xfrm>
            <a:off x="785813" y="2786063"/>
            <a:ext cx="2590800" cy="3581400"/>
            <a:chOff x="1883" y="1809"/>
            <a:chExt cx="1632" cy="2256"/>
          </a:xfrm>
        </p:grpSpPr>
        <p:sp>
          <p:nvSpPr>
            <p:cNvPr id="65569" name="Rectangle 5"/>
            <p:cNvSpPr>
              <a:spLocks noChangeArrowheads="1"/>
            </p:cNvSpPr>
            <p:nvPr/>
          </p:nvSpPr>
          <p:spPr bwMode="auto">
            <a:xfrm>
              <a:off x="2123" y="1809"/>
              <a:ext cx="1152" cy="2256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65570" name="Line 6"/>
            <p:cNvSpPr>
              <a:spLocks noChangeShapeType="1"/>
            </p:cNvSpPr>
            <p:nvPr/>
          </p:nvSpPr>
          <p:spPr bwMode="auto">
            <a:xfrm>
              <a:off x="3275" y="200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1" name="Line 7"/>
            <p:cNvSpPr>
              <a:spLocks noChangeShapeType="1"/>
            </p:cNvSpPr>
            <p:nvPr/>
          </p:nvSpPr>
          <p:spPr bwMode="auto">
            <a:xfrm>
              <a:off x="3275" y="224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2" name="Line 8"/>
            <p:cNvSpPr>
              <a:spLocks noChangeShapeType="1"/>
            </p:cNvSpPr>
            <p:nvPr/>
          </p:nvSpPr>
          <p:spPr bwMode="auto">
            <a:xfrm>
              <a:off x="3275" y="248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3" name="Line 9"/>
            <p:cNvSpPr>
              <a:spLocks noChangeShapeType="1"/>
            </p:cNvSpPr>
            <p:nvPr/>
          </p:nvSpPr>
          <p:spPr bwMode="auto">
            <a:xfrm>
              <a:off x="3275" y="27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4" name="Line 10"/>
            <p:cNvSpPr>
              <a:spLocks noChangeShapeType="1"/>
            </p:cNvSpPr>
            <p:nvPr/>
          </p:nvSpPr>
          <p:spPr bwMode="auto">
            <a:xfrm>
              <a:off x="3275" y="3009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5" name="Line 11"/>
            <p:cNvSpPr>
              <a:spLocks noChangeShapeType="1"/>
            </p:cNvSpPr>
            <p:nvPr/>
          </p:nvSpPr>
          <p:spPr bwMode="auto">
            <a:xfrm>
              <a:off x="3275" y="329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6" name="Line 12"/>
            <p:cNvSpPr>
              <a:spLocks noChangeShapeType="1"/>
            </p:cNvSpPr>
            <p:nvPr/>
          </p:nvSpPr>
          <p:spPr bwMode="auto">
            <a:xfrm>
              <a:off x="3275" y="3585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7" name="Line 13"/>
            <p:cNvSpPr>
              <a:spLocks noChangeShapeType="1"/>
            </p:cNvSpPr>
            <p:nvPr/>
          </p:nvSpPr>
          <p:spPr bwMode="auto">
            <a:xfrm>
              <a:off x="3275" y="3873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8" name="Text Box 14"/>
            <p:cNvSpPr txBox="1">
              <a:spLocks noChangeArrowheads="1"/>
            </p:cNvSpPr>
            <p:nvPr/>
          </p:nvSpPr>
          <p:spPr bwMode="auto">
            <a:xfrm>
              <a:off x="2123" y="1905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G</a:t>
              </a:r>
              <a:r>
                <a:rPr lang="en-US" altLang="zh-CN" sz="1800">
                  <a:solidFill>
                    <a:schemeClr val="bg1"/>
                  </a:solidFill>
                </a:rPr>
                <a:t>1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79" name="Text Box 15"/>
            <p:cNvSpPr txBox="1">
              <a:spLocks noChangeArrowheads="1"/>
            </p:cNvSpPr>
            <p:nvPr/>
          </p:nvSpPr>
          <p:spPr bwMode="auto">
            <a:xfrm>
              <a:off x="2123" y="2241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G</a:t>
              </a:r>
              <a:r>
                <a:rPr lang="en-US" altLang="zh-CN" sz="1800">
                  <a:solidFill>
                    <a:schemeClr val="bg1"/>
                  </a:solidFill>
                </a:rPr>
                <a:t>2A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80" name="Line 16"/>
            <p:cNvSpPr>
              <a:spLocks noChangeShapeType="1"/>
            </p:cNvSpPr>
            <p:nvPr/>
          </p:nvSpPr>
          <p:spPr bwMode="auto">
            <a:xfrm>
              <a:off x="2210" y="2289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81" name="Text Box 17"/>
            <p:cNvSpPr txBox="1">
              <a:spLocks noChangeArrowheads="1"/>
            </p:cNvSpPr>
            <p:nvPr/>
          </p:nvSpPr>
          <p:spPr bwMode="auto">
            <a:xfrm>
              <a:off x="2123" y="2529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G</a:t>
              </a:r>
              <a:r>
                <a:rPr lang="en-US" altLang="zh-CN" sz="1800">
                  <a:solidFill>
                    <a:schemeClr val="bg1"/>
                  </a:solidFill>
                </a:rPr>
                <a:t>2B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82" name="Line 18"/>
            <p:cNvSpPr>
              <a:spLocks noChangeShapeType="1"/>
            </p:cNvSpPr>
            <p:nvPr/>
          </p:nvSpPr>
          <p:spPr bwMode="auto">
            <a:xfrm>
              <a:off x="2198" y="2577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83" name="Text Box 19"/>
            <p:cNvSpPr txBox="1">
              <a:spLocks noChangeArrowheads="1"/>
            </p:cNvSpPr>
            <p:nvPr/>
          </p:nvSpPr>
          <p:spPr bwMode="auto">
            <a:xfrm>
              <a:off x="2144" y="2961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C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84" name="Text Box 20"/>
            <p:cNvSpPr txBox="1">
              <a:spLocks noChangeArrowheads="1"/>
            </p:cNvSpPr>
            <p:nvPr/>
          </p:nvSpPr>
          <p:spPr bwMode="auto">
            <a:xfrm>
              <a:off x="2144" y="3267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B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85" name="Text Box 21"/>
            <p:cNvSpPr txBox="1">
              <a:spLocks noChangeArrowheads="1"/>
            </p:cNvSpPr>
            <p:nvPr/>
          </p:nvSpPr>
          <p:spPr bwMode="auto">
            <a:xfrm>
              <a:off x="2144" y="3612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A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86" name="Text Box 22"/>
            <p:cNvSpPr txBox="1">
              <a:spLocks noChangeArrowheads="1"/>
            </p:cNvSpPr>
            <p:nvPr/>
          </p:nvSpPr>
          <p:spPr bwMode="auto">
            <a:xfrm>
              <a:off x="2939" y="1809"/>
              <a:ext cx="4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Y</a:t>
              </a:r>
              <a:r>
                <a:rPr lang="en-US" altLang="zh-CN" sz="160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65587" name="Text Box 23"/>
            <p:cNvSpPr txBox="1">
              <a:spLocks noChangeArrowheads="1"/>
            </p:cNvSpPr>
            <p:nvPr/>
          </p:nvSpPr>
          <p:spPr bwMode="auto">
            <a:xfrm>
              <a:off x="2939" y="3681"/>
              <a:ext cx="4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Y</a:t>
              </a:r>
              <a:r>
                <a:rPr lang="en-US" altLang="zh-CN" sz="1600">
                  <a:solidFill>
                    <a:schemeClr val="bg1"/>
                  </a:solidFill>
                </a:rPr>
                <a:t>7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65588" name="Text Box 24"/>
            <p:cNvSpPr txBox="1">
              <a:spLocks noChangeArrowheads="1"/>
            </p:cNvSpPr>
            <p:nvPr/>
          </p:nvSpPr>
          <p:spPr bwMode="auto">
            <a:xfrm>
              <a:off x="2939" y="2433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65589" name="Text Box 25"/>
            <p:cNvSpPr txBox="1">
              <a:spLocks noChangeArrowheads="1"/>
            </p:cNvSpPr>
            <p:nvPr/>
          </p:nvSpPr>
          <p:spPr bwMode="auto">
            <a:xfrm>
              <a:off x="2939" y="3201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65590" name="Text Box 26"/>
            <p:cNvSpPr txBox="1">
              <a:spLocks noChangeArrowheads="1"/>
            </p:cNvSpPr>
            <p:nvPr/>
          </p:nvSpPr>
          <p:spPr bwMode="auto">
            <a:xfrm>
              <a:off x="2939" y="2961"/>
              <a:ext cx="38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65591" name="Text Box 27"/>
            <p:cNvSpPr txBox="1">
              <a:spLocks noChangeArrowheads="1"/>
            </p:cNvSpPr>
            <p:nvPr/>
          </p:nvSpPr>
          <p:spPr bwMode="auto">
            <a:xfrm>
              <a:off x="2939" y="2721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65592" name="Line 28"/>
            <p:cNvSpPr>
              <a:spLocks noChangeShapeType="1"/>
            </p:cNvSpPr>
            <p:nvPr/>
          </p:nvSpPr>
          <p:spPr bwMode="auto">
            <a:xfrm>
              <a:off x="2960" y="1857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3" name="Line 29"/>
            <p:cNvSpPr>
              <a:spLocks noChangeShapeType="1"/>
            </p:cNvSpPr>
            <p:nvPr/>
          </p:nvSpPr>
          <p:spPr bwMode="auto">
            <a:xfrm>
              <a:off x="2969" y="3729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4" name="Line 30"/>
            <p:cNvSpPr>
              <a:spLocks noChangeShapeType="1"/>
            </p:cNvSpPr>
            <p:nvPr/>
          </p:nvSpPr>
          <p:spPr bwMode="auto">
            <a:xfrm>
              <a:off x="1883" y="377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5" name="Line 31"/>
            <p:cNvSpPr>
              <a:spLocks noChangeShapeType="1"/>
            </p:cNvSpPr>
            <p:nvPr/>
          </p:nvSpPr>
          <p:spPr bwMode="auto">
            <a:xfrm>
              <a:off x="1883" y="344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6" name="Line 32"/>
            <p:cNvSpPr>
              <a:spLocks noChangeShapeType="1"/>
            </p:cNvSpPr>
            <p:nvPr/>
          </p:nvSpPr>
          <p:spPr bwMode="auto">
            <a:xfrm>
              <a:off x="1883" y="313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7" name="Line 33"/>
            <p:cNvSpPr>
              <a:spLocks noChangeShapeType="1"/>
            </p:cNvSpPr>
            <p:nvPr/>
          </p:nvSpPr>
          <p:spPr bwMode="auto">
            <a:xfrm>
              <a:off x="1883" y="2703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8" name="Line 34"/>
            <p:cNvSpPr>
              <a:spLocks noChangeShapeType="1"/>
            </p:cNvSpPr>
            <p:nvPr/>
          </p:nvSpPr>
          <p:spPr bwMode="auto">
            <a:xfrm>
              <a:off x="1883" y="241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99" name="Line 35"/>
            <p:cNvSpPr>
              <a:spLocks noChangeShapeType="1"/>
            </p:cNvSpPr>
            <p:nvPr/>
          </p:nvSpPr>
          <p:spPr bwMode="auto">
            <a:xfrm>
              <a:off x="1883" y="2079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5541" name="Rectangle 36"/>
          <p:cNvSpPr>
            <a:spLocks noGrp="1" noChangeArrowheads="1"/>
          </p:cNvSpPr>
          <p:nvPr>
            <p:ph type="body" idx="1"/>
          </p:nvPr>
        </p:nvSpPr>
        <p:spPr>
          <a:xfrm>
            <a:off x="1000125" y="1928813"/>
            <a:ext cx="4786313" cy="785812"/>
          </a:xfrm>
        </p:spPr>
        <p:txBody>
          <a:bodyPr/>
          <a:lstStyle/>
          <a:p>
            <a:pPr eaLnBrk="1" hangingPunct="1"/>
            <a:r>
              <a:rPr lang="zh-CN" altLang="en-US" smtClean="0"/>
              <a:t>主要引脚及功能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3884613" y="3000375"/>
          <a:ext cx="5045075" cy="3130550"/>
        </p:xfrm>
        <a:graphic>
          <a:graphicData uri="http://schemas.openxmlformats.org/drawingml/2006/table">
            <a:tbl>
              <a:tblPr/>
              <a:tblGrid>
                <a:gridCol w="1254676"/>
                <a:gridCol w="832750"/>
                <a:gridCol w="2957649"/>
              </a:tblGrid>
              <a:tr h="35725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使 能 端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输 入 端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输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出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端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05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G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#G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2A 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#G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2B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C  B  A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0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#Y</a:t>
                      </a:r>
                      <a:r>
                        <a:rPr lang="en-US" sz="1400" b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24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  <a:tabLst>
                          <a:tab pos="374650" algn="l"/>
                        </a:tabLs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0  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1    0     0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  <a:sym typeface="Symbol"/>
                        </a:rPr>
                        <a:t>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0   0   0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0   0   1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0   1   0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0   1   1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1   0   0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1   0   1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1   1   0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1   1   1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1    1    1    1    1    1    1    1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1    1    1    1    1    1    1    1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1    1    1    1    1    1    1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1    1    1    1    1    1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1    1    1    1    1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1    1    1    1 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1    1    1    1    1 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1    1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1    1    1    1    1    1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0    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 dirty="0">
                        <a:latin typeface="Times New Roman"/>
                        <a:ea typeface="楷体_GB2312"/>
                        <a:cs typeface="Times New Roman"/>
                      </a:endParaRPr>
                    </a:p>
                    <a:p>
                      <a:pPr algn="ctr" hangingPunct="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1    1    1    1    1    1    1    </a:t>
                      </a: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/>
                        <a:ea typeface="楷体_GB231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28625" y="4700588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</a:rPr>
              <a:t>1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28625" y="5214938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</a:rPr>
              <a:t>0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28625" y="5715000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</a:rPr>
              <a:t>0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28625" y="3014663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1</a:t>
            </a:r>
            <a:endParaRPr lang="zh-CN" altLang="en-US" sz="2000" b="1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28625" y="3529013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0</a:t>
            </a:r>
            <a:endParaRPr lang="zh-CN" altLang="en-US" sz="2000" b="1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28625" y="4029075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/>
              <a:t>0</a:t>
            </a:r>
            <a:endParaRPr lang="zh-CN" altLang="en-US" sz="2000" b="1"/>
          </a:p>
        </p:txBody>
      </p:sp>
      <p:grpSp>
        <p:nvGrpSpPr>
          <p:cNvPr id="3" name="组合 47"/>
          <p:cNvGrpSpPr>
            <a:grpSpLocks/>
          </p:cNvGrpSpPr>
          <p:nvPr/>
        </p:nvGrpSpPr>
        <p:grpSpPr bwMode="auto">
          <a:xfrm>
            <a:off x="3357563" y="4502150"/>
            <a:ext cx="642937" cy="400050"/>
            <a:chOff x="4572000" y="6243600"/>
            <a:chExt cx="642942" cy="400110"/>
          </a:xfrm>
        </p:grpSpPr>
        <p:sp>
          <p:nvSpPr>
            <p:cNvPr id="65567" name="TextBox 44"/>
            <p:cNvSpPr txBox="1">
              <a:spLocks noChangeArrowheads="1"/>
            </p:cNvSpPr>
            <p:nvPr/>
          </p:nvSpPr>
          <p:spPr bwMode="auto">
            <a:xfrm>
              <a:off x="4572000" y="6243600"/>
              <a:ext cx="6429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sz="2000" b="1" dirty="0">
                  <a:solidFill>
                    <a:srgbClr val="FF0000"/>
                  </a:solidFill>
                </a:rPr>
                <a:t>Y4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65568" name="直接连接符 46"/>
            <p:cNvCxnSpPr>
              <a:cxnSpLocks noChangeShapeType="1"/>
            </p:cNvCxnSpPr>
            <p:nvPr/>
          </p:nvCxnSpPr>
          <p:spPr bwMode="auto">
            <a:xfrm>
              <a:off x="4643438" y="6286520"/>
              <a:ext cx="357190" cy="1588"/>
            </a:xfrm>
            <a:prstGeom prst="line">
              <a:avLst/>
            </a:prstGeom>
            <a:noFill/>
            <a:ln w="12700" cap="sq" algn="ctr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</p:cxnSp>
      </p:grpSp>
    </p:spTree>
    <p:extLst>
      <p:ext uri="{BB962C8B-B14F-4D97-AF65-F5344CB8AC3E}">
        <p14:creationId xmlns:p14="http://schemas.microsoft.com/office/powerpoint/2010/main" val="140774861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/>
              <a:t>74LS138</a:t>
            </a:r>
            <a:r>
              <a:rPr lang="zh-CN" altLang="en-US" dirty="0"/>
              <a:t>译码器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8695" y="2006874"/>
            <a:ext cx="3595273" cy="42304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译码器主要功能：</a:t>
            </a:r>
            <a:endParaRPr lang="en-US" altLang="zh-CN" dirty="0" smtClean="0"/>
          </a:p>
          <a:p>
            <a:pPr marL="630238" lvl="1" indent="-269875">
              <a:lnSpc>
                <a:spcPct val="120000"/>
              </a:lnSpc>
            </a:pPr>
            <a:r>
              <a:rPr lang="zh-CN" altLang="en-US" dirty="0" smtClean="0"/>
              <a:t>根据输入的不同编码组合，确保其控制的各电路（芯片）在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任一时刻只有一路（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个芯片）处于工作状态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6970163" y="4034754"/>
            <a:ext cx="1274304" cy="84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6970163" y="4843974"/>
            <a:ext cx="1418320" cy="84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685138" y="4043184"/>
            <a:ext cx="318969" cy="35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</a:rPr>
              <a:t>1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685138" y="4498370"/>
            <a:ext cx="318969" cy="35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85138" y="4940912"/>
            <a:ext cx="318969" cy="35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</a:rPr>
              <a:t>0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677842" y="2348880"/>
            <a:ext cx="3001481" cy="3169444"/>
            <a:chOff x="717343" y="3495675"/>
            <a:chExt cx="3001481" cy="31694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376545" y="3495675"/>
              <a:ext cx="1633119" cy="31694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009665" y="3765415"/>
              <a:ext cx="7091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009664" y="4102590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009664" y="4439765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009664" y="4776940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009664" y="5586159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009664" y="6395379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1376545" y="3630545"/>
              <a:ext cx="748513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G</a:t>
              </a:r>
              <a:r>
                <a:rPr lang="en-US" altLang="zh-CN" sz="1800">
                  <a:solidFill>
                    <a:schemeClr val="bg1"/>
                  </a:solidFill>
                </a:rPr>
                <a:t>1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1376545" y="4102590"/>
              <a:ext cx="748513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G</a:t>
              </a:r>
              <a:r>
                <a:rPr lang="en-US" altLang="zh-CN" sz="1800">
                  <a:solidFill>
                    <a:schemeClr val="bg1"/>
                  </a:solidFill>
                </a:rPr>
                <a:t>2A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1499880" y="4170025"/>
              <a:ext cx="34023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1376545" y="4507200"/>
              <a:ext cx="748513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G</a:t>
              </a:r>
              <a:r>
                <a:rPr lang="en-US" altLang="zh-CN" sz="1800">
                  <a:solidFill>
                    <a:schemeClr val="bg1"/>
                  </a:solidFill>
                </a:rPr>
                <a:t>2B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1482868" y="4574635"/>
              <a:ext cx="34023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1406315" y="5114114"/>
              <a:ext cx="748513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C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1406315" y="5544012"/>
              <a:ext cx="748513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B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1406315" y="6028701"/>
              <a:ext cx="748513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A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2533338" y="3495675"/>
              <a:ext cx="612420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Y</a:t>
              </a:r>
              <a:r>
                <a:rPr lang="en-US" altLang="zh-CN" sz="160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auto">
            <a:xfrm>
              <a:off x="2533338" y="6125639"/>
              <a:ext cx="612420" cy="45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</a:rPr>
                <a:t>Y</a:t>
              </a:r>
              <a:r>
                <a:rPr lang="en-US" altLang="zh-CN" sz="1600">
                  <a:solidFill>
                    <a:schemeClr val="bg1"/>
                  </a:solidFill>
                </a:rPr>
                <a:t>7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2533338" y="4372330"/>
              <a:ext cx="612420" cy="29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2533338" y="5451289"/>
              <a:ext cx="612420" cy="29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27" name="Text Box 26"/>
            <p:cNvSpPr txBox="1">
              <a:spLocks noChangeArrowheads="1"/>
            </p:cNvSpPr>
            <p:nvPr/>
          </p:nvSpPr>
          <p:spPr bwMode="auto">
            <a:xfrm>
              <a:off x="2533338" y="5114114"/>
              <a:ext cx="544373" cy="29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28" name="Text Box 27"/>
            <p:cNvSpPr txBox="1">
              <a:spLocks noChangeArrowheads="1"/>
            </p:cNvSpPr>
            <p:nvPr/>
          </p:nvSpPr>
          <p:spPr bwMode="auto">
            <a:xfrm>
              <a:off x="2533338" y="4776940"/>
              <a:ext cx="612420" cy="29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</a:rPr>
                <a:t>   •</a:t>
              </a: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2563108" y="3563110"/>
              <a:ext cx="34023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2575867" y="6193074"/>
              <a:ext cx="34023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036312" y="6260509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1036312" y="5788464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36312" y="5354352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36312" y="4751651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036312" y="4342827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1036312" y="3874997"/>
              <a:ext cx="340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717343" y="3697980"/>
              <a:ext cx="318969" cy="354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sz="2000" b="1"/>
                <a:t>1</a:t>
              </a:r>
              <a:endParaRPr lang="zh-CN" altLang="en-US" sz="2000" b="1"/>
            </a:p>
          </p:txBody>
        </p:sp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717343" y="4153166"/>
              <a:ext cx="318969" cy="354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sz="2000" b="1"/>
                <a:t>0</a:t>
              </a:r>
              <a:endParaRPr lang="zh-CN" altLang="en-US" sz="2000" b="1"/>
            </a:p>
          </p:txBody>
        </p: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717343" y="4595708"/>
              <a:ext cx="318969" cy="354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sz="2000" b="1"/>
                <a:t>0</a:t>
              </a:r>
              <a:endParaRPr lang="zh-CN" altLang="en-US" sz="2000" b="1"/>
            </a:p>
          </p:txBody>
        </p:sp>
      </p:grpSp>
      <p:sp>
        <p:nvSpPr>
          <p:cNvPr id="47" name="矩形 46"/>
          <p:cNvSpPr/>
          <p:nvPr/>
        </p:nvSpPr>
        <p:spPr bwMode="auto">
          <a:xfrm>
            <a:off x="8244467" y="4397217"/>
            <a:ext cx="648013" cy="811327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8244467" y="3385692"/>
            <a:ext cx="648013" cy="811327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7664907" y="2408870"/>
            <a:ext cx="648013" cy="811327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308363" y="4514453"/>
            <a:ext cx="642937" cy="404609"/>
            <a:chOff x="3497015" y="4824591"/>
            <a:chExt cx="642937" cy="404609"/>
          </a:xfrm>
        </p:grpSpPr>
        <p:sp>
          <p:nvSpPr>
            <p:cNvPr id="51" name="TextBox 44"/>
            <p:cNvSpPr txBox="1">
              <a:spLocks noChangeArrowheads="1"/>
            </p:cNvSpPr>
            <p:nvPr/>
          </p:nvSpPr>
          <p:spPr bwMode="auto">
            <a:xfrm>
              <a:off x="3497015" y="4824591"/>
              <a:ext cx="642937" cy="404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FF0000"/>
                  </a:solidFill>
                </a:rPr>
                <a:t>Y6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52" name="直接连接符 46"/>
            <p:cNvCxnSpPr>
              <a:cxnSpLocks noChangeShapeType="1"/>
            </p:cNvCxnSpPr>
            <p:nvPr/>
          </p:nvCxnSpPr>
          <p:spPr bwMode="auto">
            <a:xfrm>
              <a:off x="3568452" y="4867994"/>
              <a:ext cx="357187" cy="1606"/>
            </a:xfrm>
            <a:prstGeom prst="line">
              <a:avLst/>
            </a:prstGeom>
            <a:noFill/>
            <a:ln w="12700" cap="sq" algn="ctr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</p:cxnSp>
      </p:grpSp>
      <p:grpSp>
        <p:nvGrpSpPr>
          <p:cNvPr id="54" name="组合 53"/>
          <p:cNvGrpSpPr/>
          <p:nvPr/>
        </p:nvGrpSpPr>
        <p:grpSpPr>
          <a:xfrm>
            <a:off x="7241490" y="3677796"/>
            <a:ext cx="642937" cy="404609"/>
            <a:chOff x="3497015" y="4824591"/>
            <a:chExt cx="642937" cy="404609"/>
          </a:xfrm>
        </p:grpSpPr>
        <p:sp>
          <p:nvSpPr>
            <p:cNvPr id="55" name="TextBox 44"/>
            <p:cNvSpPr txBox="1">
              <a:spLocks noChangeArrowheads="1"/>
            </p:cNvSpPr>
            <p:nvPr/>
          </p:nvSpPr>
          <p:spPr bwMode="auto">
            <a:xfrm>
              <a:off x="3497015" y="4824591"/>
              <a:ext cx="642937" cy="404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sz="2000" b="1" dirty="0">
                  <a:solidFill>
                    <a:srgbClr val="FF0000"/>
                  </a:solidFill>
                </a:rPr>
                <a:t>Y4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56" name="直接连接符 46"/>
            <p:cNvCxnSpPr>
              <a:cxnSpLocks noChangeShapeType="1"/>
            </p:cNvCxnSpPr>
            <p:nvPr/>
          </p:nvCxnSpPr>
          <p:spPr bwMode="auto">
            <a:xfrm>
              <a:off x="3568452" y="4867994"/>
              <a:ext cx="357187" cy="1606"/>
            </a:xfrm>
            <a:prstGeom prst="line">
              <a:avLst/>
            </a:prstGeom>
            <a:noFill/>
            <a:ln w="12700" cap="sq" algn="ctr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</p:cxn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85079" y="4487858"/>
            <a:ext cx="3189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2489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37" grpId="0"/>
      <p:bldP spid="38" grpId="0"/>
      <p:bldP spid="38" grpId="1"/>
      <p:bldP spid="39" grpId="0"/>
      <p:bldP spid="47" grpId="0" animBg="1"/>
      <p:bldP spid="48" grpId="0" animBg="1"/>
      <p:bldP spid="49" grpId="0" animBg="1"/>
      <p:bldP spid="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4F75421-CA4F-46BD-AE27-F826039D299F}" type="slidenum">
              <a:rPr lang="zh-CN" altLang="en-US" smtClean="0"/>
              <a:pPr/>
              <a:t>39</a:t>
            </a:fld>
            <a:endParaRPr lang="en-US" altLang="zh-CN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b="1" dirty="0" smtClean="0"/>
              <a:t>SRAM</a:t>
            </a:r>
            <a:r>
              <a:rPr lang="zh-CN" altLang="en-US" dirty="0" smtClean="0"/>
              <a:t>存储器接口设计例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17713"/>
            <a:ext cx="7920880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将</a:t>
            </a:r>
            <a:r>
              <a:rPr lang="en-US" altLang="zh-CN" smtClean="0"/>
              <a:t>SRAM 6264</a:t>
            </a:r>
            <a:r>
              <a:rPr lang="zh-CN" altLang="en-US" smtClean="0"/>
              <a:t>芯片与系统连接，使其地址范围为：3</a:t>
            </a:r>
            <a:r>
              <a:rPr lang="zh-CN" altLang="zh-CN" smtClean="0"/>
              <a:t>8000</a:t>
            </a:r>
            <a:r>
              <a:rPr lang="en-US" altLang="zh-CN" smtClean="0"/>
              <a:t>H~39FFFH。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使用74</a:t>
            </a:r>
            <a:r>
              <a:rPr lang="en-US" altLang="zh-CN" smtClean="0"/>
              <a:t>LS138</a:t>
            </a:r>
            <a:r>
              <a:rPr lang="zh-CN" altLang="en-US" smtClean="0"/>
              <a:t>译码器构成译码电路。</a:t>
            </a:r>
          </a:p>
        </p:txBody>
      </p:sp>
    </p:spTree>
    <p:extLst>
      <p:ext uri="{BB962C8B-B14F-4D97-AF65-F5344CB8AC3E}">
        <p14:creationId xmlns:p14="http://schemas.microsoft.com/office/powerpoint/2010/main" val="79321034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5683D60-1CFF-4F42-9991-FA4495DF4E97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550" y="1700213"/>
            <a:ext cx="6553200" cy="1462087"/>
          </a:xfrm>
        </p:spPr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一、存储器系统</a:t>
            </a:r>
          </a:p>
        </p:txBody>
      </p:sp>
    </p:spTree>
    <p:extLst>
      <p:ext uri="{BB962C8B-B14F-4D97-AF65-F5344CB8AC3E}">
        <p14:creationId xmlns:p14="http://schemas.microsoft.com/office/powerpoint/2010/main" val="66363304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2368427-4911-496A-9B57-ED923DC74A38}" type="slidenum">
              <a:rPr lang="zh-CN" altLang="en-US" smtClean="0"/>
              <a:pPr/>
              <a:t>40</a:t>
            </a:fld>
            <a:endParaRPr lang="en-US" altLang="zh-CN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b="1" dirty="0" smtClean="0"/>
              <a:t>SRAM</a:t>
            </a:r>
            <a:r>
              <a:rPr lang="zh-CN" altLang="en-US" dirty="0" smtClean="0"/>
              <a:t>存储器接口设计例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133600"/>
            <a:ext cx="7628384" cy="2590801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由题知地址范围：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/>
              <a:t>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        </a:t>
            </a:r>
            <a:r>
              <a:rPr lang="en-US" altLang="zh-CN" dirty="0" smtClean="0">
                <a:solidFill>
                  <a:schemeClr val="hlink"/>
                </a:solidFill>
              </a:rPr>
              <a:t>0 0 1 1 1 0 0</a:t>
            </a:r>
            <a:r>
              <a:rPr lang="en-US" altLang="zh-CN" dirty="0" smtClean="0"/>
              <a:t> 0 </a:t>
            </a:r>
            <a:r>
              <a:rPr lang="en-US" altLang="zh-CN" dirty="0" smtClean="0">
                <a:latin typeface="Arial" charset="0"/>
              </a:rPr>
              <a:t>…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Arial" charset="0"/>
              </a:rPr>
              <a:t>…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Arial" charset="0"/>
              </a:rPr>
              <a:t>… </a:t>
            </a:r>
            <a:r>
              <a:rPr lang="en-US" altLang="zh-CN" dirty="0" smtClean="0"/>
              <a:t> 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        </a:t>
            </a:r>
            <a:r>
              <a:rPr lang="en-US" altLang="zh-CN" dirty="0" smtClean="0">
                <a:solidFill>
                  <a:schemeClr val="hlink"/>
                </a:solidFill>
              </a:rPr>
              <a:t>0 0 1 1 1 0 0</a:t>
            </a:r>
            <a:r>
              <a:rPr lang="en-US" altLang="zh-CN" dirty="0" smtClean="0"/>
              <a:t> 1 </a:t>
            </a:r>
            <a:r>
              <a:rPr lang="en-US" altLang="zh-CN" dirty="0" smtClean="0">
                <a:latin typeface="Arial" charset="0"/>
              </a:rPr>
              <a:t>…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Arial" charset="0"/>
              </a:rPr>
              <a:t>…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Arial" charset="0"/>
              </a:rPr>
              <a:t>…</a:t>
            </a:r>
            <a:r>
              <a:rPr lang="en-US" altLang="zh-CN" dirty="0" smtClean="0"/>
              <a:t>  1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2412058" y="4913628"/>
            <a:ext cx="1439862" cy="40011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高位地址</a:t>
            </a:r>
          </a:p>
        </p:txBody>
      </p:sp>
      <p:sp>
        <p:nvSpPr>
          <p:cNvPr id="139269" name="AutoShape 5"/>
          <p:cNvSpPr>
            <a:spLocks/>
          </p:cNvSpPr>
          <p:nvPr/>
        </p:nvSpPr>
        <p:spPr bwMode="auto">
          <a:xfrm rot="5400000">
            <a:off x="2987390" y="3716548"/>
            <a:ext cx="288924" cy="2018084"/>
          </a:xfrm>
          <a:prstGeom prst="rightBrace">
            <a:avLst>
              <a:gd name="adj1" fmla="val 60256"/>
              <a:gd name="adj2" fmla="val 50000"/>
            </a:avLst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1763688" y="3104133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19</a:t>
            </a:r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4140894" y="3104133"/>
            <a:ext cx="719138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12</a:t>
            </a:r>
          </a:p>
        </p:txBody>
      </p:sp>
      <p:sp>
        <p:nvSpPr>
          <p:cNvPr id="139272" name="Text Box 8"/>
          <p:cNvSpPr txBox="1">
            <a:spLocks noChangeArrowheads="1"/>
          </p:cNvSpPr>
          <p:nvPr/>
        </p:nvSpPr>
        <p:spPr bwMode="auto">
          <a:xfrm>
            <a:off x="5940152" y="3104133"/>
            <a:ext cx="647476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/>
              <a:t>A</a:t>
            </a:r>
            <a:r>
              <a:rPr lang="en-US" altLang="zh-CN" sz="1600" b="1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38166570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  <p:bldP spid="139269" grpId="0" animBg="1"/>
      <p:bldP spid="139270" grpId="0"/>
      <p:bldP spid="139271" grpId="0"/>
      <p:bldP spid="13927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4F1F88-2EA8-4A07-8435-90E5B5378D4E}" type="slidenum">
              <a:rPr lang="zh-CN" altLang="en-US" smtClean="0"/>
              <a:pPr/>
              <a:t>41</a:t>
            </a:fld>
            <a:endParaRPr lang="en-US" altLang="zh-CN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433983"/>
            <a:ext cx="7793037" cy="1266825"/>
          </a:xfrm>
        </p:spPr>
        <p:txBody>
          <a:bodyPr/>
          <a:lstStyle/>
          <a:p>
            <a:pPr eaLnBrk="1" hangingPunct="1"/>
            <a:r>
              <a:rPr lang="en-US" altLang="zh-CN" sz="3600" b="1" dirty="0" smtClean="0"/>
              <a:t>SRAM</a:t>
            </a:r>
            <a:r>
              <a:rPr lang="zh-CN" altLang="en-US" dirty="0" smtClean="0"/>
              <a:t>存储器接口设计例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116013" y="1970088"/>
            <a:ext cx="1447800" cy="472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7059613" y="1970088"/>
            <a:ext cx="1143000" cy="3657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7059613" y="1970088"/>
            <a:ext cx="1371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D0~D7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7059613" y="2427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0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7059613" y="3189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12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7135813" y="29606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7135813" y="2808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7135813" y="26558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•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7059613" y="36464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WE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7073900" y="40274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OE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7059613" y="4713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7593013" y="5094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CS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2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52" name="AutoShape 16"/>
          <p:cNvSpPr>
            <a:spLocks noChangeArrowheads="1"/>
          </p:cNvSpPr>
          <p:nvPr/>
        </p:nvSpPr>
        <p:spPr bwMode="auto">
          <a:xfrm>
            <a:off x="2563813" y="2122488"/>
            <a:ext cx="4495800" cy="228600"/>
          </a:xfrm>
          <a:prstGeom prst="leftRightArrow">
            <a:avLst>
              <a:gd name="adj1" fmla="val 50000"/>
              <a:gd name="adj2" fmla="val 393333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>
            <a:off x="2563813" y="2732088"/>
            <a:ext cx="44958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2563813" y="3479800"/>
            <a:ext cx="44958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>
            <a:off x="3783013" y="27320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latin typeface="Times New Roman" pitchFamily="18" charset="0"/>
              </a:rPr>
              <a:t>•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3783013" y="28844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latin typeface="Times New Roman" pitchFamily="18" charset="0"/>
              </a:rPr>
              <a:t>•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3783013" y="31130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2400">
                <a:latin typeface="Times New Roman" pitchFamily="18" charset="0"/>
              </a:rPr>
              <a:t>•</a:t>
            </a:r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2563813" y="3875088"/>
            <a:ext cx="44958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2563813" y="4256088"/>
            <a:ext cx="44958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>
            <a:off x="7135813" y="3722688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>
            <a:off x="7150100" y="4103688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>
            <a:off x="7135813" y="4789488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3" name="Text Box 27"/>
          <p:cNvSpPr txBox="1">
            <a:spLocks noChangeArrowheads="1"/>
          </p:cNvSpPr>
          <p:nvPr/>
        </p:nvSpPr>
        <p:spPr bwMode="auto">
          <a:xfrm>
            <a:off x="2030413" y="25034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0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64" name="Text Box 28"/>
          <p:cNvSpPr txBox="1">
            <a:spLocks noChangeArrowheads="1"/>
          </p:cNvSpPr>
          <p:nvPr/>
        </p:nvSpPr>
        <p:spPr bwMode="auto">
          <a:xfrm>
            <a:off x="1954213" y="321786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12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65" name="Text Box 29"/>
          <p:cNvSpPr txBox="1">
            <a:spLocks noChangeArrowheads="1"/>
          </p:cNvSpPr>
          <p:nvPr/>
        </p:nvSpPr>
        <p:spPr bwMode="auto">
          <a:xfrm>
            <a:off x="1420813" y="3646488"/>
            <a:ext cx="1176337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MEMW</a:t>
            </a:r>
          </a:p>
        </p:txBody>
      </p:sp>
      <p:sp>
        <p:nvSpPr>
          <p:cNvPr id="39966" name="Text Box 30"/>
          <p:cNvSpPr txBox="1">
            <a:spLocks noChangeArrowheads="1"/>
          </p:cNvSpPr>
          <p:nvPr/>
        </p:nvSpPr>
        <p:spPr bwMode="auto">
          <a:xfrm>
            <a:off x="1463675" y="4027488"/>
            <a:ext cx="1295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chemeClr val="bg1"/>
                </a:solidFill>
                <a:latin typeface="Times New Roman" pitchFamily="18" charset="0"/>
              </a:rPr>
              <a:t>MEMR</a:t>
            </a:r>
          </a:p>
        </p:txBody>
      </p:sp>
      <p:sp>
        <p:nvSpPr>
          <p:cNvPr id="39967" name="Line 31"/>
          <p:cNvSpPr>
            <a:spLocks noChangeShapeType="1"/>
          </p:cNvSpPr>
          <p:nvPr/>
        </p:nvSpPr>
        <p:spPr bwMode="auto">
          <a:xfrm flipV="1">
            <a:off x="1511300" y="3703638"/>
            <a:ext cx="884238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8" name="Line 32"/>
          <p:cNvSpPr>
            <a:spLocks noChangeShapeType="1"/>
          </p:cNvSpPr>
          <p:nvPr/>
        </p:nvSpPr>
        <p:spPr bwMode="auto">
          <a:xfrm flipV="1">
            <a:off x="1539875" y="4078288"/>
            <a:ext cx="841375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71" name="Line 35"/>
          <p:cNvSpPr>
            <a:spLocks noChangeShapeType="1"/>
          </p:cNvSpPr>
          <p:nvPr/>
        </p:nvSpPr>
        <p:spPr bwMode="auto">
          <a:xfrm>
            <a:off x="6450013" y="4941888"/>
            <a:ext cx="609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73" name="Line 37"/>
          <p:cNvSpPr>
            <a:spLocks noChangeShapeType="1"/>
          </p:cNvSpPr>
          <p:nvPr/>
        </p:nvSpPr>
        <p:spPr bwMode="auto">
          <a:xfrm>
            <a:off x="2563813" y="5018088"/>
            <a:ext cx="2667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74" name="Line 38"/>
          <p:cNvSpPr>
            <a:spLocks noChangeShapeType="1"/>
          </p:cNvSpPr>
          <p:nvPr/>
        </p:nvSpPr>
        <p:spPr bwMode="auto">
          <a:xfrm>
            <a:off x="2563813" y="5280025"/>
            <a:ext cx="1143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497013" y="1970088"/>
            <a:ext cx="1371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D0~D7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>
            <a:off x="1954213" y="4746625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19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79" name="Rectangle 43"/>
          <p:cNvSpPr>
            <a:spLocks noChangeArrowheads="1"/>
          </p:cNvSpPr>
          <p:nvPr/>
        </p:nvSpPr>
        <p:spPr bwMode="auto">
          <a:xfrm>
            <a:off x="5230813" y="4408488"/>
            <a:ext cx="1219200" cy="2286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5230813" y="44084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G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81" name="Text Box 45"/>
          <p:cNvSpPr txBox="1">
            <a:spLocks noChangeArrowheads="1"/>
          </p:cNvSpPr>
          <p:nvPr/>
        </p:nvSpPr>
        <p:spPr bwMode="auto">
          <a:xfrm>
            <a:off x="5230813" y="480853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G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2A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5230813" y="523240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G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2B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5230813" y="569436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5230813" y="599916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5230813" y="628491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9986" name="Rectangle 50"/>
          <p:cNvSpPr>
            <a:spLocks noChangeArrowheads="1"/>
          </p:cNvSpPr>
          <p:nvPr/>
        </p:nvSpPr>
        <p:spPr bwMode="auto">
          <a:xfrm>
            <a:off x="4240213" y="4408488"/>
            <a:ext cx="457200" cy="5334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87" name="Text Box 51"/>
          <p:cNvSpPr txBox="1">
            <a:spLocks noChangeArrowheads="1"/>
          </p:cNvSpPr>
          <p:nvPr/>
        </p:nvSpPr>
        <p:spPr bwMode="auto">
          <a:xfrm>
            <a:off x="4240213" y="4408488"/>
            <a:ext cx="6858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&amp;</a:t>
            </a: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9988" name="Line 52"/>
          <p:cNvSpPr>
            <a:spLocks noChangeShapeType="1"/>
          </p:cNvSpPr>
          <p:nvPr/>
        </p:nvSpPr>
        <p:spPr bwMode="auto">
          <a:xfrm>
            <a:off x="4697413" y="4637088"/>
            <a:ext cx="533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1" name="Line 55"/>
          <p:cNvSpPr>
            <a:spLocks noChangeShapeType="1"/>
          </p:cNvSpPr>
          <p:nvPr/>
        </p:nvSpPr>
        <p:spPr bwMode="auto">
          <a:xfrm>
            <a:off x="3249613" y="3875088"/>
            <a:ext cx="0" cy="914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2" name="Line 56"/>
          <p:cNvSpPr>
            <a:spLocks noChangeShapeType="1"/>
          </p:cNvSpPr>
          <p:nvPr/>
        </p:nvSpPr>
        <p:spPr bwMode="auto">
          <a:xfrm>
            <a:off x="3249613" y="4789488"/>
            <a:ext cx="990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3" name="Line 57"/>
          <p:cNvSpPr>
            <a:spLocks noChangeShapeType="1"/>
          </p:cNvSpPr>
          <p:nvPr/>
        </p:nvSpPr>
        <p:spPr bwMode="auto">
          <a:xfrm>
            <a:off x="3554413" y="4241800"/>
            <a:ext cx="0" cy="304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4" name="Line 58"/>
          <p:cNvSpPr>
            <a:spLocks noChangeShapeType="1"/>
          </p:cNvSpPr>
          <p:nvPr/>
        </p:nvSpPr>
        <p:spPr bwMode="auto">
          <a:xfrm>
            <a:off x="3554413" y="4546600"/>
            <a:ext cx="685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5" name="Oval 59"/>
          <p:cNvSpPr>
            <a:spLocks noChangeArrowheads="1"/>
          </p:cNvSpPr>
          <p:nvPr/>
        </p:nvSpPr>
        <p:spPr bwMode="auto">
          <a:xfrm>
            <a:off x="3521075" y="4227513"/>
            <a:ext cx="76200" cy="76200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6" name="Oval 60"/>
          <p:cNvSpPr>
            <a:spLocks noChangeArrowheads="1"/>
          </p:cNvSpPr>
          <p:nvPr/>
        </p:nvSpPr>
        <p:spPr bwMode="auto">
          <a:xfrm>
            <a:off x="3221038" y="3846513"/>
            <a:ext cx="76200" cy="76200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7" name="Oval 61"/>
          <p:cNvSpPr>
            <a:spLocks noChangeArrowheads="1"/>
          </p:cNvSpPr>
          <p:nvPr/>
        </p:nvSpPr>
        <p:spPr bwMode="auto">
          <a:xfrm>
            <a:off x="4697413" y="4603750"/>
            <a:ext cx="76200" cy="76200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98" name="Rectangle 62"/>
          <p:cNvSpPr>
            <a:spLocks noChangeArrowheads="1"/>
          </p:cNvSpPr>
          <p:nvPr/>
        </p:nvSpPr>
        <p:spPr bwMode="auto">
          <a:xfrm>
            <a:off x="3706813" y="5141913"/>
            <a:ext cx="457200" cy="6096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00" name="Line 64"/>
          <p:cNvSpPr>
            <a:spLocks noChangeShapeType="1"/>
          </p:cNvSpPr>
          <p:nvPr/>
        </p:nvSpPr>
        <p:spPr bwMode="auto">
          <a:xfrm>
            <a:off x="2563813" y="6542088"/>
            <a:ext cx="2667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01" name="Line 65"/>
          <p:cNvSpPr>
            <a:spLocks noChangeShapeType="1"/>
          </p:cNvSpPr>
          <p:nvPr/>
        </p:nvSpPr>
        <p:spPr bwMode="auto">
          <a:xfrm>
            <a:off x="2563813" y="6237288"/>
            <a:ext cx="2667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02" name="Line 66"/>
          <p:cNvSpPr>
            <a:spLocks noChangeShapeType="1"/>
          </p:cNvSpPr>
          <p:nvPr/>
        </p:nvSpPr>
        <p:spPr bwMode="auto">
          <a:xfrm>
            <a:off x="2563813" y="5932488"/>
            <a:ext cx="2667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03" name="Text Box 67"/>
          <p:cNvSpPr txBox="1">
            <a:spLocks noChangeArrowheads="1"/>
          </p:cNvSpPr>
          <p:nvPr/>
        </p:nvSpPr>
        <p:spPr bwMode="auto">
          <a:xfrm>
            <a:off x="3706813" y="5184775"/>
            <a:ext cx="685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&amp;</a:t>
            </a: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40004" name="Text Box 68"/>
          <p:cNvSpPr txBox="1">
            <a:spLocks noChangeArrowheads="1"/>
          </p:cNvSpPr>
          <p:nvPr/>
        </p:nvSpPr>
        <p:spPr bwMode="auto">
          <a:xfrm>
            <a:off x="1954213" y="572770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18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005" name="Text Box 69"/>
          <p:cNvSpPr txBox="1">
            <a:spLocks noChangeArrowheads="1"/>
          </p:cNvSpPr>
          <p:nvPr/>
        </p:nvSpPr>
        <p:spPr bwMode="auto">
          <a:xfrm>
            <a:off x="1954213" y="601821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14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006" name="Text Box 70"/>
          <p:cNvSpPr txBox="1">
            <a:spLocks noChangeArrowheads="1"/>
          </p:cNvSpPr>
          <p:nvPr/>
        </p:nvSpPr>
        <p:spPr bwMode="auto">
          <a:xfrm>
            <a:off x="1954213" y="6284913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13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007" name="Line 71"/>
          <p:cNvSpPr>
            <a:spLocks noChangeShapeType="1"/>
          </p:cNvSpPr>
          <p:nvPr/>
        </p:nvSpPr>
        <p:spPr bwMode="auto">
          <a:xfrm>
            <a:off x="2563813" y="5475288"/>
            <a:ext cx="1143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08" name="Line 72"/>
          <p:cNvSpPr>
            <a:spLocks noChangeShapeType="1"/>
          </p:cNvSpPr>
          <p:nvPr/>
        </p:nvSpPr>
        <p:spPr bwMode="auto">
          <a:xfrm>
            <a:off x="2563813" y="5689600"/>
            <a:ext cx="1143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09" name="Line 73"/>
          <p:cNvSpPr>
            <a:spLocks noChangeShapeType="1"/>
          </p:cNvSpPr>
          <p:nvPr/>
        </p:nvSpPr>
        <p:spPr bwMode="auto">
          <a:xfrm>
            <a:off x="4178300" y="5446713"/>
            <a:ext cx="1066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10" name="Oval 74"/>
          <p:cNvSpPr>
            <a:spLocks noChangeArrowheads="1"/>
          </p:cNvSpPr>
          <p:nvPr/>
        </p:nvSpPr>
        <p:spPr bwMode="auto">
          <a:xfrm>
            <a:off x="4164013" y="5399088"/>
            <a:ext cx="76200" cy="76200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11" name="Text Box 75"/>
          <p:cNvSpPr txBox="1">
            <a:spLocks noChangeArrowheads="1"/>
          </p:cNvSpPr>
          <p:nvPr/>
        </p:nvSpPr>
        <p:spPr bwMode="auto">
          <a:xfrm>
            <a:off x="1954213" y="502285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17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012" name="Text Box 76"/>
          <p:cNvSpPr txBox="1">
            <a:spLocks noChangeArrowheads="1"/>
          </p:cNvSpPr>
          <p:nvPr/>
        </p:nvSpPr>
        <p:spPr bwMode="auto">
          <a:xfrm>
            <a:off x="1954213" y="52466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16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013" name="Text Box 77"/>
          <p:cNvSpPr txBox="1">
            <a:spLocks noChangeArrowheads="1"/>
          </p:cNvSpPr>
          <p:nvPr/>
        </p:nvSpPr>
        <p:spPr bwMode="auto">
          <a:xfrm>
            <a:off x="1949450" y="5475288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>
                <a:solidFill>
                  <a:schemeClr val="bg1"/>
                </a:solidFill>
                <a:latin typeface="Times New Roman" pitchFamily="18" charset="0"/>
              </a:rPr>
              <a:t>15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014" name="Line 78"/>
          <p:cNvSpPr>
            <a:spLocks noChangeShapeType="1"/>
          </p:cNvSpPr>
          <p:nvPr/>
        </p:nvSpPr>
        <p:spPr bwMode="auto">
          <a:xfrm>
            <a:off x="8202613" y="5322888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15" name="Oval 79"/>
          <p:cNvSpPr>
            <a:spLocks noChangeArrowheads="1"/>
          </p:cNvSpPr>
          <p:nvPr/>
        </p:nvSpPr>
        <p:spPr bwMode="auto">
          <a:xfrm>
            <a:off x="8507413" y="5280025"/>
            <a:ext cx="76200" cy="76200"/>
          </a:xfrm>
          <a:prstGeom prst="ellips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16" name="Text Box 80"/>
          <p:cNvSpPr txBox="1">
            <a:spLocks noChangeArrowheads="1"/>
          </p:cNvSpPr>
          <p:nvPr/>
        </p:nvSpPr>
        <p:spPr bwMode="auto">
          <a:xfrm>
            <a:off x="8278813" y="4865688"/>
            <a:ext cx="865187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VCC</a:t>
            </a:r>
          </a:p>
        </p:txBody>
      </p:sp>
      <p:sp>
        <p:nvSpPr>
          <p:cNvPr id="40017" name="Line 81"/>
          <p:cNvSpPr>
            <a:spLocks noChangeShapeType="1"/>
          </p:cNvSpPr>
          <p:nvPr/>
        </p:nvSpPr>
        <p:spPr bwMode="auto">
          <a:xfrm>
            <a:off x="5307013" y="4899025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18" name="Line 82"/>
          <p:cNvSpPr>
            <a:spLocks noChangeShapeType="1"/>
          </p:cNvSpPr>
          <p:nvPr/>
        </p:nvSpPr>
        <p:spPr bwMode="auto">
          <a:xfrm>
            <a:off x="5307013" y="5322888"/>
            <a:ext cx="457200" cy="0"/>
          </a:xfrm>
          <a:prstGeom prst="line">
            <a:avLst/>
          </a:prstGeom>
          <a:noFill/>
          <a:ln w="22225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20" name="Text Box 84"/>
          <p:cNvSpPr txBox="1">
            <a:spLocks noChangeArrowheads="1"/>
          </p:cNvSpPr>
          <p:nvPr/>
        </p:nvSpPr>
        <p:spPr bwMode="auto">
          <a:xfrm>
            <a:off x="6450013" y="4552950"/>
            <a:ext cx="685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Y</a:t>
            </a:r>
            <a:r>
              <a:rPr kumimoji="1" lang="en-US" altLang="zh-CN">
                <a:latin typeface="Times New Roman" pitchFamily="18" charset="0"/>
              </a:rPr>
              <a:t>0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40021" name="Line 85"/>
          <p:cNvSpPr>
            <a:spLocks noChangeShapeType="1"/>
          </p:cNvSpPr>
          <p:nvPr/>
        </p:nvSpPr>
        <p:spPr bwMode="auto">
          <a:xfrm>
            <a:off x="6526213" y="4637088"/>
            <a:ext cx="3048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40072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10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4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40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40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40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40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40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5" dur="5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8" dur="5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1" dur="5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4" dur="5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7" dur="5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0" dur="500"/>
                                        <p:tgtEl>
                                          <p:spTgt spid="3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3" dur="500"/>
                                        <p:tgtEl>
                                          <p:spTgt spid="3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6" dur="500"/>
                                        <p:tgtEl>
                                          <p:spTgt spid="40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9" dur="500"/>
                                        <p:tgtEl>
                                          <p:spTgt spid="4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3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3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3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3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500"/>
                                        <p:tgtEl>
                                          <p:spTgt spid="3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9" dur="500"/>
                                        <p:tgtEl>
                                          <p:spTgt spid="3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3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500"/>
                                        <p:tgtEl>
                                          <p:spTgt spid="3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8" dur="500"/>
                                        <p:tgtEl>
                                          <p:spTgt spid="3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3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40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4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1" dur="500"/>
                                        <p:tgtEl>
                                          <p:spTgt spid="39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000"/>
                            </p:stCondLst>
                            <p:childTnLst>
                              <p:par>
                                <p:cTn id="2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5" dur="500"/>
                                        <p:tgtEl>
                                          <p:spTgt spid="4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500"/>
                            </p:stCondLst>
                            <p:childTnLst>
                              <p:par>
                                <p:cTn id="2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4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000"/>
                            </p:stCondLst>
                            <p:childTnLst>
                              <p:par>
                                <p:cTn id="2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4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4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4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0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4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1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00"/>
                            </p:stCondLst>
                            <p:childTnLst>
                              <p:par>
                                <p:cTn id="2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5" dur="500"/>
                                        <p:tgtEl>
                                          <p:spTgt spid="40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9" dur="500"/>
                                        <p:tgtEl>
                                          <p:spTgt spid="40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  <p:bldP spid="39941" grpId="0" animBg="1"/>
      <p:bldP spid="39943" grpId="0"/>
      <p:bldP spid="39944" grpId="0"/>
      <p:bldP spid="39945" grpId="0"/>
      <p:bldP spid="39946" grpId="0"/>
      <p:bldP spid="39947" grpId="0"/>
      <p:bldP spid="39948" grpId="0"/>
      <p:bldP spid="39949" grpId="0"/>
      <p:bldP spid="39950" grpId="0"/>
      <p:bldP spid="39951" grpId="0"/>
      <p:bldP spid="39952" grpId="0" animBg="1"/>
      <p:bldP spid="39953" grpId="0" animBg="1"/>
      <p:bldP spid="39954" grpId="0" animBg="1"/>
      <p:bldP spid="39955" grpId="0"/>
      <p:bldP spid="39956" grpId="0"/>
      <p:bldP spid="39957" grpId="0"/>
      <p:bldP spid="39958" grpId="0" animBg="1"/>
      <p:bldP spid="39959" grpId="0" animBg="1"/>
      <p:bldP spid="39960" grpId="0" animBg="1"/>
      <p:bldP spid="39961" grpId="0" animBg="1"/>
      <p:bldP spid="39962" grpId="0" animBg="1"/>
      <p:bldP spid="39963" grpId="0"/>
      <p:bldP spid="39964" grpId="0"/>
      <p:bldP spid="39965" grpId="0"/>
      <p:bldP spid="39966" grpId="0"/>
      <p:bldP spid="39967" grpId="0" animBg="1"/>
      <p:bldP spid="39968" grpId="0" animBg="1"/>
      <p:bldP spid="39971" grpId="0" animBg="1"/>
      <p:bldP spid="39973" grpId="0" animBg="1"/>
      <p:bldP spid="39974" grpId="0" animBg="1"/>
      <p:bldP spid="39976" grpId="0"/>
      <p:bldP spid="39977" grpId="0"/>
      <p:bldP spid="39979" grpId="0" animBg="1"/>
      <p:bldP spid="39980" grpId="0"/>
      <p:bldP spid="39981" grpId="0"/>
      <p:bldP spid="39982" grpId="0"/>
      <p:bldP spid="39983" grpId="0"/>
      <p:bldP spid="39984" grpId="0"/>
      <p:bldP spid="39985" grpId="0"/>
      <p:bldP spid="39986" grpId="0" animBg="1"/>
      <p:bldP spid="39987" grpId="0"/>
      <p:bldP spid="39988" grpId="0" animBg="1"/>
      <p:bldP spid="39991" grpId="0" animBg="1"/>
      <p:bldP spid="39992" grpId="0" animBg="1"/>
      <p:bldP spid="39993" grpId="0" animBg="1"/>
      <p:bldP spid="39994" grpId="0" animBg="1"/>
      <p:bldP spid="39995" grpId="0" animBg="1"/>
      <p:bldP spid="39996" grpId="0" animBg="1"/>
      <p:bldP spid="39997" grpId="0" animBg="1"/>
      <p:bldP spid="39998" grpId="0" animBg="1"/>
      <p:bldP spid="40000" grpId="0" animBg="1"/>
      <p:bldP spid="40001" grpId="0" animBg="1"/>
      <p:bldP spid="40002" grpId="0" animBg="1"/>
      <p:bldP spid="40003" grpId="0"/>
      <p:bldP spid="40004" grpId="0"/>
      <p:bldP spid="40005" grpId="0"/>
      <p:bldP spid="40006" grpId="0"/>
      <p:bldP spid="40007" grpId="0" animBg="1"/>
      <p:bldP spid="40008" grpId="0" animBg="1"/>
      <p:bldP spid="40009" grpId="0" animBg="1"/>
      <p:bldP spid="40010" grpId="0" animBg="1"/>
      <p:bldP spid="40011" grpId="0"/>
      <p:bldP spid="40012" grpId="0"/>
      <p:bldP spid="40013" grpId="0"/>
      <p:bldP spid="40014" grpId="0" animBg="1"/>
      <p:bldP spid="40015" grpId="0" animBg="1"/>
      <p:bldP spid="40016" grpId="0"/>
      <p:bldP spid="40017" grpId="0" animBg="1"/>
      <p:bldP spid="40018" grpId="0" animBg="1"/>
      <p:bldP spid="40020" grpId="0"/>
      <p:bldP spid="400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C4B2898-64EF-4735-8839-1012F06D58BF}" type="slidenum">
              <a:rPr lang="zh-CN" altLang="en-US" smtClean="0"/>
              <a:pPr/>
              <a:t>42</a:t>
            </a:fld>
            <a:endParaRPr lang="en-US" altLang="zh-CN" smtClean="0"/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二、动态随机存储器</a:t>
            </a:r>
            <a:r>
              <a:rPr lang="en-US" altLang="zh-CN" sz="4400" b="1" dirty="0" smtClean="0"/>
              <a:t>DRAM</a:t>
            </a:r>
          </a:p>
        </p:txBody>
      </p:sp>
    </p:spTree>
    <p:extLst>
      <p:ext uri="{BB962C8B-B14F-4D97-AF65-F5344CB8AC3E}">
        <p14:creationId xmlns:p14="http://schemas.microsoft.com/office/powerpoint/2010/main" val="236933901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3BF2FEF-F8DC-4DBE-BA17-9BC692F39BCB}" type="slidenum">
              <a:rPr lang="zh-CN" altLang="en-US" smtClean="0"/>
              <a:pPr/>
              <a:t>43</a:t>
            </a:fld>
            <a:endParaRPr lang="en-US" altLang="zh-CN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1120775" y="62071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latin typeface="+mn-lt"/>
              </a:rPr>
              <a:t>1. </a:t>
            </a:r>
            <a:r>
              <a:rPr lang="en-US" altLang="zh-CN" b="1" dirty="0" smtClean="0"/>
              <a:t>DRAM</a:t>
            </a:r>
            <a:r>
              <a:rPr lang="zh-CN" altLang="en-US" sz="4400" dirty="0" smtClean="0"/>
              <a:t>的特点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17713"/>
            <a:ext cx="7488238" cy="41148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15000"/>
              </a:spcBef>
            </a:pPr>
            <a:r>
              <a:rPr lang="zh-CN" altLang="en-US" smtClean="0"/>
              <a:t>存储元主要由电容构成；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主要特点：</a:t>
            </a:r>
          </a:p>
          <a:p>
            <a:pPr lvl="1"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需要</a:t>
            </a:r>
            <a:r>
              <a:rPr lang="zh-CN" altLang="en-US" smtClean="0">
                <a:solidFill>
                  <a:schemeClr val="hlink"/>
                </a:solidFill>
              </a:rPr>
              <a:t>定时刷新</a:t>
            </a:r>
            <a:r>
              <a:rPr lang="zh-CN" altLang="en-US" smtClean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8343235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923475-8835-4ECA-AB66-CC4AD48E0534}" type="slidenum">
              <a:rPr lang="zh-CN" altLang="en-US" smtClean="0"/>
              <a:pPr/>
              <a:t>44</a:t>
            </a:fld>
            <a:endParaRPr lang="en-US" altLang="zh-CN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2.</a:t>
            </a:r>
            <a:r>
              <a:rPr lang="en-US" altLang="zh-CN" smtClean="0"/>
              <a:t> </a:t>
            </a:r>
            <a:r>
              <a:rPr lang="zh-CN" altLang="en-US" sz="4400" smtClean="0"/>
              <a:t>典型</a:t>
            </a:r>
            <a:r>
              <a:rPr lang="en-US" altLang="zh-CN" b="1" smtClean="0"/>
              <a:t>DRAM</a:t>
            </a:r>
            <a:r>
              <a:rPr lang="zh-CN" altLang="en-US" sz="4400" smtClean="0"/>
              <a:t>芯片</a:t>
            </a:r>
            <a:r>
              <a:rPr lang="zh-CN" altLang="en-US" b="1" smtClean="0"/>
              <a:t>2164</a:t>
            </a:r>
            <a:r>
              <a:rPr lang="en-US" altLang="zh-CN" b="1" smtClean="0"/>
              <a:t>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2164</a:t>
            </a:r>
            <a:r>
              <a:rPr lang="en-US" altLang="zh-CN" smtClean="0"/>
              <a:t>A：64K×1bit</a:t>
            </a:r>
          </a:p>
          <a:p>
            <a:pPr eaLnBrk="1" hangingPunct="1"/>
            <a:r>
              <a:rPr lang="zh-CN" altLang="en-US" smtClean="0"/>
              <a:t>采用行地址和列地址来确定一个单元；</a:t>
            </a:r>
          </a:p>
          <a:p>
            <a:pPr eaLnBrk="1" hangingPunct="1"/>
            <a:r>
              <a:rPr lang="zh-CN" altLang="en-US" smtClean="0"/>
              <a:t>行列地址分时传送，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共用一组地址信号线；</a:t>
            </a:r>
          </a:p>
          <a:p>
            <a:pPr eaLnBrk="1" hangingPunct="1"/>
            <a:r>
              <a:rPr lang="zh-CN" altLang="en-US" smtClean="0"/>
              <a:t>地址信号线的数量仅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为同等容量</a:t>
            </a:r>
            <a:r>
              <a:rPr lang="en-US" altLang="zh-CN" smtClean="0"/>
              <a:t>SRAM</a:t>
            </a:r>
            <a:r>
              <a:rPr lang="zh-CN" altLang="en-US" smtClean="0"/>
              <a:t>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片的一半。</a:t>
            </a:r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5562600" y="3657600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5562600" y="4191000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5562600" y="4724400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5562600" y="5257800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6096000" y="3352800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6705600" y="3352800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7315200" y="3352800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7924800" y="3352800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0" name="Oval 12"/>
          <p:cNvSpPr>
            <a:spLocks noChangeArrowheads="1"/>
          </p:cNvSpPr>
          <p:nvPr/>
        </p:nvSpPr>
        <p:spPr bwMode="auto">
          <a:xfrm>
            <a:off x="6032500" y="4662488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1" name="Oval 13"/>
          <p:cNvSpPr>
            <a:spLocks noChangeArrowheads="1"/>
          </p:cNvSpPr>
          <p:nvPr/>
        </p:nvSpPr>
        <p:spPr bwMode="auto">
          <a:xfrm>
            <a:off x="6034088" y="4143375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auto">
          <a:xfrm>
            <a:off x="6034088" y="3581400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3" name="Oval 15"/>
          <p:cNvSpPr>
            <a:spLocks noChangeArrowheads="1"/>
          </p:cNvSpPr>
          <p:nvPr/>
        </p:nvSpPr>
        <p:spPr bwMode="auto">
          <a:xfrm>
            <a:off x="6656388" y="4143375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4" name="Oval 16"/>
          <p:cNvSpPr>
            <a:spLocks noChangeArrowheads="1"/>
          </p:cNvSpPr>
          <p:nvPr/>
        </p:nvSpPr>
        <p:spPr bwMode="auto">
          <a:xfrm>
            <a:off x="6656388" y="4670425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5" name="Oval 17"/>
          <p:cNvSpPr>
            <a:spLocks noChangeArrowheads="1"/>
          </p:cNvSpPr>
          <p:nvPr/>
        </p:nvSpPr>
        <p:spPr bwMode="auto">
          <a:xfrm>
            <a:off x="6034088" y="5194300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6" name="Oval 18"/>
          <p:cNvSpPr>
            <a:spLocks noChangeArrowheads="1"/>
          </p:cNvSpPr>
          <p:nvPr/>
        </p:nvSpPr>
        <p:spPr bwMode="auto">
          <a:xfrm>
            <a:off x="6651625" y="3595688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7" name="Oval 19"/>
          <p:cNvSpPr>
            <a:spLocks noChangeArrowheads="1"/>
          </p:cNvSpPr>
          <p:nvPr/>
        </p:nvSpPr>
        <p:spPr bwMode="auto">
          <a:xfrm>
            <a:off x="6656388" y="5194300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8" name="Oval 20"/>
          <p:cNvSpPr>
            <a:spLocks noChangeArrowheads="1"/>
          </p:cNvSpPr>
          <p:nvPr/>
        </p:nvSpPr>
        <p:spPr bwMode="auto">
          <a:xfrm>
            <a:off x="7265988" y="4143375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9" name="Oval 21"/>
          <p:cNvSpPr>
            <a:spLocks noChangeArrowheads="1"/>
          </p:cNvSpPr>
          <p:nvPr/>
        </p:nvSpPr>
        <p:spPr bwMode="auto">
          <a:xfrm>
            <a:off x="7267575" y="4675188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0" name="Oval 22"/>
          <p:cNvSpPr>
            <a:spLocks noChangeArrowheads="1"/>
          </p:cNvSpPr>
          <p:nvPr/>
        </p:nvSpPr>
        <p:spPr bwMode="auto">
          <a:xfrm>
            <a:off x="7267575" y="3595688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1" name="Oval 23"/>
          <p:cNvSpPr>
            <a:spLocks noChangeArrowheads="1"/>
          </p:cNvSpPr>
          <p:nvPr/>
        </p:nvSpPr>
        <p:spPr bwMode="auto">
          <a:xfrm>
            <a:off x="7267575" y="5194300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2" name="Oval 24"/>
          <p:cNvSpPr>
            <a:spLocks noChangeArrowheads="1"/>
          </p:cNvSpPr>
          <p:nvPr/>
        </p:nvSpPr>
        <p:spPr bwMode="auto">
          <a:xfrm>
            <a:off x="7875588" y="4143375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3" name="Oval 25"/>
          <p:cNvSpPr>
            <a:spLocks noChangeArrowheads="1"/>
          </p:cNvSpPr>
          <p:nvPr/>
        </p:nvSpPr>
        <p:spPr bwMode="auto">
          <a:xfrm>
            <a:off x="7875588" y="3595688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4" name="Oval 26"/>
          <p:cNvSpPr>
            <a:spLocks noChangeArrowheads="1"/>
          </p:cNvSpPr>
          <p:nvPr/>
        </p:nvSpPr>
        <p:spPr bwMode="auto">
          <a:xfrm>
            <a:off x="7861300" y="4675188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5" name="Oval 27"/>
          <p:cNvSpPr>
            <a:spLocks noChangeArrowheads="1"/>
          </p:cNvSpPr>
          <p:nvPr/>
        </p:nvSpPr>
        <p:spPr bwMode="auto">
          <a:xfrm>
            <a:off x="7875588" y="5194300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1097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  <p:bldP spid="43014" grpId="0" animBg="1"/>
      <p:bldP spid="43015" grpId="0" animBg="1"/>
      <p:bldP spid="43016" grpId="0" animBg="1"/>
      <p:bldP spid="43017" grpId="0" animBg="1"/>
      <p:bldP spid="43018" grpId="0" animBg="1"/>
      <p:bldP spid="43019" grpId="0" animBg="1"/>
      <p:bldP spid="43020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  <p:bldP spid="43027" grpId="0" animBg="1"/>
      <p:bldP spid="43028" grpId="0" animBg="1"/>
      <p:bldP spid="43029" grpId="0" animBg="1"/>
      <p:bldP spid="43030" grpId="0" animBg="1"/>
      <p:bldP spid="43031" grpId="0" animBg="1"/>
      <p:bldP spid="43032" grpId="0" animBg="1"/>
      <p:bldP spid="43033" grpId="0" animBg="1"/>
      <p:bldP spid="43034" grpId="0" animBg="1"/>
      <p:bldP spid="4303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50F51A-D671-4CDE-AD0A-ECA31538AB43}" type="slidenum">
              <a:rPr lang="zh-CN" altLang="en-US" smtClean="0"/>
              <a:pPr/>
              <a:t>45</a:t>
            </a:fld>
            <a:endParaRPr lang="en-US" altLang="zh-CN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主要引线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1944688"/>
            <a:ext cx="7988300" cy="42926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mtClean="0"/>
              <a:t>          行地址选通信号。用于锁存行地址；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mtClean="0"/>
              <a:t>          列地址选通信号。</a:t>
            </a:r>
          </a:p>
          <a:p>
            <a:pPr lvl="1" eaLnBrk="1" hangingPunct="1">
              <a:lnSpc>
                <a:spcPct val="110000"/>
              </a:lnSpc>
              <a:spcBef>
                <a:spcPct val="40000"/>
              </a:spcBef>
            </a:pPr>
            <a:r>
              <a:rPr lang="zh-CN" altLang="en-US" smtClean="0"/>
              <a:t>地址总线上先送上行地址，后送上列地址，它们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/>
              <a:t>   分别在</a:t>
            </a:r>
            <a:r>
              <a:rPr lang="en-US" altLang="zh-CN" smtClean="0"/>
              <a:t>#RAS</a:t>
            </a:r>
            <a:r>
              <a:rPr lang="zh-CN" altLang="en-US" smtClean="0"/>
              <a:t>和</a:t>
            </a:r>
            <a:r>
              <a:rPr lang="en-US" altLang="zh-CN" smtClean="0"/>
              <a:t>#CAS</a:t>
            </a:r>
            <a:r>
              <a:rPr lang="zh-CN" altLang="en-US" smtClean="0"/>
              <a:t>有效期间被锁存在锁存器中。</a:t>
            </a:r>
          </a:p>
          <a:p>
            <a:pPr lvl="1" eaLnBrk="1" hangingPunct="1">
              <a:lnSpc>
                <a:spcPct val="110000"/>
              </a:lnSpc>
            </a:pPr>
            <a:endParaRPr lang="zh-CN" altLang="zh-CN" smtClean="0"/>
          </a:p>
          <a:p>
            <a:pPr eaLnBrk="1" hangingPunct="1">
              <a:lnSpc>
                <a:spcPct val="110000"/>
              </a:lnSpc>
            </a:pPr>
            <a:endParaRPr lang="zh-CN" altLang="zh-CN" smtClean="0"/>
          </a:p>
          <a:p>
            <a:pPr eaLnBrk="1" hangingPunct="1">
              <a:lnSpc>
                <a:spcPct val="110000"/>
              </a:lnSpc>
            </a:pPr>
            <a:r>
              <a:rPr lang="en-US" altLang="zh-CN" smtClean="0"/>
              <a:t>D</a:t>
            </a:r>
            <a:r>
              <a:rPr lang="en-US" altLang="zh-CN" sz="2000" smtClean="0"/>
              <a:t>IN：    </a:t>
            </a:r>
            <a:r>
              <a:rPr lang="zh-CN" altLang="en-US" smtClean="0"/>
              <a:t>数据输入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mtClean="0"/>
              <a:t>D</a:t>
            </a:r>
            <a:r>
              <a:rPr lang="en-US" altLang="zh-CN" sz="2000" smtClean="0"/>
              <a:t>OUT：</a:t>
            </a:r>
            <a:r>
              <a:rPr lang="zh-CN" altLang="en-US" smtClean="0"/>
              <a:t>数据输出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400550" y="4230688"/>
            <a:ext cx="1179513" cy="10048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WE=0</a:t>
            </a:r>
            <a:endParaRPr kumimoji="1" lang="zh-CN" altLang="en-US" sz="2400" b="1"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WE=1</a:t>
            </a:r>
            <a:endParaRPr kumimoji="1" lang="zh-CN" altLang="en-US" sz="2400" b="1">
              <a:latin typeface="Times New Roman" pitchFamily="18" charset="0"/>
            </a:endParaRPr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>
            <a:off x="5489575" y="4470400"/>
            <a:ext cx="609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V="1">
            <a:off x="5476875" y="5003800"/>
            <a:ext cx="609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0" name="AutoShape 8"/>
          <p:cNvSpPr>
            <a:spLocks/>
          </p:cNvSpPr>
          <p:nvPr/>
        </p:nvSpPr>
        <p:spPr bwMode="auto">
          <a:xfrm>
            <a:off x="4184650" y="4425950"/>
            <a:ext cx="215900" cy="609600"/>
          </a:xfrm>
          <a:prstGeom prst="leftBrace">
            <a:avLst>
              <a:gd name="adj1" fmla="val 23529"/>
              <a:gd name="adj2" fmla="val 50000"/>
            </a:avLst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1000125" y="4445000"/>
            <a:ext cx="31686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SzPct val="60000"/>
              <a:buFont typeface="Wingdings" pitchFamily="2" charset="2"/>
              <a:buChar char="n"/>
            </a:pPr>
            <a:r>
              <a:rPr kumimoji="1" lang="en-US" altLang="zh-CN" sz="2800" b="1">
                <a:solidFill>
                  <a:schemeClr val="tx2"/>
                </a:solidFill>
                <a:latin typeface="Arial" charset="0"/>
              </a:rPr>
              <a:t> WE：</a:t>
            </a:r>
            <a:r>
              <a:rPr kumimoji="1" lang="zh-CN" altLang="en-US" sz="2800" b="1">
                <a:solidFill>
                  <a:schemeClr val="tx2"/>
                </a:solidFill>
                <a:latin typeface="Arial" charset="0"/>
              </a:rPr>
              <a:t>写允许信号</a:t>
            </a:r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1433513" y="2020888"/>
            <a:ext cx="6858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>
            <a:off x="1433513" y="2579688"/>
            <a:ext cx="6858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1377950" y="4483100"/>
            <a:ext cx="5334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1331913" y="1990725"/>
            <a:ext cx="1368425" cy="5191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RAS：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1331913" y="2565400"/>
            <a:ext cx="1439862" cy="5191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CAS：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6084888" y="4221163"/>
            <a:ext cx="1655762" cy="45720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/>
              <a:t>数据写入</a:t>
            </a: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6084888" y="4754563"/>
            <a:ext cx="1511300" cy="45720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/>
              <a:t>数据读出</a:t>
            </a:r>
          </a:p>
        </p:txBody>
      </p:sp>
    </p:spTree>
    <p:extLst>
      <p:ext uri="{BB962C8B-B14F-4D97-AF65-F5344CB8AC3E}">
        <p14:creationId xmlns:p14="http://schemas.microsoft.com/office/powerpoint/2010/main" val="231864989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39" grpId="0" animBg="1"/>
      <p:bldP spid="44040" grpId="0" animBg="1"/>
      <p:bldP spid="44041" grpId="0"/>
      <p:bldP spid="44042" grpId="0" animBg="1"/>
      <p:bldP spid="44043" grpId="0" animBg="1"/>
      <p:bldP spid="44044" grpId="0" animBg="1"/>
      <p:bldP spid="44047" grpId="0"/>
      <p:bldP spid="4404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BB839D-82B6-4355-A08C-CD07D8A5615F}" type="slidenum">
              <a:rPr lang="zh-CN" altLang="en-US" smtClean="0"/>
              <a:pPr/>
              <a:t>46</a:t>
            </a:fld>
            <a:endParaRPr lang="en-US" altLang="zh-CN" smtClean="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工作原理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32000"/>
            <a:ext cx="6197600" cy="2132013"/>
          </a:xfrm>
        </p:spPr>
        <p:txBody>
          <a:bodyPr/>
          <a:lstStyle/>
          <a:p>
            <a:pPr eaLnBrk="1" hangingPunct="1"/>
            <a:r>
              <a:rPr lang="zh-CN" altLang="en-US" smtClean="0"/>
              <a:t>数据读出</a:t>
            </a:r>
          </a:p>
          <a:p>
            <a:pPr eaLnBrk="1" hangingPunct="1"/>
            <a:r>
              <a:rPr lang="zh-CN" altLang="en-US" smtClean="0"/>
              <a:t>数据写入</a:t>
            </a:r>
          </a:p>
          <a:p>
            <a:pPr eaLnBrk="1" hangingPunct="1"/>
            <a:r>
              <a:rPr lang="zh-CN" altLang="en-US" smtClean="0"/>
              <a:t>刷新</a:t>
            </a:r>
            <a:endParaRPr lang="en-US" altLang="zh-CN" smtClean="0"/>
          </a:p>
        </p:txBody>
      </p:sp>
      <p:sp>
        <p:nvSpPr>
          <p:cNvPr id="45062" name="AutoShape 6">
            <a:hlinkClick r:id="rId3" action="ppaction://hlinkfile" highlightClick="1"/>
          </p:cNvPr>
          <p:cNvSpPr>
            <a:spLocks noChangeArrowheads="1"/>
          </p:cNvSpPr>
          <p:nvPr/>
        </p:nvSpPr>
        <p:spPr bwMode="auto">
          <a:xfrm>
            <a:off x="3132138" y="4365625"/>
            <a:ext cx="1944687" cy="647700"/>
          </a:xfrm>
          <a:prstGeom prst="actionButtonBlank">
            <a:avLst/>
          </a:prstGeom>
          <a:solidFill>
            <a:srgbClr val="339966"/>
          </a:solidFill>
          <a:ln w="22225" cap="sq">
            <a:solidFill>
              <a:srgbClr val="33996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419475" y="4465638"/>
            <a:ext cx="1368425" cy="39687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</a:rPr>
              <a:t>工作时序</a:t>
            </a:r>
          </a:p>
        </p:txBody>
      </p:sp>
    </p:spTree>
    <p:extLst>
      <p:ext uri="{BB962C8B-B14F-4D97-AF65-F5344CB8AC3E}">
        <p14:creationId xmlns:p14="http://schemas.microsoft.com/office/powerpoint/2010/main" val="103547329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nimBg="1"/>
      <p:bldP spid="4506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4B3C349-E068-4380-A5B1-D88B63EE523B}" type="slidenum">
              <a:rPr lang="zh-CN" altLang="en-US" smtClean="0"/>
              <a:pPr/>
              <a:t>47</a:t>
            </a:fld>
            <a:endParaRPr lang="en-US" altLang="zh-CN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刷新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205038"/>
            <a:ext cx="6918325" cy="1698625"/>
          </a:xfrm>
        </p:spPr>
        <p:txBody>
          <a:bodyPr/>
          <a:lstStyle/>
          <a:p>
            <a:pPr eaLnBrk="1" hangingPunct="1"/>
            <a:r>
              <a:rPr lang="zh-CN" altLang="en-US" smtClean="0"/>
              <a:t>将存放于每位中的信息读出再照原样写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入原单元的过程---------刷新</a:t>
            </a: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932040" y="4112096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932040" y="4645496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932040" y="5178896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4932040" y="5712296"/>
            <a:ext cx="2819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465440" y="3807296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6075040" y="3807296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6684640" y="3807296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7294240" y="3807296"/>
            <a:ext cx="0" cy="2286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5401940" y="5116984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403528" y="4597871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5403528" y="4035896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6025828" y="4597871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6025828" y="5124921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5403528" y="5648796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6021065" y="4050184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025828" y="5648796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6635428" y="4597871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6637015" y="5129684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6637015" y="4050184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637015" y="5648796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245028" y="4597871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245028" y="4050184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7230740" y="5129684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7245028" y="5648796"/>
            <a:ext cx="111125" cy="111125"/>
          </a:xfrm>
          <a:prstGeom prst="ellipse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16115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4AC01E2-7A67-41D1-96F1-734E59B1F829}" type="slidenum">
              <a:rPr lang="zh-CN" altLang="en-US" smtClean="0"/>
              <a:pPr/>
              <a:t>48</a:t>
            </a:fld>
            <a:endParaRPr lang="en-US" altLang="zh-CN" smtClean="0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3.  </a:t>
            </a:r>
            <a:r>
              <a:rPr lang="zh-CN" altLang="zh-CN" b="1" smtClean="0"/>
              <a:t>2164</a:t>
            </a:r>
            <a:r>
              <a:rPr lang="en-US" altLang="zh-CN" b="1" smtClean="0"/>
              <a:t>A</a:t>
            </a:r>
            <a:r>
              <a:rPr lang="zh-CN" altLang="en-US" sz="4400" smtClean="0"/>
              <a:t>在系统中的连接</a:t>
            </a: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3216275" y="3444875"/>
            <a:ext cx="2219325" cy="45720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</a:rPr>
              <a:t>与系统连接图</a:t>
            </a:r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1908175" y="1922463"/>
          <a:ext cx="4968875" cy="481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1" name="Visio" r:id="rId4" imgW="3161195" imgH="3065183" progId="Visio.Drawing.11">
                  <p:embed/>
                </p:oleObj>
              </mc:Choice>
              <mc:Fallback>
                <p:oleObj name="Visio" r:id="rId4" imgW="3161195" imgH="306518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922463"/>
                        <a:ext cx="4968875" cy="481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6" name="Oval 8"/>
          <p:cNvSpPr>
            <a:spLocks noChangeArrowheads="1"/>
          </p:cNvSpPr>
          <p:nvPr/>
        </p:nvSpPr>
        <p:spPr bwMode="auto">
          <a:xfrm>
            <a:off x="1836738" y="1993900"/>
            <a:ext cx="1152525" cy="2233613"/>
          </a:xfrm>
          <a:prstGeom prst="ellipse">
            <a:avLst/>
          </a:prstGeom>
          <a:noFill/>
          <a:ln w="22225">
            <a:solidFill>
              <a:srgbClr val="FF0000"/>
            </a:solidFill>
            <a:prstDash val="dash"/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7" name="Oval 9"/>
          <p:cNvSpPr>
            <a:spLocks noChangeArrowheads="1"/>
          </p:cNvSpPr>
          <p:nvPr/>
        </p:nvSpPr>
        <p:spPr bwMode="auto">
          <a:xfrm>
            <a:off x="3997325" y="2498725"/>
            <a:ext cx="1511300" cy="1008063"/>
          </a:xfrm>
          <a:prstGeom prst="ellipse">
            <a:avLst/>
          </a:prstGeom>
          <a:noFill/>
          <a:ln w="22225">
            <a:solidFill>
              <a:srgbClr val="FF0000"/>
            </a:solidFill>
            <a:prstDash val="dash"/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57723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6" grpId="0" animBg="1"/>
      <p:bldP spid="4813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235579C-4387-416C-A83D-FA98A9F28590}" type="slidenum">
              <a:rPr lang="zh-CN" altLang="en-US" smtClean="0"/>
              <a:pPr/>
              <a:t>49</a:t>
            </a:fld>
            <a:endParaRPr lang="en-US" altLang="zh-CN" smtClean="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3600" b="1" smtClean="0"/>
              <a:t>2164</a:t>
            </a:r>
            <a:r>
              <a:rPr lang="en-US" altLang="zh-CN" sz="3600" b="1" smtClean="0"/>
              <a:t>A</a:t>
            </a:r>
            <a:r>
              <a:rPr lang="zh-CN" altLang="en-US" smtClean="0"/>
              <a:t>在系统中的连接</a:t>
            </a:r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989138"/>
            <a:ext cx="7772400" cy="46085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15000"/>
              </a:spcAft>
            </a:pPr>
            <a:r>
              <a:rPr lang="en-US" altLang="zh-CN" sz="2400" dirty="0" smtClean="0"/>
              <a:t>DRAM 2164A</a:t>
            </a:r>
            <a:r>
              <a:rPr lang="zh-CN" altLang="en-US" sz="2400" dirty="0" smtClean="0"/>
              <a:t>与系统连接的几点说明：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000" dirty="0" smtClean="0"/>
              <a:t>芯片上的每个单元中只存放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位二进制码，每字节数据分别存放在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片芯片中；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000" dirty="0" smtClean="0"/>
              <a:t>系统的每一次访存操作需同时访问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片</a:t>
            </a:r>
            <a:r>
              <a:rPr lang="en-US" altLang="zh-CN" sz="2000" dirty="0" smtClean="0"/>
              <a:t>2164A</a:t>
            </a:r>
            <a:r>
              <a:rPr lang="zh-CN" altLang="en-US" sz="2000" dirty="0" smtClean="0"/>
              <a:t>芯片，该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片芯片必须具有完全相同的地址；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000" dirty="0" smtClean="0"/>
              <a:t>芯片的地址选择是按行、列分时传送，由系统的低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位送出行地址，高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位送出列地址。</a:t>
            </a:r>
          </a:p>
          <a:p>
            <a:pPr eaLnBrk="1" hangingPunct="1">
              <a:lnSpc>
                <a:spcPct val="110000"/>
              </a:lnSpc>
              <a:spcBef>
                <a:spcPct val="35000"/>
              </a:spcBef>
              <a:spcAft>
                <a:spcPct val="10000"/>
              </a:spcAft>
            </a:pPr>
            <a:r>
              <a:rPr lang="zh-CN" altLang="en-US" sz="2400" dirty="0" smtClean="0"/>
              <a:t>结论：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000" dirty="0" smtClean="0"/>
              <a:t>每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片</a:t>
            </a:r>
            <a:r>
              <a:rPr lang="en-US" altLang="zh-CN" sz="2000" dirty="0" smtClean="0"/>
              <a:t>2164A</a:t>
            </a:r>
            <a:r>
              <a:rPr lang="zh-CN" altLang="en-US" sz="2000" dirty="0" smtClean="0"/>
              <a:t>构成一个存储体（单独一片则无意义）；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000" dirty="0" smtClean="0"/>
              <a:t>每个存储体内的所有芯片具有相同的地址（片内地址），应同时被选中，仅有数据信号由各片分别引出。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7812360" y="3717032"/>
            <a:ext cx="1080120" cy="0"/>
          </a:xfrm>
          <a:prstGeom prst="line">
            <a:avLst/>
          </a:prstGeom>
          <a:solidFill>
            <a:srgbClr val="339966"/>
          </a:solidFill>
          <a:ln w="2222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</p:cxnSp>
      <p:cxnSp>
        <p:nvCxnSpPr>
          <p:cNvPr id="8" name="直接连接符 7"/>
          <p:cNvCxnSpPr/>
          <p:nvPr/>
        </p:nvCxnSpPr>
        <p:spPr bwMode="auto">
          <a:xfrm>
            <a:off x="2098612" y="4077072"/>
            <a:ext cx="2880320" cy="0"/>
          </a:xfrm>
          <a:prstGeom prst="line">
            <a:avLst/>
          </a:prstGeom>
          <a:solidFill>
            <a:srgbClr val="339966"/>
          </a:solidFill>
          <a:ln w="2222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208087084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1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微机中的存储器系统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0420" y="1985040"/>
            <a:ext cx="8176422" cy="2301216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 smtClean="0"/>
              <a:t>微型机中的存储器总体上包括：内存和外存</a:t>
            </a:r>
            <a:endParaRPr lang="en-US" altLang="zh-CN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 smtClean="0"/>
              <a:t>内存和外存在工作速度、容量、价格、制造材料等各方面都不相同。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BFCE9-B7C0-4A8F-B83D-75C58729A626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255185"/>
              </p:ext>
            </p:extLst>
          </p:nvPr>
        </p:nvGraphicFramePr>
        <p:xfrm>
          <a:off x="1857356" y="3885693"/>
          <a:ext cx="5786478" cy="247226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28826"/>
                <a:gridCol w="1928826"/>
                <a:gridCol w="1928826"/>
              </a:tblGrid>
              <a:tr h="494453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内 存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外  存</a:t>
                      </a:r>
                      <a:endParaRPr lang="zh-CN" altLang="en-US" sz="20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速度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快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慢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容量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小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大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单位容量价格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高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低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制造材料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半导体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磁性材料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86294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600" y="1268760"/>
            <a:ext cx="7326313" cy="3024336"/>
          </a:xfrm>
        </p:spPr>
        <p:txBody>
          <a:bodyPr/>
          <a:lstStyle/>
          <a:p>
            <a:pPr eaLnBrk="1" hangingPunct="1">
              <a:lnSpc>
                <a:spcPct val="145000"/>
              </a:lnSpc>
            </a:pPr>
            <a:r>
              <a:rPr lang="zh-CN" altLang="en-US" b="1" dirty="0" smtClean="0">
                <a:ea typeface="华文行楷" pitchFamily="2" charset="-122"/>
              </a:rPr>
              <a:t>三、存储器扩展技术</a:t>
            </a:r>
            <a:r>
              <a:rPr lang="zh-CN" altLang="en-US" sz="4400" dirty="0" smtClean="0">
                <a:ea typeface="华文行楷" pitchFamily="2" charset="-122"/>
              </a:rPr>
              <a:t/>
            </a:r>
            <a:br>
              <a:rPr lang="zh-CN" altLang="en-US" sz="4400" dirty="0" smtClean="0">
                <a:ea typeface="华文行楷" pitchFamily="2" charset="-122"/>
              </a:rPr>
            </a:b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（内存储器设计）</a:t>
            </a:r>
          </a:p>
        </p:txBody>
      </p:sp>
    </p:spTree>
    <p:extLst>
      <p:ext uri="{BB962C8B-B14F-4D97-AF65-F5344CB8AC3E}">
        <p14:creationId xmlns:p14="http://schemas.microsoft.com/office/powerpoint/2010/main" val="12223970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5459C22-8458-4D4E-BBF8-DD252BCA1CB9}" type="slidenum">
              <a:rPr lang="zh-CN" altLang="en-US" smtClean="0"/>
              <a:pPr/>
              <a:t>51</a:t>
            </a:fld>
            <a:endParaRPr lang="en-US" altLang="zh-CN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b="1" dirty="0" smtClean="0">
                <a:latin typeface="+mn-lt"/>
              </a:rPr>
              <a:t>1.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存储器扩展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042988" y="2060575"/>
            <a:ext cx="7777162" cy="363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55600" indent="-355600" eaLnBrk="0" hangingPunct="0">
              <a:lnSpc>
                <a:spcPct val="11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  <a:tabLst>
                <a:tab pos="355600" algn="l"/>
              </a:tabLst>
            </a:pPr>
            <a:r>
              <a:rPr kumimoji="1"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用多片存储芯片构成一个需要的内存空间；</a:t>
            </a:r>
          </a:p>
          <a:p>
            <a:pPr marL="355600" indent="-355600" algn="just" hangingPunct="0">
              <a:lnSpc>
                <a:spcPct val="11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  <a:tabLst>
                <a:tab pos="355600" algn="l"/>
              </a:tabLst>
            </a:pPr>
            <a:r>
              <a:rPr kumimoji="1"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各存储器芯片在整个内存中占据不同的地址范围；</a:t>
            </a:r>
          </a:p>
          <a:p>
            <a:pPr marL="355600" indent="-355600" eaLnBrk="0" hangingPunct="0">
              <a:lnSpc>
                <a:spcPct val="110000"/>
              </a:lnSpc>
              <a:spcBef>
                <a:spcPct val="20000"/>
              </a:spcBef>
              <a:spcAft>
                <a:spcPct val="40000"/>
              </a:spcAft>
              <a:buSzPct val="60000"/>
              <a:buFont typeface="Wingdings" pitchFamily="2" charset="2"/>
              <a:buChar char="n"/>
              <a:tabLst>
                <a:tab pos="355600" algn="l"/>
              </a:tabLst>
            </a:pPr>
            <a:r>
              <a:rPr kumimoji="1"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任一时刻仅有一片（或一组）被选中。</a:t>
            </a:r>
          </a:p>
          <a:p>
            <a:pPr marL="355600" indent="-355600" eaLnBrk="0" hangingPunct="0">
              <a:lnSpc>
                <a:spcPct val="11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  <a:tabLst>
                <a:tab pos="355600" algn="l"/>
              </a:tabLst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存储器芯片的存储容量等于：</a:t>
            </a:r>
          </a:p>
          <a:p>
            <a:pPr marL="355600" indent="-355600">
              <a:lnSpc>
                <a:spcPct val="120000"/>
              </a:lnSpc>
              <a:spcBef>
                <a:spcPct val="60000"/>
              </a:spcBef>
              <a:tabLst>
                <a:tab pos="355600" algn="l"/>
              </a:tabLst>
            </a:pPr>
            <a:r>
              <a:rPr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2800" b="1" u="sng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单元数</a:t>
            </a:r>
            <a:r>
              <a:rPr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×</a:t>
            </a:r>
            <a:r>
              <a:rPr lang="zh-CN" altLang="en-US" sz="2800" b="1" u="sng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每单元的位数</a:t>
            </a:r>
            <a:endParaRPr kumimoji="1" lang="zh-CN" altLang="en-US" sz="28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2051720" y="6093048"/>
            <a:ext cx="10795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字节数</a:t>
            </a:r>
            <a:endParaRPr kumimoji="1"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210720" y="6093048"/>
            <a:ext cx="10668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字长</a:t>
            </a:r>
            <a:endParaRPr kumimoji="1"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 flipV="1">
            <a:off x="2554958" y="5661248"/>
            <a:ext cx="0" cy="406400"/>
          </a:xfrm>
          <a:prstGeom prst="line">
            <a:avLst/>
          </a:prstGeom>
          <a:noFill/>
          <a:ln w="1905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 flipV="1">
            <a:off x="4571083" y="5661248"/>
            <a:ext cx="0" cy="371475"/>
          </a:xfrm>
          <a:prstGeom prst="line">
            <a:avLst/>
          </a:prstGeom>
          <a:noFill/>
          <a:ln w="1905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71231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1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 animBg="1"/>
      <p:bldP spid="4916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479325-8946-42A9-9EB4-16A8D7B6DC39}" type="slidenum">
              <a:rPr lang="zh-CN" altLang="en-US" smtClean="0"/>
              <a:pPr/>
              <a:t>52</a:t>
            </a:fld>
            <a:endParaRPr lang="en-US" altLang="zh-CN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b="1" dirty="0" smtClean="0">
                <a:latin typeface="+mj-lt"/>
              </a:rPr>
              <a:t>2.</a:t>
            </a:r>
            <a:r>
              <a:rPr lang="en-US" altLang="zh-CN" sz="4400" dirty="0" smtClean="0">
                <a:latin typeface="+mj-lt"/>
              </a:rPr>
              <a:t> </a:t>
            </a:r>
            <a:r>
              <a:rPr lang="zh-CN" altLang="en-US" dirty="0" smtClean="0"/>
              <a:t>存储器扩展方法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3650" y="2122488"/>
            <a:ext cx="2300288" cy="253047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kumimoji="1" lang="zh-CN" altLang="en-US" dirty="0" smtClean="0"/>
              <a:t>位扩展</a:t>
            </a:r>
          </a:p>
          <a:p>
            <a:pPr eaLnBrk="1" hangingPunct="1">
              <a:lnSpc>
                <a:spcPct val="130000"/>
              </a:lnSpc>
            </a:pPr>
            <a:r>
              <a:rPr kumimoji="1" lang="zh-CN" altLang="en-US" dirty="0" smtClean="0"/>
              <a:t>字扩展</a:t>
            </a:r>
          </a:p>
          <a:p>
            <a:pPr eaLnBrk="1" hangingPunct="1">
              <a:lnSpc>
                <a:spcPct val="130000"/>
              </a:lnSpc>
            </a:pPr>
            <a:r>
              <a:rPr kumimoji="1" lang="zh-CN" altLang="en-US" dirty="0" smtClean="0"/>
              <a:t>字位扩展</a:t>
            </a:r>
          </a:p>
          <a:p>
            <a:pPr eaLnBrk="1" hangingPunct="1"/>
            <a:endParaRPr lang="zh-CN" altLang="en-US" dirty="0" smtClean="0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4432300" y="2205038"/>
            <a:ext cx="23002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扩展字长</a:t>
            </a: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4441825" y="2867025"/>
            <a:ext cx="19732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扩展单元数</a:t>
            </a: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4427538" y="3487738"/>
            <a:ext cx="41767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既扩展字长也扩展单元数</a:t>
            </a:r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>
            <a:off x="3276600" y="2492375"/>
            <a:ext cx="1008063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3276600" y="3141663"/>
            <a:ext cx="1008063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>
            <a:off x="3276600" y="3789363"/>
            <a:ext cx="1008063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8130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4" grpId="0"/>
      <p:bldP spid="135175" grpId="0"/>
      <p:bldP spid="135177" grpId="0" animBg="1"/>
      <p:bldP spid="135178" grpId="0" animBg="1"/>
      <p:bldP spid="13517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3E4B0E5-2141-4A7F-ADFC-5DBBB50D9492}" type="slidenum">
              <a:rPr lang="zh-CN" altLang="en-US" smtClean="0"/>
              <a:pPr/>
              <a:t>53</a:t>
            </a:fld>
            <a:endParaRPr lang="en-US" altLang="zh-CN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位扩展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89150"/>
            <a:ext cx="7350125" cy="249237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 dirty="0" smtClean="0"/>
              <a:t>构成内存的存储器芯片的字长小于内存单元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/>
              <a:t>   的字长时</a:t>
            </a:r>
            <a:r>
              <a:rPr lang="en-US" altLang="zh-CN" dirty="0" smtClean="0">
                <a:latin typeface="Arial" charset="0"/>
              </a:rPr>
              <a:t>——</a:t>
            </a:r>
            <a:r>
              <a:rPr lang="zh-CN" altLang="en-US" dirty="0" smtClean="0"/>
              <a:t>需进行位扩展。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srgbClr val="C00000"/>
                </a:solidFill>
              </a:rPr>
              <a:t>位扩展</a:t>
            </a:r>
            <a:r>
              <a:rPr lang="zh-CN" altLang="en-US" dirty="0" smtClean="0"/>
              <a:t>：每单元字长的扩展。</a:t>
            </a:r>
          </a:p>
        </p:txBody>
      </p:sp>
    </p:spTree>
    <p:extLst>
      <p:ext uri="{BB962C8B-B14F-4D97-AF65-F5344CB8AC3E}">
        <p14:creationId xmlns:p14="http://schemas.microsoft.com/office/powerpoint/2010/main" val="250942804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187504-7EFC-48B7-922C-5685772189EC}" type="slidenum">
              <a:rPr lang="zh-CN" altLang="en-US" smtClean="0"/>
              <a:pPr/>
              <a:t>54</a:t>
            </a:fld>
            <a:endParaRPr lang="en-US" altLang="zh-CN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位扩展例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1050"/>
            <a:ext cx="7772400" cy="585788"/>
          </a:xfrm>
        </p:spPr>
        <p:txBody>
          <a:bodyPr/>
          <a:lstStyle/>
          <a:p>
            <a:pPr eaLnBrk="1" hangingPunct="1"/>
            <a:r>
              <a:rPr lang="zh-CN" altLang="en-US" smtClean="0"/>
              <a:t>用8片2164</a:t>
            </a:r>
            <a:r>
              <a:rPr lang="en-US" altLang="zh-CN" smtClean="0"/>
              <a:t>A</a:t>
            </a:r>
            <a:r>
              <a:rPr lang="zh-CN" altLang="en-US" smtClean="0"/>
              <a:t>芯片构成64</a:t>
            </a:r>
            <a:r>
              <a:rPr lang="en-US" altLang="zh-CN" smtClean="0"/>
              <a:t>KB</a:t>
            </a:r>
            <a:r>
              <a:rPr lang="zh-CN" altLang="en-US" smtClean="0"/>
              <a:t>存储器。</a:t>
            </a: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2319338" y="3465513"/>
            <a:ext cx="957262" cy="990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3690938" y="3465513"/>
            <a:ext cx="957262" cy="990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6662738" y="3465513"/>
            <a:ext cx="957262" cy="990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67" name="Rectangle 7"/>
          <p:cNvSpPr>
            <a:spLocks noChangeArrowheads="1"/>
          </p:cNvSpPr>
          <p:nvPr/>
        </p:nvSpPr>
        <p:spPr bwMode="auto">
          <a:xfrm>
            <a:off x="2286000" y="2855913"/>
            <a:ext cx="5181600" cy="152400"/>
          </a:xfrm>
          <a:prstGeom prst="rect">
            <a:avLst/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68" name="AutoShape 8"/>
          <p:cNvSpPr>
            <a:spLocks noChangeArrowheads="1"/>
          </p:cNvSpPr>
          <p:nvPr/>
        </p:nvSpPr>
        <p:spPr bwMode="auto">
          <a:xfrm>
            <a:off x="7451725" y="2779713"/>
            <a:ext cx="457200" cy="298450"/>
          </a:xfrm>
          <a:prstGeom prst="rightArrow">
            <a:avLst>
              <a:gd name="adj1" fmla="val 50000"/>
              <a:gd name="adj2" fmla="val 3829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69" name="AutoShape 9"/>
          <p:cNvSpPr>
            <a:spLocks noChangeArrowheads="1"/>
          </p:cNvSpPr>
          <p:nvPr/>
        </p:nvSpPr>
        <p:spPr bwMode="auto">
          <a:xfrm>
            <a:off x="1917700" y="2779713"/>
            <a:ext cx="381000" cy="298450"/>
          </a:xfrm>
          <a:prstGeom prst="leftArrow">
            <a:avLst>
              <a:gd name="adj1" fmla="val 50000"/>
              <a:gd name="adj2" fmla="val 31915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0" name="Rectangle 10"/>
          <p:cNvSpPr>
            <a:spLocks noChangeArrowheads="1"/>
          </p:cNvSpPr>
          <p:nvPr/>
        </p:nvSpPr>
        <p:spPr bwMode="auto">
          <a:xfrm>
            <a:off x="1905000" y="4837113"/>
            <a:ext cx="5500688" cy="152400"/>
          </a:xfrm>
          <a:prstGeom prst="rect">
            <a:avLst/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1" name="AutoShape 11"/>
          <p:cNvSpPr>
            <a:spLocks noChangeArrowheads="1"/>
          </p:cNvSpPr>
          <p:nvPr/>
        </p:nvSpPr>
        <p:spPr bwMode="auto">
          <a:xfrm>
            <a:off x="7405688" y="4759325"/>
            <a:ext cx="457200" cy="306388"/>
          </a:xfrm>
          <a:prstGeom prst="rightArrow">
            <a:avLst>
              <a:gd name="adj1" fmla="val 50000"/>
              <a:gd name="adj2" fmla="val 37306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2" name="Rectangle 12"/>
          <p:cNvSpPr>
            <a:spLocks noChangeArrowheads="1"/>
          </p:cNvSpPr>
          <p:nvPr/>
        </p:nvSpPr>
        <p:spPr bwMode="auto">
          <a:xfrm>
            <a:off x="2495550" y="5370513"/>
            <a:ext cx="1524000" cy="6858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3" name="AutoShape 13"/>
          <p:cNvSpPr>
            <a:spLocks noChangeArrowheads="1"/>
          </p:cNvSpPr>
          <p:nvPr/>
        </p:nvSpPr>
        <p:spPr bwMode="auto">
          <a:xfrm>
            <a:off x="2743200" y="6056313"/>
            <a:ext cx="228600" cy="304800"/>
          </a:xfrm>
          <a:prstGeom prst="up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74" name="AutoShape 14"/>
          <p:cNvSpPr>
            <a:spLocks noChangeArrowheads="1"/>
          </p:cNvSpPr>
          <p:nvPr/>
        </p:nvSpPr>
        <p:spPr bwMode="auto">
          <a:xfrm>
            <a:off x="3581400" y="6056313"/>
            <a:ext cx="228600" cy="304800"/>
          </a:xfrm>
          <a:prstGeom prst="up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75" name="Line 15"/>
          <p:cNvSpPr>
            <a:spLocks noChangeShapeType="1"/>
          </p:cNvSpPr>
          <p:nvPr/>
        </p:nvSpPr>
        <p:spPr bwMode="auto">
          <a:xfrm flipV="1">
            <a:off x="2800350" y="3008313"/>
            <a:ext cx="0" cy="4572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6" name="Line 16"/>
          <p:cNvSpPr>
            <a:spLocks noChangeShapeType="1"/>
          </p:cNvSpPr>
          <p:nvPr/>
        </p:nvSpPr>
        <p:spPr bwMode="auto">
          <a:xfrm flipV="1">
            <a:off x="4171950" y="3008313"/>
            <a:ext cx="0" cy="4572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7" name="Line 17"/>
          <p:cNvSpPr>
            <a:spLocks noChangeShapeType="1"/>
          </p:cNvSpPr>
          <p:nvPr/>
        </p:nvSpPr>
        <p:spPr bwMode="auto">
          <a:xfrm flipV="1">
            <a:off x="7129463" y="3008313"/>
            <a:ext cx="0" cy="4572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78" name="AutoShape 18"/>
          <p:cNvSpPr>
            <a:spLocks noChangeArrowheads="1"/>
          </p:cNvSpPr>
          <p:nvPr/>
        </p:nvSpPr>
        <p:spPr bwMode="auto">
          <a:xfrm>
            <a:off x="2633663" y="4456113"/>
            <a:ext cx="261937" cy="381000"/>
          </a:xfrm>
          <a:prstGeom prst="upArrow">
            <a:avLst>
              <a:gd name="adj1" fmla="val 50000"/>
              <a:gd name="adj2" fmla="val 36364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79" name="AutoShape 19"/>
          <p:cNvSpPr>
            <a:spLocks noChangeArrowheads="1"/>
          </p:cNvSpPr>
          <p:nvPr/>
        </p:nvSpPr>
        <p:spPr bwMode="auto">
          <a:xfrm>
            <a:off x="3990975" y="4456113"/>
            <a:ext cx="276225" cy="381000"/>
          </a:xfrm>
          <a:prstGeom prst="upArrow">
            <a:avLst>
              <a:gd name="adj1" fmla="val 50000"/>
              <a:gd name="adj2" fmla="val 3448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80" name="AutoShape 20"/>
          <p:cNvSpPr>
            <a:spLocks noChangeArrowheads="1"/>
          </p:cNvSpPr>
          <p:nvPr/>
        </p:nvSpPr>
        <p:spPr bwMode="auto">
          <a:xfrm>
            <a:off x="6977063" y="4456113"/>
            <a:ext cx="261937" cy="381000"/>
          </a:xfrm>
          <a:prstGeom prst="upArrow">
            <a:avLst>
              <a:gd name="adj1" fmla="val 50000"/>
              <a:gd name="adj2" fmla="val 36364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81" name="AutoShape 21"/>
          <p:cNvSpPr>
            <a:spLocks noChangeArrowheads="1"/>
          </p:cNvSpPr>
          <p:nvPr/>
        </p:nvSpPr>
        <p:spPr bwMode="auto">
          <a:xfrm>
            <a:off x="3124200" y="4989513"/>
            <a:ext cx="252413" cy="381000"/>
          </a:xfrm>
          <a:prstGeom prst="upArrow">
            <a:avLst>
              <a:gd name="adj1" fmla="val 50000"/>
              <a:gd name="adj2" fmla="val 37736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82" name="Text Box 22"/>
          <p:cNvSpPr txBox="1">
            <a:spLocks noChangeArrowheads="1"/>
          </p:cNvSpPr>
          <p:nvPr/>
        </p:nvSpPr>
        <p:spPr bwMode="auto">
          <a:xfrm>
            <a:off x="2743200" y="5522913"/>
            <a:ext cx="1219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LS158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3383" name="Text Box 23"/>
          <p:cNvSpPr txBox="1">
            <a:spLocks noChangeArrowheads="1"/>
          </p:cNvSpPr>
          <p:nvPr/>
        </p:nvSpPr>
        <p:spPr bwMode="auto">
          <a:xfrm>
            <a:off x="2276475" y="6356350"/>
            <a:ext cx="1143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0</a:t>
            </a:r>
            <a:r>
              <a:rPr kumimoji="1" lang="en-US" altLang="zh-CN" sz="2400" b="1">
                <a:latin typeface="Times New Roman" pitchFamily="18" charset="0"/>
              </a:rPr>
              <a:t>~</a:t>
            </a:r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7</a:t>
            </a:r>
          </a:p>
        </p:txBody>
      </p:sp>
      <p:sp>
        <p:nvSpPr>
          <p:cNvPr id="143384" name="Text Box 24"/>
          <p:cNvSpPr txBox="1">
            <a:spLocks noChangeArrowheads="1"/>
          </p:cNvSpPr>
          <p:nvPr/>
        </p:nvSpPr>
        <p:spPr bwMode="auto">
          <a:xfrm>
            <a:off x="3203575" y="6356350"/>
            <a:ext cx="1371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8</a:t>
            </a:r>
            <a:r>
              <a:rPr kumimoji="1" lang="en-US" altLang="zh-CN" sz="2400" b="1">
                <a:latin typeface="Times New Roman" pitchFamily="18" charset="0"/>
              </a:rPr>
              <a:t>~</a:t>
            </a:r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15</a:t>
            </a:r>
          </a:p>
        </p:txBody>
      </p:sp>
      <p:sp>
        <p:nvSpPr>
          <p:cNvPr id="59418" name="Text Box 25"/>
          <p:cNvSpPr txBox="1">
            <a:spLocks noChangeArrowheads="1"/>
          </p:cNvSpPr>
          <p:nvPr/>
        </p:nvSpPr>
        <p:spPr bwMode="auto">
          <a:xfrm>
            <a:off x="2300288" y="3770313"/>
            <a:ext cx="1143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2164A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419" name="Text Box 26"/>
          <p:cNvSpPr txBox="1">
            <a:spLocks noChangeArrowheads="1"/>
          </p:cNvSpPr>
          <p:nvPr/>
        </p:nvSpPr>
        <p:spPr bwMode="auto">
          <a:xfrm>
            <a:off x="3671888" y="3770313"/>
            <a:ext cx="1143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2164A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420" name="Text Box 27"/>
          <p:cNvSpPr txBox="1">
            <a:spLocks noChangeArrowheads="1"/>
          </p:cNvSpPr>
          <p:nvPr/>
        </p:nvSpPr>
        <p:spPr bwMode="auto">
          <a:xfrm>
            <a:off x="6643688" y="3770313"/>
            <a:ext cx="1143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2164A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3388" name="Text Box 28"/>
          <p:cNvSpPr txBox="1">
            <a:spLocks noChangeArrowheads="1"/>
          </p:cNvSpPr>
          <p:nvPr/>
        </p:nvSpPr>
        <p:spPr bwMode="auto">
          <a:xfrm>
            <a:off x="1295400" y="2703513"/>
            <a:ext cx="762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DB</a:t>
            </a:r>
          </a:p>
        </p:txBody>
      </p:sp>
      <p:sp>
        <p:nvSpPr>
          <p:cNvPr id="143389" name="Text Box 29"/>
          <p:cNvSpPr txBox="1">
            <a:spLocks noChangeArrowheads="1"/>
          </p:cNvSpPr>
          <p:nvPr/>
        </p:nvSpPr>
        <p:spPr bwMode="auto">
          <a:xfrm>
            <a:off x="1295400" y="4684713"/>
            <a:ext cx="762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AB</a:t>
            </a:r>
          </a:p>
        </p:txBody>
      </p:sp>
      <p:sp>
        <p:nvSpPr>
          <p:cNvPr id="143390" name="Text Box 30"/>
          <p:cNvSpPr txBox="1">
            <a:spLocks noChangeArrowheads="1"/>
          </p:cNvSpPr>
          <p:nvPr/>
        </p:nvSpPr>
        <p:spPr bwMode="auto">
          <a:xfrm>
            <a:off x="2309813" y="3094038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0</a:t>
            </a:r>
          </a:p>
        </p:txBody>
      </p:sp>
      <p:sp>
        <p:nvSpPr>
          <p:cNvPr id="143391" name="Text Box 31"/>
          <p:cNvSpPr txBox="1">
            <a:spLocks noChangeArrowheads="1"/>
          </p:cNvSpPr>
          <p:nvPr/>
        </p:nvSpPr>
        <p:spPr bwMode="auto">
          <a:xfrm>
            <a:off x="3678238" y="307975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1</a:t>
            </a:r>
          </a:p>
        </p:txBody>
      </p:sp>
      <p:sp>
        <p:nvSpPr>
          <p:cNvPr id="143392" name="Text Box 32"/>
          <p:cNvSpPr txBox="1">
            <a:spLocks noChangeArrowheads="1"/>
          </p:cNvSpPr>
          <p:nvPr/>
        </p:nvSpPr>
        <p:spPr bwMode="auto">
          <a:xfrm>
            <a:off x="6630988" y="307975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7</a:t>
            </a:r>
          </a:p>
        </p:txBody>
      </p:sp>
      <p:sp>
        <p:nvSpPr>
          <p:cNvPr id="143394" name="Text Box 34"/>
          <p:cNvSpPr txBox="1">
            <a:spLocks noChangeArrowheads="1"/>
          </p:cNvSpPr>
          <p:nvPr/>
        </p:nvSpPr>
        <p:spPr bwMode="auto">
          <a:xfrm>
            <a:off x="755650" y="3357563"/>
            <a:ext cx="1079500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0000H</a:t>
            </a:r>
          </a:p>
        </p:txBody>
      </p:sp>
      <p:sp>
        <p:nvSpPr>
          <p:cNvPr id="143395" name="Text Box 35"/>
          <p:cNvSpPr txBox="1">
            <a:spLocks noChangeArrowheads="1"/>
          </p:cNvSpPr>
          <p:nvPr/>
        </p:nvSpPr>
        <p:spPr bwMode="auto">
          <a:xfrm>
            <a:off x="769938" y="4141788"/>
            <a:ext cx="1079500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FFFFH</a:t>
            </a:r>
          </a:p>
        </p:txBody>
      </p:sp>
      <p:sp>
        <p:nvSpPr>
          <p:cNvPr id="143396" name="Line 36"/>
          <p:cNvSpPr>
            <a:spLocks noChangeShapeType="1"/>
          </p:cNvSpPr>
          <p:nvPr/>
        </p:nvSpPr>
        <p:spPr bwMode="auto">
          <a:xfrm>
            <a:off x="1704975" y="3559175"/>
            <a:ext cx="503238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7" name="Line 37"/>
          <p:cNvSpPr>
            <a:spLocks noChangeShapeType="1"/>
          </p:cNvSpPr>
          <p:nvPr/>
        </p:nvSpPr>
        <p:spPr bwMode="auto">
          <a:xfrm>
            <a:off x="1692275" y="4365625"/>
            <a:ext cx="503238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8" name="Text Box 38"/>
          <p:cNvSpPr txBox="1">
            <a:spLocks noChangeArrowheads="1"/>
          </p:cNvSpPr>
          <p:nvPr/>
        </p:nvSpPr>
        <p:spPr bwMode="auto">
          <a:xfrm>
            <a:off x="5292725" y="3570288"/>
            <a:ext cx="863600" cy="579437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.…</a:t>
            </a:r>
          </a:p>
        </p:txBody>
      </p:sp>
    </p:spTree>
    <p:extLst>
      <p:ext uri="{BB962C8B-B14F-4D97-AF65-F5344CB8AC3E}">
        <p14:creationId xmlns:p14="http://schemas.microsoft.com/office/powerpoint/2010/main" val="181783247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43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3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4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4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3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4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14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4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4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5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8" dur="500"/>
                                        <p:tgtEl>
                                          <p:spTgt spid="14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1" dur="500"/>
                                        <p:tgtEl>
                                          <p:spTgt spid="14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14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5" dur="500"/>
                                        <p:tgtEl>
                                          <p:spTgt spid="14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animBg="1"/>
      <p:bldP spid="143365" grpId="0" animBg="1"/>
      <p:bldP spid="143366" grpId="0" animBg="1"/>
      <p:bldP spid="143367" grpId="0" animBg="1"/>
      <p:bldP spid="143368" grpId="0" animBg="1"/>
      <p:bldP spid="143369" grpId="0" animBg="1"/>
      <p:bldP spid="143370" grpId="0" animBg="1"/>
      <p:bldP spid="143371" grpId="0" animBg="1"/>
      <p:bldP spid="143372" grpId="0" animBg="1"/>
      <p:bldP spid="143373" grpId="0" animBg="1"/>
      <p:bldP spid="143374" grpId="0" animBg="1"/>
      <p:bldP spid="143375" grpId="0" animBg="1"/>
      <p:bldP spid="143376" grpId="0" animBg="1"/>
      <p:bldP spid="143377" grpId="0" animBg="1"/>
      <p:bldP spid="143378" grpId="0" animBg="1"/>
      <p:bldP spid="143379" grpId="0" animBg="1"/>
      <p:bldP spid="143380" grpId="0" animBg="1"/>
      <p:bldP spid="143381" grpId="0" animBg="1"/>
      <p:bldP spid="143382" grpId="0"/>
      <p:bldP spid="143383" grpId="0"/>
      <p:bldP spid="143384" grpId="0"/>
      <p:bldP spid="143388" grpId="0"/>
      <p:bldP spid="143389" grpId="0"/>
      <p:bldP spid="143390" grpId="0"/>
      <p:bldP spid="143391" grpId="0"/>
      <p:bldP spid="143392" grpId="0"/>
      <p:bldP spid="143394" grpId="0"/>
      <p:bldP spid="143395" grpId="0"/>
      <p:bldP spid="143396" grpId="0" animBg="1"/>
      <p:bldP spid="143397" grpId="0" animBg="1"/>
      <p:bldP spid="14339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772C59-B311-4323-A7D2-06D819A9D332}" type="slidenum">
              <a:rPr lang="zh-CN" altLang="en-US" smtClean="0"/>
              <a:pPr/>
              <a:t>55</a:t>
            </a:fld>
            <a:endParaRPr lang="en-US" altLang="zh-CN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位扩展方法：</a:t>
            </a:r>
            <a:endParaRPr lang="zh-CN" altLang="en-US" sz="4400" u="sng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988840"/>
            <a:ext cx="7632848" cy="2922711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位扩展的连线特点：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将每片的地址线、控制线并联，数据线分别引出。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 smtClean="0"/>
              <a:t>效果：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存储器的单元数不变，位数增加。</a:t>
            </a:r>
          </a:p>
          <a:p>
            <a:pPr eaLnBrk="1" hangingPunct="1"/>
            <a:endParaRPr lang="zh-CN" alt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043608" y="5055567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位扩展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：确保所有芯片具有完全相同的地址范围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3604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B7F974-4B7B-4B26-A111-69F0BFD4970A}" type="slidenum">
              <a:rPr lang="zh-CN" altLang="en-US" smtClean="0"/>
              <a:pPr/>
              <a:t>56</a:t>
            </a:fld>
            <a:endParaRPr lang="en-US" altLang="zh-CN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字扩展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17713"/>
            <a:ext cx="7772400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字扩展：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地址空间的扩展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芯片每个单元中的字长满足，但单元数不满足。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扩展原则：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每个芯片的地址线、数据线、控制线并联。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片选端分别引出，以使每个芯片有不同的地址范围。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563482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字扩展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：确保所有芯片具有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完全不同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的地址范围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78482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E85DAD-7059-4B8C-A9EF-29612A4BF3B6}" type="slidenum">
              <a:rPr lang="zh-CN" altLang="en-US" smtClean="0"/>
              <a:pPr/>
              <a:t>57</a:t>
            </a:fld>
            <a:endParaRPr lang="en-US" altLang="zh-CN" smtClean="0"/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6284913" y="3476625"/>
            <a:ext cx="1528762" cy="1439863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390" name="AutoShape 6"/>
          <p:cNvSpPr>
            <a:spLocks noChangeArrowheads="1"/>
          </p:cNvSpPr>
          <p:nvPr/>
        </p:nvSpPr>
        <p:spPr bwMode="auto">
          <a:xfrm>
            <a:off x="2555875" y="2314575"/>
            <a:ext cx="381000" cy="306388"/>
          </a:xfrm>
          <a:prstGeom prst="leftArrow">
            <a:avLst>
              <a:gd name="adj1" fmla="val 50000"/>
              <a:gd name="adj2" fmla="val 3108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393" name="AutoShape 9"/>
          <p:cNvSpPr>
            <a:spLocks noChangeArrowheads="1"/>
          </p:cNvSpPr>
          <p:nvPr/>
        </p:nvSpPr>
        <p:spPr bwMode="auto">
          <a:xfrm>
            <a:off x="4148138" y="4916488"/>
            <a:ext cx="280987" cy="847725"/>
          </a:xfrm>
          <a:prstGeom prst="upArrow">
            <a:avLst>
              <a:gd name="adj1" fmla="val 50000"/>
              <a:gd name="adj2" fmla="val 75424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4394" name="AutoShape 10"/>
          <p:cNvSpPr>
            <a:spLocks noChangeArrowheads="1"/>
          </p:cNvSpPr>
          <p:nvPr/>
        </p:nvSpPr>
        <p:spPr bwMode="auto">
          <a:xfrm>
            <a:off x="6877050" y="4916488"/>
            <a:ext cx="287338" cy="863600"/>
          </a:xfrm>
          <a:prstGeom prst="upArrow">
            <a:avLst>
              <a:gd name="adj1" fmla="val 50000"/>
              <a:gd name="adj2" fmla="val 75138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4397" name="Text Box 13"/>
          <p:cNvSpPr txBox="1">
            <a:spLocks noChangeArrowheads="1"/>
          </p:cNvSpPr>
          <p:nvPr/>
        </p:nvSpPr>
        <p:spPr bwMode="auto">
          <a:xfrm>
            <a:off x="6443663" y="4384675"/>
            <a:ext cx="1296987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r>
              <a:rPr kumimoji="1" lang="zh-CN" altLang="zh-CN" b="1">
                <a:solidFill>
                  <a:schemeClr val="bg1"/>
                </a:solidFill>
              </a:rPr>
              <a:t>～</a:t>
            </a: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144398" name="Text Box 14"/>
          <p:cNvSpPr txBox="1">
            <a:spLocks noChangeArrowheads="1"/>
          </p:cNvSpPr>
          <p:nvPr/>
        </p:nvSpPr>
        <p:spPr bwMode="auto">
          <a:xfrm>
            <a:off x="1906588" y="2252663"/>
            <a:ext cx="649287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DB</a:t>
            </a:r>
          </a:p>
        </p:txBody>
      </p:sp>
      <p:sp>
        <p:nvSpPr>
          <p:cNvPr id="144399" name="Text Box 15"/>
          <p:cNvSpPr txBox="1">
            <a:spLocks noChangeArrowheads="1"/>
          </p:cNvSpPr>
          <p:nvPr/>
        </p:nvSpPr>
        <p:spPr bwMode="auto">
          <a:xfrm>
            <a:off x="1908175" y="5635625"/>
            <a:ext cx="762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AB</a:t>
            </a:r>
          </a:p>
        </p:txBody>
      </p:sp>
      <p:sp>
        <p:nvSpPr>
          <p:cNvPr id="144400" name="Text Box 16"/>
          <p:cNvSpPr txBox="1">
            <a:spLocks noChangeArrowheads="1"/>
          </p:cNvSpPr>
          <p:nvPr/>
        </p:nvSpPr>
        <p:spPr bwMode="auto">
          <a:xfrm>
            <a:off x="3203575" y="2684463"/>
            <a:ext cx="10810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0</a:t>
            </a:r>
            <a:r>
              <a:rPr kumimoji="1" lang="zh-CN" altLang="en-US" b="1"/>
              <a:t>～</a:t>
            </a: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7</a:t>
            </a:r>
          </a:p>
        </p:txBody>
      </p:sp>
      <p:sp>
        <p:nvSpPr>
          <p:cNvPr id="144402" name="Text Box 18"/>
          <p:cNvSpPr txBox="1">
            <a:spLocks noChangeArrowheads="1"/>
          </p:cNvSpPr>
          <p:nvPr/>
        </p:nvSpPr>
        <p:spPr bwMode="auto">
          <a:xfrm>
            <a:off x="7092950" y="5276850"/>
            <a:ext cx="10795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0</a:t>
            </a:r>
            <a:r>
              <a:rPr kumimoji="1" lang="en-US" altLang="zh-CN" sz="2400" b="1">
                <a:latin typeface="Times New Roman" pitchFamily="18" charset="0"/>
              </a:rPr>
              <a:t>~</a:t>
            </a:r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10</a:t>
            </a:r>
          </a:p>
        </p:txBody>
      </p:sp>
      <p:sp>
        <p:nvSpPr>
          <p:cNvPr id="144403" name="Text Box 19"/>
          <p:cNvSpPr txBox="1">
            <a:spLocks noChangeArrowheads="1"/>
          </p:cNvSpPr>
          <p:nvPr/>
        </p:nvSpPr>
        <p:spPr bwMode="auto">
          <a:xfrm>
            <a:off x="2052638" y="3476625"/>
            <a:ext cx="792162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R/W</a:t>
            </a:r>
          </a:p>
        </p:txBody>
      </p:sp>
      <p:sp>
        <p:nvSpPr>
          <p:cNvPr id="144404" name="Text Box 20"/>
          <p:cNvSpPr txBox="1">
            <a:spLocks noChangeArrowheads="1"/>
          </p:cNvSpPr>
          <p:nvPr/>
        </p:nvSpPr>
        <p:spPr bwMode="auto">
          <a:xfrm>
            <a:off x="2844800" y="4124325"/>
            <a:ext cx="647700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CS</a:t>
            </a:r>
          </a:p>
        </p:txBody>
      </p:sp>
      <p:sp>
        <p:nvSpPr>
          <p:cNvPr id="144405" name="Line 21"/>
          <p:cNvSpPr>
            <a:spLocks noChangeShapeType="1"/>
          </p:cNvSpPr>
          <p:nvPr/>
        </p:nvSpPr>
        <p:spPr bwMode="auto">
          <a:xfrm>
            <a:off x="2773363" y="3692525"/>
            <a:ext cx="719137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6" name="Line 22"/>
          <p:cNvSpPr>
            <a:spLocks noChangeShapeType="1"/>
          </p:cNvSpPr>
          <p:nvPr/>
        </p:nvSpPr>
        <p:spPr bwMode="auto">
          <a:xfrm>
            <a:off x="1908175" y="4484688"/>
            <a:ext cx="1584325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11" name="Rectangle 27"/>
          <p:cNvSpPr>
            <a:spLocks noChangeArrowheads="1"/>
          </p:cNvSpPr>
          <p:nvPr/>
        </p:nvSpPr>
        <p:spPr bwMode="auto">
          <a:xfrm>
            <a:off x="2909888" y="2390775"/>
            <a:ext cx="5181600" cy="152400"/>
          </a:xfrm>
          <a:prstGeom prst="rect">
            <a:avLst/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12" name="AutoShape 28"/>
          <p:cNvSpPr>
            <a:spLocks noChangeArrowheads="1"/>
          </p:cNvSpPr>
          <p:nvPr/>
        </p:nvSpPr>
        <p:spPr bwMode="auto">
          <a:xfrm>
            <a:off x="8075613" y="2314575"/>
            <a:ext cx="457200" cy="306388"/>
          </a:xfrm>
          <a:prstGeom prst="rightArrow">
            <a:avLst>
              <a:gd name="adj1" fmla="val 50000"/>
              <a:gd name="adj2" fmla="val 37306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13" name="Rectangle 29"/>
          <p:cNvSpPr>
            <a:spLocks noChangeArrowheads="1"/>
          </p:cNvSpPr>
          <p:nvPr/>
        </p:nvSpPr>
        <p:spPr bwMode="auto">
          <a:xfrm>
            <a:off x="2600325" y="5759450"/>
            <a:ext cx="5500688" cy="161925"/>
          </a:xfrm>
          <a:prstGeom prst="rect">
            <a:avLst/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14" name="AutoShape 30"/>
          <p:cNvSpPr>
            <a:spLocks noChangeArrowheads="1"/>
          </p:cNvSpPr>
          <p:nvPr/>
        </p:nvSpPr>
        <p:spPr bwMode="auto">
          <a:xfrm>
            <a:off x="8075613" y="5672138"/>
            <a:ext cx="457200" cy="323850"/>
          </a:xfrm>
          <a:prstGeom prst="rightArrow">
            <a:avLst>
              <a:gd name="adj1" fmla="val 50000"/>
              <a:gd name="adj2" fmla="val 35294"/>
            </a:avLst>
          </a:prstGeom>
          <a:solidFill>
            <a:srgbClr val="FF6600"/>
          </a:solidFill>
          <a:ln w="12700" cap="sq">
            <a:solidFill>
              <a:srgbClr val="FF66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15" name="Text Box 31"/>
          <p:cNvSpPr txBox="1">
            <a:spLocks noChangeArrowheads="1"/>
          </p:cNvSpPr>
          <p:nvPr/>
        </p:nvSpPr>
        <p:spPr bwMode="auto">
          <a:xfrm>
            <a:off x="6554788" y="3937000"/>
            <a:ext cx="11430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00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</a:rPr>
              <a:t>K</a:t>
            </a:r>
            <a:r>
              <a:rPr kumimoji="1" lang="en-US" altLang="zh-CN" sz="2000">
                <a:solidFill>
                  <a:schemeClr val="bg1"/>
                </a:solidFill>
              </a:rPr>
              <a:t>×8</a:t>
            </a:r>
          </a:p>
        </p:txBody>
      </p:sp>
      <p:sp>
        <p:nvSpPr>
          <p:cNvPr id="144416" name="Text Box 32"/>
          <p:cNvSpPr txBox="1">
            <a:spLocks noChangeArrowheads="1"/>
          </p:cNvSpPr>
          <p:nvPr/>
        </p:nvSpPr>
        <p:spPr bwMode="auto">
          <a:xfrm>
            <a:off x="6443663" y="3492500"/>
            <a:ext cx="1296987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</a:rPr>
              <a:t>D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r>
              <a:rPr kumimoji="1" lang="zh-CN" altLang="zh-CN" b="1">
                <a:solidFill>
                  <a:schemeClr val="bg1"/>
                </a:solidFill>
              </a:rPr>
              <a:t>～</a:t>
            </a: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</a:rPr>
              <a:t>D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7</a:t>
            </a:r>
          </a:p>
        </p:txBody>
      </p:sp>
      <p:sp>
        <p:nvSpPr>
          <p:cNvPr id="144417" name="AutoShape 33"/>
          <p:cNvSpPr>
            <a:spLocks noChangeArrowheads="1"/>
          </p:cNvSpPr>
          <p:nvPr/>
        </p:nvSpPr>
        <p:spPr bwMode="auto">
          <a:xfrm rot="5400000">
            <a:off x="6552406" y="2864644"/>
            <a:ext cx="936625" cy="287338"/>
          </a:xfrm>
          <a:prstGeom prst="leftRightArrow">
            <a:avLst>
              <a:gd name="adj1" fmla="val 50000"/>
              <a:gd name="adj2" fmla="val 65193"/>
            </a:avLst>
          </a:prstGeom>
          <a:solidFill>
            <a:srgbClr val="FF6600"/>
          </a:solidFill>
          <a:ln w="22225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18" name="AutoShape 34"/>
          <p:cNvSpPr>
            <a:spLocks noChangeArrowheads="1"/>
          </p:cNvSpPr>
          <p:nvPr/>
        </p:nvSpPr>
        <p:spPr bwMode="auto">
          <a:xfrm rot="5400000">
            <a:off x="3816350" y="2863850"/>
            <a:ext cx="936625" cy="288925"/>
          </a:xfrm>
          <a:prstGeom prst="leftRightArrow">
            <a:avLst>
              <a:gd name="adj1" fmla="val 50000"/>
              <a:gd name="adj2" fmla="val 64835"/>
            </a:avLst>
          </a:prstGeom>
          <a:solidFill>
            <a:srgbClr val="FF6600"/>
          </a:solidFill>
          <a:ln w="22225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19" name="Rectangle 35"/>
          <p:cNvSpPr>
            <a:spLocks noChangeArrowheads="1"/>
          </p:cNvSpPr>
          <p:nvPr/>
        </p:nvSpPr>
        <p:spPr bwMode="auto">
          <a:xfrm>
            <a:off x="3521075" y="3476625"/>
            <a:ext cx="1528763" cy="1439863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20" name="Text Box 36"/>
          <p:cNvSpPr txBox="1">
            <a:spLocks noChangeArrowheads="1"/>
          </p:cNvSpPr>
          <p:nvPr/>
        </p:nvSpPr>
        <p:spPr bwMode="auto">
          <a:xfrm>
            <a:off x="3679825" y="4384675"/>
            <a:ext cx="1296988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zh-CN" altLang="en-US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r>
              <a:rPr kumimoji="1" lang="zh-CN" altLang="zh-CN" b="1">
                <a:solidFill>
                  <a:schemeClr val="bg1"/>
                </a:solidFill>
              </a:rPr>
              <a:t>～</a:t>
            </a:r>
            <a:r>
              <a:rPr kumimoji="1" lang="zh-CN" altLang="zh-CN" sz="2400">
                <a:solidFill>
                  <a:schemeClr val="bg1"/>
                </a:solidFill>
                <a:latin typeface="Times New Roman" pitchFamily="18" charset="0"/>
              </a:rPr>
              <a:t>A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144421" name="Text Box 37"/>
          <p:cNvSpPr txBox="1">
            <a:spLocks noChangeArrowheads="1"/>
          </p:cNvSpPr>
          <p:nvPr/>
        </p:nvSpPr>
        <p:spPr bwMode="auto">
          <a:xfrm>
            <a:off x="3790950" y="3937000"/>
            <a:ext cx="11430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00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</a:rPr>
              <a:t>K</a:t>
            </a:r>
            <a:r>
              <a:rPr kumimoji="1" lang="en-US" altLang="zh-CN" sz="2000">
                <a:solidFill>
                  <a:schemeClr val="bg1"/>
                </a:solidFill>
              </a:rPr>
              <a:t>×8</a:t>
            </a:r>
          </a:p>
        </p:txBody>
      </p:sp>
      <p:sp>
        <p:nvSpPr>
          <p:cNvPr id="144422" name="Text Box 38"/>
          <p:cNvSpPr txBox="1">
            <a:spLocks noChangeArrowheads="1"/>
          </p:cNvSpPr>
          <p:nvPr/>
        </p:nvSpPr>
        <p:spPr bwMode="auto">
          <a:xfrm>
            <a:off x="3679825" y="3492500"/>
            <a:ext cx="1296988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</a:rPr>
              <a:t>D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0</a:t>
            </a:r>
            <a:r>
              <a:rPr kumimoji="1" lang="zh-CN" altLang="zh-CN" b="1">
                <a:solidFill>
                  <a:schemeClr val="bg1"/>
                </a:solidFill>
              </a:rPr>
              <a:t>～</a:t>
            </a: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</a:rPr>
              <a:t>D</a:t>
            </a:r>
            <a:r>
              <a:rPr kumimoji="1" lang="en-US" altLang="zh-CN" b="1">
                <a:solidFill>
                  <a:schemeClr val="bg1"/>
                </a:solidFill>
                <a:latin typeface="Times New Roman" pitchFamily="18" charset="0"/>
              </a:rPr>
              <a:t>7</a:t>
            </a:r>
          </a:p>
        </p:txBody>
      </p:sp>
      <p:sp>
        <p:nvSpPr>
          <p:cNvPr id="144423" name="Text Box 39"/>
          <p:cNvSpPr txBox="1">
            <a:spLocks noChangeArrowheads="1"/>
          </p:cNvSpPr>
          <p:nvPr/>
        </p:nvSpPr>
        <p:spPr bwMode="auto">
          <a:xfrm>
            <a:off x="7092950" y="2790825"/>
            <a:ext cx="10810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0</a:t>
            </a:r>
            <a:r>
              <a:rPr kumimoji="1" lang="zh-CN" altLang="en-US" b="1"/>
              <a:t>～</a:t>
            </a:r>
            <a:r>
              <a:rPr kumimoji="1" lang="en-US" altLang="zh-CN" sz="2000" b="1">
                <a:latin typeface="Times New Roman" pitchFamily="18" charset="0"/>
              </a:rPr>
              <a:t>D</a:t>
            </a:r>
            <a:r>
              <a:rPr kumimoji="1" lang="en-US" altLang="zh-CN" sz="1600" b="1">
                <a:latin typeface="Times New Roman" pitchFamily="18" charset="0"/>
              </a:rPr>
              <a:t>7</a:t>
            </a:r>
          </a:p>
        </p:txBody>
      </p:sp>
      <p:sp>
        <p:nvSpPr>
          <p:cNvPr id="144424" name="Line 40"/>
          <p:cNvSpPr>
            <a:spLocks noChangeShapeType="1"/>
          </p:cNvSpPr>
          <p:nvPr/>
        </p:nvSpPr>
        <p:spPr bwMode="auto">
          <a:xfrm>
            <a:off x="2932113" y="4173538"/>
            <a:ext cx="287337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25" name="Line 41"/>
          <p:cNvSpPr>
            <a:spLocks noChangeShapeType="1"/>
          </p:cNvSpPr>
          <p:nvPr/>
        </p:nvSpPr>
        <p:spPr bwMode="auto">
          <a:xfrm>
            <a:off x="2470150" y="3519488"/>
            <a:ext cx="2159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26" name="Line 42"/>
          <p:cNvSpPr>
            <a:spLocks noChangeShapeType="1"/>
          </p:cNvSpPr>
          <p:nvPr/>
        </p:nvSpPr>
        <p:spPr bwMode="auto">
          <a:xfrm>
            <a:off x="5797550" y="4556125"/>
            <a:ext cx="50323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27" name="Line 43"/>
          <p:cNvSpPr>
            <a:spLocks noChangeShapeType="1"/>
          </p:cNvSpPr>
          <p:nvPr/>
        </p:nvSpPr>
        <p:spPr bwMode="auto">
          <a:xfrm>
            <a:off x="5435600" y="3789363"/>
            <a:ext cx="865188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28" name="Line 44"/>
          <p:cNvSpPr>
            <a:spLocks noChangeShapeType="1"/>
          </p:cNvSpPr>
          <p:nvPr/>
        </p:nvSpPr>
        <p:spPr bwMode="auto">
          <a:xfrm>
            <a:off x="5435600" y="3187700"/>
            <a:ext cx="0" cy="576263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29" name="Line 45"/>
          <p:cNvSpPr>
            <a:spLocks noChangeShapeType="1"/>
          </p:cNvSpPr>
          <p:nvPr/>
        </p:nvSpPr>
        <p:spPr bwMode="auto">
          <a:xfrm>
            <a:off x="3132138" y="3187700"/>
            <a:ext cx="2303462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0" name="Line 46"/>
          <p:cNvSpPr>
            <a:spLocks noChangeShapeType="1"/>
          </p:cNvSpPr>
          <p:nvPr/>
        </p:nvSpPr>
        <p:spPr bwMode="auto">
          <a:xfrm>
            <a:off x="3132138" y="3187700"/>
            <a:ext cx="0" cy="504825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1" name="Text Box 47"/>
          <p:cNvSpPr txBox="1">
            <a:spLocks noChangeArrowheads="1"/>
          </p:cNvSpPr>
          <p:nvPr/>
        </p:nvSpPr>
        <p:spPr bwMode="auto">
          <a:xfrm>
            <a:off x="4429125" y="5276850"/>
            <a:ext cx="10795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0</a:t>
            </a:r>
            <a:r>
              <a:rPr kumimoji="1" lang="en-US" altLang="zh-CN" sz="2400" b="1">
                <a:latin typeface="Times New Roman" pitchFamily="18" charset="0"/>
              </a:rPr>
              <a:t>~</a:t>
            </a:r>
            <a:r>
              <a:rPr kumimoji="1" lang="en-US" altLang="zh-CN" sz="2000" b="1">
                <a:latin typeface="Times New Roman" pitchFamily="18" charset="0"/>
              </a:rPr>
              <a:t>A</a:t>
            </a:r>
            <a:r>
              <a:rPr kumimoji="1" lang="en-US" altLang="zh-CN" b="1">
                <a:latin typeface="Times New Roman" pitchFamily="18" charset="0"/>
              </a:rPr>
              <a:t>10</a:t>
            </a:r>
          </a:p>
        </p:txBody>
      </p:sp>
      <p:sp>
        <p:nvSpPr>
          <p:cNvPr id="144432" name="Line 48"/>
          <p:cNvSpPr>
            <a:spLocks noChangeShapeType="1"/>
          </p:cNvSpPr>
          <p:nvPr/>
        </p:nvSpPr>
        <p:spPr bwMode="auto">
          <a:xfrm>
            <a:off x="5797550" y="4556125"/>
            <a:ext cx="0" cy="6477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3" name="Line 49"/>
          <p:cNvSpPr>
            <a:spLocks noChangeShapeType="1"/>
          </p:cNvSpPr>
          <p:nvPr/>
        </p:nvSpPr>
        <p:spPr bwMode="auto">
          <a:xfrm>
            <a:off x="1908175" y="5203825"/>
            <a:ext cx="3889375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4" name="Text Box 50"/>
          <p:cNvSpPr txBox="1">
            <a:spLocks noChangeArrowheads="1"/>
          </p:cNvSpPr>
          <p:nvPr/>
        </p:nvSpPr>
        <p:spPr bwMode="auto">
          <a:xfrm>
            <a:off x="5653088" y="4214813"/>
            <a:ext cx="647700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CS</a:t>
            </a:r>
          </a:p>
        </p:txBody>
      </p:sp>
      <p:sp>
        <p:nvSpPr>
          <p:cNvPr id="144435" name="Line 51"/>
          <p:cNvSpPr>
            <a:spLocks noChangeShapeType="1"/>
          </p:cNvSpPr>
          <p:nvPr/>
        </p:nvSpPr>
        <p:spPr bwMode="auto">
          <a:xfrm>
            <a:off x="5740400" y="4244975"/>
            <a:ext cx="287338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6" name="Rectangle 52"/>
          <p:cNvSpPr>
            <a:spLocks noChangeArrowheads="1"/>
          </p:cNvSpPr>
          <p:nvPr/>
        </p:nvSpPr>
        <p:spPr bwMode="auto">
          <a:xfrm>
            <a:off x="1116013" y="4268788"/>
            <a:ext cx="792162" cy="1223962"/>
          </a:xfrm>
          <a:prstGeom prst="rect">
            <a:avLst/>
          </a:prstGeom>
          <a:solidFill>
            <a:srgbClr val="339966"/>
          </a:solidFill>
          <a:ln w="22225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37" name="Text Box 53"/>
          <p:cNvSpPr txBox="1">
            <a:spLocks noChangeArrowheads="1"/>
          </p:cNvSpPr>
          <p:nvPr/>
        </p:nvSpPr>
        <p:spPr bwMode="auto">
          <a:xfrm>
            <a:off x="1258888" y="4340225"/>
            <a:ext cx="504825" cy="1006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solidFill>
                  <a:schemeClr val="bg1"/>
                </a:solidFill>
                <a:latin typeface="Times New Roman" pitchFamily="18" charset="0"/>
              </a:rPr>
              <a:t>译码器</a:t>
            </a:r>
            <a:endParaRPr kumimoji="1" lang="en-US" altLang="zh-CN" sz="2000" b="1">
              <a:solidFill>
                <a:schemeClr val="bg1"/>
              </a:solidFill>
            </a:endParaRPr>
          </a:p>
        </p:txBody>
      </p:sp>
      <p:sp>
        <p:nvSpPr>
          <p:cNvPr id="144438" name="Text Box 54"/>
          <p:cNvSpPr txBox="1">
            <a:spLocks noChangeArrowheads="1"/>
          </p:cNvSpPr>
          <p:nvPr/>
        </p:nvSpPr>
        <p:spPr bwMode="auto">
          <a:xfrm>
            <a:off x="1908175" y="4124325"/>
            <a:ext cx="503238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Y</a:t>
            </a:r>
            <a:r>
              <a:rPr lang="en-US" altLang="zh-CN" sz="1600" b="1"/>
              <a:t>0</a:t>
            </a:r>
          </a:p>
        </p:txBody>
      </p:sp>
      <p:sp>
        <p:nvSpPr>
          <p:cNvPr id="144439" name="Text Box 55"/>
          <p:cNvSpPr txBox="1">
            <a:spLocks noChangeArrowheads="1"/>
          </p:cNvSpPr>
          <p:nvPr/>
        </p:nvSpPr>
        <p:spPr bwMode="auto">
          <a:xfrm>
            <a:off x="1981200" y="4843463"/>
            <a:ext cx="503238" cy="3667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Y</a:t>
            </a:r>
            <a:r>
              <a:rPr lang="en-US" altLang="zh-CN" sz="1600" b="1"/>
              <a:t>1</a:t>
            </a:r>
          </a:p>
        </p:txBody>
      </p:sp>
      <p:sp>
        <p:nvSpPr>
          <p:cNvPr id="144440" name="Line 56"/>
          <p:cNvSpPr>
            <a:spLocks noChangeShapeType="1"/>
          </p:cNvSpPr>
          <p:nvPr/>
        </p:nvSpPr>
        <p:spPr bwMode="auto">
          <a:xfrm>
            <a:off x="1966913" y="4167188"/>
            <a:ext cx="287337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41" name="Line 57"/>
          <p:cNvSpPr>
            <a:spLocks noChangeShapeType="1"/>
          </p:cNvSpPr>
          <p:nvPr/>
        </p:nvSpPr>
        <p:spPr bwMode="auto">
          <a:xfrm>
            <a:off x="2038350" y="4873625"/>
            <a:ext cx="287338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42" name="Oval 58"/>
          <p:cNvSpPr>
            <a:spLocks noChangeArrowheads="1"/>
          </p:cNvSpPr>
          <p:nvPr/>
        </p:nvSpPr>
        <p:spPr bwMode="auto">
          <a:xfrm>
            <a:off x="3089275" y="3649663"/>
            <a:ext cx="71438" cy="71437"/>
          </a:xfrm>
          <a:prstGeom prst="ellipse">
            <a:avLst/>
          </a:prstGeom>
          <a:solidFill>
            <a:schemeClr val="tx1"/>
          </a:solidFill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444" name="Line 60"/>
          <p:cNvSpPr>
            <a:spLocks noChangeShapeType="1"/>
          </p:cNvSpPr>
          <p:nvPr/>
        </p:nvSpPr>
        <p:spPr bwMode="auto">
          <a:xfrm>
            <a:off x="684213" y="4652963"/>
            <a:ext cx="4318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45" name="Line 61"/>
          <p:cNvSpPr>
            <a:spLocks noChangeShapeType="1"/>
          </p:cNvSpPr>
          <p:nvPr/>
        </p:nvSpPr>
        <p:spPr bwMode="auto">
          <a:xfrm>
            <a:off x="684213" y="5013325"/>
            <a:ext cx="430212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46" name="Text Box 62"/>
          <p:cNvSpPr txBox="1">
            <a:spLocks noChangeArrowheads="1"/>
          </p:cNvSpPr>
          <p:nvPr/>
        </p:nvSpPr>
        <p:spPr bwMode="auto">
          <a:xfrm>
            <a:off x="217488" y="4221163"/>
            <a:ext cx="466725" cy="119062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高位地址</a:t>
            </a:r>
          </a:p>
        </p:txBody>
      </p:sp>
      <p:sp>
        <p:nvSpPr>
          <p:cNvPr id="144447" name="Text Box 63"/>
          <p:cNvSpPr txBox="1">
            <a:spLocks noChangeArrowheads="1"/>
          </p:cNvSpPr>
          <p:nvPr/>
        </p:nvSpPr>
        <p:spPr bwMode="auto">
          <a:xfrm>
            <a:off x="5435600" y="3422650"/>
            <a:ext cx="792163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R/W</a:t>
            </a:r>
          </a:p>
        </p:txBody>
      </p:sp>
      <p:sp>
        <p:nvSpPr>
          <p:cNvPr id="144448" name="Line 64"/>
          <p:cNvSpPr>
            <a:spLocks noChangeShapeType="1"/>
          </p:cNvSpPr>
          <p:nvPr/>
        </p:nvSpPr>
        <p:spPr bwMode="auto">
          <a:xfrm>
            <a:off x="5853113" y="3471863"/>
            <a:ext cx="2159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517" name="Rectangle 65"/>
          <p:cNvSpPr>
            <a:spLocks noChangeArrowheads="1"/>
          </p:cNvSpPr>
          <p:nvPr/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4000" b="1" dirty="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字扩展示意图</a:t>
            </a:r>
          </a:p>
        </p:txBody>
      </p:sp>
    </p:spTree>
    <p:extLst>
      <p:ext uri="{BB962C8B-B14F-4D97-AF65-F5344CB8AC3E}">
        <p14:creationId xmlns:p14="http://schemas.microsoft.com/office/powerpoint/2010/main" val="150943796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4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14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1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4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14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4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4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4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4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4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4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14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4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4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4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0" dur="500"/>
                                        <p:tgtEl>
                                          <p:spTgt spid="144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1000"/>
                                        <p:tgtEl>
                                          <p:spTgt spid="14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8" dur="500"/>
                                        <p:tgtEl>
                                          <p:spTgt spid="144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4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144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144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5" dur="500"/>
                                        <p:tgtEl>
                                          <p:spTgt spid="14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9" dur="500"/>
                                        <p:tgtEl>
                                          <p:spTgt spid="14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3" dur="500"/>
                                        <p:tgtEl>
                                          <p:spTgt spid="14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144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2" dur="500"/>
                                        <p:tgtEl>
                                          <p:spTgt spid="14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6" dur="1000"/>
                                        <p:tgtEl>
                                          <p:spTgt spid="144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0" dur="500"/>
                                        <p:tgtEl>
                                          <p:spTgt spid="14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00"/>
                            </p:stCondLst>
                            <p:childTnLst>
                              <p:par>
                                <p:cTn id="17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4" dur="500"/>
                                        <p:tgtEl>
                                          <p:spTgt spid="14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9" dur="1000"/>
                                        <p:tgtEl>
                                          <p:spTgt spid="14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2" dur="1000"/>
                                        <p:tgtEl>
                                          <p:spTgt spid="14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5" dur="1000"/>
                                        <p:tgtEl>
                                          <p:spTgt spid="14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8" dur="1000"/>
                                        <p:tgtEl>
                                          <p:spTgt spid="14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1" dur="1000"/>
                                        <p:tgtEl>
                                          <p:spTgt spid="14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4" dur="1000"/>
                                        <p:tgtEl>
                                          <p:spTgt spid="14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9" dur="500"/>
                                        <p:tgtEl>
                                          <p:spTgt spid="144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2" dur="500"/>
                                        <p:tgtEl>
                                          <p:spTgt spid="14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6" dur="500"/>
                                        <p:tgtEl>
                                          <p:spTgt spid="14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animBg="1"/>
      <p:bldP spid="144390" grpId="0" animBg="1"/>
      <p:bldP spid="144393" grpId="0" animBg="1"/>
      <p:bldP spid="144394" grpId="0" animBg="1"/>
      <p:bldP spid="144397" grpId="0"/>
      <p:bldP spid="144398" grpId="0"/>
      <p:bldP spid="144399" grpId="0"/>
      <p:bldP spid="144400" grpId="0"/>
      <p:bldP spid="144402" grpId="0"/>
      <p:bldP spid="144403" grpId="0"/>
      <p:bldP spid="144404" grpId="0"/>
      <p:bldP spid="144405" grpId="0" animBg="1"/>
      <p:bldP spid="144406" grpId="0" animBg="1"/>
      <p:bldP spid="144411" grpId="0" animBg="1"/>
      <p:bldP spid="144412" grpId="0" animBg="1"/>
      <p:bldP spid="144413" grpId="0" animBg="1"/>
      <p:bldP spid="144414" grpId="0" animBg="1"/>
      <p:bldP spid="144415" grpId="0"/>
      <p:bldP spid="144416" grpId="0"/>
      <p:bldP spid="144417" grpId="0" animBg="1"/>
      <p:bldP spid="144418" grpId="0" animBg="1"/>
      <p:bldP spid="144419" grpId="0" animBg="1"/>
      <p:bldP spid="144420" grpId="0"/>
      <p:bldP spid="144423" grpId="0"/>
      <p:bldP spid="144424" grpId="0" animBg="1"/>
      <p:bldP spid="144425" grpId="0" animBg="1"/>
      <p:bldP spid="144426" grpId="0" animBg="1"/>
      <p:bldP spid="144427" grpId="0" animBg="1"/>
      <p:bldP spid="144428" grpId="0" animBg="1"/>
      <p:bldP spid="144429" grpId="0" animBg="1"/>
      <p:bldP spid="144430" grpId="0" animBg="1"/>
      <p:bldP spid="144431" grpId="0"/>
      <p:bldP spid="144432" grpId="0" animBg="1"/>
      <p:bldP spid="144433" grpId="0" animBg="1"/>
      <p:bldP spid="144434" grpId="0"/>
      <p:bldP spid="144435" grpId="0" animBg="1"/>
      <p:bldP spid="144436" grpId="0" animBg="1"/>
      <p:bldP spid="144437" grpId="0"/>
      <p:bldP spid="144438" grpId="0"/>
      <p:bldP spid="144439" grpId="0"/>
      <p:bldP spid="144440" grpId="0" animBg="1"/>
      <p:bldP spid="144441" grpId="0" animBg="1"/>
      <p:bldP spid="144442" grpId="0" animBg="1"/>
      <p:bldP spid="144444" grpId="0" animBg="1"/>
      <p:bldP spid="144445" grpId="0" animBg="1"/>
      <p:bldP spid="144446" grpId="0"/>
      <p:bldP spid="144447" grpId="0"/>
      <p:bldP spid="14444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1F3C49-A051-4998-B7B4-350C754EBB38}" type="slidenum">
              <a:rPr lang="zh-CN" altLang="en-US" smtClean="0"/>
              <a:pPr/>
              <a:t>58</a:t>
            </a:fld>
            <a:endParaRPr lang="en-US" altLang="zh-CN" smtClean="0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字扩展例</a:t>
            </a:r>
          </a:p>
        </p:txBody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017712"/>
            <a:ext cx="8271520" cy="4363616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dirty="0" smtClean="0">
                <a:latin typeface="Times New Roman" pitchFamily="18" charset="0"/>
              </a:rPr>
              <a:t>例：</a:t>
            </a:r>
            <a:endParaRPr lang="en-US" altLang="zh-CN" dirty="0" smtClean="0">
              <a:latin typeface="Times New Roman" pitchFamily="18" charset="0"/>
            </a:endParaRPr>
          </a:p>
          <a:p>
            <a:pPr lvl="1" ea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dirty="0" smtClean="0">
                <a:latin typeface="Times New Roman" pitchFamily="18" charset="0"/>
              </a:rPr>
              <a:t>用</a:t>
            </a:r>
            <a:r>
              <a:rPr lang="en-US" altLang="zh-CN" dirty="0" smtClean="0">
                <a:latin typeface="Times New Roman" pitchFamily="18" charset="0"/>
              </a:rPr>
              <a:t>SRAM 6264</a:t>
            </a:r>
            <a:r>
              <a:rPr lang="zh-CN" altLang="en-US" dirty="0" smtClean="0">
                <a:latin typeface="Times New Roman" pitchFamily="18" charset="0"/>
              </a:rPr>
              <a:t>芯片构成容量为</a:t>
            </a:r>
            <a:r>
              <a:rPr lang="en-US" altLang="zh-CN" dirty="0" smtClean="0">
                <a:latin typeface="Times New Roman" pitchFamily="18" charset="0"/>
              </a:rPr>
              <a:t>32KB</a:t>
            </a:r>
            <a:r>
              <a:rPr lang="zh-CN" altLang="en-US" dirty="0" smtClean="0">
                <a:latin typeface="Times New Roman" pitchFamily="18" charset="0"/>
              </a:rPr>
              <a:t>的存储器</a:t>
            </a:r>
          </a:p>
          <a:p>
            <a:pPr lvl="1" ea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dirty="0" smtClean="0"/>
              <a:t>存储器的地址范围为：</a:t>
            </a:r>
          </a:p>
          <a:p>
            <a:pPr lvl="2" eaLnBrk="1" hangingPunct="1">
              <a:lnSpc>
                <a:spcPct val="110000"/>
              </a:lnSpc>
              <a:spcBef>
                <a:spcPts val="300"/>
              </a:spcBef>
            </a:pPr>
            <a:r>
              <a:rPr lang="en-US" altLang="zh-CN" dirty="0" smtClean="0"/>
              <a:t>20000H</a:t>
            </a:r>
            <a:r>
              <a:rPr lang="zh-CN" altLang="en-US" dirty="0" smtClean="0"/>
              <a:t>～</a:t>
            </a:r>
            <a:r>
              <a:rPr lang="en-US" altLang="zh-CN" dirty="0" smtClean="0"/>
              <a:t>27FFFH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dirty="0" smtClean="0"/>
              <a:t>设计：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dirty="0" smtClean="0"/>
              <a:t>由地址范围得：</a:t>
            </a:r>
            <a:endParaRPr lang="en-US" altLang="zh-CN" dirty="0" smtClean="0"/>
          </a:p>
          <a:p>
            <a:pPr lvl="2" ea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dirty="0" smtClean="0"/>
              <a:t>需</a:t>
            </a:r>
            <a:r>
              <a:rPr lang="en-US" altLang="zh-CN" dirty="0" smtClean="0"/>
              <a:t>4</a:t>
            </a:r>
            <a:r>
              <a:rPr lang="zh-CN" altLang="en-US" dirty="0" smtClean="0"/>
              <a:t>片</a:t>
            </a:r>
            <a:r>
              <a:rPr lang="en-US" altLang="zh-CN" dirty="0" smtClean="0"/>
              <a:t>6264</a:t>
            </a:r>
            <a:r>
              <a:rPr lang="zh-CN" altLang="en-US" dirty="0" smtClean="0"/>
              <a:t>芯片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dirty="0" smtClean="0"/>
              <a:t>存储器地址范围：</a:t>
            </a:r>
            <a:endParaRPr lang="en-US" altLang="zh-CN" dirty="0" smtClean="0"/>
          </a:p>
          <a:p>
            <a:pPr lvl="2" eaLnBrk="1" hangingPunct="1">
              <a:lnSpc>
                <a:spcPct val="110000"/>
              </a:lnSpc>
              <a:spcBef>
                <a:spcPts val="300"/>
              </a:spcBef>
            </a:pPr>
            <a:r>
              <a:rPr lang="en-US" altLang="zh-CN" dirty="0" smtClean="0"/>
              <a:t>0010000</a:t>
            </a:r>
            <a:r>
              <a:rPr lang="en-US" altLang="zh-CN" dirty="0" smtClean="0">
                <a:solidFill>
                  <a:schemeClr val="tx1"/>
                </a:solidFill>
              </a:rPr>
              <a:t>0000000000000</a:t>
            </a:r>
            <a:r>
              <a:rPr lang="zh-CN" altLang="en-US" dirty="0" smtClean="0">
                <a:solidFill>
                  <a:schemeClr val="tx1"/>
                </a:solidFill>
              </a:rPr>
              <a:t>～</a:t>
            </a:r>
            <a:r>
              <a:rPr lang="en-US" altLang="zh-CN" dirty="0" smtClean="0"/>
              <a:t>0010011</a:t>
            </a:r>
            <a:r>
              <a:rPr lang="en-US" altLang="zh-CN" dirty="0" smtClean="0">
                <a:solidFill>
                  <a:schemeClr val="tx1"/>
                </a:solidFill>
              </a:rPr>
              <a:t>1111111111111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2760077" y="6237312"/>
            <a:ext cx="288032" cy="0"/>
          </a:xfrm>
          <a:prstGeom prst="line">
            <a:avLst/>
          </a:prstGeom>
          <a:solidFill>
            <a:srgbClr val="339966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lg" len="lg"/>
          </a:ln>
          <a:effectLst/>
        </p:spPr>
      </p:cxnSp>
      <p:cxnSp>
        <p:nvCxnSpPr>
          <p:cNvPr id="7" name="直接连接符 6"/>
          <p:cNvCxnSpPr/>
          <p:nvPr/>
        </p:nvCxnSpPr>
        <p:spPr bwMode="auto">
          <a:xfrm>
            <a:off x="6156176" y="6237312"/>
            <a:ext cx="288032" cy="0"/>
          </a:xfrm>
          <a:prstGeom prst="line">
            <a:avLst/>
          </a:prstGeom>
          <a:solidFill>
            <a:srgbClr val="339966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357632670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4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字扩展例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060848"/>
            <a:ext cx="4032448" cy="4536504"/>
          </a:xfrm>
        </p:spPr>
        <p:txBody>
          <a:bodyPr/>
          <a:lstStyle/>
          <a:p>
            <a:r>
              <a:rPr lang="zh-CN" altLang="en-US" sz="2400" dirty="0" smtClean="0"/>
              <a:t>高位地址：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首：</a:t>
            </a:r>
            <a:r>
              <a:rPr lang="en-US" altLang="zh-CN" sz="2000" dirty="0" smtClean="0"/>
              <a:t>0010 0</a:t>
            </a:r>
            <a:r>
              <a:rPr lang="en-US" altLang="zh-CN" sz="2000" dirty="0" smtClean="0">
                <a:solidFill>
                  <a:srgbClr val="FF0000"/>
                </a:solidFill>
              </a:rPr>
              <a:t>00</a:t>
            </a:r>
          </a:p>
          <a:p>
            <a:pPr lvl="1"/>
            <a:r>
              <a:rPr lang="zh-CN" altLang="en-US" sz="2000" dirty="0" smtClean="0"/>
              <a:t>尾：</a:t>
            </a:r>
            <a:r>
              <a:rPr lang="en-US" altLang="zh-CN" sz="2000" dirty="0" smtClean="0"/>
              <a:t>0010 0</a:t>
            </a:r>
            <a:r>
              <a:rPr lang="en-US" altLang="zh-CN" sz="2000" dirty="0" smtClean="0">
                <a:solidFill>
                  <a:srgbClr val="FF0000"/>
                </a:solidFill>
              </a:rPr>
              <a:t>11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分析：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利用</a:t>
            </a:r>
            <a:r>
              <a:rPr lang="en-US" altLang="zh-CN" sz="2000" dirty="0" smtClean="0"/>
              <a:t>74LS138</a:t>
            </a:r>
            <a:r>
              <a:rPr lang="zh-CN" altLang="en-US" sz="2000" dirty="0" smtClean="0"/>
              <a:t>译码器设计译码电路。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首地址和尾地址的高位地址有两位状态不同，须将其接入到</a:t>
            </a:r>
            <a:r>
              <a:rPr lang="en-US" altLang="zh-CN" sz="2000" dirty="0" smtClean="0"/>
              <a:t>138</a:t>
            </a:r>
            <a:r>
              <a:rPr lang="zh-CN" altLang="en-US" sz="2000" dirty="0" smtClean="0"/>
              <a:t>的输入端。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823D7D-F806-498B-A685-DA17BC42CCDC}" type="slidenum">
              <a:rPr lang="zh-CN" altLang="en-US" smtClean="0"/>
              <a:pPr>
                <a:defRPr/>
              </a:pPr>
              <a:t>59</a:t>
            </a:fld>
            <a:endParaRPr lang="en-US" altLang="zh-CN"/>
          </a:p>
        </p:txBody>
      </p:sp>
      <p:sp>
        <p:nvSpPr>
          <p:cNvPr id="5" name="Text Box 43"/>
          <p:cNvSpPr txBox="1">
            <a:spLocks noChangeArrowheads="1"/>
          </p:cNvSpPr>
          <p:nvPr/>
        </p:nvSpPr>
        <p:spPr bwMode="auto">
          <a:xfrm>
            <a:off x="1333674" y="3717032"/>
            <a:ext cx="719559" cy="40011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square">
            <a:spAutoFit/>
          </a:bodyPr>
          <a:lstStyle/>
          <a:p>
            <a:pPr algn="ctr">
              <a:spcBef>
                <a:spcPct val="25000"/>
              </a:spcBef>
            </a:pPr>
            <a:r>
              <a:rPr lang="en-US" altLang="zh-CN" sz="2000" b="1" dirty="0">
                <a:solidFill>
                  <a:schemeClr val="hlink"/>
                </a:solidFill>
              </a:rPr>
              <a:t>A</a:t>
            </a:r>
            <a:r>
              <a:rPr lang="en-US" altLang="zh-CN" sz="1600" b="1" dirty="0">
                <a:solidFill>
                  <a:schemeClr val="hlink"/>
                </a:solidFill>
              </a:rPr>
              <a:t>19</a:t>
            </a:r>
          </a:p>
        </p:txBody>
      </p:sp>
      <p:sp>
        <p:nvSpPr>
          <p:cNvPr id="8" name="Text Box 46"/>
          <p:cNvSpPr txBox="1">
            <a:spLocks noChangeArrowheads="1"/>
          </p:cNvSpPr>
          <p:nvPr/>
        </p:nvSpPr>
        <p:spPr bwMode="auto">
          <a:xfrm>
            <a:off x="2411760" y="3717032"/>
            <a:ext cx="790575" cy="400110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>
              <a:spcBef>
                <a:spcPct val="25000"/>
              </a:spcBef>
            </a:pPr>
            <a:r>
              <a:rPr lang="en-US" altLang="zh-CN" sz="2000" b="1" dirty="0" smtClean="0">
                <a:solidFill>
                  <a:schemeClr val="hlink"/>
                </a:solidFill>
              </a:rPr>
              <a:t>A</a:t>
            </a:r>
            <a:r>
              <a:rPr lang="en-US" altLang="zh-CN" sz="1600" b="1" dirty="0" smtClean="0">
                <a:solidFill>
                  <a:schemeClr val="hlink"/>
                </a:solidFill>
              </a:rPr>
              <a:t>13</a:t>
            </a:r>
            <a:endParaRPr lang="en-US" altLang="zh-CN" sz="1600" b="1" dirty="0">
              <a:solidFill>
                <a:schemeClr val="hlink"/>
              </a:solidFill>
            </a:endParaRPr>
          </a:p>
        </p:txBody>
      </p:sp>
      <p:sp>
        <p:nvSpPr>
          <p:cNvPr id="9" name="Line 47"/>
          <p:cNvSpPr>
            <a:spLocks noChangeShapeType="1"/>
          </p:cNvSpPr>
          <p:nvPr/>
        </p:nvSpPr>
        <p:spPr bwMode="auto">
          <a:xfrm flipH="1">
            <a:off x="1693193" y="3460939"/>
            <a:ext cx="143644" cy="358431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50"/>
          <p:cNvSpPr>
            <a:spLocks noChangeShapeType="1"/>
          </p:cNvSpPr>
          <p:nvPr/>
        </p:nvSpPr>
        <p:spPr bwMode="auto">
          <a:xfrm flipH="1">
            <a:off x="2843808" y="3460368"/>
            <a:ext cx="36761" cy="36061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5868988" y="2839864"/>
            <a:ext cx="4318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5868144" y="4579664"/>
            <a:ext cx="431056" cy="1464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 flipV="1">
            <a:off x="4787900" y="2636664"/>
            <a:ext cx="646113" cy="1588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Line 24"/>
          <p:cNvSpPr>
            <a:spLocks noChangeShapeType="1"/>
          </p:cNvSpPr>
          <p:nvPr/>
        </p:nvSpPr>
        <p:spPr bwMode="auto">
          <a:xfrm flipV="1">
            <a:off x="4787900" y="3068464"/>
            <a:ext cx="646113" cy="1588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3852937" y="2420764"/>
            <a:ext cx="1079872" cy="369332"/>
            <a:chOff x="3852937" y="2420764"/>
            <a:chExt cx="1079872" cy="369332"/>
          </a:xfrm>
        </p:grpSpPr>
        <p:sp>
          <p:nvSpPr>
            <p:cNvPr id="31" name="Text Box 25"/>
            <p:cNvSpPr txBox="1">
              <a:spLocks noChangeArrowheads="1"/>
            </p:cNvSpPr>
            <p:nvPr/>
          </p:nvSpPr>
          <p:spPr bwMode="auto">
            <a:xfrm>
              <a:off x="3852937" y="2420764"/>
              <a:ext cx="1079872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b="1" dirty="0">
                  <a:latin typeface="Times New Roman" pitchFamily="18" charset="0"/>
                </a:rPr>
                <a:t>MEMR</a:t>
              </a:r>
              <a:endParaRPr kumimoji="1" lang="en-US" altLang="zh-CN" sz="1400" b="1" dirty="0"/>
            </a:p>
          </p:txBody>
        </p:sp>
        <p:sp>
          <p:nvSpPr>
            <p:cNvPr id="33" name="Line 27"/>
            <p:cNvSpPr>
              <a:spLocks noChangeShapeType="1"/>
            </p:cNvSpPr>
            <p:nvPr/>
          </p:nvSpPr>
          <p:spPr bwMode="auto">
            <a:xfrm>
              <a:off x="3895725" y="2449339"/>
              <a:ext cx="790575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79912" y="2887489"/>
            <a:ext cx="1079872" cy="369332"/>
            <a:chOff x="3779912" y="2887489"/>
            <a:chExt cx="1079872" cy="369332"/>
          </a:xfrm>
        </p:grpSpPr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>
              <a:off x="3779912" y="2887489"/>
              <a:ext cx="1079872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b="1" dirty="0">
                  <a:latin typeface="Times New Roman" pitchFamily="18" charset="0"/>
                </a:rPr>
                <a:t>MEMW</a:t>
              </a:r>
              <a:endParaRPr kumimoji="1" lang="en-US" altLang="zh-CN" sz="1400" b="1" dirty="0"/>
            </a:p>
          </p:txBody>
        </p:sp>
        <p:sp>
          <p:nvSpPr>
            <p:cNvPr id="34" name="Line 28"/>
            <p:cNvSpPr>
              <a:spLocks noChangeShapeType="1"/>
            </p:cNvSpPr>
            <p:nvPr/>
          </p:nvSpPr>
          <p:spPr bwMode="auto">
            <a:xfrm flipV="1">
              <a:off x="3900482" y="2913221"/>
              <a:ext cx="792088" cy="0"/>
            </a:xfrm>
            <a:prstGeom prst="line">
              <a:avLst/>
            </a:prstGeom>
            <a:noFill/>
            <a:ln w="22225" cap="sq">
              <a:solidFill>
                <a:schemeClr val="tx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Line 29"/>
          <p:cNvSpPr>
            <a:spLocks noChangeShapeType="1"/>
          </p:cNvSpPr>
          <p:nvPr/>
        </p:nvSpPr>
        <p:spPr bwMode="auto">
          <a:xfrm>
            <a:off x="5868144" y="3752201"/>
            <a:ext cx="431056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4355976" y="3368074"/>
            <a:ext cx="649287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A</a:t>
            </a:r>
            <a:r>
              <a:rPr kumimoji="1" lang="en-US" altLang="zh-CN" sz="1600" b="1" dirty="0">
                <a:latin typeface="Times New Roman" pitchFamily="18" charset="0"/>
              </a:rPr>
              <a:t>19</a:t>
            </a:r>
            <a:endParaRPr kumimoji="1" lang="en-US" altLang="zh-CN" sz="1600" b="1" dirty="0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4354760" y="3620933"/>
            <a:ext cx="649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A</a:t>
            </a:r>
            <a:r>
              <a:rPr kumimoji="1" lang="en-US" altLang="zh-CN" sz="1600" b="1" dirty="0">
                <a:latin typeface="Times New Roman" pitchFamily="18" charset="0"/>
              </a:rPr>
              <a:t>18</a:t>
            </a:r>
            <a:endParaRPr kumimoji="1" lang="en-US" altLang="zh-CN" sz="1600" b="1" dirty="0"/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>
            <a:off x="5435600" y="5697562"/>
            <a:ext cx="863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Line 33"/>
          <p:cNvSpPr>
            <a:spLocks noChangeShapeType="1"/>
          </p:cNvSpPr>
          <p:nvPr/>
        </p:nvSpPr>
        <p:spPr bwMode="auto">
          <a:xfrm>
            <a:off x="5435600" y="6057925"/>
            <a:ext cx="863600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Line 34"/>
          <p:cNvSpPr>
            <a:spLocks noChangeShapeType="1"/>
          </p:cNvSpPr>
          <p:nvPr/>
        </p:nvSpPr>
        <p:spPr bwMode="auto">
          <a:xfrm>
            <a:off x="5436096" y="5301208"/>
            <a:ext cx="863104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Text Box 37"/>
          <p:cNvSpPr txBox="1">
            <a:spLocks noChangeArrowheads="1"/>
          </p:cNvSpPr>
          <p:nvPr/>
        </p:nvSpPr>
        <p:spPr bwMode="auto">
          <a:xfrm>
            <a:off x="4860925" y="5433427"/>
            <a:ext cx="649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A</a:t>
            </a:r>
            <a:r>
              <a:rPr kumimoji="1" lang="en-US" altLang="zh-CN" sz="1600" b="1" dirty="0" smtClean="0">
                <a:latin typeface="Times New Roman" pitchFamily="18" charset="0"/>
              </a:rPr>
              <a:t>14</a:t>
            </a:r>
            <a:endParaRPr kumimoji="1" lang="en-US" altLang="zh-CN" sz="1600" b="1" dirty="0"/>
          </a:p>
        </p:txBody>
      </p:sp>
      <p:sp>
        <p:nvSpPr>
          <p:cNvPr id="44" name="Text Box 38"/>
          <p:cNvSpPr txBox="1">
            <a:spLocks noChangeArrowheads="1"/>
          </p:cNvSpPr>
          <p:nvPr/>
        </p:nvSpPr>
        <p:spPr bwMode="auto">
          <a:xfrm>
            <a:off x="4860925" y="5828714"/>
            <a:ext cx="649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A</a:t>
            </a:r>
            <a:r>
              <a:rPr kumimoji="1" lang="en-US" altLang="zh-CN" sz="1600" b="1" dirty="0" smtClean="0">
                <a:latin typeface="Times New Roman" pitchFamily="18" charset="0"/>
              </a:rPr>
              <a:t>13</a:t>
            </a:r>
            <a:endParaRPr kumimoji="1" lang="en-US" altLang="zh-CN" sz="1600" b="1" dirty="0"/>
          </a:p>
        </p:txBody>
      </p:sp>
      <p:sp>
        <p:nvSpPr>
          <p:cNvPr id="46" name="Line 51"/>
          <p:cNvSpPr>
            <a:spLocks noChangeShapeType="1"/>
          </p:cNvSpPr>
          <p:nvPr/>
        </p:nvSpPr>
        <p:spPr bwMode="auto">
          <a:xfrm>
            <a:off x="7812360" y="2924944"/>
            <a:ext cx="504056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Line 52"/>
          <p:cNvSpPr>
            <a:spLocks noChangeShapeType="1"/>
          </p:cNvSpPr>
          <p:nvPr/>
        </p:nvSpPr>
        <p:spPr bwMode="auto">
          <a:xfrm flipV="1">
            <a:off x="7812088" y="5013176"/>
            <a:ext cx="504328" cy="1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Text Box 54"/>
          <p:cNvSpPr txBox="1">
            <a:spLocks noChangeArrowheads="1"/>
          </p:cNvSpPr>
          <p:nvPr/>
        </p:nvSpPr>
        <p:spPr bwMode="auto">
          <a:xfrm>
            <a:off x="8244458" y="2699628"/>
            <a:ext cx="792038" cy="36933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square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b="1" dirty="0"/>
              <a:t>芯片</a:t>
            </a:r>
            <a:r>
              <a:rPr lang="en-US" altLang="zh-CN" b="1" dirty="0"/>
              <a:t>1</a:t>
            </a:r>
          </a:p>
        </p:txBody>
      </p:sp>
      <p:sp>
        <p:nvSpPr>
          <p:cNvPr id="49" name="Text Box 55"/>
          <p:cNvSpPr txBox="1">
            <a:spLocks noChangeArrowheads="1"/>
          </p:cNvSpPr>
          <p:nvPr/>
        </p:nvSpPr>
        <p:spPr bwMode="auto">
          <a:xfrm>
            <a:off x="8244458" y="3347700"/>
            <a:ext cx="792038" cy="36933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square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b="1" dirty="0"/>
              <a:t>芯片</a:t>
            </a:r>
            <a:r>
              <a:rPr lang="en-US" altLang="zh-CN" b="1" dirty="0"/>
              <a:t>2</a:t>
            </a:r>
          </a:p>
        </p:txBody>
      </p:sp>
      <p:sp>
        <p:nvSpPr>
          <p:cNvPr id="50" name="Text Box 38"/>
          <p:cNvSpPr txBox="1">
            <a:spLocks noChangeArrowheads="1"/>
          </p:cNvSpPr>
          <p:nvPr/>
        </p:nvSpPr>
        <p:spPr bwMode="auto">
          <a:xfrm>
            <a:off x="4860032" y="5073461"/>
            <a:ext cx="649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A</a:t>
            </a:r>
            <a:r>
              <a:rPr kumimoji="1" lang="en-US" altLang="zh-CN" sz="1600" b="1" dirty="0" smtClean="0">
                <a:latin typeface="Times New Roman" pitchFamily="18" charset="0"/>
              </a:rPr>
              <a:t>15</a:t>
            </a:r>
            <a:endParaRPr kumimoji="1" lang="en-US" altLang="zh-CN" sz="1600" b="1" dirty="0"/>
          </a:p>
        </p:txBody>
      </p:sp>
      <p:grpSp>
        <p:nvGrpSpPr>
          <p:cNvPr id="74" name="组合 73"/>
          <p:cNvGrpSpPr/>
          <p:nvPr/>
        </p:nvGrpSpPr>
        <p:grpSpPr>
          <a:xfrm>
            <a:off x="5406181" y="3428355"/>
            <a:ext cx="533971" cy="720725"/>
            <a:chOff x="5406181" y="3428355"/>
            <a:chExt cx="533971" cy="720725"/>
          </a:xfrm>
        </p:grpSpPr>
        <p:sp>
          <p:nvSpPr>
            <p:cNvPr id="51" name="Rectangle 20"/>
            <p:cNvSpPr>
              <a:spLocks noChangeArrowheads="1"/>
            </p:cNvSpPr>
            <p:nvPr/>
          </p:nvSpPr>
          <p:spPr bwMode="auto">
            <a:xfrm>
              <a:off x="5406181" y="3428355"/>
              <a:ext cx="457200" cy="720725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Text Box 22"/>
            <p:cNvSpPr txBox="1">
              <a:spLocks noChangeArrowheads="1"/>
            </p:cNvSpPr>
            <p:nvPr/>
          </p:nvSpPr>
          <p:spPr bwMode="auto">
            <a:xfrm>
              <a:off x="5436096" y="3572371"/>
              <a:ext cx="504056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b="1" dirty="0" smtClean="0">
                  <a:solidFill>
                    <a:schemeClr val="bg1"/>
                  </a:solidFill>
                  <a:latin typeface="Times New Roman" pitchFamily="18" charset="0"/>
                </a:rPr>
                <a:t>≥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Times New Roman" pitchFamily="18" charset="0"/>
                </a:rPr>
                <a:t>1</a:t>
              </a:r>
              <a:endParaRPr kumimoji="1" lang="zh-CN" altLang="zh-CN" b="1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7025" y="2492202"/>
            <a:ext cx="533400" cy="720725"/>
            <a:chOff x="5407025" y="2492202"/>
            <a:chExt cx="533400" cy="720725"/>
          </a:xfrm>
        </p:grpSpPr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5407025" y="2492202"/>
              <a:ext cx="457200" cy="720725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22"/>
            <p:cNvSpPr txBox="1">
              <a:spLocks noChangeArrowheads="1"/>
            </p:cNvSpPr>
            <p:nvPr/>
          </p:nvSpPr>
          <p:spPr bwMode="auto">
            <a:xfrm>
              <a:off x="5435600" y="2579514"/>
              <a:ext cx="433388" cy="40011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 dirty="0">
                  <a:solidFill>
                    <a:schemeClr val="bg1"/>
                  </a:solidFill>
                  <a:latin typeface="Times New Roman" pitchFamily="18" charset="0"/>
                </a:rPr>
                <a:t>&amp;</a:t>
              </a:r>
              <a:endParaRPr kumimoji="1" lang="zh-CN" altLang="zh-CN" sz="2000" b="1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56" name="Oval 21"/>
            <p:cNvSpPr>
              <a:spLocks noChangeArrowheads="1"/>
            </p:cNvSpPr>
            <p:nvPr/>
          </p:nvSpPr>
          <p:spPr bwMode="auto">
            <a:xfrm>
              <a:off x="5864225" y="2801764"/>
              <a:ext cx="76200" cy="76200"/>
            </a:xfrm>
            <a:prstGeom prst="ellipse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36096" y="4365103"/>
            <a:ext cx="531694" cy="504057"/>
            <a:chOff x="5436096" y="4365103"/>
            <a:chExt cx="531694" cy="504057"/>
          </a:xfrm>
        </p:grpSpPr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5436096" y="4365103"/>
              <a:ext cx="457200" cy="504057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Text Box 22"/>
            <p:cNvSpPr txBox="1">
              <a:spLocks noChangeArrowheads="1"/>
            </p:cNvSpPr>
            <p:nvPr/>
          </p:nvSpPr>
          <p:spPr bwMode="auto">
            <a:xfrm>
              <a:off x="5502850" y="4437112"/>
              <a:ext cx="330125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b="1" dirty="0" smtClean="0">
                  <a:solidFill>
                    <a:schemeClr val="bg1"/>
                  </a:solidFill>
                  <a:latin typeface="Times New Roman" pitchFamily="18" charset="0"/>
                </a:rPr>
                <a:t>1</a:t>
              </a:r>
              <a:endParaRPr kumimoji="1" lang="zh-CN" altLang="zh-CN" b="1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57" name="Oval 21"/>
            <p:cNvSpPr>
              <a:spLocks noChangeArrowheads="1"/>
            </p:cNvSpPr>
            <p:nvPr/>
          </p:nvSpPr>
          <p:spPr bwMode="auto">
            <a:xfrm>
              <a:off x="5891590" y="4540097"/>
              <a:ext cx="76200" cy="76200"/>
            </a:xfrm>
            <a:prstGeom prst="ellipse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8" name="Line 7"/>
          <p:cNvSpPr>
            <a:spLocks noChangeShapeType="1"/>
          </p:cNvSpPr>
          <p:nvPr/>
        </p:nvSpPr>
        <p:spPr bwMode="auto">
          <a:xfrm flipV="1">
            <a:off x="4896871" y="3597487"/>
            <a:ext cx="503064" cy="1464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Line 7"/>
          <p:cNvSpPr>
            <a:spLocks noChangeShapeType="1"/>
          </p:cNvSpPr>
          <p:nvPr/>
        </p:nvSpPr>
        <p:spPr bwMode="auto">
          <a:xfrm flipV="1">
            <a:off x="4909586" y="3835493"/>
            <a:ext cx="503064" cy="1464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 flipV="1">
            <a:off x="4909586" y="4051517"/>
            <a:ext cx="503064" cy="1464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6300788" y="2204864"/>
            <a:ext cx="1692055" cy="4248720"/>
            <a:chOff x="6300788" y="2204864"/>
            <a:chExt cx="1692055" cy="4248720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6300788" y="2636912"/>
              <a:ext cx="1511300" cy="3816672"/>
            </a:xfrm>
            <a:prstGeom prst="rect">
              <a:avLst/>
            </a:prstGeom>
            <a:solidFill>
              <a:srgbClr val="339966"/>
            </a:solidFill>
            <a:ln w="22225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6372225" y="2743027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000" b="1">
                  <a:solidFill>
                    <a:schemeClr val="bg1"/>
                  </a:solidFill>
                  <a:latin typeface="Times New Roman" pitchFamily="18" charset="0"/>
                </a:rPr>
                <a:t>G</a:t>
              </a:r>
              <a:r>
                <a:rPr kumimoji="1" lang="en-US" altLang="zh-CN" sz="1600" b="1">
                  <a:solidFill>
                    <a:schemeClr val="bg1"/>
                  </a:solidFill>
                  <a:latin typeface="Times New Roman" pitchFamily="18" charset="0"/>
                </a:rPr>
                <a:t>1</a:t>
              </a:r>
              <a:endParaRPr kumimoji="1" lang="en-US" altLang="zh-CN" sz="1600" b="1">
                <a:solidFill>
                  <a:schemeClr val="bg1"/>
                </a:solidFill>
              </a:endParaRPr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6372225" y="3536181"/>
              <a:ext cx="790575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000" b="1">
                  <a:solidFill>
                    <a:schemeClr val="bg1"/>
                  </a:solidFill>
                  <a:latin typeface="Times New Roman" pitchFamily="18" charset="0"/>
                </a:rPr>
                <a:t>G</a:t>
              </a:r>
              <a:r>
                <a:rPr kumimoji="1" lang="en-US" altLang="zh-CN" sz="1600" b="1">
                  <a:solidFill>
                    <a:schemeClr val="bg1"/>
                  </a:solidFill>
                  <a:latin typeface="Times New Roman" pitchFamily="18" charset="0"/>
                </a:rPr>
                <a:t>2A</a:t>
              </a:r>
              <a:endParaRPr kumimoji="1" lang="en-US" altLang="zh-CN" sz="1600" b="1">
                <a:solidFill>
                  <a:schemeClr val="bg1"/>
                </a:solidFill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6372225" y="4400277"/>
              <a:ext cx="790575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000" b="1" dirty="0">
                  <a:solidFill>
                    <a:schemeClr val="bg1"/>
                  </a:solidFill>
                  <a:latin typeface="Times New Roman" pitchFamily="18" charset="0"/>
                </a:rPr>
                <a:t>G</a:t>
              </a:r>
              <a:r>
                <a:rPr kumimoji="1" lang="en-US" altLang="zh-CN" sz="1600" b="1" dirty="0">
                  <a:solidFill>
                    <a:schemeClr val="bg1"/>
                  </a:solidFill>
                  <a:latin typeface="Times New Roman" pitchFamily="18" charset="0"/>
                </a:rPr>
                <a:t>2B</a:t>
              </a:r>
              <a:endParaRPr kumimoji="1"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6415088" y="5048349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1"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6415088" y="5480075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1" lang="en-US" altLang="zh-CN" sz="1600" b="1">
                <a:solidFill>
                  <a:schemeClr val="bg1"/>
                </a:solidFill>
              </a:endParaRPr>
            </a:p>
          </p:txBody>
        </p:sp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6415088" y="5840437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>
                  <a:solidFill>
                    <a:schemeClr val="bg1"/>
                  </a:solidFill>
                  <a:latin typeface="Times New Roman" pitchFamily="18" charset="0"/>
                </a:rPr>
                <a:t>A</a:t>
              </a:r>
              <a:endParaRPr kumimoji="1" lang="en-US" altLang="zh-CN" sz="1600" b="1">
                <a:solidFill>
                  <a:schemeClr val="bg1"/>
                </a:solidFill>
              </a:endParaRPr>
            </a:p>
          </p:txBody>
        </p:sp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7308304" y="4040237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chemeClr val="bg1"/>
                  </a:solidFill>
                  <a:latin typeface="Times New Roman" pitchFamily="18" charset="0"/>
                </a:rPr>
                <a:t>Y</a:t>
              </a:r>
              <a:r>
                <a:rPr kumimoji="1" lang="en-US" altLang="zh-CN" sz="1600" b="1" dirty="0">
                  <a:solidFill>
                    <a:schemeClr val="bg1"/>
                  </a:solidFill>
                  <a:latin typeface="Times New Roman" pitchFamily="18" charset="0"/>
                </a:rPr>
                <a:t>2</a:t>
              </a:r>
              <a:endParaRPr kumimoji="1"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7308850" y="4832325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chemeClr val="bg1"/>
                  </a:solidFill>
                  <a:latin typeface="Times New Roman" pitchFamily="18" charset="0"/>
                </a:rPr>
                <a:t>Y</a:t>
              </a:r>
              <a:r>
                <a:rPr kumimoji="1" lang="en-US" altLang="zh-CN" sz="1600" b="1" dirty="0">
                  <a:solidFill>
                    <a:schemeClr val="bg1"/>
                  </a:solidFill>
                  <a:latin typeface="Times New Roman" pitchFamily="18" charset="0"/>
                </a:rPr>
                <a:t>3</a:t>
              </a:r>
              <a:endParaRPr kumimoji="1"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>
              <a:off x="6488113" y="3586981"/>
              <a:ext cx="360362" cy="0"/>
            </a:xfrm>
            <a:prstGeom prst="line">
              <a:avLst/>
            </a:prstGeom>
            <a:noFill/>
            <a:ln w="22225" cap="sq">
              <a:solidFill>
                <a:schemeClr val="bg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17"/>
            <p:cNvSpPr>
              <a:spLocks noChangeShapeType="1"/>
            </p:cNvSpPr>
            <p:nvPr/>
          </p:nvSpPr>
          <p:spPr bwMode="auto">
            <a:xfrm>
              <a:off x="6488113" y="4451077"/>
              <a:ext cx="360362" cy="0"/>
            </a:xfrm>
            <a:prstGeom prst="line">
              <a:avLst/>
            </a:prstGeom>
            <a:noFill/>
            <a:ln w="22225" cap="sq">
              <a:solidFill>
                <a:schemeClr val="bg1"/>
              </a:solidFill>
              <a:round/>
              <a:headEnd type="none" w="sm" len="sm"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Text Box 41"/>
            <p:cNvSpPr txBox="1">
              <a:spLocks noChangeArrowheads="1"/>
            </p:cNvSpPr>
            <p:nvPr/>
          </p:nvSpPr>
          <p:spPr bwMode="auto">
            <a:xfrm>
              <a:off x="6372200" y="2204864"/>
              <a:ext cx="1223962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 dirty="0">
                  <a:latin typeface="Times New Roman" pitchFamily="18" charset="0"/>
                </a:rPr>
                <a:t>74LS138</a:t>
              </a:r>
              <a:endParaRPr kumimoji="1" lang="en-US" altLang="zh-CN" sz="1600" b="1" dirty="0"/>
            </a:p>
          </p:txBody>
        </p:sp>
        <p:sp>
          <p:nvSpPr>
            <p:cNvPr id="61" name="Text Box 14"/>
            <p:cNvSpPr txBox="1">
              <a:spLocks noChangeArrowheads="1"/>
            </p:cNvSpPr>
            <p:nvPr/>
          </p:nvSpPr>
          <p:spPr bwMode="auto">
            <a:xfrm>
              <a:off x="7308304" y="2708920"/>
              <a:ext cx="648072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 dirty="0" smtClean="0">
                  <a:solidFill>
                    <a:schemeClr val="bg1"/>
                  </a:solidFill>
                  <a:latin typeface="Times New Roman" pitchFamily="18" charset="0"/>
                </a:rPr>
                <a:t>Y</a:t>
              </a:r>
              <a:r>
                <a:rPr kumimoji="1" lang="en-US" altLang="zh-CN" sz="1600" b="1" dirty="0" smtClean="0">
                  <a:solidFill>
                    <a:schemeClr val="bg1"/>
                  </a:solidFill>
                  <a:latin typeface="Times New Roman" pitchFamily="18" charset="0"/>
                </a:rPr>
                <a:t>0</a:t>
              </a:r>
              <a:endParaRPr kumimoji="1"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Text Box 14"/>
            <p:cNvSpPr txBox="1">
              <a:spLocks noChangeArrowheads="1"/>
            </p:cNvSpPr>
            <p:nvPr/>
          </p:nvSpPr>
          <p:spPr bwMode="auto">
            <a:xfrm>
              <a:off x="7345143" y="3392165"/>
              <a:ext cx="647700" cy="39687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altLang="zh-CN" sz="2000" b="1" dirty="0" smtClean="0">
                  <a:solidFill>
                    <a:schemeClr val="bg1"/>
                  </a:solidFill>
                  <a:latin typeface="Times New Roman" pitchFamily="18" charset="0"/>
                </a:rPr>
                <a:t>Y</a:t>
              </a:r>
              <a:r>
                <a:rPr kumimoji="1" lang="en-US" altLang="zh-CN" sz="1600" b="1" dirty="0" smtClean="0">
                  <a:solidFill>
                    <a:schemeClr val="bg1"/>
                  </a:solidFill>
                  <a:latin typeface="Times New Roman" pitchFamily="18" charset="0"/>
                </a:rPr>
                <a:t>1</a:t>
              </a:r>
              <a:endParaRPr kumimoji="1" lang="en-US" altLang="zh-CN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3" name="Line 51"/>
          <p:cNvSpPr>
            <a:spLocks noChangeShapeType="1"/>
          </p:cNvSpPr>
          <p:nvPr/>
        </p:nvSpPr>
        <p:spPr bwMode="auto">
          <a:xfrm>
            <a:off x="7812360" y="3573016"/>
            <a:ext cx="504056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Line 51"/>
          <p:cNvSpPr>
            <a:spLocks noChangeShapeType="1"/>
          </p:cNvSpPr>
          <p:nvPr/>
        </p:nvSpPr>
        <p:spPr bwMode="auto">
          <a:xfrm>
            <a:off x="7812360" y="4293096"/>
            <a:ext cx="504056" cy="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Text Box 55"/>
          <p:cNvSpPr txBox="1">
            <a:spLocks noChangeArrowheads="1"/>
          </p:cNvSpPr>
          <p:nvPr/>
        </p:nvSpPr>
        <p:spPr bwMode="auto">
          <a:xfrm>
            <a:off x="8244458" y="4067780"/>
            <a:ext cx="792038" cy="36933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square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b="1" dirty="0" smtClean="0"/>
              <a:t>芯片</a:t>
            </a:r>
            <a:r>
              <a:rPr lang="en-US" altLang="zh-CN" b="1" dirty="0" smtClean="0"/>
              <a:t>3</a:t>
            </a:r>
            <a:endParaRPr lang="en-US" altLang="zh-CN" b="1" dirty="0"/>
          </a:p>
        </p:txBody>
      </p:sp>
      <p:sp>
        <p:nvSpPr>
          <p:cNvPr id="66" name="Text Box 55"/>
          <p:cNvSpPr txBox="1">
            <a:spLocks noChangeArrowheads="1"/>
          </p:cNvSpPr>
          <p:nvPr/>
        </p:nvSpPr>
        <p:spPr bwMode="auto">
          <a:xfrm>
            <a:off x="8244458" y="4787860"/>
            <a:ext cx="792038" cy="36933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 wrap="square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b="1" dirty="0" smtClean="0"/>
              <a:t>芯片</a:t>
            </a:r>
            <a:r>
              <a:rPr lang="en-US" altLang="zh-CN" b="1" dirty="0" smtClean="0"/>
              <a:t>4</a:t>
            </a:r>
            <a:endParaRPr lang="en-US" altLang="zh-CN" b="1" dirty="0"/>
          </a:p>
        </p:txBody>
      </p:sp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4355976" y="3872775"/>
            <a:ext cx="649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A</a:t>
            </a:r>
            <a:r>
              <a:rPr kumimoji="1" lang="en-US" altLang="zh-CN" sz="1600" b="1" dirty="0" smtClean="0">
                <a:latin typeface="Times New Roman" pitchFamily="18" charset="0"/>
              </a:rPr>
              <a:t>16</a:t>
            </a:r>
            <a:endParaRPr kumimoji="1" lang="en-US" altLang="zh-CN" sz="1600" b="1" dirty="0"/>
          </a:p>
        </p:txBody>
      </p:sp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4427984" y="4437112"/>
            <a:ext cx="649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 smtClean="0">
                <a:latin typeface="Times New Roman" pitchFamily="18" charset="0"/>
              </a:rPr>
              <a:t>A</a:t>
            </a:r>
            <a:r>
              <a:rPr kumimoji="1" lang="en-US" altLang="zh-CN" sz="1600" b="1" dirty="0" smtClean="0">
                <a:latin typeface="Times New Roman" pitchFamily="18" charset="0"/>
              </a:rPr>
              <a:t>17</a:t>
            </a:r>
            <a:endParaRPr kumimoji="1" lang="en-US" altLang="zh-CN" sz="1600" b="1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 flipV="1">
            <a:off x="5004048" y="4653136"/>
            <a:ext cx="431056" cy="1464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none" w="sm" len="sm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4932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2" grpId="0" animBg="1"/>
      <p:bldP spid="14" grpId="0" animBg="1"/>
      <p:bldP spid="15" grpId="0" animBg="1"/>
      <p:bldP spid="29" grpId="0" animBg="1"/>
      <p:bldP spid="30" grpId="0" animBg="1"/>
      <p:bldP spid="35" grpId="0" animBg="1"/>
      <p:bldP spid="36" grpId="0"/>
      <p:bldP spid="37" grpId="0"/>
      <p:bldP spid="38" grpId="0" animBg="1"/>
      <p:bldP spid="39" grpId="0" animBg="1"/>
      <p:bldP spid="40" grpId="0" animBg="1"/>
      <p:bldP spid="43" grpId="0"/>
      <p:bldP spid="44" grpId="0"/>
      <p:bldP spid="46" grpId="0" animBg="1"/>
      <p:bldP spid="47" grpId="0" animBg="1"/>
      <p:bldP spid="48" grpId="0"/>
      <p:bldP spid="49" grpId="0"/>
      <p:bldP spid="50" grpId="0"/>
      <p:bldP spid="58" grpId="0" animBg="1"/>
      <p:bldP spid="59" grpId="0" animBg="1"/>
      <p:bldP spid="60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05000"/>
              </a:lnSpc>
              <a:spcBef>
                <a:spcPct val="10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chemeClr val="hlink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BFDBF04-84EF-4DA9-9047-2818C0357DCD}" type="slidenum">
              <a:rPr lang="zh-CN" altLang="en-US" sz="1400" b="0" smtClean="0">
                <a:solidFill>
                  <a:schemeClr val="tx1"/>
                </a:solidFill>
                <a:ea typeface="宋体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zh-CN" sz="1400" b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存储器分类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3894137" cy="450691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内存储器</a:t>
            </a:r>
          </a:p>
          <a:p>
            <a:pPr lvl="1"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主内存</a:t>
            </a:r>
          </a:p>
          <a:p>
            <a:pPr lvl="1"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高速缓冲存储器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外存储器</a:t>
            </a:r>
          </a:p>
          <a:p>
            <a:pPr lvl="1"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联机外存</a:t>
            </a:r>
          </a:p>
          <a:p>
            <a:pPr lvl="1"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脱机外存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mtClean="0"/>
              <a:t>虚拟存储器</a:t>
            </a:r>
          </a:p>
        </p:txBody>
      </p:sp>
      <p:grpSp>
        <p:nvGrpSpPr>
          <p:cNvPr id="263176" name="Group 8"/>
          <p:cNvGrpSpPr>
            <a:grpSpLocks/>
          </p:cNvGrpSpPr>
          <p:nvPr/>
        </p:nvGrpSpPr>
        <p:grpSpPr bwMode="auto">
          <a:xfrm>
            <a:off x="5434013" y="1916113"/>
            <a:ext cx="2233612" cy="2305050"/>
            <a:chOff x="3423" y="1298"/>
            <a:chExt cx="1407" cy="1452"/>
          </a:xfrm>
        </p:grpSpPr>
        <p:sp>
          <p:nvSpPr>
            <p:cNvPr id="7179" name="Text Box 4"/>
            <p:cNvSpPr txBox="1">
              <a:spLocks noChangeArrowheads="1"/>
            </p:cNvSpPr>
            <p:nvPr/>
          </p:nvSpPr>
          <p:spPr bwMode="auto">
            <a:xfrm>
              <a:off x="3560" y="1501"/>
              <a:ext cx="1134" cy="385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15000"/>
                </a:lnSpc>
                <a:spcBef>
                  <a:spcPct val="65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Cache</a:t>
              </a:r>
            </a:p>
          </p:txBody>
        </p:sp>
        <p:sp>
          <p:nvSpPr>
            <p:cNvPr id="7180" name="Text Box 5"/>
            <p:cNvSpPr txBox="1">
              <a:spLocks noChangeArrowheads="1"/>
            </p:cNvSpPr>
            <p:nvPr/>
          </p:nvSpPr>
          <p:spPr bwMode="auto">
            <a:xfrm>
              <a:off x="3560" y="2137"/>
              <a:ext cx="1134" cy="385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15000"/>
                </a:lnSpc>
                <a:spcBef>
                  <a:spcPct val="65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ea typeface="宋体" charset="-122"/>
                </a:rPr>
                <a:t>主存储器</a:t>
              </a:r>
            </a:p>
          </p:txBody>
        </p:sp>
        <p:sp>
          <p:nvSpPr>
            <p:cNvPr id="7181" name="Rectangle 6"/>
            <p:cNvSpPr>
              <a:spLocks noChangeArrowheads="1"/>
            </p:cNvSpPr>
            <p:nvPr/>
          </p:nvSpPr>
          <p:spPr bwMode="auto">
            <a:xfrm>
              <a:off x="3423" y="1298"/>
              <a:ext cx="1407" cy="1452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prstDash val="dash"/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7182" name="Line 7"/>
            <p:cNvSpPr>
              <a:spLocks noChangeShapeType="1"/>
            </p:cNvSpPr>
            <p:nvPr/>
          </p:nvSpPr>
          <p:spPr bwMode="auto">
            <a:xfrm>
              <a:off x="4104" y="1879"/>
              <a:ext cx="0" cy="272"/>
            </a:xfrm>
            <a:prstGeom prst="line">
              <a:avLst/>
            </a:prstGeom>
            <a:noFill/>
            <a:ln w="22225" cap="sq">
              <a:solidFill>
                <a:srgbClr val="FF6600"/>
              </a:solidFill>
              <a:round/>
              <a:headEnd type="triangl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3181" name="Group 13"/>
          <p:cNvGrpSpPr>
            <a:grpSpLocks/>
          </p:cNvGrpSpPr>
          <p:nvPr/>
        </p:nvGrpSpPr>
        <p:grpSpPr bwMode="auto">
          <a:xfrm>
            <a:off x="5435600" y="4437063"/>
            <a:ext cx="2233613" cy="2305050"/>
            <a:chOff x="2380" y="2613"/>
            <a:chExt cx="1407" cy="1452"/>
          </a:xfrm>
        </p:grpSpPr>
        <p:sp>
          <p:nvSpPr>
            <p:cNvPr id="7175" name="Text Box 9"/>
            <p:cNvSpPr txBox="1">
              <a:spLocks noChangeArrowheads="1"/>
            </p:cNvSpPr>
            <p:nvPr/>
          </p:nvSpPr>
          <p:spPr bwMode="auto">
            <a:xfrm>
              <a:off x="2517" y="2816"/>
              <a:ext cx="1134" cy="385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15000"/>
                </a:lnSpc>
                <a:spcBef>
                  <a:spcPct val="65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ea typeface="宋体" charset="-122"/>
                </a:rPr>
                <a:t>主存储器</a:t>
              </a:r>
            </a:p>
          </p:txBody>
        </p:sp>
        <p:sp>
          <p:nvSpPr>
            <p:cNvPr id="7176" name="Text Box 10"/>
            <p:cNvSpPr txBox="1">
              <a:spLocks noChangeArrowheads="1"/>
            </p:cNvSpPr>
            <p:nvPr/>
          </p:nvSpPr>
          <p:spPr bwMode="auto">
            <a:xfrm>
              <a:off x="2517" y="3452"/>
              <a:ext cx="1134" cy="385"/>
            </a:xfrm>
            <a:prstGeom prst="rect">
              <a:avLst/>
            </a:prstGeom>
            <a:solidFill>
              <a:srgbClr val="339966"/>
            </a:solidFill>
            <a:ln w="12700" cap="sq">
              <a:solidFill>
                <a:srgbClr val="339966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15000"/>
                </a:lnSpc>
                <a:spcBef>
                  <a:spcPct val="65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ea typeface="宋体" charset="-122"/>
                </a:rPr>
                <a:t>磁盘存储器</a:t>
              </a:r>
            </a:p>
          </p:txBody>
        </p:sp>
        <p:sp>
          <p:nvSpPr>
            <p:cNvPr id="7177" name="Rectangle 11"/>
            <p:cNvSpPr>
              <a:spLocks noChangeArrowheads="1"/>
            </p:cNvSpPr>
            <p:nvPr/>
          </p:nvSpPr>
          <p:spPr bwMode="auto">
            <a:xfrm>
              <a:off x="2380" y="2613"/>
              <a:ext cx="1407" cy="1452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prstDash val="dash"/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05000"/>
                </a:lnSpc>
                <a:spcBef>
                  <a:spcPct val="10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chemeClr val="hlink"/>
                  </a:solidFill>
                  <a:latin typeface="Tahoma" pitchFamily="34" charset="0"/>
                  <a:ea typeface="宋体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sz="1800" b="0">
                <a:solidFill>
                  <a:schemeClr val="tx1"/>
                </a:solidFill>
                <a:ea typeface="宋体" charset="-122"/>
              </a:endParaRPr>
            </a:p>
          </p:txBody>
        </p:sp>
        <p:sp>
          <p:nvSpPr>
            <p:cNvPr id="7178" name="Line 12"/>
            <p:cNvSpPr>
              <a:spLocks noChangeShapeType="1"/>
            </p:cNvSpPr>
            <p:nvPr/>
          </p:nvSpPr>
          <p:spPr bwMode="auto">
            <a:xfrm>
              <a:off x="3061" y="3194"/>
              <a:ext cx="0" cy="272"/>
            </a:xfrm>
            <a:prstGeom prst="line">
              <a:avLst/>
            </a:prstGeom>
            <a:noFill/>
            <a:ln w="22225" cap="sq">
              <a:solidFill>
                <a:srgbClr val="FF6600"/>
              </a:solidFill>
              <a:round/>
              <a:headEnd type="triangl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39415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3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61D15D-CC85-429E-8CE8-B1F7054C6E15}" type="slidenum">
              <a:rPr lang="zh-CN" altLang="en-US" smtClean="0"/>
              <a:pPr/>
              <a:t>60</a:t>
            </a:fld>
            <a:endParaRPr lang="en-US" altLang="zh-CN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字位扩展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60575"/>
            <a:ext cx="8077200" cy="424874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单元数及每单元字长均不满足要求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设计过程：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根据内存容量及芯片容量确定所需存储芯片数；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进行位扩展以满足字长要求；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进行字扩展以满足容量要求。</a:t>
            </a:r>
          </a:p>
          <a:p>
            <a:pPr eaLnBrk="1" hangingPunct="1">
              <a:lnSpc>
                <a:spcPct val="120000"/>
              </a:lnSpc>
              <a:spcBef>
                <a:spcPct val="45000"/>
              </a:spcBef>
            </a:pPr>
            <a:r>
              <a:rPr lang="zh-CN" altLang="en-US" sz="2400" dirty="0" smtClean="0">
                <a:latin typeface="宋体" pitchFamily="2" charset="-122"/>
              </a:rPr>
              <a:t>若已有存储芯片的容量为</a:t>
            </a:r>
            <a:r>
              <a:rPr lang="en-US" altLang="zh-CN" sz="2400" dirty="0" smtClean="0">
                <a:latin typeface="宋体" pitchFamily="2" charset="-122"/>
              </a:rPr>
              <a:t>L×K，</a:t>
            </a:r>
            <a:r>
              <a:rPr lang="zh-CN" altLang="en-US" sz="2400" dirty="0" smtClean="0">
                <a:latin typeface="宋体" pitchFamily="2" charset="-122"/>
              </a:rPr>
              <a:t>要构成容量为</a:t>
            </a:r>
            <a:r>
              <a:rPr lang="en-US" altLang="zh-CN" sz="2400" dirty="0" smtClean="0">
                <a:latin typeface="宋体" pitchFamily="2" charset="-122"/>
              </a:rPr>
              <a:t>M ×N</a:t>
            </a:r>
            <a:r>
              <a:rPr lang="zh-CN" altLang="en-US" sz="2400" dirty="0" smtClean="0">
                <a:latin typeface="宋体" pitchFamily="2" charset="-122"/>
              </a:rPr>
              <a:t>的存储器，需要的芯片数为：</a:t>
            </a:r>
            <a:endParaRPr lang="en-US" altLang="zh-CN" sz="2400" dirty="0" smtClean="0">
              <a:latin typeface="宋体" pitchFamily="2" charset="-122"/>
            </a:endParaRP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zh-CN" altLang="zh-CN" dirty="0" smtClean="0"/>
              <a:t>（</a:t>
            </a:r>
            <a:r>
              <a:rPr lang="en-US" altLang="zh-CN" dirty="0" smtClean="0"/>
              <a:t>M / L） ×（N / K）</a:t>
            </a:r>
          </a:p>
        </p:txBody>
      </p:sp>
    </p:spTree>
    <p:extLst>
      <p:ext uri="{BB962C8B-B14F-4D97-AF65-F5344CB8AC3E}">
        <p14:creationId xmlns:p14="http://schemas.microsoft.com/office/powerpoint/2010/main" val="230606288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8A0C368-B52B-45D3-9E6F-21ECCE4E294F}" type="slidenum">
              <a:rPr lang="zh-CN" altLang="en-US" smtClean="0"/>
              <a:pPr/>
              <a:t>61</a:t>
            </a:fld>
            <a:endParaRPr lang="en-US" altLang="zh-CN" smtClean="0"/>
          </a:p>
        </p:txBody>
      </p:sp>
      <p:sp>
        <p:nvSpPr>
          <p:cNvPr id="6656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字位扩展例</a:t>
            </a:r>
          </a:p>
        </p:txBody>
      </p:sp>
      <p:sp>
        <p:nvSpPr>
          <p:cNvPr id="665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71600" y="1916832"/>
            <a:ext cx="7772400" cy="4536504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例：</a:t>
            </a:r>
            <a:endParaRPr lang="en-US" altLang="zh-CN" dirty="0" smtClean="0"/>
          </a:p>
          <a:p>
            <a:pPr lvl="1" eaLnBrk="1" hangingPunct="1">
              <a:spcBef>
                <a:spcPts val="0"/>
              </a:spcBef>
            </a:pPr>
            <a:r>
              <a:rPr lang="zh-CN" altLang="en-US" dirty="0" smtClean="0"/>
              <a:t>用32</a:t>
            </a:r>
            <a:r>
              <a:rPr lang="en-US" altLang="zh-CN" dirty="0" smtClean="0"/>
              <a:t>Kb</a:t>
            </a:r>
            <a:r>
              <a:rPr lang="zh-CN" altLang="zh-CN" dirty="0" smtClean="0"/>
              <a:t>芯片构成256KB的内存。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解：</a:t>
            </a:r>
            <a:endParaRPr lang="en-US" altLang="zh-CN" dirty="0" smtClean="0"/>
          </a:p>
          <a:p>
            <a:pPr lvl="1" eaLnBrk="1" hangingPunct="1">
              <a:spcBef>
                <a:spcPts val="0"/>
              </a:spcBef>
            </a:pPr>
            <a:r>
              <a:rPr lang="zh-CN" altLang="en-US" dirty="0"/>
              <a:t>首先进行位扩展：</a:t>
            </a:r>
            <a:endParaRPr lang="en-US" altLang="zh-CN" dirty="0"/>
          </a:p>
          <a:p>
            <a:pPr lvl="2" eaLnBrk="1" hangingPunct="1">
              <a:spcBef>
                <a:spcPts val="0"/>
              </a:spcBef>
            </a:pPr>
            <a:r>
              <a:rPr lang="zh-CN" altLang="en-US" dirty="0" smtClean="0"/>
              <a:t>用</a:t>
            </a:r>
            <a:r>
              <a:rPr lang="en-US" altLang="zh-CN" dirty="0" smtClean="0"/>
              <a:t>8</a:t>
            </a:r>
            <a:r>
              <a:rPr lang="zh-CN" altLang="en-US" dirty="0" smtClean="0"/>
              <a:t>片芯片构成</a:t>
            </a:r>
            <a:r>
              <a:rPr lang="en-US" altLang="zh-CN" dirty="0" smtClean="0"/>
              <a:t>32KB</a:t>
            </a:r>
            <a:r>
              <a:rPr lang="zh-CN" altLang="en-US" dirty="0" smtClean="0"/>
              <a:t>存储体</a:t>
            </a:r>
            <a:endParaRPr lang="en-US" altLang="zh-CN" dirty="0" smtClean="0"/>
          </a:p>
          <a:p>
            <a:pPr lvl="2" eaLnBrk="1" hangingPunct="1">
              <a:spcBef>
                <a:spcPts val="0"/>
              </a:spcBef>
            </a:pPr>
            <a:r>
              <a:rPr lang="zh-CN" altLang="en-US" dirty="0" smtClean="0"/>
              <a:t>利用</a:t>
            </a:r>
            <a:r>
              <a:rPr lang="en-US" altLang="zh-CN" dirty="0" smtClean="0"/>
              <a:t>A0~A14</a:t>
            </a:r>
            <a:r>
              <a:rPr lang="zh-CN" altLang="en-US" dirty="0" smtClean="0"/>
              <a:t>寻址存储体内</a:t>
            </a:r>
            <a:r>
              <a:rPr lang="en-US" altLang="zh-CN" dirty="0" smtClean="0"/>
              <a:t>32K</a:t>
            </a:r>
            <a:r>
              <a:rPr lang="zh-CN" altLang="en-US" dirty="0" smtClean="0"/>
              <a:t>个单元</a:t>
            </a:r>
            <a:endParaRPr lang="en-US" altLang="zh-CN" dirty="0" smtClean="0"/>
          </a:p>
          <a:p>
            <a:pPr lvl="2" eaLnBrk="1" hangingPunct="1">
              <a:spcBef>
                <a:spcPts val="0"/>
              </a:spcBef>
            </a:pPr>
            <a:r>
              <a:rPr lang="zh-CN" altLang="en-US" dirty="0" smtClean="0"/>
              <a:t>所有控制信号线和地址信号线并联引出</a:t>
            </a:r>
            <a:endParaRPr lang="en-US" altLang="zh-CN" dirty="0" smtClean="0"/>
          </a:p>
          <a:p>
            <a:pPr lvl="1" eaLnBrk="1" hangingPunct="1">
              <a:spcBef>
                <a:spcPts val="0"/>
              </a:spcBef>
            </a:pPr>
            <a:r>
              <a:rPr lang="zh-CN" altLang="en-US" dirty="0"/>
              <a:t>再进行字扩展：</a:t>
            </a:r>
            <a:endParaRPr lang="en-US" altLang="zh-CN" dirty="0"/>
          </a:p>
          <a:p>
            <a:pPr lvl="2" eaLnBrk="1" hangingPunct="1">
              <a:spcBef>
                <a:spcPts val="0"/>
              </a:spcBef>
            </a:pPr>
            <a:r>
              <a:rPr lang="zh-CN" altLang="en-US" dirty="0"/>
              <a:t>用</a:t>
            </a:r>
            <a:r>
              <a:rPr lang="en-US" altLang="zh-CN" dirty="0"/>
              <a:t>8</a:t>
            </a:r>
            <a:r>
              <a:rPr lang="zh-CN" altLang="en-US" dirty="0"/>
              <a:t>个</a:t>
            </a:r>
            <a:r>
              <a:rPr lang="en-US" altLang="zh-CN" dirty="0"/>
              <a:t>32KB</a:t>
            </a:r>
            <a:r>
              <a:rPr lang="zh-CN" altLang="en-US" dirty="0"/>
              <a:t>存储体构成</a:t>
            </a:r>
            <a:r>
              <a:rPr lang="en-US" altLang="zh-CN" dirty="0"/>
              <a:t>256KB</a:t>
            </a:r>
            <a:r>
              <a:rPr lang="zh-CN" altLang="en-US" dirty="0"/>
              <a:t>存储器</a:t>
            </a:r>
            <a:endParaRPr lang="en-US" altLang="zh-CN" dirty="0"/>
          </a:p>
          <a:p>
            <a:pPr lvl="2" eaLnBrk="1" hangingPunct="1">
              <a:spcBef>
                <a:spcPts val="0"/>
              </a:spcBef>
            </a:pPr>
            <a:r>
              <a:rPr lang="zh-CN" altLang="en-US" dirty="0"/>
              <a:t>寻址</a:t>
            </a:r>
            <a:r>
              <a:rPr lang="en-US" altLang="zh-CN" dirty="0"/>
              <a:t>8</a:t>
            </a:r>
            <a:r>
              <a:rPr lang="zh-CN" altLang="en-US" dirty="0"/>
              <a:t>个存储体，至少需要</a:t>
            </a:r>
            <a:r>
              <a:rPr lang="en-US" altLang="zh-CN" dirty="0"/>
              <a:t>3</a:t>
            </a:r>
            <a:r>
              <a:rPr lang="zh-CN" altLang="en-US" dirty="0"/>
              <a:t>位高位地址信号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0015791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5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6F3AEB-05D3-4EA5-A6AD-D8BC44B238BC}" type="slidenum">
              <a:rPr lang="zh-CN" altLang="en-US" smtClean="0"/>
              <a:pPr/>
              <a:t>62</a:t>
            </a:fld>
            <a:endParaRPr lang="en-US" altLang="zh-CN" smtClean="0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b="1" dirty="0" smtClean="0">
                <a:latin typeface="+mj-lt"/>
              </a:rPr>
              <a:t>§5.3</a:t>
            </a:r>
            <a:r>
              <a:rPr lang="zh-CN" altLang="en-US" sz="4800" b="1" dirty="0" smtClean="0">
                <a:latin typeface="+mj-lt"/>
              </a:rPr>
              <a:t> </a:t>
            </a:r>
            <a:r>
              <a:rPr lang="zh-CN" altLang="en-US" dirty="0" smtClean="0">
                <a:latin typeface="隶书" pitchFamily="49" charset="-122"/>
              </a:rPr>
              <a:t>只读存储器</a:t>
            </a:r>
            <a:r>
              <a:rPr lang="zh-CN" altLang="en-US" sz="3600" b="1" dirty="0" smtClean="0">
                <a:latin typeface="隶书" pitchFamily="49" charset="-122"/>
              </a:rPr>
              <a:t>（</a:t>
            </a:r>
            <a:r>
              <a:rPr lang="en-US" altLang="zh-CN" sz="3600" b="1" dirty="0" smtClean="0">
                <a:latin typeface="隶书" pitchFamily="49" charset="-122"/>
              </a:rPr>
              <a:t>ROM）</a:t>
            </a:r>
          </a:p>
        </p:txBody>
      </p:sp>
      <p:sp>
        <p:nvSpPr>
          <p:cNvPr id="67588" name="Text Box 6"/>
          <p:cNvSpPr txBox="1">
            <a:spLocks noChangeArrowheads="1"/>
          </p:cNvSpPr>
          <p:nvPr/>
        </p:nvSpPr>
        <p:spPr bwMode="auto">
          <a:xfrm>
            <a:off x="1584325" y="2211388"/>
            <a:ext cx="4572000" cy="11604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indent="450850" eaLnBrk="0" hangingPunct="0">
              <a:spcBef>
                <a:spcPct val="50000"/>
              </a:spcBef>
              <a:buClr>
                <a:schemeClr val="tx2"/>
              </a:buClr>
              <a:buSzPct val="65000"/>
              <a:buFont typeface="Wingdings" pitchFamily="2" charset="2"/>
              <a:buChar char="n"/>
            </a:pPr>
            <a:r>
              <a:rPr kumimoji="1" lang="en-US" altLang="zh-CN" sz="2800" b="1">
                <a:latin typeface="Times New Roman" pitchFamily="18" charset="0"/>
              </a:rPr>
              <a:t>EPROM</a:t>
            </a:r>
            <a:endParaRPr kumimoji="1" lang="zh-CN" altLang="en-US" sz="2800" b="1">
              <a:latin typeface="Times New Roman" pitchFamily="18" charset="0"/>
            </a:endParaRPr>
          </a:p>
          <a:p>
            <a:pPr indent="450850" eaLnBrk="0" hangingPunct="0">
              <a:spcBef>
                <a:spcPct val="50000"/>
              </a:spcBef>
              <a:buClr>
                <a:schemeClr val="tx2"/>
              </a:buClr>
              <a:buSzPct val="65000"/>
              <a:buFont typeface="Wingdings" pitchFamily="2" charset="2"/>
              <a:buChar char="n"/>
            </a:pPr>
            <a:r>
              <a:rPr kumimoji="1" lang="en-US" altLang="zh-CN" sz="2800" b="1">
                <a:latin typeface="Times New Roman" pitchFamily="18" charset="0"/>
              </a:rPr>
              <a:t>EEPROM</a:t>
            </a:r>
            <a:endParaRPr kumimoji="1" lang="zh-CN" altLang="en-US" sz="2800" b="1">
              <a:latin typeface="Times New Roman" pitchFamily="18" charset="0"/>
            </a:endParaRP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3348038" y="2205038"/>
            <a:ext cx="2808287" cy="519112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/>
              <a:t>（</a:t>
            </a:r>
            <a:r>
              <a:rPr kumimoji="1" lang="zh-CN" altLang="en-US" sz="2800" b="1"/>
              <a:t>紫外线擦除）</a:t>
            </a:r>
          </a:p>
        </p:txBody>
      </p:sp>
      <p:sp>
        <p:nvSpPr>
          <p:cNvPr id="67590" name="Text Box 10"/>
          <p:cNvSpPr txBox="1">
            <a:spLocks noChangeArrowheads="1"/>
          </p:cNvSpPr>
          <p:nvPr/>
        </p:nvSpPr>
        <p:spPr bwMode="auto">
          <a:xfrm>
            <a:off x="1116013" y="3803650"/>
            <a:ext cx="1511300" cy="3667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492500" y="2838450"/>
            <a:ext cx="2016125" cy="519113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/>
              <a:t>（</a:t>
            </a:r>
            <a:r>
              <a:rPr kumimoji="1" lang="zh-CN" altLang="en-US" sz="2800" b="1"/>
              <a:t>电擦除）</a:t>
            </a:r>
          </a:p>
        </p:txBody>
      </p:sp>
    </p:spTree>
    <p:extLst>
      <p:ext uri="{BB962C8B-B14F-4D97-AF65-F5344CB8AC3E}">
        <p14:creationId xmlns:p14="http://schemas.microsoft.com/office/powerpoint/2010/main" val="108243270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3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73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repeatCount="3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73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/>
      <p:bldP spid="57353" grpId="1"/>
      <p:bldP spid="57355" grpId="0"/>
      <p:bldP spid="57355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A0CDBF-FD88-4202-A08B-9E8B1BAB0518}" type="slidenum">
              <a:rPr lang="zh-CN" altLang="en-US" smtClean="0"/>
              <a:pPr/>
              <a:t>63</a:t>
            </a:fld>
            <a:endParaRPr lang="en-US" altLang="zh-CN" smtClean="0"/>
          </a:p>
        </p:txBody>
      </p:sp>
      <p:sp>
        <p:nvSpPr>
          <p:cNvPr id="6861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253288" cy="1462088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华文行楷" pitchFamily="2" charset="-122"/>
                <a:ea typeface="华文行楷" pitchFamily="2" charset="-122"/>
              </a:rPr>
              <a:t>一、</a:t>
            </a:r>
            <a:r>
              <a:rPr lang="en-US" altLang="zh-CN" b="1" dirty="0" smtClean="0">
                <a:ea typeface="华文行楷" pitchFamily="2" charset="-122"/>
              </a:rPr>
              <a:t>EPROM</a:t>
            </a:r>
          </a:p>
        </p:txBody>
      </p:sp>
    </p:spTree>
    <p:extLst>
      <p:ext uri="{BB962C8B-B14F-4D97-AF65-F5344CB8AC3E}">
        <p14:creationId xmlns:p14="http://schemas.microsoft.com/office/powerpoint/2010/main" val="126727996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BCF9D1-5382-414F-AE6A-088C3888615D}" type="slidenum">
              <a:rPr lang="zh-CN" altLang="en-US" smtClean="0"/>
              <a:pPr/>
              <a:t>64</a:t>
            </a:fld>
            <a:endParaRPr lang="en-US" altLang="zh-CN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latin typeface="+mj-lt"/>
                <a:ea typeface="华文中宋" pitchFamily="2" charset="-122"/>
              </a:rPr>
              <a:t>1.</a:t>
            </a:r>
            <a:r>
              <a:rPr lang="en-US" altLang="zh-CN" dirty="0" smtClean="0">
                <a:latin typeface="+mj-lt"/>
                <a:ea typeface="华文中宋" pitchFamily="2" charset="-122"/>
              </a:rPr>
              <a:t> </a:t>
            </a:r>
            <a:r>
              <a:rPr lang="zh-CN" altLang="en-US" sz="4400" dirty="0" smtClean="0"/>
              <a:t>特点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可多次编程写入；</a:t>
            </a:r>
          </a:p>
          <a:p>
            <a:pPr eaLnBrk="1" hangingPunct="1"/>
            <a:r>
              <a:rPr lang="zh-CN" altLang="en-US" smtClean="0"/>
              <a:t>掉电后内容不丢失；</a:t>
            </a:r>
          </a:p>
          <a:p>
            <a:pPr eaLnBrk="1" hangingPunct="1"/>
            <a:r>
              <a:rPr lang="zh-CN" altLang="en-US" smtClean="0"/>
              <a:t>内容的擦除需用紫外线擦除器。</a:t>
            </a:r>
          </a:p>
        </p:txBody>
      </p:sp>
    </p:spTree>
    <p:extLst>
      <p:ext uri="{BB962C8B-B14F-4D97-AF65-F5344CB8AC3E}">
        <p14:creationId xmlns:p14="http://schemas.microsoft.com/office/powerpoint/2010/main" val="347822321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AC7CC4-BF33-4666-BE92-2CF7CBD1303F}" type="slidenum">
              <a:rPr lang="zh-CN" altLang="en-US" smtClean="0"/>
              <a:pPr/>
              <a:t>65</a:t>
            </a:fld>
            <a:endParaRPr lang="en-US" altLang="zh-CN" smtClean="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latin typeface="+mn-lt"/>
              </a:rPr>
              <a:t>2.  </a:t>
            </a:r>
            <a:r>
              <a:rPr lang="en-US" altLang="zh-CN" b="1" dirty="0" smtClean="0"/>
              <a:t>EPROM  2764</a:t>
            </a:r>
            <a:endParaRPr lang="zh-CN" altLang="en-US" b="1" dirty="0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mtClean="0"/>
              <a:t>8</a:t>
            </a:r>
            <a:r>
              <a:rPr lang="en-US" altLang="zh-CN" smtClean="0"/>
              <a:t>K×8bit</a:t>
            </a:r>
            <a:r>
              <a:rPr lang="zh-CN" altLang="zh-CN" smtClean="0"/>
              <a:t>芯片</a:t>
            </a:r>
            <a:endParaRPr lang="zh-CN" altLang="en-US" smtClean="0"/>
          </a:p>
          <a:p>
            <a:pPr eaLnBrk="1" hangingPunct="1">
              <a:lnSpc>
                <a:spcPct val="110000"/>
              </a:lnSpc>
            </a:pPr>
            <a:r>
              <a:rPr lang="zh-CN" altLang="zh-CN" smtClean="0"/>
              <a:t>地址信号：A</a:t>
            </a:r>
            <a:r>
              <a:rPr lang="zh-CN" altLang="zh-CN" sz="2400" smtClean="0"/>
              <a:t>0</a:t>
            </a:r>
            <a:r>
              <a:rPr lang="zh-CN" altLang="en-US" sz="2400" smtClean="0"/>
              <a:t> </a:t>
            </a:r>
            <a:r>
              <a:rPr lang="zh-CN" altLang="en-US" sz="2400" smtClean="0">
                <a:latin typeface="Arial" charset="0"/>
              </a:rPr>
              <a:t>——</a:t>
            </a:r>
            <a:r>
              <a:rPr lang="zh-CN" altLang="en-US" sz="2400" smtClean="0"/>
              <a:t> </a:t>
            </a:r>
            <a:r>
              <a:rPr lang="zh-CN" altLang="zh-CN" smtClean="0"/>
              <a:t>A</a:t>
            </a:r>
            <a:r>
              <a:rPr lang="zh-CN" altLang="zh-CN" sz="2400" smtClean="0"/>
              <a:t>12</a:t>
            </a:r>
            <a:endParaRPr lang="zh-CN" altLang="zh-CN" smtClean="0"/>
          </a:p>
          <a:p>
            <a:pPr eaLnBrk="1" hangingPunct="1">
              <a:lnSpc>
                <a:spcPct val="110000"/>
              </a:lnSpc>
            </a:pPr>
            <a:r>
              <a:rPr lang="zh-CN" altLang="zh-CN" smtClean="0"/>
              <a:t>数据信号：D</a:t>
            </a:r>
            <a:r>
              <a:rPr lang="zh-CN" altLang="zh-CN" sz="2400" smtClean="0"/>
              <a:t>0</a:t>
            </a:r>
            <a:r>
              <a:rPr lang="zh-CN" altLang="en-US" sz="2400" smtClean="0"/>
              <a:t> </a:t>
            </a:r>
            <a:r>
              <a:rPr lang="zh-CN" altLang="en-US" smtClean="0">
                <a:latin typeface="Arial" charset="0"/>
              </a:rPr>
              <a:t>——</a:t>
            </a:r>
            <a:r>
              <a:rPr lang="zh-CN" altLang="en-US" smtClean="0"/>
              <a:t> </a:t>
            </a:r>
            <a:r>
              <a:rPr lang="zh-CN" altLang="zh-CN" smtClean="0"/>
              <a:t>D</a:t>
            </a:r>
            <a:r>
              <a:rPr lang="zh-CN" altLang="zh-CN" sz="2400" smtClean="0"/>
              <a:t>7</a:t>
            </a:r>
            <a:endParaRPr lang="zh-CN" altLang="zh-CN" smtClean="0"/>
          </a:p>
          <a:p>
            <a:pPr eaLnBrk="1" hangingPunct="1">
              <a:lnSpc>
                <a:spcPct val="110000"/>
              </a:lnSpc>
            </a:pPr>
            <a:r>
              <a:rPr lang="zh-CN" altLang="zh-CN" smtClean="0"/>
              <a:t>输出信号：OE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smtClean="0"/>
              <a:t>片选信号：CE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smtClean="0"/>
              <a:t>编程脉冲输入：PGM</a:t>
            </a:r>
            <a:endParaRPr lang="zh-CN" altLang="en-US" smtClean="0"/>
          </a:p>
          <a:p>
            <a:pPr eaLnBrk="1" hangingPunct="1">
              <a:lnSpc>
                <a:spcPct val="110000"/>
              </a:lnSpc>
            </a:pPr>
            <a:r>
              <a:rPr lang="zh-CN" altLang="zh-CN" smtClean="0"/>
              <a:t>其引脚与SRAM 6264完全兼容</a:t>
            </a:r>
            <a:r>
              <a:rPr lang="zh-CN" altLang="en-US" smtClean="0"/>
              <a:t>.</a:t>
            </a:r>
            <a:endParaRPr lang="en-US" altLang="zh-CN" smtClean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3402013" y="3709988"/>
            <a:ext cx="5334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7" name="Line 5"/>
          <p:cNvSpPr>
            <a:spLocks noChangeShapeType="1"/>
          </p:cNvSpPr>
          <p:nvPr/>
        </p:nvSpPr>
        <p:spPr bwMode="auto">
          <a:xfrm>
            <a:off x="3387725" y="4238625"/>
            <a:ext cx="533400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 flipV="1">
            <a:off x="4194175" y="4752975"/>
            <a:ext cx="714375" cy="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50070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39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2764</a:t>
            </a:r>
            <a:r>
              <a:rPr lang="zh-CN" altLang="en-US" dirty="0" smtClean="0"/>
              <a:t>的工作方式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988840"/>
            <a:ext cx="7772400" cy="3859559"/>
          </a:xfrm>
        </p:spPr>
        <p:txBody>
          <a:bodyPr/>
          <a:lstStyle/>
          <a:p>
            <a:r>
              <a:rPr kumimoji="1" lang="zh-CN" altLang="en-US" dirty="0" smtClean="0">
                <a:latin typeface="Times New Roman" pitchFamily="18" charset="0"/>
              </a:rPr>
              <a:t>数据读出</a:t>
            </a:r>
            <a:endParaRPr kumimoji="1" lang="en-US" altLang="zh-CN" dirty="0" smtClean="0">
              <a:latin typeface="Times New Roman" pitchFamily="18" charset="0"/>
            </a:endParaRPr>
          </a:p>
          <a:p>
            <a:pPr lvl="1"/>
            <a:r>
              <a:rPr kumimoji="1" lang="zh-CN" altLang="en-US" dirty="0" smtClean="0">
                <a:latin typeface="Times New Roman" pitchFamily="18" charset="0"/>
              </a:rPr>
              <a:t>可在线随机读取</a:t>
            </a:r>
          </a:p>
          <a:p>
            <a:r>
              <a:rPr lang="zh-CN" altLang="en-US" dirty="0" smtClean="0"/>
              <a:t>编程写入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不可在线写操作；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需专用编程写操作环境。在编程写脉冲控制下完成写操作（每一个写脉冲写入</a:t>
            </a:r>
            <a:r>
              <a:rPr lang="en-US" altLang="zh-CN" dirty="0" smtClean="0"/>
              <a:t>1</a:t>
            </a:r>
            <a:r>
              <a:rPr lang="zh-CN" altLang="en-US" dirty="0" smtClean="0"/>
              <a:t>字节数据）</a:t>
            </a:r>
            <a:endParaRPr lang="en-US" altLang="zh-CN" dirty="0" smtClean="0"/>
          </a:p>
          <a:p>
            <a:r>
              <a:rPr lang="zh-CN" altLang="en-US" dirty="0" smtClean="0"/>
              <a:t>擦除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紫外光擦除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390274-AF9A-4DA5-B76B-F906E2A58A27}" type="slidenum">
              <a:rPr lang="zh-CN" altLang="en-US" smtClean="0"/>
              <a:pPr>
                <a:defRPr/>
              </a:pPr>
              <a:t>66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043608" y="2852936"/>
            <a:ext cx="7488832" cy="1249912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tIns="180000" bIns="180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华文中宋" pitchFamily="2" charset="-122"/>
                <a:ea typeface="华文中宋" pitchFamily="2" charset="-122"/>
              </a:rPr>
              <a:t>EPROM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芯片因其较高的稳定性，常用作程序存储器，存放相应的控制程序。</a:t>
            </a:r>
            <a:endParaRPr lang="en-US" altLang="zh-CN" sz="2400" b="1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4581128"/>
            <a:ext cx="7488832" cy="1276843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tIns="180000" bIns="1800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华文中宋" pitchFamily="2" charset="-122"/>
                <a:ea typeface="华文中宋" pitchFamily="2" charset="-122"/>
              </a:rPr>
              <a:t>RAM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芯片则因其便利性，常用作数据存储器，存放操作的数据。</a:t>
            </a:r>
          </a:p>
        </p:txBody>
      </p:sp>
    </p:spTree>
    <p:extLst>
      <p:ext uri="{BB962C8B-B14F-4D97-AF65-F5344CB8AC3E}">
        <p14:creationId xmlns:p14="http://schemas.microsoft.com/office/powerpoint/2010/main" val="292229750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EPROM </a:t>
            </a:r>
            <a:r>
              <a:rPr lang="zh-CN" altLang="en-US" b="1" dirty="0" smtClean="0"/>
              <a:t>2764</a:t>
            </a:r>
            <a:r>
              <a:rPr lang="zh-CN" altLang="en-US" sz="4400" dirty="0" smtClean="0"/>
              <a:t>的应用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2017713"/>
            <a:ext cx="6125616" cy="763215"/>
          </a:xfrm>
        </p:spPr>
        <p:txBody>
          <a:bodyPr/>
          <a:lstStyle/>
          <a:p>
            <a:r>
              <a:rPr lang="en-US" altLang="zh-CN" dirty="0" smtClean="0"/>
              <a:t>2764</a:t>
            </a:r>
            <a:r>
              <a:rPr lang="zh-CN" altLang="en-US" dirty="0" smtClean="0"/>
              <a:t>与系统的连接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7480" y="6237312"/>
            <a:ext cx="1905000" cy="457200"/>
          </a:xfrm>
        </p:spPr>
        <p:txBody>
          <a:bodyPr/>
          <a:lstStyle/>
          <a:p>
            <a:pPr>
              <a:defRPr/>
            </a:pPr>
            <a:fld id="{19390274-AF9A-4DA5-B76B-F906E2A58A27}" type="slidenum">
              <a:rPr lang="zh-CN" altLang="en-US" smtClean="0"/>
              <a:pPr>
                <a:defRPr/>
              </a:pPr>
              <a:t>67</a:t>
            </a:fld>
            <a:endParaRPr lang="en-US" altLang="zh-CN"/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1403648" y="2708920"/>
          <a:ext cx="5995142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5" name="Visio" r:id="rId3" imgW="3107388" imgH="1834229" progId="Visio.Drawing.11">
                  <p:embed/>
                </p:oleObj>
              </mc:Choice>
              <mc:Fallback>
                <p:oleObj name="Visio" r:id="rId3" imgW="3107388" imgH="183422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708920"/>
                        <a:ext cx="5995142" cy="35283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椭圆 5"/>
          <p:cNvSpPr/>
          <p:nvPr/>
        </p:nvSpPr>
        <p:spPr bwMode="auto">
          <a:xfrm>
            <a:off x="4067944" y="4725144"/>
            <a:ext cx="1872208" cy="720080"/>
          </a:xfrm>
          <a:prstGeom prst="ellipse">
            <a:avLst/>
          </a:prstGeom>
          <a:noFill/>
          <a:ln w="2857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331640" y="4005064"/>
            <a:ext cx="1656184" cy="648072"/>
          </a:xfrm>
          <a:prstGeom prst="ellipse">
            <a:avLst/>
          </a:prstGeom>
          <a:noFill/>
          <a:ln w="2857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5868144" y="4005064"/>
            <a:ext cx="1296144" cy="1008112"/>
          </a:xfrm>
          <a:prstGeom prst="ellipse">
            <a:avLst/>
          </a:prstGeom>
          <a:noFill/>
          <a:ln w="28575" cap="sq" cmpd="sng" algn="ctr">
            <a:solidFill>
              <a:srgbClr val="FF0000"/>
            </a:solidFill>
            <a:prstDash val="solid"/>
            <a:round/>
            <a:headEnd type="none" w="sm" len="sm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46848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B0A05B-4C4E-48F7-901C-30CB435398DF}" type="slidenum">
              <a:rPr lang="zh-CN" altLang="en-US" smtClean="0"/>
              <a:pPr/>
              <a:t>68</a:t>
            </a:fld>
            <a:endParaRPr lang="en-US" altLang="zh-CN" smtClean="0"/>
          </a:p>
        </p:txBody>
      </p:sp>
      <p:sp>
        <p:nvSpPr>
          <p:cNvPr id="7270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110413" cy="1462088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二、</a:t>
            </a:r>
            <a:r>
              <a:rPr lang="en-US" altLang="zh-CN" b="1" smtClean="0"/>
              <a:t>EEPROM</a:t>
            </a:r>
          </a:p>
        </p:txBody>
      </p:sp>
    </p:spTree>
    <p:extLst>
      <p:ext uri="{BB962C8B-B14F-4D97-AF65-F5344CB8AC3E}">
        <p14:creationId xmlns:p14="http://schemas.microsoft.com/office/powerpoint/2010/main" val="100984317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5CCBC2-6A8A-476C-BBBD-607EF1714AC6}" type="slidenum">
              <a:rPr lang="zh-CN" altLang="en-US" smtClean="0"/>
              <a:pPr/>
              <a:t>69</a:t>
            </a:fld>
            <a:endParaRPr lang="en-US" altLang="zh-CN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1.</a:t>
            </a:r>
            <a:r>
              <a:rPr lang="en-US" altLang="zh-CN" smtClean="0"/>
              <a:t> </a:t>
            </a:r>
            <a:r>
              <a:rPr lang="zh-CN" altLang="en-US" sz="4400" smtClean="0"/>
              <a:t>特点</a:t>
            </a:r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060575"/>
            <a:ext cx="6324600" cy="32766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smtClean="0"/>
              <a:t>可在线编程写入；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smtClean="0"/>
              <a:t>掉电后内容不丢失；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en-US" sz="3200" smtClean="0"/>
              <a:t>电可擦除。</a:t>
            </a:r>
          </a:p>
        </p:txBody>
      </p:sp>
    </p:spTree>
    <p:extLst>
      <p:ext uri="{BB962C8B-B14F-4D97-AF65-F5344CB8AC3E}">
        <p14:creationId xmlns:p14="http://schemas.microsoft.com/office/powerpoint/2010/main" val="128640678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988840"/>
            <a:ext cx="7992888" cy="4536504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 smtClean="0"/>
              <a:t>存储器系统：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将两个或两个以上速度、容量和价格各不相同的存储器用硬件、软件或软硬件相结合的方法连接起来，使整个系统的存储速度接近最快的存储器，容量接近最大的存储器，价格接近于最便宜的存储器。</a:t>
            </a:r>
            <a:endParaRPr lang="en-US" altLang="zh-CN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 smtClean="0"/>
              <a:t>微型计算机中的存储系统主要有：</a:t>
            </a:r>
          </a:p>
          <a:p>
            <a:pPr lvl="1"/>
            <a:r>
              <a:rPr lang="en-US" altLang="zh-CN" dirty="0" smtClean="0"/>
              <a:t>Cache</a:t>
            </a:r>
            <a:r>
              <a:rPr lang="zh-CN" altLang="en-US" dirty="0" smtClean="0"/>
              <a:t>存储器系统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虚拟存储器系统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BFCE9-B7C0-4A8F-B83D-75C58729A626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71451" y="908720"/>
            <a:ext cx="7793037" cy="814420"/>
          </a:xfrm>
        </p:spPr>
        <p:txBody>
          <a:bodyPr/>
          <a:lstStyle/>
          <a:p>
            <a:r>
              <a:rPr lang="zh-CN" altLang="en-US" dirty="0" smtClean="0"/>
              <a:t>存储系统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42020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22E458-34C3-4D88-BC26-BD5DE0AC3041}" type="slidenum">
              <a:rPr lang="zh-CN" altLang="en-US" smtClean="0"/>
              <a:pPr/>
              <a:t>70</a:t>
            </a:fld>
            <a:endParaRPr lang="en-US" altLang="zh-CN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400" b="1" dirty="0" smtClean="0">
                <a:latin typeface="+mn-lt"/>
              </a:rPr>
              <a:t>2.</a:t>
            </a:r>
            <a:r>
              <a:rPr lang="en-US" altLang="zh-CN" sz="4400" dirty="0" smtClean="0">
                <a:latin typeface="+mn-lt"/>
              </a:rPr>
              <a:t> </a:t>
            </a:r>
            <a:r>
              <a:rPr lang="zh-CN" altLang="en-US" dirty="0" smtClean="0"/>
              <a:t>工作方式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060575"/>
            <a:ext cx="2373313" cy="42672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数据读出</a:t>
            </a:r>
          </a:p>
          <a:p>
            <a:pPr eaLnBrk="1" hangingPunct="1"/>
            <a:endParaRPr lang="zh-CN" altLang="en-US" dirty="0" smtClean="0"/>
          </a:p>
          <a:p>
            <a:pPr eaLnBrk="1" hangingPunct="1"/>
            <a:r>
              <a:rPr lang="zh-CN" altLang="en-US" dirty="0" smtClean="0"/>
              <a:t>编程写入</a:t>
            </a:r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r>
              <a:rPr lang="zh-CN" altLang="en-US" dirty="0" smtClean="0"/>
              <a:t>擦除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798442" y="2896808"/>
            <a:ext cx="6205188" cy="1384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字节写入：每一次</a:t>
            </a:r>
            <a:r>
              <a:rPr kumimoji="1"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BUSY</a:t>
            </a: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正脉冲</a:t>
            </a:r>
            <a:r>
              <a:rPr kumimoji="1"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写入</a:t>
            </a:r>
            <a:r>
              <a:rPr kumimoji="1"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1B</a:t>
            </a:r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自动页写入：每一次</a:t>
            </a:r>
            <a:r>
              <a:rPr kumimoji="1"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BUSY</a:t>
            </a: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正脉冲</a:t>
            </a:r>
            <a:r>
              <a:rPr kumimoji="1"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写入</a:t>
            </a:r>
            <a:r>
              <a:rPr kumimoji="1" lang="zh-CN" altLang="zh-CN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1" lang="zh-CN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32</a:t>
            </a:r>
            <a:r>
              <a:rPr kumimoji="1"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endParaRPr kumimoji="1"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162175" y="4941168"/>
            <a:ext cx="5214938" cy="1015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字节擦除：一次擦除一个字节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片擦除：一次擦除整片</a:t>
            </a:r>
            <a:endParaRPr kumimoji="1"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2470" name="AutoShape 6"/>
          <p:cNvSpPr>
            <a:spLocks/>
          </p:cNvSpPr>
          <p:nvPr/>
        </p:nvSpPr>
        <p:spPr bwMode="auto">
          <a:xfrm>
            <a:off x="2627784" y="3156372"/>
            <a:ext cx="182563" cy="992708"/>
          </a:xfrm>
          <a:prstGeom prst="leftBrace">
            <a:avLst>
              <a:gd name="adj1" fmla="val 5398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1" name="AutoShape 7"/>
          <p:cNvSpPr>
            <a:spLocks/>
          </p:cNvSpPr>
          <p:nvPr/>
        </p:nvSpPr>
        <p:spPr bwMode="auto">
          <a:xfrm>
            <a:off x="2000250" y="5086350"/>
            <a:ext cx="152400" cy="838200"/>
          </a:xfrm>
          <a:prstGeom prst="leftBrace">
            <a:avLst>
              <a:gd name="adj1" fmla="val 458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3" name="AutoShape 9">
            <a:hlinkClick r:id="rId3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519988" y="6094413"/>
            <a:ext cx="647700" cy="574675"/>
          </a:xfrm>
          <a:prstGeom prst="actionButtonInformation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01794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animBg="1"/>
      <p:bldP spid="62471" grpId="0" animBg="1"/>
      <p:bldP spid="6247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F79789-D6AA-44EC-AB1F-AC998E2B200D}" type="slidenum">
              <a:rPr lang="zh-CN" altLang="en-US" smtClean="0"/>
              <a:pPr/>
              <a:t>71</a:t>
            </a:fld>
            <a:endParaRPr lang="en-US" altLang="zh-CN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49275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3.</a:t>
            </a:r>
            <a:r>
              <a:rPr lang="en-US" altLang="zh-CN" dirty="0" smtClean="0"/>
              <a:t> </a:t>
            </a:r>
            <a:r>
              <a:rPr lang="zh-CN" altLang="en-US" sz="4400" dirty="0" smtClean="0"/>
              <a:t>典型</a:t>
            </a:r>
            <a:r>
              <a:rPr lang="en-US" altLang="zh-CN" sz="3600" b="1" dirty="0" smtClean="0"/>
              <a:t>EEPROM</a:t>
            </a:r>
            <a:r>
              <a:rPr lang="zh-CN" altLang="en-US" sz="4400" dirty="0" smtClean="0"/>
              <a:t>芯片</a:t>
            </a:r>
            <a:r>
              <a:rPr lang="zh-CN" altLang="en-US" sz="3600" b="1" dirty="0" smtClean="0"/>
              <a:t>98</a:t>
            </a:r>
            <a:r>
              <a:rPr lang="en-US" altLang="zh-CN" sz="3600" b="1" dirty="0" smtClean="0"/>
              <a:t>C64A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8875" y="1989138"/>
            <a:ext cx="6942138" cy="4176166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/>
              <a:t>8</a:t>
            </a:r>
            <a:r>
              <a:rPr lang="en-US" altLang="zh-CN" dirty="0" smtClean="0"/>
              <a:t>K×8bit</a:t>
            </a:r>
            <a:r>
              <a:rPr lang="zh-CN" altLang="zh-CN" dirty="0" smtClean="0"/>
              <a:t>芯片；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dirty="0" smtClean="0"/>
              <a:t>13根地址线（A</a:t>
            </a:r>
            <a:r>
              <a:rPr lang="zh-CN" altLang="zh-CN" sz="2400" dirty="0" smtClean="0"/>
              <a:t>0</a:t>
            </a:r>
            <a:r>
              <a:rPr lang="zh-CN" altLang="en-US" sz="2400" dirty="0" smtClean="0"/>
              <a:t> </a:t>
            </a:r>
            <a:r>
              <a:rPr lang="zh-CN" altLang="en-US" sz="2400" dirty="0" smtClean="0">
                <a:latin typeface="Arial" charset="0"/>
              </a:rPr>
              <a:t>——</a:t>
            </a:r>
            <a:r>
              <a:rPr lang="zh-CN" altLang="en-US" sz="2400" dirty="0" smtClean="0"/>
              <a:t> </a:t>
            </a:r>
            <a:r>
              <a:rPr lang="zh-CN" altLang="zh-CN" dirty="0" smtClean="0"/>
              <a:t>A</a:t>
            </a:r>
            <a:r>
              <a:rPr lang="zh-CN" altLang="zh-CN" sz="2400" dirty="0" smtClean="0"/>
              <a:t>12</a:t>
            </a:r>
            <a:r>
              <a:rPr lang="zh-CN" altLang="zh-CN" dirty="0" smtClean="0"/>
              <a:t>）</a:t>
            </a:r>
            <a:r>
              <a:rPr lang="zh-CN" altLang="zh-CN" sz="2400" dirty="0" smtClean="0"/>
              <a:t>；</a:t>
            </a:r>
            <a:endParaRPr lang="zh-CN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zh-CN" altLang="zh-CN" dirty="0" smtClean="0"/>
              <a:t>8位数据线（D</a:t>
            </a:r>
            <a:r>
              <a:rPr lang="zh-CN" altLang="zh-CN" sz="2400" dirty="0" smtClean="0"/>
              <a:t>0</a:t>
            </a:r>
            <a:r>
              <a:rPr lang="zh-CN" altLang="en-US" dirty="0" smtClean="0"/>
              <a:t> </a:t>
            </a:r>
            <a:r>
              <a:rPr lang="en-US" altLang="zh-CN" dirty="0" smtClean="0">
                <a:latin typeface="Arial" charset="0"/>
              </a:rPr>
              <a:t>——</a:t>
            </a:r>
            <a:r>
              <a:rPr lang="zh-CN" altLang="zh-CN" dirty="0" smtClean="0"/>
              <a:t> D</a:t>
            </a:r>
            <a:r>
              <a:rPr lang="zh-CN" altLang="zh-CN" sz="2400" dirty="0" smtClean="0"/>
              <a:t>7）；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dirty="0" smtClean="0"/>
              <a:t>输出允许信号（</a:t>
            </a:r>
            <a:r>
              <a:rPr lang="en-US" altLang="zh-CN" dirty="0" smtClean="0"/>
              <a:t>#</a:t>
            </a:r>
            <a:r>
              <a:rPr lang="zh-CN" altLang="zh-CN" dirty="0" smtClean="0"/>
              <a:t>OE）；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dirty="0" smtClean="0"/>
              <a:t>写允许信号（</a:t>
            </a:r>
            <a:r>
              <a:rPr lang="en-US" altLang="zh-CN" dirty="0" smtClean="0"/>
              <a:t>#</a:t>
            </a:r>
            <a:r>
              <a:rPr lang="zh-CN" altLang="zh-CN" dirty="0" smtClean="0"/>
              <a:t>WE）；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dirty="0" smtClean="0"/>
              <a:t>选片信号（</a:t>
            </a:r>
            <a:r>
              <a:rPr lang="en-US" altLang="zh-CN" dirty="0" smtClean="0"/>
              <a:t>#</a:t>
            </a:r>
            <a:r>
              <a:rPr lang="zh-CN" altLang="zh-CN" dirty="0" smtClean="0"/>
              <a:t>CE）；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dirty="0" smtClean="0"/>
              <a:t>状态输出端（READY</a:t>
            </a:r>
            <a:r>
              <a:rPr lang="zh-CN" altLang="en-US" dirty="0" smtClean="0"/>
              <a:t> </a:t>
            </a:r>
            <a:r>
              <a:rPr lang="zh-CN" altLang="zh-CN" dirty="0" smtClean="0"/>
              <a:t>/</a:t>
            </a:r>
            <a:r>
              <a:rPr lang="zh-CN" altLang="en-US" dirty="0" smtClean="0"/>
              <a:t> </a:t>
            </a:r>
            <a:r>
              <a:rPr lang="en-US" altLang="zh-CN" dirty="0" smtClean="0"/>
              <a:t>#</a:t>
            </a:r>
            <a:r>
              <a:rPr lang="zh-CN" altLang="zh-CN" dirty="0" smtClean="0"/>
              <a:t>BUSY）</a:t>
            </a:r>
            <a:r>
              <a:rPr lang="zh-CN" altLang="zh-CN" sz="2400" dirty="0" smtClean="0"/>
              <a:t>。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7607320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D9EC9D-C384-4678-B5F7-6FB94F58DC39}" type="slidenum">
              <a:rPr lang="zh-CN" altLang="en-US" smtClean="0"/>
              <a:pPr/>
              <a:t>72</a:t>
            </a:fld>
            <a:endParaRPr lang="en-US" altLang="zh-CN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4.  EEPROM</a:t>
            </a:r>
            <a:r>
              <a:rPr lang="zh-CN" altLang="en-US" sz="4400" smtClean="0"/>
              <a:t>的应用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277100" cy="41259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dirty="0" smtClean="0"/>
              <a:t>可通过程序实现对芯片的读写；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dirty="0" smtClean="0"/>
              <a:t>仅当</a:t>
            </a:r>
            <a:r>
              <a:rPr lang="en-US" altLang="zh-CN" dirty="0" smtClean="0"/>
              <a:t>READY /#BUSY=1</a:t>
            </a:r>
            <a:r>
              <a:rPr lang="zh-CN" altLang="en-US" dirty="0" smtClean="0"/>
              <a:t>时才能进行</a:t>
            </a:r>
            <a:r>
              <a:rPr lang="zh-CN" altLang="en-US" dirty="0" smtClean="0">
                <a:latin typeface="Arial" charset="0"/>
              </a:rPr>
              <a:t>“</a:t>
            </a:r>
            <a:r>
              <a:rPr lang="zh-CN" altLang="en-US" dirty="0" smtClean="0"/>
              <a:t>写</a:t>
            </a:r>
            <a:r>
              <a:rPr lang="zh-CN" altLang="en-US" dirty="0" smtClean="0">
                <a:latin typeface="Arial" charset="0"/>
              </a:rPr>
              <a:t>”</a:t>
            </a:r>
            <a:r>
              <a:rPr lang="zh-CN" altLang="en-US" dirty="0" smtClean="0"/>
              <a:t>操作</a:t>
            </a:r>
          </a:p>
          <a:p>
            <a:pPr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dirty="0" smtClean="0">
                <a:latin typeface="Arial" charset="0"/>
              </a:rPr>
              <a:t>“</a:t>
            </a:r>
            <a:r>
              <a:rPr lang="zh-CN" altLang="en-US" dirty="0" smtClean="0"/>
              <a:t>写</a:t>
            </a:r>
            <a:r>
              <a:rPr lang="zh-CN" altLang="en-US" dirty="0" smtClean="0">
                <a:latin typeface="Arial" charset="0"/>
              </a:rPr>
              <a:t>”</a:t>
            </a:r>
            <a:r>
              <a:rPr lang="zh-CN" altLang="en-US" dirty="0" smtClean="0"/>
              <a:t>操作的方法：</a:t>
            </a:r>
          </a:p>
          <a:p>
            <a:pPr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dirty="0" smtClean="0"/>
              <a:t>根据参数定时写入</a:t>
            </a:r>
          </a:p>
          <a:p>
            <a:pPr lvl="1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dirty="0" smtClean="0"/>
              <a:t>通过判断</a:t>
            </a:r>
            <a:r>
              <a:rPr lang="en-US" altLang="zh-CN" dirty="0" smtClean="0"/>
              <a:t>READY / #BUSY</a:t>
            </a:r>
            <a:r>
              <a:rPr lang="zh-CN" altLang="en-US" dirty="0" smtClean="0"/>
              <a:t>端的状态进行写入</a:t>
            </a:r>
          </a:p>
          <a:p>
            <a:pPr lvl="2" eaLnBrk="1" hangingPunct="1">
              <a:lnSpc>
                <a:spcPct val="120000"/>
              </a:lnSpc>
              <a:spcAft>
                <a:spcPct val="10000"/>
              </a:spcAft>
            </a:pPr>
            <a:r>
              <a:rPr lang="zh-CN" altLang="en-US" dirty="0" smtClean="0"/>
              <a:t>仅当该端为高电平时才可写入下一个字节。</a:t>
            </a:r>
          </a:p>
        </p:txBody>
      </p:sp>
      <p:sp>
        <p:nvSpPr>
          <p:cNvPr id="63494" name="Oval 6"/>
          <p:cNvSpPr>
            <a:spLocks noChangeArrowheads="1"/>
          </p:cNvSpPr>
          <p:nvPr/>
        </p:nvSpPr>
        <p:spPr bwMode="auto">
          <a:xfrm>
            <a:off x="7524750" y="5734050"/>
            <a:ext cx="1150938" cy="647700"/>
          </a:xfrm>
          <a:prstGeom prst="ellipse">
            <a:avLst/>
          </a:prstGeom>
          <a:solidFill>
            <a:srgbClr val="008080"/>
          </a:solidFill>
          <a:ln w="12700" cap="sq">
            <a:solidFill>
              <a:srgbClr val="00808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7596188" y="5876925"/>
            <a:ext cx="10795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/>
              <a:t>P221</a:t>
            </a:r>
            <a:r>
              <a:rPr lang="zh-CN" altLang="en-US" b="1" dirty="0" smtClean="0"/>
              <a:t>例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430482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 animBg="1"/>
      <p:bldP spid="6349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D6E8BC-43C7-4130-92D5-5B1A99BED780}" type="slidenum">
              <a:rPr lang="zh-CN" altLang="en-US" smtClean="0"/>
              <a:pPr/>
              <a:t>73</a:t>
            </a:fld>
            <a:endParaRPr lang="en-US" altLang="zh-CN" smtClean="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四、闪速</a:t>
            </a:r>
            <a:r>
              <a:rPr lang="en-US" altLang="zh-CN" b="1" smtClean="0"/>
              <a:t>EEPROM</a:t>
            </a: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2017712"/>
            <a:ext cx="7560840" cy="457964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u="sng" dirty="0" smtClean="0">
                <a:latin typeface="华文中宋" pitchFamily="2" charset="-122"/>
                <a:ea typeface="华文中宋" pitchFamily="2" charset="-122"/>
              </a:rPr>
              <a:t>特点：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 smtClean="0"/>
              <a:t>通过向内部控制寄存器写入命令的方法来控制芯片的工作方式。</a:t>
            </a:r>
            <a:endParaRPr lang="en-US" altLang="zh-CN" sz="24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 smtClean="0"/>
              <a:t>与</a:t>
            </a:r>
            <a:r>
              <a:rPr lang="en-US" altLang="zh-CN" sz="2400" dirty="0" smtClean="0"/>
              <a:t>SRAM</a:t>
            </a:r>
            <a:r>
              <a:rPr lang="zh-CN" altLang="en-US" sz="2400" dirty="0" smtClean="0"/>
              <a:t>的区别：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dirty="0" smtClean="0"/>
              <a:t>在进行写入和擦除操作时需要</a:t>
            </a:r>
            <a:r>
              <a:rPr lang="en-US" altLang="zh-CN" sz="2000" dirty="0" smtClean="0"/>
              <a:t>12V</a:t>
            </a:r>
            <a:r>
              <a:rPr lang="zh-CN" altLang="en-US" sz="2000" dirty="0" smtClean="0"/>
              <a:t>编程电压</a:t>
            </a:r>
            <a:endParaRPr lang="en-US" altLang="zh-CN" sz="20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 smtClean="0"/>
              <a:t>与普通</a:t>
            </a:r>
            <a:r>
              <a:rPr lang="en-US" altLang="zh-CN" sz="2400" dirty="0" smtClean="0"/>
              <a:t>EEPROM</a:t>
            </a:r>
            <a:r>
              <a:rPr lang="zh-CN" altLang="en-US" sz="2400" dirty="0" smtClean="0"/>
              <a:t>的区别：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dirty="0" smtClean="0"/>
              <a:t>通过读状态寄存器的内容确定是否可继续写入</a:t>
            </a:r>
            <a:endParaRPr lang="en-US" altLang="zh-CN" sz="2000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dirty="0" smtClean="0"/>
              <a:t>提高写命令字的方式控制其处于何种工作方式。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94722116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59F377D-B00D-4B05-A281-168ECCA2F21E}" type="slidenum">
              <a:rPr lang="zh-CN" altLang="en-US" smtClean="0"/>
              <a:pPr/>
              <a:t>74</a:t>
            </a:fld>
            <a:endParaRPr lang="en-US" altLang="zh-CN" smtClean="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工作方式</a:t>
            </a:r>
            <a:endParaRPr lang="zh-CN" altLang="en-US" sz="4800" b="1" smtClean="0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295400" y="2613025"/>
            <a:ext cx="2286000" cy="2893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数据读出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endParaRPr kumimoji="1" lang="zh-CN" altLang="en-US" sz="28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编程写入：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endParaRPr kumimoji="1" lang="zh-CN" altLang="en-US" sz="28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擦        除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3360440" y="2132856"/>
            <a:ext cx="4724400" cy="13480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读单元内容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读内部状态寄存器内容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读芯片的厂家及器件标记</a:t>
            </a:r>
            <a:endParaRPr kumimoji="1"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3131840" y="3789040"/>
            <a:ext cx="4267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数据写入，写软件保护</a:t>
            </a:r>
            <a:endParaRPr kumimoji="1"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3505200" y="4797152"/>
            <a:ext cx="4724400" cy="94179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字节擦除，块擦除，片擦除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擦除挂起</a:t>
            </a:r>
          </a:p>
        </p:txBody>
      </p:sp>
      <p:sp>
        <p:nvSpPr>
          <p:cNvPr id="70665" name="AutoShape 9"/>
          <p:cNvSpPr>
            <a:spLocks/>
          </p:cNvSpPr>
          <p:nvPr/>
        </p:nvSpPr>
        <p:spPr bwMode="auto">
          <a:xfrm>
            <a:off x="3131840" y="2285256"/>
            <a:ext cx="152400" cy="1295400"/>
          </a:xfrm>
          <a:prstGeom prst="leftBrace">
            <a:avLst>
              <a:gd name="adj1" fmla="val 7083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6" name="AutoShape 10"/>
          <p:cNvSpPr>
            <a:spLocks/>
          </p:cNvSpPr>
          <p:nvPr/>
        </p:nvSpPr>
        <p:spPr bwMode="auto">
          <a:xfrm>
            <a:off x="3200400" y="4971777"/>
            <a:ext cx="228600" cy="762000"/>
          </a:xfrm>
          <a:prstGeom prst="leftBrace">
            <a:avLst>
              <a:gd name="adj1" fmla="val 27778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7" name="AutoShape 11"/>
          <p:cNvSpPr>
            <a:spLocks/>
          </p:cNvSpPr>
          <p:nvPr/>
        </p:nvSpPr>
        <p:spPr bwMode="auto">
          <a:xfrm>
            <a:off x="990600" y="2901950"/>
            <a:ext cx="304800" cy="2399258"/>
          </a:xfrm>
          <a:prstGeom prst="leftBrace">
            <a:avLst>
              <a:gd name="adj1" fmla="val 7708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212496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animBg="1"/>
      <p:bldP spid="70666" grpId="0" animBg="1"/>
      <p:bldP spid="7066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D7D102-D2DF-4A98-8B85-3C22BE27CD4F}" type="slidenum">
              <a:rPr lang="zh-CN" altLang="en-US" smtClean="0"/>
              <a:pPr/>
              <a:t>75</a:t>
            </a:fld>
            <a:endParaRPr lang="en-US" altLang="zh-CN" smtClean="0"/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+mj-lt"/>
              </a:rPr>
              <a:t>§5.4 </a:t>
            </a:r>
            <a:r>
              <a:rPr lang="zh-CN" altLang="en-US" dirty="0" smtClean="0">
                <a:latin typeface="隶书" pitchFamily="49" charset="-122"/>
              </a:rPr>
              <a:t>高速缓存</a:t>
            </a:r>
            <a:r>
              <a:rPr lang="zh-CN" altLang="en-US" sz="3200" b="1" dirty="0" smtClean="0">
                <a:latin typeface="隶书" pitchFamily="49" charset="-122"/>
              </a:rPr>
              <a:t>（</a:t>
            </a:r>
            <a:r>
              <a:rPr lang="en-US" altLang="en-US" sz="3200" b="1" dirty="0" smtClean="0">
                <a:latin typeface="隶书" pitchFamily="49" charset="-122"/>
              </a:rPr>
              <a:t>Cache)</a:t>
            </a:r>
            <a:endParaRPr lang="en-US" altLang="zh-CN" sz="3200" b="1" dirty="0" smtClean="0">
              <a:latin typeface="隶书" pitchFamily="49" charset="-122"/>
            </a:endParaRPr>
          </a:p>
        </p:txBody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sz="3200" u="sng" smtClean="0">
                <a:solidFill>
                  <a:srgbClr val="990033"/>
                </a:solidFill>
              </a:rPr>
              <a:t>了解：</a:t>
            </a:r>
            <a:endParaRPr lang="zh-CN" altLang="en-US" sz="3200" smtClean="0">
              <a:solidFill>
                <a:srgbClr val="990033"/>
              </a:solidFill>
            </a:endParaRPr>
          </a:p>
          <a:p>
            <a:pPr eaLnBrk="1" hangingPunct="1"/>
            <a:r>
              <a:rPr lang="en-US" altLang="zh-CN" smtClean="0"/>
              <a:t>Cache</a:t>
            </a:r>
            <a:r>
              <a:rPr lang="zh-CN" altLang="zh-CN" smtClean="0"/>
              <a:t>的基本概念；</a:t>
            </a:r>
          </a:p>
          <a:p>
            <a:pPr eaLnBrk="1" hangingPunct="1"/>
            <a:r>
              <a:rPr lang="zh-CN" altLang="zh-CN" smtClean="0"/>
              <a:t>基本工作原理；</a:t>
            </a:r>
          </a:p>
          <a:p>
            <a:pPr eaLnBrk="1" hangingPunct="1"/>
            <a:r>
              <a:rPr lang="zh-CN" altLang="zh-CN" smtClean="0"/>
              <a:t>命中率；</a:t>
            </a:r>
          </a:p>
          <a:p>
            <a:pPr eaLnBrk="1" hangingPunct="1"/>
            <a:r>
              <a:rPr lang="en-US" altLang="zh-CN" smtClean="0"/>
              <a:t>Cache</a:t>
            </a:r>
            <a:r>
              <a:rPr lang="zh-CN" altLang="zh-CN" smtClean="0"/>
              <a:t>的分级体系结构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5441136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90AB06-2FD6-4442-988E-1B136234C1EB}" type="slidenum">
              <a:rPr lang="zh-CN" altLang="en-US" smtClean="0"/>
              <a:pPr/>
              <a:t>76</a:t>
            </a:fld>
            <a:endParaRPr lang="en-US" altLang="zh-CN" smtClean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b="1" smtClean="0"/>
              <a:t>Cache</a:t>
            </a:r>
            <a:r>
              <a:rPr lang="zh-CN" altLang="zh-CN" smtClean="0"/>
              <a:t>的基本概念</a:t>
            </a:r>
            <a:endParaRPr lang="zh-CN" altLang="en-US" smtClean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916113"/>
            <a:ext cx="8101012" cy="46069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ct val="35000"/>
              </a:spcAft>
            </a:pPr>
            <a:r>
              <a:rPr lang="zh-CN" altLang="en-US" smtClean="0"/>
              <a:t>设置</a:t>
            </a:r>
            <a:r>
              <a:rPr lang="en-US" altLang="zh-CN" smtClean="0"/>
              <a:t>Cache</a:t>
            </a:r>
            <a:r>
              <a:rPr lang="zh-CN" altLang="en-US" smtClean="0"/>
              <a:t>的理由：</a:t>
            </a:r>
          </a:p>
          <a:p>
            <a:pPr lvl="1" eaLnBrk="1" hangingPunct="1">
              <a:spcAft>
                <a:spcPct val="15000"/>
              </a:spcAft>
            </a:pPr>
            <a:r>
              <a:rPr lang="en-US" altLang="zh-CN" smtClean="0"/>
              <a:t>CPU</a:t>
            </a:r>
            <a:r>
              <a:rPr lang="zh-CN" altLang="en-US" smtClean="0"/>
              <a:t>与主存之间在执行速度上存在较大差异；</a:t>
            </a:r>
          </a:p>
          <a:p>
            <a:pPr lvl="1" eaLnBrk="1" hangingPunct="1">
              <a:spcAft>
                <a:spcPct val="15000"/>
              </a:spcAft>
            </a:pPr>
            <a:r>
              <a:rPr lang="zh-CN" altLang="en-US" smtClean="0"/>
              <a:t>高速存储器芯片的价格较高；</a:t>
            </a:r>
          </a:p>
          <a:p>
            <a:pPr eaLnBrk="1" hangingPunct="1">
              <a:spcAft>
                <a:spcPct val="15000"/>
              </a:spcAft>
            </a:pPr>
            <a:r>
              <a:rPr lang="zh-CN" altLang="en-US" smtClean="0"/>
              <a:t>设置</a:t>
            </a:r>
            <a:r>
              <a:rPr lang="en-US" altLang="zh-CN" smtClean="0"/>
              <a:t>Cache</a:t>
            </a:r>
            <a:r>
              <a:rPr lang="zh-CN" altLang="en-US" smtClean="0"/>
              <a:t>的条件：</a:t>
            </a:r>
          </a:p>
          <a:p>
            <a:pPr lvl="1" eaLnBrk="1" hangingPunct="1">
              <a:spcAft>
                <a:spcPct val="15000"/>
              </a:spcAft>
            </a:pPr>
            <a:r>
              <a:rPr lang="zh-CN" altLang="en-US" smtClean="0"/>
              <a:t>程序的局部性原理</a:t>
            </a:r>
          </a:p>
          <a:p>
            <a:pPr lvl="2" eaLnBrk="1" hangingPunct="1"/>
            <a:r>
              <a:rPr lang="zh-CN" altLang="en-US" sz="1800" smtClean="0"/>
              <a:t>时间局部性：</a:t>
            </a:r>
          </a:p>
          <a:p>
            <a:pPr lvl="3" eaLnBrk="1" hangingPunct="1"/>
            <a:r>
              <a:rPr lang="zh-CN" altLang="en-US" sz="1800" b="1" smtClean="0"/>
              <a:t>最近的访问项可能在不久的将来再次被访问</a:t>
            </a:r>
          </a:p>
          <a:p>
            <a:pPr lvl="2" eaLnBrk="1" hangingPunct="1"/>
            <a:r>
              <a:rPr lang="zh-CN" altLang="en-US" sz="1800" smtClean="0"/>
              <a:t>空间局部性</a:t>
            </a:r>
            <a:r>
              <a:rPr lang="zh-CN" altLang="en-US" smtClean="0"/>
              <a:t>：</a:t>
            </a:r>
          </a:p>
          <a:p>
            <a:pPr lvl="3" eaLnBrk="1" hangingPunct="1"/>
            <a:r>
              <a:rPr lang="zh-CN" altLang="en-US" sz="1800" b="1" smtClean="0"/>
              <a:t>一个进程所访问的各项，其地址彼此很接近</a:t>
            </a:r>
          </a:p>
        </p:txBody>
      </p:sp>
    </p:spTree>
    <p:extLst>
      <p:ext uri="{BB962C8B-B14F-4D97-AF65-F5344CB8AC3E}">
        <p14:creationId xmlns:p14="http://schemas.microsoft.com/office/powerpoint/2010/main" val="328263275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Cache</a:t>
            </a:r>
            <a:r>
              <a:rPr lang="zh-CN" altLang="en-US" sz="4400" dirty="0" smtClean="0"/>
              <a:t>的工作原理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2060848"/>
            <a:ext cx="7848872" cy="417646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400" dirty="0" smtClean="0"/>
              <a:t>将主存和</a:t>
            </a:r>
            <a:r>
              <a:rPr lang="en-US" altLang="zh-CN" sz="2400" dirty="0" smtClean="0"/>
              <a:t>Cache</a:t>
            </a:r>
            <a:r>
              <a:rPr lang="zh-CN" altLang="en-US" sz="2400" dirty="0" smtClean="0"/>
              <a:t>都划分为固定大小的区，由硬件管理</a:t>
            </a:r>
            <a:endParaRPr lang="en-US" altLang="zh-CN" sz="2400" dirty="0" smtClean="0"/>
          </a:p>
          <a:p>
            <a:pPr marL="809625" lvl="1" indent="-360363">
              <a:buSzPct val="85000"/>
              <a:buFont typeface="+mj-ea"/>
              <a:buAutoNum type="circleNumDbPlain"/>
            </a:pPr>
            <a:r>
              <a:rPr lang="zh-CN" altLang="en-US" sz="2000" dirty="0" smtClean="0"/>
              <a:t>将主存一个区中的内容及其地址映像到</a:t>
            </a:r>
            <a:r>
              <a:rPr lang="en-US" altLang="zh-CN" sz="2000" dirty="0" smtClean="0"/>
              <a:t>Cache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 marL="809625" lvl="1" indent="-360363">
              <a:buSzPct val="85000"/>
              <a:buFont typeface="+mj-ea"/>
              <a:buAutoNum type="circleNumDbPlain"/>
            </a:pPr>
            <a:r>
              <a:rPr lang="en-US" altLang="zh-CN" sz="2000" dirty="0" smtClean="0"/>
              <a:t>CPU</a:t>
            </a:r>
            <a:r>
              <a:rPr lang="zh-CN" altLang="en-US" sz="2000" dirty="0" smtClean="0"/>
              <a:t>访问内存时，首先访问</a:t>
            </a:r>
            <a:r>
              <a:rPr lang="en-US" altLang="zh-CN" sz="2000" dirty="0" smtClean="0"/>
              <a:t>Cache</a:t>
            </a:r>
            <a:r>
              <a:rPr lang="zh-CN" altLang="en-US" sz="2000" dirty="0" smtClean="0"/>
              <a:t>，若找到则“命中”；</a:t>
            </a:r>
            <a:endParaRPr lang="en-US" altLang="zh-CN" sz="2000" dirty="0" smtClean="0"/>
          </a:p>
          <a:p>
            <a:pPr marL="809625" lvl="1" indent="-360363">
              <a:buSzPct val="85000"/>
              <a:buFont typeface="+mj-ea"/>
              <a:buAutoNum type="circleNumDbPlain"/>
            </a:pPr>
            <a:r>
              <a:rPr lang="zh-CN" altLang="en-US" sz="2000" dirty="0" smtClean="0"/>
              <a:t>否则再访问主存，并同时查询</a:t>
            </a:r>
            <a:r>
              <a:rPr lang="en-US" altLang="zh-CN" sz="2000" dirty="0" smtClean="0"/>
              <a:t>Cache</a:t>
            </a:r>
            <a:r>
              <a:rPr lang="zh-CN" altLang="en-US" sz="2000" dirty="0" smtClean="0"/>
              <a:t>中是否有空闲区；</a:t>
            </a:r>
            <a:endParaRPr lang="en-US" altLang="zh-CN" sz="2000" dirty="0" smtClean="0"/>
          </a:p>
          <a:p>
            <a:pPr marL="809625" lvl="1" indent="-360363">
              <a:buSzPct val="85000"/>
              <a:buFont typeface="+mj-ea"/>
              <a:buAutoNum type="circleNumDbPlain"/>
            </a:pPr>
            <a:r>
              <a:rPr lang="zh-CN" altLang="en-US" sz="2000" dirty="0" smtClean="0"/>
              <a:t>若</a:t>
            </a:r>
            <a:r>
              <a:rPr lang="en-US" altLang="zh-CN" sz="2000" dirty="0" smtClean="0"/>
              <a:t>Cache</a:t>
            </a:r>
            <a:r>
              <a:rPr lang="zh-CN" altLang="en-US" sz="2000" dirty="0" smtClean="0"/>
              <a:t>中有空闲区，则将主存对应区中内容整体调入；若无空闲区，则采用某种替换算法，将</a:t>
            </a:r>
            <a:r>
              <a:rPr lang="en-US" altLang="zh-CN" sz="2000" dirty="0" smtClean="0"/>
              <a:t>Cache</a:t>
            </a:r>
            <a:r>
              <a:rPr lang="zh-CN" altLang="en-US" sz="2000" dirty="0" smtClean="0"/>
              <a:t>某区内容调回主存，腾出空间。</a:t>
            </a:r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823D7D-F806-498B-A685-DA17BC42CCDC}" type="slidenum">
              <a:rPr lang="zh-CN" altLang="en-US" smtClean="0"/>
              <a:pPr>
                <a:defRPr/>
              </a:pPr>
              <a:t>77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84940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4F807FD-AEA2-458F-8174-58BC46A7B995}" type="slidenum">
              <a:rPr lang="zh-CN" altLang="en-US" smtClean="0"/>
              <a:pPr/>
              <a:t>78</a:t>
            </a:fld>
            <a:endParaRPr lang="en-US" altLang="zh-CN" smtClean="0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Cache</a:t>
            </a:r>
            <a:r>
              <a:rPr lang="zh-CN" altLang="en-US" sz="4400" dirty="0" smtClean="0"/>
              <a:t>的工作原理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476375" y="2657475"/>
            <a:ext cx="1447800" cy="2286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6353175" y="2733675"/>
            <a:ext cx="1371600" cy="2286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990975" y="2733675"/>
            <a:ext cx="1371600" cy="9906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1704975" y="3419475"/>
            <a:ext cx="11430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CPU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4105275" y="2962275"/>
            <a:ext cx="1295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6581775" y="3586163"/>
            <a:ext cx="10668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主 存</a:t>
            </a:r>
          </a:p>
        </p:txBody>
      </p:sp>
      <p:sp>
        <p:nvSpPr>
          <p:cNvPr id="81930" name="AutoShape 10"/>
          <p:cNvSpPr>
            <a:spLocks noChangeArrowheads="1"/>
          </p:cNvSpPr>
          <p:nvPr/>
        </p:nvSpPr>
        <p:spPr bwMode="auto">
          <a:xfrm>
            <a:off x="2943225" y="4221163"/>
            <a:ext cx="3409950" cy="385762"/>
          </a:xfrm>
          <a:prstGeom prst="leftRightArrow">
            <a:avLst>
              <a:gd name="adj1" fmla="val 50000"/>
              <a:gd name="adj2" fmla="val 17679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1" name="AutoShape 12"/>
          <p:cNvSpPr>
            <a:spLocks noChangeArrowheads="1"/>
          </p:cNvSpPr>
          <p:nvPr/>
        </p:nvSpPr>
        <p:spPr bwMode="auto">
          <a:xfrm>
            <a:off x="5362575" y="3070225"/>
            <a:ext cx="990600" cy="304800"/>
          </a:xfrm>
          <a:prstGeom prst="leftRightArrow">
            <a:avLst>
              <a:gd name="adj1" fmla="val 50000"/>
              <a:gd name="adj2" fmla="val 6500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2" name="Text Box 13"/>
          <p:cNvSpPr txBox="1">
            <a:spLocks noChangeArrowheads="1"/>
          </p:cNvSpPr>
          <p:nvPr/>
        </p:nvSpPr>
        <p:spPr bwMode="auto">
          <a:xfrm>
            <a:off x="4324350" y="4481513"/>
            <a:ext cx="838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DB</a:t>
            </a:r>
          </a:p>
        </p:txBody>
      </p:sp>
      <p:sp>
        <p:nvSpPr>
          <p:cNvPr id="75790" name="AutoShape 14"/>
          <p:cNvSpPr>
            <a:spLocks noChangeArrowheads="1"/>
          </p:cNvSpPr>
          <p:nvPr/>
        </p:nvSpPr>
        <p:spPr bwMode="auto">
          <a:xfrm>
            <a:off x="2916238" y="3068638"/>
            <a:ext cx="1076325" cy="304800"/>
          </a:xfrm>
          <a:prstGeom prst="leftRightArrow">
            <a:avLst>
              <a:gd name="adj1" fmla="val 50000"/>
              <a:gd name="adj2" fmla="val 70625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4" name="Text Box 15"/>
          <p:cNvSpPr txBox="1">
            <a:spLocks noChangeArrowheads="1"/>
          </p:cNvSpPr>
          <p:nvPr/>
        </p:nvSpPr>
        <p:spPr bwMode="auto">
          <a:xfrm>
            <a:off x="5548313" y="2679700"/>
            <a:ext cx="838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DB</a:t>
            </a:r>
          </a:p>
        </p:txBody>
      </p:sp>
      <p:sp>
        <p:nvSpPr>
          <p:cNvPr id="81935" name="Text Box 16"/>
          <p:cNvSpPr txBox="1">
            <a:spLocks noChangeArrowheads="1"/>
          </p:cNvSpPr>
          <p:nvPr/>
        </p:nvSpPr>
        <p:spPr bwMode="auto">
          <a:xfrm>
            <a:off x="3203575" y="2713038"/>
            <a:ext cx="838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DB</a:t>
            </a: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auto">
          <a:xfrm>
            <a:off x="2339975" y="5805488"/>
            <a:ext cx="1081088" cy="46166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命中</a:t>
            </a:r>
          </a:p>
        </p:txBody>
      </p:sp>
      <p:sp>
        <p:nvSpPr>
          <p:cNvPr id="75794" name="Line 18"/>
          <p:cNvSpPr>
            <a:spLocks noChangeShapeType="1"/>
          </p:cNvSpPr>
          <p:nvPr/>
        </p:nvSpPr>
        <p:spPr bwMode="auto">
          <a:xfrm flipH="1">
            <a:off x="2916238" y="3573463"/>
            <a:ext cx="1223962" cy="2232025"/>
          </a:xfrm>
          <a:prstGeom prst="line">
            <a:avLst/>
          </a:prstGeom>
          <a:noFill/>
          <a:ln w="22225" cap="sq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 rot="-3926878">
            <a:off x="3084513" y="4873625"/>
            <a:ext cx="8382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存在</a:t>
            </a:r>
          </a:p>
        </p:txBody>
      </p:sp>
      <p:sp>
        <p:nvSpPr>
          <p:cNvPr id="75799" name="Freeform 23"/>
          <p:cNvSpPr>
            <a:spLocks/>
          </p:cNvSpPr>
          <p:nvPr/>
        </p:nvSpPr>
        <p:spPr bwMode="auto">
          <a:xfrm>
            <a:off x="2333625" y="4724400"/>
            <a:ext cx="4160838" cy="838200"/>
          </a:xfrm>
          <a:custGeom>
            <a:avLst/>
            <a:gdLst>
              <a:gd name="T0" fmla="*/ 0 w 2621"/>
              <a:gd name="T1" fmla="*/ 0 h 499"/>
              <a:gd name="T2" fmla="*/ 163513 w 2621"/>
              <a:gd name="T3" fmla="*/ 260363 h 499"/>
              <a:gd name="T4" fmla="*/ 327025 w 2621"/>
              <a:gd name="T5" fmla="*/ 433378 h 499"/>
              <a:gd name="T6" fmla="*/ 409575 w 2621"/>
              <a:gd name="T7" fmla="*/ 477052 h 499"/>
              <a:gd name="T8" fmla="*/ 655638 w 2621"/>
              <a:gd name="T9" fmla="*/ 650067 h 499"/>
              <a:gd name="T10" fmla="*/ 833438 w 2621"/>
              <a:gd name="T11" fmla="*/ 722297 h 499"/>
              <a:gd name="T12" fmla="*/ 1187450 w 2621"/>
              <a:gd name="T13" fmla="*/ 838200 h 499"/>
              <a:gd name="T14" fmla="*/ 2811463 w 2621"/>
              <a:gd name="T15" fmla="*/ 823082 h 499"/>
              <a:gd name="T16" fmla="*/ 3235325 w 2621"/>
              <a:gd name="T17" fmla="*/ 678623 h 499"/>
              <a:gd name="T18" fmla="*/ 3357563 w 2621"/>
              <a:gd name="T19" fmla="*/ 636629 h 499"/>
              <a:gd name="T20" fmla="*/ 3479801 w 2621"/>
              <a:gd name="T21" fmla="*/ 577837 h 499"/>
              <a:gd name="T22" fmla="*/ 3684588 w 2621"/>
              <a:gd name="T23" fmla="*/ 492170 h 499"/>
              <a:gd name="T24" fmla="*/ 3725863 w 2621"/>
              <a:gd name="T25" fmla="*/ 461934 h 499"/>
              <a:gd name="T26" fmla="*/ 3767138 w 2621"/>
              <a:gd name="T27" fmla="*/ 448496 h 499"/>
              <a:gd name="T28" fmla="*/ 3808413 w 2621"/>
              <a:gd name="T29" fmla="*/ 404822 h 499"/>
              <a:gd name="T30" fmla="*/ 3889376 w 2621"/>
              <a:gd name="T31" fmla="*/ 361148 h 499"/>
              <a:gd name="T32" fmla="*/ 3971926 w 2621"/>
              <a:gd name="T33" fmla="*/ 304037 h 499"/>
              <a:gd name="T34" fmla="*/ 4040188 w 2621"/>
              <a:gd name="T35" fmla="*/ 216689 h 499"/>
              <a:gd name="T36" fmla="*/ 4121151 w 2621"/>
              <a:gd name="T37" fmla="*/ 100786 h 499"/>
              <a:gd name="T38" fmla="*/ 4121151 w 2621"/>
              <a:gd name="T39" fmla="*/ 30236 h 49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621"/>
              <a:gd name="T61" fmla="*/ 0 h 499"/>
              <a:gd name="T62" fmla="*/ 2621 w 2621"/>
              <a:gd name="T63" fmla="*/ 499 h 49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621" h="499">
                <a:moveTo>
                  <a:pt x="0" y="0"/>
                </a:moveTo>
                <a:cubicBezTo>
                  <a:pt x="47" y="47"/>
                  <a:pt x="68" y="101"/>
                  <a:pt x="103" y="155"/>
                </a:cubicBezTo>
                <a:cubicBezTo>
                  <a:pt x="125" y="188"/>
                  <a:pt x="172" y="238"/>
                  <a:pt x="206" y="258"/>
                </a:cubicBezTo>
                <a:cubicBezTo>
                  <a:pt x="255" y="287"/>
                  <a:pt x="209" y="243"/>
                  <a:pt x="258" y="284"/>
                </a:cubicBezTo>
                <a:cubicBezTo>
                  <a:pt x="298" y="317"/>
                  <a:pt x="364" y="372"/>
                  <a:pt x="413" y="387"/>
                </a:cubicBezTo>
                <a:cubicBezTo>
                  <a:pt x="449" y="411"/>
                  <a:pt x="485" y="419"/>
                  <a:pt x="525" y="430"/>
                </a:cubicBezTo>
                <a:cubicBezTo>
                  <a:pt x="600" y="451"/>
                  <a:pt x="675" y="474"/>
                  <a:pt x="748" y="499"/>
                </a:cubicBezTo>
                <a:cubicBezTo>
                  <a:pt x="1089" y="496"/>
                  <a:pt x="1430" y="496"/>
                  <a:pt x="1771" y="490"/>
                </a:cubicBezTo>
                <a:cubicBezTo>
                  <a:pt x="1837" y="489"/>
                  <a:pt x="1956" y="416"/>
                  <a:pt x="2038" y="404"/>
                </a:cubicBezTo>
                <a:cubicBezTo>
                  <a:pt x="2098" y="384"/>
                  <a:pt x="2072" y="392"/>
                  <a:pt x="2115" y="379"/>
                </a:cubicBezTo>
                <a:cubicBezTo>
                  <a:pt x="2141" y="361"/>
                  <a:pt x="2164" y="358"/>
                  <a:pt x="2192" y="344"/>
                </a:cubicBezTo>
                <a:cubicBezTo>
                  <a:pt x="2234" y="323"/>
                  <a:pt x="2275" y="307"/>
                  <a:pt x="2321" y="293"/>
                </a:cubicBezTo>
                <a:cubicBezTo>
                  <a:pt x="2330" y="287"/>
                  <a:pt x="2338" y="280"/>
                  <a:pt x="2347" y="275"/>
                </a:cubicBezTo>
                <a:cubicBezTo>
                  <a:pt x="2355" y="271"/>
                  <a:pt x="2365" y="272"/>
                  <a:pt x="2373" y="267"/>
                </a:cubicBezTo>
                <a:cubicBezTo>
                  <a:pt x="2383" y="260"/>
                  <a:pt x="2390" y="249"/>
                  <a:pt x="2399" y="241"/>
                </a:cubicBezTo>
                <a:cubicBezTo>
                  <a:pt x="2441" y="206"/>
                  <a:pt x="2406" y="239"/>
                  <a:pt x="2450" y="215"/>
                </a:cubicBezTo>
                <a:cubicBezTo>
                  <a:pt x="2468" y="205"/>
                  <a:pt x="2502" y="181"/>
                  <a:pt x="2502" y="181"/>
                </a:cubicBezTo>
                <a:cubicBezTo>
                  <a:pt x="2558" y="95"/>
                  <a:pt x="2473" y="221"/>
                  <a:pt x="2545" y="129"/>
                </a:cubicBezTo>
                <a:cubicBezTo>
                  <a:pt x="2621" y="32"/>
                  <a:pt x="2550" y="109"/>
                  <a:pt x="2596" y="60"/>
                </a:cubicBezTo>
                <a:cubicBezTo>
                  <a:pt x="2607" y="29"/>
                  <a:pt x="2609" y="43"/>
                  <a:pt x="2596" y="18"/>
                </a:cubicBezTo>
              </a:path>
            </a:pathLst>
          </a:custGeom>
          <a:noFill/>
          <a:ln w="25400" cap="sq">
            <a:solidFill>
              <a:srgbClr val="FF0000"/>
            </a:solidFill>
            <a:round/>
            <a:headEnd type="triangle" w="lg" len="lg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0" name="Text Box 24"/>
          <p:cNvSpPr txBox="1">
            <a:spLocks noChangeArrowheads="1"/>
          </p:cNvSpPr>
          <p:nvPr/>
        </p:nvSpPr>
        <p:spPr bwMode="auto">
          <a:xfrm>
            <a:off x="4643438" y="5589588"/>
            <a:ext cx="1296987" cy="461665"/>
          </a:xfrm>
          <a:prstGeom prst="rect">
            <a:avLst/>
          </a:prstGeom>
          <a:noFill/>
          <a:ln w="22225" cap="sq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不命中</a:t>
            </a:r>
          </a:p>
        </p:txBody>
      </p:sp>
    </p:spTree>
    <p:extLst>
      <p:ext uri="{BB962C8B-B14F-4D97-AF65-F5344CB8AC3E}">
        <p14:creationId xmlns:p14="http://schemas.microsoft.com/office/powerpoint/2010/main" val="345031277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57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0" grpId="0" animBg="1"/>
      <p:bldP spid="75793" grpId="0"/>
      <p:bldP spid="75793" grpId="1"/>
      <p:bldP spid="75794" grpId="0" animBg="1"/>
      <p:bldP spid="75794" grpId="1" animBg="1"/>
      <p:bldP spid="75795" grpId="0"/>
      <p:bldP spid="75795" grpId="1"/>
      <p:bldP spid="75799" grpId="0" animBg="1"/>
      <p:bldP spid="7580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BBDE782-F941-45A8-B082-F40706E8B5A4}" type="slidenum">
              <a:rPr lang="zh-CN" altLang="en-US" smtClean="0"/>
              <a:pPr/>
              <a:t>79</a:t>
            </a:fld>
            <a:endParaRPr lang="en-US" altLang="zh-CN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b="1" smtClean="0"/>
              <a:t>Cache</a:t>
            </a:r>
            <a:r>
              <a:rPr lang="zh-CN" altLang="en-US" smtClean="0"/>
              <a:t>的命中率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22488"/>
            <a:ext cx="7772400" cy="41148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命中率影响系统的平均存取速度。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000" dirty="0" smtClean="0"/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hlink"/>
                </a:solidFill>
              </a:rPr>
              <a:t>Cache</a:t>
            </a:r>
            <a:r>
              <a:rPr lang="zh-CN" altLang="en-US" sz="2400" dirty="0" smtClean="0">
                <a:solidFill>
                  <a:schemeClr val="hlink"/>
                </a:solidFill>
              </a:rPr>
              <a:t>存储器系统的平均存取速度=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zh-CN" sz="2400" dirty="0" smtClean="0">
                <a:solidFill>
                  <a:schemeClr val="hlink"/>
                </a:solidFill>
              </a:rPr>
              <a:t>    </a:t>
            </a:r>
            <a:r>
              <a:rPr lang="en-US" altLang="zh-CN" sz="2400" dirty="0" smtClean="0">
                <a:solidFill>
                  <a:schemeClr val="hlink"/>
                </a:solidFill>
              </a:rPr>
              <a:t>Cache</a:t>
            </a:r>
            <a:r>
              <a:rPr lang="zh-CN" altLang="en-US" sz="2400" dirty="0" smtClean="0">
                <a:solidFill>
                  <a:schemeClr val="hlink"/>
                </a:solidFill>
              </a:rPr>
              <a:t>存取速度</a:t>
            </a:r>
            <a:r>
              <a:rPr lang="zh-CN" altLang="en-US" sz="2400" dirty="0" smtClean="0">
                <a:solidFill>
                  <a:schemeClr val="hlink"/>
                </a:solidFill>
                <a:cs typeface="Arial" charset="0"/>
              </a:rPr>
              <a:t>×</a:t>
            </a:r>
            <a:r>
              <a:rPr lang="zh-CN" altLang="en-US" sz="2400" dirty="0" smtClean="0">
                <a:solidFill>
                  <a:schemeClr val="hlink"/>
                </a:solidFill>
              </a:rPr>
              <a:t>命中率+</a:t>
            </a:r>
            <a:r>
              <a:rPr lang="en-US" altLang="zh-CN" sz="2400" dirty="0" smtClean="0">
                <a:solidFill>
                  <a:schemeClr val="hlink"/>
                </a:solidFill>
              </a:rPr>
              <a:t>RAM</a:t>
            </a:r>
            <a:r>
              <a:rPr lang="zh-CN" altLang="en-US" sz="2400" dirty="0" smtClean="0">
                <a:solidFill>
                  <a:schemeClr val="hlink"/>
                </a:solidFill>
              </a:rPr>
              <a:t>存取速度</a:t>
            </a:r>
            <a:r>
              <a:rPr lang="zh-CN" altLang="en-US" sz="2400" dirty="0" smtClean="0">
                <a:solidFill>
                  <a:schemeClr val="hlink"/>
                </a:solidFill>
                <a:cs typeface="Arial" charset="0"/>
              </a:rPr>
              <a:t>×</a:t>
            </a:r>
            <a:r>
              <a:rPr lang="zh-CN" altLang="en-US" sz="2400" dirty="0" smtClean="0">
                <a:solidFill>
                  <a:schemeClr val="hlink"/>
                </a:solidFill>
              </a:rPr>
              <a:t>不命中率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endParaRPr lang="zh-CN" altLang="en-US" sz="2400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en-US" altLang="zh-CN" dirty="0" smtClean="0"/>
              <a:t>Cache</a:t>
            </a:r>
            <a:r>
              <a:rPr lang="zh-CN" altLang="en-US" dirty="0" smtClean="0"/>
              <a:t>与内存的空间比一般为：1</a:t>
            </a:r>
            <a:r>
              <a:rPr lang="zh-CN" altLang="en-US" dirty="0" smtClean="0">
                <a:sym typeface="Symbol" pitchFamily="18" charset="2"/>
              </a:rPr>
              <a:t></a:t>
            </a:r>
            <a:r>
              <a:rPr lang="zh-CN" altLang="en-US" dirty="0" smtClean="0"/>
              <a:t>128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4278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Cache</a:t>
            </a:r>
            <a:r>
              <a:rPr lang="zh-CN" altLang="en-US" dirty="0" smtClean="0"/>
              <a:t>存储系统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81368"/>
            <a:ext cx="8246720" cy="293180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400" dirty="0" smtClean="0"/>
              <a:t>Cache</a:t>
            </a:r>
            <a:r>
              <a:rPr lang="zh-CN" altLang="en-US" sz="2400" dirty="0" smtClean="0"/>
              <a:t>存储系统由高速缓冲存储器（</a:t>
            </a:r>
            <a:r>
              <a:rPr lang="en-US" altLang="zh-CN" sz="2400" dirty="0" smtClean="0"/>
              <a:t>Cache</a:t>
            </a:r>
            <a:r>
              <a:rPr lang="zh-CN" altLang="en-US" sz="2400" dirty="0" smtClean="0"/>
              <a:t>）和主内存构成，由硬件系统负责管理。</a:t>
            </a:r>
            <a:endParaRPr lang="en-US" altLang="zh-CN" sz="2400" dirty="0" smtClean="0"/>
          </a:p>
          <a:p>
            <a:pPr lvl="1">
              <a:lnSpc>
                <a:spcPct val="115000"/>
              </a:lnSpc>
            </a:pPr>
            <a:r>
              <a:rPr lang="zh-CN" altLang="en-US" dirty="0"/>
              <a:t>对程序员是透明的</a:t>
            </a:r>
          </a:p>
          <a:p>
            <a:pPr>
              <a:lnSpc>
                <a:spcPct val="115000"/>
              </a:lnSpc>
              <a:spcBef>
                <a:spcPts val="1200"/>
              </a:spcBef>
            </a:pPr>
            <a:r>
              <a:rPr lang="zh-CN" altLang="en-US" dirty="0"/>
              <a:t>主要设计</a:t>
            </a:r>
            <a:r>
              <a:rPr lang="zh-CN" altLang="en-US" dirty="0" smtClean="0"/>
              <a:t>目标</a:t>
            </a:r>
            <a:r>
              <a:rPr lang="zh-CN" altLang="en-US" dirty="0"/>
              <a:t>：</a:t>
            </a:r>
          </a:p>
          <a:p>
            <a:pPr lvl="1">
              <a:lnSpc>
                <a:spcPct val="115000"/>
              </a:lnSpc>
            </a:pPr>
            <a:r>
              <a:rPr lang="zh-CN" altLang="en-US" dirty="0" smtClean="0"/>
              <a:t>提高</a:t>
            </a:r>
            <a:r>
              <a:rPr lang="en-US" altLang="zh-CN" dirty="0"/>
              <a:t>CPU</a:t>
            </a:r>
            <a:r>
              <a:rPr lang="zh-CN" altLang="en-US" dirty="0"/>
              <a:t>访问内存的存取</a:t>
            </a:r>
            <a:r>
              <a:rPr lang="zh-CN" altLang="en-US" dirty="0" smtClean="0"/>
              <a:t>速度。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32440" y="6309320"/>
            <a:ext cx="517498" cy="457200"/>
          </a:xfrm>
        </p:spPr>
        <p:txBody>
          <a:bodyPr/>
          <a:lstStyle/>
          <a:p>
            <a:pPr>
              <a:defRPr/>
            </a:pPr>
            <a:fld id="{846BFCE9-B7C0-4A8F-B83D-75C58729A626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282431" y="3823271"/>
            <a:ext cx="1800225" cy="611187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15000"/>
              </a:lnSpc>
              <a:spcBef>
                <a:spcPct val="65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Cache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2431" y="4832921"/>
            <a:ext cx="1800225" cy="611187"/>
          </a:xfrm>
          <a:prstGeom prst="rect">
            <a:avLst/>
          </a:prstGeom>
          <a:solidFill>
            <a:srgbClr val="339966"/>
          </a:solidFill>
          <a:ln w="12700" cap="sq">
            <a:solidFill>
              <a:srgbClr val="339966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15000"/>
              </a:lnSpc>
              <a:spcBef>
                <a:spcPct val="65000"/>
              </a:spcBef>
            </a:pPr>
            <a:r>
              <a:rPr lang="zh-CN" altLang="en-US" sz="2400" b="1">
                <a:solidFill>
                  <a:schemeClr val="bg1"/>
                </a:solidFill>
              </a:rPr>
              <a:t>主存储器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6064943" y="3501008"/>
            <a:ext cx="2233613" cy="2305050"/>
          </a:xfrm>
          <a:prstGeom prst="rect">
            <a:avLst/>
          </a:prstGeom>
          <a:noFill/>
          <a:ln w="22225">
            <a:solidFill>
              <a:schemeClr val="tx1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7146031" y="4423346"/>
            <a:ext cx="0" cy="431800"/>
          </a:xfrm>
          <a:prstGeom prst="line">
            <a:avLst/>
          </a:prstGeom>
          <a:noFill/>
          <a:ln w="22225" cap="sq">
            <a:solidFill>
              <a:srgbClr val="FF6600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4309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A4F4FED-3704-4118-85F4-2C81E6251D7D}" type="slidenum">
              <a:rPr lang="zh-CN" altLang="en-US" smtClean="0"/>
              <a:pPr/>
              <a:t>80</a:t>
            </a:fld>
            <a:endParaRPr lang="en-US" altLang="zh-CN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/>
              <a:t>Cache</a:t>
            </a:r>
            <a:r>
              <a:rPr lang="zh-CN" altLang="en-US" sz="4400" smtClean="0"/>
              <a:t>的读写操作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752600" y="2667000"/>
            <a:ext cx="1447800" cy="250530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读操作</a:t>
            </a:r>
          </a:p>
          <a:p>
            <a:pPr eaLnBrk="0" hangingPunct="0">
              <a:spcBef>
                <a:spcPct val="50000"/>
              </a:spcBef>
            </a:pPr>
            <a:endParaRPr kumimoji="1" lang="zh-CN" altLang="en-US" sz="3200" b="1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kumimoji="1" lang="zh-CN" altLang="en-US" sz="3200" b="1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zh-CN" altLang="en-US" sz="32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写操作</a:t>
            </a:r>
            <a:endParaRPr kumimoji="1" lang="zh-CN" altLang="en-US" sz="240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276600" y="2286000"/>
            <a:ext cx="2514600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贯穿读出式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旁路读出式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467100" y="4149725"/>
            <a:ext cx="1752600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写穿式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回写式</a:t>
            </a:r>
            <a:endParaRPr kumimoji="1" lang="zh-CN" altLang="en-US" sz="2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3975" name="AutoShape 7"/>
          <p:cNvSpPr>
            <a:spLocks/>
          </p:cNvSpPr>
          <p:nvPr/>
        </p:nvSpPr>
        <p:spPr bwMode="auto">
          <a:xfrm>
            <a:off x="3124200" y="2590800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3976" name="AutoShape 8"/>
          <p:cNvSpPr>
            <a:spLocks/>
          </p:cNvSpPr>
          <p:nvPr/>
        </p:nvSpPr>
        <p:spPr bwMode="auto">
          <a:xfrm>
            <a:off x="3314700" y="4454525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42259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2C9BBF-20CD-4188-8646-71CFC5CC7A14}" type="slidenum">
              <a:rPr lang="zh-CN" altLang="en-US" smtClean="0"/>
              <a:pPr/>
              <a:t>81</a:t>
            </a:fld>
            <a:endParaRPr lang="en-US" altLang="zh-CN" smtClean="0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贯穿读出式</a:t>
            </a:r>
            <a:endParaRPr lang="zh-CN" altLang="en-US" smtClean="0"/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187450" y="4962525"/>
            <a:ext cx="16002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702050" y="4962525"/>
            <a:ext cx="16002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6445250" y="4962525"/>
            <a:ext cx="16002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1492250" y="5191125"/>
            <a:ext cx="1066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CPU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930650" y="5191125"/>
            <a:ext cx="1219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en-US" sz="28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  <a:endParaRPr kumimoji="1" lang="en-US" altLang="zh-CN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6750050" y="5191125"/>
            <a:ext cx="990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主 存</a:t>
            </a:r>
            <a:endParaRPr kumimoji="1" lang="zh-CN" alt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3740" name="AutoShape 12"/>
          <p:cNvSpPr>
            <a:spLocks noChangeArrowheads="1"/>
          </p:cNvSpPr>
          <p:nvPr/>
        </p:nvSpPr>
        <p:spPr bwMode="auto">
          <a:xfrm>
            <a:off x="5302250" y="5267325"/>
            <a:ext cx="1143000" cy="304800"/>
          </a:xfrm>
          <a:prstGeom prst="leftArrow">
            <a:avLst>
              <a:gd name="adj1" fmla="val 50000"/>
              <a:gd name="adj2" fmla="val 9375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1" name="AutoShape 13"/>
          <p:cNvSpPr>
            <a:spLocks noChangeArrowheads="1"/>
          </p:cNvSpPr>
          <p:nvPr/>
        </p:nvSpPr>
        <p:spPr bwMode="auto">
          <a:xfrm>
            <a:off x="2787650" y="5267325"/>
            <a:ext cx="914400" cy="304800"/>
          </a:xfrm>
          <a:prstGeom prst="leftArrow">
            <a:avLst>
              <a:gd name="adj1" fmla="val 50000"/>
              <a:gd name="adj2" fmla="val 7500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827584" y="1989138"/>
            <a:ext cx="7704856" cy="209595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58775" indent="-358775" algn="just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SzPct val="60000"/>
              <a:buFont typeface="Wingdings" pitchFamily="2" charset="2"/>
              <a:buChar char="n"/>
              <a:tabLst>
                <a:tab pos="358775" algn="l"/>
              </a:tabLst>
            </a:pPr>
            <a:r>
              <a:rPr kumimoji="1" lang="en-GB" altLang="zh-CN" sz="2800" b="1" dirty="0" err="1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CPU</a:t>
            </a:r>
            <a:r>
              <a:rPr kumimoji="1" lang="en-GB" altLang="en-US" sz="2800" b="1" dirty="0" err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对主存的所有数据请求都首先送到</a:t>
            </a:r>
            <a:r>
              <a:rPr kumimoji="1" lang="en-GB" altLang="zh-CN" sz="2800" b="1" dirty="0" err="1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Cache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kumimoji="1" lang="zh-CN" altLang="zh-CN" sz="28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在</a:t>
            </a:r>
            <a:r>
              <a:rPr kumimoji="1" lang="en-GB" altLang="zh-CN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Cache</a:t>
            </a:r>
            <a:r>
              <a:rPr kumimoji="1" lang="zh-CN" altLang="en-GB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中查找。</a:t>
            </a:r>
          </a:p>
          <a:p>
            <a:pPr marL="358775" indent="-358775" algn="just" eaLnBrk="0" hangingPunct="0">
              <a:lnSpc>
                <a:spcPct val="110000"/>
              </a:lnSpc>
              <a:spcBef>
                <a:spcPct val="20000"/>
              </a:spcBef>
              <a:spcAft>
                <a:spcPct val="5000"/>
              </a:spcAft>
              <a:buSzPct val="60000"/>
              <a:buFont typeface="Wingdings" pitchFamily="2" charset="2"/>
              <a:buChar char="n"/>
              <a:tabLst>
                <a:tab pos="358775" algn="l"/>
              </a:tabLst>
            </a:pPr>
            <a:r>
              <a:rPr kumimoji="1" lang="en-GB" altLang="zh-CN" sz="2800" b="1" dirty="0" err="1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若</a:t>
            </a:r>
            <a:r>
              <a:rPr kumimoji="1" lang="en-GB" altLang="en-US" sz="2800" b="1" dirty="0" err="1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命中</a:t>
            </a:r>
            <a:r>
              <a:rPr kumimoji="1" lang="en-GB" altLang="en-US" sz="28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则</a:t>
            </a:r>
            <a:r>
              <a:rPr kumimoji="1" lang="en-GB" altLang="en-US" sz="2800" b="1" dirty="0" err="1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将数据送出；如果不命中</a:t>
            </a:r>
            <a:r>
              <a:rPr kumimoji="1" lang="en-GB" altLang="en-US" sz="2800" b="1" dirty="0" err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，则将数据请求传给主存</a:t>
            </a:r>
            <a:r>
              <a:rPr kumimoji="1" lang="en-GB" altLang="zh-CN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kumimoji="1" lang="zh-CN" altLang="en-US" sz="2800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18747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3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  <p:bldP spid="73734" grpId="0" animBg="1"/>
      <p:bldP spid="73735" grpId="0" animBg="1"/>
      <p:bldP spid="73736" grpId="0"/>
      <p:bldP spid="73737" grpId="0"/>
      <p:bldP spid="73738" grpId="0"/>
      <p:bldP spid="73740" grpId="0" animBg="1"/>
      <p:bldP spid="73741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E29324-CBC4-47B3-ADF4-A365745F170C}" type="slidenum">
              <a:rPr lang="zh-CN" altLang="en-US" smtClean="0"/>
              <a:pPr/>
              <a:t>82</a:t>
            </a:fld>
            <a:endParaRPr lang="en-US" altLang="zh-CN" smtClean="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旁路读出式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30400"/>
            <a:ext cx="8278813" cy="23622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15000"/>
              </a:spcBef>
            </a:pPr>
            <a:r>
              <a:rPr lang="en-GB" altLang="zh-CN" sz="2400" smtClean="0">
                <a:latin typeface="Times New Roman" pitchFamily="18" charset="0"/>
              </a:rPr>
              <a:t>CPU</a:t>
            </a:r>
            <a:r>
              <a:rPr lang="zh-CN" altLang="en-GB" sz="2400" smtClean="0">
                <a:latin typeface="Times New Roman" pitchFamily="18" charset="0"/>
              </a:rPr>
              <a:t>向</a:t>
            </a:r>
            <a:r>
              <a:rPr lang="en-GB" altLang="zh-CN" sz="2400" smtClean="0">
                <a:latin typeface="Times New Roman" pitchFamily="18" charset="0"/>
              </a:rPr>
              <a:t>Cache</a:t>
            </a:r>
            <a:r>
              <a:rPr lang="en-GB" altLang="en-US" sz="2400" smtClean="0">
                <a:latin typeface="Times New Roman" pitchFamily="18" charset="0"/>
              </a:rPr>
              <a:t>和主存同时发出</a:t>
            </a:r>
            <a:r>
              <a:rPr lang="zh-CN" altLang="zh-CN" sz="2400" smtClean="0">
                <a:latin typeface="Times New Roman" pitchFamily="18" charset="0"/>
              </a:rPr>
              <a:t>数据</a:t>
            </a:r>
            <a:r>
              <a:rPr lang="zh-CN" altLang="en-GB" sz="2400" smtClean="0">
                <a:latin typeface="Times New Roman" pitchFamily="18" charset="0"/>
              </a:rPr>
              <a:t>请求。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</a:pPr>
            <a:r>
              <a:rPr lang="en-GB" altLang="en-US" sz="2400" smtClean="0">
                <a:latin typeface="Times New Roman" pitchFamily="18" charset="0"/>
              </a:rPr>
              <a:t>命中，则</a:t>
            </a:r>
            <a:r>
              <a:rPr lang="en-GB" altLang="zh-CN" sz="2400" smtClean="0">
                <a:latin typeface="Times New Roman" pitchFamily="18" charset="0"/>
              </a:rPr>
              <a:t>Cache</a:t>
            </a:r>
            <a:r>
              <a:rPr lang="en-GB" altLang="en-US" sz="2400" smtClean="0">
                <a:latin typeface="Times New Roman" pitchFamily="18" charset="0"/>
              </a:rPr>
              <a:t>将数据回送给</a:t>
            </a:r>
            <a:r>
              <a:rPr lang="en-GB" altLang="zh-CN" sz="2400" smtClean="0">
                <a:latin typeface="Times New Roman" pitchFamily="18" charset="0"/>
              </a:rPr>
              <a:t>CPU，</a:t>
            </a:r>
            <a:r>
              <a:rPr lang="zh-CN" altLang="en-GB" sz="2400" smtClean="0">
                <a:latin typeface="Times New Roman" pitchFamily="18" charset="0"/>
              </a:rPr>
              <a:t>并同时中断</a:t>
            </a:r>
            <a:r>
              <a:rPr lang="en-GB" altLang="zh-CN" sz="2400" smtClean="0">
                <a:latin typeface="Times New Roman" pitchFamily="18" charset="0"/>
              </a:rPr>
              <a:t>CPU</a:t>
            </a:r>
            <a:r>
              <a:rPr lang="en-GB" altLang="en-US" sz="2400" smtClean="0">
                <a:latin typeface="Times New Roman" pitchFamily="18" charset="0"/>
              </a:rPr>
              <a:t>对主</a:t>
            </a:r>
            <a:r>
              <a:rPr lang="en-GB" altLang="zh-CN" sz="2400" smtClean="0">
                <a:latin typeface="Times New Roman" pitchFamily="18" charset="0"/>
              </a:rPr>
              <a:t>    </a:t>
            </a:r>
            <a:r>
              <a:rPr lang="en-GB" altLang="en-US" sz="2400" smtClean="0">
                <a:latin typeface="Times New Roman" pitchFamily="18" charset="0"/>
              </a:rPr>
              <a:t>存的请求；</a:t>
            </a:r>
            <a:endParaRPr lang="en-GB" altLang="zh-CN" sz="2400" smtClean="0">
              <a:latin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15000"/>
              </a:spcBef>
            </a:pPr>
            <a:r>
              <a:rPr lang="en-GB" altLang="en-US" sz="2400" smtClean="0">
                <a:latin typeface="Times New Roman" pitchFamily="18" charset="0"/>
              </a:rPr>
              <a:t>若不命中，则</a:t>
            </a:r>
            <a:r>
              <a:rPr lang="en-GB" altLang="zh-CN" sz="2400" smtClean="0">
                <a:latin typeface="Times New Roman" pitchFamily="18" charset="0"/>
              </a:rPr>
              <a:t>Cache</a:t>
            </a:r>
            <a:r>
              <a:rPr lang="en-GB" altLang="en-US" sz="2400" smtClean="0">
                <a:latin typeface="Times New Roman" pitchFamily="18" charset="0"/>
              </a:rPr>
              <a:t>不做任何动作，由</a:t>
            </a:r>
            <a:r>
              <a:rPr lang="en-GB" altLang="zh-CN" sz="2400" smtClean="0">
                <a:latin typeface="Times New Roman" pitchFamily="18" charset="0"/>
              </a:rPr>
              <a:t>CPU</a:t>
            </a:r>
            <a:r>
              <a:rPr lang="en-GB" altLang="en-US" sz="2400" smtClean="0">
                <a:latin typeface="Times New Roman" pitchFamily="18" charset="0"/>
              </a:rPr>
              <a:t>直接访问主存</a:t>
            </a:r>
            <a:endParaRPr lang="zh-CN" altLang="en-US" sz="2400" smtClean="0">
              <a:latin typeface="Times New Roman" pitchFamily="18" charset="0"/>
            </a:endParaRP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2514600" y="4724400"/>
            <a:ext cx="13716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5029200" y="4343400"/>
            <a:ext cx="1371600" cy="762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5029200" y="5562600"/>
            <a:ext cx="1371600" cy="762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717800" y="4953000"/>
            <a:ext cx="1066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CPU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5105400" y="4419600"/>
            <a:ext cx="1219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en-US" sz="28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  <a:endParaRPr kumimoji="1" lang="en-US" altLang="zh-CN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5220072" y="5703639"/>
            <a:ext cx="1104528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 存</a:t>
            </a:r>
            <a:endParaRPr kumimoji="1"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4767" name="Line 15"/>
          <p:cNvSpPr>
            <a:spLocks noChangeShapeType="1"/>
          </p:cNvSpPr>
          <p:nvPr/>
        </p:nvSpPr>
        <p:spPr bwMode="auto">
          <a:xfrm flipH="1">
            <a:off x="3886200" y="4648200"/>
            <a:ext cx="1143000" cy="457200"/>
          </a:xfrm>
          <a:prstGeom prst="line">
            <a:avLst/>
          </a:prstGeom>
          <a:noFill/>
          <a:ln w="3175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8" name="Line 16"/>
          <p:cNvSpPr>
            <a:spLocks noChangeShapeType="1"/>
          </p:cNvSpPr>
          <p:nvPr/>
        </p:nvSpPr>
        <p:spPr bwMode="auto">
          <a:xfrm flipH="1" flipV="1">
            <a:off x="3886200" y="5334000"/>
            <a:ext cx="1143000" cy="685800"/>
          </a:xfrm>
          <a:prstGeom prst="line">
            <a:avLst/>
          </a:prstGeom>
          <a:noFill/>
          <a:ln w="3175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3528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nimBg="1"/>
      <p:bldP spid="74757" grpId="0" animBg="1"/>
      <p:bldP spid="74758" grpId="0" animBg="1"/>
      <p:bldP spid="74759" grpId="0"/>
      <p:bldP spid="74760" grpId="0"/>
      <p:bldP spid="74761" grpId="0"/>
      <p:bldP spid="74767" grpId="0" animBg="1"/>
      <p:bldP spid="74768" grpId="0" animBg="1"/>
      <p:bldP spid="74768" grpId="1" animBg="1"/>
      <p:bldP spid="74768" grpId="2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CBACFE-6B76-4CAC-9C1C-B6F78F982E54}" type="slidenum">
              <a:rPr lang="zh-CN" altLang="en-US" smtClean="0"/>
              <a:pPr/>
              <a:t>83</a:t>
            </a:fld>
            <a:endParaRPr lang="en-US" altLang="zh-CN" smtClean="0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写穿式</a:t>
            </a: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133600"/>
            <a:ext cx="6557963" cy="1447800"/>
          </a:xfrm>
        </p:spPr>
        <p:txBody>
          <a:bodyPr/>
          <a:lstStyle/>
          <a:p>
            <a:pPr eaLnBrk="1" hangingPunct="1"/>
            <a:r>
              <a:rPr lang="zh-CN" altLang="en-US" smtClean="0"/>
              <a:t>从</a:t>
            </a:r>
            <a:r>
              <a:rPr lang="en-US" altLang="zh-CN" smtClean="0"/>
              <a:t>CPU</a:t>
            </a:r>
            <a:r>
              <a:rPr lang="zh-CN" altLang="en-US" smtClean="0"/>
              <a:t>发出的写信号送</a:t>
            </a:r>
            <a:r>
              <a:rPr lang="en-US" altLang="en-US" smtClean="0"/>
              <a:t>Cache</a:t>
            </a:r>
            <a:r>
              <a:rPr lang="zh-CN" altLang="en-US" smtClean="0"/>
              <a:t>的同时也写入主存。</a:t>
            </a:r>
            <a:endParaRPr lang="en-US" altLang="zh-CN" smtClean="0"/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2514600" y="4205288"/>
            <a:ext cx="13716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046" name="Rectangle 5"/>
          <p:cNvSpPr>
            <a:spLocks noChangeArrowheads="1"/>
          </p:cNvSpPr>
          <p:nvPr/>
        </p:nvSpPr>
        <p:spPr bwMode="auto">
          <a:xfrm>
            <a:off x="5029200" y="3824288"/>
            <a:ext cx="1371600" cy="762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047" name="Rectangle 6"/>
          <p:cNvSpPr>
            <a:spLocks noChangeArrowheads="1"/>
          </p:cNvSpPr>
          <p:nvPr/>
        </p:nvSpPr>
        <p:spPr bwMode="auto">
          <a:xfrm>
            <a:off x="5029200" y="5043488"/>
            <a:ext cx="1371600" cy="7620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048" name="Text Box 7"/>
          <p:cNvSpPr txBox="1">
            <a:spLocks noChangeArrowheads="1"/>
          </p:cNvSpPr>
          <p:nvPr/>
        </p:nvSpPr>
        <p:spPr bwMode="auto">
          <a:xfrm>
            <a:off x="2743200" y="4433888"/>
            <a:ext cx="10668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CPU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7049" name="Text Box 8"/>
          <p:cNvSpPr txBox="1">
            <a:spLocks noChangeArrowheads="1"/>
          </p:cNvSpPr>
          <p:nvPr/>
        </p:nvSpPr>
        <p:spPr bwMode="auto">
          <a:xfrm>
            <a:off x="5105400" y="3900488"/>
            <a:ext cx="12192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en-US" sz="28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  <a:endParaRPr kumimoji="1" lang="en-US" altLang="zh-CN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7050" name="Text Box 9"/>
          <p:cNvSpPr txBox="1">
            <a:spLocks noChangeArrowheads="1"/>
          </p:cNvSpPr>
          <p:nvPr/>
        </p:nvSpPr>
        <p:spPr bwMode="auto">
          <a:xfrm>
            <a:off x="5257800" y="5195888"/>
            <a:ext cx="9906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主 存</a:t>
            </a:r>
            <a:endParaRPr kumimoji="1" lang="zh-CN" alt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7051" name="Line 10"/>
          <p:cNvSpPr>
            <a:spLocks noChangeShapeType="1"/>
          </p:cNvSpPr>
          <p:nvPr/>
        </p:nvSpPr>
        <p:spPr bwMode="auto">
          <a:xfrm flipV="1">
            <a:off x="3886200" y="4205288"/>
            <a:ext cx="1143000" cy="30480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052" name="Line 11"/>
          <p:cNvSpPr>
            <a:spLocks noChangeShapeType="1"/>
          </p:cNvSpPr>
          <p:nvPr/>
        </p:nvSpPr>
        <p:spPr bwMode="auto">
          <a:xfrm>
            <a:off x="3886200" y="4814888"/>
            <a:ext cx="1143000" cy="60960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65827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EDC99B-F531-4D55-8619-B354FF13ED48}" type="slidenum">
              <a:rPr lang="zh-CN" altLang="en-US" smtClean="0"/>
              <a:pPr/>
              <a:t>84</a:t>
            </a:fld>
            <a:endParaRPr lang="en-US" altLang="zh-CN" smtClean="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回写式</a:t>
            </a:r>
            <a:r>
              <a:rPr lang="zh-CN" altLang="en-US" sz="3600" smtClean="0"/>
              <a:t>（</a:t>
            </a:r>
            <a:r>
              <a:rPr lang="zh-CN" altLang="en-US" smtClean="0"/>
              <a:t>写更新</a:t>
            </a:r>
            <a:r>
              <a:rPr lang="zh-CN" altLang="en-US" sz="3600" smtClean="0"/>
              <a:t>）</a:t>
            </a: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350125" cy="2209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数据一般只写到</a:t>
            </a:r>
            <a:r>
              <a:rPr lang="en-US" altLang="en-US" smtClean="0"/>
              <a:t>Cache</a:t>
            </a:r>
            <a:r>
              <a:rPr lang="en-US" altLang="zh-CN" smtClean="0"/>
              <a:t>，</a:t>
            </a:r>
            <a:r>
              <a:rPr lang="zh-CN" altLang="en-US" smtClean="0"/>
              <a:t>当</a:t>
            </a:r>
            <a:r>
              <a:rPr lang="en-US" altLang="en-US" smtClean="0"/>
              <a:t>Cache</a:t>
            </a:r>
            <a:r>
              <a:rPr lang="zh-CN" altLang="en-US" smtClean="0"/>
              <a:t>中的数据被再次更新时，将原更新的数据写入主存相应单元，并接受新的数据。</a:t>
            </a:r>
          </a:p>
        </p:txBody>
      </p:sp>
      <p:sp>
        <p:nvSpPr>
          <p:cNvPr id="88069" name="Rectangle 4"/>
          <p:cNvSpPr>
            <a:spLocks noChangeArrowheads="1"/>
          </p:cNvSpPr>
          <p:nvPr/>
        </p:nvSpPr>
        <p:spPr bwMode="auto">
          <a:xfrm>
            <a:off x="1066800" y="4572000"/>
            <a:ext cx="16002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0" name="Rectangle 5"/>
          <p:cNvSpPr>
            <a:spLocks noChangeArrowheads="1"/>
          </p:cNvSpPr>
          <p:nvPr/>
        </p:nvSpPr>
        <p:spPr bwMode="auto">
          <a:xfrm>
            <a:off x="3810000" y="4572000"/>
            <a:ext cx="16002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1" name="Rectangle 6"/>
          <p:cNvSpPr>
            <a:spLocks noChangeArrowheads="1"/>
          </p:cNvSpPr>
          <p:nvPr/>
        </p:nvSpPr>
        <p:spPr bwMode="auto">
          <a:xfrm>
            <a:off x="6553200" y="4572000"/>
            <a:ext cx="1600200" cy="914400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2" name="Text Box 7"/>
          <p:cNvSpPr txBox="1">
            <a:spLocks noChangeArrowheads="1"/>
          </p:cNvSpPr>
          <p:nvPr/>
        </p:nvSpPr>
        <p:spPr bwMode="auto">
          <a:xfrm>
            <a:off x="1371600" y="4800600"/>
            <a:ext cx="1066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CPU</a:t>
            </a:r>
            <a:endParaRPr kumimoji="1" lang="en-US" altLang="zh-CN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8073" name="Text Box 8"/>
          <p:cNvSpPr txBox="1">
            <a:spLocks noChangeArrowheads="1"/>
          </p:cNvSpPr>
          <p:nvPr/>
        </p:nvSpPr>
        <p:spPr bwMode="auto">
          <a:xfrm>
            <a:off x="4038600" y="4800600"/>
            <a:ext cx="1219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en-US" sz="28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  <a:endParaRPr kumimoji="1" lang="en-US" altLang="zh-CN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8074" name="Text Box 9"/>
          <p:cNvSpPr txBox="1">
            <a:spLocks noChangeArrowheads="1"/>
          </p:cNvSpPr>
          <p:nvPr/>
        </p:nvSpPr>
        <p:spPr bwMode="auto">
          <a:xfrm>
            <a:off x="6858000" y="4800600"/>
            <a:ext cx="990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主 存</a:t>
            </a:r>
            <a:endParaRPr kumimoji="1" lang="zh-CN" alt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8075" name="AutoShape 12"/>
          <p:cNvSpPr>
            <a:spLocks noChangeArrowheads="1"/>
          </p:cNvSpPr>
          <p:nvPr/>
        </p:nvSpPr>
        <p:spPr bwMode="auto">
          <a:xfrm>
            <a:off x="2667000" y="4876800"/>
            <a:ext cx="1143000" cy="304800"/>
          </a:xfrm>
          <a:prstGeom prst="rightArrow">
            <a:avLst>
              <a:gd name="adj1" fmla="val 50000"/>
              <a:gd name="adj2" fmla="val 9375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6" name="AutoShape 13"/>
          <p:cNvSpPr>
            <a:spLocks noChangeArrowheads="1"/>
          </p:cNvSpPr>
          <p:nvPr/>
        </p:nvSpPr>
        <p:spPr bwMode="auto">
          <a:xfrm>
            <a:off x="5410200" y="4876800"/>
            <a:ext cx="1143000" cy="304800"/>
          </a:xfrm>
          <a:prstGeom prst="rightArrow">
            <a:avLst>
              <a:gd name="adj1" fmla="val 50000"/>
              <a:gd name="adj2" fmla="val 9375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7" name="Text Box 14"/>
          <p:cNvSpPr txBox="1">
            <a:spLocks noChangeArrowheads="1"/>
          </p:cNvSpPr>
          <p:nvPr/>
        </p:nvSpPr>
        <p:spPr bwMode="auto">
          <a:xfrm>
            <a:off x="5562600" y="4419600"/>
            <a:ext cx="914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更新</a:t>
            </a:r>
          </a:p>
        </p:txBody>
      </p:sp>
      <p:sp>
        <p:nvSpPr>
          <p:cNvPr id="88078" name="Text Box 15"/>
          <p:cNvSpPr txBox="1">
            <a:spLocks noChangeArrowheads="1"/>
          </p:cNvSpPr>
          <p:nvPr/>
        </p:nvSpPr>
        <p:spPr bwMode="auto">
          <a:xfrm>
            <a:off x="2771775" y="4437063"/>
            <a:ext cx="9144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写入</a:t>
            </a:r>
          </a:p>
        </p:txBody>
      </p:sp>
    </p:spTree>
    <p:extLst>
      <p:ext uri="{BB962C8B-B14F-4D97-AF65-F5344CB8AC3E}">
        <p14:creationId xmlns:p14="http://schemas.microsoft.com/office/powerpoint/2010/main" val="56801103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4D34B0-DCF7-4C39-88BB-4BFF2B957BF0}" type="slidenum">
              <a:rPr lang="zh-CN" altLang="en-US" smtClean="0"/>
              <a:pPr/>
              <a:t>85</a:t>
            </a:fld>
            <a:endParaRPr lang="en-US" altLang="zh-CN" smtClean="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Cache</a:t>
            </a:r>
            <a:r>
              <a:rPr lang="zh-CN" altLang="en-US" smtClean="0"/>
              <a:t>的分级体系结构</a:t>
            </a:r>
          </a:p>
        </p:txBody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989138"/>
            <a:ext cx="7772400" cy="4392612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一级</a:t>
            </a:r>
            <a:r>
              <a:rPr lang="en-US" altLang="en-US" dirty="0" smtClean="0"/>
              <a:t>Cache</a:t>
            </a:r>
            <a:r>
              <a:rPr lang="en-US" altLang="zh-CN" dirty="0" smtClean="0"/>
              <a:t>：</a:t>
            </a:r>
            <a:r>
              <a:rPr lang="zh-CN" altLang="en-US" dirty="0" smtClean="0"/>
              <a:t>容量一般为8</a:t>
            </a:r>
            <a:r>
              <a:rPr lang="en-US" altLang="zh-CN" dirty="0" smtClean="0"/>
              <a:t>KB---64KB</a:t>
            </a:r>
          </a:p>
          <a:p>
            <a:pPr lvl="1" eaLnBrk="1" hangingPunct="1"/>
            <a:r>
              <a:rPr lang="zh-CN" altLang="en-GB" dirty="0" smtClean="0"/>
              <a:t>一级</a:t>
            </a:r>
            <a:r>
              <a:rPr lang="en-GB" altLang="zh-CN" dirty="0" smtClean="0"/>
              <a:t>Cache</a:t>
            </a:r>
            <a:r>
              <a:rPr lang="zh-CN" altLang="en-GB" dirty="0" smtClean="0"/>
              <a:t>集成在</a:t>
            </a:r>
            <a:r>
              <a:rPr lang="en-GB" altLang="zh-CN" dirty="0" smtClean="0"/>
              <a:t>CPU</a:t>
            </a:r>
            <a:r>
              <a:rPr lang="zh-CN" altLang="en-GB" dirty="0" smtClean="0"/>
              <a:t>片内。</a:t>
            </a:r>
            <a:r>
              <a:rPr lang="en-GB" altLang="zh-CN" dirty="0" smtClean="0"/>
              <a:t>L1 </a:t>
            </a:r>
            <a:r>
              <a:rPr lang="en-US" altLang="zh-CN" dirty="0" smtClean="0"/>
              <a:t>Cache</a:t>
            </a:r>
            <a:r>
              <a:rPr lang="zh-CN" altLang="en-GB" dirty="0" smtClean="0"/>
              <a:t>分为指令</a:t>
            </a:r>
            <a:r>
              <a:rPr lang="en-GB" altLang="zh-CN" dirty="0" smtClean="0"/>
              <a:t>Cache</a:t>
            </a:r>
            <a:r>
              <a:rPr lang="zh-CN" altLang="en-GB" dirty="0" smtClean="0"/>
              <a:t>和数据</a:t>
            </a:r>
            <a:r>
              <a:rPr lang="en-GB" altLang="zh-CN" dirty="0" smtClean="0"/>
              <a:t>Cache</a:t>
            </a:r>
            <a:r>
              <a:rPr lang="zh-CN" altLang="en-GB" dirty="0" smtClean="0"/>
              <a:t>。</a:t>
            </a:r>
            <a:r>
              <a:rPr lang="zh-CN" altLang="en-US" dirty="0" smtClean="0"/>
              <a:t>使指令和数据的访问互不影响。</a:t>
            </a:r>
            <a:r>
              <a:rPr lang="zh-CN" altLang="en-GB" dirty="0" smtClean="0"/>
              <a:t>指令</a:t>
            </a:r>
            <a:r>
              <a:rPr lang="en-GB" altLang="zh-CN" dirty="0" smtClean="0"/>
              <a:t>Cache</a:t>
            </a:r>
            <a:r>
              <a:rPr lang="zh-CN" altLang="en-GB" dirty="0" smtClean="0"/>
              <a:t>用于存放预取的指令。数据</a:t>
            </a:r>
            <a:r>
              <a:rPr lang="en-GB" altLang="zh-CN" dirty="0" smtClean="0"/>
              <a:t>Cache</a:t>
            </a:r>
            <a:r>
              <a:rPr lang="zh-CN" altLang="en-GB" dirty="0" smtClean="0"/>
              <a:t>中存放指令的操作数。 </a:t>
            </a:r>
            <a:r>
              <a:rPr lang="en-GB" altLang="zh-CN" dirty="0" smtClean="0"/>
              <a:t> 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二级</a:t>
            </a:r>
            <a:r>
              <a:rPr lang="en-US" altLang="en-US" dirty="0" smtClean="0"/>
              <a:t>Cache</a:t>
            </a:r>
            <a:r>
              <a:rPr lang="en-US" altLang="zh-CN" dirty="0" smtClean="0"/>
              <a:t>：</a:t>
            </a:r>
            <a:r>
              <a:rPr lang="zh-CN" altLang="en-US" dirty="0" smtClean="0"/>
              <a:t>容量一般为128</a:t>
            </a:r>
            <a:r>
              <a:rPr lang="en-US" altLang="zh-CN" dirty="0" smtClean="0"/>
              <a:t>KB---2MB</a:t>
            </a:r>
          </a:p>
          <a:p>
            <a:pPr lvl="1" eaLnBrk="1" hangingPunct="1"/>
            <a:r>
              <a:rPr lang="zh-CN" altLang="en-GB" dirty="0" smtClean="0"/>
              <a:t>在</a:t>
            </a:r>
            <a:r>
              <a:rPr lang="en-GB" altLang="zh-CN" dirty="0" err="1" smtClean="0"/>
              <a:t>PentiumⅡ</a:t>
            </a:r>
            <a:r>
              <a:rPr lang="zh-CN" altLang="en-GB" dirty="0" smtClean="0"/>
              <a:t>之后的微处理器芯片上都配置了二级</a:t>
            </a:r>
            <a:r>
              <a:rPr lang="en-GB" altLang="zh-CN" dirty="0" smtClean="0"/>
              <a:t>Cache</a:t>
            </a:r>
            <a:r>
              <a:rPr lang="zh-CN" altLang="en-GB" dirty="0" smtClean="0"/>
              <a:t>，其工作频率与</a:t>
            </a:r>
            <a:r>
              <a:rPr lang="en-GB" altLang="zh-CN" dirty="0" smtClean="0"/>
              <a:t>CPU</a:t>
            </a:r>
            <a:r>
              <a:rPr lang="zh-CN" altLang="en-GB" dirty="0" smtClean="0"/>
              <a:t>内核的频率相同。 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21263795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DEBB41-E393-4574-9632-E6A484955CCA}" type="slidenum">
              <a:rPr lang="zh-CN" altLang="en-US" smtClean="0"/>
              <a:pPr/>
              <a:t>86</a:t>
            </a:fld>
            <a:endParaRPr lang="en-US" altLang="zh-CN" smtClean="0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Cache</a:t>
            </a:r>
            <a:r>
              <a:rPr lang="zh-CN" altLang="en-US" sz="4400" smtClean="0"/>
              <a:t>的分级体系结构</a:t>
            </a:r>
          </a:p>
        </p:txBody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040" y="1989138"/>
            <a:ext cx="7772400" cy="763587"/>
          </a:xfrm>
        </p:spPr>
        <p:txBody>
          <a:bodyPr/>
          <a:lstStyle/>
          <a:p>
            <a:pPr eaLnBrk="1" hangingPunct="1"/>
            <a:r>
              <a:rPr lang="zh-CN" altLang="en-GB" smtClean="0"/>
              <a:t>系统中的二级</a:t>
            </a:r>
            <a:r>
              <a:rPr lang="en-GB" altLang="zh-CN" smtClean="0"/>
              <a:t>Cache </a:t>
            </a:r>
            <a:endParaRPr lang="zh-CN" altLang="en-US" smtClean="0"/>
          </a:p>
        </p:txBody>
      </p:sp>
      <p:sp>
        <p:nvSpPr>
          <p:cNvPr id="90117" name="Rectangle 4"/>
          <p:cNvSpPr>
            <a:spLocks noChangeArrowheads="1"/>
          </p:cNvSpPr>
          <p:nvPr/>
        </p:nvSpPr>
        <p:spPr bwMode="auto">
          <a:xfrm>
            <a:off x="268288" y="3403600"/>
            <a:ext cx="1447800" cy="1609725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8" name="Rectangle 5"/>
          <p:cNvSpPr>
            <a:spLocks noChangeArrowheads="1"/>
          </p:cNvSpPr>
          <p:nvPr/>
        </p:nvSpPr>
        <p:spPr bwMode="auto">
          <a:xfrm>
            <a:off x="5160963" y="3355975"/>
            <a:ext cx="1371600" cy="1577975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9" name="Rectangle 6"/>
          <p:cNvSpPr>
            <a:spLocks noChangeArrowheads="1"/>
          </p:cNvSpPr>
          <p:nvPr/>
        </p:nvSpPr>
        <p:spPr bwMode="auto">
          <a:xfrm>
            <a:off x="2782888" y="3644900"/>
            <a:ext cx="1371600" cy="1223963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0" name="Text Box 7"/>
          <p:cNvSpPr txBox="1">
            <a:spLocks noChangeArrowheads="1"/>
          </p:cNvSpPr>
          <p:nvPr/>
        </p:nvSpPr>
        <p:spPr bwMode="auto">
          <a:xfrm>
            <a:off x="496888" y="3860800"/>
            <a:ext cx="99536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CPU</a:t>
            </a:r>
          </a:p>
        </p:txBody>
      </p:sp>
      <p:sp>
        <p:nvSpPr>
          <p:cNvPr id="90121" name="Text Box 8"/>
          <p:cNvSpPr txBox="1">
            <a:spLocks noChangeArrowheads="1"/>
          </p:cNvSpPr>
          <p:nvPr/>
        </p:nvSpPr>
        <p:spPr bwMode="auto">
          <a:xfrm>
            <a:off x="2933700" y="3757613"/>
            <a:ext cx="1150938" cy="895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 L1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</a:p>
        </p:txBody>
      </p:sp>
      <p:sp>
        <p:nvSpPr>
          <p:cNvPr id="90122" name="Text Box 9"/>
          <p:cNvSpPr txBox="1">
            <a:spLocks noChangeArrowheads="1"/>
          </p:cNvSpPr>
          <p:nvPr/>
        </p:nvSpPr>
        <p:spPr bwMode="auto">
          <a:xfrm>
            <a:off x="5337175" y="3730625"/>
            <a:ext cx="10795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L2</a:t>
            </a:r>
          </a:p>
          <a:p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Cache</a:t>
            </a:r>
            <a:endParaRPr kumimoji="1" lang="zh-CN" altLang="en-US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0123" name="AutoShape 11"/>
          <p:cNvSpPr>
            <a:spLocks noChangeArrowheads="1"/>
          </p:cNvSpPr>
          <p:nvPr/>
        </p:nvSpPr>
        <p:spPr bwMode="auto">
          <a:xfrm>
            <a:off x="4154488" y="4059238"/>
            <a:ext cx="990600" cy="304800"/>
          </a:xfrm>
          <a:prstGeom prst="leftRightArrow">
            <a:avLst>
              <a:gd name="adj1" fmla="val 50000"/>
              <a:gd name="adj2" fmla="val 6500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4" name="AutoShape 13"/>
          <p:cNvSpPr>
            <a:spLocks noChangeArrowheads="1"/>
          </p:cNvSpPr>
          <p:nvPr/>
        </p:nvSpPr>
        <p:spPr bwMode="auto">
          <a:xfrm>
            <a:off x="1708150" y="4059238"/>
            <a:ext cx="1076325" cy="304800"/>
          </a:xfrm>
          <a:prstGeom prst="leftRightArrow">
            <a:avLst>
              <a:gd name="adj1" fmla="val 50000"/>
              <a:gd name="adj2" fmla="val 70625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6" name="Text Box 14"/>
          <p:cNvSpPr txBox="1">
            <a:spLocks noChangeArrowheads="1"/>
          </p:cNvSpPr>
          <p:nvPr/>
        </p:nvSpPr>
        <p:spPr bwMode="auto">
          <a:xfrm>
            <a:off x="4427538" y="5734050"/>
            <a:ext cx="1871662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速度和存储容量兼备</a:t>
            </a:r>
          </a:p>
        </p:txBody>
      </p:sp>
      <p:sp>
        <p:nvSpPr>
          <p:cNvPr id="146447" name="Text Box 15"/>
          <p:cNvSpPr txBox="1">
            <a:spLocks noChangeArrowheads="1"/>
          </p:cNvSpPr>
          <p:nvPr/>
        </p:nvSpPr>
        <p:spPr bwMode="auto">
          <a:xfrm>
            <a:off x="1619250" y="5734050"/>
            <a:ext cx="230346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提高存取速度</a:t>
            </a:r>
          </a:p>
        </p:txBody>
      </p:sp>
      <p:sp>
        <p:nvSpPr>
          <p:cNvPr id="90127" name="Rectangle 17"/>
          <p:cNvSpPr>
            <a:spLocks noChangeArrowheads="1"/>
          </p:cNvSpPr>
          <p:nvPr/>
        </p:nvSpPr>
        <p:spPr bwMode="auto">
          <a:xfrm>
            <a:off x="7521575" y="2708275"/>
            <a:ext cx="1371600" cy="2232025"/>
          </a:xfrm>
          <a:prstGeom prst="rect">
            <a:avLst/>
          </a:prstGeom>
          <a:solidFill>
            <a:srgbClr val="33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8" name="Text Box 18"/>
          <p:cNvSpPr txBox="1">
            <a:spLocks noChangeArrowheads="1"/>
          </p:cNvSpPr>
          <p:nvPr/>
        </p:nvSpPr>
        <p:spPr bwMode="auto">
          <a:xfrm>
            <a:off x="7753350" y="3644900"/>
            <a:ext cx="1066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 存</a:t>
            </a:r>
          </a:p>
        </p:txBody>
      </p:sp>
      <p:sp>
        <p:nvSpPr>
          <p:cNvPr id="90129" name="AutoShape 19"/>
          <p:cNvSpPr>
            <a:spLocks noChangeArrowheads="1"/>
          </p:cNvSpPr>
          <p:nvPr/>
        </p:nvSpPr>
        <p:spPr bwMode="auto">
          <a:xfrm>
            <a:off x="6518275" y="4059238"/>
            <a:ext cx="990600" cy="304800"/>
          </a:xfrm>
          <a:prstGeom prst="leftRightArrow">
            <a:avLst>
              <a:gd name="adj1" fmla="val 50000"/>
              <a:gd name="adj2" fmla="val 65000"/>
            </a:avLst>
          </a:prstGeom>
          <a:solidFill>
            <a:srgbClr val="FF9900"/>
          </a:solidFill>
          <a:ln w="12700" cap="sq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2" name="Line 20"/>
          <p:cNvSpPr>
            <a:spLocks noChangeShapeType="1"/>
          </p:cNvSpPr>
          <p:nvPr/>
        </p:nvSpPr>
        <p:spPr bwMode="auto">
          <a:xfrm flipH="1">
            <a:off x="2700338" y="4797425"/>
            <a:ext cx="358775" cy="8636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53" name="Line 21"/>
          <p:cNvSpPr>
            <a:spLocks noChangeShapeType="1"/>
          </p:cNvSpPr>
          <p:nvPr/>
        </p:nvSpPr>
        <p:spPr bwMode="auto">
          <a:xfrm flipH="1">
            <a:off x="5508625" y="4868863"/>
            <a:ext cx="358775" cy="8636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54" name="Line 22"/>
          <p:cNvSpPr>
            <a:spLocks noChangeShapeType="1"/>
          </p:cNvSpPr>
          <p:nvPr/>
        </p:nvSpPr>
        <p:spPr bwMode="auto">
          <a:xfrm>
            <a:off x="8170863" y="4724400"/>
            <a:ext cx="1587" cy="100965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55" name="Text Box 23"/>
          <p:cNvSpPr txBox="1">
            <a:spLocks noChangeArrowheads="1"/>
          </p:cNvSpPr>
          <p:nvPr/>
        </p:nvSpPr>
        <p:spPr bwMode="auto">
          <a:xfrm>
            <a:off x="6875463" y="5805488"/>
            <a:ext cx="2089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提供存储容量</a:t>
            </a:r>
          </a:p>
        </p:txBody>
      </p:sp>
    </p:spTree>
    <p:extLst>
      <p:ext uri="{BB962C8B-B14F-4D97-AF65-F5344CB8AC3E}">
        <p14:creationId xmlns:p14="http://schemas.microsoft.com/office/powerpoint/2010/main" val="402924906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6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6" grpId="0"/>
      <p:bldP spid="146447" grpId="0"/>
      <p:bldP spid="146452" grpId="0" animBg="1"/>
      <p:bldP spid="146453" grpId="0" animBg="1"/>
      <p:bldP spid="146454" grpId="0" animBg="1"/>
      <p:bldP spid="14645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9F6FCB-0233-478D-831E-BC48451E95CA}" type="slidenum">
              <a:rPr lang="zh-CN" altLang="en-US" smtClean="0"/>
              <a:pPr/>
              <a:t>87</a:t>
            </a:fld>
            <a:endParaRPr lang="en-US" altLang="zh-CN" smtClean="0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latin typeface="+mj-lt"/>
              </a:rPr>
              <a:t>IBM PC/XT</a:t>
            </a:r>
            <a:r>
              <a:rPr lang="zh-CN" altLang="en-US" dirty="0" smtClean="0">
                <a:latin typeface="隶书" pitchFamily="49" charset="-122"/>
              </a:rPr>
              <a:t>存储器的空间分配</a:t>
            </a:r>
            <a:endParaRPr lang="zh-CN" altLang="en-US" sz="4400" dirty="0" smtClean="0">
              <a:latin typeface="隶书" pitchFamily="49" charset="-122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2195513" y="2174875"/>
            <a:ext cx="2514600" cy="411480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2195513" y="4079875"/>
            <a:ext cx="2514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2" name="Line 6"/>
          <p:cNvSpPr>
            <a:spLocks noChangeShapeType="1"/>
          </p:cNvSpPr>
          <p:nvPr/>
        </p:nvSpPr>
        <p:spPr bwMode="auto">
          <a:xfrm>
            <a:off x="2195513" y="4994275"/>
            <a:ext cx="2514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4786313" y="2098675"/>
            <a:ext cx="12192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00000</a:t>
            </a:r>
            <a:r>
              <a:rPr kumimoji="1" lang="zh-CN" altLang="zh-CN" sz="2000" b="1">
                <a:latin typeface="Times New Roman" pitchFamily="18" charset="0"/>
              </a:rPr>
              <a:t>H</a:t>
            </a:r>
            <a:endParaRPr kumimoji="1" lang="en-US" altLang="zh-CN" sz="2000" b="1">
              <a:latin typeface="Times New Roman" pitchFamily="18" charset="0"/>
            </a:endParaRP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4786313" y="3775075"/>
            <a:ext cx="15240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zh-CN" sz="2000" b="1">
                <a:latin typeface="Times New Roman" pitchFamily="18" charset="0"/>
              </a:rPr>
              <a:t>9FFFFH</a:t>
            </a:r>
            <a:endParaRPr kumimoji="1" lang="zh-CN" altLang="en-US" sz="2000" b="1">
              <a:latin typeface="Times New Roman" pitchFamily="18" charset="0"/>
            </a:endParaRP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4786313" y="4765675"/>
            <a:ext cx="14478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BFFFFH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4786313" y="5984875"/>
            <a:ext cx="14478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>
                <a:latin typeface="Times New Roman" pitchFamily="18" charset="0"/>
              </a:rPr>
              <a:t>FFFFFH</a:t>
            </a: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881313" y="2616200"/>
            <a:ext cx="1371600" cy="854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RAM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区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中宋" panose="02010600040101010101" pitchFamily="2" charset="-122"/>
              </a:rPr>
              <a:t>640</a:t>
            </a: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中宋" panose="02010600040101010101" pitchFamily="2" charset="-122"/>
              </a:rPr>
              <a:t>KB</a:t>
            </a:r>
          </a:p>
        </p:txBody>
      </p:sp>
      <p:sp>
        <p:nvSpPr>
          <p:cNvPr id="91148" name="Text Box 12"/>
          <p:cNvSpPr txBox="1">
            <a:spLocks noChangeArrowheads="1"/>
          </p:cNvSpPr>
          <p:nvPr/>
        </p:nvSpPr>
        <p:spPr bwMode="auto">
          <a:xfrm>
            <a:off x="2500313" y="4308475"/>
            <a:ext cx="19812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保留区  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中宋" panose="02010600040101010101" pitchFamily="2" charset="-122"/>
              </a:rPr>
              <a:t>128</a:t>
            </a: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中宋" panose="02010600040101010101" pitchFamily="2" charset="-122"/>
              </a:rPr>
              <a:t>KB</a:t>
            </a:r>
          </a:p>
        </p:txBody>
      </p:sp>
      <p:sp>
        <p:nvSpPr>
          <p:cNvPr id="91149" name="Text Box 13"/>
          <p:cNvSpPr txBox="1">
            <a:spLocks noChangeArrowheads="1"/>
          </p:cNvSpPr>
          <p:nvPr/>
        </p:nvSpPr>
        <p:spPr bwMode="auto">
          <a:xfrm>
            <a:off x="2531368" y="5301208"/>
            <a:ext cx="17526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中宋" panose="02010600040101010101" pitchFamily="2" charset="-122"/>
              </a:rPr>
              <a:t>ROM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区   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中宋" panose="02010600040101010101" pitchFamily="2" charset="-122"/>
              </a:rPr>
              <a:t>256</a:t>
            </a:r>
            <a:r>
              <a:rPr kumimoji="1"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中宋" panose="02010600040101010101" pitchFamily="2" charset="-122"/>
              </a:rPr>
              <a:t>KB</a:t>
            </a:r>
          </a:p>
        </p:txBody>
      </p:sp>
    </p:spTree>
    <p:extLst>
      <p:ext uri="{BB962C8B-B14F-4D97-AF65-F5344CB8AC3E}">
        <p14:creationId xmlns:p14="http://schemas.microsoft.com/office/powerpoint/2010/main" val="317296984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>
          <a:xfrm>
            <a:off x="1293813" y="214313"/>
            <a:ext cx="6950075" cy="1462087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掌握：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989138"/>
            <a:ext cx="6553200" cy="4103687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宋体" pitchFamily="2" charset="-122"/>
              </a:rPr>
              <a:t>基本概念：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dirty="0" smtClean="0">
                <a:latin typeface="宋体" pitchFamily="2" charset="-122"/>
              </a:rPr>
              <a:t>不同半导体存储器的特点及应用场合</a:t>
            </a:r>
          </a:p>
          <a:p>
            <a:pPr lvl="1" eaLnBrk="1" hangingPunct="1">
              <a:lnSpc>
                <a:spcPct val="115000"/>
              </a:lnSpc>
            </a:pPr>
            <a:r>
              <a:rPr lang="en-US" altLang="zh-CN" dirty="0" smtClean="0">
                <a:latin typeface="宋体" pitchFamily="2" charset="-122"/>
              </a:rPr>
              <a:t>Cache</a:t>
            </a:r>
            <a:r>
              <a:rPr lang="zh-CN" altLang="en-US" dirty="0" smtClean="0">
                <a:latin typeface="宋体" pitchFamily="2" charset="-122"/>
              </a:rPr>
              <a:t>的基本概念</a:t>
            </a:r>
          </a:p>
          <a:p>
            <a:pPr eaLnBrk="1" hangingPunct="1"/>
            <a:r>
              <a:rPr lang="zh-CN" altLang="en-US" dirty="0" smtClean="0">
                <a:latin typeface="宋体" pitchFamily="2" charset="-122"/>
              </a:rPr>
              <a:t>系统设计：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dirty="0" smtClean="0">
                <a:latin typeface="宋体" pitchFamily="2" charset="-122"/>
              </a:rPr>
              <a:t>存储器芯片与系统的连接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dirty="0" smtClean="0">
                <a:latin typeface="宋体" pitchFamily="2" charset="-122"/>
              </a:rPr>
              <a:t>译码电路及其他控制信号</a:t>
            </a:r>
          </a:p>
          <a:p>
            <a:pPr lvl="1" eaLnBrk="1" hangingPunct="1">
              <a:lnSpc>
                <a:spcPct val="115000"/>
              </a:lnSpc>
            </a:pPr>
            <a:r>
              <a:rPr lang="zh-CN" altLang="en-US" dirty="0" smtClean="0">
                <a:latin typeface="宋体" pitchFamily="2" charset="-122"/>
              </a:rPr>
              <a:t>存储器扩展技术</a:t>
            </a:r>
            <a:endParaRPr lang="zh-CN" altLang="en-US" dirty="0" smtClean="0"/>
          </a:p>
        </p:txBody>
      </p:sp>
      <p:sp>
        <p:nvSpPr>
          <p:cNvPr id="260100" name="AutoShape 4"/>
          <p:cNvSpPr>
            <a:spLocks/>
          </p:cNvSpPr>
          <p:nvPr/>
        </p:nvSpPr>
        <p:spPr bwMode="auto">
          <a:xfrm>
            <a:off x="5508625" y="4509765"/>
            <a:ext cx="215503" cy="1223491"/>
          </a:xfrm>
          <a:prstGeom prst="rightBrace">
            <a:avLst>
              <a:gd name="adj1" fmla="val 55576"/>
              <a:gd name="adj2" fmla="val 50000"/>
            </a:avLst>
          </a:prstGeom>
          <a:noFill/>
          <a:ln w="222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0101" name="Text Box 5"/>
          <p:cNvSpPr txBox="1">
            <a:spLocks noChangeArrowheads="1"/>
          </p:cNvSpPr>
          <p:nvPr/>
        </p:nvSpPr>
        <p:spPr bwMode="auto">
          <a:xfrm>
            <a:off x="5796136" y="4653136"/>
            <a:ext cx="2808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能够设计出所需要的内存储器</a:t>
            </a:r>
          </a:p>
        </p:txBody>
      </p:sp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8248575" y="6004823"/>
            <a:ext cx="787921" cy="73654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4000" kern="10" dirty="0">
                <a:ln w="9525" cap="sq">
                  <a:round/>
                  <a:headEnd type="none" w="sm" len="sm"/>
                  <a:tailEnd type="none" w="lg" len="lg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</a:t>
            </a:r>
            <a:r>
              <a:rPr lang="en-US" altLang="zh-CN" sz="4000" kern="10" dirty="0">
                <a:ln w="9525" cap="sq">
                  <a:round/>
                  <a:headEnd type="none" w="sm" len="sm"/>
                  <a:tailEnd type="none" w="lg" len="lg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!</a:t>
            </a:r>
            <a:endParaRPr lang="zh-CN" altLang="en-US" sz="4000" kern="10" dirty="0">
              <a:ln w="9525" cap="sq">
                <a:round/>
                <a:headEnd type="none" w="sm" len="sm"/>
                <a:tailEnd type="none" w="lg" len="lg"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8319773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0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0" grpId="0" animBg="1"/>
      <p:bldP spid="260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3DE80-856D-4CD7-A4D6-6377512821D9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Cache</a:t>
            </a:r>
            <a:endParaRPr lang="zh-CN" altLang="en-US" dirty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3755" y="2060848"/>
            <a:ext cx="6484937" cy="1199885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en-US" altLang="zh-CN" dirty="0" smtClean="0"/>
              <a:t>Cache</a:t>
            </a:r>
          </a:p>
          <a:p>
            <a:pPr lvl="1">
              <a:lnSpc>
                <a:spcPct val="115000"/>
              </a:lnSpc>
              <a:spcBef>
                <a:spcPts val="0"/>
              </a:spcBef>
            </a:pPr>
            <a:r>
              <a:rPr lang="zh-CN" altLang="en-US" dirty="0" smtClean="0"/>
              <a:t>高速缓存存储器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 bwMode="auto">
          <a:xfrm>
            <a:off x="3590108" y="4095754"/>
            <a:ext cx="1000132" cy="1714512"/>
          </a:xfrm>
          <a:prstGeom prst="rect">
            <a:avLst/>
          </a:prstGeom>
          <a:solidFill>
            <a:schemeClr val="accent5">
              <a:lumMod val="25000"/>
            </a:schemeClr>
          </a:solidFill>
          <a:ln w="25400" cap="sq" cmpd="sng" algn="ctr">
            <a:noFill/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宋体" pitchFamily="2" charset="-122"/>
              </a:rPr>
              <a:t>Cache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5804686" y="3429000"/>
            <a:ext cx="1071570" cy="2571768"/>
          </a:xfrm>
          <a:prstGeom prst="rect">
            <a:avLst/>
          </a:prstGeom>
          <a:solidFill>
            <a:schemeClr val="accent5">
              <a:lumMod val="25000"/>
            </a:schemeClr>
          </a:solidFill>
          <a:ln w="25400" cap="sq" cmpd="sng" algn="ctr">
            <a:noFill/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中宋" pitchFamily="2" charset="-122"/>
                <a:ea typeface="华文中宋" pitchFamily="2" charset="-122"/>
              </a:rPr>
              <a:t>主内存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1446968" y="4381506"/>
            <a:ext cx="1000132" cy="1238259"/>
          </a:xfrm>
          <a:prstGeom prst="rect">
            <a:avLst/>
          </a:prstGeom>
          <a:solidFill>
            <a:srgbClr val="FF3300"/>
          </a:solidFill>
          <a:ln w="25400" cap="sq" cmpd="sng" algn="ctr">
            <a:noFill/>
            <a:prstDash val="solid"/>
            <a:round/>
            <a:headEnd type="none" w="sm" len="sm"/>
            <a:tailEnd type="none" w="lg" len="lg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宋体" pitchFamily="2" charset="-122"/>
              </a:rPr>
              <a:t>CPU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cxnSp>
        <p:nvCxnSpPr>
          <p:cNvPr id="13" name="直接连接符 12"/>
          <p:cNvCxnSpPr>
            <a:stCxn id="12" idx="3"/>
            <a:endCxn id="9" idx="1"/>
          </p:cNvCxnSpPr>
          <p:nvPr/>
        </p:nvCxnSpPr>
        <p:spPr bwMode="auto">
          <a:xfrm flipV="1">
            <a:off x="2447100" y="4953009"/>
            <a:ext cx="1143008" cy="0"/>
          </a:xfrm>
          <a:prstGeom prst="lin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14" name="直接连接符 13"/>
          <p:cNvCxnSpPr/>
          <p:nvPr/>
        </p:nvCxnSpPr>
        <p:spPr bwMode="auto">
          <a:xfrm>
            <a:off x="4590240" y="4953011"/>
            <a:ext cx="1214446" cy="2117"/>
          </a:xfrm>
          <a:prstGeom prst="lin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2732852" y="3728007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/>
              <a:t>Cache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在系统中的位置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2432826" y="5106807"/>
            <a:ext cx="3543300" cy="893961"/>
          </a:xfrm>
          <a:custGeom>
            <a:avLst/>
            <a:gdLst>
              <a:gd name="connsiteX0" fmla="*/ 0 w 3543300"/>
              <a:gd name="connsiteY0" fmla="*/ 198967 h 770467"/>
              <a:gd name="connsiteX1" fmla="*/ 609600 w 3543300"/>
              <a:gd name="connsiteY1" fmla="*/ 630767 h 770467"/>
              <a:gd name="connsiteX2" fmla="*/ 2527300 w 3543300"/>
              <a:gd name="connsiteY2" fmla="*/ 681567 h 770467"/>
              <a:gd name="connsiteX3" fmla="*/ 3403600 w 3543300"/>
              <a:gd name="connsiteY3" fmla="*/ 97367 h 770467"/>
              <a:gd name="connsiteX4" fmla="*/ 3365500 w 3543300"/>
              <a:gd name="connsiteY4" fmla="*/ 97367 h 77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3300" h="770467">
                <a:moveTo>
                  <a:pt x="0" y="198967"/>
                </a:moveTo>
                <a:cubicBezTo>
                  <a:pt x="94191" y="374650"/>
                  <a:pt x="188383" y="550334"/>
                  <a:pt x="609600" y="630767"/>
                </a:cubicBezTo>
                <a:cubicBezTo>
                  <a:pt x="1030817" y="711200"/>
                  <a:pt x="2061633" y="770467"/>
                  <a:pt x="2527300" y="681567"/>
                </a:cubicBezTo>
                <a:cubicBezTo>
                  <a:pt x="2992967" y="592667"/>
                  <a:pt x="3263900" y="194734"/>
                  <a:pt x="3403600" y="97367"/>
                </a:cubicBezTo>
                <a:cubicBezTo>
                  <a:pt x="3543300" y="0"/>
                  <a:pt x="3454400" y="48683"/>
                  <a:pt x="3365500" y="97367"/>
                </a:cubicBezTo>
              </a:path>
            </a:pathLst>
          </a:custGeom>
          <a:noFill/>
          <a:ln w="38100" cap="sq" cmpd="sng" algn="ctr">
            <a:solidFill>
              <a:srgbClr val="FF0000"/>
            </a:solidFill>
            <a:prstDash val="solid"/>
            <a:round/>
            <a:headEnd type="triangle" w="lg" len="lg"/>
            <a:tailEnd type="triangl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89976" y="4520095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命中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47166" y="588932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不命中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37996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5" grpId="0"/>
      <p:bldP spid="16" grpId="0" animBg="1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22225" cap="sq" cmpd="sng" algn="ctr">
          <a:solidFill>
            <a:srgbClr val="FF6600"/>
          </a:solidFill>
          <a:prstDash val="solid"/>
          <a:round/>
          <a:headEnd type="none" w="sm" len="sm"/>
          <a:tailEnd type="triangle" w="lg" len="lg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22225" cap="sq" cmpd="sng" algn="ctr">
          <a:solidFill>
            <a:srgbClr val="FF6600"/>
          </a:solidFill>
          <a:prstDash val="solid"/>
          <a:round/>
          <a:headEnd type="none" w="sm" len="sm"/>
          <a:tailEnd type="triangle" w="lg" len="lg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3718</TotalTime>
  <Words>3973</Words>
  <Application>Microsoft Office PowerPoint</Application>
  <PresentationFormat>全屏显示(4:3)</PresentationFormat>
  <Paragraphs>1086</Paragraphs>
  <Slides>88</Slides>
  <Notes>73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88</vt:i4>
      </vt:variant>
    </vt:vector>
  </HeadingPairs>
  <TitlesOfParts>
    <vt:vector size="91" baseType="lpstr">
      <vt:lpstr>Blends</vt:lpstr>
      <vt:lpstr>剪辑</vt:lpstr>
      <vt:lpstr>Visio</vt:lpstr>
      <vt:lpstr>第5章  存储器系统</vt:lpstr>
      <vt:lpstr>主要内容：</vt:lpstr>
      <vt:lpstr>§5.1 概 述</vt:lpstr>
      <vt:lpstr>一、存储器系统</vt:lpstr>
      <vt:lpstr>微机中的存储器系统</vt:lpstr>
      <vt:lpstr>存储器分类</vt:lpstr>
      <vt:lpstr>存储系统</vt:lpstr>
      <vt:lpstr>Cache存储系统</vt:lpstr>
      <vt:lpstr>Cache</vt:lpstr>
      <vt:lpstr>PowerPoint 演示文稿</vt:lpstr>
      <vt:lpstr>虚拟存储器系统</vt:lpstr>
      <vt:lpstr>3. 主要性能指标</vt:lpstr>
      <vt:lpstr>4. 微机中的存储器</vt:lpstr>
      <vt:lpstr>§5.2 随机存取存储器</vt:lpstr>
      <vt:lpstr>8088总线信号</vt:lpstr>
      <vt:lpstr>一、静态存储器SRAM</vt:lpstr>
      <vt:lpstr>1. SRAM的特点</vt:lpstr>
      <vt:lpstr>2. 典型SRAM芯片</vt:lpstr>
      <vt:lpstr>典型SRAM芯片</vt:lpstr>
      <vt:lpstr>6264的工作过程</vt:lpstr>
      <vt:lpstr>3. 6264芯片与系统的连接</vt:lpstr>
      <vt:lpstr>6264与系统的连接框架图</vt:lpstr>
      <vt:lpstr>4. 存储器编址</vt:lpstr>
      <vt:lpstr>6264芯片的编址</vt:lpstr>
      <vt:lpstr>存储器编址</vt:lpstr>
      <vt:lpstr>5. 译码电路</vt:lpstr>
      <vt:lpstr>译码方式</vt:lpstr>
      <vt:lpstr>全地址译码</vt:lpstr>
      <vt:lpstr>全地址译码例</vt:lpstr>
      <vt:lpstr>6264芯片全地址译码例</vt:lpstr>
      <vt:lpstr>全地址译码例</vt:lpstr>
      <vt:lpstr>全地址译码例</vt:lpstr>
      <vt:lpstr>部分地址译码</vt:lpstr>
      <vt:lpstr>部分地址译码例</vt:lpstr>
      <vt:lpstr>译码电路小结</vt:lpstr>
      <vt:lpstr>74LS138译码器</vt:lpstr>
      <vt:lpstr>74LS138译码器</vt:lpstr>
      <vt:lpstr>74LS138译码器</vt:lpstr>
      <vt:lpstr>SRAM存储器接口设计例</vt:lpstr>
      <vt:lpstr>SRAM存储器接口设计例</vt:lpstr>
      <vt:lpstr>SRAM存储器接口设计例</vt:lpstr>
      <vt:lpstr>二、动态随机存储器DRAM</vt:lpstr>
      <vt:lpstr>1. DRAM的特点</vt:lpstr>
      <vt:lpstr>2. 典型DRAM芯片2164A</vt:lpstr>
      <vt:lpstr>主要引线</vt:lpstr>
      <vt:lpstr>工作原理</vt:lpstr>
      <vt:lpstr>刷新</vt:lpstr>
      <vt:lpstr>3.  2164A在系统中的连接</vt:lpstr>
      <vt:lpstr>2164A在系统中的连接</vt:lpstr>
      <vt:lpstr>三、存储器扩展技术 （内存储器设计）</vt:lpstr>
      <vt:lpstr>1. 存储器扩展</vt:lpstr>
      <vt:lpstr>2. 存储器扩展方法</vt:lpstr>
      <vt:lpstr>位扩展</vt:lpstr>
      <vt:lpstr>位扩展例</vt:lpstr>
      <vt:lpstr>位扩展方法：</vt:lpstr>
      <vt:lpstr>字扩展</vt:lpstr>
      <vt:lpstr>PowerPoint 演示文稿</vt:lpstr>
      <vt:lpstr>字扩展例</vt:lpstr>
      <vt:lpstr>字扩展例</vt:lpstr>
      <vt:lpstr>字位扩展</vt:lpstr>
      <vt:lpstr>字位扩展例</vt:lpstr>
      <vt:lpstr>§5.3 只读存储器（ROM）</vt:lpstr>
      <vt:lpstr>一、EPROM</vt:lpstr>
      <vt:lpstr>1. 特点</vt:lpstr>
      <vt:lpstr>2.  EPROM  2764</vt:lpstr>
      <vt:lpstr>2764的工作方式</vt:lpstr>
      <vt:lpstr>EPROM 2764的应用</vt:lpstr>
      <vt:lpstr>二、EEPROM</vt:lpstr>
      <vt:lpstr>1. 特点</vt:lpstr>
      <vt:lpstr>2. 工作方式</vt:lpstr>
      <vt:lpstr>3. 典型EEPROM芯片98C64A</vt:lpstr>
      <vt:lpstr>4.  EEPROM的应用</vt:lpstr>
      <vt:lpstr>四、闪速EEPROM</vt:lpstr>
      <vt:lpstr>工作方式</vt:lpstr>
      <vt:lpstr>§5.4 高速缓存（Cache)</vt:lpstr>
      <vt:lpstr>Cache的基本概念</vt:lpstr>
      <vt:lpstr>Cache的工作原理</vt:lpstr>
      <vt:lpstr>Cache的工作原理</vt:lpstr>
      <vt:lpstr>Cache的命中率</vt:lpstr>
      <vt:lpstr>Cache的读写操作</vt:lpstr>
      <vt:lpstr>贯穿读出式</vt:lpstr>
      <vt:lpstr>旁路读出式</vt:lpstr>
      <vt:lpstr>写穿式</vt:lpstr>
      <vt:lpstr>回写式（写更新）</vt:lpstr>
      <vt:lpstr>Cache的分级体系结构</vt:lpstr>
      <vt:lpstr>Cache的分级体系结构</vt:lpstr>
      <vt:lpstr>IBM PC/XT存储器的空间分配</vt:lpstr>
      <vt:lpstr>掌握：</vt:lpstr>
    </vt:vector>
  </TitlesOfParts>
  <Manager/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存储系统</dc:title>
  <dc:creator>cf08</dc:creator>
  <cp:lastModifiedBy>wun</cp:lastModifiedBy>
  <cp:revision>182</cp:revision>
  <cp:lastPrinted>1995-12-08T18:33:06Z</cp:lastPrinted>
  <dcterms:created xsi:type="dcterms:W3CDTF">2002-02-20T03:40:55Z</dcterms:created>
  <dcterms:modified xsi:type="dcterms:W3CDTF">2016-12-12T08:27:00Z</dcterms:modified>
</cp:coreProperties>
</file>