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74"/>
  </p:notesMasterIdLst>
  <p:handoutMasterIdLst>
    <p:handoutMasterId r:id="rId75"/>
  </p:handoutMasterIdLst>
  <p:sldIdLst>
    <p:sldId id="256" r:id="rId2"/>
    <p:sldId id="305" r:id="rId3"/>
    <p:sldId id="264" r:id="rId4"/>
    <p:sldId id="385" r:id="rId5"/>
    <p:sldId id="307" r:id="rId6"/>
    <p:sldId id="308" r:id="rId7"/>
    <p:sldId id="386" r:id="rId8"/>
    <p:sldId id="310" r:id="rId9"/>
    <p:sldId id="311" r:id="rId10"/>
    <p:sldId id="312" r:id="rId11"/>
    <p:sldId id="313" r:id="rId12"/>
    <p:sldId id="316" r:id="rId13"/>
    <p:sldId id="323" r:id="rId14"/>
    <p:sldId id="324" r:id="rId15"/>
    <p:sldId id="317" r:id="rId16"/>
    <p:sldId id="326" r:id="rId17"/>
    <p:sldId id="327" r:id="rId18"/>
    <p:sldId id="328" r:id="rId19"/>
    <p:sldId id="325" r:id="rId20"/>
    <p:sldId id="329" r:id="rId21"/>
    <p:sldId id="352" r:id="rId22"/>
    <p:sldId id="321" r:id="rId23"/>
    <p:sldId id="322" r:id="rId24"/>
    <p:sldId id="330" r:id="rId25"/>
    <p:sldId id="331" r:id="rId26"/>
    <p:sldId id="332" r:id="rId27"/>
    <p:sldId id="389" r:id="rId28"/>
    <p:sldId id="339" r:id="rId29"/>
    <p:sldId id="333" r:id="rId30"/>
    <p:sldId id="334" r:id="rId31"/>
    <p:sldId id="374" r:id="rId32"/>
    <p:sldId id="376" r:id="rId33"/>
    <p:sldId id="335" r:id="rId34"/>
    <p:sldId id="336" r:id="rId35"/>
    <p:sldId id="337" r:id="rId36"/>
    <p:sldId id="338" r:id="rId37"/>
    <p:sldId id="340" r:id="rId38"/>
    <p:sldId id="344" r:id="rId39"/>
    <p:sldId id="342" r:id="rId40"/>
    <p:sldId id="343" r:id="rId41"/>
    <p:sldId id="390" r:id="rId42"/>
    <p:sldId id="345" r:id="rId43"/>
    <p:sldId id="346" r:id="rId44"/>
    <p:sldId id="349" r:id="rId45"/>
    <p:sldId id="391" r:id="rId46"/>
    <p:sldId id="350" r:id="rId47"/>
    <p:sldId id="347" r:id="rId48"/>
    <p:sldId id="400" r:id="rId49"/>
    <p:sldId id="401" r:id="rId50"/>
    <p:sldId id="402" r:id="rId51"/>
    <p:sldId id="425" r:id="rId52"/>
    <p:sldId id="404" r:id="rId53"/>
    <p:sldId id="405" r:id="rId54"/>
    <p:sldId id="406" r:id="rId55"/>
    <p:sldId id="407" r:id="rId56"/>
    <p:sldId id="408" r:id="rId57"/>
    <p:sldId id="409" r:id="rId58"/>
    <p:sldId id="410" r:id="rId59"/>
    <p:sldId id="411" r:id="rId60"/>
    <p:sldId id="412" r:id="rId61"/>
    <p:sldId id="413" r:id="rId62"/>
    <p:sldId id="414" r:id="rId63"/>
    <p:sldId id="415" r:id="rId64"/>
    <p:sldId id="416" r:id="rId65"/>
    <p:sldId id="419" r:id="rId66"/>
    <p:sldId id="420" r:id="rId67"/>
    <p:sldId id="421" r:id="rId68"/>
    <p:sldId id="422" r:id="rId69"/>
    <p:sldId id="423" r:id="rId70"/>
    <p:sldId id="367" r:id="rId71"/>
    <p:sldId id="377" r:id="rId72"/>
    <p:sldId id="371" r:id="rId73"/>
  </p:sldIdLst>
  <p:sldSz cx="9144000" cy="6858000" type="screen4x3"/>
  <p:notesSz cx="6934200" cy="9398000"/>
  <p:custDataLst>
    <p:tags r:id="rId7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33"/>
    <a:srgbClr val="FFCCFF"/>
    <a:srgbClr val="CCECFF"/>
    <a:srgbClr val="CCCCFF"/>
    <a:srgbClr val="CC99FF"/>
    <a:srgbClr val="FFFF00"/>
    <a:srgbClr val="FF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4719" autoAdjust="0"/>
  </p:normalViewPr>
  <p:slideViewPr>
    <p:cSldViewPr>
      <p:cViewPr varScale="1">
        <p:scale>
          <a:sx n="58" d="100"/>
          <a:sy n="58" d="100"/>
        </p:scale>
        <p:origin x="-1410" y="-78"/>
      </p:cViewPr>
      <p:guideLst>
        <p:guide orient="horz" pos="4032"/>
        <p:guide pos="1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30"/>
    </p:cViewPr>
  </p:sorterViewPr>
  <p:notesViewPr>
    <p:cSldViewPr>
      <p:cViewPr varScale="1">
        <p:scale>
          <a:sx n="58" d="100"/>
          <a:sy n="58" d="100"/>
        </p:scale>
        <p:origin x="-1794" y="-7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BE5FB2AD-27D9-421E-9CFF-EAAEE4B807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1432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8067" name="Rectangle 3"/>
          <p:cNvSpPr>
            <a:spLocks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DB4D484-DF90-4AA9-B376-8412DCFD61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4092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B5790F5-3205-4FFD-A886-ED81331FC7A8}" type="slidenum">
              <a:rPr lang="zh-CN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890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856ECA0-C5A0-4EE2-9750-E2FFD4926533}" type="slidenum">
              <a:rPr lang="zh-CN" altLang="en-US" smtClean="0"/>
              <a:pPr eaLnBrk="1" hangingPunct="1">
                <a:spcBef>
                  <a:spcPct val="0"/>
                </a:spcBef>
              </a:pPr>
              <a:t>10</a:t>
            </a:fld>
            <a:endParaRPr lang="en-US" altLang="zh-CN" smtClean="0"/>
          </a:p>
        </p:txBody>
      </p:sp>
      <p:sp>
        <p:nvSpPr>
          <p:cNvPr id="983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C00821F-308C-442E-8677-5195C7317CC3}" type="slidenum">
              <a:rPr lang="zh-CN" altLang="en-US" smtClean="0"/>
              <a:pPr eaLnBrk="1" hangingPunct="1">
                <a:spcBef>
                  <a:spcPct val="0"/>
                </a:spcBef>
              </a:pPr>
              <a:t>11</a:t>
            </a:fld>
            <a:endParaRPr lang="en-US" altLang="zh-CN" smtClean="0"/>
          </a:p>
        </p:txBody>
      </p:sp>
      <p:sp>
        <p:nvSpPr>
          <p:cNvPr id="993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9ABE8EA-52D8-404F-A043-A2EDF0436C09}" type="slidenum">
              <a:rPr lang="zh-CN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en-US" altLang="zh-CN" smtClean="0"/>
          </a:p>
        </p:txBody>
      </p:sp>
      <p:sp>
        <p:nvSpPr>
          <p:cNvPr id="1003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8829EE06-70FC-4EFF-9428-A2F390E97B49}" type="slidenum">
              <a:rPr lang="zh-CN" altLang="en-US" smtClean="0"/>
              <a:pPr eaLnBrk="1" hangingPunct="1">
                <a:spcBef>
                  <a:spcPct val="0"/>
                </a:spcBef>
              </a:pPr>
              <a:t>13</a:t>
            </a:fld>
            <a:endParaRPr lang="en-US" altLang="zh-CN" smtClean="0"/>
          </a:p>
        </p:txBody>
      </p:sp>
      <p:sp>
        <p:nvSpPr>
          <p:cNvPr id="1013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1E011C3-D126-4BA2-8342-137B4A9E6B0D}" type="slidenum">
              <a:rPr lang="zh-CN" altLang="en-US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zh-CN" smtClean="0"/>
          </a:p>
        </p:txBody>
      </p:sp>
      <p:sp>
        <p:nvSpPr>
          <p:cNvPr id="1024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50E1F08-621D-4A20-9908-2D0D57AA4837}" type="slidenum">
              <a:rPr lang="zh-CN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zh-CN" smtClean="0"/>
          </a:p>
        </p:txBody>
      </p:sp>
      <p:sp>
        <p:nvSpPr>
          <p:cNvPr id="1034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B786B92-4C39-4E60-8BFD-CE0C9FAEEED8}" type="slidenum">
              <a:rPr lang="zh-CN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zh-CN" smtClean="0"/>
          </a:p>
        </p:txBody>
      </p:sp>
      <p:sp>
        <p:nvSpPr>
          <p:cNvPr id="1044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91B4EEA-4CF2-4EE1-AB17-06CADD3C3348}" type="slidenum">
              <a:rPr lang="zh-CN" altLang="en-US" smtClean="0"/>
              <a:pPr eaLnBrk="1" hangingPunct="1">
                <a:spcBef>
                  <a:spcPct val="0"/>
                </a:spcBef>
              </a:pPr>
              <a:t>17</a:t>
            </a:fld>
            <a:endParaRPr lang="en-US" altLang="zh-CN" smtClean="0"/>
          </a:p>
        </p:txBody>
      </p:sp>
      <p:sp>
        <p:nvSpPr>
          <p:cNvPr id="1054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CE71E76-78E0-4F38-8EA6-CC44CB719A35}" type="slidenum">
              <a:rPr lang="zh-CN" altLang="en-US" smtClean="0"/>
              <a:pPr eaLnBrk="1" hangingPunct="1">
                <a:spcBef>
                  <a:spcPct val="0"/>
                </a:spcBef>
              </a:pPr>
              <a:t>18</a:t>
            </a:fld>
            <a:endParaRPr lang="en-US" altLang="zh-CN" smtClean="0"/>
          </a:p>
        </p:txBody>
      </p:sp>
      <p:sp>
        <p:nvSpPr>
          <p:cNvPr id="1064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67832E5-82D5-4ABC-A692-32444B4688B1}" type="slidenum">
              <a:rPr lang="zh-CN" altLang="en-US" smtClean="0"/>
              <a:pPr eaLnBrk="1" hangingPunct="1">
                <a:spcBef>
                  <a:spcPct val="0"/>
                </a:spcBef>
              </a:pPr>
              <a:t>19</a:t>
            </a:fld>
            <a:endParaRPr lang="en-US" altLang="zh-CN" smtClean="0"/>
          </a:p>
        </p:txBody>
      </p:sp>
      <p:sp>
        <p:nvSpPr>
          <p:cNvPr id="1075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E78EBADD-17F9-4548-BE15-0B0B9573B9E9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901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4E2B5BD-843D-43BB-894E-74751749D02A}" type="slidenum">
              <a:rPr lang="zh-CN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zh-CN" smtClean="0"/>
          </a:p>
        </p:txBody>
      </p:sp>
      <p:sp>
        <p:nvSpPr>
          <p:cNvPr id="1085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57F7E886-984E-448C-85B3-3D7AB8A5F346}" type="slidenum">
              <a:rPr lang="zh-CN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zh-CN" smtClean="0"/>
          </a:p>
        </p:txBody>
      </p:sp>
      <p:sp>
        <p:nvSpPr>
          <p:cNvPr id="1095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1FACC47-A289-44BD-A92D-890C6D6BD189}" type="slidenum">
              <a:rPr lang="zh-CN" altLang="en-US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zh-CN" smtClean="0"/>
          </a:p>
        </p:txBody>
      </p:sp>
      <p:sp>
        <p:nvSpPr>
          <p:cNvPr id="1105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76D896E-4263-425B-83CE-765751358357}" type="slidenum">
              <a:rPr lang="zh-CN" altLang="en-US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zh-CN" smtClean="0"/>
          </a:p>
        </p:txBody>
      </p:sp>
      <p:sp>
        <p:nvSpPr>
          <p:cNvPr id="1116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82C47CED-772A-495F-AA5C-64478990982A}" type="slidenum">
              <a:rPr lang="zh-CN" altLang="en-US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zh-CN" smtClean="0"/>
          </a:p>
        </p:txBody>
      </p:sp>
      <p:sp>
        <p:nvSpPr>
          <p:cNvPr id="1126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FC0323A-FB1A-4EE6-AF75-AC63F9AF46E0}" type="slidenum">
              <a:rPr lang="zh-CN" altLang="en-US" smtClean="0"/>
              <a:pPr eaLnBrk="1" hangingPunct="1">
                <a:spcBef>
                  <a:spcPct val="0"/>
                </a:spcBef>
              </a:pPr>
              <a:t>25</a:t>
            </a:fld>
            <a:endParaRPr lang="en-US" altLang="zh-CN" smtClean="0"/>
          </a:p>
        </p:txBody>
      </p:sp>
      <p:sp>
        <p:nvSpPr>
          <p:cNvPr id="1136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746ADEB-E375-4EF1-951E-35560FF10EC7}" type="slidenum">
              <a:rPr lang="zh-CN" altLang="en-US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zh-CN" smtClean="0"/>
          </a:p>
        </p:txBody>
      </p:sp>
      <p:sp>
        <p:nvSpPr>
          <p:cNvPr id="1146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64461BB-867F-4301-9B2C-8496B8141F13}" type="slidenum">
              <a:rPr lang="zh-CN" altLang="en-US" smtClean="0"/>
              <a:pPr eaLnBrk="1" hangingPunct="1">
                <a:spcBef>
                  <a:spcPct val="0"/>
                </a:spcBef>
              </a:pPr>
              <a:t>28</a:t>
            </a:fld>
            <a:endParaRPr lang="en-US" altLang="zh-CN" smtClean="0"/>
          </a:p>
        </p:txBody>
      </p:sp>
      <p:sp>
        <p:nvSpPr>
          <p:cNvPr id="1157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3DD52D2-586D-4B7C-80AE-7EA589D7538A}" type="slidenum">
              <a:rPr lang="zh-CN" altLang="en-US" smtClean="0"/>
              <a:pPr eaLnBrk="1" hangingPunct="1">
                <a:spcBef>
                  <a:spcPct val="0"/>
                </a:spcBef>
              </a:pPr>
              <a:t>29</a:t>
            </a:fld>
            <a:endParaRPr lang="en-US" altLang="zh-CN" smtClean="0"/>
          </a:p>
        </p:txBody>
      </p:sp>
      <p:sp>
        <p:nvSpPr>
          <p:cNvPr id="1167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4B18FA1-B8CD-405F-A007-33B820D918CD}" type="slidenum">
              <a:rPr lang="zh-CN" altLang="en-US" smtClean="0"/>
              <a:pPr eaLnBrk="1" hangingPunct="1">
                <a:spcBef>
                  <a:spcPct val="0"/>
                </a:spcBef>
              </a:pPr>
              <a:t>30</a:t>
            </a:fld>
            <a:endParaRPr lang="en-US" altLang="zh-CN" smtClean="0"/>
          </a:p>
        </p:txBody>
      </p:sp>
      <p:sp>
        <p:nvSpPr>
          <p:cNvPr id="1177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0AABAEE-9669-4A9D-B75F-B8D9A3ECABCC}" type="slidenum">
              <a:rPr lang="zh-CN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zh-CN" smtClean="0"/>
          </a:p>
        </p:txBody>
      </p:sp>
      <p:sp>
        <p:nvSpPr>
          <p:cNvPr id="911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93E5FDE-5A8E-471F-9E7E-7C0E1CDA5CC5}" type="slidenum">
              <a:rPr lang="zh-CN" altLang="en-US" smtClean="0"/>
              <a:pPr eaLnBrk="1" hangingPunct="1">
                <a:spcBef>
                  <a:spcPct val="0"/>
                </a:spcBef>
              </a:pPr>
              <a:t>31</a:t>
            </a:fld>
            <a:endParaRPr lang="en-US" altLang="zh-CN" smtClean="0"/>
          </a:p>
        </p:txBody>
      </p:sp>
      <p:sp>
        <p:nvSpPr>
          <p:cNvPr id="1187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7302DE8-62F8-4581-BE65-7C29835C00F0}" type="slidenum">
              <a:rPr lang="zh-CN" altLang="en-US" smtClean="0"/>
              <a:pPr eaLnBrk="1" hangingPunct="1">
                <a:spcBef>
                  <a:spcPct val="0"/>
                </a:spcBef>
              </a:pPr>
              <a:t>32</a:t>
            </a:fld>
            <a:endParaRPr lang="en-US" altLang="zh-CN" smtClean="0"/>
          </a:p>
        </p:txBody>
      </p:sp>
      <p:sp>
        <p:nvSpPr>
          <p:cNvPr id="1198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EC422716-B7E9-422A-A303-190B1859B9B0}" type="slidenum">
              <a:rPr lang="zh-CN" altLang="en-US" smtClean="0"/>
              <a:pPr eaLnBrk="1" hangingPunct="1">
                <a:spcBef>
                  <a:spcPct val="0"/>
                </a:spcBef>
              </a:pPr>
              <a:t>33</a:t>
            </a:fld>
            <a:endParaRPr lang="en-US" altLang="zh-CN" smtClean="0"/>
          </a:p>
        </p:txBody>
      </p:sp>
      <p:sp>
        <p:nvSpPr>
          <p:cNvPr id="1208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F89EABF-0782-41EA-A2DC-C1E266FA9E78}" type="slidenum">
              <a:rPr lang="zh-CN" altLang="en-US" smtClean="0"/>
              <a:pPr eaLnBrk="1" hangingPunct="1">
                <a:spcBef>
                  <a:spcPct val="0"/>
                </a:spcBef>
              </a:pPr>
              <a:t>34</a:t>
            </a:fld>
            <a:endParaRPr lang="en-US" altLang="zh-CN" smtClean="0"/>
          </a:p>
        </p:txBody>
      </p:sp>
      <p:sp>
        <p:nvSpPr>
          <p:cNvPr id="1218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B788D13-F98E-43C9-9222-AD1B7520A499}" type="slidenum">
              <a:rPr lang="zh-CN" altLang="en-US" smtClean="0"/>
              <a:pPr eaLnBrk="1" hangingPunct="1">
                <a:spcBef>
                  <a:spcPct val="0"/>
                </a:spcBef>
              </a:pPr>
              <a:t>35</a:t>
            </a:fld>
            <a:endParaRPr lang="en-US" altLang="zh-CN" smtClean="0"/>
          </a:p>
        </p:txBody>
      </p:sp>
      <p:sp>
        <p:nvSpPr>
          <p:cNvPr id="1228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1195996-2843-4A4D-82CA-18A6B8772FF8}" type="slidenum">
              <a:rPr lang="zh-CN" altLang="en-US" smtClean="0"/>
              <a:pPr eaLnBrk="1" hangingPunct="1">
                <a:spcBef>
                  <a:spcPct val="0"/>
                </a:spcBef>
              </a:pPr>
              <a:t>36</a:t>
            </a:fld>
            <a:endParaRPr lang="en-US" altLang="zh-CN" smtClean="0"/>
          </a:p>
        </p:txBody>
      </p:sp>
      <p:sp>
        <p:nvSpPr>
          <p:cNvPr id="1239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D413115-99F8-4810-9B7A-33472E625CBD}" type="slidenum">
              <a:rPr lang="zh-CN" altLang="en-US" smtClean="0"/>
              <a:pPr eaLnBrk="1" hangingPunct="1">
                <a:spcBef>
                  <a:spcPct val="0"/>
                </a:spcBef>
              </a:pPr>
              <a:t>37</a:t>
            </a:fld>
            <a:endParaRPr lang="en-US" altLang="zh-CN" smtClean="0"/>
          </a:p>
        </p:txBody>
      </p:sp>
      <p:sp>
        <p:nvSpPr>
          <p:cNvPr id="1249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8A938DA-EB91-4968-8BDF-A832E71F6485}" type="slidenum">
              <a:rPr lang="zh-CN" altLang="en-US" smtClean="0"/>
              <a:pPr eaLnBrk="1" hangingPunct="1">
                <a:spcBef>
                  <a:spcPct val="0"/>
                </a:spcBef>
              </a:pPr>
              <a:t>38</a:t>
            </a:fld>
            <a:endParaRPr lang="en-US" altLang="zh-CN" smtClean="0"/>
          </a:p>
        </p:txBody>
      </p:sp>
      <p:sp>
        <p:nvSpPr>
          <p:cNvPr id="1259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88BA161-B5B8-435B-B7E4-6E0D0F63245A}" type="slidenum">
              <a:rPr lang="zh-CN" altLang="en-US" smtClean="0"/>
              <a:pPr eaLnBrk="1" hangingPunct="1">
                <a:spcBef>
                  <a:spcPct val="0"/>
                </a:spcBef>
              </a:pPr>
              <a:t>39</a:t>
            </a:fld>
            <a:endParaRPr lang="en-US" altLang="zh-CN" smtClean="0"/>
          </a:p>
        </p:txBody>
      </p:sp>
      <p:sp>
        <p:nvSpPr>
          <p:cNvPr id="1269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072C4B5-DDE2-4271-ACBB-52F80CFAB48C}" type="slidenum">
              <a:rPr lang="zh-CN" altLang="en-US" smtClean="0"/>
              <a:pPr eaLnBrk="1" hangingPunct="1">
                <a:spcBef>
                  <a:spcPct val="0"/>
                </a:spcBef>
              </a:pPr>
              <a:t>40</a:t>
            </a:fld>
            <a:endParaRPr lang="en-US" altLang="zh-CN" smtClean="0"/>
          </a:p>
        </p:txBody>
      </p:sp>
      <p:sp>
        <p:nvSpPr>
          <p:cNvPr id="1280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CA0BBC9-AFBD-4F13-8887-A73AA8BCB9E1}" type="slidenum">
              <a:rPr lang="zh-CN" altLang="en-US" smtClean="0"/>
              <a:pPr eaLnBrk="1" hangingPunct="1">
                <a:spcBef>
                  <a:spcPct val="0"/>
                </a:spcBef>
              </a:pPr>
              <a:t>4</a:t>
            </a:fld>
            <a:endParaRPr lang="en-US" altLang="zh-CN" smtClean="0"/>
          </a:p>
        </p:txBody>
      </p:sp>
      <p:sp>
        <p:nvSpPr>
          <p:cNvPr id="921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DAB491E-185C-4BD9-95BD-6B5D7CF7079C}" type="slidenum">
              <a:rPr lang="zh-CN" altLang="en-US" smtClean="0"/>
              <a:pPr eaLnBrk="1" hangingPunct="1">
                <a:spcBef>
                  <a:spcPct val="0"/>
                </a:spcBef>
              </a:pPr>
              <a:t>41</a:t>
            </a:fld>
            <a:endParaRPr lang="en-US" altLang="zh-CN" smtClean="0"/>
          </a:p>
        </p:txBody>
      </p:sp>
      <p:sp>
        <p:nvSpPr>
          <p:cNvPr id="1290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5E1C2468-22AB-428E-9851-0F9B4A3508DE}" type="slidenum">
              <a:rPr lang="zh-CN" altLang="en-US" smtClean="0"/>
              <a:pPr eaLnBrk="1" hangingPunct="1">
                <a:spcBef>
                  <a:spcPct val="0"/>
                </a:spcBef>
              </a:pPr>
              <a:t>42</a:t>
            </a:fld>
            <a:endParaRPr lang="en-US" altLang="zh-CN" smtClean="0"/>
          </a:p>
        </p:txBody>
      </p:sp>
      <p:sp>
        <p:nvSpPr>
          <p:cNvPr id="1300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24CEA71-A1D8-4E8D-8005-B46CBFB29D34}" type="slidenum">
              <a:rPr lang="zh-CN" altLang="en-US" smtClean="0"/>
              <a:pPr eaLnBrk="1" hangingPunct="1">
                <a:spcBef>
                  <a:spcPct val="0"/>
                </a:spcBef>
              </a:pPr>
              <a:t>43</a:t>
            </a:fld>
            <a:endParaRPr lang="en-US" altLang="zh-CN" smtClean="0"/>
          </a:p>
        </p:txBody>
      </p:sp>
      <p:sp>
        <p:nvSpPr>
          <p:cNvPr id="1310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9FBF5A0-D958-4D4E-BA03-5A3FAB6C8F05}" type="slidenum">
              <a:rPr lang="zh-CN" altLang="en-US" smtClean="0"/>
              <a:pPr eaLnBrk="1" hangingPunct="1">
                <a:spcBef>
                  <a:spcPct val="0"/>
                </a:spcBef>
              </a:pPr>
              <a:t>44</a:t>
            </a:fld>
            <a:endParaRPr lang="en-US" altLang="zh-CN" smtClean="0"/>
          </a:p>
        </p:txBody>
      </p:sp>
      <p:sp>
        <p:nvSpPr>
          <p:cNvPr id="1320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9A09C67-3C69-4102-A288-8B33B700F0B5}" type="slidenum">
              <a:rPr lang="zh-CN" altLang="en-US" smtClean="0"/>
              <a:pPr eaLnBrk="1" hangingPunct="1">
                <a:spcBef>
                  <a:spcPct val="0"/>
                </a:spcBef>
              </a:pPr>
              <a:t>46</a:t>
            </a:fld>
            <a:endParaRPr lang="en-US" altLang="zh-CN" smtClean="0"/>
          </a:p>
        </p:txBody>
      </p:sp>
      <p:sp>
        <p:nvSpPr>
          <p:cNvPr id="1331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0886571-399C-456C-965D-E764EF38DEA5}" type="slidenum">
              <a:rPr lang="zh-CN" altLang="en-US" smtClean="0"/>
              <a:pPr eaLnBrk="1" hangingPunct="1">
                <a:spcBef>
                  <a:spcPct val="0"/>
                </a:spcBef>
              </a:pPr>
              <a:t>47</a:t>
            </a:fld>
            <a:endParaRPr lang="en-US" altLang="zh-CN" smtClean="0"/>
          </a:p>
        </p:txBody>
      </p:sp>
      <p:sp>
        <p:nvSpPr>
          <p:cNvPr id="1341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A69A963-3B53-4F6D-8CA1-56C0228BEC3E}" type="slidenum">
              <a:rPr lang="zh-CN" altLang="en-US" smtClean="0"/>
              <a:pPr eaLnBrk="1" hangingPunct="1">
                <a:spcBef>
                  <a:spcPct val="0"/>
                </a:spcBef>
              </a:pPr>
              <a:t>48</a:t>
            </a:fld>
            <a:endParaRPr lang="en-US" altLang="zh-CN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41B8F57-5747-4271-B8CE-B73A1057C733}" type="slidenum">
              <a:rPr lang="zh-CN" altLang="en-US" smtClean="0"/>
              <a:pPr eaLnBrk="1" hangingPunct="1">
                <a:spcBef>
                  <a:spcPct val="0"/>
                </a:spcBef>
              </a:pPr>
              <a:t>51</a:t>
            </a:fld>
            <a:endParaRPr lang="en-US" altLang="zh-CN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8799EDDC-D2C3-44EC-82AF-239BB1100B02}" type="slidenum">
              <a:rPr lang="zh-CN" altLang="en-US" smtClean="0"/>
              <a:pPr eaLnBrk="1" hangingPunct="1">
                <a:spcBef>
                  <a:spcPct val="0"/>
                </a:spcBef>
              </a:pPr>
              <a:t>52</a:t>
            </a:fld>
            <a:endParaRPr lang="en-US" altLang="zh-CN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4AF8109-4BEA-4F8A-8081-A651C2D837E1}" type="slidenum">
              <a:rPr lang="zh-CN" altLang="en-US" smtClean="0"/>
              <a:pPr eaLnBrk="1" hangingPunct="1">
                <a:spcBef>
                  <a:spcPct val="0"/>
                </a:spcBef>
              </a:pPr>
              <a:t>53</a:t>
            </a:fld>
            <a:endParaRPr lang="en-US" altLang="zh-CN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E0F843B-47F5-44BA-8527-F8B23E12E88E}" type="slidenum">
              <a:rPr lang="zh-CN" altLang="en-US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zh-CN" smtClean="0"/>
          </a:p>
        </p:txBody>
      </p:sp>
      <p:sp>
        <p:nvSpPr>
          <p:cNvPr id="931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E83B4AE-9C89-483A-A864-BFC89B89D978}" type="slidenum">
              <a:rPr lang="zh-CN" altLang="en-US" smtClean="0"/>
              <a:pPr eaLnBrk="1" hangingPunct="1">
                <a:spcBef>
                  <a:spcPct val="0"/>
                </a:spcBef>
              </a:pPr>
              <a:t>54</a:t>
            </a:fld>
            <a:endParaRPr lang="en-US" altLang="zh-CN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6F146D4-D87E-4EB7-8BCA-65750735C41C}" type="slidenum">
              <a:rPr lang="zh-CN" altLang="en-US" smtClean="0"/>
              <a:pPr eaLnBrk="1" hangingPunct="1">
                <a:spcBef>
                  <a:spcPct val="0"/>
                </a:spcBef>
              </a:pPr>
              <a:t>55</a:t>
            </a:fld>
            <a:endParaRPr lang="en-US" altLang="zh-CN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2C72DE5-E2BF-47E3-A9C0-40A983138574}" type="slidenum">
              <a:rPr lang="zh-CN" altLang="en-US" smtClean="0"/>
              <a:pPr eaLnBrk="1" hangingPunct="1">
                <a:spcBef>
                  <a:spcPct val="0"/>
                </a:spcBef>
              </a:pPr>
              <a:t>56</a:t>
            </a:fld>
            <a:endParaRPr lang="en-US" altLang="zh-CN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52B972B-A718-45B9-A2C1-9A672D3B6AA9}" type="slidenum">
              <a:rPr lang="zh-CN" altLang="en-US" smtClean="0"/>
              <a:pPr eaLnBrk="1" hangingPunct="1">
                <a:spcBef>
                  <a:spcPct val="0"/>
                </a:spcBef>
              </a:pPr>
              <a:t>57</a:t>
            </a:fld>
            <a:endParaRPr lang="en-US" altLang="zh-CN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27BAC4-7E06-462E-9A70-EA886987826B}" type="slidenum">
              <a:rPr lang="zh-CN" altLang="en-US" smtClean="0"/>
              <a:pPr eaLnBrk="1" hangingPunct="1">
                <a:spcBef>
                  <a:spcPct val="0"/>
                </a:spcBef>
              </a:pPr>
              <a:t>58</a:t>
            </a:fld>
            <a:endParaRPr lang="en-US" altLang="zh-CN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7922117-6CBD-4334-B85B-EAC774C4FEDF}" type="slidenum">
              <a:rPr lang="zh-CN" altLang="en-US" smtClean="0"/>
              <a:pPr eaLnBrk="1" hangingPunct="1">
                <a:spcBef>
                  <a:spcPct val="0"/>
                </a:spcBef>
              </a:pPr>
              <a:t>59</a:t>
            </a:fld>
            <a:endParaRPr lang="en-US" altLang="zh-CN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09A6D6C-96B7-4932-A4FF-49BF3FD0E905}" type="slidenum">
              <a:rPr lang="zh-CN" altLang="en-US" smtClean="0"/>
              <a:pPr eaLnBrk="1" hangingPunct="1">
                <a:spcBef>
                  <a:spcPct val="0"/>
                </a:spcBef>
              </a:pPr>
              <a:t>60</a:t>
            </a:fld>
            <a:endParaRPr lang="en-US" altLang="zh-CN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014A583-DA45-4BA1-9680-86CC258A1E3D}" type="slidenum">
              <a:rPr lang="zh-CN" altLang="en-US" smtClean="0"/>
              <a:pPr eaLnBrk="1" hangingPunct="1">
                <a:spcBef>
                  <a:spcPct val="0"/>
                </a:spcBef>
              </a:pPr>
              <a:t>61</a:t>
            </a:fld>
            <a:endParaRPr lang="en-US" altLang="zh-CN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520021F-5ACA-4127-B4CD-541A20F8149B}" type="slidenum">
              <a:rPr lang="zh-CN" altLang="en-US" smtClean="0"/>
              <a:pPr eaLnBrk="1" hangingPunct="1">
                <a:spcBef>
                  <a:spcPct val="0"/>
                </a:spcBef>
              </a:pPr>
              <a:t>62</a:t>
            </a:fld>
            <a:endParaRPr lang="en-US" altLang="zh-CN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495C0763-0EBA-4EE5-99E9-C61F356BE064}" type="slidenum">
              <a:rPr lang="zh-CN" altLang="en-US" smtClean="0"/>
              <a:pPr eaLnBrk="1" hangingPunct="1">
                <a:spcBef>
                  <a:spcPct val="0"/>
                </a:spcBef>
              </a:pPr>
              <a:t>63</a:t>
            </a:fld>
            <a:endParaRPr lang="en-US" altLang="zh-CN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D32364A-5DA5-4836-B800-960CD753F7B5}" type="slidenum">
              <a:rPr lang="zh-CN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en-US" altLang="zh-CN" smtClean="0"/>
          </a:p>
        </p:txBody>
      </p:sp>
      <p:sp>
        <p:nvSpPr>
          <p:cNvPr id="942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D7D2622-7677-414B-8159-69017DE41A1C}" type="slidenum">
              <a:rPr lang="zh-CN" altLang="en-US" smtClean="0"/>
              <a:pPr eaLnBrk="1" hangingPunct="1">
                <a:spcBef>
                  <a:spcPct val="0"/>
                </a:spcBef>
              </a:pPr>
              <a:t>70</a:t>
            </a:fld>
            <a:endParaRPr lang="en-US" altLang="zh-CN" smtClean="0"/>
          </a:p>
        </p:txBody>
      </p:sp>
      <p:sp>
        <p:nvSpPr>
          <p:cNvPr id="1495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CA1E36A-6037-4C41-8BF7-80D6502380DC}" type="slidenum">
              <a:rPr lang="zh-CN" altLang="en-US" smtClean="0"/>
              <a:pPr eaLnBrk="1" hangingPunct="1">
                <a:spcBef>
                  <a:spcPct val="0"/>
                </a:spcBef>
              </a:pPr>
              <a:t>71</a:t>
            </a:fld>
            <a:endParaRPr lang="en-US" altLang="zh-CN" smtClean="0"/>
          </a:p>
        </p:txBody>
      </p:sp>
      <p:sp>
        <p:nvSpPr>
          <p:cNvPr id="150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A8EB273-C929-4A4B-8E37-D4201803570F}" type="slidenum">
              <a:rPr lang="zh-CN" altLang="en-US" smtClean="0"/>
              <a:pPr eaLnBrk="1" hangingPunct="1">
                <a:spcBef>
                  <a:spcPct val="0"/>
                </a:spcBef>
              </a:pPr>
              <a:t>72</a:t>
            </a:fld>
            <a:endParaRPr lang="en-US" altLang="zh-CN" smtClean="0"/>
          </a:p>
        </p:txBody>
      </p:sp>
      <p:sp>
        <p:nvSpPr>
          <p:cNvPr id="1515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3CFAA97-2C28-42BB-B7EE-1FDD0E44678F}" type="slidenum">
              <a:rPr lang="zh-CN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zh-CN" smtClean="0"/>
          </a:p>
        </p:txBody>
      </p:sp>
      <p:sp>
        <p:nvSpPr>
          <p:cNvPr id="952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1A790AD-5D44-4442-995B-FA434F7F32CA}" type="slidenum">
              <a:rPr lang="zh-CN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zh-CN" smtClean="0"/>
          </a:p>
        </p:txBody>
      </p:sp>
      <p:sp>
        <p:nvSpPr>
          <p:cNvPr id="962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AD39CD2B-D5F9-453E-B653-C2DA519E0AE6}" type="slidenum">
              <a:rPr lang="zh-CN" altLang="en-US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zh-CN" smtClean="0"/>
          </a:p>
        </p:txBody>
      </p:sp>
      <p:sp>
        <p:nvSpPr>
          <p:cNvPr id="972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5156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156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5BB5710-D177-4772-9281-FF039CCC3B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726576"/>
      </p:ext>
    </p:extLst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23982-6A75-4CD3-8C5F-A1C9000B25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7330205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DA06E-700C-405E-8192-4177450DEE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6191147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中宋" pitchFamily="2" charset="-122"/>
                <a:ea typeface="华文中宋" pitchFamily="2" charset="-122"/>
              </a:defRPr>
            </a:lvl1pPr>
            <a:lvl2pPr>
              <a:defRPr>
                <a:latin typeface="华文中宋" pitchFamily="2" charset="-122"/>
                <a:ea typeface="华文中宋" pitchFamily="2" charset="-122"/>
              </a:defRPr>
            </a:lvl2pPr>
            <a:lvl3pPr>
              <a:defRPr>
                <a:latin typeface="华文中宋" pitchFamily="2" charset="-122"/>
                <a:ea typeface="华文中宋" pitchFamily="2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5A079-AE94-4649-BCC8-1D1666DEBA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378430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8578B-DEBB-4423-88C0-D76E176C13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3927053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E6AF7-A1AE-4055-9B4B-5F2A19CB16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5332219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185BD-85B4-4B01-9EC4-6B161CF993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8932305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DBC0A-8BEE-4B15-BB99-20996BCD9C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8893778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5C652-DC57-436D-934B-96224693C6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3523513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161CB-BEE8-45CF-9624-E0A4C041349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2557796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595FD-E1BD-4DB6-9074-66E3B0080C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7893504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en-US" sz="2400" smtClean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05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05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05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93889CC-347D-46BE-A5FD-B1EC596289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38" name="Object 14">
            <a:hlinkClick r:id="" action="ppaction://hlinkshowjump?jump=endshow"/>
          </p:cNvPr>
          <p:cNvGraphicFramePr>
            <a:graphicFrameLocks noChangeAspect="1"/>
          </p:cNvGraphicFramePr>
          <p:nvPr userDrawn="1"/>
        </p:nvGraphicFramePr>
        <p:xfrm>
          <a:off x="7718425" y="115888"/>
          <a:ext cx="117475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剪辑" r:id="rId14" imgW="4603090" imgH="3652114" progId="MS_ClipArt_Gallery.2">
                  <p:embed/>
                </p:oleObj>
              </mc:Choice>
              <mc:Fallback>
                <p:oleObj name="剪辑" r:id="rId14" imgW="4603090" imgH="3652114" progId="MS_ClipArt_Gallery.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8425" y="115888"/>
                        <a:ext cx="117475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 spd="med">
    <p:blinds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990033"/>
          </a:solidFill>
          <a:latin typeface="Tahoma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folHlink"/>
        </a:buClr>
        <a:buSzPct val="60000"/>
        <a:buFont typeface="Wingdings" pitchFamily="2" charset="2"/>
        <a:buChar char="n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hlink"/>
        </a:buClr>
        <a:buSzPct val="55000"/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0000"/>
        </a:lnSpc>
        <a:spcBef>
          <a:spcPct val="15000"/>
        </a:spcBef>
        <a:spcAft>
          <a:spcPct val="5000"/>
        </a:spcAft>
        <a:buClr>
          <a:schemeClr val="folHlink"/>
        </a:buClr>
        <a:buSzPct val="50000"/>
        <a:buFont typeface="Wingdings" pitchFamily="2" charset="2"/>
        <a:buChar char="n"/>
        <a:defRPr sz="2000" b="1">
          <a:solidFill>
            <a:srgbClr val="FF0000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B933C95-6974-4F4E-8861-896A672967F9}" type="slidenum">
              <a:rPr lang="zh-CN" altLang="en-US" sz="1400" b="0" smtClean="0">
                <a:solidFill>
                  <a:schemeClr val="bg2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</a:t>
            </a:fld>
            <a:endParaRPr lang="en-US" altLang="zh-CN" sz="1400" b="0" smtClean="0">
              <a:solidFill>
                <a:schemeClr val="bg2"/>
              </a:solidFill>
              <a:ea typeface="宋体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>
            <p:ph type="ctrTitle"/>
          </p:nvPr>
        </p:nvSpPr>
        <p:spPr>
          <a:xfrm>
            <a:off x="928688" y="1770063"/>
            <a:ext cx="7215187" cy="2016125"/>
          </a:xfrm>
          <a:noFill/>
        </p:spPr>
        <p:txBody>
          <a:bodyPr lIns="92075" tIns="46038" rIns="92075" bIns="46038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spcAft>
                <a:spcPct val="30000"/>
              </a:spcAft>
            </a:pPr>
            <a:r>
              <a:rPr lang="zh-CN" altLang="zh-CN" b="1" smtClean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4章</a:t>
            </a:r>
            <a:r>
              <a:rPr lang="zh-CN" altLang="en-US" sz="5400" b="1" smtClean="0"/>
              <a:t/>
            </a:r>
            <a:br>
              <a:rPr lang="zh-CN" altLang="en-US" sz="5400" b="1" smtClean="0"/>
            </a:br>
            <a:r>
              <a:rPr lang="zh-CN" altLang="en-US" sz="6000" b="1" smtClean="0">
                <a:ea typeface="华文行楷" pitchFamily="2" charset="-122"/>
              </a:rPr>
              <a:t>汇编语言程序设计</a:t>
            </a:r>
            <a:endParaRPr lang="zh-CN" altLang="zh-CN" sz="6000" b="1" smtClean="0">
              <a:ea typeface="华文行楷" pitchFamily="2" charset="-122"/>
            </a:endParaRPr>
          </a:p>
        </p:txBody>
      </p:sp>
      <p:graphicFrame>
        <p:nvGraphicFramePr>
          <p:cNvPr id="3076" name="Object 15"/>
          <p:cNvGraphicFramePr>
            <a:graphicFrameLocks noChangeAspect="1"/>
          </p:cNvGraphicFramePr>
          <p:nvPr/>
        </p:nvGraphicFramePr>
        <p:xfrm>
          <a:off x="6176963" y="4762500"/>
          <a:ext cx="17526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剪辑" r:id="rId4" imgW="4755794" imgH="4828032" progId="MS_ClipArt_Gallery.2">
                  <p:embed/>
                </p:oleObj>
              </mc:Choice>
              <mc:Fallback>
                <p:oleObj name="剪辑" r:id="rId4" imgW="4755794" imgH="4828032" progId="MS_ClipArt_Gallery.2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963" y="4762500"/>
                        <a:ext cx="17526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1AB0FCB-0869-4983-ACD9-FAF4B0BE61C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38125"/>
            <a:ext cx="4645025" cy="1462088"/>
          </a:xfrm>
        </p:spPr>
        <p:txBody>
          <a:bodyPr/>
          <a:lstStyle/>
          <a:p>
            <a:pPr eaLnBrk="1" hangingPunct="1"/>
            <a:r>
              <a:rPr lang="zh-CN" altLang="en-US" smtClean="0"/>
              <a:t>指示性语句格式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1638" y="2290763"/>
            <a:ext cx="8491537" cy="1066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[名字]  </a:t>
            </a:r>
            <a:r>
              <a:rPr lang="zh-CN" altLang="en-US" sz="2400" smtClean="0">
                <a:solidFill>
                  <a:srgbClr val="990033"/>
                </a:solidFill>
              </a:rPr>
              <a:t>伪指令助记符 </a:t>
            </a:r>
            <a:r>
              <a:rPr lang="zh-CN" altLang="en-US" sz="2400" smtClean="0"/>
              <a:t> 操作数 [，操作数，</a:t>
            </a:r>
            <a:r>
              <a:rPr lang="zh-CN" altLang="en-US" sz="2400" smtClean="0">
                <a:latin typeface="Arial" charset="0"/>
                <a:cs typeface="Arial" charset="0"/>
              </a:rPr>
              <a:t>…</a:t>
            </a:r>
            <a:r>
              <a:rPr lang="zh-CN" altLang="en-US" sz="2400" smtClean="0"/>
              <a:t>] [ ；注释]</a:t>
            </a:r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>
            <a:off x="1012825" y="2781300"/>
            <a:ext cx="512763" cy="13382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935038" y="4267200"/>
            <a:ext cx="28543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变量的符号地址</a:t>
            </a:r>
          </a:p>
          <a:p>
            <a:pPr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其后不加冒号</a:t>
            </a:r>
          </a:p>
        </p:txBody>
      </p:sp>
      <p:sp>
        <p:nvSpPr>
          <p:cNvPr id="83975" name="Line 7"/>
          <p:cNvSpPr>
            <a:spLocks noChangeShapeType="1"/>
          </p:cNvSpPr>
          <p:nvPr/>
        </p:nvSpPr>
        <p:spPr bwMode="auto">
          <a:xfrm>
            <a:off x="4356100" y="2781300"/>
            <a:ext cx="792163" cy="1295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4427538" y="4149725"/>
            <a:ext cx="2089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指示性语句中至少有一个操作数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 animBg="1"/>
      <p:bldP spid="839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A932874-C5BE-49D6-9329-FCB7FE7AD987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3375"/>
            <a:ext cx="4500562" cy="1462088"/>
          </a:xfrm>
        </p:spPr>
        <p:txBody>
          <a:bodyPr/>
          <a:lstStyle/>
          <a:p>
            <a:pPr eaLnBrk="1" hangingPunct="1"/>
            <a:r>
              <a:rPr lang="en-US" altLang="zh-CN" smtClean="0"/>
              <a:t>3. </a:t>
            </a:r>
            <a:r>
              <a:rPr lang="zh-CN" altLang="en-US" sz="4400" smtClean="0"/>
              <a:t>标号、名字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205038"/>
            <a:ext cx="7772400" cy="358140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40000"/>
              </a:spcAft>
            </a:pPr>
            <a:r>
              <a:rPr lang="zh-CN" altLang="en-US" smtClean="0">
                <a:latin typeface="宋体" pitchFamily="2" charset="-122"/>
              </a:rPr>
              <a:t>标号后有冒号，在指令性语句前；名字后不加冒号，在指示性语句前。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mtClean="0">
                <a:latin typeface="宋体" pitchFamily="2" charset="-122"/>
              </a:rPr>
              <a:t>英文字母、数字及专用字符组成,最大长度不能超过31个,且不能由数字打头,</a:t>
            </a:r>
            <a:r>
              <a:rPr lang="zh-CN" altLang="en-US" smtClean="0">
                <a:solidFill>
                  <a:srgbClr val="FF0000"/>
                </a:solidFill>
                <a:latin typeface="宋体" pitchFamily="2" charset="-122"/>
              </a:rPr>
              <a:t>不能用保留字(如寄存器名,指令助记符,伪指令)</a:t>
            </a:r>
            <a:r>
              <a:rPr lang="zh-CN" altLang="en-US" smtClean="0">
                <a:latin typeface="宋体" pitchFamily="2" charset="-122"/>
              </a:rPr>
              <a:t>。 	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074DB17-506A-4D49-843F-8BACCEF8EDA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6337300" cy="1462087"/>
          </a:xfrm>
        </p:spPr>
        <p:txBody>
          <a:bodyPr/>
          <a:lstStyle/>
          <a:p>
            <a:pPr eaLnBrk="1" hangingPunct="1"/>
            <a:r>
              <a:rPr lang="en-US" altLang="zh-CN" smtClean="0"/>
              <a:t>4. </a:t>
            </a:r>
            <a:r>
              <a:rPr lang="zh-CN" altLang="en-US" sz="4400" smtClean="0"/>
              <a:t>操作数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6688" y="2093913"/>
            <a:ext cx="3124200" cy="36576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/>
              <a:t>寄存器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/>
              <a:t>存储器单元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chemeClr val="tx1"/>
                </a:solidFill>
              </a:rPr>
              <a:t>常量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chemeClr val="tx1"/>
                </a:solidFill>
              </a:rPr>
              <a:t>变量或标号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chemeClr val="tx1"/>
                </a:solidFill>
              </a:rPr>
              <a:t>表达式</a:t>
            </a:r>
          </a:p>
        </p:txBody>
      </p:sp>
      <p:sp>
        <p:nvSpPr>
          <p:cNvPr id="88068" name="AutoShape 4"/>
          <p:cNvSpPr>
            <a:spLocks/>
          </p:cNvSpPr>
          <p:nvPr/>
        </p:nvSpPr>
        <p:spPr bwMode="auto">
          <a:xfrm>
            <a:off x="2268538" y="2492375"/>
            <a:ext cx="358775" cy="2305050"/>
          </a:xfrm>
          <a:prstGeom prst="leftBrace">
            <a:avLst>
              <a:gd name="adj1" fmla="val 53540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75994FF-45F5-40DF-958F-7348F3C03473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2700337" cy="1462087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常 量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8225" y="2054225"/>
            <a:ext cx="5765800" cy="40386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数字常量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字符串常量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例：</a:t>
            </a:r>
            <a:r>
              <a:rPr lang="zh-CN" altLang="en-US" smtClean="0">
                <a:latin typeface="Arial" charset="0"/>
              </a:rPr>
              <a:t>‘</a:t>
            </a:r>
            <a:r>
              <a:rPr lang="en-US" altLang="zh-CN" smtClean="0"/>
              <a:t>A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 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mtClean="0"/>
              <a:t>MOV AL</a:t>
            </a:r>
            <a:r>
              <a:rPr lang="zh-CN" altLang="en-US" smtClean="0"/>
              <a:t>，</a:t>
            </a:r>
            <a:r>
              <a:rPr lang="zh-CN" altLang="en-US" smtClean="0">
                <a:latin typeface="Arial" charset="0"/>
              </a:rPr>
              <a:t>’</a:t>
            </a:r>
            <a:r>
              <a:rPr lang="en-US" altLang="zh-CN" smtClean="0"/>
              <a:t>A</a:t>
            </a:r>
            <a:r>
              <a:rPr lang="en-US" altLang="zh-CN" smtClean="0">
                <a:latin typeface="Arial" charset="0"/>
              </a:rPr>
              <a:t>’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例：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ABCD</a:t>
            </a:r>
            <a:r>
              <a:rPr lang="en-US" altLang="zh-CN" smtClean="0">
                <a:latin typeface="Arial" charset="0"/>
              </a:rPr>
              <a:t>’</a:t>
            </a:r>
            <a:endParaRPr lang="en-US" altLang="zh-CN" smtClean="0"/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4356100" y="4719638"/>
            <a:ext cx="3887788" cy="858837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  <a:defRPr/>
            </a:pPr>
            <a:r>
              <a:rPr kumimoji="1" lang="zh-CN" altLang="en-US" sz="2400" b="1">
                <a:latin typeface="Times New Roman" pitchFamily="18" charset="0"/>
              </a:rPr>
              <a:t>汇编时被译成对应的</a:t>
            </a:r>
            <a:r>
              <a:rPr kumimoji="1" lang="en-US" altLang="zh-CN" sz="2400" b="1">
                <a:latin typeface="Times New Roman" pitchFamily="18" charset="0"/>
              </a:rPr>
              <a:t>ASCII</a:t>
            </a:r>
          </a:p>
          <a:p>
            <a:pPr eaLnBrk="0" hangingPunct="0">
              <a:spcBef>
                <a:spcPct val="10000"/>
              </a:spcBef>
              <a:defRPr/>
            </a:pPr>
            <a:r>
              <a:rPr kumimoji="1" lang="zh-CN" altLang="en-US" sz="2400" b="1">
                <a:latin typeface="Times New Roman" pitchFamily="18" charset="0"/>
              </a:rPr>
              <a:t>码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41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H，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42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H，43H，44H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  <p:sp>
        <p:nvSpPr>
          <p:cNvPr id="95238" name="Line 6"/>
          <p:cNvSpPr>
            <a:spLocks noChangeShapeType="1"/>
          </p:cNvSpPr>
          <p:nvPr/>
        </p:nvSpPr>
        <p:spPr bwMode="auto">
          <a:xfrm>
            <a:off x="3563938" y="4791075"/>
            <a:ext cx="792162" cy="2889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3952875" y="2746375"/>
            <a:ext cx="4940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用单引号引起的字符或字符串</a:t>
            </a:r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>
            <a:off x="3349625" y="3019425"/>
            <a:ext cx="6477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 animBg="1"/>
      <p:bldP spid="95239" grpId="0"/>
      <p:bldP spid="952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52660DE-A1A5-4C66-A0B2-57E156278FC8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变 量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134225" cy="411480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>
                <a:latin typeface="宋体" pitchFamily="2" charset="-122"/>
              </a:rPr>
              <a:t>代表内存中的数据区，程序中视为存储器操作数</a:t>
            </a:r>
          </a:p>
          <a:p>
            <a:pPr eaLnBrk="1" hangingPunct="1">
              <a:spcAft>
                <a:spcPct val="35000"/>
              </a:spcAft>
            </a:pPr>
            <a:r>
              <a:rPr lang="zh-CN" altLang="en-US" smtClean="0">
                <a:latin typeface="宋体" pitchFamily="2" charset="-122"/>
              </a:rPr>
              <a:t>变量的属性：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         变量所在段的段地址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         变量单元地址与段首地址之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         间的位移量。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         字节型、字型和双字型</a:t>
            </a:r>
          </a:p>
        </p:txBody>
      </p:sp>
      <p:sp>
        <p:nvSpPr>
          <p:cNvPr id="96260" name="Line 4"/>
          <p:cNvSpPr>
            <a:spLocks noChangeShapeType="1"/>
          </p:cNvSpPr>
          <p:nvPr/>
        </p:nvSpPr>
        <p:spPr bwMode="auto">
          <a:xfrm>
            <a:off x="3059113" y="4194175"/>
            <a:ext cx="609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1" name="Line 5"/>
          <p:cNvSpPr>
            <a:spLocks noChangeShapeType="1"/>
          </p:cNvSpPr>
          <p:nvPr/>
        </p:nvSpPr>
        <p:spPr bwMode="auto">
          <a:xfrm>
            <a:off x="3059113" y="4697413"/>
            <a:ext cx="609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2" name="Line 6"/>
          <p:cNvSpPr>
            <a:spLocks noChangeShapeType="1"/>
          </p:cNvSpPr>
          <p:nvPr/>
        </p:nvSpPr>
        <p:spPr bwMode="auto">
          <a:xfrm>
            <a:off x="3059113" y="5819775"/>
            <a:ext cx="609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1763713" y="3860800"/>
            <a:ext cx="12239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段  值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690688" y="4408488"/>
            <a:ext cx="1296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偏移量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1762125" y="5545138"/>
            <a:ext cx="1296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类  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nimBg="1"/>
      <p:bldP spid="96261" grpId="0" animBg="1"/>
      <p:bldP spid="962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1B81829-0C5A-4DE5-BC79-BE97D4818AB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6265862" cy="1462088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表达式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2122488"/>
            <a:ext cx="4343400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算术运算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逻辑运算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mtClean="0"/>
              <a:t>*</a:t>
            </a:r>
            <a:r>
              <a:rPr lang="zh-CN" altLang="en-US" smtClean="0"/>
              <a:t>关系运算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取值运算和属性运算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其它运算</a:t>
            </a:r>
          </a:p>
        </p:txBody>
      </p:sp>
      <p:sp>
        <p:nvSpPr>
          <p:cNvPr id="17413" name="AutoShape 4"/>
          <p:cNvSpPr>
            <a:spLocks/>
          </p:cNvSpPr>
          <p:nvPr/>
        </p:nvSpPr>
        <p:spPr bwMode="auto">
          <a:xfrm>
            <a:off x="2051050" y="2493963"/>
            <a:ext cx="288925" cy="2590800"/>
          </a:xfrm>
          <a:prstGeom prst="leftBrace">
            <a:avLst>
              <a:gd name="adj1" fmla="val 7472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21DC432-8D07-4EFC-9CC2-C1D0FFE5B07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取值运算符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3544888" y="3340100"/>
            <a:ext cx="46275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取得其后变量或标号的偏移地址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取得其后变量或标号的段地址</a:t>
            </a:r>
            <a:endParaRPr kumimoji="1" lang="en-US" altLang="zh-CN" sz="24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8309" name="AutoShape 5"/>
          <p:cNvSpPr>
            <a:spLocks/>
          </p:cNvSpPr>
          <p:nvPr/>
        </p:nvSpPr>
        <p:spPr bwMode="auto">
          <a:xfrm>
            <a:off x="1381125" y="3571875"/>
            <a:ext cx="166688" cy="792163"/>
          </a:xfrm>
          <a:prstGeom prst="leftBrace">
            <a:avLst>
              <a:gd name="adj1" fmla="val 39603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1619250" y="5011738"/>
            <a:ext cx="6375400" cy="1311275"/>
          </a:xfrm>
          <a:prstGeom prst="rect">
            <a:avLst/>
          </a:prstGeom>
          <a:noFill/>
          <a:ln w="25400" cap="sq">
            <a:noFill/>
            <a:miter lim="800000"/>
            <a:headEnd type="none" w="sm" len="sm"/>
            <a:tailEnd type="none" w="lg" len="lg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kumimoji="1"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TYPE            </a:t>
            </a: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取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变量的类型</a:t>
            </a:r>
            <a:endParaRPr kumimoji="1"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kumimoji="1"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LENGTH      </a:t>
            </a: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取所定义存储区的长度</a:t>
            </a:r>
          </a:p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kumimoji="1"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SIZE              </a:t>
            </a:r>
            <a:r>
              <a:rPr kumimoji="1"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取所定义存储区的字节数</a:t>
            </a:r>
            <a:endParaRPr kumimoji="1" lang="en-US" altLang="zh-CN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8311" name="AutoShape 7"/>
          <p:cNvSpPr>
            <a:spLocks/>
          </p:cNvSpPr>
          <p:nvPr/>
        </p:nvSpPr>
        <p:spPr bwMode="auto">
          <a:xfrm>
            <a:off x="1331913" y="5184775"/>
            <a:ext cx="215900" cy="969963"/>
          </a:xfrm>
          <a:prstGeom prst="leftBrace">
            <a:avLst>
              <a:gd name="adj1" fmla="val 3743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900113" y="1989138"/>
            <a:ext cx="7488237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804863" indent="-269875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kumimoji="1" lang="zh-CN" altLang="en-US">
                <a:latin typeface="Times New Roman" pitchFamily="18" charset="0"/>
              </a:rPr>
              <a:t>用于分析存储器操作数的属性</a:t>
            </a:r>
          </a:p>
          <a:p>
            <a:pPr lvl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FF0000"/>
              </a:buClr>
              <a:buSzPct val="60000"/>
            </a:pPr>
            <a:r>
              <a:rPr kumimoji="1" lang="zh-CN" altLang="en-US">
                <a:latin typeface="Times New Roman" pitchFamily="18" charset="0"/>
              </a:rPr>
              <a:t>获取变量的属性值</a:t>
            </a:r>
            <a:endParaRPr kumimoji="1" lang="zh-CN" altLang="en-US">
              <a:latin typeface="Arial" charset="0"/>
            </a:endParaRPr>
          </a:p>
        </p:txBody>
      </p:sp>
      <p:sp>
        <p:nvSpPr>
          <p:cNvPr id="98313" name="Text Box 9"/>
          <p:cNvSpPr txBox="1">
            <a:spLocks noChangeArrowheads="1"/>
          </p:cNvSpPr>
          <p:nvPr/>
        </p:nvSpPr>
        <p:spPr bwMode="auto">
          <a:xfrm>
            <a:off x="1547813" y="336708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ea typeface="宋体" pitchFamily="2" charset="-122"/>
              </a:rPr>
              <a:t>OFFSET</a:t>
            </a:r>
            <a:endParaRPr kumimoji="1"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8314" name="Text Box 10"/>
          <p:cNvSpPr txBox="1">
            <a:spLocks noChangeArrowheads="1"/>
          </p:cNvSpPr>
          <p:nvPr/>
        </p:nvSpPr>
        <p:spPr bwMode="auto">
          <a:xfrm>
            <a:off x="1576388" y="400367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ea typeface="宋体" pitchFamily="2" charset="-122"/>
              </a:rPr>
              <a:t>SEG</a:t>
            </a:r>
            <a:endParaRPr kumimoji="1"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8315" name="Line 11"/>
          <p:cNvSpPr>
            <a:spLocks noChangeShapeType="1"/>
          </p:cNvSpPr>
          <p:nvPr/>
        </p:nvSpPr>
        <p:spPr bwMode="auto">
          <a:xfrm>
            <a:off x="2914650" y="3656013"/>
            <a:ext cx="6477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316" name="Line 12"/>
          <p:cNvSpPr>
            <a:spLocks noChangeShapeType="1"/>
          </p:cNvSpPr>
          <p:nvPr/>
        </p:nvSpPr>
        <p:spPr bwMode="auto">
          <a:xfrm>
            <a:off x="2600325" y="4262438"/>
            <a:ext cx="9350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8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8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 animBg="1"/>
      <p:bldP spid="98310" grpId="0"/>
      <p:bldP spid="98311" grpId="0" animBg="1"/>
      <p:bldP spid="98315" grpId="0" animBg="1"/>
      <p:bldP spid="983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6D67320-35C9-4320-B121-1904EE679604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取值运算符例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87563"/>
            <a:ext cx="6324600" cy="3429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</a:t>
            </a:r>
            <a:r>
              <a:rPr lang="en-US" altLang="zh-CN" smtClean="0"/>
              <a:t>MOV  AX，SEG  DATA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MOV  DS，AX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MOV  BX，OFFSET  DATA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          LEA  BX，DATA</a:t>
            </a:r>
          </a:p>
        </p:txBody>
      </p:sp>
      <p:sp>
        <p:nvSpPr>
          <p:cNvPr id="99332" name="AutoShape 4"/>
          <p:cNvSpPr>
            <a:spLocks noChangeArrowheads="1"/>
          </p:cNvSpPr>
          <p:nvPr/>
        </p:nvSpPr>
        <p:spPr bwMode="auto">
          <a:xfrm>
            <a:off x="5940425" y="3429000"/>
            <a:ext cx="914400" cy="1066800"/>
          </a:xfrm>
          <a:prstGeom prst="curvedLeftArrow">
            <a:avLst>
              <a:gd name="adj1" fmla="val 691"/>
              <a:gd name="adj2" fmla="val 24025"/>
              <a:gd name="adj3" fmla="val 33333"/>
            </a:avLst>
          </a:prstGeom>
          <a:noFill/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6877050" y="3692525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等价于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nimBg="1"/>
      <p:bldP spid="993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B6E80DD-D0E6-4454-8CEE-6EA434A5D202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5653087" cy="1462087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取值运算符例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若</a:t>
            </a:r>
            <a:r>
              <a:rPr lang="en-US" altLang="zh-CN" smtClean="0">
                <a:latin typeface="Times New Roman" pitchFamily="18" charset="0"/>
              </a:rPr>
              <a:t>BUFFER</a:t>
            </a:r>
            <a:r>
              <a:rPr lang="zh-CN" altLang="en-US" smtClean="0">
                <a:latin typeface="宋体" pitchFamily="2" charset="-122"/>
              </a:rPr>
              <a:t>存储区用如下伪指令定义：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</a:t>
            </a:r>
            <a:r>
              <a:rPr lang="en-US" altLang="zh-CN" smtClean="0">
                <a:latin typeface="宋体" pitchFamily="2" charset="-122"/>
              </a:rPr>
              <a:t>BUFFER DW 200 DUP(0)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则：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</a:t>
            </a:r>
            <a:r>
              <a:rPr lang="en-US" altLang="zh-CN" smtClean="0">
                <a:latin typeface="宋体" pitchFamily="2" charset="-122"/>
              </a:rPr>
              <a:t>TYPE	   BUFFER	     </a:t>
            </a:r>
            <a:r>
              <a:rPr lang="zh-CN" altLang="en-US" smtClean="0">
                <a:latin typeface="宋体" pitchFamily="2" charset="-122"/>
              </a:rPr>
              <a:t>等于2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</a:t>
            </a:r>
            <a:r>
              <a:rPr lang="en-US" altLang="zh-CN" smtClean="0">
                <a:latin typeface="宋体" pitchFamily="2" charset="-122"/>
              </a:rPr>
              <a:t>LENGTH  BUFFER		</a:t>
            </a:r>
            <a:r>
              <a:rPr lang="zh-CN" altLang="en-US" smtClean="0">
                <a:latin typeface="宋体" pitchFamily="2" charset="-122"/>
              </a:rPr>
              <a:t>等于200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</a:t>
            </a:r>
            <a:r>
              <a:rPr lang="en-US" altLang="zh-CN" smtClean="0">
                <a:latin typeface="宋体" pitchFamily="2" charset="-122"/>
              </a:rPr>
              <a:t>SIZE    BUFFER		</a:t>
            </a:r>
            <a:r>
              <a:rPr lang="zh-CN" altLang="en-US" smtClean="0">
                <a:latin typeface="宋体" pitchFamily="2" charset="-122"/>
              </a:rPr>
              <a:t>等于400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EA8DF80-6E10-4711-A187-7F6DD7982A2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4213225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属性运算符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914400" y="2057400"/>
            <a:ext cx="7467600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kumimoji="1" lang="zh-CN" altLang="en-US">
                <a:latin typeface="Times New Roman" pitchFamily="18" charset="0"/>
                <a:ea typeface="宋体" pitchFamily="2" charset="-122"/>
              </a:rPr>
              <a:t> 用于指定其后存储器操作数的类型</a:t>
            </a:r>
          </a:p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kumimoji="1" lang="zh-CN" altLang="en-US">
                <a:ea typeface="宋体" pitchFamily="2" charset="-122"/>
              </a:rPr>
              <a:t> 运算符：</a:t>
            </a:r>
            <a:r>
              <a:rPr kumimoji="1" lang="en-US" altLang="zh-CN">
                <a:ea typeface="宋体" pitchFamily="2" charset="-122"/>
              </a:rPr>
              <a:t>PTR</a:t>
            </a:r>
            <a:endParaRPr kumimoji="1" lang="zh-CN" altLang="en-US">
              <a:ea typeface="宋体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kumimoji="1" lang="zh-CN" altLang="en-US" sz="3200">
                <a:latin typeface="Times New Roman" pitchFamily="18" charset="0"/>
                <a:ea typeface="宋体" pitchFamily="2" charset="-122"/>
              </a:rPr>
              <a:t> 例：</a:t>
            </a:r>
          </a:p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        </a:t>
            </a:r>
            <a:r>
              <a:rPr kumimoji="1"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MOV  BYTR  PTR[BX]，12H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7A21043-671F-46B5-B579-3364695C51B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701675"/>
            <a:ext cx="7793037" cy="974725"/>
          </a:xfrm>
        </p:spPr>
        <p:txBody>
          <a:bodyPr/>
          <a:lstStyle/>
          <a:p>
            <a:pPr eaLnBrk="1" hangingPunct="1"/>
            <a:r>
              <a:rPr lang="zh-CN" altLang="en-US" smtClean="0"/>
              <a:t>主要内容</a:t>
            </a:r>
            <a:endParaRPr lang="zh-CN" altLang="en-US" u="sng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1738" y="2127250"/>
            <a:ext cx="6394450" cy="3678238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宋体" pitchFamily="2" charset="-122"/>
              </a:rPr>
              <a:t>汇编语言源程序的结构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宋体" pitchFamily="2" charset="-122"/>
              </a:rPr>
              <a:t>汇编语言语句格式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宋体" pitchFamily="2" charset="-122"/>
              </a:rPr>
              <a:t>伪指令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宋体" pitchFamily="2" charset="-122"/>
              </a:rPr>
              <a:t>功能调用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>
                <a:latin typeface="宋体" pitchFamily="2" charset="-122"/>
              </a:rPr>
              <a:t>汇编语言程序设计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64F4623-F142-468A-81AA-68B5BEAEAC14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14313"/>
            <a:ext cx="457358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其它运算符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4391025" cy="2962275"/>
          </a:xfrm>
        </p:spPr>
        <p:txBody>
          <a:bodyPr/>
          <a:lstStyle/>
          <a:p>
            <a:pPr eaLnBrk="1" hangingPunct="1"/>
            <a:r>
              <a:rPr lang="zh-CN" altLang="en-US" smtClean="0"/>
              <a:t>方括号：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</a:t>
            </a:r>
            <a:r>
              <a:rPr lang="zh-CN" altLang="en-US" sz="2400" smtClean="0">
                <a:solidFill>
                  <a:schemeClr val="tx1"/>
                </a:solidFill>
              </a:rPr>
              <a:t>[    ]</a:t>
            </a:r>
          </a:p>
          <a:p>
            <a:pPr eaLnBrk="1" hangingPunct="1"/>
            <a:endParaRPr lang="zh-CN" altLang="en-US" sz="2400" smtClean="0">
              <a:solidFill>
                <a:schemeClr val="tx1"/>
              </a:solidFill>
            </a:endParaRPr>
          </a:p>
          <a:p>
            <a:pPr eaLnBrk="1" hangingPunct="1">
              <a:spcAft>
                <a:spcPct val="20000"/>
              </a:spcAft>
            </a:pPr>
            <a:r>
              <a:rPr lang="zh-CN" altLang="en-US" smtClean="0"/>
              <a:t>段重设符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</a:t>
            </a:r>
            <a:r>
              <a:rPr lang="zh-CN" altLang="en-US" sz="2400" smtClean="0">
                <a:solidFill>
                  <a:schemeClr val="tx1"/>
                </a:solidFill>
              </a:rPr>
              <a:t>段寄存器名：[   ]</a:t>
            </a:r>
          </a:p>
        </p:txBody>
      </p:sp>
      <p:sp>
        <p:nvSpPr>
          <p:cNvPr id="22533" name="Line 4"/>
          <p:cNvSpPr>
            <a:spLocks noChangeShapeType="1"/>
          </p:cNvSpPr>
          <p:nvPr/>
        </p:nvSpPr>
        <p:spPr bwMode="auto">
          <a:xfrm>
            <a:off x="2306638" y="2997200"/>
            <a:ext cx="609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Line 5"/>
          <p:cNvSpPr>
            <a:spLocks noChangeShapeType="1"/>
          </p:cNvSpPr>
          <p:nvPr/>
        </p:nvSpPr>
        <p:spPr bwMode="auto">
          <a:xfrm>
            <a:off x="3708400" y="4681538"/>
            <a:ext cx="457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Text Box 6"/>
          <p:cNvSpPr txBox="1">
            <a:spLocks noChangeArrowheads="1"/>
          </p:cNvSpPr>
          <p:nvPr/>
        </p:nvSpPr>
        <p:spPr bwMode="auto">
          <a:xfrm>
            <a:off x="2878138" y="2755900"/>
            <a:ext cx="579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ea typeface="宋体" pitchFamily="2" charset="-122"/>
              </a:rPr>
              <a:t>方括号中内容为操作数的偏移地址</a:t>
            </a:r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4211638" y="4451350"/>
            <a:ext cx="4464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ea typeface="宋体" pitchFamily="2" charset="-122"/>
              </a:rPr>
              <a:t>用于修改默认的段基地址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2EA18F6-052B-404B-9646-A200A3322AF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§4.2</a:t>
            </a:r>
            <a:r>
              <a:rPr lang="zh-CN" altLang="en-US" sz="3600" smtClean="0"/>
              <a:t>  </a:t>
            </a:r>
            <a:r>
              <a:rPr lang="zh-CN" altLang="en-US" sz="4400" smtClean="0"/>
              <a:t>伪指令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288" y="2093913"/>
            <a:ext cx="6629400" cy="32766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u="sng" smtClean="0">
                <a:solidFill>
                  <a:schemeClr val="tx1"/>
                </a:solidFill>
              </a:rPr>
              <a:t>掌握：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伪指令的格式及实现的操作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伪指令的应用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38BD187-B01C-48A6-8E0A-24FCF9191395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4860925" cy="1462087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伪指令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60575"/>
            <a:ext cx="7277100" cy="4075113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spcAft>
                <a:spcPct val="25000"/>
              </a:spcAft>
            </a:pPr>
            <a:r>
              <a:rPr lang="zh-CN" altLang="en-US" smtClean="0"/>
              <a:t>由汇编程序执行的</a:t>
            </a:r>
            <a:r>
              <a:rPr lang="zh-CN" altLang="en-US" smtClean="0">
                <a:latin typeface="Arial" charset="0"/>
              </a:rPr>
              <a:t>“</a:t>
            </a:r>
            <a:r>
              <a:rPr lang="zh-CN" altLang="en-US" smtClean="0"/>
              <a:t>指令系统</a:t>
            </a:r>
            <a:r>
              <a:rPr lang="zh-CN" altLang="en-US" smtClean="0">
                <a:latin typeface="Arial" charset="0"/>
              </a:rPr>
              <a:t>”</a:t>
            </a:r>
            <a:endParaRPr lang="zh-CN" altLang="en-US" smtClean="0"/>
          </a:p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mtClean="0"/>
              <a:t>作用：</a:t>
            </a:r>
          </a:p>
          <a:p>
            <a:pPr lvl="1" eaLnBrk="1" hangingPunct="1"/>
            <a:r>
              <a:rPr lang="zh-CN" altLang="en-US" smtClean="0"/>
              <a:t>定义变量；</a:t>
            </a:r>
          </a:p>
          <a:p>
            <a:pPr lvl="1" eaLnBrk="1" hangingPunct="1"/>
            <a:r>
              <a:rPr lang="zh-CN" altLang="en-US" smtClean="0"/>
              <a:t>分配存储区</a:t>
            </a:r>
          </a:p>
          <a:p>
            <a:pPr lvl="1" eaLnBrk="1" hangingPunct="1"/>
            <a:r>
              <a:rPr lang="zh-CN" altLang="en-US" smtClean="0"/>
              <a:t>定义逻辑段；</a:t>
            </a:r>
          </a:p>
          <a:p>
            <a:pPr lvl="1" eaLnBrk="1" hangingPunct="1"/>
            <a:r>
              <a:rPr lang="zh-CN" altLang="en-US" smtClean="0"/>
              <a:t>指示程序开始和结束；</a:t>
            </a:r>
          </a:p>
          <a:p>
            <a:pPr lvl="1" eaLnBrk="1" hangingPunct="1"/>
            <a:r>
              <a:rPr lang="zh-CN" altLang="en-US" smtClean="0"/>
              <a:t>定义过程等。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A6352C9-13A6-4A4D-8C75-B2D1611EB62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3375"/>
            <a:ext cx="3636962" cy="1462088"/>
          </a:xfrm>
        </p:spPr>
        <p:txBody>
          <a:bodyPr/>
          <a:lstStyle/>
          <a:p>
            <a:pPr eaLnBrk="1" hangingPunct="1"/>
            <a:r>
              <a:rPr lang="zh-CN" altLang="en-US" smtClean="0"/>
              <a:t>常用伪指令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6950" y="2132013"/>
            <a:ext cx="3889375" cy="41767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数据定义伪指令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符号定义伪指令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段定义伪指令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结束伪指令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过程定义伪指令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宏命令伪指令</a:t>
            </a:r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1835150" y="2463800"/>
            <a:ext cx="288925" cy="3024188"/>
          </a:xfrm>
          <a:prstGeom prst="leftBrace">
            <a:avLst>
              <a:gd name="adj1" fmla="val 8722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731C042-38F0-4D2D-AB83-3F1910BD3748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608488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一、数据定义伪指令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22488"/>
            <a:ext cx="7772400" cy="2098675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zh-CN" altLang="en-US" smtClean="0"/>
              <a:t>用于定义数据区中变量的类型及大小</a:t>
            </a:r>
          </a:p>
          <a:p>
            <a:pPr eaLnBrk="1" hangingPunct="1"/>
            <a:r>
              <a:rPr lang="zh-CN" altLang="en-US" smtClean="0"/>
              <a:t>格式：</a:t>
            </a:r>
          </a:p>
          <a:p>
            <a:pPr eaLnBrk="1" hangingPunct="1">
              <a:spcBef>
                <a:spcPct val="75000"/>
              </a:spcBef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        </a:t>
            </a:r>
            <a:r>
              <a:rPr lang="en-US" altLang="zh-CN" sz="2400" smtClean="0">
                <a:solidFill>
                  <a:schemeClr val="tx1"/>
                </a:solidFill>
              </a:rPr>
              <a:t>[</a:t>
            </a:r>
            <a:r>
              <a:rPr lang="zh-CN" altLang="en-US" sz="2400" smtClean="0">
                <a:solidFill>
                  <a:schemeClr val="tx1"/>
                </a:solidFill>
              </a:rPr>
              <a:t>变量名</a:t>
            </a:r>
            <a:r>
              <a:rPr lang="en-US" altLang="zh-CN" sz="2400" smtClean="0">
                <a:solidFill>
                  <a:schemeClr val="tx1"/>
                </a:solidFill>
              </a:rPr>
              <a:t>]   </a:t>
            </a:r>
            <a:r>
              <a:rPr lang="zh-CN" altLang="en-US" sz="2400" smtClean="0"/>
              <a:t>伪指令助记符</a:t>
            </a:r>
            <a:r>
              <a:rPr lang="zh-CN" altLang="en-US" sz="2400" smtClean="0">
                <a:solidFill>
                  <a:schemeClr val="tx1"/>
                </a:solidFill>
              </a:rPr>
              <a:t>  操作数，</a:t>
            </a:r>
            <a:r>
              <a:rPr lang="zh-CN" altLang="en-US" sz="2400" smtClean="0">
                <a:solidFill>
                  <a:schemeClr val="tx1"/>
                </a:solidFill>
                <a:latin typeface="Arial" charset="0"/>
              </a:rPr>
              <a:t>…</a:t>
            </a:r>
            <a:r>
              <a:rPr lang="zh-CN" altLang="en-US" sz="2400" smtClean="0">
                <a:solidFill>
                  <a:schemeClr val="tx1"/>
                </a:solidFill>
              </a:rPr>
              <a:t>    ；</a:t>
            </a:r>
            <a:r>
              <a:rPr lang="en-US" altLang="zh-CN" sz="2400" smtClean="0">
                <a:solidFill>
                  <a:schemeClr val="tx1"/>
                </a:solidFill>
              </a:rPr>
              <a:t>[</a:t>
            </a:r>
            <a:r>
              <a:rPr lang="zh-CN" altLang="en-US" sz="2400" smtClean="0">
                <a:solidFill>
                  <a:schemeClr val="tx1"/>
                </a:solidFill>
              </a:rPr>
              <a:t>注释</a:t>
            </a:r>
            <a:r>
              <a:rPr lang="en-US" altLang="zh-CN" sz="2400" smtClean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112838" y="4818063"/>
            <a:ext cx="1316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符号地址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 flipH="1">
            <a:off x="1744663" y="4111625"/>
            <a:ext cx="595312" cy="6858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 flipH="1">
            <a:off x="3924300" y="4078288"/>
            <a:ext cx="0" cy="12954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2987675" y="5373688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定义变量类型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5292725" y="4729163"/>
            <a:ext cx="1655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定义变量值及区域大小</a:t>
            </a:r>
          </a:p>
        </p:txBody>
      </p:sp>
      <p:sp>
        <p:nvSpPr>
          <p:cNvPr id="102411" name="Line 11"/>
          <p:cNvSpPr>
            <a:spLocks noChangeShapeType="1"/>
          </p:cNvSpPr>
          <p:nvPr/>
        </p:nvSpPr>
        <p:spPr bwMode="auto">
          <a:xfrm>
            <a:off x="5651500" y="4078288"/>
            <a:ext cx="360363" cy="646112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5" grpId="0" animBg="1"/>
      <p:bldP spid="102408" grpId="0" animBg="1"/>
      <p:bldP spid="102409" grpId="0"/>
      <p:bldP spid="102410" grpId="0"/>
      <p:bldP spid="1024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9FFE87D-A787-472D-9BDE-EA08D67419A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438275" y="214313"/>
            <a:ext cx="6157913" cy="1462087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latin typeface="Arial" charset="0"/>
              </a:rPr>
              <a:t>1.</a:t>
            </a:r>
            <a:r>
              <a:rPr lang="en-US" altLang="zh-CN" smtClean="0"/>
              <a:t> </a:t>
            </a:r>
            <a:r>
              <a:rPr lang="zh-CN" altLang="en-US" smtClean="0"/>
              <a:t>数据定义伪指令助记符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51050"/>
            <a:ext cx="7239000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DB      </a:t>
            </a:r>
            <a:r>
              <a:rPr lang="zh-CN" altLang="en-US" smtClean="0"/>
              <a:t>定义的变量为字节型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DW     </a:t>
            </a:r>
            <a:r>
              <a:rPr lang="zh-CN" altLang="en-US" smtClean="0"/>
              <a:t>定义的变量为字类型（双字节）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DD      </a:t>
            </a:r>
            <a:r>
              <a:rPr lang="zh-CN" altLang="en-US" smtClean="0"/>
              <a:t>定义的变量为双字型（4字节）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DQ      </a:t>
            </a:r>
            <a:r>
              <a:rPr lang="zh-CN" altLang="en-US" smtClean="0"/>
              <a:t>定义的变量为4字型（8字节</a:t>
            </a:r>
            <a:r>
              <a:rPr lang="zh-CN" altLang="en-US" sz="3200" smtClean="0"/>
              <a:t>）</a:t>
            </a:r>
            <a:endParaRPr lang="en-US" altLang="zh-CN" sz="320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DT       </a:t>
            </a:r>
            <a:r>
              <a:rPr lang="zh-CN" altLang="en-US" smtClean="0"/>
              <a:t>定义的变量为10字节型</a:t>
            </a:r>
            <a:endParaRPr lang="en-US" altLang="zh-CN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0987E05-A680-49D6-88AC-5E708D058C72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565308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数据定义伪指令例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772400" cy="2286000"/>
          </a:xfrm>
        </p:spPr>
        <p:txBody>
          <a:bodyPr/>
          <a:lstStyle/>
          <a:p>
            <a:pPr eaLnBrk="1" hangingPunct="1">
              <a:lnSpc>
                <a:spcPct val="135000"/>
              </a:lnSpc>
            </a:pPr>
            <a:r>
              <a:rPr lang="en-US" altLang="zh-CN" smtClean="0"/>
              <a:t>DATA1   DB  11H，22H，33H，44H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zh-CN" smtClean="0"/>
              <a:t>DATA2   DW  11H，22H，3344H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zh-CN" smtClean="0"/>
              <a:t>DATA3   DD   11H*2，22H，33445566H</a:t>
            </a:r>
          </a:p>
        </p:txBody>
      </p:sp>
      <p:sp>
        <p:nvSpPr>
          <p:cNvPr id="104452" name="Oval 4"/>
          <p:cNvSpPr>
            <a:spLocks noChangeArrowheads="1"/>
          </p:cNvSpPr>
          <p:nvPr/>
        </p:nvSpPr>
        <p:spPr bwMode="auto">
          <a:xfrm>
            <a:off x="4000500" y="4559300"/>
            <a:ext cx="2667000" cy="1371600"/>
          </a:xfrm>
          <a:prstGeom prst="ellipse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4200525" y="4845050"/>
            <a:ext cx="2438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以上变量在内存中的存放形式</a:t>
            </a:r>
          </a:p>
        </p:txBody>
      </p:sp>
      <p:sp>
        <p:nvSpPr>
          <p:cNvPr id="104456" name="Freeform 8"/>
          <p:cNvSpPr>
            <a:spLocks/>
          </p:cNvSpPr>
          <p:nvPr/>
        </p:nvSpPr>
        <p:spPr bwMode="auto">
          <a:xfrm>
            <a:off x="6591300" y="4864100"/>
            <a:ext cx="571500" cy="1104900"/>
          </a:xfrm>
          <a:custGeom>
            <a:avLst/>
            <a:gdLst>
              <a:gd name="T0" fmla="*/ 0 w 360"/>
              <a:gd name="T1" fmla="*/ 2147483647 h 696"/>
              <a:gd name="T2" fmla="*/ 2147483647 w 360"/>
              <a:gd name="T3" fmla="*/ 2147483647 h 696"/>
              <a:gd name="T4" fmla="*/ 2147483647 w 360"/>
              <a:gd name="T5" fmla="*/ 2147483647 h 696"/>
              <a:gd name="T6" fmla="*/ 2147483647 w 360"/>
              <a:gd name="T7" fmla="*/ 2147483647 h 696"/>
              <a:gd name="T8" fmla="*/ 0 60000 65536"/>
              <a:gd name="T9" fmla="*/ 0 60000 65536"/>
              <a:gd name="T10" fmla="*/ 0 60000 65536"/>
              <a:gd name="T11" fmla="*/ 0 60000 65536"/>
              <a:gd name="T12" fmla="*/ 0 w 360"/>
              <a:gd name="T13" fmla="*/ 0 h 696"/>
              <a:gd name="T14" fmla="*/ 360 w 360"/>
              <a:gd name="T15" fmla="*/ 696 h 6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0" h="696">
                <a:moveTo>
                  <a:pt x="0" y="72"/>
                </a:moveTo>
                <a:cubicBezTo>
                  <a:pt x="156" y="36"/>
                  <a:pt x="312" y="0"/>
                  <a:pt x="336" y="72"/>
                </a:cubicBezTo>
                <a:cubicBezTo>
                  <a:pt x="360" y="144"/>
                  <a:pt x="176" y="400"/>
                  <a:pt x="144" y="504"/>
                </a:cubicBezTo>
                <a:cubicBezTo>
                  <a:pt x="112" y="608"/>
                  <a:pt x="144" y="664"/>
                  <a:pt x="144" y="696"/>
                </a:cubicBezTo>
              </a:path>
            </a:pathLst>
          </a:custGeom>
          <a:noFill/>
          <a:ln w="5715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7" name="Oval 9"/>
          <p:cNvSpPr>
            <a:spLocks noChangeArrowheads="1"/>
          </p:cNvSpPr>
          <p:nvPr/>
        </p:nvSpPr>
        <p:spPr bwMode="auto">
          <a:xfrm>
            <a:off x="6769100" y="6096000"/>
            <a:ext cx="76200" cy="76200"/>
          </a:xfrm>
          <a:prstGeom prst="ellipse">
            <a:avLst/>
          </a:prstGeom>
          <a:solidFill>
            <a:schemeClr val="tx1"/>
          </a:solidFill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  <p:bldP spid="104453" grpId="0"/>
      <p:bldP spid="104456" grpId="0" animBg="1"/>
      <p:bldP spid="10445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2685CBF-5B1A-4788-B06A-BD11BB581C27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14313"/>
            <a:ext cx="790098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数据定义伪指令例</a:t>
            </a:r>
            <a:r>
              <a:rPr lang="en-US" altLang="zh-CN" smtClean="0"/>
              <a:t>_</a:t>
            </a:r>
            <a:r>
              <a:rPr lang="zh-CN" altLang="en-US" sz="2800" smtClean="0">
                <a:solidFill>
                  <a:schemeClr val="tx1"/>
                </a:solidFill>
                <a:ea typeface="宋体" pitchFamily="2" charset="-122"/>
              </a:rPr>
              <a:t>变量在内存中的分布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1243013" y="2171700"/>
            <a:ext cx="2465387" cy="1944688"/>
            <a:chOff x="465" y="1368"/>
            <a:chExt cx="1553" cy="1225"/>
          </a:xfrm>
        </p:grpSpPr>
        <p:sp>
          <p:nvSpPr>
            <p:cNvPr id="29744" name="Rectangle 4"/>
            <p:cNvSpPr>
              <a:spLocks noChangeArrowheads="1"/>
            </p:cNvSpPr>
            <p:nvPr/>
          </p:nvSpPr>
          <p:spPr bwMode="auto">
            <a:xfrm>
              <a:off x="1154" y="1368"/>
              <a:ext cx="864" cy="1192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b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9745" name="Line 5"/>
            <p:cNvSpPr>
              <a:spLocks noChangeShapeType="1"/>
            </p:cNvSpPr>
            <p:nvPr/>
          </p:nvSpPr>
          <p:spPr bwMode="auto">
            <a:xfrm>
              <a:off x="1147" y="1610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6" name="Line 6"/>
            <p:cNvSpPr>
              <a:spLocks noChangeShapeType="1"/>
            </p:cNvSpPr>
            <p:nvPr/>
          </p:nvSpPr>
          <p:spPr bwMode="auto">
            <a:xfrm>
              <a:off x="1152" y="1850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Line 7"/>
            <p:cNvSpPr>
              <a:spLocks noChangeShapeType="1"/>
            </p:cNvSpPr>
            <p:nvPr/>
          </p:nvSpPr>
          <p:spPr bwMode="auto">
            <a:xfrm>
              <a:off x="1152" y="2090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Line 8"/>
            <p:cNvSpPr>
              <a:spLocks noChangeShapeType="1"/>
            </p:cNvSpPr>
            <p:nvPr/>
          </p:nvSpPr>
          <p:spPr bwMode="auto">
            <a:xfrm>
              <a:off x="1152" y="2330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Text Box 10"/>
            <p:cNvSpPr txBox="1">
              <a:spLocks noChangeArrowheads="1"/>
            </p:cNvSpPr>
            <p:nvPr/>
          </p:nvSpPr>
          <p:spPr bwMode="auto">
            <a:xfrm>
              <a:off x="465" y="1612"/>
              <a:ext cx="65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DATA1</a:t>
              </a:r>
            </a:p>
          </p:txBody>
        </p:sp>
        <p:sp>
          <p:nvSpPr>
            <p:cNvPr id="29750" name="Text Box 11"/>
            <p:cNvSpPr txBox="1">
              <a:spLocks noChangeArrowheads="1"/>
            </p:cNvSpPr>
            <p:nvPr/>
          </p:nvSpPr>
          <p:spPr bwMode="auto">
            <a:xfrm>
              <a:off x="1400" y="1585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11</a:t>
              </a:r>
            </a:p>
          </p:txBody>
        </p:sp>
        <p:sp>
          <p:nvSpPr>
            <p:cNvPr id="29751" name="Text Box 12"/>
            <p:cNvSpPr txBox="1">
              <a:spLocks noChangeArrowheads="1"/>
            </p:cNvSpPr>
            <p:nvPr/>
          </p:nvSpPr>
          <p:spPr bwMode="auto">
            <a:xfrm>
              <a:off x="1399" y="1833"/>
              <a:ext cx="39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22</a:t>
              </a:r>
            </a:p>
          </p:txBody>
        </p:sp>
        <p:sp>
          <p:nvSpPr>
            <p:cNvPr id="29752" name="Text Box 13"/>
            <p:cNvSpPr txBox="1">
              <a:spLocks noChangeArrowheads="1"/>
            </p:cNvSpPr>
            <p:nvPr/>
          </p:nvSpPr>
          <p:spPr bwMode="auto">
            <a:xfrm>
              <a:off x="1389" y="2073"/>
              <a:ext cx="39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33</a:t>
              </a:r>
            </a:p>
          </p:txBody>
        </p:sp>
        <p:sp>
          <p:nvSpPr>
            <p:cNvPr id="29753" name="Text Box 14"/>
            <p:cNvSpPr txBox="1">
              <a:spLocks noChangeArrowheads="1"/>
            </p:cNvSpPr>
            <p:nvPr/>
          </p:nvSpPr>
          <p:spPr bwMode="auto">
            <a:xfrm>
              <a:off x="1390" y="2305"/>
              <a:ext cx="48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44</a:t>
              </a: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1243013" y="4071938"/>
            <a:ext cx="2462212" cy="2309812"/>
            <a:chOff x="465" y="2565"/>
            <a:chExt cx="1551" cy="1455"/>
          </a:xfrm>
        </p:grpSpPr>
        <p:sp>
          <p:nvSpPr>
            <p:cNvPr id="29729" name="Rectangle 17"/>
            <p:cNvSpPr>
              <a:spLocks noChangeArrowheads="1"/>
            </p:cNvSpPr>
            <p:nvPr/>
          </p:nvSpPr>
          <p:spPr bwMode="auto">
            <a:xfrm>
              <a:off x="1152" y="2583"/>
              <a:ext cx="864" cy="1406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b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9730" name="Line 18"/>
            <p:cNvSpPr>
              <a:spLocks noChangeShapeType="1"/>
            </p:cNvSpPr>
            <p:nvPr/>
          </p:nvSpPr>
          <p:spPr bwMode="auto">
            <a:xfrm>
              <a:off x="1145" y="3269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Line 19"/>
            <p:cNvSpPr>
              <a:spLocks noChangeShapeType="1"/>
            </p:cNvSpPr>
            <p:nvPr/>
          </p:nvSpPr>
          <p:spPr bwMode="auto">
            <a:xfrm>
              <a:off x="1145" y="3509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Line 20"/>
            <p:cNvSpPr>
              <a:spLocks noChangeShapeType="1"/>
            </p:cNvSpPr>
            <p:nvPr/>
          </p:nvSpPr>
          <p:spPr bwMode="auto">
            <a:xfrm>
              <a:off x="1145" y="3749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3" name="Line 21"/>
            <p:cNvSpPr>
              <a:spLocks noChangeShapeType="1"/>
            </p:cNvSpPr>
            <p:nvPr/>
          </p:nvSpPr>
          <p:spPr bwMode="auto">
            <a:xfrm>
              <a:off x="1145" y="3989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Text Box 23"/>
            <p:cNvSpPr txBox="1">
              <a:spLocks noChangeArrowheads="1"/>
            </p:cNvSpPr>
            <p:nvPr/>
          </p:nvSpPr>
          <p:spPr bwMode="auto">
            <a:xfrm>
              <a:off x="465" y="2583"/>
              <a:ext cx="70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DATA2</a:t>
              </a:r>
            </a:p>
          </p:txBody>
        </p:sp>
        <p:sp>
          <p:nvSpPr>
            <p:cNvPr id="29735" name="Text Box 24"/>
            <p:cNvSpPr txBox="1">
              <a:spLocks noChangeArrowheads="1"/>
            </p:cNvSpPr>
            <p:nvPr/>
          </p:nvSpPr>
          <p:spPr bwMode="auto">
            <a:xfrm>
              <a:off x="1386" y="3009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22</a:t>
              </a:r>
            </a:p>
          </p:txBody>
        </p:sp>
        <p:sp>
          <p:nvSpPr>
            <p:cNvPr id="29736" name="Text Box 25"/>
            <p:cNvSpPr txBox="1">
              <a:spLocks noChangeArrowheads="1"/>
            </p:cNvSpPr>
            <p:nvPr/>
          </p:nvSpPr>
          <p:spPr bwMode="auto">
            <a:xfrm>
              <a:off x="1386" y="3492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44</a:t>
              </a:r>
            </a:p>
          </p:txBody>
        </p:sp>
        <p:sp>
          <p:nvSpPr>
            <p:cNvPr id="29737" name="Line 44"/>
            <p:cNvSpPr>
              <a:spLocks noChangeShapeType="1"/>
            </p:cNvSpPr>
            <p:nvPr/>
          </p:nvSpPr>
          <p:spPr bwMode="auto">
            <a:xfrm>
              <a:off x="1151" y="2837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Text Box 45"/>
            <p:cNvSpPr txBox="1">
              <a:spLocks noChangeArrowheads="1"/>
            </p:cNvSpPr>
            <p:nvPr/>
          </p:nvSpPr>
          <p:spPr bwMode="auto">
            <a:xfrm>
              <a:off x="1392" y="2565"/>
              <a:ext cx="3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11</a:t>
              </a:r>
            </a:p>
          </p:txBody>
        </p:sp>
        <p:sp>
          <p:nvSpPr>
            <p:cNvPr id="29739" name="Line 46"/>
            <p:cNvSpPr>
              <a:spLocks noChangeShapeType="1"/>
            </p:cNvSpPr>
            <p:nvPr/>
          </p:nvSpPr>
          <p:spPr bwMode="auto">
            <a:xfrm>
              <a:off x="1142" y="3055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Text Box 47"/>
            <p:cNvSpPr txBox="1">
              <a:spLocks noChangeArrowheads="1"/>
            </p:cNvSpPr>
            <p:nvPr/>
          </p:nvSpPr>
          <p:spPr bwMode="auto">
            <a:xfrm>
              <a:off x="1401" y="2794"/>
              <a:ext cx="4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00</a:t>
              </a:r>
            </a:p>
          </p:txBody>
        </p:sp>
        <p:sp>
          <p:nvSpPr>
            <p:cNvPr id="29741" name="Text Box 48"/>
            <p:cNvSpPr txBox="1">
              <a:spLocks noChangeArrowheads="1"/>
            </p:cNvSpPr>
            <p:nvPr/>
          </p:nvSpPr>
          <p:spPr bwMode="auto">
            <a:xfrm>
              <a:off x="1392" y="3247"/>
              <a:ext cx="3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00</a:t>
              </a:r>
            </a:p>
          </p:txBody>
        </p:sp>
        <p:sp>
          <p:nvSpPr>
            <p:cNvPr id="29742" name="Text Box 83"/>
            <p:cNvSpPr txBox="1">
              <a:spLocks noChangeArrowheads="1"/>
            </p:cNvSpPr>
            <p:nvPr/>
          </p:nvSpPr>
          <p:spPr bwMode="auto">
            <a:xfrm>
              <a:off x="1386" y="3732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33</a:t>
              </a:r>
            </a:p>
          </p:txBody>
        </p:sp>
        <p:sp>
          <p:nvSpPr>
            <p:cNvPr id="29743" name="Line 9"/>
            <p:cNvSpPr>
              <a:spLocks noChangeShapeType="1"/>
            </p:cNvSpPr>
            <p:nvPr/>
          </p:nvSpPr>
          <p:spPr bwMode="auto">
            <a:xfrm>
              <a:off x="1147" y="2570"/>
              <a:ext cx="864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4787900" y="1917700"/>
            <a:ext cx="2397125" cy="4824413"/>
            <a:chOff x="4787900" y="1844675"/>
            <a:chExt cx="2397125" cy="4824413"/>
          </a:xfrm>
        </p:grpSpPr>
        <p:sp>
          <p:nvSpPr>
            <p:cNvPr id="29703" name="Rectangle 54"/>
            <p:cNvSpPr>
              <a:spLocks noChangeArrowheads="1"/>
            </p:cNvSpPr>
            <p:nvPr/>
          </p:nvSpPr>
          <p:spPr bwMode="auto">
            <a:xfrm>
              <a:off x="5813425" y="1873250"/>
              <a:ext cx="1371600" cy="4795838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b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9704" name="Line 55"/>
            <p:cNvSpPr>
              <a:spLocks noChangeShapeType="1"/>
            </p:cNvSpPr>
            <p:nvPr/>
          </p:nvSpPr>
          <p:spPr bwMode="auto">
            <a:xfrm>
              <a:off x="5802313" y="29622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Line 56"/>
            <p:cNvSpPr>
              <a:spLocks noChangeShapeType="1"/>
            </p:cNvSpPr>
            <p:nvPr/>
          </p:nvSpPr>
          <p:spPr bwMode="auto">
            <a:xfrm>
              <a:off x="5802313" y="33432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Line 57"/>
            <p:cNvSpPr>
              <a:spLocks noChangeShapeType="1"/>
            </p:cNvSpPr>
            <p:nvPr/>
          </p:nvSpPr>
          <p:spPr bwMode="auto">
            <a:xfrm>
              <a:off x="5802313" y="37242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Line 58"/>
            <p:cNvSpPr>
              <a:spLocks noChangeShapeType="1"/>
            </p:cNvSpPr>
            <p:nvPr/>
          </p:nvSpPr>
          <p:spPr bwMode="auto">
            <a:xfrm>
              <a:off x="5802313" y="41052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Line 59"/>
            <p:cNvSpPr>
              <a:spLocks noChangeShapeType="1"/>
            </p:cNvSpPr>
            <p:nvPr/>
          </p:nvSpPr>
          <p:spPr bwMode="auto">
            <a:xfrm>
              <a:off x="5802313" y="44862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Text Box 60"/>
            <p:cNvSpPr txBox="1">
              <a:spLocks noChangeArrowheads="1"/>
            </p:cNvSpPr>
            <p:nvPr/>
          </p:nvSpPr>
          <p:spPr bwMode="auto">
            <a:xfrm>
              <a:off x="4787900" y="1873250"/>
              <a:ext cx="108108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DATA3</a:t>
              </a:r>
            </a:p>
          </p:txBody>
        </p:sp>
        <p:sp>
          <p:nvSpPr>
            <p:cNvPr id="29710" name="Text Box 61"/>
            <p:cNvSpPr txBox="1">
              <a:spLocks noChangeArrowheads="1"/>
            </p:cNvSpPr>
            <p:nvPr/>
          </p:nvSpPr>
          <p:spPr bwMode="auto">
            <a:xfrm>
              <a:off x="6246813" y="3316288"/>
              <a:ext cx="7016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22</a:t>
              </a:r>
            </a:p>
          </p:txBody>
        </p:sp>
        <p:sp>
          <p:nvSpPr>
            <p:cNvPr id="29711" name="Text Box 62"/>
            <p:cNvSpPr txBox="1">
              <a:spLocks noChangeArrowheads="1"/>
            </p:cNvSpPr>
            <p:nvPr/>
          </p:nvSpPr>
          <p:spPr bwMode="auto">
            <a:xfrm>
              <a:off x="6261100" y="4065588"/>
              <a:ext cx="6159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12" name="Line 63"/>
            <p:cNvSpPr>
              <a:spLocks noChangeShapeType="1"/>
            </p:cNvSpPr>
            <p:nvPr/>
          </p:nvSpPr>
          <p:spPr bwMode="auto">
            <a:xfrm>
              <a:off x="5813425" y="4865688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Text Box 64"/>
            <p:cNvSpPr txBox="1">
              <a:spLocks noChangeArrowheads="1"/>
            </p:cNvSpPr>
            <p:nvPr/>
          </p:nvSpPr>
          <p:spPr bwMode="auto">
            <a:xfrm>
              <a:off x="6261100" y="4459288"/>
              <a:ext cx="6159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14" name="Line 65"/>
            <p:cNvSpPr>
              <a:spLocks noChangeShapeType="1"/>
            </p:cNvSpPr>
            <p:nvPr/>
          </p:nvSpPr>
          <p:spPr bwMode="auto">
            <a:xfrm>
              <a:off x="5811838" y="227647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Text Box 66"/>
            <p:cNvSpPr txBox="1">
              <a:spLocks noChangeArrowheads="1"/>
            </p:cNvSpPr>
            <p:nvPr/>
          </p:nvSpPr>
          <p:spPr bwMode="auto">
            <a:xfrm>
              <a:off x="6199188" y="1844675"/>
              <a:ext cx="6778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22</a:t>
              </a:r>
            </a:p>
          </p:txBody>
        </p:sp>
        <p:sp>
          <p:nvSpPr>
            <p:cNvPr id="29716" name="Line 67"/>
            <p:cNvSpPr>
              <a:spLocks noChangeShapeType="1"/>
            </p:cNvSpPr>
            <p:nvPr/>
          </p:nvSpPr>
          <p:spPr bwMode="auto">
            <a:xfrm>
              <a:off x="5797550" y="2622550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Text Box 68"/>
            <p:cNvSpPr txBox="1">
              <a:spLocks noChangeArrowheads="1"/>
            </p:cNvSpPr>
            <p:nvPr/>
          </p:nvSpPr>
          <p:spPr bwMode="auto">
            <a:xfrm>
              <a:off x="6273800" y="2205038"/>
              <a:ext cx="5889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18" name="Text Box 69"/>
            <p:cNvSpPr txBox="1">
              <a:spLocks noChangeArrowheads="1"/>
            </p:cNvSpPr>
            <p:nvPr/>
          </p:nvSpPr>
          <p:spPr bwMode="auto">
            <a:xfrm>
              <a:off x="6272213" y="2927350"/>
              <a:ext cx="6048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19" name="Line 70"/>
            <p:cNvSpPr>
              <a:spLocks noChangeShapeType="1"/>
            </p:cNvSpPr>
            <p:nvPr/>
          </p:nvSpPr>
          <p:spPr bwMode="auto">
            <a:xfrm>
              <a:off x="5811838" y="5229225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Line 71"/>
            <p:cNvSpPr>
              <a:spLocks noChangeShapeType="1"/>
            </p:cNvSpPr>
            <p:nvPr/>
          </p:nvSpPr>
          <p:spPr bwMode="auto">
            <a:xfrm>
              <a:off x="5811838" y="5618163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Line 72"/>
            <p:cNvSpPr>
              <a:spLocks noChangeShapeType="1"/>
            </p:cNvSpPr>
            <p:nvPr/>
          </p:nvSpPr>
          <p:spPr bwMode="auto">
            <a:xfrm>
              <a:off x="5811838" y="5992813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Line 73"/>
            <p:cNvSpPr>
              <a:spLocks noChangeShapeType="1"/>
            </p:cNvSpPr>
            <p:nvPr/>
          </p:nvSpPr>
          <p:spPr bwMode="auto">
            <a:xfrm>
              <a:off x="5811838" y="6337300"/>
              <a:ext cx="13716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Text Box 74"/>
            <p:cNvSpPr txBox="1">
              <a:spLocks noChangeArrowheads="1"/>
            </p:cNvSpPr>
            <p:nvPr/>
          </p:nvSpPr>
          <p:spPr bwMode="auto">
            <a:xfrm>
              <a:off x="6281738" y="2540000"/>
              <a:ext cx="6238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24" name="Text Box 75"/>
            <p:cNvSpPr txBox="1">
              <a:spLocks noChangeArrowheads="1"/>
            </p:cNvSpPr>
            <p:nvPr/>
          </p:nvSpPr>
          <p:spPr bwMode="auto">
            <a:xfrm>
              <a:off x="6265863" y="3690938"/>
              <a:ext cx="5381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29725" name="Text Box 27"/>
            <p:cNvSpPr txBox="1">
              <a:spLocks noChangeArrowheads="1"/>
            </p:cNvSpPr>
            <p:nvPr/>
          </p:nvSpPr>
          <p:spPr bwMode="auto">
            <a:xfrm>
              <a:off x="6229126" y="4844008"/>
              <a:ext cx="7191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66</a:t>
              </a:r>
            </a:p>
          </p:txBody>
        </p:sp>
        <p:sp>
          <p:nvSpPr>
            <p:cNvPr id="29726" name="Text Box 84"/>
            <p:cNvSpPr txBox="1">
              <a:spLocks noChangeArrowheads="1"/>
            </p:cNvSpPr>
            <p:nvPr/>
          </p:nvSpPr>
          <p:spPr bwMode="auto">
            <a:xfrm>
              <a:off x="6229126" y="5204048"/>
              <a:ext cx="649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55</a:t>
              </a:r>
            </a:p>
          </p:txBody>
        </p:sp>
        <p:sp>
          <p:nvSpPr>
            <p:cNvPr id="29727" name="Text Box 89"/>
            <p:cNvSpPr txBox="1">
              <a:spLocks noChangeArrowheads="1"/>
            </p:cNvSpPr>
            <p:nvPr/>
          </p:nvSpPr>
          <p:spPr bwMode="auto">
            <a:xfrm>
              <a:off x="6227539" y="5564088"/>
              <a:ext cx="649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44</a:t>
              </a:r>
            </a:p>
          </p:txBody>
        </p:sp>
        <p:sp>
          <p:nvSpPr>
            <p:cNvPr id="29728" name="Text Box 90"/>
            <p:cNvSpPr txBox="1">
              <a:spLocks noChangeArrowheads="1"/>
            </p:cNvSpPr>
            <p:nvPr/>
          </p:nvSpPr>
          <p:spPr bwMode="auto">
            <a:xfrm>
              <a:off x="6241826" y="5924128"/>
              <a:ext cx="649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</a:rPr>
                <a:t>33</a:t>
              </a: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A9980E8-86DE-4612-A5AF-D534F3682889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14313"/>
            <a:ext cx="6480175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数据定义伪指令的几点说明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51050"/>
            <a:ext cx="7772400" cy="2746375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/>
              <a:t>伪指令的性质决定所定义变量的类型；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mtClean="0"/>
              <a:t>定义字符串必须用</a:t>
            </a:r>
            <a:r>
              <a:rPr lang="en-US" altLang="zh-CN" smtClean="0"/>
              <a:t>DB</a:t>
            </a:r>
            <a:r>
              <a:rPr lang="zh-CN" altLang="en-US" smtClean="0"/>
              <a:t>伪指令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mtClean="0"/>
              <a:t>例：</a:t>
            </a:r>
            <a:endParaRPr lang="en-US" altLang="zh-CN" smtClean="0"/>
          </a:p>
          <a:p>
            <a:pPr lvl="1" eaLnBrk="1" hangingPunct="1">
              <a:spcAft>
                <a:spcPct val="20000"/>
              </a:spcAft>
            </a:pPr>
            <a:r>
              <a:rPr lang="en-US" altLang="zh-CN" smtClean="0"/>
              <a:t>DATA1  DB  </a:t>
            </a:r>
            <a:r>
              <a:rPr lang="en-US" altLang="zh-CN" smtClean="0">
                <a:latin typeface="Arial" charset="0"/>
              </a:rPr>
              <a:t>‘</a:t>
            </a:r>
            <a:r>
              <a:rPr lang="en-US" altLang="zh-CN" smtClean="0"/>
              <a:t>ABCD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，66H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6673850" y="3481388"/>
            <a:ext cx="1371600" cy="29718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1621" name="Line 5"/>
          <p:cNvSpPr>
            <a:spLocks noChangeShapeType="1"/>
          </p:cNvSpPr>
          <p:nvPr/>
        </p:nvSpPr>
        <p:spPr bwMode="auto">
          <a:xfrm>
            <a:off x="6662738" y="40671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22" name="Line 6"/>
          <p:cNvSpPr>
            <a:spLocks noChangeShapeType="1"/>
          </p:cNvSpPr>
          <p:nvPr/>
        </p:nvSpPr>
        <p:spPr bwMode="auto">
          <a:xfrm>
            <a:off x="6662738" y="44481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23" name="Line 7"/>
          <p:cNvSpPr>
            <a:spLocks noChangeShapeType="1"/>
          </p:cNvSpPr>
          <p:nvPr/>
        </p:nvSpPr>
        <p:spPr bwMode="auto">
          <a:xfrm>
            <a:off x="6662738" y="48291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24" name="Line 8"/>
          <p:cNvSpPr>
            <a:spLocks noChangeShapeType="1"/>
          </p:cNvSpPr>
          <p:nvPr/>
        </p:nvSpPr>
        <p:spPr bwMode="auto">
          <a:xfrm>
            <a:off x="6662738" y="52101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25" name="Line 9"/>
          <p:cNvSpPr>
            <a:spLocks noChangeShapeType="1"/>
          </p:cNvSpPr>
          <p:nvPr/>
        </p:nvSpPr>
        <p:spPr bwMode="auto">
          <a:xfrm>
            <a:off x="6662738" y="55911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7959725" y="4041775"/>
            <a:ext cx="93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‘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A’</a:t>
            </a:r>
          </a:p>
        </p:txBody>
      </p: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7959725" y="4473575"/>
            <a:ext cx="93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‘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B’</a:t>
            </a:r>
          </a:p>
        </p:txBody>
      </p:sp>
      <p:sp>
        <p:nvSpPr>
          <p:cNvPr id="111628" name="Text Box 12"/>
          <p:cNvSpPr txBox="1">
            <a:spLocks noChangeArrowheads="1"/>
          </p:cNvSpPr>
          <p:nvPr/>
        </p:nvSpPr>
        <p:spPr bwMode="auto">
          <a:xfrm>
            <a:off x="7959725" y="4841875"/>
            <a:ext cx="93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‘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C’</a:t>
            </a:r>
          </a:p>
        </p:txBody>
      </p:sp>
      <p:sp>
        <p:nvSpPr>
          <p:cNvPr id="111629" name="Text Box 13"/>
          <p:cNvSpPr txBox="1">
            <a:spLocks noChangeArrowheads="1"/>
          </p:cNvSpPr>
          <p:nvPr/>
        </p:nvSpPr>
        <p:spPr bwMode="auto">
          <a:xfrm>
            <a:off x="7959725" y="5260975"/>
            <a:ext cx="93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‘</a:t>
            </a: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D’</a:t>
            </a:r>
          </a:p>
        </p:txBody>
      </p:sp>
      <p:sp>
        <p:nvSpPr>
          <p:cNvPr id="111630" name="Text Box 14"/>
          <p:cNvSpPr txBox="1">
            <a:spLocks noChangeArrowheads="1"/>
          </p:cNvSpPr>
          <p:nvPr/>
        </p:nvSpPr>
        <p:spPr bwMode="auto">
          <a:xfrm>
            <a:off x="6964363" y="40274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41H</a:t>
            </a:r>
          </a:p>
        </p:txBody>
      </p:sp>
      <p:sp>
        <p:nvSpPr>
          <p:cNvPr id="111631" name="Text Box 15"/>
          <p:cNvSpPr txBox="1">
            <a:spLocks noChangeArrowheads="1"/>
          </p:cNvSpPr>
          <p:nvPr/>
        </p:nvSpPr>
        <p:spPr bwMode="auto">
          <a:xfrm>
            <a:off x="6964363" y="44211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42H</a:t>
            </a:r>
          </a:p>
        </p:txBody>
      </p:sp>
      <p:sp>
        <p:nvSpPr>
          <p:cNvPr id="111632" name="Text Box 16"/>
          <p:cNvSpPr txBox="1">
            <a:spLocks noChangeArrowheads="1"/>
          </p:cNvSpPr>
          <p:nvPr/>
        </p:nvSpPr>
        <p:spPr bwMode="auto">
          <a:xfrm>
            <a:off x="6964363" y="48021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43H</a:t>
            </a:r>
          </a:p>
        </p:txBody>
      </p:sp>
      <p:sp>
        <p:nvSpPr>
          <p:cNvPr id="111633" name="Text Box 17"/>
          <p:cNvSpPr txBox="1">
            <a:spLocks noChangeArrowheads="1"/>
          </p:cNvSpPr>
          <p:nvPr/>
        </p:nvSpPr>
        <p:spPr bwMode="auto">
          <a:xfrm>
            <a:off x="6977063" y="51704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44H</a:t>
            </a:r>
          </a:p>
        </p:txBody>
      </p:sp>
      <p:sp>
        <p:nvSpPr>
          <p:cNvPr id="111634" name="Line 18"/>
          <p:cNvSpPr>
            <a:spLocks noChangeShapeType="1"/>
          </p:cNvSpPr>
          <p:nvPr/>
        </p:nvSpPr>
        <p:spPr bwMode="auto">
          <a:xfrm>
            <a:off x="6659563" y="59705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35" name="Text Box 19"/>
          <p:cNvSpPr txBox="1">
            <a:spLocks noChangeArrowheads="1"/>
          </p:cNvSpPr>
          <p:nvPr/>
        </p:nvSpPr>
        <p:spPr bwMode="auto">
          <a:xfrm>
            <a:off x="6977063" y="55641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66H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nimBg="1"/>
      <p:bldP spid="111621" grpId="0" animBg="1"/>
      <p:bldP spid="111622" grpId="0" animBg="1"/>
      <p:bldP spid="111623" grpId="0" animBg="1"/>
      <p:bldP spid="111624" grpId="0" animBg="1"/>
      <p:bldP spid="111625" grpId="0" animBg="1"/>
      <p:bldP spid="111626" grpId="0"/>
      <p:bldP spid="111627" grpId="0"/>
      <p:bldP spid="111628" grpId="0"/>
      <p:bldP spid="111629" grpId="0"/>
      <p:bldP spid="111630" grpId="0"/>
      <p:bldP spid="111631" grpId="0"/>
      <p:bldP spid="111632" grpId="0"/>
      <p:bldP spid="111633" grpId="0"/>
      <p:bldP spid="111634" grpId="0" animBg="1"/>
      <p:bldP spid="1116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AFED32F-E96D-4122-ABEC-CB347A3246C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3375"/>
            <a:ext cx="4500562" cy="1366838"/>
          </a:xfrm>
        </p:spPr>
        <p:txBody>
          <a:bodyPr/>
          <a:lstStyle/>
          <a:p>
            <a:pPr eaLnBrk="1" hangingPunct="1"/>
            <a:r>
              <a:rPr lang="en-US" altLang="zh-CN" smtClean="0"/>
              <a:t>2. </a:t>
            </a:r>
            <a:r>
              <a:rPr lang="zh-CN" altLang="en-US" sz="4400" smtClean="0"/>
              <a:t>重复操作符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2090738"/>
            <a:ext cx="7912100" cy="436245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作用：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为一个数据区的各单元设置相同的初值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目的：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常用于声明一个数据区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格式：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zh-CN" altLang="en-US" b="0" smtClean="0"/>
              <a:t>   </a:t>
            </a:r>
            <a:r>
              <a:rPr lang="zh-CN" altLang="en-US" smtClean="0"/>
              <a:t>[变量名]   伪指令助记符  </a:t>
            </a:r>
            <a:r>
              <a:rPr lang="en-US" altLang="zh-CN" smtClean="0"/>
              <a:t>n   DUP（</a:t>
            </a:r>
            <a:r>
              <a:rPr lang="zh-CN" altLang="en-US" smtClean="0"/>
              <a:t>初值，</a:t>
            </a:r>
            <a:r>
              <a:rPr lang="zh-CN" altLang="en-US" smtClean="0">
                <a:latin typeface="Arial" charset="0"/>
              </a:rPr>
              <a:t>…</a:t>
            </a:r>
            <a:r>
              <a:rPr lang="zh-CN" altLang="en-US" smtClean="0"/>
              <a:t>）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</a:pPr>
            <a:r>
              <a:rPr lang="zh-CN" altLang="en-US" smtClean="0"/>
              <a:t>例：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zh-CN" altLang="en-US" b="0" smtClean="0"/>
              <a:t>       </a:t>
            </a:r>
            <a:r>
              <a:rPr lang="en-US" altLang="zh-CN" smtClean="0"/>
              <a:t>BW  20  DUP（0）</a:t>
            </a:r>
          </a:p>
          <a:p>
            <a:pPr lvl="1"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US" altLang="zh-CN" smtClean="0"/>
              <a:t>M1  DB  10   DUP</a:t>
            </a:r>
            <a:r>
              <a:rPr lang="zh-CN" altLang="en-US" smtClean="0"/>
              <a:t>（</a:t>
            </a:r>
            <a:r>
              <a:rPr lang="en-US" altLang="zh-CN" smtClean="0"/>
              <a:t>0</a:t>
            </a:r>
            <a:r>
              <a:rPr lang="zh-CN" altLang="en-US" smtClean="0"/>
              <a:t>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0C61580-C7A5-420A-8C1D-52F17AC25F37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04838"/>
            <a:ext cx="7793037" cy="1071562"/>
          </a:xfrm>
        </p:spPr>
        <p:txBody>
          <a:bodyPr/>
          <a:lstStyle/>
          <a:p>
            <a:pPr eaLnBrk="1" hangingPunct="1"/>
            <a:r>
              <a:rPr lang="zh-CN" altLang="en-US" smtClean="0"/>
              <a:t>§4.1</a:t>
            </a:r>
            <a:r>
              <a:rPr lang="zh-CN" altLang="en-US" sz="3600" smtClean="0"/>
              <a:t> </a:t>
            </a:r>
            <a:r>
              <a:rPr lang="zh-CN" altLang="en-US" sz="4400" smtClean="0"/>
              <a:t>汇编语言源程序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79625"/>
            <a:ext cx="6989763" cy="35814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chemeClr val="tx1"/>
                </a:solidFill>
              </a:rPr>
              <a:t>了解：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汇编语言源程序的结构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mtClean="0"/>
              <a:t>汇编语言语句类型及格式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5D4932D-248B-42CC-8D76-479B08FC589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5942012" cy="1462087"/>
          </a:xfrm>
        </p:spPr>
        <p:txBody>
          <a:bodyPr/>
          <a:lstStyle/>
          <a:p>
            <a:pPr eaLnBrk="1" hangingPunct="1"/>
            <a:r>
              <a:rPr lang="en-US" altLang="zh-CN" smtClean="0"/>
              <a:t>3.  </a:t>
            </a:r>
            <a:r>
              <a:rPr lang="en-US" altLang="zh-CN" sz="4400" smtClean="0">
                <a:latin typeface="宋体" pitchFamily="2" charset="-122"/>
              </a:rPr>
              <a:t>“</a:t>
            </a:r>
            <a:r>
              <a:rPr lang="zh-CN" altLang="en-US" sz="4400" smtClean="0"/>
              <a:t>？</a:t>
            </a:r>
            <a:r>
              <a:rPr lang="zh-CN" altLang="en-US" sz="4400" smtClean="0">
                <a:latin typeface="宋体" pitchFamily="2" charset="-122"/>
              </a:rPr>
              <a:t>”</a:t>
            </a:r>
            <a:r>
              <a:rPr lang="zh-CN" altLang="en-US" sz="4400" smtClean="0"/>
              <a:t>的作用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72400" cy="228600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/>
              <a:t>表示随机值，用于预留存储空间</a:t>
            </a:r>
            <a:endParaRPr lang="en-US" altLang="zh-CN" smtClean="0"/>
          </a:p>
          <a:p>
            <a:pPr eaLnBrk="1" hangingPunct="1">
              <a:spcAft>
                <a:spcPct val="30000"/>
              </a:spcAft>
            </a:pPr>
            <a:r>
              <a:rPr lang="en-US" altLang="zh-CN" smtClean="0"/>
              <a:t>MEM1  DB  34H，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A</a:t>
            </a:r>
            <a:r>
              <a:rPr lang="en-US" altLang="zh-CN" smtClean="0">
                <a:latin typeface="Arial" charset="0"/>
              </a:rPr>
              <a:t>’</a:t>
            </a:r>
            <a:r>
              <a:rPr lang="en-US" altLang="zh-CN" smtClean="0"/>
              <a:t>，？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          DW  20  DUP（？）</a:t>
            </a:r>
          </a:p>
        </p:txBody>
      </p:sp>
      <p:sp>
        <p:nvSpPr>
          <p:cNvPr id="106500" name="Line 4"/>
          <p:cNvSpPr>
            <a:spLocks noChangeShapeType="1"/>
          </p:cNvSpPr>
          <p:nvPr/>
        </p:nvSpPr>
        <p:spPr bwMode="auto">
          <a:xfrm flipH="1">
            <a:off x="5003800" y="3933825"/>
            <a:ext cx="288925" cy="12239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2339975" y="5203825"/>
            <a:ext cx="5400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预留40个字节单元，每单元为随机值</a:t>
            </a:r>
          </a:p>
        </p:txBody>
      </p:sp>
      <p:sp>
        <p:nvSpPr>
          <p:cNvPr id="106504" name="AutoShape 8"/>
          <p:cNvSpPr>
            <a:spLocks/>
          </p:cNvSpPr>
          <p:nvPr/>
        </p:nvSpPr>
        <p:spPr bwMode="auto">
          <a:xfrm>
            <a:off x="6732588" y="3357563"/>
            <a:ext cx="1871662" cy="792162"/>
          </a:xfrm>
          <a:prstGeom prst="borderCallout2">
            <a:avLst>
              <a:gd name="adj1" fmla="val 14431"/>
              <a:gd name="adj2" fmla="val -4069"/>
              <a:gd name="adj3" fmla="val 14431"/>
              <a:gd name="adj4" fmla="val -33671"/>
              <a:gd name="adj5" fmla="val -40880"/>
              <a:gd name="adj6" fmla="val -64718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随机数</a:t>
            </a: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占</a:t>
            </a:r>
            <a:r>
              <a:rPr kumimoji="1" lang="en-US" altLang="zh-CN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个字节单元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nimBg="1"/>
      <p:bldP spid="106501" grpId="0"/>
      <p:bldP spid="10650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9E8F865-8223-44AB-8EEA-BECABE6D79A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数据定义伪指令例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1989138"/>
            <a:ext cx="7772400" cy="2447925"/>
          </a:xfrm>
        </p:spPr>
        <p:txBody>
          <a:bodyPr/>
          <a:lstStyle/>
          <a:p>
            <a:pPr eaLnBrk="1" hangingPunct="1">
              <a:lnSpc>
                <a:spcPct val="135000"/>
              </a:lnSpc>
            </a:pPr>
            <a:r>
              <a:rPr lang="en-US" altLang="zh-CN" sz="2400" smtClean="0"/>
              <a:t>M1   DB  </a:t>
            </a:r>
            <a:r>
              <a:rPr lang="en-US" altLang="zh-CN" sz="2400" smtClean="0">
                <a:latin typeface="Arial" charset="0"/>
              </a:rPr>
              <a:t>‘</a:t>
            </a:r>
            <a:r>
              <a:rPr lang="en-US" altLang="zh-CN" sz="2400" smtClean="0"/>
              <a:t>How are you?</a:t>
            </a:r>
            <a:r>
              <a:rPr lang="en-US" altLang="zh-CN" sz="2400" smtClean="0">
                <a:latin typeface="Arial" charset="0"/>
              </a:rPr>
              <a:t>’</a:t>
            </a:r>
            <a:endParaRPr lang="en-US" altLang="zh-CN" sz="2400" smtClean="0"/>
          </a:p>
          <a:p>
            <a:pPr eaLnBrk="1" hangingPunct="1">
              <a:lnSpc>
                <a:spcPct val="135000"/>
              </a:lnSpc>
            </a:pPr>
            <a:r>
              <a:rPr lang="en-US" altLang="zh-CN" sz="2400" smtClean="0"/>
              <a:t>M2   DW  3  DUP(11H)</a:t>
            </a:r>
            <a:r>
              <a:rPr lang="zh-CN" altLang="en-US" sz="2400" smtClean="0"/>
              <a:t>，</a:t>
            </a:r>
            <a:r>
              <a:rPr lang="en-US" altLang="zh-CN" sz="2400" smtClean="0"/>
              <a:t>3344H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2400" smtClean="0"/>
              <a:t>        </a:t>
            </a:r>
            <a:r>
              <a:rPr lang="en-US" altLang="zh-CN" sz="2400" smtClean="0"/>
              <a:t>DB   4  DUP</a:t>
            </a:r>
            <a:r>
              <a:rPr lang="zh-CN" altLang="en-US" sz="2400" smtClean="0"/>
              <a:t>（？）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zh-CN" sz="2400" smtClean="0"/>
              <a:t>M3   DB  3  DUP（22H，11H，？）</a:t>
            </a:r>
            <a:endParaRPr lang="zh-CN" altLang="en-US" sz="2400" smtClean="0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195513" y="4941888"/>
            <a:ext cx="3457575" cy="720725"/>
            <a:chOff x="1383" y="3113"/>
            <a:chExt cx="2178" cy="454"/>
          </a:xfrm>
        </p:grpSpPr>
        <p:sp>
          <p:nvSpPr>
            <p:cNvPr id="33799" name="AutoShape 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1383" y="3113"/>
              <a:ext cx="2178" cy="454"/>
            </a:xfrm>
            <a:prstGeom prst="actionButtonBlank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b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33800" name="Text Box 5"/>
            <p:cNvSpPr txBox="1">
              <a:spLocks noChangeArrowheads="1"/>
            </p:cNvSpPr>
            <p:nvPr/>
          </p:nvSpPr>
          <p:spPr bwMode="auto">
            <a:xfrm>
              <a:off x="1520" y="3158"/>
              <a:ext cx="190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cap="sq">
                  <a:solidFill>
                    <a:srgbClr val="000000"/>
                  </a:solidFill>
                  <a:miter lim="800000"/>
                  <a:headEnd type="none" w="sm" len="sm"/>
                  <a:tailEnd type="none" w="lg" len="lg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ea typeface="宋体" pitchFamily="2" charset="-122"/>
                </a:rPr>
                <a:t>变量在内存中的分区</a:t>
              </a:r>
            </a:p>
          </p:txBody>
        </p:sp>
      </p:grpSp>
      <p:sp>
        <p:nvSpPr>
          <p:cNvPr id="33798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948488" y="5949950"/>
            <a:ext cx="792162" cy="50323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E6359EA-C4E8-46C3-937E-B163A9795EC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数据定义伪指令例</a:t>
            </a: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1273175" y="2003425"/>
            <a:ext cx="1371600" cy="4608513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1797" name="Line 5"/>
          <p:cNvSpPr>
            <a:spLocks noChangeShapeType="1"/>
          </p:cNvSpPr>
          <p:nvPr/>
        </p:nvSpPr>
        <p:spPr bwMode="auto">
          <a:xfrm>
            <a:off x="1262063" y="22367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1270000" y="26177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799" name="Line 7"/>
          <p:cNvSpPr>
            <a:spLocks noChangeShapeType="1"/>
          </p:cNvSpPr>
          <p:nvPr/>
        </p:nvSpPr>
        <p:spPr bwMode="auto">
          <a:xfrm>
            <a:off x="1270000" y="29987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00" name="Line 8"/>
          <p:cNvSpPr>
            <a:spLocks noChangeShapeType="1"/>
          </p:cNvSpPr>
          <p:nvPr/>
        </p:nvSpPr>
        <p:spPr bwMode="auto">
          <a:xfrm>
            <a:off x="1270000" y="33797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01" name="Line 9"/>
          <p:cNvSpPr>
            <a:spLocks noChangeShapeType="1"/>
          </p:cNvSpPr>
          <p:nvPr/>
        </p:nvSpPr>
        <p:spPr bwMode="auto">
          <a:xfrm>
            <a:off x="1262063" y="37607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539750" y="2174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M1</a:t>
            </a:r>
          </a:p>
        </p:txBody>
      </p:sp>
      <p:sp>
        <p:nvSpPr>
          <p:cNvPr id="161806" name="Text Box 14"/>
          <p:cNvSpPr txBox="1">
            <a:spLocks noChangeArrowheads="1"/>
          </p:cNvSpPr>
          <p:nvPr/>
        </p:nvSpPr>
        <p:spPr bwMode="auto">
          <a:xfrm>
            <a:off x="1635125" y="2197100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‘H’</a:t>
            </a:r>
          </a:p>
        </p:txBody>
      </p:sp>
      <p:sp>
        <p:nvSpPr>
          <p:cNvPr id="161807" name="Text Box 15"/>
          <p:cNvSpPr txBox="1">
            <a:spLocks noChangeArrowheads="1"/>
          </p:cNvSpPr>
          <p:nvPr/>
        </p:nvSpPr>
        <p:spPr bwMode="auto">
          <a:xfrm>
            <a:off x="1633538" y="2590800"/>
            <a:ext cx="63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‘o’</a:t>
            </a:r>
          </a:p>
        </p:txBody>
      </p:sp>
      <p:sp>
        <p:nvSpPr>
          <p:cNvPr id="161808" name="Text Box 16"/>
          <p:cNvSpPr txBox="1">
            <a:spLocks noChangeArrowheads="1"/>
          </p:cNvSpPr>
          <p:nvPr/>
        </p:nvSpPr>
        <p:spPr bwMode="auto">
          <a:xfrm>
            <a:off x="1617663" y="2971800"/>
            <a:ext cx="63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‘w’</a:t>
            </a:r>
          </a:p>
        </p:txBody>
      </p:sp>
      <p:sp>
        <p:nvSpPr>
          <p:cNvPr id="161809" name="Text Box 17"/>
          <p:cNvSpPr txBox="1">
            <a:spLocks noChangeArrowheads="1"/>
          </p:cNvSpPr>
          <p:nvPr/>
        </p:nvSpPr>
        <p:spPr bwMode="auto">
          <a:xfrm>
            <a:off x="1647825" y="3340100"/>
            <a:ext cx="76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  ‘</a:t>
            </a:r>
          </a:p>
        </p:txBody>
      </p:sp>
      <p:sp>
        <p:nvSpPr>
          <p:cNvPr id="161810" name="Line 18"/>
          <p:cNvSpPr>
            <a:spLocks noChangeShapeType="1"/>
          </p:cNvSpPr>
          <p:nvPr/>
        </p:nvSpPr>
        <p:spPr bwMode="auto">
          <a:xfrm>
            <a:off x="1258888" y="414020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1" name="Text Box 19"/>
          <p:cNvSpPr txBox="1">
            <a:spLocks noChangeArrowheads="1"/>
          </p:cNvSpPr>
          <p:nvPr/>
        </p:nvSpPr>
        <p:spPr bwMode="auto">
          <a:xfrm>
            <a:off x="1576388" y="37338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‘a’</a:t>
            </a:r>
          </a:p>
        </p:txBody>
      </p:sp>
      <p:sp>
        <p:nvSpPr>
          <p:cNvPr id="161812" name="Rectangle 20"/>
          <p:cNvSpPr>
            <a:spLocks noChangeArrowheads="1"/>
          </p:cNvSpPr>
          <p:nvPr/>
        </p:nvSpPr>
        <p:spPr bwMode="auto">
          <a:xfrm>
            <a:off x="3968750" y="1989138"/>
            <a:ext cx="1371600" cy="4608512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1813" name="Line 21"/>
          <p:cNvSpPr>
            <a:spLocks noChangeShapeType="1"/>
          </p:cNvSpPr>
          <p:nvPr/>
        </p:nvSpPr>
        <p:spPr bwMode="auto">
          <a:xfrm>
            <a:off x="3957638" y="30781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4" name="Line 22"/>
          <p:cNvSpPr>
            <a:spLocks noChangeShapeType="1"/>
          </p:cNvSpPr>
          <p:nvPr/>
        </p:nvSpPr>
        <p:spPr bwMode="auto">
          <a:xfrm>
            <a:off x="3957638" y="34591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5" name="Line 23"/>
          <p:cNvSpPr>
            <a:spLocks noChangeShapeType="1"/>
          </p:cNvSpPr>
          <p:nvPr/>
        </p:nvSpPr>
        <p:spPr bwMode="auto">
          <a:xfrm>
            <a:off x="3957638" y="38401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6" name="Line 24"/>
          <p:cNvSpPr>
            <a:spLocks noChangeShapeType="1"/>
          </p:cNvSpPr>
          <p:nvPr/>
        </p:nvSpPr>
        <p:spPr bwMode="auto">
          <a:xfrm>
            <a:off x="3957638" y="42211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7" name="Line 25"/>
          <p:cNvSpPr>
            <a:spLocks noChangeShapeType="1"/>
          </p:cNvSpPr>
          <p:nvPr/>
        </p:nvSpPr>
        <p:spPr bwMode="auto">
          <a:xfrm>
            <a:off x="3957638" y="46021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18" name="Text Box 26"/>
          <p:cNvSpPr txBox="1">
            <a:spLocks noChangeArrowheads="1"/>
          </p:cNvSpPr>
          <p:nvPr/>
        </p:nvSpPr>
        <p:spPr bwMode="auto">
          <a:xfrm>
            <a:off x="3275013" y="1989138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M2</a:t>
            </a:r>
          </a:p>
        </p:txBody>
      </p:sp>
      <p:sp>
        <p:nvSpPr>
          <p:cNvPr id="161822" name="Text Box 30"/>
          <p:cNvSpPr txBox="1">
            <a:spLocks noChangeArrowheads="1"/>
          </p:cNvSpPr>
          <p:nvPr/>
        </p:nvSpPr>
        <p:spPr bwMode="auto">
          <a:xfrm>
            <a:off x="4259263" y="266541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23" name="Text Box 31"/>
          <p:cNvSpPr txBox="1">
            <a:spLocks noChangeArrowheads="1"/>
          </p:cNvSpPr>
          <p:nvPr/>
        </p:nvSpPr>
        <p:spPr bwMode="auto">
          <a:xfrm>
            <a:off x="4259263" y="3432175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24" name="Text Box 32"/>
          <p:cNvSpPr txBox="1">
            <a:spLocks noChangeArrowheads="1"/>
          </p:cNvSpPr>
          <p:nvPr/>
        </p:nvSpPr>
        <p:spPr bwMode="auto">
          <a:xfrm>
            <a:off x="4259263" y="3813175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00H</a:t>
            </a:r>
          </a:p>
        </p:txBody>
      </p:sp>
      <p:sp>
        <p:nvSpPr>
          <p:cNvPr id="161825" name="Text Box 33"/>
          <p:cNvSpPr txBox="1">
            <a:spLocks noChangeArrowheads="1"/>
          </p:cNvSpPr>
          <p:nvPr/>
        </p:nvSpPr>
        <p:spPr bwMode="auto">
          <a:xfrm>
            <a:off x="4271963" y="4181475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44H</a:t>
            </a:r>
          </a:p>
        </p:txBody>
      </p:sp>
      <p:sp>
        <p:nvSpPr>
          <p:cNvPr id="161826" name="Line 34"/>
          <p:cNvSpPr>
            <a:spLocks noChangeShapeType="1"/>
          </p:cNvSpPr>
          <p:nvPr/>
        </p:nvSpPr>
        <p:spPr bwMode="auto">
          <a:xfrm>
            <a:off x="3968750" y="49815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27" name="Text Box 35"/>
          <p:cNvSpPr txBox="1">
            <a:spLocks noChangeArrowheads="1"/>
          </p:cNvSpPr>
          <p:nvPr/>
        </p:nvSpPr>
        <p:spPr bwMode="auto">
          <a:xfrm>
            <a:off x="4271963" y="4575175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33H</a:t>
            </a:r>
          </a:p>
        </p:txBody>
      </p:sp>
      <p:sp>
        <p:nvSpPr>
          <p:cNvPr id="161829" name="Line 37"/>
          <p:cNvSpPr>
            <a:spLocks noChangeShapeType="1"/>
          </p:cNvSpPr>
          <p:nvPr/>
        </p:nvSpPr>
        <p:spPr bwMode="auto">
          <a:xfrm>
            <a:off x="1258888" y="589121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0" name="Line 38"/>
          <p:cNvSpPr>
            <a:spLocks noChangeShapeType="1"/>
          </p:cNvSpPr>
          <p:nvPr/>
        </p:nvSpPr>
        <p:spPr bwMode="auto">
          <a:xfrm>
            <a:off x="1274763" y="44783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1" name="Line 39"/>
          <p:cNvSpPr>
            <a:spLocks noChangeShapeType="1"/>
          </p:cNvSpPr>
          <p:nvPr/>
        </p:nvSpPr>
        <p:spPr bwMode="auto">
          <a:xfrm>
            <a:off x="1260475" y="483870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2" name="Line 40"/>
          <p:cNvSpPr>
            <a:spLocks noChangeShapeType="1"/>
          </p:cNvSpPr>
          <p:nvPr/>
        </p:nvSpPr>
        <p:spPr bwMode="auto">
          <a:xfrm>
            <a:off x="1273175" y="51990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3" name="Line 41"/>
          <p:cNvSpPr>
            <a:spLocks noChangeShapeType="1"/>
          </p:cNvSpPr>
          <p:nvPr/>
        </p:nvSpPr>
        <p:spPr bwMode="auto">
          <a:xfrm>
            <a:off x="1258888" y="555942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4" name="Text Box 42"/>
          <p:cNvSpPr txBox="1">
            <a:spLocks noChangeArrowheads="1"/>
          </p:cNvSpPr>
          <p:nvPr/>
        </p:nvSpPr>
        <p:spPr bwMode="auto">
          <a:xfrm>
            <a:off x="1576388" y="407511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‘r’</a:t>
            </a:r>
          </a:p>
        </p:txBody>
      </p:sp>
      <p:sp>
        <p:nvSpPr>
          <p:cNvPr id="161835" name="Text Box 43"/>
          <p:cNvSpPr txBox="1">
            <a:spLocks noChangeArrowheads="1"/>
          </p:cNvSpPr>
          <p:nvPr/>
        </p:nvSpPr>
        <p:spPr bwMode="auto">
          <a:xfrm>
            <a:off x="1576388" y="44259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‘e’</a:t>
            </a:r>
          </a:p>
        </p:txBody>
      </p:sp>
      <p:sp>
        <p:nvSpPr>
          <p:cNvPr id="161836" name="Text Box 44"/>
          <p:cNvSpPr txBox="1">
            <a:spLocks noChangeArrowheads="1"/>
          </p:cNvSpPr>
          <p:nvPr/>
        </p:nvSpPr>
        <p:spPr bwMode="auto">
          <a:xfrm>
            <a:off x="1647825" y="4856163"/>
            <a:ext cx="76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  ‘</a:t>
            </a:r>
          </a:p>
        </p:txBody>
      </p:sp>
      <p:sp>
        <p:nvSpPr>
          <p:cNvPr id="161837" name="Text Box 45"/>
          <p:cNvSpPr txBox="1">
            <a:spLocks noChangeArrowheads="1"/>
          </p:cNvSpPr>
          <p:nvPr/>
        </p:nvSpPr>
        <p:spPr bwMode="auto">
          <a:xfrm>
            <a:off x="1690688" y="5127625"/>
            <a:ext cx="763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‘y’</a:t>
            </a:r>
          </a:p>
        </p:txBody>
      </p:sp>
      <p:sp>
        <p:nvSpPr>
          <p:cNvPr id="161838" name="Line 46"/>
          <p:cNvSpPr>
            <a:spLocks noChangeShapeType="1"/>
          </p:cNvSpPr>
          <p:nvPr/>
        </p:nvSpPr>
        <p:spPr bwMode="auto">
          <a:xfrm>
            <a:off x="1258888" y="62515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39" name="Text Box 47"/>
          <p:cNvSpPr txBox="1">
            <a:spLocks noChangeArrowheads="1"/>
          </p:cNvSpPr>
          <p:nvPr/>
        </p:nvSpPr>
        <p:spPr bwMode="auto">
          <a:xfrm>
            <a:off x="1676400" y="5462588"/>
            <a:ext cx="76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‘o’</a:t>
            </a:r>
          </a:p>
        </p:txBody>
      </p:sp>
      <p:sp>
        <p:nvSpPr>
          <p:cNvPr id="161840" name="Text Box 48"/>
          <p:cNvSpPr txBox="1">
            <a:spLocks noChangeArrowheads="1"/>
          </p:cNvSpPr>
          <p:nvPr/>
        </p:nvSpPr>
        <p:spPr bwMode="auto">
          <a:xfrm>
            <a:off x="1662113" y="5794375"/>
            <a:ext cx="763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‘u’</a:t>
            </a:r>
          </a:p>
        </p:txBody>
      </p:sp>
      <p:sp>
        <p:nvSpPr>
          <p:cNvPr id="161841" name="Line 49"/>
          <p:cNvSpPr>
            <a:spLocks noChangeShapeType="1"/>
          </p:cNvSpPr>
          <p:nvPr/>
        </p:nvSpPr>
        <p:spPr bwMode="auto">
          <a:xfrm>
            <a:off x="1273175" y="66119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42" name="Text Box 50"/>
          <p:cNvSpPr txBox="1">
            <a:spLocks noChangeArrowheads="1"/>
          </p:cNvSpPr>
          <p:nvPr/>
        </p:nvSpPr>
        <p:spPr bwMode="auto">
          <a:xfrm>
            <a:off x="1676400" y="6211888"/>
            <a:ext cx="76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‘?’</a:t>
            </a:r>
          </a:p>
        </p:txBody>
      </p:sp>
      <p:sp>
        <p:nvSpPr>
          <p:cNvPr id="161843" name="Line 51"/>
          <p:cNvSpPr>
            <a:spLocks noChangeShapeType="1"/>
          </p:cNvSpPr>
          <p:nvPr/>
        </p:nvSpPr>
        <p:spPr bwMode="auto">
          <a:xfrm>
            <a:off x="3967163" y="23923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44" name="Text Box 52"/>
          <p:cNvSpPr txBox="1">
            <a:spLocks noChangeArrowheads="1"/>
          </p:cNvSpPr>
          <p:nvPr/>
        </p:nvSpPr>
        <p:spPr bwMode="auto">
          <a:xfrm>
            <a:off x="4283075" y="196056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45" name="Line 53"/>
          <p:cNvSpPr>
            <a:spLocks noChangeShapeType="1"/>
          </p:cNvSpPr>
          <p:nvPr/>
        </p:nvSpPr>
        <p:spPr bwMode="auto">
          <a:xfrm>
            <a:off x="3952875" y="27384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46" name="Text Box 54"/>
          <p:cNvSpPr txBox="1">
            <a:spLocks noChangeArrowheads="1"/>
          </p:cNvSpPr>
          <p:nvPr/>
        </p:nvSpPr>
        <p:spPr bwMode="auto">
          <a:xfrm>
            <a:off x="4283075" y="23241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00H</a:t>
            </a:r>
          </a:p>
        </p:txBody>
      </p:sp>
      <p:sp>
        <p:nvSpPr>
          <p:cNvPr id="161847" name="Text Box 55"/>
          <p:cNvSpPr txBox="1">
            <a:spLocks noChangeArrowheads="1"/>
          </p:cNvSpPr>
          <p:nvPr/>
        </p:nvSpPr>
        <p:spPr bwMode="auto">
          <a:xfrm>
            <a:off x="4283075" y="304323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00H</a:t>
            </a:r>
          </a:p>
        </p:txBody>
      </p:sp>
      <p:sp>
        <p:nvSpPr>
          <p:cNvPr id="161848" name="Line 56"/>
          <p:cNvSpPr>
            <a:spLocks noChangeShapeType="1"/>
          </p:cNvSpPr>
          <p:nvPr/>
        </p:nvSpPr>
        <p:spPr bwMode="auto">
          <a:xfrm>
            <a:off x="3967163" y="534511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49" name="Line 57"/>
          <p:cNvSpPr>
            <a:spLocks noChangeShapeType="1"/>
          </p:cNvSpPr>
          <p:nvPr/>
        </p:nvSpPr>
        <p:spPr bwMode="auto">
          <a:xfrm>
            <a:off x="3967163" y="573405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0" name="Line 58"/>
          <p:cNvSpPr>
            <a:spLocks noChangeShapeType="1"/>
          </p:cNvSpPr>
          <p:nvPr/>
        </p:nvSpPr>
        <p:spPr bwMode="auto">
          <a:xfrm>
            <a:off x="3967163" y="610870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1" name="Line 59"/>
          <p:cNvSpPr>
            <a:spLocks noChangeShapeType="1"/>
          </p:cNvSpPr>
          <p:nvPr/>
        </p:nvSpPr>
        <p:spPr bwMode="auto">
          <a:xfrm>
            <a:off x="3967163" y="64531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2" name="Text Box 60"/>
          <p:cNvSpPr txBox="1">
            <a:spLocks noChangeArrowheads="1"/>
          </p:cNvSpPr>
          <p:nvPr/>
        </p:nvSpPr>
        <p:spPr bwMode="auto">
          <a:xfrm>
            <a:off x="5724525" y="5553075"/>
            <a:ext cx="1223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随机数</a:t>
            </a:r>
          </a:p>
        </p:txBody>
      </p:sp>
      <p:sp>
        <p:nvSpPr>
          <p:cNvPr id="161854" name="Rectangle 62"/>
          <p:cNvSpPr>
            <a:spLocks noChangeArrowheads="1"/>
          </p:cNvSpPr>
          <p:nvPr/>
        </p:nvSpPr>
        <p:spPr bwMode="auto">
          <a:xfrm>
            <a:off x="6892925" y="2017713"/>
            <a:ext cx="1371600" cy="4608512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61855" name="Line 63"/>
          <p:cNvSpPr>
            <a:spLocks noChangeShapeType="1"/>
          </p:cNvSpPr>
          <p:nvPr/>
        </p:nvSpPr>
        <p:spPr bwMode="auto">
          <a:xfrm>
            <a:off x="6881813" y="31067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6" name="Line 64"/>
          <p:cNvSpPr>
            <a:spLocks noChangeShapeType="1"/>
          </p:cNvSpPr>
          <p:nvPr/>
        </p:nvSpPr>
        <p:spPr bwMode="auto">
          <a:xfrm>
            <a:off x="6881813" y="34877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7" name="Line 65"/>
          <p:cNvSpPr>
            <a:spLocks noChangeShapeType="1"/>
          </p:cNvSpPr>
          <p:nvPr/>
        </p:nvSpPr>
        <p:spPr bwMode="auto">
          <a:xfrm>
            <a:off x="6881813" y="38687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8" name="Line 66"/>
          <p:cNvSpPr>
            <a:spLocks noChangeShapeType="1"/>
          </p:cNvSpPr>
          <p:nvPr/>
        </p:nvSpPr>
        <p:spPr bwMode="auto">
          <a:xfrm>
            <a:off x="6881813" y="42497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59" name="Line 67"/>
          <p:cNvSpPr>
            <a:spLocks noChangeShapeType="1"/>
          </p:cNvSpPr>
          <p:nvPr/>
        </p:nvSpPr>
        <p:spPr bwMode="auto">
          <a:xfrm>
            <a:off x="6881813" y="46307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60" name="Text Box 68"/>
          <p:cNvSpPr txBox="1">
            <a:spLocks noChangeArrowheads="1"/>
          </p:cNvSpPr>
          <p:nvPr/>
        </p:nvSpPr>
        <p:spPr bwMode="auto">
          <a:xfrm>
            <a:off x="6262688" y="2017713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M3</a:t>
            </a:r>
          </a:p>
        </p:txBody>
      </p:sp>
      <p:sp>
        <p:nvSpPr>
          <p:cNvPr id="161862" name="Text Box 70"/>
          <p:cNvSpPr txBox="1">
            <a:spLocks noChangeArrowheads="1"/>
          </p:cNvSpPr>
          <p:nvPr/>
        </p:nvSpPr>
        <p:spPr bwMode="auto">
          <a:xfrm>
            <a:off x="7183438" y="34607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64" name="Text Box 72"/>
          <p:cNvSpPr txBox="1">
            <a:spLocks noChangeArrowheads="1"/>
          </p:cNvSpPr>
          <p:nvPr/>
        </p:nvSpPr>
        <p:spPr bwMode="auto">
          <a:xfrm>
            <a:off x="7196138" y="42100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22H</a:t>
            </a:r>
          </a:p>
        </p:txBody>
      </p:sp>
      <p:sp>
        <p:nvSpPr>
          <p:cNvPr id="161865" name="Line 73"/>
          <p:cNvSpPr>
            <a:spLocks noChangeShapeType="1"/>
          </p:cNvSpPr>
          <p:nvPr/>
        </p:nvSpPr>
        <p:spPr bwMode="auto">
          <a:xfrm>
            <a:off x="6892925" y="5010150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66" name="Text Box 74"/>
          <p:cNvSpPr txBox="1">
            <a:spLocks noChangeArrowheads="1"/>
          </p:cNvSpPr>
          <p:nvPr/>
        </p:nvSpPr>
        <p:spPr bwMode="auto">
          <a:xfrm>
            <a:off x="7196138" y="46037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67" name="Line 75"/>
          <p:cNvSpPr>
            <a:spLocks noChangeShapeType="1"/>
          </p:cNvSpPr>
          <p:nvPr/>
        </p:nvSpPr>
        <p:spPr bwMode="auto">
          <a:xfrm>
            <a:off x="6891338" y="242093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68" name="Text Box 76"/>
          <p:cNvSpPr txBox="1">
            <a:spLocks noChangeArrowheads="1"/>
          </p:cNvSpPr>
          <p:nvPr/>
        </p:nvSpPr>
        <p:spPr bwMode="auto">
          <a:xfrm>
            <a:off x="7207250" y="198913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22H</a:t>
            </a:r>
          </a:p>
        </p:txBody>
      </p:sp>
      <p:sp>
        <p:nvSpPr>
          <p:cNvPr id="161869" name="Line 77"/>
          <p:cNvSpPr>
            <a:spLocks noChangeShapeType="1"/>
          </p:cNvSpPr>
          <p:nvPr/>
        </p:nvSpPr>
        <p:spPr bwMode="auto">
          <a:xfrm>
            <a:off x="6877050" y="276701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70" name="Text Box 78"/>
          <p:cNvSpPr txBox="1">
            <a:spLocks noChangeArrowheads="1"/>
          </p:cNvSpPr>
          <p:nvPr/>
        </p:nvSpPr>
        <p:spPr bwMode="auto">
          <a:xfrm>
            <a:off x="7223125" y="23495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11H</a:t>
            </a:r>
          </a:p>
        </p:txBody>
      </p:sp>
      <p:sp>
        <p:nvSpPr>
          <p:cNvPr id="161871" name="Text Box 79"/>
          <p:cNvSpPr txBox="1">
            <a:spLocks noChangeArrowheads="1"/>
          </p:cNvSpPr>
          <p:nvPr/>
        </p:nvSpPr>
        <p:spPr bwMode="auto">
          <a:xfrm>
            <a:off x="7207250" y="307181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22H</a:t>
            </a:r>
          </a:p>
        </p:txBody>
      </p:sp>
      <p:sp>
        <p:nvSpPr>
          <p:cNvPr id="161872" name="Line 80"/>
          <p:cNvSpPr>
            <a:spLocks noChangeShapeType="1"/>
          </p:cNvSpPr>
          <p:nvPr/>
        </p:nvSpPr>
        <p:spPr bwMode="auto">
          <a:xfrm>
            <a:off x="6891338" y="5373688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73" name="Line 81"/>
          <p:cNvSpPr>
            <a:spLocks noChangeShapeType="1"/>
          </p:cNvSpPr>
          <p:nvPr/>
        </p:nvSpPr>
        <p:spPr bwMode="auto">
          <a:xfrm>
            <a:off x="6891338" y="576262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74" name="Line 82"/>
          <p:cNvSpPr>
            <a:spLocks noChangeShapeType="1"/>
          </p:cNvSpPr>
          <p:nvPr/>
        </p:nvSpPr>
        <p:spPr bwMode="auto">
          <a:xfrm>
            <a:off x="6891338" y="6137275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75" name="Line 83"/>
          <p:cNvSpPr>
            <a:spLocks noChangeShapeType="1"/>
          </p:cNvSpPr>
          <p:nvPr/>
        </p:nvSpPr>
        <p:spPr bwMode="auto">
          <a:xfrm>
            <a:off x="6891338" y="6481763"/>
            <a:ext cx="13716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77" name="Text Box 85"/>
          <p:cNvSpPr txBox="1">
            <a:spLocks noChangeArrowheads="1"/>
          </p:cNvSpPr>
          <p:nvPr/>
        </p:nvSpPr>
        <p:spPr bwMode="auto">
          <a:xfrm>
            <a:off x="7261225" y="26844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78" name="Text Box 86"/>
          <p:cNvSpPr txBox="1">
            <a:spLocks noChangeArrowheads="1"/>
          </p:cNvSpPr>
          <p:nvPr/>
        </p:nvSpPr>
        <p:spPr bwMode="auto">
          <a:xfrm>
            <a:off x="7273925" y="383540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79" name="Text Box 87"/>
          <p:cNvSpPr txBox="1">
            <a:spLocks noChangeArrowheads="1"/>
          </p:cNvSpPr>
          <p:nvPr/>
        </p:nvSpPr>
        <p:spPr bwMode="auto">
          <a:xfrm>
            <a:off x="7261225" y="4962525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80" name="Text Box 88"/>
          <p:cNvSpPr txBox="1">
            <a:spLocks noChangeArrowheads="1"/>
          </p:cNvSpPr>
          <p:nvPr/>
        </p:nvSpPr>
        <p:spPr bwMode="auto">
          <a:xfrm>
            <a:off x="4356100" y="4941888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81" name="Text Box 89"/>
          <p:cNvSpPr txBox="1">
            <a:spLocks noChangeArrowheads="1"/>
          </p:cNvSpPr>
          <p:nvPr/>
        </p:nvSpPr>
        <p:spPr bwMode="auto">
          <a:xfrm>
            <a:off x="4356100" y="53006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82" name="Text Box 90"/>
          <p:cNvSpPr txBox="1">
            <a:spLocks noChangeArrowheads="1"/>
          </p:cNvSpPr>
          <p:nvPr/>
        </p:nvSpPr>
        <p:spPr bwMode="auto">
          <a:xfrm>
            <a:off x="4356100" y="570865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83" name="Text Box 91"/>
          <p:cNvSpPr txBox="1">
            <a:spLocks noChangeArrowheads="1"/>
          </p:cNvSpPr>
          <p:nvPr/>
        </p:nvSpPr>
        <p:spPr bwMode="auto">
          <a:xfrm>
            <a:off x="4356100" y="6067425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XX</a:t>
            </a:r>
          </a:p>
        </p:txBody>
      </p:sp>
      <p:sp>
        <p:nvSpPr>
          <p:cNvPr id="161884" name="Line 92"/>
          <p:cNvSpPr>
            <a:spLocks noChangeShapeType="1"/>
          </p:cNvSpPr>
          <p:nvPr/>
        </p:nvSpPr>
        <p:spPr bwMode="auto">
          <a:xfrm>
            <a:off x="5219700" y="5157788"/>
            <a:ext cx="647700" cy="43180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885" name="AutoShape 9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651500" y="6308725"/>
            <a:ext cx="649288" cy="47625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1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1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1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1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1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1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1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1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1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1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1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1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1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1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1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1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1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1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1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1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1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1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1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1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1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61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61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1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1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61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1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61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61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1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61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61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6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6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6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6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61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61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61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61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61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61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6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6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6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6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61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61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61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61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 nodeType="clickPar">
                      <p:stCondLst>
                        <p:cond delay="indefinite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6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6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6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6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6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6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6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6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16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61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6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6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61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6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6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6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6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6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16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16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16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6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16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16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6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6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16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6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16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6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61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61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6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6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6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6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6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6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6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6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6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6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6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6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6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6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16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6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16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6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/>
      <p:bldP spid="161797" grpId="0" animBg="1"/>
      <p:bldP spid="161798" grpId="0" animBg="1"/>
      <p:bldP spid="161799" grpId="0" animBg="1"/>
      <p:bldP spid="161800" grpId="0" animBg="1"/>
      <p:bldP spid="161801" grpId="0" animBg="1"/>
      <p:bldP spid="161802" grpId="0"/>
      <p:bldP spid="161806" grpId="0"/>
      <p:bldP spid="161807" grpId="0"/>
      <p:bldP spid="161808" grpId="0"/>
      <p:bldP spid="161809" grpId="0"/>
      <p:bldP spid="161810" grpId="0" animBg="1"/>
      <p:bldP spid="161811" grpId="0"/>
      <p:bldP spid="161812" grpId="0" animBg="1"/>
      <p:bldP spid="161813" grpId="0" animBg="1"/>
      <p:bldP spid="161814" grpId="0" animBg="1"/>
      <p:bldP spid="161815" grpId="0" animBg="1"/>
      <p:bldP spid="161816" grpId="0" animBg="1"/>
      <p:bldP spid="161817" grpId="0" animBg="1"/>
      <p:bldP spid="161818" grpId="0"/>
      <p:bldP spid="161822" grpId="0"/>
      <p:bldP spid="161823" grpId="0"/>
      <p:bldP spid="161824" grpId="0"/>
      <p:bldP spid="161825" grpId="0"/>
      <p:bldP spid="161826" grpId="0" animBg="1"/>
      <p:bldP spid="161827" grpId="0"/>
      <p:bldP spid="161829" grpId="0" animBg="1"/>
      <p:bldP spid="161830" grpId="0" animBg="1"/>
      <p:bldP spid="161831" grpId="0" animBg="1"/>
      <p:bldP spid="161832" grpId="0" animBg="1"/>
      <p:bldP spid="161833" grpId="0" animBg="1"/>
      <p:bldP spid="161834" grpId="0"/>
      <p:bldP spid="161835" grpId="0"/>
      <p:bldP spid="161836" grpId="0"/>
      <p:bldP spid="161837" grpId="0"/>
      <p:bldP spid="161838" grpId="0" animBg="1"/>
      <p:bldP spid="161839" grpId="0"/>
      <p:bldP spid="161840" grpId="0"/>
      <p:bldP spid="161841" grpId="0" animBg="1"/>
      <p:bldP spid="161842" grpId="0"/>
      <p:bldP spid="161843" grpId="0" animBg="1"/>
      <p:bldP spid="161844" grpId="0"/>
      <p:bldP spid="161845" grpId="0" animBg="1"/>
      <p:bldP spid="161846" grpId="0"/>
      <p:bldP spid="161847" grpId="0"/>
      <p:bldP spid="161848" grpId="0" animBg="1"/>
      <p:bldP spid="161849" grpId="0" animBg="1"/>
      <p:bldP spid="161850" grpId="0" animBg="1"/>
      <p:bldP spid="161851" grpId="0" animBg="1"/>
      <p:bldP spid="161852" grpId="0"/>
      <p:bldP spid="161854" grpId="0" animBg="1"/>
      <p:bldP spid="161855" grpId="0" animBg="1"/>
      <p:bldP spid="161856" grpId="0" animBg="1"/>
      <p:bldP spid="161857" grpId="0" animBg="1"/>
      <p:bldP spid="161858" grpId="0" animBg="1"/>
      <p:bldP spid="161859" grpId="0" animBg="1"/>
      <p:bldP spid="161860" grpId="0"/>
      <p:bldP spid="161862" grpId="0"/>
      <p:bldP spid="161864" grpId="0"/>
      <p:bldP spid="161865" grpId="0" animBg="1"/>
      <p:bldP spid="161866" grpId="0"/>
      <p:bldP spid="161867" grpId="0" animBg="1"/>
      <p:bldP spid="161868" grpId="0"/>
      <p:bldP spid="161869" grpId="0" animBg="1"/>
      <p:bldP spid="161870" grpId="0"/>
      <p:bldP spid="161871" grpId="0"/>
      <p:bldP spid="161872" grpId="0" animBg="1"/>
      <p:bldP spid="161873" grpId="0" animBg="1"/>
      <p:bldP spid="161874" grpId="0" animBg="1"/>
      <p:bldP spid="161875" grpId="0" animBg="1"/>
      <p:bldP spid="161877" grpId="0"/>
      <p:bldP spid="161878" grpId="0"/>
      <p:bldP spid="161879" grpId="0"/>
      <p:bldP spid="161880" grpId="0"/>
      <p:bldP spid="161881" grpId="0"/>
      <p:bldP spid="161882" grpId="0"/>
      <p:bldP spid="161883" grpId="0"/>
      <p:bldP spid="161884" grpId="0" animBg="1"/>
      <p:bldP spid="16188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4C6C72A-58BD-4785-8A17-1900FE41D0A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二、符号定义伪指令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989138"/>
            <a:ext cx="7772400" cy="3902075"/>
          </a:xfrm>
        </p:spPr>
        <p:txBody>
          <a:bodyPr/>
          <a:lstStyle/>
          <a:p>
            <a:pPr eaLnBrk="1" hangingPunct="1"/>
            <a:r>
              <a:rPr lang="zh-CN" altLang="en-US" smtClean="0"/>
              <a:t>格式：</a:t>
            </a:r>
          </a:p>
          <a:p>
            <a:pPr eaLnBrk="1" hangingPunct="1">
              <a:spcBef>
                <a:spcPct val="40000"/>
              </a:spcBef>
              <a:spcAft>
                <a:spcPct val="40000"/>
              </a:spcAft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符号名 </a:t>
            </a:r>
            <a:r>
              <a:rPr lang="en-US" altLang="zh-CN" smtClean="0">
                <a:latin typeface="宋体" pitchFamily="2" charset="-122"/>
              </a:rPr>
              <a:t>EQU	</a:t>
            </a:r>
            <a:r>
              <a:rPr lang="zh-CN" altLang="en-US" smtClean="0">
                <a:latin typeface="宋体" pitchFamily="2" charset="-122"/>
              </a:rPr>
              <a:t>表达式</a:t>
            </a:r>
          </a:p>
          <a:p>
            <a:pPr eaLnBrk="1" hangingPunct="1">
              <a:lnSpc>
                <a:spcPct val="95000"/>
              </a:lnSpc>
            </a:pPr>
            <a:r>
              <a:rPr lang="zh-CN" altLang="en-US" smtClean="0">
                <a:latin typeface="宋体" pitchFamily="2" charset="-122"/>
              </a:rPr>
              <a:t>操作：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用符号名取代后边的表达式，不可重新定义</a:t>
            </a:r>
          </a:p>
          <a:p>
            <a:pPr eaLnBrk="1" hangingPunct="1">
              <a:lnSpc>
                <a:spcPct val="95000"/>
              </a:lnSpc>
            </a:pPr>
            <a:r>
              <a:rPr lang="zh-CN" altLang="en-US" smtClean="0">
                <a:latin typeface="宋体" pitchFamily="2" charset="-122"/>
              </a:rPr>
              <a:t>例：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	</a:t>
            </a:r>
            <a:r>
              <a:rPr lang="en-US" altLang="zh-CN" smtClean="0">
                <a:latin typeface="宋体" pitchFamily="2" charset="-122"/>
              </a:rPr>
              <a:t>CONSTANT	EQU	100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None/>
            </a:pPr>
            <a:r>
              <a:rPr lang="zh-CN" altLang="en-US" smtClean="0">
                <a:latin typeface="宋体" pitchFamily="2" charset="-122"/>
              </a:rPr>
              <a:t>     </a:t>
            </a:r>
            <a:r>
              <a:rPr lang="en-US" altLang="zh-CN" smtClean="0">
                <a:latin typeface="宋体" pitchFamily="2" charset="-122"/>
              </a:rPr>
              <a:t>VAR  EQU  30H+99H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1331913" y="5949950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EQU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说明的表达式不占用内存空间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41E1954-E75D-46E9-9845-F859EAB40DE1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三、段定义伪指令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mtClean="0"/>
              <a:t>说明逻辑段的起始和结束；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mtClean="0"/>
              <a:t>说明不同程序模块中同类逻辑段之间的联系形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/>
              <a:t>    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C4CF72A-94FD-4B40-97D7-18D53A7270C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14313"/>
            <a:ext cx="532923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段定义伪指令格式</a:t>
            </a:r>
            <a:endParaRPr lang="en-US" altLang="zh-CN" smtClean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239963"/>
            <a:ext cx="8001000" cy="3276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宋体" pitchFamily="2" charset="-122"/>
              </a:rPr>
              <a:t>段名  </a:t>
            </a:r>
            <a:r>
              <a:rPr lang="en-US" altLang="zh-CN" sz="2400" smtClean="0">
                <a:latin typeface="宋体" pitchFamily="2" charset="-122"/>
              </a:rPr>
              <a:t>SEGMENT </a:t>
            </a:r>
            <a:r>
              <a:rPr lang="en-GB" altLang="en-US" sz="2400" smtClean="0">
                <a:latin typeface="宋体" pitchFamily="2" charset="-122"/>
              </a:rPr>
              <a:t>[定位类型] [组合类型] [</a:t>
            </a:r>
            <a:r>
              <a:rPr lang="en-GB" altLang="en-US" sz="2400" smtClean="0">
                <a:latin typeface="Times New Roman" pitchFamily="18" charset="0"/>
              </a:rPr>
              <a:t>’</a:t>
            </a:r>
            <a:r>
              <a:rPr lang="en-GB" altLang="en-US" sz="2400" smtClean="0">
                <a:latin typeface="宋体" pitchFamily="2" charset="-122"/>
              </a:rPr>
              <a:t>类别</a:t>
            </a:r>
            <a:r>
              <a:rPr lang="en-GB" altLang="en-US" sz="2400" smtClean="0">
                <a:latin typeface="Times New Roman" pitchFamily="18" charset="0"/>
              </a:rPr>
              <a:t>’</a:t>
            </a:r>
            <a:r>
              <a:rPr lang="en-GB" altLang="en-US" sz="2400" smtClean="0">
                <a:latin typeface="宋体" pitchFamily="2" charset="-122"/>
              </a:rPr>
              <a:t>]</a:t>
            </a:r>
            <a:r>
              <a:rPr lang="en-US" altLang="zh-CN" sz="2400" smtClean="0">
                <a:latin typeface="宋体" pitchFamily="2" charset="-122"/>
              </a:rPr>
              <a:t>				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宋体" pitchFamily="2" charset="-122"/>
              </a:rPr>
              <a:t>       ┇</a:t>
            </a:r>
            <a:endParaRPr lang="en-US" altLang="zh-CN" sz="2400" smtClean="0">
              <a:latin typeface="宋体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mtClean="0">
              <a:latin typeface="宋体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宋体" pitchFamily="2" charset="-122"/>
              </a:rPr>
              <a:t>段名   </a:t>
            </a:r>
            <a:r>
              <a:rPr lang="en-US" altLang="zh-CN" sz="2400" smtClean="0">
                <a:latin typeface="宋体" pitchFamily="2" charset="-122"/>
              </a:rPr>
              <a:t>ENDS</a:t>
            </a:r>
            <a:endParaRPr lang="zh-CN" altLang="en-US" sz="2400" smtClean="0"/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111500" y="4548188"/>
            <a:ext cx="167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说明逻辑段的起点</a:t>
            </a:r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3708400" y="2781300"/>
            <a:ext cx="173038" cy="169862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292725" y="4437063"/>
            <a:ext cx="30622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说明不同模块中同名段的组和连接方式</a:t>
            </a:r>
          </a:p>
        </p:txBody>
      </p:sp>
      <p:sp>
        <p:nvSpPr>
          <p:cNvPr id="109575" name="Line 7"/>
          <p:cNvSpPr>
            <a:spLocks noChangeShapeType="1"/>
          </p:cNvSpPr>
          <p:nvPr/>
        </p:nvSpPr>
        <p:spPr bwMode="auto">
          <a:xfrm>
            <a:off x="5435600" y="2708275"/>
            <a:ext cx="857250" cy="1625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 animBg="1"/>
      <p:bldP spid="109574" grpId="0"/>
      <p:bldP spid="10957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25F4061-984E-44F4-BA08-EB47A5B3605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214313"/>
            <a:ext cx="4068762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定位类型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2017713"/>
            <a:ext cx="7415213" cy="4114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PARA：  </a:t>
            </a:r>
            <a:r>
              <a:rPr lang="zh-CN" altLang="en-US" smtClean="0"/>
              <a:t>段的起点从节边界开始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             （16个字节为1节）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BYTE：  </a:t>
            </a:r>
            <a:r>
              <a:rPr lang="zh-CN" altLang="en-US" smtClean="0"/>
              <a:t>段的起点从存储器任何地址开始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WORD：</a:t>
            </a:r>
            <a:r>
              <a:rPr lang="zh-CN" altLang="en-US" smtClean="0"/>
              <a:t>段的起点从偶地址开始</a:t>
            </a:r>
            <a:endParaRPr lang="en-US" altLang="zh-CN" smtClean="0"/>
          </a:p>
          <a:p>
            <a:pPr eaLnBrk="1" hangingPunct="1">
              <a:lnSpc>
                <a:spcPct val="120000"/>
              </a:lnSpc>
            </a:pPr>
            <a:r>
              <a:rPr lang="en-US" altLang="zh-CN" smtClean="0"/>
              <a:t>PAGE：  </a:t>
            </a:r>
            <a:r>
              <a:rPr lang="zh-CN" altLang="en-US" smtClean="0"/>
              <a:t>段的起点从页边界开始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             （256个字节为1页）</a:t>
            </a:r>
            <a:endParaRPr lang="en-US" altLang="zh-CN" smtClean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598E2F5-3ADF-40AD-B40B-D8D44965387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14313"/>
            <a:ext cx="414178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组合类型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989138"/>
            <a:ext cx="7808912" cy="4321175"/>
          </a:xfrm>
        </p:spPr>
        <p:txBody>
          <a:bodyPr/>
          <a:lstStyle/>
          <a:p>
            <a:pPr eaLnBrk="1" hangingPunct="1"/>
            <a:r>
              <a:rPr lang="zh-CN" altLang="en-US" smtClean="0"/>
              <a:t>与其它模块中的同名段在满足定位类型的前提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下具有的组合方式：</a:t>
            </a:r>
          </a:p>
          <a:p>
            <a:pPr lvl="1" eaLnBrk="1" hangingPunct="1"/>
            <a:r>
              <a:rPr lang="en-US" altLang="zh-CN" smtClean="0"/>
              <a:t>NONE：       </a:t>
            </a:r>
            <a:r>
              <a:rPr lang="zh-CN" altLang="en-US" smtClean="0"/>
              <a:t>不组合</a:t>
            </a:r>
          </a:p>
          <a:p>
            <a:pPr lvl="1" eaLnBrk="1" hangingPunct="1"/>
            <a:r>
              <a:rPr lang="en-US" altLang="zh-CN" smtClean="0"/>
              <a:t>PUBLIC：    </a:t>
            </a:r>
            <a:r>
              <a:rPr lang="zh-CN" altLang="en-US" smtClean="0"/>
              <a:t>依次连接（顺序由</a:t>
            </a:r>
            <a:r>
              <a:rPr lang="en-US" altLang="zh-CN" smtClean="0"/>
              <a:t>LINK</a:t>
            </a:r>
            <a:r>
              <a:rPr lang="zh-CN" altLang="en-US" smtClean="0"/>
              <a:t>程序确定）</a:t>
            </a:r>
          </a:p>
          <a:p>
            <a:pPr lvl="1" eaLnBrk="1" hangingPunct="1"/>
            <a:r>
              <a:rPr lang="en-US" altLang="zh-CN" smtClean="0"/>
              <a:t>COMMON： </a:t>
            </a:r>
            <a:r>
              <a:rPr lang="zh-CN" altLang="en-US" smtClean="0"/>
              <a:t>覆盖连接</a:t>
            </a:r>
          </a:p>
          <a:p>
            <a:pPr lvl="1" eaLnBrk="1" hangingPunct="1"/>
            <a:r>
              <a:rPr lang="en-US" altLang="zh-CN" smtClean="0"/>
              <a:t>STACK：      </a:t>
            </a:r>
            <a:r>
              <a:rPr lang="zh-CN" altLang="en-US" smtClean="0"/>
              <a:t>堆栈段的依次连接</a:t>
            </a:r>
          </a:p>
          <a:p>
            <a:pPr lvl="1" eaLnBrk="1" hangingPunct="1"/>
            <a:r>
              <a:rPr lang="en-US" altLang="zh-CN" smtClean="0"/>
              <a:t>AT  </a:t>
            </a:r>
            <a:r>
              <a:rPr lang="zh-CN" altLang="en-US" smtClean="0"/>
              <a:t>表达式：段定义在表达式值为段基的节边界</a:t>
            </a:r>
          </a:p>
          <a:p>
            <a:pPr lvl="1" eaLnBrk="1" hangingPunct="1"/>
            <a:r>
              <a:rPr lang="en-US" altLang="zh-CN" smtClean="0"/>
              <a:t>MEMORY： </a:t>
            </a:r>
            <a:r>
              <a:rPr lang="zh-CN" altLang="en-US" smtClean="0"/>
              <a:t>相应段在同名段的最高地址处。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AE10478-D420-4514-8CCC-449D0CA2B33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段定义伪指令例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5" y="1989138"/>
            <a:ext cx="6265863" cy="3775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mtClean="0"/>
              <a:t>DATA  SEGMENT 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mtClean="0"/>
              <a:t>     MEM1  DB  11H，22H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mtClean="0"/>
              <a:t>     MEM2  DB  </a:t>
            </a:r>
            <a:r>
              <a:rPr lang="en-US" altLang="zh-CN" smtClean="0">
                <a:latin typeface="Arial" charset="0"/>
              </a:rPr>
              <a:t>‘</a:t>
            </a:r>
            <a:r>
              <a:rPr lang="en-US" altLang="zh-CN" smtClean="0"/>
              <a:t>Hello</a:t>
            </a:r>
            <a:r>
              <a:rPr lang="zh-CN" altLang="en-US" smtClean="0"/>
              <a:t>！</a:t>
            </a:r>
            <a:r>
              <a:rPr lang="zh-CN" altLang="en-US" smtClean="0">
                <a:latin typeface="Arial" charset="0"/>
              </a:rPr>
              <a:t>’</a:t>
            </a:r>
            <a:endParaRPr lang="zh-CN" altLang="en-US" smtClean="0"/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mtClean="0"/>
              <a:t>     </a:t>
            </a:r>
            <a:r>
              <a:rPr lang="en-US" altLang="zh-CN" smtClean="0"/>
              <a:t>MEM3  DW  2 DUP</a:t>
            </a:r>
            <a:r>
              <a:rPr lang="zh-CN" altLang="en-US" smtClean="0"/>
              <a:t>（？）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mtClean="0"/>
              <a:t>DATA  ENDS</a:t>
            </a:r>
          </a:p>
        </p:txBody>
      </p:sp>
      <p:sp>
        <p:nvSpPr>
          <p:cNvPr id="116740" name="AutoShape 4"/>
          <p:cNvSpPr>
            <a:spLocks noChangeArrowheads="1"/>
          </p:cNvSpPr>
          <p:nvPr/>
        </p:nvSpPr>
        <p:spPr bwMode="auto">
          <a:xfrm>
            <a:off x="539750" y="3284538"/>
            <a:ext cx="1727200" cy="1511300"/>
          </a:xfrm>
          <a:prstGeom prst="wedgeRoundRectCallout">
            <a:avLst>
              <a:gd name="adj1" fmla="val 101824"/>
              <a:gd name="adj2" fmla="val -60398"/>
              <a:gd name="adj3" fmla="val 16667"/>
            </a:avLst>
          </a:prstGeom>
          <a:solidFill>
            <a:schemeClr val="bg1"/>
          </a:solidFill>
          <a:ln w="25400" cap="sq">
            <a:solidFill>
              <a:srgbClr val="FF66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变量在逻辑段中的位置就代表了它的偏移地址</a:t>
            </a:r>
          </a:p>
        </p:txBody>
      </p:sp>
      <p:sp>
        <p:nvSpPr>
          <p:cNvPr id="116741" name="AutoShape 5"/>
          <p:cNvSpPr>
            <a:spLocks noChangeArrowheads="1"/>
          </p:cNvSpPr>
          <p:nvPr/>
        </p:nvSpPr>
        <p:spPr bwMode="auto">
          <a:xfrm>
            <a:off x="539750" y="5419725"/>
            <a:ext cx="1655763" cy="1177925"/>
          </a:xfrm>
          <a:prstGeom prst="wedgeRoundRectCallout">
            <a:avLst>
              <a:gd name="adj1" fmla="val 91523"/>
              <a:gd name="adj2" fmla="val -77889"/>
              <a:gd name="adj3" fmla="val 16667"/>
            </a:avLst>
          </a:prstGeom>
          <a:solidFill>
            <a:schemeClr val="bg1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表示变量所在逻辑段的段地址</a:t>
            </a:r>
          </a:p>
        </p:txBody>
      </p:sp>
      <p:sp>
        <p:nvSpPr>
          <p:cNvPr id="116742" name="AutoShape 6"/>
          <p:cNvSpPr>
            <a:spLocks noChangeArrowheads="1"/>
          </p:cNvSpPr>
          <p:nvPr/>
        </p:nvSpPr>
        <p:spPr bwMode="auto">
          <a:xfrm>
            <a:off x="5448300" y="5287963"/>
            <a:ext cx="1439863" cy="865187"/>
          </a:xfrm>
          <a:prstGeom prst="wedgeRoundRectCallout">
            <a:avLst>
              <a:gd name="adj1" fmla="val -91051"/>
              <a:gd name="adj2" fmla="val -149435"/>
              <a:gd name="adj3" fmla="val 16667"/>
            </a:avLst>
          </a:prstGeom>
          <a:solidFill>
            <a:schemeClr val="bg1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表示变量的类型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 animBg="1"/>
      <p:bldP spid="116741" grpId="0" animBg="1"/>
      <p:bldP spid="1167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47F5CA9-060D-420F-8395-330AFD052261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四、设定段寄存器伪指令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2133600"/>
            <a:ext cx="7991475" cy="33242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说明所定义逻辑段的性质</a:t>
            </a:r>
          </a:p>
          <a:p>
            <a:pPr eaLnBrk="1" hangingPunct="1">
              <a:lnSpc>
                <a:spcPct val="130000"/>
              </a:lnSpc>
              <a:spcAft>
                <a:spcPct val="30000"/>
              </a:spcAft>
            </a:pPr>
            <a:r>
              <a:rPr lang="zh-CN" altLang="en-US" smtClean="0"/>
              <a:t>格式：</a:t>
            </a:r>
            <a:endParaRPr lang="en-US" altLang="zh-CN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</a:t>
            </a:r>
            <a:r>
              <a:rPr lang="en-US" altLang="zh-CN" sz="2400" smtClean="0">
                <a:solidFill>
                  <a:schemeClr val="tx1"/>
                </a:solidFill>
              </a:rPr>
              <a:t>ASSUME  </a:t>
            </a:r>
            <a:r>
              <a:rPr lang="zh-CN" altLang="en-US" sz="2400" smtClean="0">
                <a:solidFill>
                  <a:schemeClr val="tx1"/>
                </a:solidFill>
              </a:rPr>
              <a:t>段寄存器名</a:t>
            </a:r>
            <a:r>
              <a:rPr lang="en-US" altLang="zh-CN" sz="2400" smtClean="0">
                <a:solidFill>
                  <a:schemeClr val="tx1"/>
                </a:solidFill>
              </a:rPr>
              <a:t>:</a:t>
            </a:r>
            <a:r>
              <a:rPr lang="zh-CN" altLang="en-US" sz="2400" smtClean="0">
                <a:solidFill>
                  <a:schemeClr val="tx1"/>
                </a:solidFill>
              </a:rPr>
              <a:t>段名[，段寄存器名</a:t>
            </a:r>
            <a:r>
              <a:rPr lang="en-US" altLang="zh-CN" sz="2400" smtClean="0">
                <a:solidFill>
                  <a:schemeClr val="tx1"/>
                </a:solidFill>
              </a:rPr>
              <a:t>:</a:t>
            </a:r>
            <a:r>
              <a:rPr lang="zh-CN" altLang="en-US" sz="2400" smtClean="0">
                <a:solidFill>
                  <a:schemeClr val="tx1"/>
                </a:solidFill>
              </a:rPr>
              <a:t>段名，</a:t>
            </a:r>
            <a:r>
              <a:rPr lang="en-US" altLang="zh-CN" sz="2400" smtClean="0">
                <a:solidFill>
                  <a:schemeClr val="tx1"/>
                </a:solidFill>
                <a:latin typeface="Arial" charset="0"/>
              </a:rPr>
              <a:t>…</a:t>
            </a:r>
            <a:r>
              <a:rPr lang="en-US" altLang="zh-CN" sz="2400" smtClean="0">
                <a:solidFill>
                  <a:schemeClr val="tx1"/>
                </a:solidFill>
              </a:rPr>
              <a:t>]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B255D6C-1268-405F-AAC6-4C5DB715A7B9}" type="slidenum">
              <a:rPr lang="zh-CN" altLang="en-US" sz="1400" b="0" smtClean="0">
                <a:solidFill>
                  <a:schemeClr val="bg2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zh-CN" sz="1400" b="0" smtClean="0">
              <a:solidFill>
                <a:schemeClr val="bg2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510463" cy="1462088"/>
          </a:xfrm>
        </p:spPr>
        <p:txBody>
          <a:bodyPr/>
          <a:lstStyle/>
          <a:p>
            <a:pPr algn="ctr" eaLnBrk="1" hangingPunct="1"/>
            <a:r>
              <a:rPr lang="zh-CN" altLang="en-US" sz="4800" b="1" smtClean="0">
                <a:ea typeface="华文行楷" pitchFamily="2" charset="-122"/>
              </a:rPr>
              <a:t>一、汇编语言源程序结构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618ED6F-294A-41FD-8160-470DB8B5AC3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五、结束伪指令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288" y="2097088"/>
            <a:ext cx="5791200" cy="32766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表示源程序结束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格式：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   </a:t>
            </a:r>
            <a:r>
              <a:rPr lang="en-US" altLang="zh-CN" smtClean="0"/>
              <a:t>END  [</a:t>
            </a:r>
            <a:r>
              <a:rPr lang="zh-CN" altLang="en-US" smtClean="0"/>
              <a:t>标号]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93DE1C6-5CA5-46C4-BEAB-D4E5C69A5EF4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908050"/>
            <a:ext cx="6486525" cy="855663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汇编语言源程序结构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193925"/>
            <a:ext cx="3733800" cy="4114800"/>
          </a:xfrm>
        </p:spPr>
        <p:txBody>
          <a:bodyPr/>
          <a:lstStyle/>
          <a:p>
            <a:pPr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zh-CN" altLang="en-US" smtClean="0"/>
              <a:t>数据段名  </a:t>
            </a:r>
            <a:r>
              <a:rPr lang="en-US" altLang="zh-CN" smtClean="0"/>
              <a:t>SEGMENT</a:t>
            </a:r>
          </a:p>
          <a:p>
            <a:pPr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en-US" altLang="zh-CN" smtClean="0">
                <a:cs typeface="Arial" charset="0"/>
              </a:rPr>
              <a:t>          </a:t>
            </a:r>
            <a:r>
              <a:rPr lang="en-US" altLang="zh-CN" smtClean="0">
                <a:latin typeface="Arial" charset="0"/>
                <a:cs typeface="Arial" charset="0"/>
              </a:rPr>
              <a:t>…</a:t>
            </a:r>
            <a:endParaRPr lang="en-US" altLang="zh-CN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数据段名  </a:t>
            </a:r>
            <a:r>
              <a:rPr lang="en-US" altLang="zh-CN" smtClean="0"/>
              <a:t>ENDS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mtClean="0"/>
          </a:p>
          <a:p>
            <a:pPr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zh-CN" altLang="en-US" smtClean="0"/>
              <a:t>附加段名  </a:t>
            </a:r>
            <a:r>
              <a:rPr lang="en-US" altLang="zh-CN" smtClean="0"/>
              <a:t>SEGMENT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     </a:t>
            </a:r>
            <a:r>
              <a:rPr lang="en-US" altLang="zh-CN" smtClean="0">
                <a:latin typeface="Arial" charset="0"/>
              </a:rPr>
              <a:t>…</a:t>
            </a: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附加段名  </a:t>
            </a:r>
            <a:r>
              <a:rPr lang="en-US" altLang="zh-CN" smtClean="0"/>
              <a:t>ENDS</a:t>
            </a:r>
          </a:p>
        </p:txBody>
      </p:sp>
      <p:sp>
        <p:nvSpPr>
          <p:cNvPr id="260100" name="Rectangle 4"/>
          <p:cNvSpPr>
            <a:spLocks noChangeArrowheads="1"/>
          </p:cNvSpPr>
          <p:nvPr/>
        </p:nvSpPr>
        <p:spPr bwMode="auto">
          <a:xfrm>
            <a:off x="4722813" y="2193925"/>
            <a:ext cx="411480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>
                <a:latin typeface="Arial" charset="0"/>
              </a:rPr>
              <a:t>堆栈段名</a:t>
            </a:r>
            <a:r>
              <a:rPr kumimoji="1" lang="zh-CN" altLang="en-US">
                <a:latin typeface="Arial" charset="0"/>
                <a:ea typeface="宋体" pitchFamily="2" charset="-122"/>
              </a:rPr>
              <a:t>  </a:t>
            </a:r>
            <a:r>
              <a:rPr kumimoji="1" lang="en-US" altLang="zh-CN">
                <a:latin typeface="Arial" charset="0"/>
                <a:ea typeface="宋体" pitchFamily="2" charset="-122"/>
              </a:rPr>
              <a:t>SEGMENT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3200">
                <a:latin typeface="Arial" charset="0"/>
                <a:ea typeface="宋体" pitchFamily="2" charset="-122"/>
                <a:cs typeface="Arial" charset="0"/>
              </a:rPr>
              <a:t>          …</a:t>
            </a:r>
            <a:endParaRPr kumimoji="1" lang="en-US" altLang="zh-CN" sz="3200">
              <a:latin typeface="Arial" charset="0"/>
              <a:ea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>
                <a:latin typeface="Arial" charset="0"/>
              </a:rPr>
              <a:t>堆栈段名</a:t>
            </a:r>
            <a:r>
              <a:rPr kumimoji="1" lang="zh-CN" altLang="en-US">
                <a:latin typeface="Arial" charset="0"/>
                <a:ea typeface="宋体" pitchFamily="2" charset="-122"/>
              </a:rPr>
              <a:t>  </a:t>
            </a:r>
            <a:r>
              <a:rPr kumimoji="1" lang="en-US" altLang="zh-CN">
                <a:latin typeface="Arial" charset="0"/>
                <a:ea typeface="宋体" pitchFamily="2" charset="-122"/>
              </a:rPr>
              <a:t>ENDS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endParaRPr kumimoji="1" lang="en-US" altLang="zh-CN">
              <a:latin typeface="Arial" charset="0"/>
              <a:ea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>
                <a:latin typeface="Arial" charset="0"/>
              </a:rPr>
              <a:t>代码段名</a:t>
            </a:r>
            <a:r>
              <a:rPr kumimoji="1" lang="zh-CN" altLang="en-US">
                <a:latin typeface="Arial" charset="0"/>
                <a:ea typeface="宋体" pitchFamily="2" charset="-122"/>
              </a:rPr>
              <a:t>  </a:t>
            </a:r>
            <a:r>
              <a:rPr kumimoji="1" lang="en-US" altLang="zh-CN">
                <a:latin typeface="Arial" charset="0"/>
                <a:ea typeface="宋体" pitchFamily="2" charset="-122"/>
              </a:rPr>
              <a:t>SEGMENT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3200">
                <a:latin typeface="Arial" charset="0"/>
                <a:ea typeface="宋体" pitchFamily="2" charset="-122"/>
              </a:rPr>
              <a:t>          …</a:t>
            </a:r>
            <a:endParaRPr kumimoji="1" lang="zh-CN" altLang="en-US">
              <a:latin typeface="Arial" charset="0"/>
              <a:ea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>
                <a:latin typeface="Arial" charset="0"/>
              </a:rPr>
              <a:t>代码段名</a:t>
            </a:r>
            <a:r>
              <a:rPr kumimoji="1" lang="zh-CN" altLang="en-US">
                <a:latin typeface="Arial" charset="0"/>
                <a:ea typeface="宋体" pitchFamily="2" charset="-122"/>
              </a:rPr>
              <a:t>  </a:t>
            </a:r>
            <a:r>
              <a:rPr kumimoji="1" lang="en-US" altLang="zh-CN">
                <a:latin typeface="Arial" charset="0"/>
                <a:ea typeface="宋体" pitchFamily="2" charset="-122"/>
              </a:rPr>
              <a:t>ENDS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>
                <a:latin typeface="Arial" charset="0"/>
                <a:ea typeface="宋体" pitchFamily="2" charset="-122"/>
              </a:rPr>
              <a:t>                 </a:t>
            </a:r>
            <a:r>
              <a:rPr kumimoji="1" lang="en-US" altLang="zh-CN">
                <a:ea typeface="宋体" pitchFamily="2" charset="-122"/>
              </a:rPr>
              <a:t>END</a:t>
            </a:r>
            <a:r>
              <a:rPr kumimoji="1" lang="en-US" altLang="zh-CN" sz="1800">
                <a:ea typeface="宋体" pitchFamily="2" charset="-122"/>
              </a:rPr>
              <a:t>  </a:t>
            </a:r>
          </a:p>
        </p:txBody>
      </p:sp>
      <p:sp>
        <p:nvSpPr>
          <p:cNvPr id="260101" name="Line 5"/>
          <p:cNvSpPr>
            <a:spLocks noChangeShapeType="1"/>
          </p:cNvSpPr>
          <p:nvPr/>
        </p:nvSpPr>
        <p:spPr bwMode="auto">
          <a:xfrm flipH="1">
            <a:off x="4495800" y="1844675"/>
            <a:ext cx="4763" cy="5011738"/>
          </a:xfrm>
          <a:prstGeom prst="line">
            <a:avLst/>
          </a:prstGeom>
          <a:noFill/>
          <a:ln w="25400">
            <a:solidFill>
              <a:srgbClr val="FF6600"/>
            </a:solidFill>
            <a:prstDash val="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0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0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0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0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0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0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0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0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B9B729D-A1DD-49D0-8AE3-03101F23656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一个完整源程序结构例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71675"/>
            <a:ext cx="5867400" cy="455295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DSEG    SEGMENT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    DATA1  DB   1，2， 3  DUP</a:t>
            </a:r>
            <a:r>
              <a:rPr lang="zh-CN" altLang="en-US" sz="2400" smtClean="0"/>
              <a:t>（？）</a:t>
            </a:r>
            <a:endParaRPr lang="en-US" altLang="zh-CN" sz="240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    DATA2  DW  1234H</a:t>
            </a:r>
            <a:endParaRPr lang="zh-CN" altLang="en-US" sz="240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DSEG    ENDS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ESEG    SEGMENT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              DB  20  DUP（？）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ESEG    ENDS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SSEG    SEGMENT  STACK  </a:t>
            </a:r>
            <a:r>
              <a:rPr lang="en-US" altLang="zh-CN" sz="2400" smtClean="0">
                <a:latin typeface="Arial" charset="0"/>
              </a:rPr>
              <a:t>‘</a:t>
            </a:r>
            <a:r>
              <a:rPr lang="en-US" altLang="zh-CN" sz="2400" smtClean="0"/>
              <a:t>STACK</a:t>
            </a:r>
            <a:r>
              <a:rPr lang="en-US" altLang="zh-CN" sz="2400" smtClean="0">
                <a:latin typeface="Arial" charset="0"/>
              </a:rPr>
              <a:t>’</a:t>
            </a:r>
            <a:endParaRPr lang="en-US" altLang="zh-CN" sz="240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              DB  200  DUP（？）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/>
              <a:t>SSEG    ENDS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E654261-A402-45D3-A748-DEF595F18751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一个完整源程序结构例</a:t>
            </a: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1282700" y="1931988"/>
            <a:ext cx="696118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CSEG SEGMENT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ASSUME  CS：CSEG，DS：DSEG，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            ES：ESEG，SS：SSEG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START：MOV  AX，DSEG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MOV  DS，AX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MOV  AX，ESEG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MOV  ES，AX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MOV  AX，SSEG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   MOV  SS，AX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┇</a:t>
            </a:r>
            <a:endParaRPr kumimoji="1" lang="en-US" altLang="zh-CN" sz="24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CSEG  ENDS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     END  START</a:t>
            </a:r>
          </a:p>
        </p:txBody>
      </p:sp>
      <p:sp>
        <p:nvSpPr>
          <p:cNvPr id="118789" name="AutoShape 5"/>
          <p:cNvSpPr>
            <a:spLocks/>
          </p:cNvSpPr>
          <p:nvPr/>
        </p:nvSpPr>
        <p:spPr bwMode="auto">
          <a:xfrm>
            <a:off x="6589713" y="5724525"/>
            <a:ext cx="1006475" cy="728663"/>
          </a:xfrm>
          <a:prstGeom prst="borderCallout2">
            <a:avLst>
              <a:gd name="adj1" fmla="val 15685"/>
              <a:gd name="adj2" fmla="val -7569"/>
              <a:gd name="adj3" fmla="val 15685"/>
              <a:gd name="adj4" fmla="val -165301"/>
              <a:gd name="adj5" fmla="val -1523"/>
              <a:gd name="adj6" fmla="val -328389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lg" len="lg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源程序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 代码</a:t>
            </a:r>
          </a:p>
        </p:txBody>
      </p:sp>
      <p:sp>
        <p:nvSpPr>
          <p:cNvPr id="46086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243888" y="5876925"/>
            <a:ext cx="720725" cy="431800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8791" name="AutoShape 7"/>
          <p:cNvSpPr>
            <a:spLocks/>
          </p:cNvSpPr>
          <p:nvPr/>
        </p:nvSpPr>
        <p:spPr bwMode="auto">
          <a:xfrm>
            <a:off x="5651500" y="3284538"/>
            <a:ext cx="215900" cy="2160587"/>
          </a:xfrm>
          <a:prstGeom prst="rightBrace">
            <a:avLst>
              <a:gd name="adj1" fmla="val 83395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8792" name="AutoShape 8"/>
          <p:cNvSpPr>
            <a:spLocks/>
          </p:cNvSpPr>
          <p:nvPr/>
        </p:nvSpPr>
        <p:spPr bwMode="auto">
          <a:xfrm>
            <a:off x="6805613" y="3933825"/>
            <a:ext cx="2159000" cy="1079500"/>
          </a:xfrm>
          <a:prstGeom prst="borderCallout2">
            <a:avLst>
              <a:gd name="adj1" fmla="val 10588"/>
              <a:gd name="adj2" fmla="val -3528"/>
              <a:gd name="adj3" fmla="val 10588"/>
              <a:gd name="adj4" fmla="val -21102"/>
              <a:gd name="adj5" fmla="val 35588"/>
              <a:gd name="adj6" fmla="val -39264"/>
            </a:avLst>
          </a:prstGeom>
          <a:noFill/>
          <a:ln w="25400" cap="sq">
            <a:solidFill>
              <a:srgbClr val="008080"/>
            </a:solidFill>
            <a:miter lim="800000"/>
            <a:headEnd type="non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Times New Roman" pitchFamily="18" charset="0"/>
              </a:rPr>
              <a:t>段寄存器初始化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tx1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>
                <a:solidFill>
                  <a:srgbClr val="FF0000"/>
                </a:solidFill>
                <a:latin typeface="Times New Roman" pitchFamily="18" charset="0"/>
              </a:rPr>
              <a:t>将段地址送相应的段</a:t>
            </a:r>
            <a:r>
              <a:rPr kumimoji="1" lang="zh-CN" altLang="en-US" sz="2000">
                <a:solidFill>
                  <a:srgbClr val="FF0000"/>
                </a:solidFill>
              </a:rPr>
              <a:t>寄存器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8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8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18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18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18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18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18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118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187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187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9" grpId="0" animBg="1"/>
      <p:bldP spid="118791" grpId="0" animBg="1"/>
      <p:bldP spid="11879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A601E09-982A-424C-8D4A-479B907887AB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六、过程定义伪指令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6557962" cy="4114800"/>
          </a:xfrm>
        </p:spPr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zh-CN" altLang="en-US" smtClean="0"/>
              <a:t>用于定义一个过程体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格式：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</a:t>
            </a:r>
            <a:r>
              <a:rPr lang="zh-CN" altLang="en-US" sz="2400" smtClean="0">
                <a:solidFill>
                  <a:schemeClr val="tx1"/>
                </a:solidFill>
              </a:rPr>
              <a:t>过程名   </a:t>
            </a:r>
            <a:r>
              <a:rPr lang="en-US" altLang="zh-CN" sz="2400" smtClean="0">
                <a:solidFill>
                  <a:schemeClr val="tx1"/>
                </a:solidFill>
              </a:rPr>
              <a:t>PROC  [ NEAR / FAR ]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</a:rPr>
              <a:t>                     ┇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</a:rPr>
              <a:t>                   RET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      过程名   </a:t>
            </a:r>
            <a:r>
              <a:rPr lang="en-US" altLang="zh-CN" sz="2400" smtClean="0">
                <a:solidFill>
                  <a:schemeClr val="tx1"/>
                </a:solidFill>
              </a:rPr>
              <a:t>ENDP</a:t>
            </a:r>
          </a:p>
        </p:txBody>
      </p:sp>
      <p:sp>
        <p:nvSpPr>
          <p:cNvPr id="47109" name="Text Box 7"/>
          <p:cNvSpPr txBox="1">
            <a:spLocks noChangeArrowheads="1"/>
          </p:cNvSpPr>
          <p:nvPr/>
        </p:nvSpPr>
        <p:spPr bwMode="auto">
          <a:xfrm>
            <a:off x="7696200" y="6019800"/>
            <a:ext cx="121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P157</a:t>
            </a: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例</a:t>
            </a:r>
          </a:p>
        </p:txBody>
      </p:sp>
      <p:sp>
        <p:nvSpPr>
          <p:cNvPr id="121865" name="AutoShape 9"/>
          <p:cNvSpPr>
            <a:spLocks/>
          </p:cNvSpPr>
          <p:nvPr/>
        </p:nvSpPr>
        <p:spPr bwMode="auto">
          <a:xfrm>
            <a:off x="5364163" y="2492375"/>
            <a:ext cx="1512887" cy="762000"/>
          </a:xfrm>
          <a:prstGeom prst="borderCallout2">
            <a:avLst>
              <a:gd name="adj1" fmla="val 15000"/>
              <a:gd name="adj2" fmla="val -5037"/>
              <a:gd name="adj3" fmla="val 15000"/>
              <a:gd name="adj4" fmla="val -87616"/>
              <a:gd name="adj5" fmla="val 122708"/>
              <a:gd name="adj6" fmla="val -173139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过程入口的符号地址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过程定义及调用例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38" y="2017713"/>
            <a:ext cx="4214812" cy="4483100"/>
          </a:xfrm>
        </p:spPr>
        <p:txBody>
          <a:bodyPr/>
          <a:lstStyle/>
          <a:p>
            <a:pPr>
              <a:spcBef>
                <a:spcPts val="100"/>
              </a:spcBef>
            </a:pPr>
            <a:r>
              <a:rPr lang="zh-CN" altLang="en-US" sz="2400" smtClean="0"/>
              <a:t>定义延时子程序 </a:t>
            </a:r>
          </a:p>
          <a:p>
            <a:pPr lvl="1">
              <a:spcBef>
                <a:spcPts val="100"/>
              </a:spcBef>
            </a:pPr>
            <a:r>
              <a:rPr lang="en-US" altLang="zh-CN" sz="1800" smtClean="0">
                <a:solidFill>
                  <a:srgbClr val="FF0000"/>
                </a:solidFill>
              </a:rPr>
              <a:t>DELAY   PROC</a:t>
            </a:r>
            <a:endParaRPr lang="zh-CN" altLang="en-US" sz="1800" smtClean="0">
              <a:solidFill>
                <a:srgbClr val="FF0000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PUSH BX</a:t>
            </a:r>
            <a:endParaRPr lang="zh-CN" altLang="en-US" sz="1800" smtClean="0"/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PUSH CX</a:t>
            </a:r>
            <a:endParaRPr lang="zh-CN" altLang="en-US" sz="1800" smtClean="0"/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</a:t>
            </a:r>
            <a:r>
              <a:rPr lang="en-US" altLang="zh-CN" sz="1800" smtClean="0">
                <a:solidFill>
                  <a:schemeClr val="tx2"/>
                </a:solidFill>
              </a:rPr>
              <a:t>MOV  BL</a:t>
            </a:r>
            <a:r>
              <a:rPr lang="zh-CN" altLang="en-US" sz="1800" smtClean="0">
                <a:solidFill>
                  <a:schemeClr val="tx2"/>
                </a:solidFill>
              </a:rPr>
              <a:t>，</a:t>
            </a:r>
            <a:r>
              <a:rPr lang="en-US" altLang="zh-CN" sz="1800" smtClean="0">
                <a:solidFill>
                  <a:schemeClr val="tx2"/>
                </a:solidFill>
              </a:rPr>
              <a:t>2</a:t>
            </a:r>
            <a:endParaRPr lang="zh-CN" altLang="en-US" sz="1800" smtClean="0">
              <a:solidFill>
                <a:schemeClr val="tx2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>
                <a:solidFill>
                  <a:schemeClr val="tx2"/>
                </a:solidFill>
              </a:rPr>
              <a:t>NEXT</a:t>
            </a:r>
            <a:r>
              <a:rPr lang="zh-CN" altLang="en-US" sz="1800" smtClean="0">
                <a:solidFill>
                  <a:schemeClr val="tx2"/>
                </a:solidFill>
              </a:rPr>
              <a:t>：  </a:t>
            </a:r>
            <a:r>
              <a:rPr lang="en-US" altLang="zh-CN" sz="1800" smtClean="0">
                <a:solidFill>
                  <a:schemeClr val="tx2"/>
                </a:solidFill>
              </a:rPr>
              <a:t>MOV  CX</a:t>
            </a:r>
            <a:r>
              <a:rPr lang="zh-CN" altLang="en-US" sz="1800" smtClean="0">
                <a:solidFill>
                  <a:schemeClr val="tx2"/>
                </a:solidFill>
              </a:rPr>
              <a:t>，</a:t>
            </a:r>
            <a:r>
              <a:rPr lang="en-US" altLang="zh-CN" sz="1800" smtClean="0">
                <a:solidFill>
                  <a:schemeClr val="tx2"/>
                </a:solidFill>
              </a:rPr>
              <a:t>4167</a:t>
            </a:r>
            <a:endParaRPr lang="zh-CN" altLang="en-US" sz="1800" smtClean="0">
              <a:solidFill>
                <a:schemeClr val="tx2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>
                <a:solidFill>
                  <a:schemeClr val="tx2"/>
                </a:solidFill>
              </a:rPr>
              <a:t>W10M</a:t>
            </a:r>
            <a:r>
              <a:rPr lang="zh-CN" altLang="en-US" sz="1800" smtClean="0">
                <a:solidFill>
                  <a:schemeClr val="tx2"/>
                </a:solidFill>
              </a:rPr>
              <a:t>： </a:t>
            </a:r>
            <a:r>
              <a:rPr lang="en-US" altLang="zh-CN" sz="1800" smtClean="0">
                <a:solidFill>
                  <a:schemeClr val="tx2"/>
                </a:solidFill>
              </a:rPr>
              <a:t>LOOP W10M</a:t>
            </a:r>
            <a:endParaRPr lang="zh-CN" altLang="en-US" sz="1800" smtClean="0">
              <a:solidFill>
                <a:schemeClr val="tx2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>
                <a:solidFill>
                  <a:schemeClr val="tx2"/>
                </a:solidFill>
              </a:rPr>
              <a:t>               DEC  BL</a:t>
            </a:r>
            <a:endParaRPr lang="zh-CN" altLang="en-US" sz="1800" smtClean="0">
              <a:solidFill>
                <a:schemeClr val="tx2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>
                <a:solidFill>
                  <a:schemeClr val="tx2"/>
                </a:solidFill>
              </a:rPr>
              <a:t>               JNZ  NEXT</a:t>
            </a:r>
            <a:endParaRPr lang="zh-CN" altLang="en-US" sz="1800" smtClean="0">
              <a:solidFill>
                <a:schemeClr val="tx2"/>
              </a:solidFill>
            </a:endParaRPr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POP  CX</a:t>
            </a:r>
            <a:endParaRPr lang="zh-CN" altLang="en-US" sz="1800" smtClean="0"/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POP  BX</a:t>
            </a:r>
            <a:endParaRPr lang="zh-CN" altLang="en-US" sz="1800" smtClean="0"/>
          </a:p>
          <a:p>
            <a:pPr lvl="1">
              <a:spcBef>
                <a:spcPts val="100"/>
              </a:spcBef>
            </a:pPr>
            <a:r>
              <a:rPr lang="en-US" altLang="zh-CN" sz="1800" smtClean="0"/>
              <a:t>               RET</a:t>
            </a:r>
            <a:endParaRPr lang="zh-CN" altLang="en-US" sz="1800" smtClean="0"/>
          </a:p>
          <a:p>
            <a:pPr lvl="1">
              <a:spcBef>
                <a:spcPts val="100"/>
              </a:spcBef>
            </a:pPr>
            <a:r>
              <a:rPr lang="en-GB" altLang="zh-CN" sz="1800" smtClean="0">
                <a:solidFill>
                  <a:srgbClr val="FF0000"/>
                </a:solidFill>
              </a:rPr>
              <a:t>DELAY  ENDP</a:t>
            </a:r>
            <a:endParaRPr lang="zh-CN" altLang="en-US" sz="2000" smtClean="0">
              <a:solidFill>
                <a:srgbClr val="FF0000"/>
              </a:solidFill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4063BB5-20C1-42E1-8FD0-B7EAE2801579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143500" y="2143125"/>
            <a:ext cx="3214688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+mn-ea"/>
              </a:rPr>
              <a:t>调用延时子程序：</a:t>
            </a:r>
            <a:r>
              <a:rPr lang="en-US" sz="2400" b="1" kern="0" dirty="0">
                <a:solidFill>
                  <a:schemeClr val="tx2"/>
                </a:solidFill>
                <a:latin typeface="+mn-lt"/>
                <a:ea typeface="+mn-ea"/>
              </a:rPr>
              <a:t> </a:t>
            </a:r>
          </a:p>
          <a:p>
            <a:pPr marL="800100" lvl="1" indent="-342900" eaLnBrk="0" hangingPunct="0">
              <a:lnSpc>
                <a:spcPct val="110000"/>
              </a:lnSpc>
              <a:spcBef>
                <a:spcPts val="1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400" b="1" kern="0" dirty="0">
                <a:latin typeface="+mn-lt"/>
                <a:ea typeface="+mn-ea"/>
              </a:rPr>
              <a:t>CALL  DELAY   </a:t>
            </a:r>
            <a:endParaRPr lang="zh-CN" altLang="en-US" sz="2400" b="1" kern="0" dirty="0">
              <a:latin typeface="+mn-lt"/>
              <a:ea typeface="+mn-ea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rot="5400000">
            <a:off x="2428875" y="4214813"/>
            <a:ext cx="4929187" cy="71438"/>
          </a:xfrm>
          <a:prstGeom prst="line">
            <a:avLst/>
          </a:prstGeom>
          <a:noFill/>
          <a:ln w="22225" cap="sq" algn="ctr">
            <a:solidFill>
              <a:srgbClr val="FF6600"/>
            </a:solidFill>
            <a:prstDash val="sysDash"/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67563" y="6329363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FD980EE-1DFD-4224-8EC8-B9C2A2990F4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七、宏命令伪指令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193925"/>
            <a:ext cx="7489825" cy="361156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b="0" smtClean="0"/>
              <a:t>              </a:t>
            </a:r>
            <a:r>
              <a:rPr lang="zh-CN" altLang="en-US" smtClean="0"/>
              <a:t>源程序中由汇编程序识别的具有独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mtClean="0"/>
              <a:t>   立功能的一段程序代码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mtClean="0"/>
              <a:t>格式：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mtClean="0"/>
              <a:t>       </a:t>
            </a:r>
            <a:r>
              <a:rPr lang="zh-CN" altLang="en-US" sz="2400" smtClean="0">
                <a:solidFill>
                  <a:schemeClr val="tx1"/>
                </a:solidFill>
              </a:rPr>
              <a:t>宏命令名   </a:t>
            </a:r>
            <a:r>
              <a:rPr lang="en-US" altLang="zh-CN" sz="2400" smtClean="0">
                <a:solidFill>
                  <a:schemeClr val="tx1"/>
                </a:solidFill>
              </a:rPr>
              <a:t>MACRO   &lt;</a:t>
            </a:r>
            <a:r>
              <a:rPr lang="zh-CN" altLang="en-US" sz="2400" smtClean="0">
                <a:solidFill>
                  <a:schemeClr val="tx1"/>
                </a:solidFill>
              </a:rPr>
              <a:t>形式参数&gt;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                           </a:t>
            </a:r>
            <a:r>
              <a:rPr lang="en-US" altLang="zh-CN" sz="2400" smtClean="0">
                <a:solidFill>
                  <a:schemeClr val="tx1"/>
                </a:solidFill>
              </a:rPr>
              <a:t>┇</a:t>
            </a:r>
            <a:endParaRPr lang="zh-CN" altLang="en-US" sz="24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                           </a:t>
            </a:r>
            <a:r>
              <a:rPr lang="en-US" altLang="zh-CN" sz="2400" smtClean="0">
                <a:solidFill>
                  <a:schemeClr val="tx1"/>
                </a:solidFill>
              </a:rPr>
              <a:t>┇</a:t>
            </a:r>
            <a:endParaRPr lang="zh-CN" altLang="en-US" sz="24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400" smtClean="0">
                <a:solidFill>
                  <a:schemeClr val="tx1"/>
                </a:solidFill>
              </a:rPr>
              <a:t>                         ENDM</a:t>
            </a:r>
          </a:p>
        </p:txBody>
      </p:sp>
      <p:sp>
        <p:nvSpPr>
          <p:cNvPr id="122884" name="AutoShape 4"/>
          <p:cNvSpPr>
            <a:spLocks/>
          </p:cNvSpPr>
          <p:nvPr/>
        </p:nvSpPr>
        <p:spPr bwMode="auto">
          <a:xfrm>
            <a:off x="6011863" y="4724400"/>
            <a:ext cx="792162" cy="431800"/>
          </a:xfrm>
          <a:prstGeom prst="borderCallout1">
            <a:avLst>
              <a:gd name="adj1" fmla="val 26472"/>
              <a:gd name="adj2" fmla="val -9620"/>
              <a:gd name="adj3" fmla="val -18750"/>
              <a:gd name="adj4" fmla="val -287375"/>
            </a:avLst>
          </a:prstGeom>
          <a:solidFill>
            <a:srgbClr val="FF6600"/>
          </a:solidFill>
          <a:ln w="25400" cap="sq">
            <a:solidFill>
              <a:srgbClr val="FF6600"/>
            </a:solidFill>
            <a:miter lim="800000"/>
            <a:headEnd type="none" w="lg" len="lg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宏体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1201738" y="2162175"/>
            <a:ext cx="720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宏</a:t>
            </a:r>
          </a:p>
        </p:txBody>
      </p:sp>
      <p:sp>
        <p:nvSpPr>
          <p:cNvPr id="122888" name="Line 8"/>
          <p:cNvSpPr>
            <a:spLocks noChangeShapeType="1"/>
          </p:cNvSpPr>
          <p:nvPr/>
        </p:nvSpPr>
        <p:spPr bwMode="auto">
          <a:xfrm>
            <a:off x="1763713" y="2478088"/>
            <a:ext cx="86518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2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animBg="1"/>
      <p:bldP spid="122887" grpId="0"/>
      <p:bldP spid="12288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284411F-59DF-40AE-9F01-E49529DED49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八、其它伪指令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122488"/>
            <a:ext cx="7993062" cy="411480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b="0" smtClean="0"/>
              <a:t>                  </a:t>
            </a:r>
            <a:r>
              <a:rPr lang="zh-CN" altLang="en-US" smtClean="0"/>
              <a:t>段内程序代码或变量的起始偏移地址</a:t>
            </a:r>
          </a:p>
          <a:p>
            <a:pPr eaLnBrk="1" hangingPunct="1"/>
            <a:r>
              <a:rPr lang="zh-CN" altLang="en-US" smtClean="0"/>
              <a:t>格式：</a:t>
            </a:r>
          </a:p>
          <a:p>
            <a:pPr eaLnBrk="1" hangingPunct="1">
              <a:spcBef>
                <a:spcPct val="40000"/>
              </a:spcBef>
              <a:spcAft>
                <a:spcPct val="35000"/>
              </a:spcAft>
              <a:buFont typeface="Wingdings" pitchFamily="2" charset="2"/>
              <a:buNone/>
            </a:pPr>
            <a:r>
              <a:rPr lang="zh-CN" altLang="en-US" smtClean="0"/>
              <a:t>         </a:t>
            </a:r>
            <a:r>
              <a:rPr lang="en-US" altLang="zh-CN" smtClean="0"/>
              <a:t>ORG  </a:t>
            </a:r>
            <a:r>
              <a:rPr lang="zh-CN" altLang="en-US" smtClean="0"/>
              <a:t>表达式</a:t>
            </a:r>
          </a:p>
          <a:p>
            <a:pPr eaLnBrk="1" hangingPunct="1"/>
            <a:r>
              <a:rPr lang="zh-CN" altLang="en-US" smtClean="0"/>
              <a:t>例：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   </a:t>
            </a:r>
            <a:r>
              <a:rPr lang="en-US" altLang="zh-CN" smtClean="0"/>
              <a:t>ORG  2000H</a:t>
            </a:r>
          </a:p>
        </p:txBody>
      </p:sp>
      <p:sp>
        <p:nvSpPr>
          <p:cNvPr id="119812" name="AutoShape 4"/>
          <p:cNvSpPr>
            <a:spLocks/>
          </p:cNvSpPr>
          <p:nvPr/>
        </p:nvSpPr>
        <p:spPr bwMode="auto">
          <a:xfrm>
            <a:off x="5435600" y="3903663"/>
            <a:ext cx="1235075" cy="820737"/>
          </a:xfrm>
          <a:prstGeom prst="borderCallout1">
            <a:avLst>
              <a:gd name="adj1" fmla="val 13926"/>
              <a:gd name="adj2" fmla="val -6171"/>
              <a:gd name="adj3" fmla="val -17407"/>
              <a:gd name="adj4" fmla="val -101926"/>
            </a:avLst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lg" len="lg"/>
            <a:tailEnd type="none" w="sm" len="sm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计算值为非负常数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966788" y="2157413"/>
            <a:ext cx="1223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>
                <a:solidFill>
                  <a:schemeClr val="tx1"/>
                </a:solidFill>
                <a:ea typeface="宋体" pitchFamily="2" charset="-122"/>
              </a:rPr>
              <a:t>ORG</a:t>
            </a:r>
            <a:endParaRPr lang="zh-CN" altLang="en-US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1978025" y="2420938"/>
            <a:ext cx="86518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animBg="1"/>
      <p:bldP spid="119813" grpId="0"/>
      <p:bldP spid="1198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CB7C0EB-7918-40F8-BA18-03A47965A68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§4.3  </a:t>
            </a:r>
            <a:r>
              <a:rPr lang="zh-CN" altLang="en-US" sz="4400" smtClean="0"/>
              <a:t>功能调用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0" y="2000250"/>
            <a:ext cx="7858125" cy="4500563"/>
          </a:xfrm>
        </p:spPr>
        <p:txBody>
          <a:bodyPr/>
          <a:lstStyle/>
          <a:p>
            <a:pPr eaLnBrk="1" hangingPunct="1"/>
            <a:r>
              <a:rPr lang="en-US" altLang="zh-CN" smtClean="0"/>
              <a:t>BIOS</a:t>
            </a:r>
          </a:p>
          <a:p>
            <a:pPr lvl="1" eaLnBrk="1" hangingPunct="1"/>
            <a:r>
              <a:rPr lang="zh-CN" altLang="en-US" smtClean="0"/>
              <a:t>驻留在</a:t>
            </a:r>
            <a:r>
              <a:rPr lang="en-US" altLang="zh-CN" smtClean="0"/>
              <a:t>ROM</a:t>
            </a:r>
            <a:r>
              <a:rPr lang="zh-CN" altLang="en-US" smtClean="0"/>
              <a:t>中的基本输入</a:t>
            </a:r>
            <a:r>
              <a:rPr lang="en-US" altLang="zh-CN" smtClean="0"/>
              <a:t>/</a:t>
            </a:r>
            <a:r>
              <a:rPr lang="zh-CN" altLang="en-US" smtClean="0"/>
              <a:t>输出系统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BIOS</a:t>
            </a:r>
            <a:r>
              <a:rPr lang="zh-CN" altLang="en-US" smtClean="0"/>
              <a:t>功能调用使程序员不必了解硬件操作的细节而实现相应的操作。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DOS</a:t>
            </a:r>
          </a:p>
          <a:p>
            <a:pPr lvl="1" eaLnBrk="1" hangingPunct="1"/>
            <a:r>
              <a:rPr lang="zh-CN" altLang="en-US" smtClean="0"/>
              <a:t>磁盘操作系统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相比</a:t>
            </a:r>
            <a:r>
              <a:rPr lang="en-US" altLang="zh-CN" smtClean="0"/>
              <a:t>BIOS</a:t>
            </a:r>
            <a:r>
              <a:rPr lang="zh-CN" altLang="en-US" smtClean="0"/>
              <a:t>，对硬件的依赖性小</a:t>
            </a:r>
            <a:endParaRPr lang="en-US" altLang="zh-CN" smtClean="0"/>
          </a:p>
          <a:p>
            <a:pPr eaLnBrk="1" hangingPunct="1"/>
            <a:r>
              <a:rPr lang="en-US" altLang="zh-CN" smtClean="0">
                <a:latin typeface="黑体" pitchFamily="2" charset="-122"/>
                <a:ea typeface="黑体" pitchFamily="2" charset="-122"/>
              </a:rPr>
              <a:t>DOS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功能与</a:t>
            </a:r>
            <a:r>
              <a:rPr lang="en-US" altLang="zh-CN" smtClean="0">
                <a:latin typeface="黑体" pitchFamily="2" charset="-122"/>
                <a:ea typeface="黑体" pitchFamily="2" charset="-122"/>
              </a:rPr>
              <a:t>BIOS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功能均通过中断方式调用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smtClean="0"/>
              <a:t>DOS</a:t>
            </a:r>
            <a:r>
              <a:rPr lang="zh-CN" altLang="en-US" smtClean="0"/>
              <a:t>中断与</a:t>
            </a:r>
            <a:r>
              <a:rPr lang="en-US" altLang="zh-CN" sz="3600" smtClean="0"/>
              <a:t>BIOS</a:t>
            </a:r>
            <a:r>
              <a:rPr lang="zh-CN" altLang="en-US" smtClean="0"/>
              <a:t>中断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566025" cy="41148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defRPr/>
            </a:pPr>
            <a:r>
              <a:rPr lang="en-US" altLang="zh-CN" dirty="0" smtClean="0">
                <a:latin typeface="Times New Roman" pitchFamily="18" charset="0"/>
              </a:rPr>
              <a:t>DOS</a:t>
            </a:r>
            <a:r>
              <a:rPr lang="zh-CN" altLang="en-US" dirty="0" smtClean="0">
                <a:latin typeface="Times New Roman" pitchFamily="18" charset="0"/>
              </a:rPr>
              <a:t>中断包括：</a:t>
            </a:r>
            <a:endParaRPr lang="en-US" altLang="zh-CN" dirty="0" smtClean="0">
              <a:latin typeface="Times New Roman" pitchFamily="18" charset="0"/>
            </a:endParaRPr>
          </a:p>
          <a:p>
            <a:pPr lvl="1" eaLnBrk="1" hangingPunct="1">
              <a:spcBef>
                <a:spcPts val="1200"/>
              </a:spcBef>
              <a:defRPr/>
            </a:pPr>
            <a:r>
              <a:rPr lang="en-US" altLang="zh-CN" dirty="0" err="1" smtClean="0">
                <a:latin typeface="Times New Roman" pitchFamily="18" charset="0"/>
              </a:rPr>
              <a:t>设备</a:t>
            </a:r>
            <a:r>
              <a:rPr lang="zh-CN" altLang="en-US" dirty="0" smtClean="0">
                <a:latin typeface="Times New Roman" pitchFamily="18" charset="0"/>
              </a:rPr>
              <a:t>管理，</a:t>
            </a:r>
            <a:r>
              <a:rPr lang="en-US" altLang="zh-CN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目录</a:t>
            </a:r>
            <a:r>
              <a:rPr lang="en-GB" alt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管理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</a:t>
            </a:r>
            <a:r>
              <a:rPr lang="en-GB" alt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文件管理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</a:t>
            </a:r>
            <a:r>
              <a:rPr lang="en-GB" alt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其它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spcBef>
                <a:spcPts val="1200"/>
              </a:spcBef>
              <a:defRPr/>
            </a:pPr>
            <a:r>
              <a:rPr lang="zh-CN" altLang="en-US" dirty="0" smtClean="0"/>
              <a:t>在某些情况下，同样的功能既可选择</a:t>
            </a:r>
            <a:r>
              <a:rPr lang="en-US" altLang="zh-CN" dirty="0" smtClean="0"/>
              <a:t>DOS</a:t>
            </a:r>
            <a:r>
              <a:rPr lang="zh-CN" altLang="en-US" dirty="0" smtClean="0"/>
              <a:t>中断，也可选择</a:t>
            </a:r>
            <a:r>
              <a:rPr lang="en-US" altLang="zh-CN" dirty="0" smtClean="0"/>
              <a:t>BIOS</a:t>
            </a:r>
            <a:r>
              <a:rPr lang="zh-CN" altLang="en-US" dirty="0" smtClean="0"/>
              <a:t>中断</a:t>
            </a:r>
            <a:endParaRPr lang="zh-CN" altLang="en-US" dirty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F36ADDB-4704-4A5C-ACA8-CE4A8F133EA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F766A74-1BB4-4ED5-9C53-A524A6D77E9D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692150"/>
            <a:ext cx="7272338" cy="1030288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1. </a:t>
            </a:r>
            <a:r>
              <a:rPr lang="zh-CN" altLang="en-US" smtClean="0"/>
              <a:t>汇编语言源程序与汇编程序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4413" y="2235200"/>
            <a:ext cx="3389312" cy="1698625"/>
          </a:xfrm>
        </p:spPr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zh-CN" altLang="en-US" smtClean="0"/>
              <a:t>汇编语言源程序</a:t>
            </a:r>
          </a:p>
          <a:p>
            <a:pPr>
              <a:spcBef>
                <a:spcPct val="50000"/>
              </a:spcBef>
              <a:buClrTx/>
              <a:buSzPct val="70000"/>
            </a:pPr>
            <a:r>
              <a:rPr lang="zh-CN" altLang="en-US" smtClean="0"/>
              <a:t>汇编程序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267325" y="2278063"/>
            <a:ext cx="2514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>
                <a:solidFill>
                  <a:schemeClr val="tx1"/>
                </a:solidFill>
                <a:latin typeface="Times New Roman" pitchFamily="18" charset="0"/>
              </a:rPr>
              <a:t>用助记符编写</a:t>
            </a:r>
          </a:p>
        </p:txBody>
      </p:sp>
      <p:sp>
        <p:nvSpPr>
          <p:cNvPr id="78858" name="Line 10"/>
          <p:cNvSpPr>
            <a:spLocks noChangeShapeType="1"/>
          </p:cNvSpPr>
          <p:nvPr/>
        </p:nvSpPr>
        <p:spPr bwMode="auto">
          <a:xfrm>
            <a:off x="4116388" y="2566988"/>
            <a:ext cx="1143000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61" name="Rectangle 13"/>
          <p:cNvSpPr>
            <a:spLocks noChangeArrowheads="1"/>
          </p:cNvSpPr>
          <p:nvPr/>
        </p:nvSpPr>
        <p:spPr bwMode="auto">
          <a:xfrm>
            <a:off x="3338513" y="4708525"/>
            <a:ext cx="1857375" cy="649288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3567113" y="4802188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400">
                <a:solidFill>
                  <a:schemeClr val="bg1"/>
                </a:solidFill>
                <a:latin typeface="Arial" charset="0"/>
                <a:ea typeface="宋体" pitchFamily="2" charset="-122"/>
              </a:rPr>
              <a:t>汇编程序</a:t>
            </a:r>
            <a:endParaRPr kumimoji="1" lang="zh-CN" altLang="en-US" sz="2400" b="0">
              <a:solidFill>
                <a:schemeClr val="bg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900113" y="4621213"/>
            <a:ext cx="1600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汇编语言源程序</a:t>
            </a:r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>
            <a:off x="2347913" y="5049838"/>
            <a:ext cx="990600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6249988" y="4594225"/>
            <a:ext cx="167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机器语言目标程序</a:t>
            </a:r>
          </a:p>
        </p:txBody>
      </p:sp>
      <p:sp>
        <p:nvSpPr>
          <p:cNvPr id="78866" name="Line 18"/>
          <p:cNvSpPr>
            <a:spLocks noChangeShapeType="1"/>
          </p:cNvSpPr>
          <p:nvPr/>
        </p:nvSpPr>
        <p:spPr bwMode="auto">
          <a:xfrm>
            <a:off x="5237163" y="5026025"/>
            <a:ext cx="990600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70" name="Text Box 22"/>
          <p:cNvSpPr txBox="1">
            <a:spLocks noChangeArrowheads="1"/>
          </p:cNvSpPr>
          <p:nvPr/>
        </p:nvSpPr>
        <p:spPr bwMode="auto">
          <a:xfrm>
            <a:off x="4303713" y="3154363"/>
            <a:ext cx="3240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70000"/>
              <a:buFont typeface="Wingdings" pitchFamily="2" charset="2"/>
              <a:buNone/>
            </a:pPr>
            <a:r>
              <a:rPr kumimoji="1" lang="zh-CN" altLang="en-US">
                <a:solidFill>
                  <a:schemeClr val="tx1"/>
                </a:solidFill>
              </a:rPr>
              <a:t>源程序的编译程序</a:t>
            </a:r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78871" name="Line 23"/>
          <p:cNvSpPr>
            <a:spLocks noChangeShapeType="1"/>
          </p:cNvSpPr>
          <p:nvPr/>
        </p:nvSpPr>
        <p:spPr bwMode="auto">
          <a:xfrm>
            <a:off x="3108325" y="3429000"/>
            <a:ext cx="1143000" cy="0"/>
          </a:xfrm>
          <a:prstGeom prst="line">
            <a:avLst/>
          </a:prstGeom>
          <a:noFill/>
          <a:ln w="381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8" grpId="0" animBg="1"/>
      <p:bldP spid="78861" grpId="0" animBg="1"/>
      <p:bldP spid="78862" grpId="0"/>
      <p:bldP spid="78863" grpId="0"/>
      <p:bldP spid="78864" grpId="0" animBg="1"/>
      <p:bldP spid="78865" grpId="0"/>
      <p:bldP spid="78866" grpId="0" animBg="1"/>
      <p:bldP spid="78870" grpId="0"/>
      <p:bldP spid="7887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smtClean="0"/>
              <a:t>DOS</a:t>
            </a:r>
            <a:r>
              <a:rPr lang="zh-CN" altLang="en-US" smtClean="0"/>
              <a:t>调用和</a:t>
            </a:r>
            <a:r>
              <a:rPr lang="en-US" altLang="zh-CN" sz="3600" smtClean="0"/>
              <a:t>BIOS</a:t>
            </a:r>
            <a:r>
              <a:rPr lang="zh-CN" altLang="en-US" smtClean="0"/>
              <a:t>调用的基本步骤</a:t>
            </a:r>
          </a:p>
        </p:txBody>
      </p:sp>
      <p:sp>
        <p:nvSpPr>
          <p:cNvPr id="53251" name="内容占位符 2"/>
          <p:cNvSpPr>
            <a:spLocks noGrp="1"/>
          </p:cNvSpPr>
          <p:nvPr>
            <p:ph idx="1"/>
          </p:nvPr>
        </p:nvSpPr>
        <p:spPr>
          <a:xfrm>
            <a:off x="1042988" y="2133600"/>
            <a:ext cx="7772400" cy="385921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zh-CN" altLang="en-US" smtClean="0"/>
              <a:t>将调用参数装入指定的寄存器；</a:t>
            </a:r>
            <a:endParaRPr lang="en-US" altLang="zh-CN" smtClean="0"/>
          </a:p>
          <a:p>
            <a:pPr>
              <a:spcBef>
                <a:spcPts val="1200"/>
              </a:spcBef>
            </a:pPr>
            <a:r>
              <a:rPr lang="zh-CN" altLang="en-US" smtClean="0"/>
              <a:t>将功能号装入</a:t>
            </a:r>
            <a:r>
              <a:rPr lang="en-US" altLang="zh-CN" smtClean="0"/>
              <a:t>AH</a:t>
            </a:r>
            <a:r>
              <a:rPr lang="zh-CN" altLang="en-US" smtClean="0"/>
              <a:t>；</a:t>
            </a:r>
            <a:endParaRPr lang="en-US" altLang="zh-CN" smtClean="0"/>
          </a:p>
          <a:p>
            <a:pPr>
              <a:spcBef>
                <a:spcPts val="1200"/>
              </a:spcBef>
            </a:pPr>
            <a:r>
              <a:rPr lang="zh-CN" altLang="en-US" smtClean="0"/>
              <a:t>按中断类型号调用</a:t>
            </a:r>
            <a:r>
              <a:rPr lang="en-US" altLang="zh-CN" smtClean="0"/>
              <a:t>DOS</a:t>
            </a:r>
            <a:r>
              <a:rPr lang="zh-CN" altLang="en-US" smtClean="0"/>
              <a:t>或</a:t>
            </a:r>
            <a:r>
              <a:rPr lang="en-US" altLang="zh-CN" smtClean="0"/>
              <a:t>BIOS</a:t>
            </a:r>
            <a:r>
              <a:rPr lang="zh-CN" altLang="en-US" smtClean="0"/>
              <a:t>中断；</a:t>
            </a:r>
            <a:endParaRPr lang="en-US" altLang="zh-CN" smtClean="0"/>
          </a:p>
          <a:p>
            <a:pPr>
              <a:spcBef>
                <a:spcPts val="1200"/>
              </a:spcBef>
            </a:pPr>
            <a:r>
              <a:rPr lang="zh-CN" altLang="en-US" smtClean="0"/>
              <a:t>检查返回参数是否正确。</a:t>
            </a:r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99B1A3C-4B93-4CC7-B7B7-27D46BDF32E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48BF96A-D13E-48F3-BAB6-4084C9F3EB8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</a:t>
            </a:r>
            <a:r>
              <a:rPr lang="en-US" altLang="zh-CN" smtClean="0"/>
              <a:t>DOS </a:t>
            </a:r>
            <a:r>
              <a:rPr lang="zh-CN" altLang="en-US" sz="4400" smtClean="0"/>
              <a:t>功能调用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2071688"/>
            <a:ext cx="7532687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说明：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DOS</a:t>
            </a:r>
            <a:r>
              <a:rPr lang="zh-CN" altLang="en-US" smtClean="0"/>
              <a:t>中断是包含多个子功能的功能包；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各子功能用功能号区分；</a:t>
            </a:r>
          </a:p>
          <a:p>
            <a:pPr lvl="1" eaLnBrk="1" hangingPunct="1"/>
            <a:r>
              <a:rPr lang="zh-CN" altLang="en-US" smtClean="0"/>
              <a:t>用软中断指令调用，中断类型码固定为21</a:t>
            </a:r>
            <a:r>
              <a:rPr lang="en-US" altLang="zh-CN" smtClean="0"/>
              <a:t>H</a:t>
            </a:r>
            <a:r>
              <a:rPr lang="zh-CN" altLang="en-US" smtClean="0"/>
              <a:t>。</a:t>
            </a:r>
            <a:endParaRPr lang="en-US" altLang="zh-CN" smtClean="0"/>
          </a:p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调用格式：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/>
              <a:t>MOV  AH，</a:t>
            </a:r>
            <a:r>
              <a:rPr lang="zh-CN" altLang="en-US" smtClean="0"/>
              <a:t>功能号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1"/>
                </a:solidFill>
              </a:rPr>
              <a:t>           &lt;置相应参数&gt;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mtClean="0"/>
              <a:t>       </a:t>
            </a:r>
            <a:r>
              <a:rPr lang="en-US" altLang="zh-CN" sz="2400" smtClean="0">
                <a:solidFill>
                  <a:schemeClr val="tx1"/>
                </a:solidFill>
              </a:rPr>
              <a:t>INT  21H</a:t>
            </a:r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5D3A14B-599A-45EC-86EF-CCA74F629DD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793038" cy="1462087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ahoma" pitchFamily="34" charset="0"/>
              </a:rPr>
              <a:t>1. </a:t>
            </a:r>
            <a:r>
              <a:rPr lang="zh-CN" altLang="en-US" smtClean="0">
                <a:latin typeface="宋体" pitchFamily="2" charset="-122"/>
              </a:rPr>
              <a:t>单字符输入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133600"/>
            <a:ext cx="6773862" cy="3355975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zh-CN" altLang="en-US" smtClean="0"/>
              <a:t>调用方法：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/>
              <a:t>       </a:t>
            </a:r>
            <a:r>
              <a:rPr lang="en-US" altLang="zh-CN" smtClean="0"/>
              <a:t>MOV  AH，01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INT    21H</a:t>
            </a:r>
          </a:p>
          <a:p>
            <a:pPr eaLnBrk="1" hangingPunct="1">
              <a:lnSpc>
                <a:spcPct val="120000"/>
              </a:lnSpc>
              <a:spcBef>
                <a:spcPct val="40000"/>
              </a:spcBef>
            </a:pPr>
            <a:r>
              <a:rPr lang="zh-CN" altLang="en-US" smtClean="0"/>
              <a:t>输入的字符在</a:t>
            </a:r>
            <a:r>
              <a:rPr lang="en-US" altLang="zh-CN" smtClean="0"/>
              <a:t>AL</a:t>
            </a:r>
            <a:r>
              <a:rPr lang="zh-CN" altLang="en-US" smtClean="0"/>
              <a:t>中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0D3F608-D067-4E47-B70E-DFBA1A0FAEA3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单字符输入例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0475" y="2109788"/>
            <a:ext cx="640715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GET_KEY:</a:t>
            </a:r>
            <a:r>
              <a:rPr lang="en-US" altLang="zh-CN" dirty="0" smtClean="0">
                <a:solidFill>
                  <a:srgbClr val="FF9900"/>
                </a:solidFill>
                <a:latin typeface="宋体" pitchFamily="2" charset="-122"/>
              </a:rPr>
              <a:t>  </a:t>
            </a:r>
            <a:r>
              <a:rPr lang="en-US" altLang="zh-CN" dirty="0" smtClean="0">
                <a:solidFill>
                  <a:srgbClr val="990033"/>
                </a:solidFill>
                <a:latin typeface="宋体" pitchFamily="2" charset="-122"/>
              </a:rPr>
              <a:t>MOV	AH,1		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dirty="0" smtClean="0">
                <a:solidFill>
                  <a:srgbClr val="990033"/>
                </a:solidFill>
                <a:latin typeface="宋体" pitchFamily="2" charset="-122"/>
              </a:rPr>
              <a:t>          </a:t>
            </a:r>
            <a:r>
              <a:rPr lang="en-US" altLang="zh-CN" dirty="0" smtClean="0">
                <a:solidFill>
                  <a:srgbClr val="990033"/>
                </a:solidFill>
                <a:latin typeface="宋体" pitchFamily="2" charset="-122"/>
              </a:rPr>
              <a:t>INT	21H	</a:t>
            </a:r>
            <a:r>
              <a:rPr lang="en-US" altLang="zh-CN" dirty="0" smtClean="0">
                <a:latin typeface="宋体" pitchFamily="2" charset="-122"/>
              </a:rPr>
              <a:t>	</a:t>
            </a:r>
            <a:endParaRPr lang="zh-CN" altLang="en-US" dirty="0" smtClean="0"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dirty="0" smtClean="0">
                <a:latin typeface="宋体" pitchFamily="2" charset="-122"/>
              </a:rPr>
              <a:t>          </a:t>
            </a:r>
            <a:r>
              <a:rPr lang="en-US" altLang="zh-CN" dirty="0" smtClean="0">
                <a:latin typeface="宋体" pitchFamily="2" charset="-122"/>
              </a:rPr>
              <a:t>CMP	AL,</a:t>
            </a:r>
            <a:r>
              <a:rPr lang="en-US" altLang="zh-CN" dirty="0" smtClean="0">
                <a:latin typeface="Arial" charset="0"/>
              </a:rPr>
              <a:t>’</a:t>
            </a:r>
            <a:r>
              <a:rPr lang="en-US" altLang="zh-CN" dirty="0" smtClean="0">
                <a:latin typeface="宋体" pitchFamily="2" charset="-122"/>
              </a:rPr>
              <a:t>Y</a:t>
            </a:r>
            <a:r>
              <a:rPr lang="en-US" altLang="zh-CN" dirty="0" smtClean="0">
                <a:latin typeface="Arial" charset="0"/>
              </a:rPr>
              <a:t>’</a:t>
            </a:r>
            <a:r>
              <a:rPr lang="en-US" altLang="zh-CN" dirty="0" smtClean="0">
                <a:latin typeface="宋体" pitchFamily="2" charset="-122"/>
              </a:rPr>
              <a:t> 	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    JZ 	YES	    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    CMP	AL,</a:t>
            </a:r>
            <a:r>
              <a:rPr lang="en-US" altLang="zh-CN" dirty="0" smtClean="0">
                <a:latin typeface="Arial" charset="0"/>
              </a:rPr>
              <a:t>’</a:t>
            </a:r>
            <a:r>
              <a:rPr lang="en-US" altLang="zh-CN" dirty="0" smtClean="0">
                <a:latin typeface="宋体" pitchFamily="2" charset="-122"/>
              </a:rPr>
              <a:t>N</a:t>
            </a:r>
            <a:r>
              <a:rPr lang="en-US" altLang="zh-CN" dirty="0" smtClean="0">
                <a:latin typeface="Arial" charset="0"/>
              </a:rPr>
              <a:t>’</a:t>
            </a:r>
            <a:r>
              <a:rPr lang="en-US" altLang="zh-CN" dirty="0" smtClean="0">
                <a:latin typeface="宋体" pitchFamily="2" charset="-122"/>
              </a:rPr>
              <a:t> 	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    JZ 	NO	    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    JMP	GET_KEY</a:t>
            </a:r>
            <a:r>
              <a:rPr lang="zh-CN" altLang="en-US" dirty="0" smtClean="0">
                <a:latin typeface="宋体" pitchFamily="2" charset="-122"/>
              </a:rPr>
              <a:t>    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zh-CN" dirty="0" smtClean="0">
                <a:latin typeface="宋体" pitchFamily="2" charset="-122"/>
              </a:rPr>
              <a:t>     </a:t>
            </a:r>
            <a:r>
              <a:rPr lang="en-US" altLang="zh-CN" dirty="0" smtClean="0">
                <a:latin typeface="宋体" pitchFamily="2" charset="-122"/>
              </a:rPr>
              <a:t>YES:  ┇		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latin typeface="宋体" pitchFamily="2" charset="-122"/>
              </a:rPr>
              <a:t>      NO:	 ┇</a:t>
            </a:r>
            <a:endParaRPr lang="en-US" altLang="zh-CN" dirty="0" smtClean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6443663" y="5229225"/>
            <a:ext cx="1873250" cy="1008063"/>
          </a:xfrm>
          <a:prstGeom prst="cloudCallout">
            <a:avLst>
              <a:gd name="adj1" fmla="val -109236"/>
              <a:gd name="adj2" fmla="val -143856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round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交互式应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 答程序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46DD9B4-F6F5-420A-A9A3-14F7E746DF5B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</a:rPr>
              <a:t>2. </a:t>
            </a:r>
            <a:r>
              <a:rPr lang="zh-CN" altLang="en-US" sz="4400" dirty="0" smtClean="0">
                <a:latin typeface="宋体" pitchFamily="2" charset="-122"/>
              </a:rPr>
              <a:t>字符串输入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051050"/>
            <a:ext cx="6484937" cy="4114800"/>
          </a:xfrm>
        </p:spPr>
        <p:txBody>
          <a:bodyPr/>
          <a:lstStyle/>
          <a:p>
            <a:pPr eaLnBrk="1" hangingPunct="1">
              <a:spcAft>
                <a:spcPct val="15000"/>
              </a:spcAft>
            </a:pPr>
            <a:r>
              <a:rPr lang="zh-CN" altLang="en-US" smtClean="0"/>
              <a:t>注意问题：</a:t>
            </a:r>
          </a:p>
          <a:p>
            <a:pPr lvl="1" eaLnBrk="1" hangingPunct="1">
              <a:spcAft>
                <a:spcPct val="15000"/>
              </a:spcAft>
            </a:pPr>
            <a:r>
              <a:rPr lang="zh-CN" altLang="en-US" smtClean="0"/>
              <a:t>调用格式</a:t>
            </a:r>
          </a:p>
          <a:p>
            <a:pPr lvl="1" eaLnBrk="1" hangingPunct="1">
              <a:spcAft>
                <a:spcPct val="15000"/>
              </a:spcAft>
            </a:pPr>
            <a:r>
              <a:rPr lang="zh-CN" altLang="en-US" smtClean="0"/>
              <a:t>字符输入缓冲区的定义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154E816-6FE0-47F9-A1B6-8343CCB709C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8371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>
                <a:latin typeface="宋体" pitchFamily="2" charset="-122"/>
              </a:rPr>
              <a:t>调用格式</a:t>
            </a:r>
          </a:p>
        </p:txBody>
      </p:sp>
      <p:sp>
        <p:nvSpPr>
          <p:cNvPr id="133127" name="Rectangle 1031"/>
          <p:cNvSpPr>
            <a:spLocks noChangeArrowheads="1"/>
          </p:cNvSpPr>
          <p:nvPr/>
        </p:nvSpPr>
        <p:spPr bwMode="auto">
          <a:xfrm>
            <a:off x="1042988" y="3587750"/>
            <a:ext cx="75612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ct val="20000"/>
              </a:spcAft>
            </a:pPr>
            <a:r>
              <a:rPr lang="en-US" altLang="zh-CN"/>
              <a:t>INT  21H</a:t>
            </a:r>
          </a:p>
          <a:p>
            <a:pPr eaLnBrk="1" hangingPunct="1"/>
            <a:endParaRPr lang="zh-CN" altLang="en-US"/>
          </a:p>
        </p:txBody>
      </p:sp>
      <p:sp>
        <p:nvSpPr>
          <p:cNvPr id="133128" name="Line 1032"/>
          <p:cNvSpPr>
            <a:spLocks noChangeShapeType="1"/>
          </p:cNvSpPr>
          <p:nvPr/>
        </p:nvSpPr>
        <p:spPr bwMode="auto">
          <a:xfrm flipH="1">
            <a:off x="2268538" y="2622550"/>
            <a:ext cx="15843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29" name="Line 1033"/>
          <p:cNvSpPr>
            <a:spLocks noChangeShapeType="1"/>
          </p:cNvSpPr>
          <p:nvPr/>
        </p:nvSpPr>
        <p:spPr bwMode="auto">
          <a:xfrm flipH="1">
            <a:off x="3014663" y="328453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30" name="Text Box 1034"/>
          <p:cNvSpPr txBox="1">
            <a:spLocks noChangeArrowheads="1"/>
          </p:cNvSpPr>
          <p:nvPr/>
        </p:nvSpPr>
        <p:spPr bwMode="auto">
          <a:xfrm>
            <a:off x="1044575" y="2335213"/>
            <a:ext cx="1152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AH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33131" name="Text Box 1035"/>
          <p:cNvSpPr txBox="1">
            <a:spLocks noChangeArrowheads="1"/>
          </p:cNvSpPr>
          <p:nvPr/>
        </p:nvSpPr>
        <p:spPr bwMode="auto">
          <a:xfrm>
            <a:off x="1044575" y="2997200"/>
            <a:ext cx="2016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DS</a:t>
            </a:r>
            <a:r>
              <a:rPr lang="zh-CN" altLang="en-US">
                <a:ea typeface="宋体" pitchFamily="2" charset="-122"/>
              </a:rPr>
              <a:t>：</a:t>
            </a:r>
            <a:r>
              <a:rPr lang="en-US" altLang="zh-CN">
                <a:ea typeface="宋体" pitchFamily="2" charset="-122"/>
              </a:rPr>
              <a:t>DX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76675" y="2330450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功能号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0AH</a:t>
            </a:r>
          </a:p>
        </p:txBody>
      </p:sp>
      <p:sp>
        <p:nvSpPr>
          <p:cNvPr id="10" name="Rectangle 1031"/>
          <p:cNvSpPr>
            <a:spLocks noChangeArrowheads="1"/>
          </p:cNvSpPr>
          <p:nvPr/>
        </p:nvSpPr>
        <p:spPr bwMode="auto">
          <a:xfrm>
            <a:off x="3851275" y="2889250"/>
            <a:ext cx="47529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字符串在内存中的存放地址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8" grpId="0" animBg="1"/>
      <p:bldP spid="133129" grpId="0" animBg="1"/>
      <p:bldP spid="133130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732FA2D-6368-4953-BF2E-86DA0CBB4688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/>
              <a:t>定义字符缓冲区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9350" y="2020888"/>
            <a:ext cx="6845300" cy="619125"/>
          </a:xfrm>
        </p:spPr>
        <p:txBody>
          <a:bodyPr/>
          <a:lstStyle/>
          <a:p>
            <a:pPr eaLnBrk="1" hangingPunct="1"/>
            <a:r>
              <a:rPr lang="zh-CN" altLang="en-US" sz="2600" smtClean="0"/>
              <a:t>用户自定义缓冲区格式：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990600" y="3111500"/>
            <a:ext cx="7162800" cy="609600"/>
          </a:xfrm>
          <a:prstGeom prst="rect">
            <a:avLst/>
          </a:prstGeom>
          <a:solidFill>
            <a:srgbClr val="339966"/>
          </a:solidFill>
          <a:ln w="25400" cap="sq">
            <a:solidFill>
              <a:srgbClr val="339966"/>
            </a:solidFill>
            <a:miter lim="800000"/>
            <a:headEnd type="none" w="sm" len="sm"/>
            <a:tailEnd type="none" w="lg" len="lg"/>
          </a:ln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4150" name="Line 6"/>
          <p:cNvSpPr>
            <a:spLocks noChangeShapeType="1"/>
          </p:cNvSpPr>
          <p:nvPr/>
        </p:nvSpPr>
        <p:spPr bwMode="auto">
          <a:xfrm>
            <a:off x="1752600" y="3111500"/>
            <a:ext cx="0" cy="6096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51" name="Line 7"/>
          <p:cNvSpPr>
            <a:spLocks noChangeShapeType="1"/>
          </p:cNvSpPr>
          <p:nvPr/>
        </p:nvSpPr>
        <p:spPr bwMode="auto">
          <a:xfrm>
            <a:off x="2514600" y="3111500"/>
            <a:ext cx="0" cy="6096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52" name="Line 8"/>
          <p:cNvSpPr>
            <a:spLocks noChangeShapeType="1"/>
          </p:cNvSpPr>
          <p:nvPr/>
        </p:nvSpPr>
        <p:spPr bwMode="auto">
          <a:xfrm>
            <a:off x="7239000" y="3111500"/>
            <a:ext cx="0" cy="6096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7315200" y="31877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0</a:t>
            </a: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DH</a:t>
            </a: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1116013" y="31877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N1</a:t>
            </a:r>
          </a:p>
        </p:txBody>
      </p:sp>
      <p:sp>
        <p:nvSpPr>
          <p:cNvPr id="134155" name="Text Box 11"/>
          <p:cNvSpPr txBox="1">
            <a:spLocks noChangeArrowheads="1"/>
          </p:cNvSpPr>
          <p:nvPr/>
        </p:nvSpPr>
        <p:spPr bwMode="auto">
          <a:xfrm>
            <a:off x="1866900" y="31877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N2</a:t>
            </a:r>
          </a:p>
        </p:txBody>
      </p:sp>
      <p:sp>
        <p:nvSpPr>
          <p:cNvPr id="134156" name="AutoShape 12"/>
          <p:cNvSpPr>
            <a:spLocks/>
          </p:cNvSpPr>
          <p:nvPr/>
        </p:nvSpPr>
        <p:spPr bwMode="auto">
          <a:xfrm rot="16197450" flipV="1">
            <a:off x="5173663" y="2016125"/>
            <a:ext cx="357187" cy="5453063"/>
          </a:xfrm>
          <a:prstGeom prst="leftBrace">
            <a:avLst>
              <a:gd name="adj1" fmla="val 12722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4656138" y="5013325"/>
            <a:ext cx="198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整个缓冲区</a:t>
            </a:r>
          </a:p>
        </p:txBody>
      </p:sp>
      <p:sp>
        <p:nvSpPr>
          <p:cNvPr id="134158" name="Line 14"/>
          <p:cNvSpPr>
            <a:spLocks noChangeShapeType="1"/>
          </p:cNvSpPr>
          <p:nvPr/>
        </p:nvSpPr>
        <p:spPr bwMode="auto">
          <a:xfrm>
            <a:off x="1295400" y="3946525"/>
            <a:ext cx="0" cy="265906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59" name="Line 15"/>
          <p:cNvSpPr>
            <a:spLocks noChangeShapeType="1"/>
          </p:cNvSpPr>
          <p:nvPr/>
        </p:nvSpPr>
        <p:spPr bwMode="auto">
          <a:xfrm>
            <a:off x="1295400" y="6610350"/>
            <a:ext cx="609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0" name="Line 16"/>
          <p:cNvSpPr>
            <a:spLocks noChangeShapeType="1"/>
          </p:cNvSpPr>
          <p:nvPr/>
        </p:nvSpPr>
        <p:spPr bwMode="auto">
          <a:xfrm>
            <a:off x="2209800" y="3932238"/>
            <a:ext cx="0" cy="20478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1" name="Line 17"/>
          <p:cNvSpPr>
            <a:spLocks noChangeShapeType="1"/>
          </p:cNvSpPr>
          <p:nvPr/>
        </p:nvSpPr>
        <p:spPr bwMode="auto">
          <a:xfrm>
            <a:off x="2209800" y="5975350"/>
            <a:ext cx="11430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2" name="Text Box 18"/>
          <p:cNvSpPr txBox="1">
            <a:spLocks noChangeArrowheads="1"/>
          </p:cNvSpPr>
          <p:nvPr/>
        </p:nvSpPr>
        <p:spPr bwMode="auto">
          <a:xfrm>
            <a:off x="1981200" y="6416675"/>
            <a:ext cx="2819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最大可键入字符数</a:t>
            </a:r>
          </a:p>
        </p:txBody>
      </p:sp>
      <p:sp>
        <p:nvSpPr>
          <p:cNvPr id="134163" name="Text Box 19"/>
          <p:cNvSpPr txBox="1">
            <a:spLocks noChangeArrowheads="1"/>
          </p:cNvSpPr>
          <p:nvPr/>
        </p:nvSpPr>
        <p:spPr bwMode="auto">
          <a:xfrm>
            <a:off x="3325813" y="5768975"/>
            <a:ext cx="2197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实际键入字符数</a:t>
            </a:r>
          </a:p>
        </p:txBody>
      </p:sp>
      <p:sp>
        <p:nvSpPr>
          <p:cNvPr id="134164" name="AutoShape 20"/>
          <p:cNvSpPr>
            <a:spLocks/>
          </p:cNvSpPr>
          <p:nvPr/>
        </p:nvSpPr>
        <p:spPr bwMode="auto">
          <a:xfrm rot="16197450" flipV="1">
            <a:off x="4674394" y="1713706"/>
            <a:ext cx="357188" cy="4537075"/>
          </a:xfrm>
          <a:prstGeom prst="leftBrace">
            <a:avLst>
              <a:gd name="adj1" fmla="val 105852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4165" name="Text Box 21"/>
          <p:cNvSpPr txBox="1">
            <a:spLocks noChangeArrowheads="1"/>
          </p:cNvSpPr>
          <p:nvPr/>
        </p:nvSpPr>
        <p:spPr bwMode="auto">
          <a:xfrm>
            <a:off x="3825875" y="4178300"/>
            <a:ext cx="198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存放键入的字符</a:t>
            </a:r>
          </a:p>
        </p:txBody>
      </p:sp>
      <p:sp>
        <p:nvSpPr>
          <p:cNvPr id="134166" name="Text Box 22"/>
          <p:cNvSpPr txBox="1">
            <a:spLocks noChangeArrowheads="1"/>
          </p:cNvSpPr>
          <p:nvPr/>
        </p:nvSpPr>
        <p:spPr bwMode="auto">
          <a:xfrm>
            <a:off x="3203575" y="2671763"/>
            <a:ext cx="3382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>
                <a:solidFill>
                  <a:srgbClr val="FF0000"/>
                </a:solidFill>
                <a:ea typeface="宋体" pitchFamily="2" charset="-122"/>
              </a:rPr>
              <a:t>存放字符个数：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≤255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500"/>
                                        <p:tgtEl>
                                          <p:spTgt spid="13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animBg="1"/>
      <p:bldP spid="134150" grpId="0" animBg="1"/>
      <p:bldP spid="134151" grpId="0" animBg="1"/>
      <p:bldP spid="134152" grpId="0" animBg="1"/>
      <p:bldP spid="134153" grpId="0"/>
      <p:bldP spid="134154" grpId="0"/>
      <p:bldP spid="134155" grpId="0"/>
      <p:bldP spid="134156" grpId="0" animBg="1"/>
      <p:bldP spid="134157" grpId="0"/>
      <p:bldP spid="134158" grpId="0" animBg="1"/>
      <p:bldP spid="134159" grpId="0" animBg="1"/>
      <p:bldP spid="134160" grpId="0" animBg="1"/>
      <p:bldP spid="134161" grpId="0" animBg="1"/>
      <p:bldP spid="134162" grpId="0"/>
      <p:bldP spid="134163" grpId="0"/>
      <p:bldP spid="134164" grpId="0" animBg="1"/>
      <p:bldP spid="134165" grpId="0"/>
      <p:bldP spid="13416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66EB802-9F78-4114-80BD-C3003A083E93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输入字符串程序段</a:t>
            </a:r>
            <a:endParaRPr lang="en-US" altLang="zh-CN" smtClean="0">
              <a:latin typeface="宋体" pitchFamily="2" charset="-122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219325"/>
            <a:ext cx="6845300" cy="3657600"/>
          </a:xfrm>
        </p:spPr>
        <p:txBody>
          <a:bodyPr/>
          <a:lstStyle/>
          <a:p>
            <a:pPr eaLnBrk="1" hangingPunct="1"/>
            <a:r>
              <a:rPr lang="en-US" altLang="zh-CN" smtClean="0"/>
              <a:t> DAT1   DB  20，？，20  DUP（？）</a:t>
            </a:r>
          </a:p>
          <a:p>
            <a:pPr eaLnBrk="1" hangingPunct="1"/>
            <a:endParaRPr lang="en-US" altLang="zh-CN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>
                <a:latin typeface="宋体" pitchFamily="2" charset="-122"/>
              </a:rPr>
              <a:t>        ┇</a:t>
            </a:r>
            <a:endParaRPr lang="en-US" altLang="zh-CN" smtClean="0"/>
          </a:p>
          <a:p>
            <a:pPr eaLnBrk="1" hangingPunct="1">
              <a:spcBef>
                <a:spcPct val="55000"/>
              </a:spcBef>
            </a:pPr>
            <a:r>
              <a:rPr lang="en-US" altLang="zh-CN" smtClean="0">
                <a:solidFill>
                  <a:srgbClr val="FF00FF"/>
                </a:solidFill>
                <a:latin typeface="宋体" pitchFamily="2" charset="-122"/>
              </a:rPr>
              <a:t> </a:t>
            </a:r>
            <a:r>
              <a:rPr lang="en-US" altLang="zh-CN" smtClean="0"/>
              <a:t>LEA  DX，DAT1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MOV AH，0AH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INT   21H</a:t>
            </a:r>
            <a:endParaRPr lang="zh-CN" altLang="en-US" smtClean="0"/>
          </a:p>
        </p:txBody>
      </p:sp>
      <p:sp>
        <p:nvSpPr>
          <p:cNvPr id="135172" name="AutoShape 4"/>
          <p:cNvSpPr>
            <a:spLocks noChangeArrowheads="1"/>
          </p:cNvSpPr>
          <p:nvPr/>
        </p:nvSpPr>
        <p:spPr bwMode="auto">
          <a:xfrm>
            <a:off x="5724525" y="3414713"/>
            <a:ext cx="1231900" cy="741362"/>
          </a:xfrm>
          <a:prstGeom prst="wedgeRectCallout">
            <a:avLst>
              <a:gd name="adj1" fmla="val -104898"/>
              <a:gd name="adj2" fmla="val -130944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在数据段中定义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18559E2-61D2-44CA-AF38-5B1079FFD3CB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输入缓冲区</a:t>
            </a:r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4921250" y="2279650"/>
            <a:ext cx="1828800" cy="3886200"/>
            <a:chOff x="4921250" y="2279650"/>
            <a:chExt cx="1828800" cy="3886200"/>
          </a:xfrm>
        </p:grpSpPr>
        <p:sp>
          <p:nvSpPr>
            <p:cNvPr id="61450" name="Rectangle 4"/>
            <p:cNvSpPr>
              <a:spLocks noChangeArrowheads="1"/>
            </p:cNvSpPr>
            <p:nvPr/>
          </p:nvSpPr>
          <p:spPr bwMode="auto">
            <a:xfrm>
              <a:off x="4921250" y="2279650"/>
              <a:ext cx="1828800" cy="3886200"/>
            </a:xfrm>
            <a:prstGeom prst="rect">
              <a:avLst/>
            </a:prstGeom>
            <a:solidFill>
              <a:srgbClr val="339966"/>
            </a:solidFill>
            <a:ln w="25400" cap="sq">
              <a:solidFill>
                <a:srgbClr val="339966"/>
              </a:solidFill>
              <a:miter lim="800000"/>
              <a:headEnd type="none" w="sm" len="sm"/>
              <a:tailEnd type="none" w="lg" len="lg"/>
            </a:ln>
          </p:spPr>
          <p:txBody>
            <a:bodyPr wrap="none" anchor="ctr"/>
            <a:lstStyle>
              <a:lvl1pPr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 b="1">
                  <a:solidFill>
                    <a:schemeClr val="tx2"/>
                  </a:solidFill>
                  <a:latin typeface="Tahoma" pitchFamily="34" charset="0"/>
                  <a:ea typeface="楷体_GB2312" pitchFamily="49" charset="-122"/>
                </a:defRPr>
              </a:lvl1pPr>
              <a:lvl2pPr marL="742950" indent="-28575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400" b="1">
                  <a:solidFill>
                    <a:schemeClr val="tx1"/>
                  </a:solidFill>
                  <a:latin typeface="Tahoma" pitchFamily="34" charset="0"/>
                  <a:ea typeface="楷体_GB2312" pitchFamily="49" charset="-122"/>
                </a:defRPr>
              </a:lvl2pPr>
              <a:lvl3pPr marL="1143000" indent="-228600" eaLnBrk="0" hangingPunct="0">
                <a:lnSpc>
                  <a:spcPct val="110000"/>
                </a:lnSpc>
                <a:spcBef>
                  <a:spcPct val="15000"/>
                </a:spcBef>
                <a:spcAft>
                  <a:spcPct val="5000"/>
                </a:spcAft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000" b="1">
                  <a:solidFill>
                    <a:srgbClr val="FF0000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zh-CN" altLang="en-US" b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61451" name="Line 5"/>
            <p:cNvSpPr>
              <a:spLocks noChangeShapeType="1"/>
            </p:cNvSpPr>
            <p:nvPr/>
          </p:nvSpPr>
          <p:spPr bwMode="auto">
            <a:xfrm>
              <a:off x="4921250" y="2736850"/>
              <a:ext cx="18288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2" name="Line 6"/>
            <p:cNvSpPr>
              <a:spLocks noChangeShapeType="1"/>
            </p:cNvSpPr>
            <p:nvPr/>
          </p:nvSpPr>
          <p:spPr bwMode="auto">
            <a:xfrm>
              <a:off x="4921250" y="3117850"/>
              <a:ext cx="18288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3" name="Line 7"/>
            <p:cNvSpPr>
              <a:spLocks noChangeShapeType="1"/>
            </p:cNvSpPr>
            <p:nvPr/>
          </p:nvSpPr>
          <p:spPr bwMode="auto">
            <a:xfrm>
              <a:off x="4921250" y="3498850"/>
              <a:ext cx="18288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4" name="Line 8"/>
            <p:cNvSpPr>
              <a:spLocks noChangeShapeType="1"/>
            </p:cNvSpPr>
            <p:nvPr/>
          </p:nvSpPr>
          <p:spPr bwMode="auto">
            <a:xfrm>
              <a:off x="4921250" y="4870450"/>
              <a:ext cx="18288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5" name="Line 9"/>
            <p:cNvSpPr>
              <a:spLocks noChangeShapeType="1"/>
            </p:cNvSpPr>
            <p:nvPr/>
          </p:nvSpPr>
          <p:spPr bwMode="auto">
            <a:xfrm>
              <a:off x="4921250" y="5251450"/>
              <a:ext cx="1828800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5292725" y="2684463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14H</a:t>
            </a:r>
          </a:p>
        </p:txBody>
      </p:sp>
      <p:sp>
        <p:nvSpPr>
          <p:cNvPr id="136204" name="AutoShape 12"/>
          <p:cNvSpPr>
            <a:spLocks/>
          </p:cNvSpPr>
          <p:nvPr/>
        </p:nvSpPr>
        <p:spPr bwMode="auto">
          <a:xfrm>
            <a:off x="6978650" y="3498850"/>
            <a:ext cx="228600" cy="1752600"/>
          </a:xfrm>
          <a:prstGeom prst="rightBrace">
            <a:avLst>
              <a:gd name="adj1" fmla="val 63889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6205" name="Text Box 13"/>
          <p:cNvSpPr txBox="1">
            <a:spLocks noChangeArrowheads="1"/>
          </p:cNvSpPr>
          <p:nvPr/>
        </p:nvSpPr>
        <p:spPr bwMode="auto">
          <a:xfrm>
            <a:off x="5483225" y="3068638"/>
            <a:ext cx="67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 ？</a:t>
            </a:r>
          </a:p>
        </p:txBody>
      </p:sp>
      <p:sp>
        <p:nvSpPr>
          <p:cNvPr id="136206" name="Text Box 14"/>
          <p:cNvSpPr txBox="1">
            <a:spLocks noChangeArrowheads="1"/>
          </p:cNvSpPr>
          <p:nvPr/>
        </p:nvSpPr>
        <p:spPr bwMode="auto">
          <a:xfrm>
            <a:off x="7359650" y="4032250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20个字节</a:t>
            </a:r>
            <a:endParaRPr kumimoji="1" lang="en-US" altLang="zh-CN" sz="24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449" name="Text Box 15"/>
          <p:cNvSpPr txBox="1">
            <a:spLocks noChangeArrowheads="1"/>
          </p:cNvSpPr>
          <p:nvPr/>
        </p:nvSpPr>
        <p:spPr bwMode="auto">
          <a:xfrm>
            <a:off x="1042988" y="2205038"/>
            <a:ext cx="28956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spcAft>
                <a:spcPct val="20000"/>
              </a:spcAft>
              <a:buClrTx/>
              <a:buSzTx/>
              <a:buFontTx/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定义后的输入缓冲区初始状态：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2" grpId="0"/>
      <p:bldP spid="136204" grpId="0" animBg="1"/>
      <p:bldP spid="136205" grpId="0"/>
      <p:bldP spid="13620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930FBD8-A125-4E8E-A0CC-1922FD67FB4F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latin typeface="Tahoma" pitchFamily="34" charset="0"/>
              </a:rPr>
              <a:t>3. </a:t>
            </a:r>
            <a:r>
              <a:rPr lang="zh-CN" altLang="en-US" smtClean="0">
                <a:latin typeface="宋体" pitchFamily="2" charset="-122"/>
              </a:rPr>
              <a:t>单字符显示输出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90613" y="2263775"/>
            <a:ext cx="6192837" cy="321151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mtClean="0"/>
              <a:t>                    功能号</a:t>
            </a:r>
            <a:r>
              <a:rPr lang="en-US" altLang="zh-CN" smtClean="0"/>
              <a:t>2</a:t>
            </a:r>
          </a:p>
          <a:p>
            <a:pPr eaLnBrk="1" hangingPunct="1">
              <a:lnSpc>
                <a:spcPct val="13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mtClean="0"/>
              <a:t>                    待输出字符</a:t>
            </a:r>
          </a:p>
          <a:p>
            <a:pPr eaLnBrk="1" hangingPunct="1">
              <a:lnSpc>
                <a:spcPct val="130000"/>
              </a:lnSpc>
              <a:spcAft>
                <a:spcPct val="20000"/>
              </a:spcAft>
            </a:pPr>
            <a:r>
              <a:rPr lang="en-US" altLang="zh-CN" smtClean="0">
                <a:latin typeface="Tahoma" pitchFamily="34" charset="0"/>
              </a:rPr>
              <a:t>INT  21H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 flipH="1">
            <a:off x="2268538" y="2636838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221" name="Line 5"/>
          <p:cNvSpPr>
            <a:spLocks noChangeShapeType="1"/>
          </p:cNvSpPr>
          <p:nvPr/>
        </p:nvSpPr>
        <p:spPr bwMode="auto">
          <a:xfrm flipH="1">
            <a:off x="2268538" y="3357563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1116013" y="2349500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AH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1116013" y="3068638"/>
            <a:ext cx="1152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DL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7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 animBg="1"/>
      <p:bldP spid="1372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00A7324-59E6-496B-BF32-212CDD1A434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35038"/>
            <a:ext cx="7704138" cy="838200"/>
          </a:xfrm>
        </p:spPr>
        <p:txBody>
          <a:bodyPr/>
          <a:lstStyle/>
          <a:p>
            <a:pPr eaLnBrk="1" hangingPunct="1"/>
            <a:r>
              <a:rPr lang="en-US" altLang="zh-CN" smtClean="0"/>
              <a:t>2. </a:t>
            </a:r>
            <a:r>
              <a:rPr lang="zh-CN" altLang="en-US" smtClean="0"/>
              <a:t>汇编语言程序设计与执行过程</a:t>
            </a:r>
            <a:endParaRPr lang="en-US" altLang="zh-CN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62175"/>
            <a:ext cx="5834063" cy="3427413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输入汇编语言源程序（</a:t>
            </a:r>
            <a:r>
              <a:rPr lang="en-US" altLang="zh-CN" smtClean="0"/>
              <a:t>EDIT</a:t>
            </a:r>
            <a:r>
              <a:rPr lang="zh-CN" altLang="en-US" smtClean="0"/>
              <a:t>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汇编（</a:t>
            </a:r>
            <a:r>
              <a:rPr lang="en-US" altLang="zh-CN" smtClean="0"/>
              <a:t>MASM</a:t>
            </a:r>
            <a:r>
              <a:rPr lang="zh-CN" altLang="en-US" smtClean="0"/>
              <a:t>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链接（</a:t>
            </a:r>
            <a:r>
              <a:rPr lang="en-US" altLang="zh-CN" smtClean="0"/>
              <a:t>LINK</a:t>
            </a:r>
            <a:r>
              <a:rPr lang="zh-CN" altLang="en-US" smtClean="0"/>
              <a:t>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mtClean="0"/>
              <a:t>调试（</a:t>
            </a:r>
            <a:r>
              <a:rPr lang="en-US" altLang="zh-CN" smtClean="0"/>
              <a:t>TD</a:t>
            </a:r>
            <a:r>
              <a:rPr lang="zh-CN" altLang="en-US" smtClean="0"/>
              <a:t>）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79876" name="Line 4"/>
          <p:cNvSpPr>
            <a:spLocks noChangeShapeType="1"/>
          </p:cNvSpPr>
          <p:nvPr/>
        </p:nvSpPr>
        <p:spPr bwMode="auto">
          <a:xfrm>
            <a:off x="5724525" y="2565400"/>
            <a:ext cx="476250" cy="11113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877" name="Line 5"/>
          <p:cNvSpPr>
            <a:spLocks noChangeShapeType="1"/>
          </p:cNvSpPr>
          <p:nvPr/>
        </p:nvSpPr>
        <p:spPr bwMode="auto">
          <a:xfrm flipV="1">
            <a:off x="3582988" y="3241675"/>
            <a:ext cx="2501900" cy="285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878" name="Line 6"/>
          <p:cNvSpPr>
            <a:spLocks noChangeShapeType="1"/>
          </p:cNvSpPr>
          <p:nvPr/>
        </p:nvSpPr>
        <p:spPr bwMode="auto">
          <a:xfrm flipV="1">
            <a:off x="3333750" y="3962400"/>
            <a:ext cx="2751138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 flipV="1">
            <a:off x="3008313" y="4610100"/>
            <a:ext cx="3219450" cy="14288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227763" y="2305050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源文件 . </a:t>
            </a:r>
            <a:r>
              <a:rPr lang="en-US" altLang="zh-CN">
                <a:ea typeface="宋体" pitchFamily="2" charset="-122"/>
              </a:rPr>
              <a:t>ASM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6084888" y="2997200"/>
            <a:ext cx="28082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目标文件 .</a:t>
            </a:r>
            <a:r>
              <a:rPr lang="en-US" altLang="zh-CN">
                <a:ea typeface="宋体" pitchFamily="2" charset="-122"/>
              </a:rPr>
              <a:t>OBJ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6154738" y="3673475"/>
            <a:ext cx="2881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可执行文件.</a:t>
            </a:r>
            <a:r>
              <a:rPr lang="en-US" altLang="zh-CN">
                <a:ea typeface="宋体" pitchFamily="2" charset="-122"/>
              </a:rPr>
              <a:t>EXE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6156325" y="4321175"/>
            <a:ext cx="2303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>
                <a:ea typeface="宋体" pitchFamily="2" charset="-122"/>
              </a:rPr>
              <a:t>最终程序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/>
      <p:bldP spid="79877" grpId="0" animBg="1"/>
      <p:bldP spid="79878" grpId="0" animBg="1"/>
      <p:bldP spid="79879" grpId="0" animBg="1"/>
      <p:bldP spid="79880" grpId="0"/>
      <p:bldP spid="79881" grpId="0"/>
      <p:bldP spid="79882" grpId="0"/>
      <p:bldP spid="7988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1B481FC-5235-4FDE-9A34-7C2E9C733D97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单字符显示输出例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4125" y="2162175"/>
            <a:ext cx="5334000" cy="249078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 smtClean="0">
                <a:latin typeface="Tahoma" pitchFamily="34" charset="0"/>
              </a:rPr>
              <a:t>MOV	AH，2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mtClean="0">
                <a:latin typeface="Tahoma" pitchFamily="34" charset="0"/>
              </a:rPr>
              <a:t>MOV	DL，41H</a:t>
            </a:r>
          </a:p>
          <a:p>
            <a:pPr algn="just" eaLnBrk="1" hangingPunct="1">
              <a:lnSpc>
                <a:spcPct val="120000"/>
              </a:lnSpc>
            </a:pPr>
            <a:r>
              <a:rPr lang="en-US" altLang="zh-CN" smtClean="0">
                <a:latin typeface="Tahoma" pitchFamily="34" charset="0"/>
              </a:rPr>
              <a:t>INT	21H</a:t>
            </a:r>
            <a:r>
              <a:rPr lang="en-US" altLang="zh-CN" b="0" smtClean="0">
                <a:latin typeface="Tahoma" pitchFamily="34" charset="0"/>
              </a:rPr>
              <a:t>	</a:t>
            </a:r>
            <a:endParaRPr lang="zh-CN" altLang="en-US" b="0" smtClean="0">
              <a:latin typeface="Tahoma" pitchFamily="34" charset="0"/>
            </a:endParaRPr>
          </a:p>
        </p:txBody>
      </p:sp>
      <p:sp>
        <p:nvSpPr>
          <p:cNvPr id="138245" name="AutoShape 5"/>
          <p:cNvSpPr>
            <a:spLocks noChangeArrowheads="1"/>
          </p:cNvSpPr>
          <p:nvPr/>
        </p:nvSpPr>
        <p:spPr bwMode="auto">
          <a:xfrm>
            <a:off x="5219700" y="4868863"/>
            <a:ext cx="1612900" cy="873125"/>
          </a:xfrm>
          <a:prstGeom prst="wedgeRoundRectCallout">
            <a:avLst>
              <a:gd name="adj1" fmla="val -110727"/>
              <a:gd name="adj2" fmla="val -160546"/>
              <a:gd name="adj3" fmla="val 16667"/>
            </a:avLst>
          </a:prstGeom>
          <a:solidFill>
            <a:srgbClr val="993300"/>
          </a:solidFill>
          <a:ln w="25400" cap="sq">
            <a:solidFill>
              <a:srgbClr val="993300"/>
            </a:solidFill>
            <a:miter lim="800000"/>
            <a:headEnd type="none" w="sm" len="sm"/>
            <a:tailEnd type="none" w="lg" len="lg"/>
          </a:ln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Arial" charset="0"/>
                <a:ea typeface="宋体" pitchFamily="2" charset="-122"/>
              </a:rPr>
              <a:t>执行结果：</a:t>
            </a:r>
          </a:p>
          <a:p>
            <a:pPr algn="just"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000">
                <a:solidFill>
                  <a:schemeClr val="bg1"/>
                </a:solidFill>
                <a:latin typeface="Arial" charset="0"/>
                <a:ea typeface="宋体" pitchFamily="2" charset="-122"/>
              </a:rPr>
              <a:t>屏幕显示</a:t>
            </a:r>
            <a:r>
              <a:rPr kumimoji="1" lang="en-US" altLang="zh-CN" sz="2000">
                <a:solidFill>
                  <a:schemeClr val="bg1"/>
                </a:solidFill>
                <a:latin typeface="Arial" charset="0"/>
                <a:ea typeface="宋体" pitchFamily="2" charset="-122"/>
              </a:rPr>
              <a:t>A</a:t>
            </a:r>
            <a:endParaRPr kumimoji="1" lang="zh-CN" altLang="en-US" sz="200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25ED1CD-0BBF-4B25-8F3C-8097B45C610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latin typeface="+mn-lt"/>
              </a:rPr>
              <a:t>4. </a:t>
            </a:r>
            <a:r>
              <a:rPr lang="zh-CN" altLang="en-US" dirty="0" smtClean="0">
                <a:latin typeface="宋体" pitchFamily="2" charset="-122"/>
              </a:rPr>
              <a:t>字符串输出显示</a:t>
            </a:r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1076325" y="2162175"/>
            <a:ext cx="7561263" cy="321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b="0"/>
              <a:t>                           </a:t>
            </a:r>
            <a:r>
              <a:rPr lang="zh-CN" altLang="en-US"/>
              <a:t>功能号</a:t>
            </a:r>
            <a:r>
              <a:rPr lang="en-US" altLang="zh-CN"/>
              <a:t>09H</a:t>
            </a:r>
          </a:p>
          <a:p>
            <a:pPr eaLnBrk="1" hangingPunct="1">
              <a:lnSpc>
                <a:spcPct val="13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/>
              <a:t>                             待输出字符串的偏移地址</a:t>
            </a:r>
          </a:p>
          <a:p>
            <a:pPr eaLnBrk="1" hangingPunct="1">
              <a:lnSpc>
                <a:spcPct val="130000"/>
              </a:lnSpc>
              <a:spcAft>
                <a:spcPct val="20000"/>
              </a:spcAft>
            </a:pPr>
            <a:r>
              <a:rPr lang="en-US" altLang="zh-CN"/>
              <a:t>INT  21H</a:t>
            </a:r>
          </a:p>
          <a:p>
            <a:pPr eaLnBrk="1" hangingPunct="1"/>
            <a:endParaRPr lang="zh-CN" altLang="en-US"/>
          </a:p>
        </p:txBody>
      </p:sp>
      <p:sp>
        <p:nvSpPr>
          <p:cNvPr id="139271" name="Line 7"/>
          <p:cNvSpPr>
            <a:spLocks noChangeShapeType="1"/>
          </p:cNvSpPr>
          <p:nvPr/>
        </p:nvSpPr>
        <p:spPr bwMode="auto">
          <a:xfrm flipH="1">
            <a:off x="2339975" y="2522538"/>
            <a:ext cx="158432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272" name="Line 8"/>
          <p:cNvSpPr>
            <a:spLocks noChangeShapeType="1"/>
          </p:cNvSpPr>
          <p:nvPr/>
        </p:nvSpPr>
        <p:spPr bwMode="auto">
          <a:xfrm flipH="1">
            <a:off x="3157538" y="3243263"/>
            <a:ext cx="8382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1116013" y="2235200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AH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39274" name="Text Box 10"/>
          <p:cNvSpPr txBox="1">
            <a:spLocks noChangeArrowheads="1"/>
          </p:cNvSpPr>
          <p:nvPr/>
        </p:nvSpPr>
        <p:spPr bwMode="auto">
          <a:xfrm>
            <a:off x="1116013" y="2954338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zh-CN">
                <a:ea typeface="宋体" pitchFamily="2" charset="-122"/>
              </a:rPr>
              <a:t>  DS</a:t>
            </a:r>
            <a:r>
              <a:rPr lang="zh-CN" altLang="en-US">
                <a:ea typeface="宋体" pitchFamily="2" charset="-122"/>
              </a:rPr>
              <a:t>：</a:t>
            </a:r>
            <a:r>
              <a:rPr lang="en-US" altLang="zh-CN">
                <a:ea typeface="宋体" pitchFamily="2" charset="-122"/>
              </a:rPr>
              <a:t>DX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9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9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9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1" grpId="0" animBg="1"/>
      <p:bldP spid="139272" grpId="0" animBg="1"/>
      <p:bldP spid="13927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D273F56-EF36-4FB0-9E22-0A0A7E24F8D8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62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字符串输出显示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205038"/>
            <a:ext cx="7277100" cy="3795712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>
                <a:latin typeface="宋体" pitchFamily="2" charset="-122"/>
              </a:rPr>
              <a:t>注意点：</a:t>
            </a:r>
            <a:endParaRPr lang="en-US" altLang="zh-CN" smtClean="0">
              <a:latin typeface="宋体" pitchFamily="2" charset="-122"/>
            </a:endParaRP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>
                <a:latin typeface="宋体" pitchFamily="2" charset="-122"/>
              </a:rPr>
              <a:t>被显示的字符串必须以</a:t>
            </a:r>
            <a:r>
              <a:rPr lang="zh-CN" altLang="en-US" smtClean="0">
                <a:latin typeface="Arial" charset="0"/>
              </a:rPr>
              <a:t>‘</a:t>
            </a:r>
            <a:r>
              <a:rPr lang="zh-CN" altLang="en-US" smtClean="0">
                <a:latin typeface="宋体" pitchFamily="2" charset="-122"/>
              </a:rPr>
              <a:t>$</a:t>
            </a:r>
            <a:r>
              <a:rPr lang="zh-CN" altLang="en-US" smtClean="0">
                <a:latin typeface="Arial" charset="0"/>
              </a:rPr>
              <a:t>’</a:t>
            </a:r>
            <a:r>
              <a:rPr lang="zh-CN" altLang="en-US" smtClean="0">
                <a:latin typeface="宋体" pitchFamily="2" charset="-122"/>
              </a:rPr>
              <a:t>结束；</a:t>
            </a:r>
            <a:endParaRPr lang="en-US" altLang="zh-CN" smtClean="0">
              <a:latin typeface="宋体" pitchFamily="2" charset="-122"/>
            </a:endParaRP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>
                <a:latin typeface="宋体" pitchFamily="2" charset="-122"/>
              </a:rPr>
              <a:t>所显示的内容不应出现非可见的</a:t>
            </a:r>
            <a:r>
              <a:rPr lang="en-US" altLang="zh-CN" smtClean="0">
                <a:latin typeface="宋体" pitchFamily="2" charset="-122"/>
              </a:rPr>
              <a:t>ASCII</a:t>
            </a:r>
            <a:r>
              <a:rPr lang="zh-CN" altLang="en-US" smtClean="0">
                <a:latin typeface="宋体" pitchFamily="2" charset="-122"/>
              </a:rPr>
              <a:t>码；</a:t>
            </a:r>
            <a:endParaRPr lang="en-US" altLang="zh-CN" smtClean="0">
              <a:latin typeface="宋体" pitchFamily="2" charset="-122"/>
            </a:endParaRPr>
          </a:p>
          <a:p>
            <a:pPr lvl="1" eaLnBrk="1" hangingPunct="1">
              <a:lnSpc>
                <a:spcPct val="120000"/>
              </a:lnSpc>
            </a:pPr>
            <a:r>
              <a:rPr lang="zh-CN" altLang="en-US" smtClean="0">
                <a:latin typeface="宋体" pitchFamily="2" charset="-122"/>
              </a:rPr>
              <a:t>若考虑输出格式需要，在定义字符串后，加上回车符和换行符。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55DB137-2259-4007-BD72-5A81B6757EA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63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itchFamily="2" charset="-122"/>
              </a:rPr>
              <a:t>字符串输出显示例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68500"/>
            <a:ext cx="7572375" cy="46291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DATA	 SEGMENT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     MESS1  DB  </a:t>
            </a:r>
            <a:r>
              <a:rPr lang="en-US" altLang="zh-CN" sz="2400" smtClean="0">
                <a:latin typeface="Arial" charset="0"/>
              </a:rPr>
              <a:t>‘</a:t>
            </a:r>
            <a:r>
              <a:rPr lang="en-US" altLang="zh-CN" sz="2400" smtClean="0"/>
              <a:t>Input String:</a:t>
            </a:r>
            <a:r>
              <a:rPr lang="en-US" altLang="zh-CN" sz="2400" smtClean="0">
                <a:latin typeface="Arial" charset="0"/>
              </a:rPr>
              <a:t>’</a:t>
            </a:r>
            <a:r>
              <a:rPr lang="en-US" altLang="zh-CN" sz="2400" smtClean="0"/>
              <a:t>, </a:t>
            </a:r>
            <a:r>
              <a:rPr lang="en-US" altLang="zh-CN" sz="2400" smtClean="0">
                <a:solidFill>
                  <a:srgbClr val="FF0000"/>
                </a:solidFill>
              </a:rPr>
              <a:t>0DH</a:t>
            </a:r>
            <a:r>
              <a:rPr lang="en-US" altLang="zh-CN" sz="2400" smtClean="0"/>
              <a:t>,</a:t>
            </a:r>
            <a:r>
              <a:rPr lang="en-US" altLang="zh-CN" sz="2400" smtClean="0">
                <a:solidFill>
                  <a:srgbClr val="FF0000"/>
                </a:solidFill>
              </a:rPr>
              <a:t>0AH</a:t>
            </a:r>
            <a:r>
              <a:rPr lang="en-US" altLang="zh-CN" sz="2400" smtClean="0"/>
              <a:t>,</a:t>
            </a:r>
            <a:r>
              <a:rPr lang="en-US" altLang="zh-CN" sz="2400" smtClean="0">
                <a:solidFill>
                  <a:srgbClr val="990033"/>
                </a:solidFill>
                <a:latin typeface="Arial" charset="0"/>
              </a:rPr>
              <a:t>’</a:t>
            </a:r>
            <a:r>
              <a:rPr lang="en-US" altLang="zh-CN" sz="2400" smtClean="0">
                <a:solidFill>
                  <a:srgbClr val="990033"/>
                </a:solidFill>
              </a:rPr>
              <a:t>$</a:t>
            </a:r>
            <a:r>
              <a:rPr lang="en-US" altLang="zh-CN" sz="2400" smtClean="0">
                <a:solidFill>
                  <a:srgbClr val="990033"/>
                </a:solidFill>
                <a:latin typeface="Arial" charset="0"/>
              </a:rPr>
              <a:t>’</a:t>
            </a:r>
            <a:endParaRPr lang="en-US" altLang="zh-CN" sz="2400" smtClean="0">
              <a:solidFill>
                <a:srgbClr val="990033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DATA  ENDS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CODE  SEGMENT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		 ┇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MOV	AH，09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MOV	DX，OFFSET  MESS1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smtClean="0"/>
              <a:t>INT	21H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          ┇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3600" dirty="0" smtClean="0">
                <a:latin typeface="+mn-lt"/>
              </a:rPr>
              <a:t>5. </a:t>
            </a:r>
            <a:r>
              <a:rPr lang="zh-CN" altLang="en-US" dirty="0" smtClean="0"/>
              <a:t>返回操作系统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DOS</a:t>
            </a:r>
            <a:r>
              <a:rPr lang="zh-CN" altLang="en-US" sz="3600" dirty="0" smtClean="0"/>
              <a:t>）</a:t>
            </a:r>
            <a:r>
              <a:rPr lang="zh-CN" altLang="en-US" dirty="0" smtClean="0"/>
              <a:t>功能</a:t>
            </a:r>
            <a:endParaRPr lang="zh-CN" altLang="en-US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532687" cy="4483100"/>
          </a:xfrm>
        </p:spPr>
        <p:txBody>
          <a:bodyPr/>
          <a:lstStyle/>
          <a:p>
            <a:r>
              <a:rPr lang="zh-CN" altLang="en-US" smtClean="0"/>
              <a:t>功能号：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4CH</a:t>
            </a:r>
          </a:p>
          <a:p>
            <a:pPr>
              <a:spcBef>
                <a:spcPts val="1200"/>
              </a:spcBef>
            </a:pPr>
            <a:r>
              <a:rPr lang="zh-CN" altLang="en-US" smtClean="0"/>
              <a:t>调用格式：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MOV  AH</a:t>
            </a:r>
            <a:r>
              <a:rPr lang="zh-CN" altLang="en-US" smtClean="0"/>
              <a:t>，</a:t>
            </a:r>
            <a:r>
              <a:rPr lang="en-US" altLang="zh-CN" smtClean="0"/>
              <a:t>4CH</a:t>
            </a:r>
          </a:p>
          <a:p>
            <a:pPr lvl="1"/>
            <a:r>
              <a:rPr lang="en-US" altLang="zh-CN" smtClean="0"/>
              <a:t>INT  21H</a:t>
            </a:r>
          </a:p>
          <a:p>
            <a:pPr>
              <a:spcBef>
                <a:spcPts val="1200"/>
              </a:spcBef>
            </a:pPr>
            <a:r>
              <a:rPr lang="zh-CN" altLang="en-US" smtClean="0"/>
              <a:t>功能：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程序执行完该</a:t>
            </a:r>
            <a:r>
              <a:rPr lang="en-US" altLang="zh-CN" smtClean="0"/>
              <a:t>2</a:t>
            </a:r>
            <a:r>
              <a:rPr lang="zh-CN" altLang="en-US" smtClean="0"/>
              <a:t>条语句后能正常返回</a:t>
            </a:r>
            <a:r>
              <a:rPr lang="en-US" altLang="zh-CN" smtClean="0"/>
              <a:t>OS</a:t>
            </a:r>
          </a:p>
          <a:p>
            <a:pPr lvl="1"/>
            <a:r>
              <a:rPr lang="zh-CN" altLang="en-US" smtClean="0"/>
              <a:t>常位于程序结尾处。</a:t>
            </a:r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2E68539-C1CD-4A62-BC31-2319C294458E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64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二、</a:t>
            </a:r>
            <a:r>
              <a:rPr lang="en-US" altLang="zh-CN" sz="3600" smtClean="0"/>
              <a:t>BIOS</a:t>
            </a:r>
            <a:r>
              <a:rPr lang="zh-CN" altLang="en-US" smtClean="0"/>
              <a:t>功能调用</a:t>
            </a:r>
            <a:endParaRPr lang="zh-CN" altLang="en-US" sz="36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604125" cy="2840037"/>
          </a:xfrm>
        </p:spPr>
        <p:txBody>
          <a:bodyPr/>
          <a:lstStyle/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zh-CN" altLang="en-US" smtClean="0"/>
              <a:t>通过中断指令调用相应的</a:t>
            </a:r>
            <a:r>
              <a:rPr lang="en-US" altLang="zh-CN" smtClean="0"/>
              <a:t>BIOS</a:t>
            </a:r>
            <a:r>
              <a:rPr lang="zh-CN" altLang="en-US" smtClean="0"/>
              <a:t>中断服务程序</a:t>
            </a:r>
            <a:endParaRPr lang="en-US" altLang="zh-CN" smtClean="0"/>
          </a:p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en-US" altLang="zh-CN" smtClean="0"/>
              <a:t>BIOS</a:t>
            </a:r>
            <a:r>
              <a:rPr lang="zh-CN" altLang="en-US" smtClean="0"/>
              <a:t>中断服务程序实际上是一些对端口的输入输出操作，是微机系统中软件与硬件之间的一个可编程接口。</a:t>
            </a:r>
            <a:endParaRPr lang="en-US" altLang="zh-CN" smtClean="0"/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zh-CN" altLang="en-US" smtClean="0"/>
              <a:t>光驱、硬盘管理；中断设置等</a:t>
            </a:r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A4DE88C-1BFC-4DFF-BD60-B43A468AF3A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65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9500" y="5216525"/>
            <a:ext cx="1214438" cy="40005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/>
              <a:t>附录</a:t>
            </a:r>
            <a:r>
              <a:rPr lang="en-US" altLang="zh-CN" sz="2000" b="1" dirty="0"/>
              <a:t>D</a:t>
            </a:r>
            <a:endParaRPr lang="zh-CN" altLang="en-US" sz="2000" b="1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键盘状态检验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3"/>
            <a:ext cx="7675562" cy="4114800"/>
          </a:xfrm>
        </p:spPr>
        <p:txBody>
          <a:bodyPr/>
          <a:lstStyle/>
          <a:p>
            <a:r>
              <a:rPr lang="zh-CN" altLang="en-US" smtClean="0"/>
              <a:t>可利用类型码为</a:t>
            </a:r>
            <a:r>
              <a:rPr lang="en-US" altLang="zh-CN" smtClean="0"/>
              <a:t>16H</a:t>
            </a:r>
            <a:r>
              <a:rPr lang="zh-CN" altLang="en-US" smtClean="0"/>
              <a:t>的</a:t>
            </a:r>
            <a:r>
              <a:rPr lang="en-US" altLang="zh-CN" smtClean="0"/>
              <a:t>BIOS</a:t>
            </a:r>
            <a:r>
              <a:rPr lang="zh-CN" altLang="en-US" smtClean="0"/>
              <a:t>中断判断是否有任意键按下</a:t>
            </a:r>
            <a:endParaRPr lang="en-US" altLang="zh-CN" smtClean="0"/>
          </a:p>
          <a:p>
            <a:r>
              <a:rPr lang="zh-CN" altLang="en-US" smtClean="0"/>
              <a:t>调用格式：</a:t>
            </a:r>
            <a:endParaRPr lang="en-US" altLang="zh-CN" smtClean="0"/>
          </a:p>
          <a:p>
            <a:pPr lvl="1"/>
            <a:r>
              <a:rPr lang="en-US" altLang="zh-CN" smtClean="0"/>
              <a:t>AH</a:t>
            </a:r>
          </a:p>
          <a:p>
            <a:pPr lvl="1"/>
            <a:r>
              <a:rPr lang="en-US" altLang="zh-CN" smtClean="0"/>
              <a:t>INT 16H</a:t>
            </a:r>
          </a:p>
          <a:p>
            <a:r>
              <a:rPr lang="zh-CN" altLang="en-US" smtClean="0"/>
              <a:t>判断方法：</a:t>
            </a:r>
            <a:endParaRPr lang="en-US" altLang="zh-CN" smtClean="0"/>
          </a:p>
          <a:p>
            <a:pPr lvl="1"/>
            <a:r>
              <a:rPr lang="zh-CN" altLang="en-US" smtClean="0"/>
              <a:t>若</a:t>
            </a:r>
            <a:r>
              <a:rPr lang="en-US" altLang="zh-CN" smtClean="0"/>
              <a:t>ZF=0</a:t>
            </a:r>
          </a:p>
          <a:p>
            <a:pPr lvl="1"/>
            <a:r>
              <a:rPr lang="zh-CN" altLang="en-US" smtClean="0"/>
              <a:t>若</a:t>
            </a:r>
            <a:r>
              <a:rPr lang="en-US" altLang="zh-CN" smtClean="0"/>
              <a:t>ZF=1</a:t>
            </a: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3250D91-FA7A-4249-82BD-543E77AA9C7C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66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2643188" y="3857625"/>
            <a:ext cx="1285875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3357563" y="5357813"/>
            <a:ext cx="121443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357563" y="5857875"/>
            <a:ext cx="1214437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25900" y="3643313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楷体_GB2312" pitchFamily="49" charset="-122"/>
              </a:rPr>
              <a:t>功能号</a:t>
            </a:r>
            <a:r>
              <a:rPr lang="en-US" altLang="zh-CN" sz="2400">
                <a:solidFill>
                  <a:schemeClr val="tx1"/>
                </a:solidFill>
                <a:ea typeface="宋体" pitchFamily="2" charset="-122"/>
              </a:rPr>
              <a:t>1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5118100"/>
            <a:ext cx="1428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楷体_GB2312" pitchFamily="49" charset="-122"/>
              </a:rPr>
              <a:t>有键按下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0" y="5618163"/>
            <a:ext cx="1428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楷体_GB2312" pitchFamily="49" charset="-122"/>
              </a:rPr>
              <a:t>无键按下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71438"/>
            <a:ext cx="8072438" cy="785812"/>
          </a:xfrm>
        </p:spPr>
        <p:txBody>
          <a:bodyPr/>
          <a:lstStyle/>
          <a:p>
            <a:pPr>
              <a:defRPr/>
            </a:pPr>
            <a:r>
              <a:rPr lang="zh-CN" altLang="en-US" sz="3600" dirty="0" smtClean="0">
                <a:latin typeface="+mj-ea"/>
              </a:rPr>
              <a:t>例：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在屏幕上显示信息，当有任意键按下时退出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07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81DE4C6-6DC0-4245-BC97-3F3AA9F074F0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67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285875" y="1071563"/>
            <a:ext cx="6858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DSEG  SEGMENT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   </a:t>
            </a:r>
            <a:r>
              <a:rPr lang="en-US" altLang="zh-CN" sz="1800" b="1" kern="0" dirty="0">
                <a:latin typeface="+mj-lt"/>
                <a:ea typeface="+mn-ea"/>
              </a:rPr>
              <a:t>MESS  DB ‘Hello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World!’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0DH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0AH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’$’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DSEG  ENDS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CSEG  SEGMENT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           ASSUME  CS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：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CSEG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DS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：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DSEG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latin typeface="+mj-lt"/>
                <a:ea typeface="+mn-ea"/>
              </a:rPr>
              <a:t>START</a:t>
            </a:r>
            <a:r>
              <a:rPr lang="zh-CN" altLang="en-US" sz="1800" b="1" kern="0" dirty="0">
                <a:latin typeface="+mj-lt"/>
                <a:ea typeface="+mn-ea"/>
              </a:rPr>
              <a:t>：</a:t>
            </a:r>
            <a:r>
              <a:rPr lang="en-US" altLang="zh-CN" sz="1800" b="1" kern="0" dirty="0">
                <a:latin typeface="+mj-lt"/>
                <a:ea typeface="+mn-ea"/>
              </a:rPr>
              <a:t>MOV  AX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DSEG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latin typeface="+mj-lt"/>
                <a:ea typeface="+mn-ea"/>
              </a:rPr>
              <a:t>MOV  DS</a:t>
            </a:r>
            <a:r>
              <a:rPr lang="zh-CN" altLang="en-US" sz="1800" b="1" kern="0" dirty="0"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latin typeface="+mj-lt"/>
                <a:ea typeface="+mn-ea"/>
              </a:rPr>
              <a:t>AX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AGAIN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：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LEA  DX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MESS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MOV  AH</a:t>
            </a:r>
            <a:r>
              <a:rPr lang="zh-CN" altLang="en-US" sz="1800" b="1" kern="0" dirty="0">
                <a:solidFill>
                  <a:schemeClr val="tx2"/>
                </a:solidFill>
                <a:latin typeface="+mj-lt"/>
                <a:ea typeface="+mn-ea"/>
              </a:rPr>
              <a:t>，</a:t>
            </a: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9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j-lt"/>
                <a:ea typeface="+mn-ea"/>
              </a:rPr>
              <a:t>INT  21H   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rgbClr val="FF0000"/>
                </a:solidFill>
                <a:latin typeface="+mn-lt"/>
                <a:ea typeface="+mn-ea"/>
              </a:rPr>
              <a:t>MOV  AH</a:t>
            </a:r>
            <a:r>
              <a:rPr lang="zh-CN" altLang="en-US" sz="1800" b="1" kern="0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1800" b="1" kern="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rgbClr val="FF0000"/>
                </a:solidFill>
                <a:latin typeface="+mn-lt"/>
                <a:ea typeface="+mn-ea"/>
              </a:rPr>
              <a:t>INT  16H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rgbClr val="FF0000"/>
                </a:solidFill>
                <a:latin typeface="+mn-lt"/>
                <a:ea typeface="+mn-ea"/>
              </a:rPr>
              <a:t>JZ  AGAIN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latin typeface="+mn-lt"/>
                <a:ea typeface="+mn-ea"/>
              </a:rPr>
              <a:t>MOV  AH</a:t>
            </a:r>
            <a:r>
              <a:rPr lang="zh-CN" altLang="en-US" sz="1800" b="1" kern="0" dirty="0">
                <a:latin typeface="+mn-lt"/>
                <a:ea typeface="+mn-ea"/>
              </a:rPr>
              <a:t>，</a:t>
            </a:r>
            <a:r>
              <a:rPr lang="en-US" altLang="zh-CN" sz="1800" b="1" kern="0" dirty="0">
                <a:latin typeface="+mn-lt"/>
                <a:ea typeface="+mn-ea"/>
              </a:rPr>
              <a:t>4CH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latin typeface="+mn-lt"/>
                <a:ea typeface="+mn-ea"/>
              </a:rPr>
              <a:t>INT 21H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n-lt"/>
                <a:ea typeface="+mn-ea"/>
              </a:rPr>
              <a:t>   CSEG  ENDS</a:t>
            </a:r>
          </a:p>
          <a:p>
            <a:pPr marL="342900" indent="636588" eaLnBrk="0" hangingPunct="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1" kern="0" dirty="0">
                <a:solidFill>
                  <a:schemeClr val="tx2"/>
                </a:solidFill>
                <a:latin typeface="+mn-lt"/>
                <a:ea typeface="+mn-ea"/>
              </a:rPr>
              <a:t>END  SATRT</a:t>
            </a:r>
            <a:endParaRPr lang="en-US" altLang="zh-CN" sz="1800" b="1" kern="0" dirty="0">
              <a:solidFill>
                <a:schemeClr val="tx2"/>
              </a:solidFill>
              <a:latin typeface="+mj-lt"/>
              <a:ea typeface="+mn-ea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zh-CN" altLang="en-US" sz="1800" b="1" kern="0" dirty="0">
              <a:solidFill>
                <a:schemeClr val="tx2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键盘状态检验</a:t>
            </a:r>
          </a:p>
        </p:txBody>
      </p:sp>
      <p:sp>
        <p:nvSpPr>
          <p:cNvPr id="737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判断是否有任意键按下的方法可以用</a:t>
            </a:r>
            <a:r>
              <a:rPr lang="en-US" altLang="zh-CN" smtClean="0"/>
              <a:t>DOS</a:t>
            </a:r>
            <a:r>
              <a:rPr lang="zh-CN" altLang="en-US" smtClean="0"/>
              <a:t>软中断，功能号为</a:t>
            </a:r>
            <a:r>
              <a:rPr lang="en-US" altLang="zh-CN" smtClean="0"/>
              <a:t>0BH</a:t>
            </a:r>
            <a:r>
              <a:rPr lang="zh-CN" altLang="en-US" smtClean="0"/>
              <a:t>，出口参数为</a:t>
            </a:r>
            <a:r>
              <a:rPr lang="en-US" altLang="zh-CN" smtClean="0"/>
              <a:t>AL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格式：</a:t>
            </a:r>
            <a:endParaRPr lang="en-US" altLang="zh-CN" smtClean="0"/>
          </a:p>
          <a:p>
            <a:pPr lvl="1"/>
            <a:r>
              <a:rPr lang="en-US" altLang="zh-CN" smtClean="0"/>
              <a:t>MOV  AH</a:t>
            </a:r>
            <a:r>
              <a:rPr lang="zh-CN" altLang="en-US" smtClean="0"/>
              <a:t>，</a:t>
            </a:r>
            <a:r>
              <a:rPr lang="en-US" altLang="zh-CN" smtClean="0"/>
              <a:t>0BH</a:t>
            </a:r>
          </a:p>
          <a:p>
            <a:pPr lvl="1"/>
            <a:r>
              <a:rPr lang="en-US" altLang="zh-CN" smtClean="0"/>
              <a:t>INT  21H</a:t>
            </a:r>
          </a:p>
          <a:p>
            <a:r>
              <a:rPr lang="zh-CN" altLang="en-US" smtClean="0"/>
              <a:t>若</a:t>
            </a:r>
            <a:r>
              <a:rPr lang="en-US" altLang="zh-CN" smtClean="0"/>
              <a:t>AL=FFH</a:t>
            </a:r>
            <a:r>
              <a:rPr lang="zh-CN" altLang="en-US" smtClean="0"/>
              <a:t>，则有键按下；</a:t>
            </a:r>
            <a:endParaRPr lang="en-US" altLang="zh-CN" smtClean="0"/>
          </a:p>
          <a:p>
            <a:r>
              <a:rPr lang="zh-CN" altLang="en-US" smtClean="0"/>
              <a:t>若</a:t>
            </a:r>
            <a:r>
              <a:rPr lang="en-US" altLang="zh-CN" smtClean="0"/>
              <a:t>AL=0</a:t>
            </a:r>
            <a:r>
              <a:rPr lang="zh-CN" altLang="en-US" smtClean="0"/>
              <a:t>，则无键按下</a:t>
            </a:r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D291F7C-C9A3-412D-88C7-A7801D970C2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smtClean="0"/>
              <a:t>DOS</a:t>
            </a:r>
            <a:r>
              <a:rPr lang="zh-CN" altLang="en-US" smtClean="0"/>
              <a:t>和</a:t>
            </a:r>
            <a:r>
              <a:rPr lang="en-US" altLang="zh-CN" sz="3600" smtClean="0"/>
              <a:t>BIOS</a:t>
            </a:r>
            <a:r>
              <a:rPr lang="zh-CN" altLang="en-US" smtClean="0"/>
              <a:t>功能调用小结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25" y="2017713"/>
            <a:ext cx="7954963" cy="4340225"/>
          </a:xfrm>
        </p:spPr>
        <p:txBody>
          <a:bodyPr/>
          <a:lstStyle/>
          <a:p>
            <a:r>
              <a:rPr lang="zh-CN" altLang="en-US" smtClean="0"/>
              <a:t>均通过中断指令调用。</a:t>
            </a:r>
            <a:r>
              <a:rPr lang="en-US" altLang="zh-CN" smtClean="0"/>
              <a:t>1</a:t>
            </a:r>
            <a:r>
              <a:rPr lang="zh-CN" altLang="en-US" smtClean="0"/>
              <a:t>个中断类型码对应</a:t>
            </a:r>
            <a:r>
              <a:rPr lang="en-US" altLang="zh-CN" smtClean="0"/>
              <a:t>1</a:t>
            </a:r>
            <a:r>
              <a:rPr lang="zh-CN" altLang="en-US" smtClean="0"/>
              <a:t>个功能程序包；</a:t>
            </a:r>
            <a:endParaRPr lang="en-US" altLang="zh-CN" smtClean="0"/>
          </a:p>
          <a:p>
            <a:r>
              <a:rPr lang="zh-CN" altLang="en-US" smtClean="0"/>
              <a:t>每个程序包中的子功能通过功能号区分，调用时功能号须送</a:t>
            </a:r>
            <a:r>
              <a:rPr lang="en-US" altLang="zh-CN" smtClean="0"/>
              <a:t>AH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zh-CN" altLang="en-US" smtClean="0"/>
              <a:t>部分功能既可用</a:t>
            </a:r>
            <a:r>
              <a:rPr lang="en-US" altLang="zh-CN" smtClean="0"/>
              <a:t>DOS</a:t>
            </a:r>
            <a:r>
              <a:rPr lang="zh-CN" altLang="en-US" smtClean="0"/>
              <a:t>中断也可以用</a:t>
            </a:r>
            <a:r>
              <a:rPr lang="en-US" altLang="zh-CN" smtClean="0"/>
              <a:t>BIOS</a:t>
            </a:r>
            <a:r>
              <a:rPr lang="zh-CN" altLang="en-US" smtClean="0"/>
              <a:t>中断；</a:t>
            </a:r>
            <a:endParaRPr lang="en-US" altLang="zh-CN" smtClean="0"/>
          </a:p>
          <a:p>
            <a:r>
              <a:rPr lang="zh-CN" altLang="en-US" smtClean="0"/>
              <a:t>注意不同子功能的入口</a:t>
            </a:r>
            <a:r>
              <a:rPr lang="en-US" altLang="zh-CN" smtClean="0"/>
              <a:t>/</a:t>
            </a:r>
            <a:r>
              <a:rPr lang="zh-CN" altLang="en-US" smtClean="0"/>
              <a:t>出口参数要求；</a:t>
            </a:r>
            <a:endParaRPr lang="en-US" altLang="zh-CN" smtClean="0"/>
          </a:p>
          <a:p>
            <a:pPr>
              <a:spcBef>
                <a:spcPts val="1800"/>
              </a:spcBef>
            </a:pPr>
            <a:r>
              <a:rPr lang="en-US" altLang="zh-CN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DOS</a:t>
            </a: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BIOS</a:t>
            </a: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中断均可能影响</a:t>
            </a:r>
            <a:r>
              <a:rPr lang="en-US" altLang="zh-CN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AX</a:t>
            </a: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C9A5CEE-C7C1-49E8-B371-30C4BF3A7A3A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B3E75B6-B347-40AD-988C-1659A44E53CE}" type="slidenum">
              <a:rPr lang="zh-CN" altLang="en-US" sz="1400" b="0" smtClean="0">
                <a:solidFill>
                  <a:schemeClr val="bg2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zh-CN" sz="1400" b="0" smtClean="0">
              <a:solidFill>
                <a:schemeClr val="bg2"/>
              </a:solidFill>
              <a:ea typeface="宋体" pitchFamily="2" charset="-122"/>
            </a:endParaRP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469188" cy="1462088"/>
          </a:xfrm>
        </p:spPr>
        <p:txBody>
          <a:bodyPr/>
          <a:lstStyle/>
          <a:p>
            <a:pPr algn="ctr" eaLnBrk="1" hangingPunct="1"/>
            <a:r>
              <a:rPr lang="zh-CN" altLang="en-US" sz="4400" b="1" smtClean="0">
                <a:latin typeface="华文行楷" pitchFamily="2" charset="-122"/>
                <a:ea typeface="华文行楷" pitchFamily="2" charset="-122"/>
              </a:rPr>
              <a:t>二、汇编语言语句类型及格式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C55FD6F-CDF4-423F-B0A3-13640CB2F177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70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§4.4  </a:t>
            </a:r>
            <a:r>
              <a:rPr lang="zh-CN" altLang="en-US" sz="4400" smtClean="0"/>
              <a:t>汇编语言程序设计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0025" y="2017713"/>
            <a:ext cx="6557963" cy="4114800"/>
          </a:xfrm>
        </p:spPr>
        <p:txBody>
          <a:bodyPr/>
          <a:lstStyle/>
          <a:p>
            <a:pPr eaLnBrk="1" hangingPunct="1">
              <a:spcAft>
                <a:spcPct val="40000"/>
              </a:spcAft>
              <a:buFont typeface="Wingdings" pitchFamily="2" charset="2"/>
              <a:buNone/>
            </a:pPr>
            <a:r>
              <a:rPr lang="zh-CN" altLang="en-US" u="sng" smtClean="0">
                <a:solidFill>
                  <a:srgbClr val="990033"/>
                </a:solidFill>
                <a:latin typeface="宋体" pitchFamily="2" charset="-122"/>
              </a:rPr>
              <a:t>设计步骤：</a:t>
            </a:r>
          </a:p>
          <a:p>
            <a:pPr eaLnBrk="1" hangingPunct="1"/>
            <a:r>
              <a:rPr lang="zh-CN" altLang="en-US" smtClean="0">
                <a:latin typeface="宋体" pitchFamily="2" charset="-122"/>
              </a:rPr>
              <a:t>根据实际问题抽象出数学模型</a:t>
            </a:r>
          </a:p>
          <a:p>
            <a:pPr eaLnBrk="1" hangingPunct="1"/>
            <a:r>
              <a:rPr lang="zh-CN" altLang="en-US" smtClean="0">
                <a:latin typeface="宋体" pitchFamily="2" charset="-122"/>
              </a:rPr>
              <a:t>确定算法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画程序流程图 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分配内存工作单元和寄存器</a:t>
            </a: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程序编码</a:t>
            </a:r>
          </a:p>
          <a:p>
            <a:pPr algn="just" eaLnBrk="1" hangingPunct="1"/>
            <a:r>
              <a:rPr lang="zh-CN" altLang="en-US" smtClean="0">
                <a:solidFill>
                  <a:schemeClr val="tx1"/>
                </a:solidFill>
                <a:latin typeface="宋体" pitchFamily="2" charset="-122"/>
              </a:rPr>
              <a:t>调试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2F49302-A9BB-4C51-8A46-A2B2CBF64782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71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mtClean="0"/>
              <a:t>汇编语言程序控制结构的设计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916113"/>
            <a:ext cx="7772400" cy="4652962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zh-CN" altLang="en-US" smtClean="0"/>
              <a:t>顺序结构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mtClean="0"/>
              <a:t>循环结构</a:t>
            </a:r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使用</a:t>
            </a:r>
            <a:r>
              <a:rPr lang="en-US" altLang="zh-CN" smtClean="0"/>
              <a:t>LOOP</a:t>
            </a:r>
            <a:r>
              <a:rPr lang="zh-CN" altLang="en-US" smtClean="0"/>
              <a:t>指令或条件转移指令实现</a:t>
            </a:r>
            <a:endParaRPr lang="en-US" altLang="zh-CN" smtClean="0"/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注意点：</a:t>
            </a:r>
            <a:endParaRPr lang="en-US" altLang="zh-CN" smtClean="0"/>
          </a:p>
          <a:p>
            <a:pPr lvl="2" eaLnBrk="1" hangingPunct="1">
              <a:spcAft>
                <a:spcPct val="0"/>
              </a:spcAft>
            </a:pPr>
            <a:r>
              <a:rPr lang="en-US" altLang="zh-CN" smtClean="0"/>
              <a:t>LOOP</a:t>
            </a:r>
            <a:r>
              <a:rPr lang="zh-CN" altLang="en-US" smtClean="0"/>
              <a:t>指令的循环次数须由</a:t>
            </a:r>
            <a:r>
              <a:rPr lang="en-US" altLang="zh-CN" smtClean="0"/>
              <a:t>CX</a:t>
            </a:r>
            <a:r>
              <a:rPr lang="zh-CN" altLang="en-US" smtClean="0"/>
              <a:t>给出</a:t>
            </a:r>
            <a:endParaRPr lang="en-US" altLang="zh-CN" smtClean="0"/>
          </a:p>
          <a:p>
            <a:pPr lvl="2" eaLnBrk="1" hangingPunct="1">
              <a:spcAft>
                <a:spcPct val="0"/>
              </a:spcAft>
            </a:pPr>
            <a:r>
              <a:rPr lang="zh-CN" altLang="en-US" smtClean="0"/>
              <a:t>条件转移指令的前一条指令的执行须影响标志位</a:t>
            </a:r>
            <a:endParaRPr lang="en-US" altLang="zh-CN" smtClean="0"/>
          </a:p>
          <a:p>
            <a:pPr eaLnBrk="1" hangingPunct="1">
              <a:spcAft>
                <a:spcPct val="0"/>
              </a:spcAft>
            </a:pPr>
            <a:r>
              <a:rPr lang="zh-CN" altLang="en-US" smtClean="0"/>
              <a:t>分支结构</a:t>
            </a:r>
            <a:endParaRPr lang="en-US" altLang="zh-CN" smtClean="0"/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一般用条件转移指令实现</a:t>
            </a:r>
          </a:p>
          <a:p>
            <a:pPr eaLnBrk="1" hangingPunct="1">
              <a:spcAft>
                <a:spcPct val="0"/>
              </a:spcAft>
            </a:pPr>
            <a:r>
              <a:rPr lang="zh-CN" altLang="en-US" smtClean="0"/>
              <a:t>子程序结构</a:t>
            </a:r>
            <a:endParaRPr lang="en-US" altLang="zh-CN" smtClean="0"/>
          </a:p>
          <a:p>
            <a:pPr lvl="1" eaLnBrk="1" hangingPunct="1">
              <a:spcAft>
                <a:spcPct val="0"/>
              </a:spcAft>
            </a:pPr>
            <a:r>
              <a:rPr lang="zh-CN" altLang="en-US" smtClean="0"/>
              <a:t>子程序的定义和调用方式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2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本章注意点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133600"/>
            <a:ext cx="7772400" cy="4319588"/>
          </a:xfrm>
        </p:spPr>
        <p:txBody>
          <a:bodyPr/>
          <a:lstStyle/>
          <a:p>
            <a:pPr eaLnBrk="1" hangingPunct="1"/>
            <a:r>
              <a:rPr lang="zh-CN" altLang="en-US" smtClean="0"/>
              <a:t>完整的汇编语言源程序结构</a:t>
            </a:r>
          </a:p>
          <a:p>
            <a:pPr lvl="1" eaLnBrk="1" hangingPunct="1"/>
            <a:r>
              <a:rPr lang="zh-CN" altLang="en-US" smtClean="0"/>
              <a:t>定义逻辑段，说明段的含义，初始化段寄存器</a:t>
            </a:r>
          </a:p>
          <a:p>
            <a:pPr eaLnBrk="1" hangingPunct="1"/>
            <a:r>
              <a:rPr lang="zh-CN" altLang="en-US" smtClean="0"/>
              <a:t>伪指令</a:t>
            </a:r>
          </a:p>
          <a:p>
            <a:pPr lvl="1" eaLnBrk="1" hangingPunct="1"/>
            <a:r>
              <a:rPr lang="zh-CN" altLang="en-US" smtClean="0"/>
              <a:t>数据定义方式</a:t>
            </a:r>
          </a:p>
          <a:p>
            <a:pPr eaLnBrk="1" hangingPunct="1"/>
            <a:r>
              <a:rPr lang="zh-CN" altLang="en-US" smtClean="0"/>
              <a:t>字符及字符串的输入和显示输出</a:t>
            </a:r>
          </a:p>
          <a:p>
            <a:pPr lvl="1" eaLnBrk="1" hangingPunct="1"/>
            <a:r>
              <a:rPr lang="zh-CN" altLang="en-US" smtClean="0"/>
              <a:t>字符输入缓冲区的定义，输出字符串的定义</a:t>
            </a:r>
          </a:p>
          <a:p>
            <a:pPr eaLnBrk="1" hangingPunct="1"/>
            <a:r>
              <a:rPr lang="zh-CN" altLang="en-US" smtClean="0"/>
              <a:t>源程序的编写</a:t>
            </a:r>
          </a:p>
          <a:p>
            <a:pPr lvl="1" eaLnBrk="1" hangingPunct="1"/>
            <a:r>
              <a:rPr lang="zh-CN" altLang="en-US" smtClean="0"/>
              <a:t>几种结构（顺序、循环、分枝等）</a:t>
            </a: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200330" y="5949280"/>
            <a:ext cx="692150" cy="72457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3E461DC-A035-4E85-A9AC-056271384305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3813" y="836613"/>
            <a:ext cx="6373812" cy="839787"/>
          </a:xfrm>
        </p:spPr>
        <p:txBody>
          <a:bodyPr/>
          <a:lstStyle/>
          <a:p>
            <a:pPr eaLnBrk="1" hangingPunct="1"/>
            <a:r>
              <a:rPr lang="en-US" altLang="zh-CN" smtClean="0"/>
              <a:t>1. </a:t>
            </a:r>
            <a:r>
              <a:rPr lang="zh-CN" altLang="en-US" sz="4400" smtClean="0"/>
              <a:t>汇编语言语句类型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2479675"/>
            <a:ext cx="28194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指令性语句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指示性语句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4343400" y="3048000"/>
            <a:ext cx="3124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kumimoji="1" lang="zh-CN" altLang="en-US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执行的语句，能够生成目标代码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343400" y="4722813"/>
            <a:ext cx="34290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kumimoji="1" lang="zh-CN" altLang="en-US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不执行，而由汇编程序执行的语句，不生成目标代码</a:t>
            </a:r>
          </a:p>
        </p:txBody>
      </p:sp>
      <p:sp>
        <p:nvSpPr>
          <p:cNvPr id="10247" name="AutoShape 6"/>
          <p:cNvSpPr>
            <a:spLocks/>
          </p:cNvSpPr>
          <p:nvPr/>
        </p:nvSpPr>
        <p:spPr bwMode="auto">
          <a:xfrm>
            <a:off x="1331913" y="2708275"/>
            <a:ext cx="287337" cy="1657350"/>
          </a:xfrm>
          <a:prstGeom prst="leftBrace">
            <a:avLst>
              <a:gd name="adj1" fmla="val 48066"/>
              <a:gd name="adj2" fmla="val 50000"/>
            </a:avLst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81927" name="Line 7"/>
          <p:cNvSpPr>
            <a:spLocks noChangeShapeType="1"/>
          </p:cNvSpPr>
          <p:nvPr/>
        </p:nvSpPr>
        <p:spPr bwMode="auto">
          <a:xfrm>
            <a:off x="2819400" y="3060700"/>
            <a:ext cx="0" cy="5715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2819400" y="3632200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29" name="Line 9"/>
          <p:cNvSpPr>
            <a:spLocks noChangeShapeType="1"/>
          </p:cNvSpPr>
          <p:nvPr/>
        </p:nvSpPr>
        <p:spPr bwMode="auto">
          <a:xfrm>
            <a:off x="2771775" y="4692650"/>
            <a:ext cx="0" cy="7524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30" name="Line 10"/>
          <p:cNvSpPr>
            <a:spLocks noChangeShapeType="1"/>
          </p:cNvSpPr>
          <p:nvPr/>
        </p:nvSpPr>
        <p:spPr bwMode="auto">
          <a:xfrm>
            <a:off x="2790825" y="5445125"/>
            <a:ext cx="1371600" cy="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/>
      <p:bldP spid="81927" grpId="0" animBg="1"/>
      <p:bldP spid="81928" grpId="0" animBg="1"/>
      <p:bldP spid="81929" grpId="0" animBg="1"/>
      <p:bldP spid="819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4BBA871-9F7B-40B6-B616-A5596A9F3D16}" type="slidenum">
              <a:rPr lang="zh-CN" altLang="en-US" sz="1400" b="0" smtClean="0">
                <a:solidFill>
                  <a:schemeClr val="tx1"/>
                </a:solidFill>
                <a:ea typeface="宋体" pitchFamily="2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zh-CN" sz="1400" b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549275"/>
            <a:ext cx="6300787" cy="1127125"/>
          </a:xfrm>
        </p:spPr>
        <p:txBody>
          <a:bodyPr/>
          <a:lstStyle/>
          <a:p>
            <a:pPr eaLnBrk="1" hangingPunct="1"/>
            <a:r>
              <a:rPr lang="en-US" altLang="zh-CN" smtClean="0"/>
              <a:t>2. </a:t>
            </a:r>
            <a:r>
              <a:rPr lang="zh-CN" altLang="en-US" sz="4400" smtClean="0"/>
              <a:t>汇编语言语句格式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1650" y="2151063"/>
            <a:ext cx="8534400" cy="2071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0" dirty="0" smtClean="0"/>
              <a:t>  </a:t>
            </a:r>
            <a:r>
              <a:rPr lang="zh-CN" altLang="en-US" u="sng" dirty="0" smtClean="0"/>
              <a:t>指令性语句：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   </a:t>
            </a:r>
            <a:r>
              <a:rPr lang="zh-CN" altLang="en-US" sz="2400" dirty="0" smtClean="0"/>
              <a:t>[标号：]  [前缀]  </a:t>
            </a:r>
            <a:r>
              <a:rPr lang="zh-CN" altLang="en-US" sz="2400" dirty="0" smtClean="0">
                <a:solidFill>
                  <a:srgbClr val="990033"/>
                </a:solidFill>
              </a:rPr>
              <a:t>助记符</a:t>
            </a:r>
            <a:r>
              <a:rPr lang="zh-CN" altLang="en-US" sz="2400" dirty="0" smtClean="0"/>
              <a:t> [操作数]，[操作数] [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；注释</a:t>
            </a:r>
            <a:r>
              <a:rPr lang="zh-CN" altLang="en-US" sz="2400" dirty="0" smtClean="0"/>
              <a:t>]</a:t>
            </a: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1308100" y="3751263"/>
            <a:ext cx="260350" cy="866775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730250" y="4618038"/>
            <a:ext cx="2738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指令的符号地址</a:t>
            </a:r>
          </a:p>
          <a:p>
            <a:pPr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标号后要有冒号</a:t>
            </a:r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3708400" y="3716338"/>
            <a:ext cx="142875" cy="649287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419475" y="4437063"/>
            <a:ext cx="129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sq">
                <a:solidFill>
                  <a:srgbClr val="000000"/>
                </a:solidFill>
                <a:miter lim="800000"/>
                <a:headEnd type="none" w="sm" len="sm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Tahoma" pitchFamily="34" charset="0"/>
                <a:ea typeface="楷体_GB2312" pitchFamily="49" charset="-122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15000"/>
              </a:spcBef>
              <a:spcAft>
                <a:spcPct val="500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操作码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animBg="1"/>
      <p:bldP spid="82950" grpId="0" animBg="1"/>
      <p:bldP spid="829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57"/>
  <p:tag name="HOTSPOTTYPE" val="DefinedInNavigator"/>
  <p:tag name="DEFINEDINNAVIGATOR" val="True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隶书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triangl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sq" cmpd="sng" algn="ctr">
          <a:solidFill>
            <a:srgbClr val="FF6600"/>
          </a:solidFill>
          <a:prstDash val="solid"/>
          <a:round/>
          <a:headEnd type="none" w="sm" len="sm"/>
          <a:tailEnd type="triangl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3589</TotalTime>
  <Words>2633</Words>
  <Application>Microsoft Office PowerPoint</Application>
  <PresentationFormat>全屏显示(4:3)</PresentationFormat>
  <Paragraphs>725</Paragraphs>
  <Slides>72</Slides>
  <Notes>62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4" baseType="lpstr">
      <vt:lpstr>Tahoma</vt:lpstr>
      <vt:lpstr>宋体</vt:lpstr>
      <vt:lpstr>Arial</vt:lpstr>
      <vt:lpstr>隶书</vt:lpstr>
      <vt:lpstr>楷体_GB2312</vt:lpstr>
      <vt:lpstr>Wingdings</vt:lpstr>
      <vt:lpstr>Times New Roman</vt:lpstr>
      <vt:lpstr>华文行楷</vt:lpstr>
      <vt:lpstr>华文中宋</vt:lpstr>
      <vt:lpstr>黑体</vt:lpstr>
      <vt:lpstr>Blends</vt:lpstr>
      <vt:lpstr>Microsoft Clip Gallery</vt:lpstr>
      <vt:lpstr>第4章 汇编语言程序设计</vt:lpstr>
      <vt:lpstr>主要内容</vt:lpstr>
      <vt:lpstr>§4.1 汇编语言源程序</vt:lpstr>
      <vt:lpstr>一、汇编语言源程序结构</vt:lpstr>
      <vt:lpstr>1. 汇编语言源程序与汇编程序</vt:lpstr>
      <vt:lpstr>2. 汇编语言程序设计与执行过程</vt:lpstr>
      <vt:lpstr>二、汇编语言语句类型及格式</vt:lpstr>
      <vt:lpstr>1. 汇编语言语句类型</vt:lpstr>
      <vt:lpstr>2. 汇编语言语句格式</vt:lpstr>
      <vt:lpstr>指示性语句格式</vt:lpstr>
      <vt:lpstr>3. 标号、名字</vt:lpstr>
      <vt:lpstr>4. 操作数</vt:lpstr>
      <vt:lpstr>常 量</vt:lpstr>
      <vt:lpstr>变 量</vt:lpstr>
      <vt:lpstr>表达式</vt:lpstr>
      <vt:lpstr>取值运算符</vt:lpstr>
      <vt:lpstr>取值运算符例</vt:lpstr>
      <vt:lpstr>取值运算符例</vt:lpstr>
      <vt:lpstr>属性运算符</vt:lpstr>
      <vt:lpstr>其它运算符</vt:lpstr>
      <vt:lpstr>§4.2  伪指令</vt:lpstr>
      <vt:lpstr>伪指令</vt:lpstr>
      <vt:lpstr>常用伪指令</vt:lpstr>
      <vt:lpstr>一、数据定义伪指令</vt:lpstr>
      <vt:lpstr>1. 数据定义伪指令助记符</vt:lpstr>
      <vt:lpstr>数据定义伪指令例</vt:lpstr>
      <vt:lpstr>数据定义伪指令例_变量在内存中的分布</vt:lpstr>
      <vt:lpstr>数据定义伪指令的几点说明</vt:lpstr>
      <vt:lpstr>2. 重复操作符</vt:lpstr>
      <vt:lpstr>3.  “？”的作用</vt:lpstr>
      <vt:lpstr>数据定义伪指令例</vt:lpstr>
      <vt:lpstr>数据定义伪指令例</vt:lpstr>
      <vt:lpstr>二、符号定义伪指令</vt:lpstr>
      <vt:lpstr>三、段定义伪指令</vt:lpstr>
      <vt:lpstr>段定义伪指令格式</vt:lpstr>
      <vt:lpstr>定位类型</vt:lpstr>
      <vt:lpstr>组合类型</vt:lpstr>
      <vt:lpstr>段定义伪指令例</vt:lpstr>
      <vt:lpstr>四、设定段寄存器伪指令</vt:lpstr>
      <vt:lpstr>五、结束伪指令</vt:lpstr>
      <vt:lpstr>汇编语言源程序结构</vt:lpstr>
      <vt:lpstr>一个完整源程序结构例</vt:lpstr>
      <vt:lpstr>一个完整源程序结构例</vt:lpstr>
      <vt:lpstr>六、过程定义伪指令</vt:lpstr>
      <vt:lpstr>过程定义及调用例</vt:lpstr>
      <vt:lpstr>七、宏命令伪指令</vt:lpstr>
      <vt:lpstr>八、其它伪指令</vt:lpstr>
      <vt:lpstr>§4.3  功能调用</vt:lpstr>
      <vt:lpstr>DOS中断与BIOS中断</vt:lpstr>
      <vt:lpstr>DOS调用和BIOS调用的基本步骤</vt:lpstr>
      <vt:lpstr>一、DOS 功能调用</vt:lpstr>
      <vt:lpstr>1. 单字符输入</vt:lpstr>
      <vt:lpstr>单字符输入例</vt:lpstr>
      <vt:lpstr>2. 字符串输入</vt:lpstr>
      <vt:lpstr>调用格式</vt:lpstr>
      <vt:lpstr>定义字符缓冲区</vt:lpstr>
      <vt:lpstr>输入字符串程序段</vt:lpstr>
      <vt:lpstr>输入缓冲区</vt:lpstr>
      <vt:lpstr>3. 单字符显示输出</vt:lpstr>
      <vt:lpstr>单字符显示输出例</vt:lpstr>
      <vt:lpstr>4. 字符串输出显示</vt:lpstr>
      <vt:lpstr>字符串输出显示</vt:lpstr>
      <vt:lpstr>字符串输出显示例</vt:lpstr>
      <vt:lpstr>5. 返回操作系统（DOS）功能</vt:lpstr>
      <vt:lpstr>二、BIOS功能调用</vt:lpstr>
      <vt:lpstr>键盘状态检验</vt:lpstr>
      <vt:lpstr>例：在屏幕上显示信息，当有任意键按下时退出</vt:lpstr>
      <vt:lpstr>键盘状态检验</vt:lpstr>
      <vt:lpstr>DOS和BIOS功能调用小结</vt:lpstr>
      <vt:lpstr>§4.4  汇编语言程序设计</vt:lpstr>
      <vt:lpstr>汇编语言程序控制结构的设计</vt:lpstr>
      <vt:lpstr>本章注意点</vt:lpstr>
    </vt:vector>
  </TitlesOfParts>
  <Manager/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微机原理与接口技术</dc:title>
  <dc:creator>cf08</dc:creator>
  <cp:lastModifiedBy>wun</cp:lastModifiedBy>
  <cp:revision>177</cp:revision>
  <cp:lastPrinted>1995-12-08T18:33:06Z</cp:lastPrinted>
  <dcterms:created xsi:type="dcterms:W3CDTF">2002-02-20T04:24:10Z</dcterms:created>
  <dcterms:modified xsi:type="dcterms:W3CDTF">2016-12-12T08:22:21Z</dcterms:modified>
</cp:coreProperties>
</file>