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</p:sldMasterIdLst>
  <p:notesMasterIdLst>
    <p:notesMasterId r:id="rId73"/>
  </p:notesMasterIdLst>
  <p:handoutMasterIdLst>
    <p:handoutMasterId r:id="rId74"/>
  </p:handoutMasterIdLst>
  <p:sldIdLst>
    <p:sldId id="256" r:id="rId3"/>
    <p:sldId id="261" r:id="rId4"/>
    <p:sldId id="420" r:id="rId5"/>
    <p:sldId id="336" r:id="rId6"/>
    <p:sldId id="398" r:id="rId7"/>
    <p:sldId id="404" r:id="rId8"/>
    <p:sldId id="405" r:id="rId9"/>
    <p:sldId id="406" r:id="rId10"/>
    <p:sldId id="407" r:id="rId11"/>
    <p:sldId id="357" r:id="rId12"/>
    <p:sldId id="436" r:id="rId13"/>
    <p:sldId id="421" r:id="rId14"/>
    <p:sldId id="459" r:id="rId15"/>
    <p:sldId id="287" r:id="rId16"/>
    <p:sldId id="288" r:id="rId17"/>
    <p:sldId id="289" r:id="rId18"/>
    <p:sldId id="290" r:id="rId19"/>
    <p:sldId id="460" r:id="rId20"/>
    <p:sldId id="298" r:id="rId21"/>
    <p:sldId id="299" r:id="rId22"/>
    <p:sldId id="359" r:id="rId23"/>
    <p:sldId id="291" r:id="rId24"/>
    <p:sldId id="339" r:id="rId25"/>
    <p:sldId id="292" r:id="rId26"/>
    <p:sldId id="294" r:id="rId27"/>
    <p:sldId id="300" r:id="rId28"/>
    <p:sldId id="360" r:id="rId29"/>
    <p:sldId id="301" r:id="rId30"/>
    <p:sldId id="302" r:id="rId31"/>
    <p:sldId id="304" r:id="rId32"/>
    <p:sldId id="303" r:id="rId33"/>
    <p:sldId id="305" r:id="rId34"/>
    <p:sldId id="306" r:id="rId35"/>
    <p:sldId id="307" r:id="rId36"/>
    <p:sldId id="448" r:id="rId37"/>
    <p:sldId id="309" r:id="rId38"/>
    <p:sldId id="349" r:id="rId39"/>
    <p:sldId id="350" r:id="rId40"/>
    <p:sldId id="388" r:id="rId41"/>
    <p:sldId id="351" r:id="rId42"/>
    <p:sldId id="366" r:id="rId43"/>
    <p:sldId id="361" r:id="rId44"/>
    <p:sldId id="423" r:id="rId45"/>
    <p:sldId id="424" r:id="rId46"/>
    <p:sldId id="363" r:id="rId47"/>
    <p:sldId id="389" r:id="rId48"/>
    <p:sldId id="341" r:id="rId49"/>
    <p:sldId id="310" r:id="rId50"/>
    <p:sldId id="342" r:id="rId51"/>
    <p:sldId id="410" r:id="rId52"/>
    <p:sldId id="411" r:id="rId53"/>
    <p:sldId id="412" r:id="rId54"/>
    <p:sldId id="462" r:id="rId55"/>
    <p:sldId id="461" r:id="rId56"/>
    <p:sldId id="415" r:id="rId57"/>
    <p:sldId id="416" r:id="rId58"/>
    <p:sldId id="419" r:id="rId59"/>
    <p:sldId id="369" r:id="rId60"/>
    <p:sldId id="353" r:id="rId61"/>
    <p:sldId id="313" r:id="rId62"/>
    <p:sldId id="314" r:id="rId63"/>
    <p:sldId id="371" r:id="rId64"/>
    <p:sldId id="315" r:id="rId65"/>
    <p:sldId id="370" r:id="rId66"/>
    <p:sldId id="376" r:id="rId67"/>
    <p:sldId id="377" r:id="rId68"/>
    <p:sldId id="378" r:id="rId69"/>
    <p:sldId id="383" r:id="rId70"/>
    <p:sldId id="385" r:id="rId71"/>
    <p:sldId id="431" r:id="rId72"/>
  </p:sldIdLst>
  <p:sldSz cx="9001125" cy="5715000"/>
  <p:notesSz cx="6934200" cy="9398000"/>
  <p:custDataLst>
    <p:tags r:id="rId7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EEEEEE"/>
    <a:srgbClr val="FFCCFF"/>
    <a:srgbClr val="CCECFF"/>
    <a:srgbClr val="CCCCFF"/>
    <a:srgbClr val="CC99FF"/>
    <a:srgbClr val="DFC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4" autoAdjust="0"/>
    <p:restoredTop sz="94800" autoAdjust="0"/>
  </p:normalViewPr>
  <p:slideViewPr>
    <p:cSldViewPr>
      <p:cViewPr varScale="1">
        <p:scale>
          <a:sx n="69" d="100"/>
          <a:sy n="69" d="100"/>
        </p:scale>
        <p:origin x="-1134" y="-102"/>
      </p:cViewPr>
      <p:guideLst>
        <p:guide orient="horz" pos="3400"/>
        <p:guide pos="2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78"/>
    </p:cViewPr>
  </p:sorterViewPr>
  <p:notesViewPr>
    <p:cSldViewPr>
      <p:cViewPr varScale="1">
        <p:scale>
          <a:sx n="45" d="100"/>
          <a:sy n="45" d="100"/>
        </p:scale>
        <p:origin x="-2778" y="-108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A695B86E-3762-4D0A-A219-704A9C0A8A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87812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601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47700" y="685800"/>
            <a:ext cx="5638800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595750F6-1319-4E98-ACB6-36A87EA1A8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8169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F705E309-5437-4B3B-ACB2-86570E3B9824}" type="slidenum">
              <a:rPr lang="zh-CN" altLang="en-US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zh-CN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4A644E30-35CB-4B59-A3F8-06C6E6F716C4}" type="slidenum">
              <a:rPr lang="zh-CN" altLang="en-US" smtClean="0"/>
              <a:pPr eaLnBrk="1" hangingPunct="1">
                <a:spcBef>
                  <a:spcPct val="0"/>
                </a:spcBef>
              </a:pPr>
              <a:t>15</a:t>
            </a:fld>
            <a:endParaRPr lang="en-US" altLang="zh-CN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120ACEDB-3197-4DF2-9F87-D7E052F8E813}" type="slidenum">
              <a:rPr lang="zh-CN" altLang="en-US" smtClean="0"/>
              <a:pPr eaLnBrk="1" hangingPunct="1">
                <a:spcBef>
                  <a:spcPct val="0"/>
                </a:spcBef>
              </a:pPr>
              <a:t>16</a:t>
            </a:fld>
            <a:endParaRPr lang="en-US" altLang="zh-CN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9857BF4C-85C3-4125-8FC5-B44797D9BE80}" type="slidenum">
              <a:rPr lang="zh-CN" altLang="en-US" smtClean="0"/>
              <a:pPr eaLnBrk="1" hangingPunct="1">
                <a:spcBef>
                  <a:spcPct val="0"/>
                </a:spcBef>
              </a:pPr>
              <a:t>17</a:t>
            </a:fld>
            <a:endParaRPr lang="en-US" altLang="zh-CN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BBC37B0-0911-4F75-A3C6-B6F1CBC973AA}" type="slidenum">
              <a:rPr lang="zh-CN" altLang="en-US" smtClean="0"/>
              <a:pPr eaLnBrk="1" hangingPunct="1">
                <a:spcBef>
                  <a:spcPct val="0"/>
                </a:spcBef>
              </a:pPr>
              <a:t>19</a:t>
            </a:fld>
            <a:endParaRPr lang="en-US" altLang="zh-CN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D38CFF1-B544-44BC-9AC4-720954A51B2E}" type="slidenum">
              <a:rPr lang="zh-CN" altLang="en-US" smtClean="0"/>
              <a:pPr eaLnBrk="1" hangingPunct="1">
                <a:spcBef>
                  <a:spcPct val="0"/>
                </a:spcBef>
              </a:pPr>
              <a:t>20</a:t>
            </a:fld>
            <a:endParaRPr lang="en-US" altLang="zh-CN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10A19634-57CE-455D-AE8D-1367883526E9}" type="slidenum">
              <a:rPr lang="zh-CN" altLang="en-US" smtClean="0"/>
              <a:pPr eaLnBrk="1" hangingPunct="1">
                <a:spcBef>
                  <a:spcPct val="0"/>
                </a:spcBef>
              </a:pPr>
              <a:t>22</a:t>
            </a:fld>
            <a:endParaRPr lang="en-US" altLang="zh-CN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EA424FF-B7C3-4572-B085-A4CF827E6C14}" type="slidenum">
              <a:rPr lang="zh-CN" altLang="en-US" smtClean="0"/>
              <a:pPr eaLnBrk="1" hangingPunct="1">
                <a:spcBef>
                  <a:spcPct val="0"/>
                </a:spcBef>
              </a:pPr>
              <a:t>23</a:t>
            </a:fld>
            <a:endParaRPr lang="en-US" altLang="zh-CN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BFA141A-863C-42DC-9EF9-1409AD91EC81}" type="slidenum">
              <a:rPr lang="zh-CN" altLang="en-US" smtClean="0"/>
              <a:pPr eaLnBrk="1" hangingPunct="1">
                <a:spcBef>
                  <a:spcPct val="0"/>
                </a:spcBef>
              </a:pPr>
              <a:t>24</a:t>
            </a:fld>
            <a:endParaRPr lang="en-US" altLang="zh-CN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FC7AD063-AD9E-44F8-AB75-ED27174E4A92}" type="slidenum">
              <a:rPr lang="zh-CN" altLang="en-US" smtClean="0"/>
              <a:pPr eaLnBrk="1" hangingPunct="1">
                <a:spcBef>
                  <a:spcPct val="0"/>
                </a:spcBef>
              </a:pPr>
              <a:t>25</a:t>
            </a:fld>
            <a:endParaRPr lang="en-US" altLang="zh-CN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3210F6BD-6398-449C-939F-14B462DC0C52}" type="slidenum">
              <a:rPr lang="zh-CN" altLang="en-US" smtClean="0"/>
              <a:pPr eaLnBrk="1" hangingPunct="1">
                <a:spcBef>
                  <a:spcPct val="0"/>
                </a:spcBef>
              </a:pPr>
              <a:t>26</a:t>
            </a:fld>
            <a:endParaRPr lang="en-US" altLang="zh-CN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1686B5F-000C-4104-824E-0EA455122043}" type="slidenum">
              <a:rPr lang="zh-CN" altLang="en-US" smtClean="0"/>
              <a:pPr eaLnBrk="1" hangingPunct="1">
                <a:spcBef>
                  <a:spcPct val="0"/>
                </a:spcBef>
              </a:pPr>
              <a:t>2</a:t>
            </a:fld>
            <a:endParaRPr lang="en-US" altLang="zh-CN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8FBE683-F58D-479F-9A5A-72BB23FACC42}" type="slidenum">
              <a:rPr lang="zh-CN" altLang="en-US" smtClean="0"/>
              <a:pPr eaLnBrk="1" hangingPunct="1">
                <a:spcBef>
                  <a:spcPct val="0"/>
                </a:spcBef>
              </a:pPr>
              <a:t>28</a:t>
            </a:fld>
            <a:endParaRPr lang="en-US" altLang="zh-CN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36EB817-15C4-482F-AEA6-9BDCC6D7F124}" type="slidenum">
              <a:rPr lang="zh-CN" altLang="en-US" smtClean="0"/>
              <a:pPr eaLnBrk="1" hangingPunct="1">
                <a:spcBef>
                  <a:spcPct val="0"/>
                </a:spcBef>
              </a:pPr>
              <a:t>29</a:t>
            </a:fld>
            <a:endParaRPr lang="en-US" altLang="zh-CN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48546E19-4D58-4880-8FF3-81B43CCE195A}" type="slidenum">
              <a:rPr lang="zh-CN" altLang="en-US" smtClean="0"/>
              <a:pPr eaLnBrk="1" hangingPunct="1">
                <a:spcBef>
                  <a:spcPct val="0"/>
                </a:spcBef>
              </a:pPr>
              <a:t>30</a:t>
            </a:fld>
            <a:endParaRPr lang="en-US" altLang="zh-CN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E9902212-9F38-4A09-9281-D875430AD9BA}" type="slidenum">
              <a:rPr lang="zh-CN" altLang="en-US" smtClean="0"/>
              <a:pPr eaLnBrk="1" hangingPunct="1">
                <a:spcBef>
                  <a:spcPct val="0"/>
                </a:spcBef>
              </a:pPr>
              <a:t>31</a:t>
            </a:fld>
            <a:endParaRPr lang="en-US" altLang="zh-CN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886352D8-003A-4230-B460-F9E0B808E504}" type="slidenum">
              <a:rPr lang="zh-CN" altLang="en-US" smtClean="0"/>
              <a:pPr eaLnBrk="1" hangingPunct="1">
                <a:spcBef>
                  <a:spcPct val="0"/>
                </a:spcBef>
              </a:pPr>
              <a:t>32</a:t>
            </a:fld>
            <a:endParaRPr lang="en-US" altLang="zh-CN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3EB44BEE-2E8D-4F0A-A44D-E1612BFACD9A}" type="slidenum">
              <a:rPr lang="zh-CN" altLang="en-US" smtClean="0"/>
              <a:pPr eaLnBrk="1" hangingPunct="1">
                <a:spcBef>
                  <a:spcPct val="0"/>
                </a:spcBef>
              </a:pPr>
              <a:t>33</a:t>
            </a:fld>
            <a:endParaRPr lang="en-US" altLang="zh-CN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9E752C5B-4637-4EDC-A739-420CEFBB4107}" type="slidenum">
              <a:rPr lang="zh-CN" altLang="en-US" smtClean="0"/>
              <a:pPr eaLnBrk="1" hangingPunct="1">
                <a:spcBef>
                  <a:spcPct val="0"/>
                </a:spcBef>
              </a:pPr>
              <a:t>34</a:t>
            </a:fld>
            <a:endParaRPr lang="en-US" altLang="zh-CN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E22C16A-EDFE-4BAC-BFE2-85E813C6C383}" type="slidenum">
              <a:rPr lang="zh-CN" altLang="en-US" smtClean="0"/>
              <a:pPr eaLnBrk="1" hangingPunct="1">
                <a:spcBef>
                  <a:spcPct val="0"/>
                </a:spcBef>
              </a:pPr>
              <a:t>36</a:t>
            </a:fld>
            <a:endParaRPr lang="en-US" altLang="zh-CN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567ED80-ABE2-4573-AC35-98DB7F10775E}" type="slidenum">
              <a:rPr lang="zh-CN" altLang="en-US" smtClean="0"/>
              <a:pPr eaLnBrk="1" hangingPunct="1">
                <a:spcBef>
                  <a:spcPct val="0"/>
                </a:spcBef>
              </a:pPr>
              <a:t>41</a:t>
            </a:fld>
            <a:endParaRPr lang="en-US" altLang="zh-CN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1803396C-399B-4FA7-925F-5C4DB98AAA7F}" type="slidenum">
              <a:rPr lang="zh-CN" altLang="en-US" smtClean="0"/>
              <a:pPr eaLnBrk="1" hangingPunct="1">
                <a:spcBef>
                  <a:spcPct val="0"/>
                </a:spcBef>
              </a:pPr>
              <a:t>47</a:t>
            </a:fld>
            <a:endParaRPr lang="en-US" altLang="zh-CN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9C05A8E2-C8F5-43C7-A00D-8FBD2E7E0433}" type="slidenum">
              <a:rPr lang="zh-CN" altLang="en-US" smtClean="0"/>
              <a:pPr eaLnBrk="1" hangingPunct="1">
                <a:spcBef>
                  <a:spcPct val="0"/>
                </a:spcBef>
              </a:pPr>
              <a:t>4</a:t>
            </a:fld>
            <a:endParaRPr lang="en-US" altLang="zh-CN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90C707F-4134-4EB8-AE9B-76348B7FC116}" type="slidenum">
              <a:rPr lang="zh-CN" altLang="en-US" smtClean="0"/>
              <a:pPr eaLnBrk="1" hangingPunct="1">
                <a:spcBef>
                  <a:spcPct val="0"/>
                </a:spcBef>
              </a:pPr>
              <a:t>48</a:t>
            </a:fld>
            <a:endParaRPr lang="en-US" altLang="zh-CN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1894E140-8844-4E9D-BE30-FC9101252598}" type="slidenum">
              <a:rPr lang="zh-CN" altLang="en-US" smtClean="0"/>
              <a:pPr eaLnBrk="1" hangingPunct="1">
                <a:spcBef>
                  <a:spcPct val="0"/>
                </a:spcBef>
              </a:pPr>
              <a:t>49</a:t>
            </a:fld>
            <a:endParaRPr lang="en-US" altLang="zh-CN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F3AFBD33-28B7-44C5-83F7-8CCAAC90DC75}" type="slidenum">
              <a:rPr lang="zh-CN" altLang="en-US" smtClean="0"/>
              <a:pPr eaLnBrk="1" hangingPunct="1">
                <a:spcBef>
                  <a:spcPct val="0"/>
                </a:spcBef>
              </a:pPr>
              <a:t>50</a:t>
            </a:fld>
            <a:endParaRPr lang="en-US" altLang="zh-CN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9A8E47C-06BE-4E78-983F-15486B2FFDAE}" type="slidenum">
              <a:rPr lang="zh-CN" altLang="en-US" smtClean="0"/>
              <a:pPr eaLnBrk="1" hangingPunct="1">
                <a:spcBef>
                  <a:spcPct val="0"/>
                </a:spcBef>
              </a:pPr>
              <a:t>52</a:t>
            </a:fld>
            <a:endParaRPr lang="en-US" altLang="zh-CN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3F8A556-4C8F-4B94-899A-37A4C751CE22}" type="slidenum">
              <a:rPr lang="zh-CN" altLang="en-US" smtClean="0"/>
              <a:pPr eaLnBrk="1" hangingPunct="1">
                <a:spcBef>
                  <a:spcPct val="0"/>
                </a:spcBef>
              </a:pPr>
              <a:t>55</a:t>
            </a:fld>
            <a:endParaRPr lang="en-US" altLang="zh-CN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F98D1926-3D62-4B7D-9332-D717AAF88150}" type="slidenum">
              <a:rPr lang="zh-CN" altLang="en-US" smtClean="0"/>
              <a:pPr eaLnBrk="1" hangingPunct="1">
                <a:spcBef>
                  <a:spcPct val="0"/>
                </a:spcBef>
              </a:pPr>
              <a:t>60</a:t>
            </a:fld>
            <a:endParaRPr lang="en-US" altLang="zh-CN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8E86EBE1-B7AA-41DF-8D64-A9AF36A5A45A}" type="slidenum">
              <a:rPr lang="zh-CN" altLang="en-US" smtClean="0"/>
              <a:pPr eaLnBrk="1" hangingPunct="1">
                <a:spcBef>
                  <a:spcPct val="0"/>
                </a:spcBef>
              </a:pPr>
              <a:t>61</a:t>
            </a:fld>
            <a:endParaRPr lang="en-US" altLang="zh-CN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5ECF40EA-9A18-4A76-AB5D-07512CECA6D1}" type="slidenum">
              <a:rPr lang="zh-CN" altLang="en-US" smtClean="0"/>
              <a:pPr eaLnBrk="1" hangingPunct="1">
                <a:spcBef>
                  <a:spcPct val="0"/>
                </a:spcBef>
              </a:pPr>
              <a:t>63</a:t>
            </a:fld>
            <a:endParaRPr lang="en-US" altLang="zh-CN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CA47C450-BC2C-48DB-B429-F39E52565B35}" type="slidenum">
              <a:rPr lang="zh-CN" altLang="en-US" smtClean="0"/>
              <a:pPr eaLnBrk="1" hangingPunct="1">
                <a:spcBef>
                  <a:spcPct val="0"/>
                </a:spcBef>
              </a:pPr>
              <a:t>65</a:t>
            </a:fld>
            <a:endParaRPr lang="en-US" altLang="zh-CN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C740F3C-535B-4709-8241-D80BB29B8D0C}" type="slidenum">
              <a:rPr lang="zh-CN" altLang="en-US" smtClean="0"/>
              <a:pPr eaLnBrk="1" hangingPunct="1">
                <a:spcBef>
                  <a:spcPct val="0"/>
                </a:spcBef>
              </a:pPr>
              <a:t>66</a:t>
            </a:fld>
            <a:endParaRPr lang="en-US" altLang="zh-CN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1E3E6C5-A965-4CA7-8F80-8FA1096FA7AE}" type="slidenum">
              <a:rPr lang="zh-CN" altLang="en-US" smtClean="0"/>
              <a:pPr eaLnBrk="1" hangingPunct="1">
                <a:spcBef>
                  <a:spcPct val="0"/>
                </a:spcBef>
              </a:pPr>
              <a:t>5</a:t>
            </a:fld>
            <a:endParaRPr lang="en-US" altLang="zh-CN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A84396E4-D53E-4046-85C5-FB77C58A878F}" type="slidenum">
              <a:rPr lang="zh-CN" altLang="en-US" smtClean="0"/>
              <a:pPr eaLnBrk="1" hangingPunct="1">
                <a:spcBef>
                  <a:spcPct val="0"/>
                </a:spcBef>
              </a:pPr>
              <a:t>67</a:t>
            </a:fld>
            <a:endParaRPr lang="en-US" altLang="zh-CN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C1993EAF-E50C-4B5E-A39F-EE590D0458FE}" type="slidenum">
              <a:rPr lang="zh-CN" altLang="en-US" smtClean="0"/>
              <a:pPr eaLnBrk="1" hangingPunct="1">
                <a:spcBef>
                  <a:spcPct val="0"/>
                </a:spcBef>
              </a:pPr>
              <a:t>68</a:t>
            </a:fld>
            <a:endParaRPr lang="en-US" altLang="zh-CN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A4C8C62-0EE7-46E0-93C6-2A8FE63DB86A}" type="slidenum">
              <a:rPr lang="zh-CN" altLang="en-US" smtClean="0"/>
              <a:pPr eaLnBrk="1" hangingPunct="1">
                <a:spcBef>
                  <a:spcPct val="0"/>
                </a:spcBef>
              </a:pPr>
              <a:t>69</a:t>
            </a:fld>
            <a:endParaRPr lang="en-US" altLang="zh-CN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1C77A8ED-D2E3-49BB-B98D-855353127E29}" type="slidenum">
              <a:rPr lang="zh-CN" altLang="en-US" smtClean="0"/>
              <a:pPr eaLnBrk="1" hangingPunct="1">
                <a:spcBef>
                  <a:spcPct val="0"/>
                </a:spcBef>
              </a:pPr>
              <a:t>6</a:t>
            </a:fld>
            <a:endParaRPr lang="en-US" altLang="zh-CN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F6966DE6-229B-415E-AE1A-080A4F8BBE44}" type="slidenum">
              <a:rPr lang="zh-CN" altLang="en-US" smtClean="0"/>
              <a:pPr eaLnBrk="1" hangingPunct="1">
                <a:spcBef>
                  <a:spcPct val="0"/>
                </a:spcBef>
              </a:pPr>
              <a:t>7</a:t>
            </a:fld>
            <a:endParaRPr lang="en-US" altLang="zh-CN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9A2FD53C-6B70-4FF1-AFEA-1E7B3774F074}" type="slidenum">
              <a:rPr lang="zh-CN" altLang="en-US" smtClean="0"/>
              <a:pPr eaLnBrk="1" hangingPunct="1">
                <a:spcBef>
                  <a:spcPct val="0"/>
                </a:spcBef>
              </a:pPr>
              <a:t>8</a:t>
            </a:fld>
            <a:endParaRPr lang="en-US" altLang="zh-CN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8C6E0BC-525F-4E6A-AEA0-480BBF1D9524}" type="slidenum">
              <a:rPr lang="zh-CN" altLang="en-US" smtClean="0"/>
              <a:pPr eaLnBrk="1" hangingPunct="1">
                <a:spcBef>
                  <a:spcPct val="0"/>
                </a:spcBef>
              </a:pPr>
              <a:t>9</a:t>
            </a:fld>
            <a:endParaRPr lang="en-US" altLang="zh-CN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AF4803B8-9A92-41F3-9269-0FB917B3CC7D}" type="slidenum">
              <a:rPr lang="zh-CN" altLang="en-US" smtClean="0"/>
              <a:pPr eaLnBrk="1" hangingPunct="1">
                <a:spcBef>
                  <a:spcPct val="0"/>
                </a:spcBef>
              </a:pPr>
              <a:t>14</a:t>
            </a:fld>
            <a:endParaRPr lang="en-US" altLang="zh-CN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032000"/>
            <a:ext cx="8869363" cy="877888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0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2"/>
                <a:ext cx="384" cy="43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9" y="2642"/>
                <a:ext cx="335" cy="430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19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9422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397000"/>
            <a:ext cx="7772400" cy="121840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422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74725" y="5207000"/>
            <a:ext cx="1876425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75025" y="5207000"/>
            <a:ext cx="285115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50050" y="5207000"/>
            <a:ext cx="1876425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4A97A0D2-C40C-444E-A32B-B73A4772DD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9748683"/>
      </p:ext>
    </p:extLst>
  </p:cSld>
  <p:clrMapOvr>
    <a:masterClrMapping/>
  </p:clrMapOvr>
  <p:transition spd="slow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79F91-75AE-4E98-8FB4-C3129F8E09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8112815"/>
      </p:ext>
    </p:extLst>
  </p:cSld>
  <p:clrMapOvr>
    <a:masterClrMapping/>
  </p:clrMapOvr>
  <p:transition spd="slow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178594"/>
            <a:ext cx="1951038" cy="49318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178594"/>
            <a:ext cx="5700712" cy="49318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92A42-5CBC-40EB-9347-242738AF4E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5235194"/>
      </p:ext>
    </p:extLst>
  </p:cSld>
  <p:clrMapOvr>
    <a:masterClrMapping/>
  </p:clrMapOvr>
  <p:transition spd="slow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05000"/>
            <a:ext cx="77724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728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998BE-B621-4857-AD87-E2BB70B0EF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5882613"/>
      </p:ext>
    </p:extLst>
  </p:cSld>
  <p:clrMapOvr>
    <a:masterClrMapping/>
  </p:clrMapOvr>
  <p:transition spd="slow"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07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07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7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624C7-E585-4526-9DFD-C2D7606A30F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7937356"/>
      </p:ext>
    </p:extLst>
  </p:cSld>
  <p:clrMapOvr>
    <a:masterClrMapping/>
  </p:clrMapOvr>
  <p:transition spd="slow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07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07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7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6F672-5CDE-46EF-B63B-E53648FDAF2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4401431"/>
      </p:ext>
    </p:extLst>
  </p:cSld>
  <p:clrMapOvr>
    <a:masterClrMapping/>
  </p:clrMapOvr>
  <p:transition spd="slow"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6" y="1587500"/>
            <a:ext cx="4194175" cy="349514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587500"/>
            <a:ext cx="4194175" cy="349514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07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7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7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74ACD-D160-4352-A54B-C65C88B2D1C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9025686"/>
      </p:ext>
    </p:extLst>
  </p:cSld>
  <p:clrMapOvr>
    <a:masterClrMapping/>
  </p:clrMapOvr>
  <p:transition spd="slow"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07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07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307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DEA69-00E9-4719-94C8-D2F72D23BD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0441239"/>
      </p:ext>
    </p:extLst>
  </p:cSld>
  <p:clrMapOvr>
    <a:masterClrMapping/>
  </p:clrMapOvr>
  <p:transition spd="slow"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07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07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07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D09B7-C414-4CE1-AE2E-F868008FE0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1609418"/>
      </p:ext>
    </p:extLst>
  </p:cSld>
  <p:clrMapOvr>
    <a:masterClrMapping/>
  </p:clrMapOvr>
  <p:transition spd="slow"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07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07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07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F297A-F735-40F1-A842-93EB61DCEA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2478901"/>
      </p:ext>
    </p:extLst>
  </p:cSld>
  <p:clrMapOvr>
    <a:masterClrMapping/>
  </p:clrMapOvr>
  <p:transition spd="slow"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07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7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7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BDE6C-8486-4034-AAF9-3DC33CD08E6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3668413"/>
      </p:ext>
    </p:extLst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4098" y="193204"/>
            <a:ext cx="7670800" cy="661888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6106" y="1201316"/>
            <a:ext cx="8208912" cy="3672408"/>
          </a:xfr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defRPr sz="26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defRPr sz="2200"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defRPr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3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3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45475" y="5203825"/>
            <a:ext cx="563563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6FEF6-836C-49D5-8A72-6E628408FA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9895388"/>
      </p:ext>
    </p:extLst>
  </p:cSld>
  <p:clrMapOvr>
    <a:masterClrMapping/>
  </p:clrMapOvr>
  <p:transition spd="slow">
    <p:blinds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07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7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07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ACCE0-7AA2-4503-A88B-6E417A6D0E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6052283"/>
      </p:ext>
    </p:extLst>
  </p:cSld>
  <p:clrMapOvr>
    <a:masterClrMapping/>
  </p:clrMapOvr>
  <p:transition spd="slow"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07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07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7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211B5-C390-4495-BFD0-611BB02FB25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19883"/>
      </p:ext>
    </p:extLst>
  </p:cSld>
  <p:clrMapOvr>
    <a:masterClrMapping/>
  </p:clrMapOvr>
  <p:transition spd="slow"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9" y="508000"/>
            <a:ext cx="2135187" cy="457464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6" y="508000"/>
            <a:ext cx="6253163" cy="457464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07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07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07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85DA3-EA74-49EC-A75C-C016DBC1B7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6539699"/>
      </p:ext>
    </p:extLst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37E11-3AC8-43C2-8A56-7D86E495B4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0359120"/>
      </p:ext>
    </p:extLst>
  </p:cSld>
  <p:clrMapOvr>
    <a:masterClrMapping/>
  </p:clrMapOvr>
  <p:transition spd="slow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1681428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1681428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765B1-B167-49EF-B661-80E9FD4D56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5410860"/>
      </p:ext>
    </p:extLst>
  </p:cSld>
  <p:clrMapOvr>
    <a:masterClrMapping/>
  </p:clrMapOvr>
  <p:transition spd="slow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0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0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5F81A-B0F4-486D-919B-42E961C17A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2883562"/>
      </p:ext>
    </p:extLst>
  </p:cSld>
  <p:clrMapOvr>
    <a:masterClrMapping/>
  </p:clrMapOvr>
  <p:transition spd="slow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AB613-93FA-4554-8B52-E7AC05DF860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0796734"/>
      </p:ext>
    </p:extLst>
  </p:cSld>
  <p:clrMapOvr>
    <a:masterClrMapping/>
  </p:clrMapOvr>
  <p:transition spd="slow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0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0BE85-6947-46C6-8D9A-8E5D469674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2629002"/>
      </p:ext>
    </p:extLst>
  </p:cSld>
  <p:clrMapOvr>
    <a:masterClrMapping/>
  </p:clrMapOvr>
  <p:transition spd="slow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1A9341-8EAF-4FBF-9420-0EFA702589D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9155985"/>
      </p:ext>
    </p:extLst>
  </p:cSld>
  <p:clrMapOvr>
    <a:masterClrMapping/>
  </p:clrMapOvr>
  <p:transition spd="slow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7CDE7-6D98-4684-A823-137481469A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8760350"/>
      </p:ext>
    </p:extLst>
  </p:cSld>
  <p:clrMapOvr>
    <a:masterClrMapping/>
  </p:clrMapOvr>
  <p:transition spd="slow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ChangeArrowheads="1"/>
          </p:cNvSpPr>
          <p:nvPr/>
        </p:nvSpPr>
        <p:spPr bwMode="ltGray">
          <a:xfrm>
            <a:off x="409575" y="915988"/>
            <a:ext cx="431800" cy="39528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7" name="Rectangle 1027"/>
          <p:cNvSpPr>
            <a:spLocks noChangeArrowheads="1"/>
          </p:cNvSpPr>
          <p:nvPr/>
        </p:nvSpPr>
        <p:spPr bwMode="ltGray">
          <a:xfrm>
            <a:off x="787400" y="915988"/>
            <a:ext cx="323850" cy="39528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8" name="Rectangle 1028"/>
          <p:cNvSpPr>
            <a:spLocks noChangeArrowheads="1"/>
          </p:cNvSpPr>
          <p:nvPr/>
        </p:nvSpPr>
        <p:spPr bwMode="ltGray">
          <a:xfrm>
            <a:off x="531813" y="1266825"/>
            <a:ext cx="417512" cy="396875"/>
          </a:xfrm>
          <a:prstGeom prst="rect">
            <a:avLst/>
          </a:prstGeom>
          <a:solidFill>
            <a:schemeClr val="folHlink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9" name="Rectangle 1029"/>
          <p:cNvSpPr>
            <a:spLocks noChangeArrowheads="1"/>
          </p:cNvSpPr>
          <p:nvPr/>
        </p:nvSpPr>
        <p:spPr bwMode="ltGray">
          <a:xfrm>
            <a:off x="898525" y="1266825"/>
            <a:ext cx="361950" cy="396875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ltGray">
          <a:xfrm>
            <a:off x="123825" y="1206500"/>
            <a:ext cx="552450" cy="35242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1" name="Rectangle 1031"/>
          <p:cNvSpPr>
            <a:spLocks noChangeArrowheads="1"/>
          </p:cNvSpPr>
          <p:nvPr/>
        </p:nvSpPr>
        <p:spPr bwMode="gray">
          <a:xfrm>
            <a:off x="750888" y="825500"/>
            <a:ext cx="31750" cy="877888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2" name="Rectangle 1032"/>
          <p:cNvSpPr>
            <a:spLocks noChangeArrowheads="1"/>
          </p:cNvSpPr>
          <p:nvPr/>
        </p:nvSpPr>
        <p:spPr bwMode="gray">
          <a:xfrm>
            <a:off x="436563" y="1484313"/>
            <a:ext cx="8096250" cy="2698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3" name="Rectangle 1033"/>
          <p:cNvSpPr>
            <a:spLocks noGrp="1" noChangeArrowheads="1"/>
          </p:cNvSpPr>
          <p:nvPr>
            <p:ph type="title"/>
          </p:nvPr>
        </p:nvSpPr>
        <p:spPr bwMode="auto">
          <a:xfrm>
            <a:off x="1135063" y="179388"/>
            <a:ext cx="76708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Rectangle 103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65225" y="1681163"/>
            <a:ext cx="765016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3195" name="Rectangle 103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4588" y="5203825"/>
            <a:ext cx="187483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96" name="Rectangle 103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00450" y="5203825"/>
            <a:ext cx="2851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97" name="Rectangle 103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1025" y="5203825"/>
            <a:ext cx="187801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F8D39CAA-84D1-4C9D-BDCF-111DE3DBDA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ransition spd="slow">
    <p:blinds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90033"/>
          </a:solidFill>
          <a:latin typeface="+mj-lt"/>
          <a:ea typeface="微软雅黑" pitchFamily="34" charset="-122"/>
          <a:cs typeface="隶书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90033"/>
          </a:solidFill>
          <a:latin typeface="Tahoma" pitchFamily="34" charset="0"/>
          <a:ea typeface="微软雅黑" pitchFamily="34" charset="-122"/>
          <a:cs typeface="隶书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90033"/>
          </a:solidFill>
          <a:latin typeface="Tahoma" pitchFamily="34" charset="0"/>
          <a:ea typeface="微软雅黑" pitchFamily="34" charset="-122"/>
          <a:cs typeface="隶书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90033"/>
          </a:solidFill>
          <a:latin typeface="Tahoma" pitchFamily="34" charset="0"/>
          <a:ea typeface="微软雅黑" pitchFamily="34" charset="-122"/>
          <a:cs typeface="隶书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90033"/>
          </a:solidFill>
          <a:latin typeface="Tahoma" pitchFamily="34" charset="0"/>
          <a:ea typeface="微软雅黑" pitchFamily="34" charset="-122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15000"/>
        </a:spcBef>
        <a:spcAft>
          <a:spcPct val="5000"/>
        </a:spcAft>
        <a:buClr>
          <a:schemeClr val="folHlink"/>
        </a:buClr>
        <a:buSzPct val="60000"/>
        <a:buFont typeface="Wingdings" pitchFamily="2" charset="2"/>
        <a:buChar char="n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0000"/>
        </a:lnSpc>
        <a:spcBef>
          <a:spcPct val="15000"/>
        </a:spcBef>
        <a:spcAft>
          <a:spcPct val="5000"/>
        </a:spcAft>
        <a:buClr>
          <a:schemeClr val="hlink"/>
        </a:buClr>
        <a:buSzPct val="55000"/>
        <a:buFont typeface="Wingdings" pitchFamily="2" charset="2"/>
        <a:buChar char="n"/>
        <a:defRPr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10000"/>
        </a:lnSpc>
        <a:spcBef>
          <a:spcPct val="15000"/>
        </a:spcBef>
        <a:spcAft>
          <a:spcPct val="5000"/>
        </a:spcAft>
        <a:buClr>
          <a:schemeClr val="folHlink"/>
        </a:buClr>
        <a:buSzPct val="50000"/>
        <a:buFont typeface="Wingdings" pitchFamily="2" charset="2"/>
        <a:buChar char="n"/>
        <a:defRPr sz="2000" b="1">
          <a:solidFill>
            <a:srgbClr val="FF0000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07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5275" y="508000"/>
            <a:ext cx="84105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07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295275" y="1587500"/>
            <a:ext cx="841057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6260" name="Rectangle 307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5275" y="5203825"/>
            <a:ext cx="2254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6261" name="Rectangle 307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74988" y="5203825"/>
            <a:ext cx="285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6262" name="Rectangle 307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1600" y="5203825"/>
            <a:ext cx="2254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5BEFB950-425F-4EA6-9CCC-A5E62E211C4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ransition spd="slow">
    <p:blinds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&#22270;2-16CPU&#32467;&#26500;.doc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568784"/>
              </p:ext>
            </p:extLst>
          </p:nvPr>
        </p:nvGraphicFramePr>
        <p:xfrm>
          <a:off x="7092850" y="3937620"/>
          <a:ext cx="1581596" cy="1111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剪辑" r:id="rId4" imgW="4755794" imgH="4828032" progId="">
                  <p:embed/>
                </p:oleObj>
              </mc:Choice>
              <mc:Fallback>
                <p:oleObj name="剪辑" r:id="rId4" imgW="4755794" imgH="4828032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850" y="3937620"/>
                        <a:ext cx="1581596" cy="11116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" name="Rectangle 17"/>
          <p:cNvSpPr>
            <a:spLocks noChangeArrowheads="1"/>
          </p:cNvSpPr>
          <p:nvPr/>
        </p:nvSpPr>
        <p:spPr bwMode="auto">
          <a:xfrm>
            <a:off x="601663" y="1419225"/>
            <a:ext cx="7669212" cy="201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Char char="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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4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第2章</a:t>
            </a:r>
            <a:endParaRPr lang="zh-CN" altLang="en-US" sz="4400" b="1" dirty="0">
              <a:solidFill>
                <a:srgbClr val="800000"/>
              </a:solidFill>
              <a:latin typeface="隶书" pitchFamily="49" charset="-122"/>
              <a:ea typeface="隶书" pitchFamily="49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b="1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微处理器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8F608F0-F77E-4986-B80A-29B7427B5744}" type="slidenum">
              <a:rPr lang="zh-CN" altLang="en-US" sz="1400" b="0" smtClean="0">
                <a:solidFill>
                  <a:schemeClr val="bg2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10</a:t>
            </a:fld>
            <a:endParaRPr lang="en-US" altLang="zh-CN" sz="1400" b="0" smtClean="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1536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81063" y="1566863"/>
            <a:ext cx="7796212" cy="12192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  <a:cs typeface="隶书" pitchFamily="49" charset="-122"/>
              </a:rPr>
              <a:t>二、</a:t>
            </a:r>
            <a:r>
              <a:rPr lang="zh-CN" altLang="en-US" smtClean="0">
                <a:solidFill>
                  <a:srgbClr val="800000"/>
                </a:solidFill>
                <a:latin typeface="微软雅黑" pitchFamily="34" charset="-122"/>
                <a:cs typeface="隶书" pitchFamily="49" charset="-122"/>
              </a:rPr>
              <a:t>8088</a:t>
            </a:r>
            <a:r>
              <a:rPr lang="en-US" altLang="zh-CN" smtClean="0">
                <a:solidFill>
                  <a:srgbClr val="800000"/>
                </a:solidFill>
                <a:latin typeface="微软雅黑" pitchFamily="34" charset="-122"/>
                <a:cs typeface="隶书" pitchFamily="49" charset="-122"/>
              </a:rPr>
              <a:t>/8086</a:t>
            </a:r>
            <a:r>
              <a:rPr lang="zh-CN" altLang="en-US" sz="4400" smtClean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  <a:cs typeface="隶书" pitchFamily="49" charset="-122"/>
              </a:rPr>
              <a:t>的引线及功能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1630363" y="1827213"/>
            <a:ext cx="18764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36000" rIns="90000" bIns="36000" anchor="ctr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"/>
              </a:spcBef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内存单元地址</a:t>
            </a:r>
          </a:p>
        </p:txBody>
      </p:sp>
      <p:sp>
        <p:nvSpPr>
          <p:cNvPr id="71687" name="Line 7"/>
          <p:cNvSpPr>
            <a:spLocks noChangeShapeType="1"/>
          </p:cNvSpPr>
          <p:nvPr/>
        </p:nvSpPr>
        <p:spPr bwMode="auto">
          <a:xfrm>
            <a:off x="2551113" y="4059238"/>
            <a:ext cx="2373312" cy="0"/>
          </a:xfrm>
          <a:prstGeom prst="line">
            <a:avLst/>
          </a:prstGeom>
          <a:noFill/>
          <a:ln w="381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744538" y="1849438"/>
            <a:ext cx="636587" cy="32861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chemeClr val="tx1"/>
                </a:solidFill>
                <a:ea typeface="宋体" charset="-122"/>
              </a:rPr>
              <a:t>PC</a:t>
            </a:r>
          </a:p>
        </p:txBody>
      </p:sp>
      <p:sp>
        <p:nvSpPr>
          <p:cNvPr id="71694" name="Rectangle 14"/>
          <p:cNvSpPr>
            <a:spLocks noChangeArrowheads="1"/>
          </p:cNvSpPr>
          <p:nvPr/>
        </p:nvSpPr>
        <p:spPr bwMode="auto">
          <a:xfrm>
            <a:off x="1630363" y="1757363"/>
            <a:ext cx="1881187" cy="534987"/>
          </a:xfrm>
          <a:prstGeom prst="rect">
            <a:avLst/>
          </a:prstGeom>
          <a:noFill/>
          <a:ln w="22225" cap="sq">
            <a:solidFill>
              <a:srgbClr val="FF6600"/>
            </a:solidFill>
            <a:miter lim="800000"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118800" rIns="90000" bIns="118800" anchor="ctr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1697" name="Text Box 17"/>
          <p:cNvSpPr txBox="1">
            <a:spLocks noChangeArrowheads="1"/>
          </p:cNvSpPr>
          <p:nvPr/>
        </p:nvSpPr>
        <p:spPr bwMode="auto">
          <a:xfrm>
            <a:off x="3200400" y="3624263"/>
            <a:ext cx="1344613" cy="3270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chemeClr val="tx1"/>
                </a:solidFill>
                <a:ea typeface="宋体" charset="-122"/>
              </a:rPr>
              <a:t>1000FH</a:t>
            </a:r>
          </a:p>
        </p:txBody>
      </p:sp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528638" y="2743200"/>
            <a:ext cx="10652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10800" rIns="90000" bIns="10800" anchor="ctr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地址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寄存器</a:t>
            </a:r>
            <a:endParaRPr lang="en-US" altLang="zh-CN" sz="20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1699" name="Rectangle 19"/>
          <p:cNvSpPr>
            <a:spLocks noChangeArrowheads="1"/>
          </p:cNvSpPr>
          <p:nvPr/>
        </p:nvSpPr>
        <p:spPr bwMode="auto">
          <a:xfrm>
            <a:off x="1630363" y="2843213"/>
            <a:ext cx="1881187" cy="534987"/>
          </a:xfrm>
          <a:prstGeom prst="rect">
            <a:avLst/>
          </a:prstGeom>
          <a:noFill/>
          <a:ln w="22225" cap="sq">
            <a:solidFill>
              <a:srgbClr val="FF6600"/>
            </a:solidFill>
            <a:miter lim="800000"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118800" rIns="90000" bIns="118800" anchor="ctr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1700" name="Line 20"/>
          <p:cNvSpPr>
            <a:spLocks noChangeShapeType="1"/>
          </p:cNvSpPr>
          <p:nvPr/>
        </p:nvSpPr>
        <p:spPr bwMode="auto">
          <a:xfrm>
            <a:off x="2554288" y="2317750"/>
            <a:ext cx="1587" cy="541338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01" name="Line 21"/>
          <p:cNvSpPr>
            <a:spLocks noChangeShapeType="1"/>
          </p:cNvSpPr>
          <p:nvPr/>
        </p:nvSpPr>
        <p:spPr bwMode="auto">
          <a:xfrm>
            <a:off x="2562225" y="3406775"/>
            <a:ext cx="0" cy="639763"/>
          </a:xfrm>
          <a:prstGeom prst="line">
            <a:avLst/>
          </a:prstGeom>
          <a:noFill/>
          <a:ln w="381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1630363" y="2927350"/>
            <a:ext cx="1808162" cy="3270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chemeClr val="tx1"/>
                </a:solidFill>
                <a:ea typeface="宋体" charset="-122"/>
              </a:rPr>
              <a:t>1000FH</a:t>
            </a:r>
          </a:p>
        </p:txBody>
      </p:sp>
      <p:sp>
        <p:nvSpPr>
          <p:cNvPr id="71703" name="Line 23"/>
          <p:cNvSpPr>
            <a:spLocks noChangeShapeType="1"/>
          </p:cNvSpPr>
          <p:nvPr/>
        </p:nvSpPr>
        <p:spPr bwMode="auto">
          <a:xfrm>
            <a:off x="3527425" y="2017713"/>
            <a:ext cx="636588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04" name="Line 24"/>
          <p:cNvSpPr>
            <a:spLocks noChangeShapeType="1"/>
          </p:cNvSpPr>
          <p:nvPr/>
        </p:nvSpPr>
        <p:spPr bwMode="auto">
          <a:xfrm flipV="1">
            <a:off x="4191000" y="1414463"/>
            <a:ext cx="0" cy="600075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05" name="Line 25"/>
          <p:cNvSpPr>
            <a:spLocks noChangeShapeType="1"/>
          </p:cNvSpPr>
          <p:nvPr/>
        </p:nvSpPr>
        <p:spPr bwMode="auto">
          <a:xfrm>
            <a:off x="2541588" y="1114425"/>
            <a:ext cx="1350962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06" name="Line 26"/>
          <p:cNvSpPr>
            <a:spLocks noChangeShapeType="1"/>
          </p:cNvSpPr>
          <p:nvPr/>
        </p:nvSpPr>
        <p:spPr bwMode="auto">
          <a:xfrm>
            <a:off x="2549525" y="1114425"/>
            <a:ext cx="0" cy="600075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862388" y="749300"/>
            <a:ext cx="779462" cy="649288"/>
            <a:chOff x="3925403" y="697489"/>
            <a:chExt cx="632880" cy="563299"/>
          </a:xfrm>
        </p:grpSpPr>
        <p:sp>
          <p:nvSpPr>
            <p:cNvPr id="16421" name="Oval 27"/>
            <p:cNvSpPr>
              <a:spLocks noChangeArrowheads="1"/>
            </p:cNvSpPr>
            <p:nvPr/>
          </p:nvSpPr>
          <p:spPr bwMode="auto">
            <a:xfrm>
              <a:off x="3956275" y="697489"/>
              <a:ext cx="573942" cy="563299"/>
            </a:xfrm>
            <a:prstGeom prst="ellipse">
              <a:avLst/>
            </a:prstGeom>
            <a:noFill/>
            <a:ln w="22225" cap="sq">
              <a:solidFill>
                <a:srgbClr val="FF6600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118800" rIns="90000" bIns="118800" anchor="ctr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16422" name="Text Box 28"/>
            <p:cNvSpPr txBox="1">
              <a:spLocks noChangeArrowheads="1"/>
            </p:cNvSpPr>
            <p:nvPr/>
          </p:nvSpPr>
          <p:spPr bwMode="auto">
            <a:xfrm>
              <a:off x="3925403" y="831083"/>
              <a:ext cx="632880" cy="283715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000">
                  <a:solidFill>
                    <a:schemeClr val="tx1"/>
                  </a:solidFill>
                  <a:ea typeface="宋体" charset="-122"/>
                </a:rPr>
                <a:t>+1</a:t>
              </a:r>
            </a:p>
          </p:txBody>
        </p:sp>
      </p:grpSp>
      <p:sp>
        <p:nvSpPr>
          <p:cNvPr id="71713" name="Line 33"/>
          <p:cNvSpPr>
            <a:spLocks noChangeShapeType="1"/>
          </p:cNvSpPr>
          <p:nvPr/>
        </p:nvSpPr>
        <p:spPr bwMode="auto">
          <a:xfrm flipV="1">
            <a:off x="5562600" y="5018088"/>
            <a:ext cx="0" cy="479425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14" name="Line 34"/>
          <p:cNvSpPr>
            <a:spLocks noChangeShapeType="1"/>
          </p:cNvSpPr>
          <p:nvPr/>
        </p:nvSpPr>
        <p:spPr bwMode="auto">
          <a:xfrm>
            <a:off x="2798763" y="5497513"/>
            <a:ext cx="2763837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15" name="Text Box 35"/>
          <p:cNvSpPr txBox="1">
            <a:spLocks noChangeArrowheads="1"/>
          </p:cNvSpPr>
          <p:nvPr/>
        </p:nvSpPr>
        <p:spPr bwMode="auto">
          <a:xfrm>
            <a:off x="1454150" y="5097463"/>
            <a:ext cx="2549525" cy="3270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“读存储器”命令</a:t>
            </a:r>
          </a:p>
        </p:txBody>
      </p:sp>
      <p:sp>
        <p:nvSpPr>
          <p:cNvPr id="71716" name="Line 36"/>
          <p:cNvSpPr>
            <a:spLocks noChangeShapeType="1"/>
          </p:cNvSpPr>
          <p:nvPr/>
        </p:nvSpPr>
        <p:spPr bwMode="auto">
          <a:xfrm flipV="1">
            <a:off x="7972425" y="2078038"/>
            <a:ext cx="0" cy="1966912"/>
          </a:xfrm>
          <a:prstGeom prst="line">
            <a:avLst/>
          </a:prstGeom>
          <a:noFill/>
          <a:ln w="508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17" name="Line 37"/>
          <p:cNvSpPr>
            <a:spLocks noChangeShapeType="1"/>
          </p:cNvSpPr>
          <p:nvPr/>
        </p:nvSpPr>
        <p:spPr bwMode="auto">
          <a:xfrm>
            <a:off x="6842125" y="4059238"/>
            <a:ext cx="1130300" cy="0"/>
          </a:xfrm>
          <a:prstGeom prst="line">
            <a:avLst/>
          </a:prstGeom>
          <a:noFill/>
          <a:ln w="50800" cap="sq">
            <a:solidFill>
              <a:srgbClr val="FF6600"/>
            </a:solidFill>
            <a:round/>
            <a:headEnd type="none" w="lg" len="med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18" name="Text Box 38"/>
          <p:cNvSpPr txBox="1">
            <a:spLocks noChangeArrowheads="1"/>
          </p:cNvSpPr>
          <p:nvPr/>
        </p:nvSpPr>
        <p:spPr bwMode="auto">
          <a:xfrm>
            <a:off x="7192963" y="1611313"/>
            <a:ext cx="1560512" cy="3270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指令译码</a:t>
            </a:r>
          </a:p>
        </p:txBody>
      </p:sp>
      <p:sp>
        <p:nvSpPr>
          <p:cNvPr id="71720" name="Text Box 40"/>
          <p:cNvSpPr txBox="1">
            <a:spLocks noChangeArrowheads="1"/>
          </p:cNvSpPr>
          <p:nvPr/>
        </p:nvSpPr>
        <p:spPr bwMode="auto">
          <a:xfrm>
            <a:off x="7972425" y="2617788"/>
            <a:ext cx="496888" cy="12414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数据总线</a:t>
            </a:r>
          </a:p>
        </p:txBody>
      </p:sp>
      <p:sp>
        <p:nvSpPr>
          <p:cNvPr id="71723" name="Text Box 43"/>
          <p:cNvSpPr txBox="1">
            <a:spLocks noChangeArrowheads="1"/>
          </p:cNvSpPr>
          <p:nvPr/>
        </p:nvSpPr>
        <p:spPr bwMode="auto">
          <a:xfrm>
            <a:off x="2655888" y="4117975"/>
            <a:ext cx="1347787" cy="3270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地址总线</a:t>
            </a:r>
          </a:p>
        </p:txBody>
      </p:sp>
      <p:sp>
        <p:nvSpPr>
          <p:cNvPr id="71724" name="Text Box 44"/>
          <p:cNvSpPr txBox="1">
            <a:spLocks noChangeArrowheads="1"/>
          </p:cNvSpPr>
          <p:nvPr/>
        </p:nvSpPr>
        <p:spPr bwMode="auto">
          <a:xfrm>
            <a:off x="7053263" y="4117975"/>
            <a:ext cx="919162" cy="3270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chemeClr val="tx1"/>
                </a:solidFill>
                <a:ea typeface="宋体" charset="-122"/>
              </a:rPr>
              <a:t>B1H</a:t>
            </a:r>
          </a:p>
        </p:txBody>
      </p:sp>
      <p:sp>
        <p:nvSpPr>
          <p:cNvPr id="71726" name="Text Box 46"/>
          <p:cNvSpPr txBox="1">
            <a:spLocks noChangeArrowheads="1"/>
          </p:cNvSpPr>
          <p:nvPr/>
        </p:nvSpPr>
        <p:spPr bwMode="auto">
          <a:xfrm>
            <a:off x="1630363" y="1825625"/>
            <a:ext cx="18764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chemeClr val="tx1"/>
                </a:solidFill>
                <a:ea typeface="宋体" charset="-122"/>
              </a:rPr>
              <a:t>1000FH</a:t>
            </a:r>
            <a:endParaRPr lang="en-US" altLang="zh-CN" sz="240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411" name="Rectangle 2"/>
          <p:cNvSpPr>
            <a:spLocks noChangeArrowheads="1"/>
          </p:cNvSpPr>
          <p:nvPr/>
        </p:nvSpPr>
        <p:spPr bwMode="auto">
          <a:xfrm>
            <a:off x="174625" y="147638"/>
            <a:ext cx="67357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b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>
                <a:solidFill>
                  <a:srgbClr val="800000"/>
                </a:solidFill>
                <a:ea typeface="华文行楷" pitchFamily="2" charset="-122"/>
              </a:rPr>
              <a:t>微机读取一条指令的工作过程</a:t>
            </a:r>
            <a:r>
              <a:rPr lang="zh-CN" altLang="en-US" sz="3200">
                <a:solidFill>
                  <a:srgbClr val="800000"/>
                </a:solidFill>
                <a:ea typeface="宋体" charset="-122"/>
              </a:rPr>
              <a:t>：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924425" y="2136775"/>
            <a:ext cx="1917700" cy="2881313"/>
            <a:chOff x="5003801" y="1923678"/>
            <a:chExt cx="2101850" cy="2592363"/>
          </a:xfrm>
        </p:grpSpPr>
        <p:sp>
          <p:nvSpPr>
            <p:cNvPr id="16413" name="Text Box 30"/>
            <p:cNvSpPr txBox="1">
              <a:spLocks noChangeArrowheads="1"/>
            </p:cNvSpPr>
            <p:nvPr/>
          </p:nvSpPr>
          <p:spPr bwMode="auto">
            <a:xfrm>
              <a:off x="5291622" y="3479096"/>
              <a:ext cx="1369043" cy="294229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000">
                  <a:solidFill>
                    <a:schemeClr val="tx1"/>
                  </a:solidFill>
                  <a:ea typeface="宋体" charset="-122"/>
                </a:rPr>
                <a:t>B1H</a:t>
              </a:r>
            </a:p>
          </p:txBody>
        </p:sp>
        <p:sp>
          <p:nvSpPr>
            <p:cNvPr id="16414" name="Line 10"/>
            <p:cNvSpPr>
              <a:spLocks noChangeShapeType="1"/>
            </p:cNvSpPr>
            <p:nvPr/>
          </p:nvSpPr>
          <p:spPr bwMode="auto">
            <a:xfrm flipV="1">
              <a:off x="5018088" y="3392413"/>
              <a:ext cx="2087563" cy="0"/>
            </a:xfrm>
            <a:prstGeom prst="line">
              <a:avLst/>
            </a:prstGeom>
            <a:noFill/>
            <a:ln w="22225" cap="sq">
              <a:solidFill>
                <a:srgbClr val="339966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118800" rIns="90000" bIns="118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15" name="Line 11"/>
            <p:cNvSpPr>
              <a:spLocks noChangeShapeType="1"/>
            </p:cNvSpPr>
            <p:nvPr/>
          </p:nvSpPr>
          <p:spPr bwMode="auto">
            <a:xfrm flipV="1">
              <a:off x="5018088" y="2931790"/>
              <a:ext cx="2087563" cy="0"/>
            </a:xfrm>
            <a:prstGeom prst="line">
              <a:avLst/>
            </a:prstGeom>
            <a:noFill/>
            <a:ln w="22225" cap="sq">
              <a:solidFill>
                <a:srgbClr val="339966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118800" rIns="90000" bIns="118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16" name="Line 12"/>
            <p:cNvSpPr>
              <a:spLocks noChangeShapeType="1"/>
            </p:cNvSpPr>
            <p:nvPr/>
          </p:nvSpPr>
          <p:spPr bwMode="auto">
            <a:xfrm flipV="1">
              <a:off x="5018088" y="3848100"/>
              <a:ext cx="2087563" cy="0"/>
            </a:xfrm>
            <a:prstGeom prst="line">
              <a:avLst/>
            </a:prstGeom>
            <a:noFill/>
            <a:ln w="22225" cap="sq">
              <a:solidFill>
                <a:srgbClr val="339966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118800" rIns="90000" bIns="118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17" name="Text Box 31"/>
            <p:cNvSpPr txBox="1">
              <a:spLocks noChangeArrowheads="1"/>
            </p:cNvSpPr>
            <p:nvPr/>
          </p:nvSpPr>
          <p:spPr bwMode="auto">
            <a:xfrm>
              <a:off x="5509381" y="2427868"/>
              <a:ext cx="933525" cy="348505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40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┇</a:t>
              </a:r>
            </a:p>
          </p:txBody>
        </p:sp>
        <p:sp>
          <p:nvSpPr>
            <p:cNvPr id="16418" name="Text Box 32"/>
            <p:cNvSpPr txBox="1">
              <a:spLocks noChangeArrowheads="1"/>
            </p:cNvSpPr>
            <p:nvPr/>
          </p:nvSpPr>
          <p:spPr bwMode="auto">
            <a:xfrm>
              <a:off x="5509381" y="4036132"/>
              <a:ext cx="935418" cy="348505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40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┇</a:t>
              </a:r>
            </a:p>
          </p:txBody>
        </p:sp>
        <p:sp>
          <p:nvSpPr>
            <p:cNvPr id="16419" name="Text Box 41"/>
            <p:cNvSpPr txBox="1">
              <a:spLocks noChangeArrowheads="1"/>
            </p:cNvSpPr>
            <p:nvPr/>
          </p:nvSpPr>
          <p:spPr bwMode="auto">
            <a:xfrm>
              <a:off x="5147711" y="1923678"/>
              <a:ext cx="1728819" cy="294230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内存储器</a:t>
              </a:r>
            </a:p>
          </p:txBody>
        </p:sp>
        <p:sp>
          <p:nvSpPr>
            <p:cNvPr id="3" name="矩形 2"/>
            <p:cNvSpPr/>
            <p:nvPr/>
          </p:nvSpPr>
          <p:spPr bwMode="auto">
            <a:xfrm>
              <a:off x="5003801" y="2329315"/>
              <a:ext cx="2089671" cy="2186726"/>
            </a:xfrm>
            <a:prstGeom prst="rect">
              <a:avLst/>
            </a:prstGeom>
            <a:noFill/>
            <a:ln w="22225" cap="sq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lg" len="lg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750"/>
                                        <p:tgtEl>
                                          <p:spTgt spid="7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71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7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750"/>
                                        <p:tgtEl>
                                          <p:spTgt spid="71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71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7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000"/>
                                        <p:tgtEl>
                                          <p:spTgt spid="71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71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4" grpId="1"/>
      <p:bldP spid="71687" grpId="0" animBg="1"/>
      <p:bldP spid="71693" grpId="0"/>
      <p:bldP spid="71694" grpId="0" animBg="1"/>
      <p:bldP spid="71697" grpId="0"/>
      <p:bldP spid="71698" grpId="0"/>
      <p:bldP spid="71699" grpId="0" animBg="1"/>
      <p:bldP spid="71700" grpId="0" animBg="1"/>
      <p:bldP spid="71701" grpId="0" animBg="1"/>
      <p:bldP spid="71702" grpId="0"/>
      <p:bldP spid="71703" grpId="0" animBg="1"/>
      <p:bldP spid="71704" grpId="0" animBg="1"/>
      <p:bldP spid="71705" grpId="0" animBg="1"/>
      <p:bldP spid="71706" grpId="0" animBg="1"/>
      <p:bldP spid="71713" grpId="0" animBg="1"/>
      <p:bldP spid="71714" grpId="0" animBg="1"/>
      <p:bldP spid="71715" grpId="0"/>
      <p:bldP spid="71716" grpId="0" animBg="1"/>
      <p:bldP spid="71717" grpId="0" animBg="1"/>
      <p:bldP spid="71718" grpId="0"/>
      <p:bldP spid="71720" grpId="0"/>
      <p:bldP spid="71723" grpId="0"/>
      <p:bldP spid="71724" grpId="0"/>
      <p:bldP spid="717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323850" y="120650"/>
            <a:ext cx="7797800" cy="779463"/>
          </a:xfrm>
        </p:spPr>
        <p:txBody>
          <a:bodyPr/>
          <a:lstStyle/>
          <a:p>
            <a:r>
              <a:rPr lang="zh-CN" altLang="en-US" smtClean="0">
                <a:latin typeface="华文行楷" pitchFamily="2" charset="-122"/>
                <a:ea typeface="华文行楷" pitchFamily="2" charset="-122"/>
                <a:cs typeface="隶书" pitchFamily="49" charset="-122"/>
              </a:rPr>
              <a:t>微处理器读取一条指令的控制过程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2763" y="1258888"/>
            <a:ext cx="7300912" cy="3429000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Tahoma" pitchFamily="34" charset="0"/>
              <a:buAutoNum type="arabicPeriod"/>
            </a:pPr>
            <a:r>
              <a:rPr lang="zh-CN" altLang="en-US" smtClean="0"/>
              <a:t>发出读取数据所在的目标地址</a:t>
            </a:r>
            <a:endParaRPr lang="en-US" altLang="zh-CN" smtClean="0"/>
          </a:p>
          <a:p>
            <a:pPr lvl="1">
              <a:spcBef>
                <a:spcPts val="1200"/>
              </a:spcBef>
              <a:spcAft>
                <a:spcPct val="0"/>
              </a:spcAft>
            </a:pPr>
            <a:r>
              <a:rPr lang="zh-CN" altLang="en-US" smtClean="0"/>
              <a:t>内存储器单元地址</a:t>
            </a:r>
            <a:endParaRPr lang="en-US" altLang="zh-CN" smtClean="0"/>
          </a:p>
          <a:p>
            <a:pPr lvl="1">
              <a:spcBef>
                <a:spcPts val="1200"/>
              </a:spcBef>
              <a:spcAft>
                <a:spcPct val="0"/>
              </a:spcAft>
            </a:pPr>
            <a:r>
              <a:rPr lang="en-US" altLang="zh-CN" smtClean="0"/>
              <a:t>I/O</a:t>
            </a:r>
            <a:r>
              <a:rPr lang="zh-CN" altLang="en-US" smtClean="0"/>
              <a:t>接口地址</a:t>
            </a:r>
            <a:endParaRPr lang="en-US" altLang="zh-CN" smtClean="0"/>
          </a:p>
          <a:p>
            <a:pPr marL="514350" indent="-514350">
              <a:spcBef>
                <a:spcPts val="12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Tahoma" pitchFamily="34" charset="0"/>
              <a:buAutoNum type="arabicPeriod" startAt="2"/>
            </a:pPr>
            <a:r>
              <a:rPr lang="zh-CN" altLang="en-US" smtClean="0"/>
              <a:t>发出读控制信号</a:t>
            </a:r>
            <a:endParaRPr lang="en-US" altLang="zh-CN" smtClean="0"/>
          </a:p>
          <a:p>
            <a:pPr marL="514350" indent="-514350">
              <a:spcBef>
                <a:spcPts val="12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Tahoma" pitchFamily="34" charset="0"/>
              <a:buAutoNum type="arabicPeriod" startAt="2"/>
            </a:pPr>
            <a:r>
              <a:rPr lang="zh-CN" altLang="en-US" smtClean="0"/>
              <a:t>送出传输的数据</a:t>
            </a:r>
            <a:endParaRPr lang="en-US" altLang="zh-CN" smtClean="0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230688" y="2281238"/>
            <a:ext cx="1533525" cy="2881312"/>
            <a:chOff x="5652690" y="2353444"/>
            <a:chExt cx="1533240" cy="2881313"/>
          </a:xfrm>
        </p:grpSpPr>
        <p:sp>
          <p:nvSpPr>
            <p:cNvPr id="17429" name="Text Box 30"/>
            <p:cNvSpPr txBox="1">
              <a:spLocks noChangeArrowheads="1"/>
            </p:cNvSpPr>
            <p:nvPr/>
          </p:nvSpPr>
          <p:spPr bwMode="auto">
            <a:xfrm>
              <a:off x="5796706" y="4082232"/>
              <a:ext cx="1249097" cy="327024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000">
                  <a:solidFill>
                    <a:schemeClr val="tx1"/>
                  </a:solidFill>
                  <a:ea typeface="宋体" charset="-122"/>
                </a:rPr>
                <a:t>B1H</a:t>
              </a:r>
            </a:p>
          </p:txBody>
        </p:sp>
        <p:sp>
          <p:nvSpPr>
            <p:cNvPr id="17430" name="Line 10"/>
            <p:cNvSpPr>
              <a:spLocks noChangeShapeType="1"/>
            </p:cNvSpPr>
            <p:nvPr/>
          </p:nvSpPr>
          <p:spPr bwMode="auto">
            <a:xfrm flipV="1">
              <a:off x="5687264" y="3985887"/>
              <a:ext cx="1498666" cy="0"/>
            </a:xfrm>
            <a:prstGeom prst="line">
              <a:avLst/>
            </a:prstGeom>
            <a:noFill/>
            <a:ln w="22225" cap="sq">
              <a:solidFill>
                <a:srgbClr val="339966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118800" rIns="90000" bIns="118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17431" name="Line 11"/>
            <p:cNvSpPr>
              <a:spLocks noChangeShapeType="1"/>
            </p:cNvSpPr>
            <p:nvPr/>
          </p:nvSpPr>
          <p:spPr bwMode="auto">
            <a:xfrm flipV="1">
              <a:off x="5687263" y="3473922"/>
              <a:ext cx="1498667" cy="0"/>
            </a:xfrm>
            <a:prstGeom prst="line">
              <a:avLst/>
            </a:prstGeom>
            <a:noFill/>
            <a:ln w="22225" cap="sq">
              <a:solidFill>
                <a:srgbClr val="339966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118800" rIns="90000" bIns="118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17432" name="Line 12"/>
            <p:cNvSpPr>
              <a:spLocks noChangeShapeType="1"/>
            </p:cNvSpPr>
            <p:nvPr/>
          </p:nvSpPr>
          <p:spPr bwMode="auto">
            <a:xfrm flipV="1">
              <a:off x="5687263" y="4492366"/>
              <a:ext cx="1498667" cy="0"/>
            </a:xfrm>
            <a:prstGeom prst="line">
              <a:avLst/>
            </a:prstGeom>
            <a:noFill/>
            <a:ln w="22225" cap="sq">
              <a:solidFill>
                <a:srgbClr val="339966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118800" rIns="90000" bIns="118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17433" name="Text Box 31"/>
            <p:cNvSpPr txBox="1">
              <a:spLocks noChangeArrowheads="1"/>
            </p:cNvSpPr>
            <p:nvPr/>
          </p:nvSpPr>
          <p:spPr bwMode="auto">
            <a:xfrm>
              <a:off x="6025090" y="2974206"/>
              <a:ext cx="851736" cy="387350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40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┇</a:t>
              </a:r>
            </a:p>
          </p:txBody>
        </p:sp>
        <p:sp>
          <p:nvSpPr>
            <p:cNvPr id="17434" name="Text Box 32"/>
            <p:cNvSpPr txBox="1">
              <a:spLocks noChangeArrowheads="1"/>
            </p:cNvSpPr>
            <p:nvPr/>
          </p:nvSpPr>
          <p:spPr bwMode="auto">
            <a:xfrm>
              <a:off x="6012730" y="4701356"/>
              <a:ext cx="853463" cy="387350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40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┇</a:t>
              </a:r>
            </a:p>
          </p:txBody>
        </p:sp>
        <p:sp>
          <p:nvSpPr>
            <p:cNvPr id="17435" name="Text Box 41"/>
            <p:cNvSpPr txBox="1">
              <a:spLocks noChangeArrowheads="1"/>
            </p:cNvSpPr>
            <p:nvPr/>
          </p:nvSpPr>
          <p:spPr bwMode="auto">
            <a:xfrm>
              <a:off x="5652690" y="2353444"/>
              <a:ext cx="1533239" cy="327025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内存储器</a:t>
              </a: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5674911" y="2804294"/>
              <a:ext cx="1511019" cy="2430463"/>
            </a:xfrm>
            <a:prstGeom prst="rect">
              <a:avLst/>
            </a:prstGeom>
            <a:noFill/>
            <a:ln w="22225" cap="sq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lg" len="lg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813675" y="3578225"/>
            <a:ext cx="1079500" cy="1727200"/>
            <a:chOff x="7812930" y="3577580"/>
            <a:chExt cx="1080120" cy="1728192"/>
          </a:xfrm>
        </p:grpSpPr>
        <p:sp>
          <p:nvSpPr>
            <p:cNvPr id="17427" name="矩形 4"/>
            <p:cNvSpPr>
              <a:spLocks noChangeArrowheads="1"/>
            </p:cNvSpPr>
            <p:nvPr/>
          </p:nvSpPr>
          <p:spPr bwMode="auto">
            <a:xfrm>
              <a:off x="7812930" y="3577580"/>
              <a:ext cx="1080120" cy="1728192"/>
            </a:xfrm>
            <a:prstGeom prst="rect">
              <a:avLst/>
            </a:prstGeom>
            <a:noFill/>
            <a:ln w="31750" cap="sq" algn="ctr">
              <a:solidFill>
                <a:srgbClr val="FF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17428" name="TextBox 14"/>
            <p:cNvSpPr txBox="1">
              <a:spLocks noChangeArrowheads="1"/>
            </p:cNvSpPr>
            <p:nvPr/>
          </p:nvSpPr>
          <p:spPr bwMode="auto">
            <a:xfrm>
              <a:off x="7920942" y="4063225"/>
              <a:ext cx="86409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000">
                  <a:solidFill>
                    <a:schemeClr val="tx1"/>
                  </a:solidFill>
                  <a:ea typeface="宋体" charset="-122"/>
                </a:rPr>
                <a:t>CPU</a:t>
              </a:r>
              <a:endParaRPr lang="zh-CN" altLang="en-US" sz="2000">
                <a:solidFill>
                  <a:schemeClr val="tx1"/>
                </a:solidFill>
                <a:ea typeface="宋体" charset="-122"/>
              </a:endParaRPr>
            </a:p>
          </p:txBody>
        </p:sp>
      </p:grpSp>
      <p:cxnSp>
        <p:nvCxnSpPr>
          <p:cNvPr id="16" name="直接箭头连接符 15"/>
          <p:cNvCxnSpPr>
            <a:cxnSpLocks noChangeShapeType="1"/>
          </p:cNvCxnSpPr>
          <p:nvPr/>
        </p:nvCxnSpPr>
        <p:spPr bwMode="auto">
          <a:xfrm flipH="1">
            <a:off x="5764213" y="3952875"/>
            <a:ext cx="2016125" cy="0"/>
          </a:xfrm>
          <a:prstGeom prst="straightConnector1">
            <a:avLst/>
          </a:prstGeom>
          <a:noFill/>
          <a:ln w="38100" cap="sq" algn="ctr">
            <a:solidFill>
              <a:schemeClr val="tx1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386513" y="3503613"/>
            <a:ext cx="86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楷体_GB2312" pitchFamily="49" charset="-122"/>
              </a:rPr>
              <a:t>地址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 flipH="1">
            <a:off x="5764213" y="4903788"/>
            <a:ext cx="2016125" cy="0"/>
          </a:xfrm>
          <a:prstGeom prst="straightConnector1">
            <a:avLst/>
          </a:prstGeom>
          <a:solidFill>
            <a:srgbClr val="FF6600"/>
          </a:solidFill>
          <a:ln w="38100" cap="sq" cmpd="sng" algn="ctr">
            <a:solidFill>
              <a:schemeClr val="accent5">
                <a:lumMod val="25000"/>
              </a:schemeClr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267450" y="4513263"/>
            <a:ext cx="1404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楷体_GB2312" pitchFamily="49" charset="-122"/>
              </a:rPr>
              <a:t>控制信号</a:t>
            </a:r>
          </a:p>
        </p:txBody>
      </p:sp>
      <p:cxnSp>
        <p:nvCxnSpPr>
          <p:cNvPr id="20" name="直接箭头连接符 19"/>
          <p:cNvCxnSpPr>
            <a:cxnSpLocks noChangeShapeType="1"/>
          </p:cNvCxnSpPr>
          <p:nvPr/>
        </p:nvCxnSpPr>
        <p:spPr bwMode="auto">
          <a:xfrm>
            <a:off x="5764213" y="4337050"/>
            <a:ext cx="2016125" cy="0"/>
          </a:xfrm>
          <a:prstGeom prst="straightConnector1">
            <a:avLst/>
          </a:prstGeom>
          <a:noFill/>
          <a:ln w="38100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386513" y="3973513"/>
            <a:ext cx="10969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楷体_GB2312" pitchFamily="49" charset="-122"/>
              </a:rPr>
              <a:t>数据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192588" y="3289300"/>
            <a:ext cx="1541462" cy="1830388"/>
            <a:chOff x="6709904" y="1387486"/>
            <a:chExt cx="1540879" cy="1830054"/>
          </a:xfrm>
        </p:grpSpPr>
        <p:sp>
          <p:nvSpPr>
            <p:cNvPr id="17421" name="Text Box 30"/>
            <p:cNvSpPr txBox="1">
              <a:spLocks noChangeArrowheads="1"/>
            </p:cNvSpPr>
            <p:nvPr/>
          </p:nvSpPr>
          <p:spPr bwMode="auto">
            <a:xfrm>
              <a:off x="6861559" y="2289423"/>
              <a:ext cx="1249097" cy="327024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000">
                  <a:solidFill>
                    <a:schemeClr val="tx1"/>
                  </a:solidFill>
                  <a:ea typeface="宋体" charset="-122"/>
                </a:rPr>
                <a:t>A1H</a:t>
              </a:r>
            </a:p>
          </p:txBody>
        </p:sp>
        <p:sp>
          <p:nvSpPr>
            <p:cNvPr id="17422" name="Line 10"/>
            <p:cNvSpPr>
              <a:spLocks noChangeShapeType="1"/>
            </p:cNvSpPr>
            <p:nvPr/>
          </p:nvSpPr>
          <p:spPr bwMode="auto">
            <a:xfrm flipV="1">
              <a:off x="6752117" y="2193078"/>
              <a:ext cx="1498666" cy="0"/>
            </a:xfrm>
            <a:prstGeom prst="line">
              <a:avLst/>
            </a:prstGeom>
            <a:noFill/>
            <a:ln w="22225" cap="sq">
              <a:solidFill>
                <a:srgbClr val="339966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118800" rIns="90000" bIns="118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17423" name="Line 12"/>
            <p:cNvSpPr>
              <a:spLocks noChangeShapeType="1"/>
            </p:cNvSpPr>
            <p:nvPr/>
          </p:nvSpPr>
          <p:spPr bwMode="auto">
            <a:xfrm flipV="1">
              <a:off x="6752116" y="2699557"/>
              <a:ext cx="1498667" cy="0"/>
            </a:xfrm>
            <a:prstGeom prst="line">
              <a:avLst/>
            </a:prstGeom>
            <a:noFill/>
            <a:ln w="22225" cap="sq">
              <a:solidFill>
                <a:srgbClr val="339966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118800" rIns="90000" bIns="118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17424" name="Text Box 32"/>
            <p:cNvSpPr txBox="1">
              <a:spLocks noChangeArrowheads="1"/>
            </p:cNvSpPr>
            <p:nvPr/>
          </p:nvSpPr>
          <p:spPr bwMode="auto">
            <a:xfrm>
              <a:off x="7077583" y="2785492"/>
              <a:ext cx="853463" cy="387350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40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┇</a:t>
              </a:r>
            </a:p>
          </p:txBody>
        </p:sp>
        <p:sp>
          <p:nvSpPr>
            <p:cNvPr id="17425" name="Text Box 41"/>
            <p:cNvSpPr txBox="1">
              <a:spLocks noChangeArrowheads="1"/>
            </p:cNvSpPr>
            <p:nvPr/>
          </p:nvSpPr>
          <p:spPr bwMode="auto">
            <a:xfrm>
              <a:off x="6709904" y="1387486"/>
              <a:ext cx="1533239" cy="327025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00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I/O</a:t>
              </a:r>
              <a:r>
                <a:rPr lang="zh-CN" altLang="en-US" sz="200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接口</a:t>
              </a: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6738468" y="1731911"/>
              <a:ext cx="1512315" cy="1485629"/>
            </a:xfrm>
            <a:prstGeom prst="rect">
              <a:avLst/>
            </a:prstGeom>
            <a:noFill/>
            <a:ln w="22225" cap="sq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lg" len="lg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213" y="912813"/>
            <a:ext cx="7632700" cy="36734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zh-CN" smtClean="0"/>
              <a:t>CPU</a:t>
            </a:r>
            <a:r>
              <a:rPr lang="zh-CN" altLang="en-US" smtClean="0"/>
              <a:t>完成一次访问内存或</a:t>
            </a:r>
            <a:r>
              <a:rPr lang="en-US" altLang="zh-CN" smtClean="0"/>
              <a:t>I/O</a:t>
            </a:r>
            <a:r>
              <a:rPr lang="zh-CN" altLang="en-US" smtClean="0"/>
              <a:t>接口需要</a:t>
            </a:r>
            <a:r>
              <a:rPr lang="en-US" altLang="zh-CN" smtClean="0"/>
              <a:t>:</a:t>
            </a:r>
            <a:endParaRPr lang="zh-CN" altLang="en-US" smtClean="0"/>
          </a:p>
          <a:p>
            <a:pPr lvl="1">
              <a:spcAft>
                <a:spcPct val="0"/>
              </a:spcAft>
            </a:pPr>
            <a:r>
              <a:rPr lang="zh-CN" altLang="en-US" smtClean="0"/>
              <a:t>地址信号</a:t>
            </a:r>
            <a:endParaRPr lang="en-US" altLang="zh-CN" smtClean="0"/>
          </a:p>
          <a:p>
            <a:pPr lvl="1">
              <a:spcAft>
                <a:spcPct val="0"/>
              </a:spcAft>
            </a:pPr>
            <a:r>
              <a:rPr lang="zh-CN" altLang="en-US" smtClean="0"/>
              <a:t>数据信号</a:t>
            </a:r>
            <a:endParaRPr lang="en-US" altLang="zh-CN" smtClean="0"/>
          </a:p>
          <a:p>
            <a:pPr lvl="1">
              <a:spcAft>
                <a:spcPct val="0"/>
              </a:spcAft>
            </a:pPr>
            <a:r>
              <a:rPr lang="zh-CN" altLang="en-US" smtClean="0"/>
              <a:t>各种控制信号</a:t>
            </a:r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8FFBBEF-1C84-4CD4-8AA9-B436FB039F62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13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1FA7129-E212-4C20-877B-59E279BBA998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14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主要引线</a:t>
            </a:r>
            <a:r>
              <a:rPr lang="en-US" altLang="zh-CN" sz="2800" b="0" smtClean="0">
                <a:solidFill>
                  <a:schemeClr val="tx1"/>
                </a:solidFill>
                <a:ea typeface="宋体" charset="-122"/>
                <a:cs typeface="隶书" pitchFamily="49" charset="-122"/>
              </a:rPr>
              <a:t>——</a:t>
            </a:r>
            <a:r>
              <a:rPr lang="zh-CN" altLang="en-US" sz="280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cs typeface="隶书" pitchFamily="49" charset="-122"/>
              </a:rPr>
              <a:t>最小模式下的</a:t>
            </a:r>
            <a:r>
              <a:rPr lang="en-US" altLang="zh-CN" sz="2800" smtClean="0">
                <a:solidFill>
                  <a:schemeClr val="tx1"/>
                </a:solidFill>
                <a:ea typeface="华文中宋" pitchFamily="2" charset="-122"/>
                <a:cs typeface="隶书" pitchFamily="49" charset="-122"/>
              </a:rPr>
              <a:t>8088</a:t>
            </a:r>
            <a:r>
              <a:rPr lang="zh-CN" altLang="en-US" sz="280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cs typeface="隶书" pitchFamily="49" charset="-122"/>
              </a:rPr>
              <a:t>引线</a:t>
            </a:r>
            <a:endParaRPr lang="zh-CN" altLang="en-US" sz="320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隶书" pitchFamily="49" charset="-122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4613"/>
            <a:ext cx="7920037" cy="35560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30000"/>
              </a:spcAft>
            </a:pPr>
            <a:r>
              <a:rPr lang="zh-CN" altLang="en-US" u="sng" smtClean="0">
                <a:latin typeface="宋体" charset="-122"/>
              </a:rPr>
              <a:t>地址线和数据线：</a:t>
            </a:r>
            <a:endParaRPr lang="en-US" altLang="zh-CN" u="sng" smtClean="0">
              <a:latin typeface="宋体" charset="-122"/>
            </a:endParaRPr>
          </a:p>
          <a:p>
            <a:pPr lvl="1" eaLnBrk="1" hangingPunct="1">
              <a:lnSpc>
                <a:spcPct val="115000"/>
              </a:lnSpc>
              <a:spcAft>
                <a:spcPct val="15000"/>
              </a:spcAft>
            </a:pPr>
            <a:r>
              <a:rPr lang="en-US" altLang="zh-CN" smtClean="0">
                <a:latin typeface="宋体" charset="-122"/>
              </a:rPr>
              <a:t>AD</a:t>
            </a:r>
            <a:r>
              <a:rPr lang="en-US" altLang="zh-CN" baseline="-25000" smtClean="0">
                <a:latin typeface="宋体" charset="-122"/>
              </a:rPr>
              <a:t>0</a:t>
            </a:r>
            <a:r>
              <a:rPr lang="en-US" altLang="zh-CN" smtClean="0">
                <a:latin typeface="Arial" charset="0"/>
              </a:rPr>
              <a:t>—</a:t>
            </a:r>
            <a:r>
              <a:rPr lang="en-US" altLang="zh-CN" smtClean="0">
                <a:latin typeface="宋体" charset="-122"/>
              </a:rPr>
              <a:t>AD</a:t>
            </a:r>
            <a:r>
              <a:rPr lang="en-US" altLang="zh-CN" baseline="-25000" smtClean="0">
                <a:latin typeface="宋体" charset="-122"/>
              </a:rPr>
              <a:t>7</a:t>
            </a:r>
            <a:r>
              <a:rPr lang="en-US" altLang="zh-CN" smtClean="0">
                <a:latin typeface="宋体" charset="-122"/>
              </a:rPr>
              <a:t>：</a:t>
            </a:r>
            <a:r>
              <a:rPr lang="zh-CN" altLang="en-US" smtClean="0">
                <a:latin typeface="宋体" charset="-122"/>
              </a:rPr>
              <a:t>低8位地址和低</a:t>
            </a:r>
            <a:r>
              <a:rPr lang="en-US" altLang="zh-CN" smtClean="0">
                <a:latin typeface="宋体" charset="-122"/>
              </a:rPr>
              <a:t>8</a:t>
            </a:r>
            <a:r>
              <a:rPr lang="zh-CN" altLang="en-US" smtClean="0">
                <a:latin typeface="宋体" charset="-122"/>
              </a:rPr>
              <a:t>位数据信号分时复用。在传送地址信号时为单向，传送数据信号时为双向。</a:t>
            </a:r>
          </a:p>
          <a:p>
            <a:pPr lvl="1" eaLnBrk="1" hangingPunct="1">
              <a:lnSpc>
                <a:spcPct val="115000"/>
              </a:lnSpc>
              <a:spcAft>
                <a:spcPct val="15000"/>
              </a:spcAft>
            </a:pPr>
            <a:r>
              <a:rPr lang="en-US" altLang="zh-CN" smtClean="0">
                <a:latin typeface="宋体" charset="-122"/>
              </a:rPr>
              <a:t>A</a:t>
            </a:r>
            <a:r>
              <a:rPr lang="en-US" altLang="zh-CN" baseline="-25000" smtClean="0">
                <a:latin typeface="宋体" charset="-122"/>
              </a:rPr>
              <a:t>16</a:t>
            </a:r>
            <a:r>
              <a:rPr lang="en-US" altLang="zh-CN" smtClean="0">
                <a:latin typeface="宋体" charset="-122"/>
              </a:rPr>
              <a:t>--A</a:t>
            </a:r>
            <a:r>
              <a:rPr lang="en-US" altLang="zh-CN" baseline="-25000" smtClean="0">
                <a:latin typeface="宋体" charset="-122"/>
              </a:rPr>
              <a:t>19</a:t>
            </a:r>
            <a:r>
              <a:rPr lang="en-US" altLang="zh-CN" smtClean="0">
                <a:latin typeface="宋体" charset="-122"/>
              </a:rPr>
              <a:t>：</a:t>
            </a:r>
            <a:r>
              <a:rPr lang="zh-CN" altLang="en-US" smtClean="0">
                <a:latin typeface="宋体" charset="-122"/>
              </a:rPr>
              <a:t>高4位地址信号，与状态信号分时复用。</a:t>
            </a:r>
          </a:p>
          <a:p>
            <a:pPr lvl="1" eaLnBrk="1" hangingPunct="1">
              <a:lnSpc>
                <a:spcPct val="115000"/>
              </a:lnSpc>
              <a:spcAft>
                <a:spcPct val="15000"/>
              </a:spcAft>
            </a:pPr>
            <a:r>
              <a:rPr lang="en-US" altLang="zh-CN" smtClean="0">
                <a:solidFill>
                  <a:srgbClr val="FF0000"/>
                </a:solidFill>
                <a:latin typeface="宋体" charset="-122"/>
              </a:rPr>
              <a:t>A</a:t>
            </a:r>
            <a:r>
              <a:rPr lang="en-US" altLang="zh-CN" baseline="-25000" smtClean="0">
                <a:solidFill>
                  <a:srgbClr val="FF0000"/>
                </a:solidFill>
                <a:latin typeface="宋体" charset="-122"/>
              </a:rPr>
              <a:t>8</a:t>
            </a:r>
            <a:r>
              <a:rPr lang="en-US" altLang="zh-CN" smtClean="0">
                <a:solidFill>
                  <a:srgbClr val="FF0000"/>
                </a:solidFill>
                <a:latin typeface="Arial" charset="0"/>
              </a:rPr>
              <a:t>—</a:t>
            </a:r>
            <a:r>
              <a:rPr lang="en-US" altLang="zh-CN" smtClean="0">
                <a:solidFill>
                  <a:srgbClr val="FF0000"/>
                </a:solidFill>
                <a:latin typeface="宋体" charset="-122"/>
              </a:rPr>
              <a:t>A</a:t>
            </a:r>
            <a:r>
              <a:rPr lang="en-US" altLang="zh-CN" baseline="-25000" smtClean="0">
                <a:solidFill>
                  <a:srgbClr val="FF0000"/>
                </a:solidFill>
                <a:latin typeface="宋体" charset="-122"/>
              </a:rPr>
              <a:t>15 </a:t>
            </a:r>
            <a:r>
              <a:rPr lang="en-US" altLang="zh-CN" smtClean="0">
                <a:latin typeface="宋体" charset="-122"/>
              </a:rPr>
              <a:t>：</a:t>
            </a:r>
            <a:r>
              <a:rPr lang="zh-CN" altLang="en-US" smtClean="0">
                <a:latin typeface="宋体" charset="-122"/>
              </a:rPr>
              <a:t>8位地址信号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02150" y="4618038"/>
            <a:ext cx="2301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中宋" pitchFamily="2" charset="-122"/>
              </a:rPr>
              <a:t>不同时，但共用</a:t>
            </a:r>
          </a:p>
        </p:txBody>
      </p:sp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6351588" y="3028950"/>
            <a:ext cx="1512887" cy="503238"/>
          </a:xfrm>
          <a:prstGeom prst="ellipse">
            <a:avLst/>
          </a:prstGeom>
          <a:noFill/>
          <a:ln w="19050" cap="sq" algn="ctr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" name="任意多边形 5"/>
          <p:cNvSpPr>
            <a:spLocks/>
          </p:cNvSpPr>
          <p:nvPr/>
        </p:nvSpPr>
        <p:spPr bwMode="auto">
          <a:xfrm>
            <a:off x="5554663" y="3535363"/>
            <a:ext cx="1323975" cy="1022350"/>
          </a:xfrm>
          <a:custGeom>
            <a:avLst/>
            <a:gdLst>
              <a:gd name="T0" fmla="*/ 1324259 w 1323833"/>
              <a:gd name="T1" fmla="*/ 0 h 1023582"/>
              <a:gd name="T2" fmla="*/ 1228694 w 1323833"/>
              <a:gd name="T3" fmla="*/ 27197 h 1023582"/>
              <a:gd name="T4" fmla="*/ 1092172 w 1323833"/>
              <a:gd name="T5" fmla="*/ 95189 h 1023582"/>
              <a:gd name="T6" fmla="*/ 969303 w 1323833"/>
              <a:gd name="T7" fmla="*/ 149585 h 1023582"/>
              <a:gd name="T8" fmla="*/ 846434 w 1323833"/>
              <a:gd name="T9" fmla="*/ 258373 h 1023582"/>
              <a:gd name="T10" fmla="*/ 805476 w 1323833"/>
              <a:gd name="T11" fmla="*/ 299168 h 1023582"/>
              <a:gd name="T12" fmla="*/ 750870 w 1323833"/>
              <a:gd name="T13" fmla="*/ 380759 h 1023582"/>
              <a:gd name="T14" fmla="*/ 764520 w 1323833"/>
              <a:gd name="T15" fmla="*/ 503146 h 1023582"/>
              <a:gd name="T16" fmla="*/ 805476 w 1323833"/>
              <a:gd name="T17" fmla="*/ 516745 h 1023582"/>
              <a:gd name="T18" fmla="*/ 860085 w 1323833"/>
              <a:gd name="T19" fmla="*/ 543943 h 1023582"/>
              <a:gd name="T20" fmla="*/ 955649 w 1323833"/>
              <a:gd name="T21" fmla="*/ 530343 h 1023582"/>
              <a:gd name="T22" fmla="*/ 928348 w 1323833"/>
              <a:gd name="T23" fmla="*/ 475949 h 1023582"/>
              <a:gd name="T24" fmla="*/ 887389 w 1323833"/>
              <a:gd name="T25" fmla="*/ 462350 h 1023582"/>
              <a:gd name="T26" fmla="*/ 846434 w 1323833"/>
              <a:gd name="T27" fmla="*/ 435154 h 1023582"/>
              <a:gd name="T28" fmla="*/ 750870 w 1323833"/>
              <a:gd name="T29" fmla="*/ 448752 h 1023582"/>
              <a:gd name="T30" fmla="*/ 668956 w 1323833"/>
              <a:gd name="T31" fmla="*/ 475949 h 1023582"/>
              <a:gd name="T32" fmla="*/ 573389 w 1323833"/>
              <a:gd name="T33" fmla="*/ 543943 h 1023582"/>
              <a:gd name="T34" fmla="*/ 491478 w 1323833"/>
              <a:gd name="T35" fmla="*/ 625532 h 1023582"/>
              <a:gd name="T36" fmla="*/ 409565 w 1323833"/>
              <a:gd name="T37" fmla="*/ 679928 h 1023582"/>
              <a:gd name="T38" fmla="*/ 368609 w 1323833"/>
              <a:gd name="T39" fmla="*/ 720721 h 1023582"/>
              <a:gd name="T40" fmla="*/ 327651 w 1323833"/>
              <a:gd name="T41" fmla="*/ 734321 h 1023582"/>
              <a:gd name="T42" fmla="*/ 286696 w 1323833"/>
              <a:gd name="T43" fmla="*/ 761518 h 1023582"/>
              <a:gd name="T44" fmla="*/ 218433 w 1323833"/>
              <a:gd name="T45" fmla="*/ 815913 h 1023582"/>
              <a:gd name="T46" fmla="*/ 136522 w 1323833"/>
              <a:gd name="T47" fmla="*/ 870307 h 1023582"/>
              <a:gd name="T48" fmla="*/ 109218 w 1323833"/>
              <a:gd name="T49" fmla="*/ 911102 h 1023582"/>
              <a:gd name="T50" fmla="*/ 0 w 1323833"/>
              <a:gd name="T51" fmla="*/ 1019890 h 102358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23833" h="1023582">
                <a:moveTo>
                  <a:pt x="1323833" y="0"/>
                </a:moveTo>
                <a:cubicBezTo>
                  <a:pt x="1291988" y="9099"/>
                  <a:pt x="1258369" y="13417"/>
                  <a:pt x="1228298" y="27296"/>
                </a:cubicBezTo>
                <a:cubicBezTo>
                  <a:pt x="1036273" y="115923"/>
                  <a:pt x="1232288" y="60419"/>
                  <a:pt x="1091821" y="95534"/>
                </a:cubicBezTo>
                <a:cubicBezTo>
                  <a:pt x="999161" y="157307"/>
                  <a:pt x="1115160" y="85162"/>
                  <a:pt x="968991" y="150126"/>
                </a:cubicBezTo>
                <a:cubicBezTo>
                  <a:pt x="925153" y="169610"/>
                  <a:pt x="870871" y="234598"/>
                  <a:pt x="846161" y="259308"/>
                </a:cubicBezTo>
                <a:cubicBezTo>
                  <a:pt x="832513" y="272956"/>
                  <a:pt x="815924" y="284192"/>
                  <a:pt x="805218" y="300251"/>
                </a:cubicBezTo>
                <a:lnTo>
                  <a:pt x="750627" y="382137"/>
                </a:lnTo>
                <a:cubicBezTo>
                  <a:pt x="755176" y="423080"/>
                  <a:pt x="748975" y="466718"/>
                  <a:pt x="764274" y="504967"/>
                </a:cubicBezTo>
                <a:cubicBezTo>
                  <a:pt x="769617" y="518324"/>
                  <a:pt x="791995" y="512948"/>
                  <a:pt x="805218" y="518615"/>
                </a:cubicBezTo>
                <a:cubicBezTo>
                  <a:pt x="823918" y="526629"/>
                  <a:pt x="841612" y="536812"/>
                  <a:pt x="859809" y="545911"/>
                </a:cubicBezTo>
                <a:cubicBezTo>
                  <a:pt x="891654" y="541362"/>
                  <a:pt x="932597" y="555009"/>
                  <a:pt x="955343" y="532263"/>
                </a:cubicBezTo>
                <a:cubicBezTo>
                  <a:pt x="969729" y="517877"/>
                  <a:pt x="942434" y="492058"/>
                  <a:pt x="928048" y="477672"/>
                </a:cubicBezTo>
                <a:cubicBezTo>
                  <a:pt x="917875" y="467499"/>
                  <a:pt x="899971" y="470458"/>
                  <a:pt x="887104" y="464024"/>
                </a:cubicBezTo>
                <a:cubicBezTo>
                  <a:pt x="872433" y="456689"/>
                  <a:pt x="859809" y="445827"/>
                  <a:pt x="846161" y="436729"/>
                </a:cubicBezTo>
                <a:cubicBezTo>
                  <a:pt x="814316" y="441278"/>
                  <a:pt x="781971" y="443143"/>
                  <a:pt x="750627" y="450376"/>
                </a:cubicBezTo>
                <a:cubicBezTo>
                  <a:pt x="722592" y="456846"/>
                  <a:pt x="668740" y="477672"/>
                  <a:pt x="668740" y="477672"/>
                </a:cubicBezTo>
                <a:cubicBezTo>
                  <a:pt x="511168" y="635244"/>
                  <a:pt x="752835" y="402208"/>
                  <a:pt x="573206" y="545911"/>
                </a:cubicBezTo>
                <a:cubicBezTo>
                  <a:pt x="543063" y="570025"/>
                  <a:pt x="523437" y="606385"/>
                  <a:pt x="491319" y="627797"/>
                </a:cubicBezTo>
                <a:cubicBezTo>
                  <a:pt x="464024" y="645994"/>
                  <a:pt x="432630" y="659192"/>
                  <a:pt x="409433" y="682388"/>
                </a:cubicBezTo>
                <a:cubicBezTo>
                  <a:pt x="395785" y="696036"/>
                  <a:pt x="384548" y="712625"/>
                  <a:pt x="368489" y="723331"/>
                </a:cubicBezTo>
                <a:cubicBezTo>
                  <a:pt x="356519" y="731311"/>
                  <a:pt x="340413" y="730545"/>
                  <a:pt x="327546" y="736979"/>
                </a:cubicBezTo>
                <a:cubicBezTo>
                  <a:pt x="312875" y="744315"/>
                  <a:pt x="300251" y="755176"/>
                  <a:pt x="286603" y="764275"/>
                </a:cubicBezTo>
                <a:cubicBezTo>
                  <a:pt x="236168" y="839925"/>
                  <a:pt x="288163" y="780089"/>
                  <a:pt x="218364" y="818866"/>
                </a:cubicBezTo>
                <a:cubicBezTo>
                  <a:pt x="189687" y="834798"/>
                  <a:pt x="136477" y="873457"/>
                  <a:pt x="136477" y="873457"/>
                </a:cubicBezTo>
                <a:cubicBezTo>
                  <a:pt x="127379" y="887105"/>
                  <a:pt x="120155" y="902208"/>
                  <a:pt x="109182" y="914400"/>
                </a:cubicBezTo>
                <a:cubicBezTo>
                  <a:pt x="74751" y="952657"/>
                  <a:pt x="36394" y="987188"/>
                  <a:pt x="0" y="1023582"/>
                </a:cubicBezTo>
              </a:path>
            </a:pathLst>
          </a:custGeom>
          <a:noFill/>
          <a:ln w="127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C8A429E-DB55-4E38-ABBC-FE13883D2653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15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主要的控制和状态信号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201738"/>
            <a:ext cx="7799388" cy="3840162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400" smtClean="0">
                <a:latin typeface="宋体" charset="-122"/>
              </a:rPr>
              <a:t>WR：  </a:t>
            </a:r>
            <a:r>
              <a:rPr lang="zh-CN" altLang="en-US" sz="2400" smtClean="0">
                <a:latin typeface="宋体" charset="-122"/>
              </a:rPr>
              <a:t>写信号；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400" smtClean="0">
                <a:latin typeface="宋体" charset="-122"/>
              </a:rPr>
              <a:t>RD：  </a:t>
            </a:r>
            <a:r>
              <a:rPr lang="zh-CN" altLang="en-US" sz="2400" smtClean="0">
                <a:latin typeface="宋体" charset="-122"/>
              </a:rPr>
              <a:t>读信号；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400" smtClean="0">
                <a:solidFill>
                  <a:srgbClr val="FF0000"/>
                </a:solidFill>
                <a:latin typeface="宋体" charset="-122"/>
              </a:rPr>
              <a:t>IO/M：</a:t>
            </a:r>
            <a:r>
              <a:rPr lang="zh-CN" altLang="en-US" sz="2400" smtClean="0">
                <a:latin typeface="宋体" charset="-122"/>
              </a:rPr>
              <a:t>为“0”表示访问内存，为“1”表示访问接口；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400" smtClean="0">
                <a:latin typeface="宋体" charset="-122"/>
              </a:rPr>
              <a:t>DEN： </a:t>
            </a:r>
            <a:r>
              <a:rPr lang="zh-CN" altLang="en-US" sz="2400" smtClean="0">
                <a:latin typeface="宋体" charset="-122"/>
              </a:rPr>
              <a:t>低电平有效时，允许进行读/写操作；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400" smtClean="0">
                <a:latin typeface="宋体" charset="-122"/>
              </a:rPr>
              <a:t>DT/R</a:t>
            </a:r>
            <a:r>
              <a:rPr lang="zh-CN" altLang="en-US" sz="2400" smtClean="0">
                <a:latin typeface="宋体" charset="-122"/>
              </a:rPr>
              <a:t>：</a:t>
            </a:r>
            <a:r>
              <a:rPr lang="zh-CN" altLang="en-US" sz="2400" smtClean="0"/>
              <a:t>数据收发器的传送方向控制； </a:t>
            </a:r>
            <a:endParaRPr lang="zh-CN" altLang="en-US" sz="2400" smtClean="0">
              <a:latin typeface="宋体" charset="-122"/>
            </a:endParaRP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400" smtClean="0">
                <a:latin typeface="宋体" charset="-122"/>
              </a:rPr>
              <a:t>ALE</a:t>
            </a:r>
            <a:r>
              <a:rPr lang="zh-CN" altLang="en-US" sz="2400" smtClean="0">
                <a:latin typeface="宋体" charset="-122"/>
              </a:rPr>
              <a:t>：地址锁存信号；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400" smtClean="0">
                <a:latin typeface="宋体" charset="-122"/>
              </a:rPr>
              <a:t>RESET：</a:t>
            </a:r>
            <a:r>
              <a:rPr lang="zh-CN" altLang="en-US" sz="2400" smtClean="0">
                <a:latin typeface="宋体" charset="-122"/>
              </a:rPr>
              <a:t>复位信号。</a:t>
            </a:r>
          </a:p>
        </p:txBody>
      </p:sp>
      <p:sp>
        <p:nvSpPr>
          <p:cNvPr id="46084" name="Line 4"/>
          <p:cNvSpPr>
            <a:spLocks noChangeShapeType="1"/>
          </p:cNvSpPr>
          <p:nvPr/>
        </p:nvSpPr>
        <p:spPr bwMode="auto">
          <a:xfrm>
            <a:off x="1166813" y="1295400"/>
            <a:ext cx="376237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>
            <a:off x="1182688" y="1808163"/>
            <a:ext cx="37465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6" name="Line 6"/>
          <p:cNvSpPr>
            <a:spLocks noChangeShapeType="1"/>
          </p:cNvSpPr>
          <p:nvPr/>
        </p:nvSpPr>
        <p:spPr bwMode="auto">
          <a:xfrm>
            <a:off x="1651000" y="2308225"/>
            <a:ext cx="21113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7" name="Line 7"/>
          <p:cNvSpPr>
            <a:spLocks noChangeShapeType="1"/>
          </p:cNvSpPr>
          <p:nvPr/>
        </p:nvSpPr>
        <p:spPr bwMode="auto">
          <a:xfrm>
            <a:off x="1166813" y="3217863"/>
            <a:ext cx="5334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1620838" y="3721100"/>
            <a:ext cx="211137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/>
      <p:bldP spid="46085" grpId="0" animBg="1"/>
      <p:bldP spid="46086" grpId="0" animBg="1"/>
      <p:bldP spid="46087" grpId="0" animBg="1"/>
      <p:bldP spid="4608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D242354-6CA0-424E-B483-59C7D9EC1EF9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16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例：</a:t>
            </a:r>
            <a:endParaRPr lang="zh-CN" altLang="en-US" b="0" smtClean="0">
              <a:cs typeface="隶书" pitchFamily="49" charset="-122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344613"/>
            <a:ext cx="7234237" cy="2413000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>
                <a:latin typeface="宋体" charset="-122"/>
              </a:rPr>
              <a:t>如果有：</a:t>
            </a:r>
            <a:endParaRPr lang="en-US" altLang="zh-CN" smtClean="0">
              <a:latin typeface="宋体" charset="-122"/>
            </a:endParaRPr>
          </a:p>
          <a:p>
            <a:pPr lvl="1" eaLnBrk="1" hangingPunct="1">
              <a:spcAft>
                <a:spcPct val="0"/>
              </a:spcAft>
            </a:pPr>
            <a:r>
              <a:rPr lang="en-US" altLang="zh-CN" smtClean="0">
                <a:latin typeface="宋体" charset="-122"/>
              </a:rPr>
              <a:t>#WR=1，#RD=0，IO/#M=0</a:t>
            </a:r>
            <a:endParaRPr lang="zh-CN" altLang="en-US" smtClean="0">
              <a:latin typeface="宋体" charset="-122"/>
            </a:endParaRPr>
          </a:p>
          <a:p>
            <a:pPr eaLnBrk="1" hangingPunct="1">
              <a:spcAft>
                <a:spcPct val="0"/>
              </a:spcAft>
            </a:pPr>
            <a:r>
              <a:rPr lang="zh-CN" altLang="en-US" smtClean="0">
                <a:latin typeface="宋体" charset="-122"/>
              </a:rPr>
              <a:t>表示：</a:t>
            </a:r>
            <a:endParaRPr lang="en-US" altLang="zh-CN" smtClean="0">
              <a:latin typeface="宋体" charset="-122"/>
            </a:endParaRPr>
          </a:p>
          <a:p>
            <a:pPr lvl="1" eaLnBrk="1" hangingPunct="1">
              <a:spcAft>
                <a:spcPct val="0"/>
              </a:spcAft>
            </a:pPr>
            <a:r>
              <a:rPr lang="en-US" altLang="zh-CN" smtClean="0">
                <a:latin typeface="宋体" charset="-122"/>
              </a:rPr>
              <a:t>CPU</a:t>
            </a:r>
            <a:r>
              <a:rPr lang="zh-CN" altLang="en-US" smtClean="0">
                <a:latin typeface="宋体" charset="-122"/>
              </a:rPr>
              <a:t>当前正在进行</a:t>
            </a:r>
            <a:r>
              <a:rPr lang="zh-CN" altLang="en-US" u="sng" smtClean="0">
                <a:latin typeface="宋体" charset="-122"/>
              </a:rPr>
              <a:t>读存储器</a:t>
            </a:r>
            <a:r>
              <a:rPr lang="zh-CN" altLang="en-US" smtClean="0">
                <a:latin typeface="宋体" charset="-122"/>
              </a:rPr>
              <a:t>操作</a:t>
            </a:r>
            <a:endParaRPr lang="zh-CN" altLang="en-US" sz="2000" smtClean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F272678-2893-4E29-B65B-D4B7EA034E42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17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863600"/>
          </a:xfrm>
        </p:spPr>
        <p:txBody>
          <a:bodyPr/>
          <a:lstStyle/>
          <a:p>
            <a:pPr eaLnBrk="1" hangingPunct="1"/>
            <a:r>
              <a:rPr lang="en-US" altLang="zh-CN" smtClean="0">
                <a:cs typeface="隶书" pitchFamily="49" charset="-122"/>
              </a:rPr>
              <a:t>READY</a:t>
            </a:r>
            <a:r>
              <a:rPr lang="zh-CN" altLang="en-US" sz="4400" smtClean="0">
                <a:cs typeface="隶书" pitchFamily="49" charset="-122"/>
              </a:rPr>
              <a:t>信号</a:t>
            </a:r>
            <a:endParaRPr lang="zh-CN" altLang="en-US" smtClean="0">
              <a:cs typeface="隶书" pitchFamily="49" charset="-122"/>
            </a:endParaRPr>
          </a:p>
        </p:txBody>
      </p:sp>
      <p:graphicFrame>
        <p:nvGraphicFramePr>
          <p:cNvPr id="22532" name="Object 11"/>
          <p:cNvGraphicFramePr>
            <a:graphicFrameLocks noGrp="1" noChangeAspect="1"/>
          </p:cNvGraphicFramePr>
          <p:nvPr>
            <p:ph type="body" idx="1"/>
          </p:nvPr>
        </p:nvGraphicFramePr>
        <p:xfrm>
          <a:off x="0" y="1993900"/>
          <a:ext cx="900112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VISIO" r:id="rId4" imgW="2792160" imgH="479880" progId="">
                  <p:embed/>
                </p:oleObj>
              </mc:Choice>
              <mc:Fallback>
                <p:oleObj name="VISIO" r:id="rId4" imgW="2792160" imgH="479880" progId="">
                  <p:embed/>
                  <p:pic>
                    <p:nvPicPr>
                      <p:cNvPr id="0" name="Object 1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lum bright="70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93900"/>
                        <a:ext cx="9001125" cy="1657350"/>
                      </a:xfrm>
                      <a:prstGeom prst="rect">
                        <a:avLst/>
                      </a:prstGeom>
                      <a:solidFill>
                        <a:srgbClr val="0000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213" y="1344613"/>
            <a:ext cx="7993062" cy="3889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zh-CN" smtClean="0"/>
              <a:t>CPU</a:t>
            </a:r>
            <a:r>
              <a:rPr lang="zh-CN" altLang="en-US" smtClean="0"/>
              <a:t>完成一次访问内存或</a:t>
            </a:r>
            <a:r>
              <a:rPr lang="en-US" altLang="zh-CN" smtClean="0"/>
              <a:t>I/O</a:t>
            </a:r>
            <a:r>
              <a:rPr lang="zh-CN" altLang="en-US" smtClean="0"/>
              <a:t>接口需要</a:t>
            </a:r>
            <a:r>
              <a:rPr lang="en-US" altLang="zh-CN" smtClean="0"/>
              <a:t>:</a:t>
            </a:r>
            <a:endParaRPr lang="zh-CN" altLang="en-US" smtClean="0"/>
          </a:p>
          <a:p>
            <a:pPr lvl="1">
              <a:spcAft>
                <a:spcPct val="0"/>
              </a:spcAft>
            </a:pPr>
            <a:r>
              <a:rPr lang="zh-CN" altLang="en-US" smtClean="0"/>
              <a:t>地址信号</a:t>
            </a:r>
            <a:endParaRPr lang="en-US" altLang="zh-CN" smtClean="0"/>
          </a:p>
          <a:p>
            <a:pPr lvl="2">
              <a:spcAft>
                <a:spcPct val="0"/>
              </a:spcAft>
            </a:pPr>
            <a:r>
              <a:rPr lang="zh-CN" altLang="en-US" smtClean="0"/>
              <a:t>内存地址，接口地址</a:t>
            </a:r>
            <a:endParaRPr lang="en-US" altLang="zh-CN" smtClean="0"/>
          </a:p>
          <a:p>
            <a:pPr lvl="1">
              <a:spcAft>
                <a:spcPct val="0"/>
              </a:spcAft>
            </a:pPr>
            <a:r>
              <a:rPr lang="zh-CN" altLang="en-US" smtClean="0"/>
              <a:t>数据信号</a:t>
            </a:r>
            <a:endParaRPr lang="en-US" altLang="zh-CN" smtClean="0"/>
          </a:p>
          <a:p>
            <a:pPr lvl="2">
              <a:spcAft>
                <a:spcPct val="0"/>
              </a:spcAft>
            </a:pPr>
            <a:r>
              <a:rPr lang="en-US" altLang="zh-CN" smtClean="0"/>
              <a:t>8</a:t>
            </a:r>
            <a:r>
              <a:rPr lang="zh-CN" altLang="en-US" smtClean="0"/>
              <a:t>位数据线，与地址低</a:t>
            </a:r>
            <a:r>
              <a:rPr lang="en-US" altLang="zh-CN" smtClean="0"/>
              <a:t>8</a:t>
            </a:r>
            <a:r>
              <a:rPr lang="zh-CN" altLang="en-US" smtClean="0"/>
              <a:t>位分时复用</a:t>
            </a:r>
            <a:endParaRPr lang="en-US" altLang="zh-CN" smtClean="0"/>
          </a:p>
          <a:p>
            <a:pPr lvl="1">
              <a:spcAft>
                <a:spcPct val="0"/>
              </a:spcAft>
            </a:pPr>
            <a:r>
              <a:rPr lang="zh-CN" altLang="en-US" smtClean="0"/>
              <a:t>各种控制信号</a:t>
            </a:r>
            <a:endParaRPr lang="en-US" altLang="zh-CN" smtClean="0"/>
          </a:p>
          <a:p>
            <a:pPr lvl="2">
              <a:spcAft>
                <a:spcPct val="0"/>
              </a:spcAft>
            </a:pPr>
            <a:r>
              <a:rPr lang="zh-CN" altLang="en-US" smtClean="0"/>
              <a:t>读、写、读写允许、收发器方向控制，地址锁存，访存</a:t>
            </a:r>
            <a:r>
              <a:rPr lang="en-US" altLang="zh-CN" smtClean="0"/>
              <a:t>/</a:t>
            </a:r>
            <a:r>
              <a:rPr lang="zh-CN" altLang="en-US" smtClean="0"/>
              <a:t>访接口控制</a:t>
            </a:r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A0DC7AF-C302-487F-B52C-1C75D751D62B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18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8064500" cy="863600"/>
          </a:xfrm>
        </p:spPr>
        <p:txBody>
          <a:bodyPr/>
          <a:lstStyle/>
          <a:p>
            <a:pPr eaLnBrk="1" hangingPunct="1"/>
            <a:r>
              <a:rPr lang="en-US" altLang="zh-CN" smtClean="0">
                <a:cs typeface="隶书" pitchFamily="49" charset="-122"/>
              </a:rPr>
              <a:t>CPU</a:t>
            </a:r>
            <a:r>
              <a:rPr lang="zh-CN" altLang="en-US" smtClean="0">
                <a:cs typeface="隶书" pitchFamily="49" charset="-122"/>
              </a:rPr>
              <a:t>访问一次内存或接口的主要信号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7A491C5-EB28-4A5B-91D0-4D91315A5DCF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19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中断请求和响应信号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8675" y="1417638"/>
            <a:ext cx="7232650" cy="2667000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en-US" altLang="zh-CN" smtClean="0"/>
              <a:t>INTR：</a:t>
            </a:r>
            <a:r>
              <a:rPr lang="zh-CN" altLang="en-US" smtClean="0"/>
              <a:t>可屏蔽中断请求输入端</a:t>
            </a:r>
          </a:p>
          <a:p>
            <a:pPr eaLnBrk="1" hangingPunct="1">
              <a:spcAft>
                <a:spcPct val="0"/>
              </a:spcAft>
            </a:pPr>
            <a:r>
              <a:rPr lang="en-US" altLang="zh-CN" smtClean="0"/>
              <a:t>NMI： </a:t>
            </a:r>
            <a:r>
              <a:rPr lang="zh-CN" altLang="en-US" smtClean="0"/>
              <a:t>非屏蔽中断请求输入端</a:t>
            </a:r>
          </a:p>
          <a:p>
            <a:pPr eaLnBrk="1" hangingPunct="1">
              <a:spcAft>
                <a:spcPct val="0"/>
              </a:spcAft>
            </a:pPr>
            <a:r>
              <a:rPr lang="en-US" altLang="zh-CN" smtClean="0"/>
              <a:t>#INTA：</a:t>
            </a:r>
            <a:r>
              <a:rPr lang="zh-CN" altLang="en-US" smtClean="0"/>
              <a:t>中断响应输出端</a:t>
            </a:r>
            <a:endParaRPr lang="zh-CN" altLang="zh-CN" smtClean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5CDB8B2-145A-4DA6-AA49-BECC03AFDFCF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隶书" pitchFamily="49" charset="-122"/>
                <a:cs typeface="隶书" pitchFamily="49" charset="-122"/>
              </a:rPr>
              <a:t>主要内容：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01738"/>
            <a:ext cx="7086600" cy="3540125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>
                <a:latin typeface="宋体" charset="-122"/>
              </a:rPr>
              <a:t>8088</a:t>
            </a:r>
            <a:r>
              <a:rPr lang="en-US" altLang="zh-CN" smtClean="0">
                <a:latin typeface="宋体" charset="-122"/>
              </a:rPr>
              <a:t>/8086</a:t>
            </a:r>
            <a:r>
              <a:rPr lang="zh-CN" altLang="en-US" smtClean="0">
                <a:latin typeface="宋体" charset="-122"/>
              </a:rPr>
              <a:t>微处理器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>
                <a:latin typeface="宋体" charset="-122"/>
              </a:rPr>
              <a:t>特点</a:t>
            </a:r>
          </a:p>
          <a:p>
            <a:pPr lvl="1"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mtClean="0">
                <a:latin typeface="宋体" charset="-122"/>
              </a:rPr>
              <a:t>主要引线功能和内部结构</a:t>
            </a:r>
          </a:p>
          <a:p>
            <a:pPr lvl="1"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mtClean="0">
                <a:latin typeface="宋体" charset="-122"/>
              </a:rPr>
              <a:t>内部寄存器</a:t>
            </a:r>
          </a:p>
          <a:p>
            <a:pPr lvl="1"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mtClean="0">
                <a:latin typeface="宋体" charset="-122"/>
              </a:rPr>
              <a:t>实地址模式下的存储器寻址</a:t>
            </a:r>
          </a:p>
          <a:p>
            <a:pPr lvl="1"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mtClean="0">
                <a:latin typeface="宋体" charset="-122"/>
              </a:rPr>
              <a:t>总线时序</a:t>
            </a:r>
            <a:endParaRPr lang="en-US" altLang="zh-CN" smtClean="0">
              <a:latin typeface="宋体" charset="-122"/>
            </a:endParaRPr>
          </a:p>
          <a:p>
            <a:pPr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mtClean="0">
                <a:latin typeface="宋体" charset="-122"/>
              </a:rPr>
              <a:t>总线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F52CF07-59F4-4E39-B41B-44065F778658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20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总线保持信号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128713"/>
            <a:ext cx="7877175" cy="3429000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en-US" altLang="zh-CN" smtClean="0"/>
              <a:t>HOLD：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总线保持请求信号输入端。当</a:t>
            </a:r>
            <a:r>
              <a:rPr lang="en-US" altLang="zh-CN" smtClean="0"/>
              <a:t>CPU</a:t>
            </a:r>
            <a:r>
              <a:rPr lang="zh-CN" altLang="en-US" smtClean="0"/>
              <a:t>以外的其他设备要求占用总线时，通过该引脚向</a:t>
            </a:r>
            <a:r>
              <a:rPr lang="en-US" altLang="zh-CN" smtClean="0"/>
              <a:t>CPU</a:t>
            </a:r>
            <a:r>
              <a:rPr lang="zh-CN" altLang="en-US" smtClean="0"/>
              <a:t>发出请求。</a:t>
            </a:r>
          </a:p>
          <a:p>
            <a:pPr eaLnBrk="1" hangingPunct="1">
              <a:spcAft>
                <a:spcPct val="0"/>
              </a:spcAft>
            </a:pPr>
            <a:r>
              <a:rPr lang="en-US" altLang="zh-CN" smtClean="0"/>
              <a:t>HLDA：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总线保持响应信号输出端。</a:t>
            </a:r>
            <a:r>
              <a:rPr lang="en-US" altLang="zh-CN" smtClean="0"/>
              <a:t>CPU</a:t>
            </a:r>
            <a:r>
              <a:rPr lang="zh-CN" altLang="en-US" smtClean="0"/>
              <a:t>对</a:t>
            </a:r>
            <a:r>
              <a:rPr lang="en-US" altLang="zh-CN" smtClean="0"/>
              <a:t>HOLD</a:t>
            </a:r>
            <a:r>
              <a:rPr lang="zh-CN" altLang="en-US" smtClean="0"/>
              <a:t>信号的响应信号</a:t>
            </a:r>
            <a:r>
              <a:rPr lang="zh-CN" altLang="en-US" sz="2800" smtClean="0"/>
              <a:t>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563E825-702D-4F28-B6B7-9D82D4D30389}" type="slidenum">
              <a:rPr lang="zh-CN" altLang="en-US" sz="1400" b="0" smtClean="0">
                <a:solidFill>
                  <a:schemeClr val="bg2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21</a:t>
            </a:fld>
            <a:endParaRPr lang="en-US" altLang="zh-CN" sz="1400" b="0" smtClean="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26627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74725" y="1177925"/>
            <a:ext cx="7651750" cy="1438275"/>
          </a:xfrm>
        </p:spPr>
        <p:txBody>
          <a:bodyPr/>
          <a:lstStyle/>
          <a:p>
            <a:pPr eaLnBrk="1" hangingPunct="1"/>
            <a:r>
              <a:rPr lang="zh-CN" altLang="en-US" sz="4400" smtClean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  <a:cs typeface="隶书" pitchFamily="49" charset="-122"/>
              </a:rPr>
              <a:t>三、</a:t>
            </a:r>
            <a:r>
              <a:rPr lang="zh-CN" altLang="en-US" smtClean="0">
                <a:solidFill>
                  <a:srgbClr val="800000"/>
                </a:solidFill>
                <a:ea typeface="隶书" pitchFamily="49" charset="-122"/>
                <a:cs typeface="隶书" pitchFamily="49" charset="-122"/>
              </a:rPr>
              <a:t>8088</a:t>
            </a:r>
            <a:r>
              <a:rPr lang="en-US" altLang="zh-CN" smtClean="0">
                <a:solidFill>
                  <a:srgbClr val="800000"/>
                </a:solidFill>
                <a:ea typeface="隶书" pitchFamily="49" charset="-122"/>
                <a:cs typeface="隶书" pitchFamily="49" charset="-122"/>
              </a:rPr>
              <a:t>/8086</a:t>
            </a:r>
            <a:r>
              <a:rPr lang="zh-CN" altLang="en-US" sz="4800" smtClean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  <a:cs typeface="隶书" pitchFamily="49" charset="-122"/>
              </a:rPr>
              <a:t>的内部结构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B6CF18F-B3BF-4084-96AF-379D484BE3FB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22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1.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组成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76350"/>
            <a:ext cx="7375525" cy="1014413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zh-CN" altLang="en-US" smtClean="0">
                <a:latin typeface="Tahoma" pitchFamily="34" charset="0"/>
              </a:rPr>
              <a:t>8088</a:t>
            </a:r>
            <a:r>
              <a:rPr lang="en-US" altLang="zh-CN" smtClean="0">
                <a:latin typeface="Tahoma" pitchFamily="34" charset="0"/>
              </a:rPr>
              <a:t>/8086</a:t>
            </a:r>
            <a:r>
              <a:rPr lang="zh-CN" altLang="en-US" smtClean="0"/>
              <a:t>内部由两部分组成：</a:t>
            </a:r>
            <a:r>
              <a:rPr lang="zh-CN" altLang="en-US" sz="3600" smtClean="0"/>
              <a:t>        </a:t>
            </a:r>
            <a:endParaRPr lang="en-US" altLang="zh-CN" smtClean="0">
              <a:solidFill>
                <a:schemeClr val="tx1"/>
              </a:solidFill>
            </a:endParaRPr>
          </a:p>
        </p:txBody>
      </p:sp>
      <p:sp>
        <p:nvSpPr>
          <p:cNvPr id="49156" name="AutoShape 4"/>
          <p:cNvSpPr>
            <a:spLocks/>
          </p:cNvSpPr>
          <p:nvPr/>
        </p:nvSpPr>
        <p:spPr bwMode="auto">
          <a:xfrm>
            <a:off x="1614488" y="2509838"/>
            <a:ext cx="222250" cy="762000"/>
          </a:xfrm>
          <a:prstGeom prst="leftBrace">
            <a:avLst>
              <a:gd name="adj1" fmla="val 3428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" name="Rectangle 5">
            <a:hlinkClick r:id="rId3"/>
          </p:cNvPr>
          <p:cNvSpPr>
            <a:spLocks noChangeArrowheads="1"/>
          </p:cNvSpPr>
          <p:nvPr/>
        </p:nvSpPr>
        <p:spPr bwMode="auto">
          <a:xfrm>
            <a:off x="2628900" y="4067175"/>
            <a:ext cx="1571625" cy="615950"/>
          </a:xfrm>
          <a:prstGeom prst="rect">
            <a:avLst/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797175" y="4206875"/>
            <a:ext cx="1235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6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kumimoji="1" lang="en-US" altLang="zh-CN" sz="16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43</a:t>
            </a:r>
            <a:r>
              <a:rPr kumimoji="1" lang="zh-CN" altLang="en-US" sz="16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页图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863725" y="2208213"/>
            <a:ext cx="422116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执行单元（</a:t>
            </a:r>
            <a:r>
              <a:rPr lang="en-US" altLang="zh-CN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EU）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总线接口单元（</a:t>
            </a:r>
            <a:r>
              <a:rPr lang="en-US" altLang="zh-CN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BIU）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nimBg="1"/>
      <p:bldP spid="7" grpId="0" animBg="1"/>
      <p:bldP spid="8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7515150-AEFA-4BF2-896A-53BEF013180B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23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2.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执行单元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7150" y="1489075"/>
            <a:ext cx="4973638" cy="2760663"/>
          </a:xfrm>
        </p:spPr>
        <p:txBody>
          <a:bodyPr/>
          <a:lstStyle/>
          <a:p>
            <a:pPr marL="0" indent="0" eaLnBrk="1" hangingPunct="1"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mtClean="0"/>
              <a:t>运算器</a:t>
            </a:r>
          </a:p>
          <a:p>
            <a:pPr marL="0" indent="0" eaLnBrk="1" hangingPunct="1"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mtClean="0"/>
              <a:t>8个通用寄存器</a:t>
            </a:r>
          </a:p>
          <a:p>
            <a:pPr marL="0" indent="0" eaLnBrk="1" hangingPunct="1"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mtClean="0"/>
              <a:t>1个标志寄存器</a:t>
            </a:r>
          </a:p>
          <a:p>
            <a:pPr marL="0" indent="0" eaLnBrk="1" hangingPunct="1"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mtClean="0"/>
              <a:t>EU</a:t>
            </a:r>
            <a:r>
              <a:rPr lang="zh-CN" altLang="en-US" smtClean="0"/>
              <a:t>部分控制电路</a:t>
            </a:r>
            <a:endParaRPr lang="zh-CN" altLang="en-US" sz="2400" smtClean="0"/>
          </a:p>
        </p:txBody>
      </p:sp>
      <p:sp>
        <p:nvSpPr>
          <p:cNvPr id="28677" name="AutoShape 4"/>
          <p:cNvSpPr>
            <a:spLocks/>
          </p:cNvSpPr>
          <p:nvPr/>
        </p:nvSpPr>
        <p:spPr bwMode="auto">
          <a:xfrm>
            <a:off x="1044575" y="1657350"/>
            <a:ext cx="225425" cy="2036763"/>
          </a:xfrm>
          <a:prstGeom prst="leftBrace">
            <a:avLst>
              <a:gd name="adj1" fmla="val 67639"/>
              <a:gd name="adj2" fmla="val 50000"/>
            </a:avLst>
          </a:prstGeom>
          <a:noFill/>
          <a:ln w="28575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A557915-F94B-4D39-802B-85F62FF3810F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24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执行单元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775" y="1273175"/>
            <a:ext cx="4581525" cy="3429000"/>
          </a:xfrm>
        </p:spPr>
        <p:txBody>
          <a:bodyPr/>
          <a:lstStyle/>
          <a:p>
            <a:pPr eaLnBrk="1" hangingPunct="1">
              <a:lnSpc>
                <a:spcPct val="125000"/>
              </a:lnSpc>
              <a:spcAft>
                <a:spcPct val="35000"/>
              </a:spcAft>
            </a:pPr>
            <a:r>
              <a:rPr lang="zh-CN" altLang="en-US" smtClean="0"/>
              <a:t>功能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指令译码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指令执行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暂存中间运算结果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保存运算结果特征</a:t>
            </a:r>
          </a:p>
        </p:txBody>
      </p:sp>
      <p:sp>
        <p:nvSpPr>
          <p:cNvPr id="50180" name="AutoShape 4"/>
          <p:cNvSpPr>
            <a:spLocks noChangeArrowheads="1"/>
          </p:cNvSpPr>
          <p:nvPr/>
        </p:nvSpPr>
        <p:spPr bwMode="auto">
          <a:xfrm>
            <a:off x="1889125" y="1541463"/>
            <a:ext cx="639763" cy="127000"/>
          </a:xfrm>
          <a:prstGeom prst="rightArrow">
            <a:avLst>
              <a:gd name="adj1" fmla="val 50000"/>
              <a:gd name="adj2" fmla="val 104948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2643188" y="1347788"/>
            <a:ext cx="36814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指令的执行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4619625" y="3668713"/>
            <a:ext cx="42021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在标志寄存器</a:t>
            </a:r>
            <a:r>
              <a:rPr lang="en-US" altLang="zh-CN" sz="2400" b="1" dirty="0">
                <a:latin typeface="+mj-lt"/>
                <a:ea typeface="华文中宋" panose="02010600040101010101" pitchFamily="2" charset="-122"/>
              </a:rPr>
              <a:t>FLAGS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中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3421063" y="2365375"/>
            <a:ext cx="31099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在</a:t>
            </a:r>
            <a:r>
              <a:rPr lang="en-US" altLang="zh-CN" sz="2400">
                <a:solidFill>
                  <a:schemeClr val="tx1"/>
                </a:solidFill>
                <a:ea typeface="宋体" charset="-122"/>
              </a:rPr>
              <a:t>ALU</a:t>
            </a:r>
            <a:r>
              <a:rPr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中完成</a:t>
            </a:r>
          </a:p>
        </p:txBody>
      </p:sp>
      <p:sp>
        <p:nvSpPr>
          <p:cNvPr id="50188" name="AutoShape 12"/>
          <p:cNvSpPr>
            <a:spLocks noChangeArrowheads="1"/>
          </p:cNvSpPr>
          <p:nvPr/>
        </p:nvSpPr>
        <p:spPr bwMode="auto">
          <a:xfrm>
            <a:off x="2784475" y="2532063"/>
            <a:ext cx="639763" cy="127000"/>
          </a:xfrm>
          <a:prstGeom prst="rightArrow">
            <a:avLst>
              <a:gd name="adj1" fmla="val 50000"/>
              <a:gd name="adj2" fmla="val 104948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0189" name="AutoShape 13"/>
          <p:cNvSpPr>
            <a:spLocks noChangeArrowheads="1"/>
          </p:cNvSpPr>
          <p:nvPr/>
        </p:nvSpPr>
        <p:spPr bwMode="auto">
          <a:xfrm>
            <a:off x="3989388" y="3305175"/>
            <a:ext cx="641350" cy="127000"/>
          </a:xfrm>
          <a:prstGeom prst="rightArrow">
            <a:avLst>
              <a:gd name="adj1" fmla="val 50000"/>
              <a:gd name="adj2" fmla="val 105208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0190" name="AutoShape 14"/>
          <p:cNvSpPr>
            <a:spLocks noChangeArrowheads="1"/>
          </p:cNvSpPr>
          <p:nvPr/>
        </p:nvSpPr>
        <p:spPr bwMode="auto">
          <a:xfrm>
            <a:off x="3979863" y="3813175"/>
            <a:ext cx="641350" cy="127000"/>
          </a:xfrm>
          <a:prstGeom prst="rightArrow">
            <a:avLst>
              <a:gd name="adj1" fmla="val 50000"/>
              <a:gd name="adj2" fmla="val 105208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4629150" y="3143250"/>
            <a:ext cx="33924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在通用寄存器中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/>
      <p:bldP spid="50184" grpId="0"/>
      <p:bldP spid="50185" grpId="0"/>
      <p:bldP spid="50187" grpId="0"/>
      <p:bldP spid="50188" grpId="0" animBg="1"/>
      <p:bldP spid="50189" grpId="0" animBg="1"/>
      <p:bldP spid="50190" grpId="0" animBg="1"/>
      <p:bldP spid="5019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D92C73C-0221-4582-A86B-67928BBA4905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25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3.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总线接口单元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73175"/>
            <a:ext cx="7920037" cy="3429000"/>
          </a:xfrm>
        </p:spPr>
        <p:txBody>
          <a:bodyPr/>
          <a:lstStyle/>
          <a:p>
            <a:pPr eaLnBrk="1" hangingPunct="1">
              <a:spcAft>
                <a:spcPct val="25000"/>
              </a:spcAft>
            </a:pPr>
            <a:r>
              <a:rPr lang="zh-CN" altLang="en-US" u="sng" smtClean="0"/>
              <a:t>功能：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从内存中取指令到指令预取队列</a:t>
            </a:r>
          </a:p>
          <a:p>
            <a:pPr lvl="2" eaLnBrk="1" hangingPunct="1">
              <a:spcAft>
                <a:spcPct val="0"/>
              </a:spcAft>
            </a:pPr>
            <a:r>
              <a:rPr lang="zh-CN" altLang="en-US" smtClean="0"/>
              <a:t>指令预取队列是并行流水线工作的基础</a:t>
            </a:r>
            <a:endParaRPr lang="en-US" altLang="zh-CN" smtClean="0"/>
          </a:p>
          <a:p>
            <a:pPr lvl="1" eaLnBrk="1" hangingPunct="1">
              <a:spcBef>
                <a:spcPct val="40000"/>
              </a:spcBef>
              <a:spcAft>
                <a:spcPct val="0"/>
              </a:spcAft>
            </a:pPr>
            <a:r>
              <a:rPr lang="zh-CN" altLang="en-US" smtClean="0"/>
              <a:t>负责与内存或输入/输出接口之间的数据传送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在执行转移程序时，</a:t>
            </a:r>
            <a:r>
              <a:rPr lang="en-US" altLang="zh-CN" smtClean="0"/>
              <a:t>BIU</a:t>
            </a:r>
            <a:r>
              <a:rPr lang="zh-CN" altLang="en-US" smtClean="0"/>
              <a:t>使指令预取队列复位，从指定的新地址取指令，并立即传给执行单元执行。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70EDB04-3540-47B1-9C10-437EDFF20F95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26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结论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8675" y="1128713"/>
            <a:ext cx="7559675" cy="3360737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/>
              <a:t>指令预取队列的存在使</a:t>
            </a:r>
            <a:r>
              <a:rPr lang="en-US" altLang="zh-CN" smtClean="0"/>
              <a:t>EU</a:t>
            </a:r>
            <a:r>
              <a:rPr lang="zh-CN" altLang="en-US" smtClean="0"/>
              <a:t>和</a:t>
            </a:r>
            <a:r>
              <a:rPr lang="en-US" altLang="zh-CN" smtClean="0"/>
              <a:t>BIU</a:t>
            </a:r>
            <a:r>
              <a:rPr lang="zh-CN" altLang="en-US" smtClean="0"/>
              <a:t>两个部分可同时进行工作，即：</a:t>
            </a:r>
            <a:endParaRPr lang="en-US" altLang="zh-CN" smtClean="0"/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实现指令的并行执行</a:t>
            </a:r>
            <a:endParaRPr lang="en-US" altLang="zh-CN" smtClean="0"/>
          </a:p>
          <a:p>
            <a:pPr eaLnBrk="1" hangingPunct="1">
              <a:spcBef>
                <a:spcPts val="1200"/>
              </a:spcBef>
              <a:spcAft>
                <a:spcPct val="0"/>
              </a:spcAft>
            </a:pPr>
            <a:r>
              <a:rPr lang="zh-CN" altLang="en-US" smtClean="0"/>
              <a:t>目的：</a:t>
            </a:r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提高了</a:t>
            </a:r>
            <a:r>
              <a:rPr lang="en-US" altLang="zh-CN" smtClean="0"/>
              <a:t>CPU</a:t>
            </a:r>
            <a:r>
              <a:rPr lang="zh-CN" altLang="en-US" smtClean="0"/>
              <a:t>的效率；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降低了对存储器存取速度的要求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41ECE97-9AA6-4FFC-89F4-45508B6B1F4D}" type="slidenum">
              <a:rPr lang="zh-CN" altLang="en-US" sz="1400" b="0" smtClean="0">
                <a:solidFill>
                  <a:schemeClr val="bg2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27</a:t>
            </a:fld>
            <a:endParaRPr lang="en-US" altLang="zh-CN" sz="1400" b="0" smtClean="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3277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74725" y="1397000"/>
            <a:ext cx="7140575" cy="1219200"/>
          </a:xfrm>
        </p:spPr>
        <p:txBody>
          <a:bodyPr/>
          <a:lstStyle/>
          <a:p>
            <a:pPr algn="ctr" eaLnBrk="1" hangingPunct="1"/>
            <a:r>
              <a:rPr lang="zh-CN" altLang="en-US" sz="5400" smtClean="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  <a:cs typeface="隶书" pitchFamily="49" charset="-122"/>
              </a:rPr>
              <a:t>四、内部寄存器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896ACDA-2863-4AB6-8B23-4518156739FB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28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内部寄存器的类型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273175"/>
            <a:ext cx="7653337" cy="944563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/>
              <a:t>含14个16位寄存器，按功能可分为三类        </a:t>
            </a:r>
            <a:endParaRPr lang="zh-CN" altLang="en-US" sz="2400" smtClean="0">
              <a:solidFill>
                <a:schemeClr val="tx1"/>
              </a:solidFill>
            </a:endParaRPr>
          </a:p>
        </p:txBody>
      </p:sp>
      <p:sp>
        <p:nvSpPr>
          <p:cNvPr id="60420" name="AutoShape 4"/>
          <p:cNvSpPr>
            <a:spLocks/>
          </p:cNvSpPr>
          <p:nvPr/>
        </p:nvSpPr>
        <p:spPr bwMode="auto">
          <a:xfrm>
            <a:off x="1890713" y="2281238"/>
            <a:ext cx="211137" cy="1152525"/>
          </a:xfrm>
          <a:prstGeom prst="leftBrace">
            <a:avLst>
              <a:gd name="adj1" fmla="val 4551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972170" y="4094443"/>
            <a:ext cx="5883782" cy="5510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深入理解：每个寄存器中数据的含义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95513" y="2016125"/>
            <a:ext cx="38893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8个通用寄存器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4个段寄存器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2个控制寄存器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E0BF64E-DF1D-4329-AF6C-7F6223D52410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29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1.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通用寄存器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389063"/>
            <a:ext cx="6337300" cy="218916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mtClean="0"/>
              <a:t>数据寄存器（</a:t>
            </a:r>
            <a:r>
              <a:rPr lang="en-US" altLang="zh-CN" smtClean="0"/>
              <a:t>AX，BX，CX，DX）</a:t>
            </a:r>
          </a:p>
          <a:p>
            <a:pPr eaLnBrk="1" hangingPunct="1">
              <a:lnSpc>
                <a:spcPct val="150000"/>
              </a:lnSpc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mtClean="0"/>
              <a:t>地址指针寄存器（</a:t>
            </a:r>
            <a:r>
              <a:rPr lang="en-US" altLang="zh-CN" smtClean="0"/>
              <a:t>SP，BP）</a:t>
            </a:r>
          </a:p>
          <a:p>
            <a:pPr eaLnBrk="1" hangingPunct="1">
              <a:lnSpc>
                <a:spcPct val="150000"/>
              </a:lnSpc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mtClean="0"/>
              <a:t>变址寄存器（</a:t>
            </a:r>
            <a:r>
              <a:rPr lang="en-US" altLang="zh-CN" smtClean="0"/>
              <a:t>SI，DI）</a:t>
            </a:r>
          </a:p>
        </p:txBody>
      </p:sp>
      <p:sp>
        <p:nvSpPr>
          <p:cNvPr id="34821" name="AutoShape 4"/>
          <p:cNvSpPr>
            <a:spLocks/>
          </p:cNvSpPr>
          <p:nvPr/>
        </p:nvSpPr>
        <p:spPr bwMode="auto">
          <a:xfrm>
            <a:off x="866775" y="1704975"/>
            <a:ext cx="225425" cy="1536700"/>
          </a:xfrm>
          <a:prstGeom prst="leftBrace">
            <a:avLst>
              <a:gd name="adj1" fmla="val 5352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r>
              <a:rPr lang="zh-CN" altLang="en-US" smtClean="0">
                <a:cs typeface="隶书" pitchFamily="49" charset="-122"/>
              </a:rPr>
              <a:t>关注点：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828675" y="1201738"/>
            <a:ext cx="6985000" cy="3429000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ct val="0"/>
              </a:spcAft>
              <a:buClr>
                <a:srgbClr val="FF0000"/>
              </a:buClr>
              <a:buSzPct val="95000"/>
              <a:buFont typeface="Tahoma" pitchFamily="34" charset="0"/>
              <a:buAutoNum type="arabicPeriod"/>
            </a:pPr>
            <a:r>
              <a:rPr lang="en-US" altLang="zh-CN" smtClean="0">
                <a:solidFill>
                  <a:schemeClr val="tx1"/>
                </a:solidFill>
              </a:rPr>
              <a:t>8088 CPU</a:t>
            </a:r>
            <a:r>
              <a:rPr lang="zh-CN" altLang="en-US" smtClean="0">
                <a:solidFill>
                  <a:schemeClr val="tx1"/>
                </a:solidFill>
              </a:rPr>
              <a:t>能够实现指令并行流水工作的原因；</a:t>
            </a:r>
            <a:endParaRPr lang="en-US" altLang="zh-CN" smtClean="0">
              <a:solidFill>
                <a:schemeClr val="tx1"/>
              </a:solidFill>
            </a:endParaRPr>
          </a:p>
          <a:p>
            <a:pPr marL="514350" indent="-514350">
              <a:spcBef>
                <a:spcPts val="1200"/>
              </a:spcBef>
              <a:spcAft>
                <a:spcPct val="0"/>
              </a:spcAft>
              <a:buClr>
                <a:srgbClr val="FF0000"/>
              </a:buClr>
              <a:buSzPct val="95000"/>
              <a:buFont typeface="Tahoma" pitchFamily="34" charset="0"/>
              <a:buAutoNum type="arabicPeriod"/>
            </a:pPr>
            <a:r>
              <a:rPr lang="zh-CN" altLang="en-US" smtClean="0">
                <a:solidFill>
                  <a:schemeClr val="tx1"/>
                </a:solidFill>
              </a:rPr>
              <a:t>实地址模式下的存储器地址变换原理；</a:t>
            </a:r>
            <a:endParaRPr lang="en-US" altLang="zh-CN" smtClean="0">
              <a:solidFill>
                <a:schemeClr val="tx1"/>
              </a:solidFill>
            </a:endParaRPr>
          </a:p>
          <a:p>
            <a:pPr marL="514350" indent="-514350">
              <a:spcBef>
                <a:spcPts val="1200"/>
              </a:spcBef>
              <a:spcAft>
                <a:spcPct val="0"/>
              </a:spcAft>
              <a:buClr>
                <a:srgbClr val="FF0000"/>
              </a:buClr>
              <a:buSzPct val="95000"/>
              <a:buFont typeface="Tahoma" pitchFamily="34" charset="0"/>
              <a:buAutoNum type="arabicPeriod"/>
            </a:pPr>
            <a:r>
              <a:rPr lang="zh-CN" altLang="en-US" smtClean="0">
                <a:solidFill>
                  <a:schemeClr val="tx1"/>
                </a:solidFill>
              </a:rPr>
              <a:t>如何知道</a:t>
            </a:r>
            <a:r>
              <a:rPr lang="en-US" altLang="zh-CN" smtClean="0">
                <a:solidFill>
                  <a:schemeClr val="tx1"/>
                </a:solidFill>
              </a:rPr>
              <a:t>CPU</a:t>
            </a:r>
            <a:r>
              <a:rPr lang="zh-CN" altLang="en-US" smtClean="0">
                <a:solidFill>
                  <a:schemeClr val="tx1"/>
                </a:solidFill>
              </a:rPr>
              <a:t>当前工作状态及指令运算结果的特征？</a:t>
            </a: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BFAAD92-AFA8-43ED-8308-3EDDE5EE83E2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DDC3783-437C-4740-9CD2-8E17E1A2EC18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30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数据寄存器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888" y="1203325"/>
            <a:ext cx="7980362" cy="3429000"/>
          </a:xfrm>
        </p:spPr>
        <p:txBody>
          <a:bodyPr/>
          <a:lstStyle/>
          <a:p>
            <a:pPr eaLnBrk="1" hangingPunct="1">
              <a:spcAft>
                <a:spcPct val="25000"/>
              </a:spcAft>
              <a:defRPr/>
            </a:pPr>
            <a:r>
              <a:rPr lang="zh-CN" altLang="en-US" dirty="0" smtClean="0">
                <a:latin typeface="+mj-lt"/>
              </a:rPr>
              <a:t>8088</a:t>
            </a:r>
            <a:r>
              <a:rPr lang="en-US" altLang="zh-CN" dirty="0" smtClean="0">
                <a:latin typeface="+mj-lt"/>
              </a:rPr>
              <a:t>/8086</a:t>
            </a:r>
            <a:r>
              <a:rPr lang="zh-CN" altLang="en-US" dirty="0" smtClean="0"/>
              <a:t>含</a:t>
            </a:r>
            <a:r>
              <a:rPr lang="zh-CN" altLang="en-US" dirty="0" smtClean="0">
                <a:latin typeface="+mj-lt"/>
              </a:rPr>
              <a:t>4</a:t>
            </a:r>
            <a:r>
              <a:rPr lang="zh-CN" altLang="en-US" dirty="0" smtClean="0"/>
              <a:t>个</a:t>
            </a:r>
            <a:r>
              <a:rPr lang="zh-CN" altLang="en-US" dirty="0" smtClean="0">
                <a:latin typeface="+mj-lt"/>
              </a:rPr>
              <a:t>16</a:t>
            </a:r>
            <a:r>
              <a:rPr lang="zh-CN" altLang="en-US" dirty="0" smtClean="0"/>
              <a:t>位数据寄存器，它们又可分为8个8位寄存器，即：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AX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BX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CX</a:t>
            </a:r>
          </a:p>
          <a:p>
            <a:pPr lvl="1" eaLnBrk="1" hangingPunct="1">
              <a:defRPr/>
            </a:pPr>
            <a:r>
              <a:rPr lang="en-US" altLang="zh-CN" dirty="0" smtClean="0">
                <a:latin typeface="+mj-lt"/>
              </a:rPr>
              <a:t>DX</a:t>
            </a:r>
          </a:p>
        </p:txBody>
      </p:sp>
      <p:sp>
        <p:nvSpPr>
          <p:cNvPr id="63492" name="AutoShape 4"/>
          <p:cNvSpPr>
            <a:spLocks noChangeArrowheads="1"/>
          </p:cNvSpPr>
          <p:nvPr/>
        </p:nvSpPr>
        <p:spPr bwMode="auto">
          <a:xfrm>
            <a:off x="1998663" y="2616200"/>
            <a:ext cx="823912" cy="109538"/>
          </a:xfrm>
          <a:prstGeom prst="rightArrow">
            <a:avLst>
              <a:gd name="adj1" fmla="val 50000"/>
              <a:gd name="adj2" fmla="val 156702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1993900" y="3108325"/>
            <a:ext cx="823913" cy="109538"/>
          </a:xfrm>
          <a:prstGeom prst="rightArrow">
            <a:avLst>
              <a:gd name="adj1" fmla="val 50000"/>
              <a:gd name="adj2" fmla="val 156702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3494" name="AutoShape 6"/>
          <p:cNvSpPr>
            <a:spLocks noChangeArrowheads="1"/>
          </p:cNvSpPr>
          <p:nvPr/>
        </p:nvSpPr>
        <p:spPr bwMode="auto">
          <a:xfrm>
            <a:off x="1993900" y="3643313"/>
            <a:ext cx="823913" cy="109537"/>
          </a:xfrm>
          <a:prstGeom prst="rightArrow">
            <a:avLst>
              <a:gd name="adj1" fmla="val 50000"/>
              <a:gd name="adj2" fmla="val 156704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3495" name="AutoShape 7"/>
          <p:cNvSpPr>
            <a:spLocks noChangeArrowheads="1"/>
          </p:cNvSpPr>
          <p:nvPr/>
        </p:nvSpPr>
        <p:spPr bwMode="auto">
          <a:xfrm>
            <a:off x="1993900" y="4165600"/>
            <a:ext cx="823913" cy="109538"/>
          </a:xfrm>
          <a:prstGeom prst="rightArrow">
            <a:avLst>
              <a:gd name="adj1" fmla="val 50000"/>
              <a:gd name="adj2" fmla="val 156702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2857500" y="2435225"/>
            <a:ext cx="1914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chemeClr val="tx1"/>
                </a:solidFill>
                <a:ea typeface="宋体" charset="-122"/>
              </a:rPr>
              <a:t>AH，AL</a:t>
            </a:r>
            <a:endParaRPr lang="zh-CN" altLang="en-US" sz="240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2843213" y="3486150"/>
            <a:ext cx="1916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chemeClr val="tx1"/>
                </a:solidFill>
                <a:ea typeface="宋体" charset="-122"/>
              </a:rPr>
              <a:t>CH，CL</a:t>
            </a:r>
            <a:endParaRPr lang="zh-CN" altLang="en-US" sz="240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2851150" y="2936875"/>
            <a:ext cx="1912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chemeClr val="tx1"/>
                </a:solidFill>
                <a:ea typeface="宋体" charset="-122"/>
              </a:rPr>
              <a:t>BH，BL</a:t>
            </a:r>
            <a:endParaRPr lang="zh-CN" altLang="en-US" sz="240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2844800" y="4033838"/>
            <a:ext cx="1914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chemeClr val="tx1"/>
                </a:solidFill>
                <a:ea typeface="宋体" charset="-122"/>
              </a:rPr>
              <a:t>DH，DL</a:t>
            </a:r>
            <a:endParaRPr lang="zh-CN" altLang="en-US" sz="240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nimBg="1"/>
      <p:bldP spid="63493" grpId="0" animBg="1"/>
      <p:bldP spid="63494" grpId="0" animBg="1"/>
      <p:bldP spid="63495" grpId="0" animBg="1"/>
      <p:bldP spid="63496" grpId="0"/>
      <p:bldP spid="63497" grpId="0"/>
      <p:bldP spid="63498" grpId="0"/>
      <p:bldP spid="6349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B528097-0777-4668-8131-4E5BE1839BCC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31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数据寄存器特有的习惯用法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201738"/>
            <a:ext cx="7635875" cy="387826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ct val="0"/>
              </a:spcAft>
            </a:pPr>
            <a:r>
              <a:rPr lang="en-US" altLang="zh-CN" sz="2400" smtClean="0"/>
              <a:t>AX：</a:t>
            </a: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/>
              <a:t>累加器。所有</a:t>
            </a:r>
            <a:r>
              <a:rPr lang="en-US" altLang="zh-CN" sz="2000" smtClean="0"/>
              <a:t>I/O</a:t>
            </a:r>
            <a:r>
              <a:rPr lang="zh-CN" altLang="en-US" sz="2000" smtClean="0"/>
              <a:t>指令都通过</a:t>
            </a:r>
            <a:r>
              <a:rPr lang="en-US" altLang="zh-CN" sz="2000" smtClean="0"/>
              <a:t>AX</a:t>
            </a:r>
            <a:r>
              <a:rPr lang="zh-CN" altLang="en-US" sz="2000" smtClean="0"/>
              <a:t>与接口传送信息，中间运算结果也多放于</a:t>
            </a:r>
            <a:r>
              <a:rPr lang="en-US" altLang="zh-CN" sz="2000" smtClean="0"/>
              <a:t>AX</a:t>
            </a:r>
            <a:r>
              <a:rPr lang="zh-CN" altLang="en-US" sz="2000" smtClean="0"/>
              <a:t>中；</a:t>
            </a:r>
            <a:endParaRPr lang="zh-CN" altLang="en-US" smtClean="0"/>
          </a:p>
          <a:p>
            <a:pPr eaLnBrk="1" hangingPunct="1">
              <a:lnSpc>
                <a:spcPct val="110000"/>
              </a:lnSpc>
              <a:spcAft>
                <a:spcPct val="0"/>
              </a:spcAft>
            </a:pPr>
            <a:r>
              <a:rPr lang="en-US" altLang="zh-CN" sz="2400" smtClean="0"/>
              <a:t>BX：</a:t>
            </a: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/>
              <a:t>基址寄存器。</a:t>
            </a:r>
            <a:r>
              <a:rPr lang="zh-CN" altLang="en-US" sz="200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在间接寻址中用于存放基地址；</a:t>
            </a:r>
          </a:p>
          <a:p>
            <a:pPr eaLnBrk="1" hangingPunct="1">
              <a:lnSpc>
                <a:spcPct val="110000"/>
              </a:lnSpc>
              <a:spcAft>
                <a:spcPct val="0"/>
              </a:spcAft>
            </a:pPr>
            <a:r>
              <a:rPr lang="en-US" altLang="zh-CN" sz="2400" smtClean="0"/>
              <a:t>CX：</a:t>
            </a: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/>
              <a:t>计数寄存器。用于在循环或串操作指令中存放计数值；</a:t>
            </a:r>
          </a:p>
          <a:p>
            <a:pPr eaLnBrk="1" hangingPunct="1">
              <a:lnSpc>
                <a:spcPct val="110000"/>
              </a:lnSpc>
              <a:spcAft>
                <a:spcPct val="0"/>
              </a:spcAft>
            </a:pPr>
            <a:r>
              <a:rPr lang="en-US" altLang="zh-CN" sz="2400" smtClean="0"/>
              <a:t>DX：</a:t>
            </a: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/>
              <a:t>数据寄存器。</a:t>
            </a:r>
            <a:r>
              <a:rPr lang="zh-CN" altLang="en-US" sz="200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在间接寻址的</a:t>
            </a:r>
            <a:r>
              <a:rPr lang="en-US" altLang="zh-CN" sz="200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I/O</a:t>
            </a:r>
            <a:r>
              <a:rPr lang="zh-CN" altLang="en-US" sz="200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指令中存放</a:t>
            </a:r>
            <a:r>
              <a:rPr lang="en-US" altLang="zh-CN" sz="200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I/O</a:t>
            </a:r>
            <a:r>
              <a:rPr lang="zh-CN" altLang="en-US" sz="200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端口地址</a:t>
            </a:r>
            <a:r>
              <a:rPr lang="zh-CN" altLang="en-US" sz="2000" smtClean="0"/>
              <a:t>；在32位乘除法运算时，存放高16位数。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95571ED-11EF-4503-BAE3-F80C1EF8A55A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32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93675"/>
            <a:ext cx="6519862" cy="7620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地址指针寄存器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775" y="1344613"/>
            <a:ext cx="6119813" cy="2376487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zh-CN" sz="2400" smtClean="0"/>
              <a:t>SP：</a:t>
            </a:r>
            <a:endParaRPr lang="en-US" altLang="zh-CN" sz="2400" smtClean="0"/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zh-CN" sz="2000" smtClean="0"/>
              <a:t>堆栈指针寄存器，其内容为栈顶的偏移地址；</a:t>
            </a:r>
          </a:p>
          <a:p>
            <a:pPr eaLnBrk="1" hangingPunct="1">
              <a:spcBef>
                <a:spcPts val="1200"/>
              </a:spcBef>
              <a:spcAft>
                <a:spcPct val="0"/>
              </a:spcAft>
            </a:pPr>
            <a:r>
              <a:rPr lang="en-US" altLang="zh-CN" sz="2400" smtClean="0"/>
              <a:t>BP：</a:t>
            </a:r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/>
              <a:t>基址指针寄存器，常用于在访问内存时存放内存单元的</a:t>
            </a:r>
            <a:r>
              <a:rPr lang="zh-CN" altLang="zh-CN" sz="2000" smtClean="0"/>
              <a:t>偏移地址。</a:t>
            </a:r>
            <a:endParaRPr lang="zh-CN" altLang="en-US" sz="2000" smtClean="0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55650" y="3956050"/>
            <a:ext cx="3240088" cy="1276350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共同点：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）默认指向堆栈区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）多数情况用于存放地址</a:t>
            </a: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6992938" y="2028825"/>
            <a:ext cx="1655762" cy="3205163"/>
            <a:chOff x="6993587" y="2028825"/>
            <a:chExt cx="1655458" cy="3205163"/>
          </a:xfrm>
        </p:grpSpPr>
        <p:sp>
          <p:nvSpPr>
            <p:cNvPr id="37899" name="Rectangle 6"/>
            <p:cNvSpPr>
              <a:spLocks noChangeArrowheads="1"/>
            </p:cNvSpPr>
            <p:nvPr/>
          </p:nvSpPr>
          <p:spPr bwMode="auto">
            <a:xfrm>
              <a:off x="6993587" y="3394381"/>
              <a:ext cx="1649016" cy="31738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37900" name="Rectangle 4"/>
            <p:cNvSpPr>
              <a:spLocks noChangeArrowheads="1"/>
            </p:cNvSpPr>
            <p:nvPr/>
          </p:nvSpPr>
          <p:spPr bwMode="auto">
            <a:xfrm>
              <a:off x="6995948" y="3711761"/>
              <a:ext cx="1646656" cy="31738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7003110" y="2346325"/>
              <a:ext cx="1633237" cy="317500"/>
            </a:xfrm>
            <a:prstGeom prst="rect">
              <a:avLst/>
            </a:prstGeom>
            <a:solidFill>
              <a:schemeClr val="bg2">
                <a:lumMod val="75000"/>
                <a:lumOff val="25000"/>
              </a:schemeClr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7003110" y="4413250"/>
              <a:ext cx="1645935" cy="315913"/>
            </a:xfrm>
            <a:prstGeom prst="rect">
              <a:avLst/>
            </a:prstGeom>
            <a:solidFill>
              <a:schemeClr val="bg2">
                <a:lumMod val="75000"/>
                <a:lumOff val="25000"/>
              </a:schemeClr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37903" name="Line 9"/>
            <p:cNvSpPr>
              <a:spLocks noChangeShapeType="1"/>
            </p:cNvSpPr>
            <p:nvPr/>
          </p:nvSpPr>
          <p:spPr bwMode="auto">
            <a:xfrm>
              <a:off x="6995745" y="2028825"/>
              <a:ext cx="3123" cy="3205163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04" name="Line 10"/>
            <p:cNvSpPr>
              <a:spLocks noChangeShapeType="1"/>
            </p:cNvSpPr>
            <p:nvPr/>
          </p:nvSpPr>
          <p:spPr bwMode="auto">
            <a:xfrm>
              <a:off x="8635609" y="2049984"/>
              <a:ext cx="7932" cy="3184004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05" name="Text Box 19"/>
            <p:cNvSpPr txBox="1">
              <a:spLocks noChangeArrowheads="1"/>
            </p:cNvSpPr>
            <p:nvPr/>
          </p:nvSpPr>
          <p:spPr bwMode="auto">
            <a:xfrm>
              <a:off x="7405092" y="3677836"/>
              <a:ext cx="824508" cy="400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00</a:t>
              </a:r>
              <a:r>
                <a:rPr kumimoji="1" lang="en-US" altLang="zh-CN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H</a:t>
              </a:r>
            </a:p>
          </p:txBody>
        </p:sp>
        <p:sp>
          <p:nvSpPr>
            <p:cNvPr id="37906" name="Text Box 20"/>
            <p:cNvSpPr txBox="1">
              <a:spLocks noChangeArrowheads="1"/>
            </p:cNvSpPr>
            <p:nvPr/>
          </p:nvSpPr>
          <p:spPr bwMode="auto">
            <a:xfrm>
              <a:off x="7403441" y="3347701"/>
              <a:ext cx="824508" cy="400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12</a:t>
              </a:r>
              <a:r>
                <a:rPr kumimoji="1" lang="en-US" altLang="zh-CN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H</a:t>
              </a:r>
            </a:p>
          </p:txBody>
        </p:sp>
        <p:cxnSp>
          <p:nvCxnSpPr>
            <p:cNvPr id="37907" name="直接连接符 18"/>
            <p:cNvCxnSpPr>
              <a:cxnSpLocks noChangeShapeType="1"/>
            </p:cNvCxnSpPr>
            <p:nvPr/>
          </p:nvCxnSpPr>
          <p:spPr bwMode="auto">
            <a:xfrm>
              <a:off x="6994525" y="5233988"/>
              <a:ext cx="1649016" cy="0"/>
            </a:xfrm>
            <a:prstGeom prst="line">
              <a:avLst/>
            </a:prstGeom>
            <a:noFill/>
            <a:ln w="19050" cap="sq" algn="ctr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7406261" y="2857500"/>
              <a:ext cx="823761" cy="46196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zh-CN" altLang="en-US" sz="2400" b="1" dirty="0" smtClean="0">
                  <a:latin typeface="宋体"/>
                  <a:ea typeface="宋体"/>
                </a:rPr>
                <a:t>…</a:t>
              </a:r>
              <a:endParaRPr kumimoji="1" lang="en-US" altLang="zh-CN" sz="2400" b="1" dirty="0" smtClean="0">
                <a:latin typeface="+mj-lt"/>
              </a:endParaRPr>
            </a:p>
          </p:txBody>
        </p:sp>
        <p:sp>
          <p:nvSpPr>
            <p:cNvPr id="19" name="Text Box 20"/>
            <p:cNvSpPr txBox="1">
              <a:spLocks noChangeArrowheads="1"/>
            </p:cNvSpPr>
            <p:nvPr/>
          </p:nvSpPr>
          <p:spPr bwMode="auto">
            <a:xfrm>
              <a:off x="7406261" y="4772025"/>
              <a:ext cx="823761" cy="46196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zh-CN" altLang="en-US" sz="2400" b="1" dirty="0" smtClean="0">
                  <a:latin typeface="宋体"/>
                  <a:ea typeface="宋体"/>
                </a:rPr>
                <a:t>┇</a:t>
              </a:r>
              <a:endParaRPr kumimoji="1" lang="en-US" altLang="zh-CN" sz="2400" b="1" dirty="0" smtClean="0">
                <a:latin typeface="+mj-lt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7414197" y="4021138"/>
              <a:ext cx="823762" cy="461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zh-CN" altLang="en-US" sz="2400" b="1" dirty="0" smtClean="0">
                  <a:latin typeface="宋体"/>
                  <a:ea typeface="宋体"/>
                </a:rPr>
                <a:t>…</a:t>
              </a:r>
              <a:endParaRPr kumimoji="1" lang="en-US" altLang="zh-CN" sz="2400" b="1" dirty="0" smtClean="0">
                <a:latin typeface="+mj-lt"/>
              </a:endParaRP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888038" y="3395663"/>
            <a:ext cx="647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ea typeface="宋体" charset="-122"/>
              </a:rPr>
              <a:t>SP</a:t>
            </a:r>
            <a:endParaRPr lang="zh-CN" altLang="en-US" sz="1800">
              <a:solidFill>
                <a:schemeClr val="tx1"/>
              </a:solidFill>
              <a:ea typeface="宋体" charset="-122"/>
            </a:endParaRPr>
          </a:p>
        </p:txBody>
      </p:sp>
      <p:cxnSp>
        <p:nvCxnSpPr>
          <p:cNvPr id="5" name="直接箭头连接符 4"/>
          <p:cNvCxnSpPr>
            <a:cxnSpLocks noChangeShapeType="1"/>
          </p:cNvCxnSpPr>
          <p:nvPr/>
        </p:nvCxnSpPr>
        <p:spPr bwMode="auto">
          <a:xfrm>
            <a:off x="6432550" y="3581400"/>
            <a:ext cx="539750" cy="0"/>
          </a:xfrm>
          <a:prstGeom prst="straightConnector1">
            <a:avLst/>
          </a:prstGeom>
          <a:noFill/>
          <a:ln w="15875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284663" y="3875088"/>
            <a:ext cx="16970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BP</a:t>
            </a:r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可指向堆栈的任意位置</a:t>
            </a:r>
          </a:p>
        </p:txBody>
      </p:sp>
      <p:cxnSp>
        <p:nvCxnSpPr>
          <p:cNvPr id="26" name="直接箭头连接符 25"/>
          <p:cNvCxnSpPr>
            <a:cxnSpLocks noChangeShapeType="1"/>
          </p:cNvCxnSpPr>
          <p:nvPr/>
        </p:nvCxnSpPr>
        <p:spPr bwMode="auto">
          <a:xfrm>
            <a:off x="6043613" y="4198938"/>
            <a:ext cx="541337" cy="0"/>
          </a:xfrm>
          <a:prstGeom prst="straightConnector1">
            <a:avLst/>
          </a:prstGeom>
          <a:noFill/>
          <a:ln w="15875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0B28D51-F3C1-4F21-ADA5-BC66F8C28579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33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b="0" smtClean="0">
                <a:solidFill>
                  <a:srgbClr val="800000"/>
                </a:solidFill>
                <a:cs typeface="隶书" pitchFamily="49" charset="-122"/>
              </a:rPr>
              <a:t>BX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与</a:t>
            </a:r>
            <a:r>
              <a:rPr lang="en-US" altLang="zh-CN" b="0" smtClean="0">
                <a:solidFill>
                  <a:srgbClr val="800000"/>
                </a:solidFill>
                <a:cs typeface="隶书" pitchFamily="49" charset="-122"/>
              </a:rPr>
              <a:t>BP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在应用上的区别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73175"/>
            <a:ext cx="7651750" cy="2762250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zh-CN" altLang="en-US" smtClean="0"/>
              <a:t>作为通用寄存器，二者均可用于存放数据；</a:t>
            </a:r>
          </a:p>
          <a:p>
            <a:pPr eaLnBrk="1" hangingPunct="1">
              <a:spcAft>
                <a:spcPts val="600"/>
              </a:spcAft>
            </a:pPr>
            <a:r>
              <a:rPr lang="zh-CN" altLang="en-US" smtClean="0"/>
              <a:t>作为基址寄存器，用</a:t>
            </a:r>
            <a:r>
              <a:rPr lang="en-US" altLang="zh-CN" smtClean="0"/>
              <a:t>BX</a:t>
            </a:r>
            <a:r>
              <a:rPr lang="zh-CN" altLang="en-US" smtClean="0"/>
              <a:t>表示所寻找的数据在</a:t>
            </a:r>
            <a:r>
              <a:rPr lang="zh-CN" altLang="en-US" smtClean="0">
                <a:solidFill>
                  <a:srgbClr val="FF0000"/>
                </a:solidFill>
              </a:rPr>
              <a:t>数据段</a:t>
            </a:r>
            <a:r>
              <a:rPr lang="zh-CN" altLang="en-US" smtClean="0"/>
              <a:t>；用</a:t>
            </a:r>
            <a:r>
              <a:rPr lang="en-US" altLang="zh-CN" smtClean="0"/>
              <a:t>BP</a:t>
            </a:r>
            <a:r>
              <a:rPr lang="zh-CN" altLang="en-US" smtClean="0"/>
              <a:t>则表示数据在</a:t>
            </a:r>
            <a:r>
              <a:rPr lang="zh-CN" altLang="en-US" smtClean="0">
                <a:solidFill>
                  <a:srgbClr val="FF0000"/>
                </a:solidFill>
              </a:rPr>
              <a:t>堆栈段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7287FCD-2FE2-45DF-A1E9-4A679607EDAD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34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20650"/>
            <a:ext cx="6445250" cy="8890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变址寄存器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273175"/>
            <a:ext cx="7705725" cy="338455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mtClean="0"/>
              <a:t>SI：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源变址寄存器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mtClean="0"/>
              <a:t>DI：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目标变址寄存器</a:t>
            </a:r>
          </a:p>
          <a:p>
            <a:pPr eaLnBrk="1" hangingPunct="1">
              <a:lnSpc>
                <a:spcPct val="115000"/>
              </a:lnSpc>
              <a:spcBef>
                <a:spcPts val="1800"/>
              </a:spcBef>
              <a:spcAft>
                <a:spcPct val="0"/>
              </a:spcAft>
            </a:pPr>
            <a:r>
              <a:rPr lang="zh-CN" altLang="en-US" smtClean="0"/>
              <a:t>变址寄存器在指令中常用于存放数据在内存中的地址。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r>
              <a:rPr lang="zh-CN" altLang="en-US" smtClean="0">
                <a:cs typeface="隶书" pitchFamily="49" charset="-122"/>
              </a:rPr>
              <a:t>通用寄存器小结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513" y="2713038"/>
            <a:ext cx="2254250" cy="457200"/>
          </a:xfrm>
        </p:spPr>
        <p:txBody>
          <a:bodyPr anchor="ctr"/>
          <a:lstStyle/>
          <a:p>
            <a:pPr marL="0" indent="0" algn="ctr"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2400" smtClean="0"/>
              <a:t>通用寄存器</a:t>
            </a:r>
            <a:endParaRPr lang="en-US" altLang="zh-CN" sz="2400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29613" y="5284788"/>
            <a:ext cx="563562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8D8D9FC-6B99-48B7-B9FD-7E5A88D1B4F8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35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274888" y="2066925"/>
            <a:ext cx="2478087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400" kern="0" dirty="0"/>
              <a:t>数据</a:t>
            </a:r>
            <a:r>
              <a:rPr lang="zh-CN" altLang="en-US" sz="2400" kern="0" dirty="0" smtClean="0"/>
              <a:t>寄存器</a:t>
            </a:r>
            <a:endParaRPr lang="en-US" altLang="zh-CN" sz="2400" kern="0" dirty="0" smtClean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2274888" y="3363913"/>
            <a:ext cx="23606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400" kern="0" dirty="0"/>
              <a:t>地址</a:t>
            </a:r>
            <a:r>
              <a:rPr lang="zh-CN" altLang="en-US" sz="2400" kern="0" dirty="0" smtClean="0"/>
              <a:t>寄存器</a:t>
            </a:r>
            <a:endParaRPr lang="en-US" altLang="zh-CN" sz="2400" kern="0" dirty="0" smtClean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auto">
          <a:xfrm>
            <a:off x="5148263" y="3367088"/>
            <a:ext cx="2376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altLang="zh-CN" sz="2400" kern="0" dirty="0" smtClean="0"/>
              <a:t>SP,BP,SI,DI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5068888" y="2100263"/>
            <a:ext cx="2768600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altLang="zh-CN" sz="2400" kern="0" dirty="0" smtClean="0"/>
              <a:t>AX,BX,CX,DX</a:t>
            </a:r>
          </a:p>
        </p:txBody>
      </p:sp>
      <p:sp>
        <p:nvSpPr>
          <p:cNvPr id="9" name="左大括号 8"/>
          <p:cNvSpPr>
            <a:spLocks/>
          </p:cNvSpPr>
          <p:nvPr/>
        </p:nvSpPr>
        <p:spPr bwMode="auto">
          <a:xfrm>
            <a:off x="2124075" y="2355850"/>
            <a:ext cx="215900" cy="1262063"/>
          </a:xfrm>
          <a:prstGeom prst="leftBrace">
            <a:avLst>
              <a:gd name="adj1" fmla="val 8335"/>
              <a:gd name="adj2" fmla="val 50000"/>
            </a:avLst>
          </a:prstGeom>
          <a:noFill/>
          <a:ln w="22225" cap="sq" algn="ctr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cxnSp>
        <p:nvCxnSpPr>
          <p:cNvPr id="12" name="直接箭头连接符 11"/>
          <p:cNvCxnSpPr>
            <a:cxnSpLocks noChangeShapeType="1"/>
          </p:cNvCxnSpPr>
          <p:nvPr/>
        </p:nvCxnSpPr>
        <p:spPr bwMode="auto">
          <a:xfrm>
            <a:off x="4116388" y="2381250"/>
            <a:ext cx="1081087" cy="0"/>
          </a:xfrm>
          <a:prstGeom prst="straightConnector1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箭头连接符 12"/>
          <p:cNvCxnSpPr>
            <a:cxnSpLocks noChangeShapeType="1"/>
          </p:cNvCxnSpPr>
          <p:nvPr/>
        </p:nvCxnSpPr>
        <p:spPr bwMode="auto">
          <a:xfrm>
            <a:off x="4117975" y="3654425"/>
            <a:ext cx="1079500" cy="0"/>
          </a:xfrm>
          <a:prstGeom prst="straightConnector1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5292725" y="1998663"/>
            <a:ext cx="2687638" cy="741362"/>
          </a:xfrm>
          <a:prstGeom prst="ellipse">
            <a:avLst/>
          </a:prstGeom>
          <a:noFill/>
          <a:ln w="12700" cap="sq" algn="ctr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807075" y="741363"/>
            <a:ext cx="3009900" cy="757237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可以分为两个</a:t>
            </a:r>
            <a:r>
              <a:rPr lang="en-US" altLang="zh-CN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8</a:t>
            </a:r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位寄存器</a:t>
            </a:r>
            <a:endParaRPr lang="en-US" altLang="zh-CN" sz="1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主要用于存放中间运算结果</a:t>
            </a: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>
            <a:off x="7312025" y="1498600"/>
            <a:ext cx="141288" cy="601663"/>
          </a:xfrm>
          <a:prstGeom prst="line">
            <a:avLst/>
          </a:prstGeom>
          <a:noFill/>
          <a:ln w="12700" cap="sq" algn="ctr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5221288" y="3278188"/>
            <a:ext cx="2687637" cy="739775"/>
          </a:xfrm>
          <a:prstGeom prst="ellipse">
            <a:avLst/>
          </a:prstGeom>
          <a:noFill/>
          <a:ln w="12700" cap="sq" algn="ctr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322638" y="4378325"/>
            <a:ext cx="2625725" cy="757238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可以存放运算数据，也常用于存放数据的地址</a:t>
            </a:r>
          </a:p>
        </p:txBody>
      </p: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 flipV="1">
            <a:off x="5068888" y="3875088"/>
            <a:ext cx="466725" cy="503237"/>
          </a:xfrm>
          <a:prstGeom prst="line">
            <a:avLst/>
          </a:prstGeom>
          <a:noFill/>
          <a:ln w="12700" cap="sq" algn="ctr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 animBg="1"/>
      <p:bldP spid="14" grpId="0" animBg="1"/>
      <p:bldP spid="15" grpId="0" animBg="1"/>
      <p:bldP spid="23" grpId="0" animBg="1"/>
      <p:bldP spid="2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A4C7545-EDB2-4007-BAA5-ED7F725188F3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36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2.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控制寄存器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2325" y="1173163"/>
            <a:ext cx="7515225" cy="3429000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Aft>
                <a:spcPct val="0"/>
              </a:spcAft>
            </a:pPr>
            <a:r>
              <a:rPr lang="en-US" altLang="zh-CN" smtClean="0"/>
              <a:t>IP</a:t>
            </a:r>
          </a:p>
          <a:p>
            <a:pPr lvl="1" eaLnBrk="1" hangingPunct="1">
              <a:lnSpc>
                <a:spcPct val="105000"/>
              </a:lnSpc>
              <a:spcAft>
                <a:spcPct val="0"/>
              </a:spcAft>
            </a:pPr>
            <a:r>
              <a:rPr lang="zh-CN" altLang="en-US" smtClean="0"/>
              <a:t>指令指针寄存器，其内容为下一条要取的指令的偏移地址。</a:t>
            </a:r>
          </a:p>
          <a:p>
            <a:pPr eaLnBrk="1" hangingPunct="1">
              <a:lnSpc>
                <a:spcPct val="115000"/>
              </a:lnSpc>
              <a:spcBef>
                <a:spcPts val="1200"/>
              </a:spcBef>
              <a:spcAft>
                <a:spcPct val="10000"/>
              </a:spcAft>
            </a:pPr>
            <a:r>
              <a:rPr lang="en-US" altLang="zh-CN" smtClean="0"/>
              <a:t>FLAGS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10000"/>
              </a:spcAft>
            </a:pPr>
            <a:r>
              <a:rPr lang="zh-CN" altLang="en-US" smtClean="0"/>
              <a:t>标志寄存器，存放运算结果的特征</a:t>
            </a:r>
          </a:p>
          <a:p>
            <a:pPr lvl="2" eaLnBrk="1" hangingPunct="1">
              <a:lnSpc>
                <a:spcPct val="115000"/>
              </a:lnSpc>
              <a:spcBef>
                <a:spcPct val="0"/>
              </a:spcBef>
              <a:spcAft>
                <a:spcPct val="10000"/>
              </a:spcAft>
            </a:pPr>
            <a:r>
              <a:rPr lang="zh-CN" altLang="en-US" smtClean="0"/>
              <a:t>6个状态标志位（</a:t>
            </a:r>
            <a:r>
              <a:rPr lang="en-US" altLang="zh-CN" smtClean="0"/>
              <a:t>CF，SF，AF，PF，OF，ZF）</a:t>
            </a:r>
          </a:p>
          <a:p>
            <a:pPr lvl="2" eaLnBrk="1" hangingPunct="1">
              <a:lnSpc>
                <a:spcPct val="115000"/>
              </a:lnSpc>
              <a:spcBef>
                <a:spcPct val="0"/>
              </a:spcBef>
              <a:spcAft>
                <a:spcPct val="10000"/>
              </a:spcAft>
            </a:pPr>
            <a:r>
              <a:rPr lang="zh-CN" altLang="en-US" smtClean="0"/>
              <a:t>3个控制标志位（</a:t>
            </a:r>
            <a:r>
              <a:rPr lang="en-US" altLang="zh-CN" smtClean="0"/>
              <a:t>IF，TF，DF）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468313" y="1141413"/>
            <a:ext cx="8080375" cy="4019550"/>
            <a:chOff x="204" y="1162"/>
            <a:chExt cx="5171" cy="3039"/>
          </a:xfrm>
        </p:grpSpPr>
        <p:sp>
          <p:nvSpPr>
            <p:cNvPr id="41990" name="Rectangle 5"/>
            <p:cNvSpPr>
              <a:spLocks noChangeArrowheads="1"/>
            </p:cNvSpPr>
            <p:nvPr/>
          </p:nvSpPr>
          <p:spPr bwMode="auto">
            <a:xfrm>
              <a:off x="204" y="1162"/>
              <a:ext cx="5171" cy="303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bg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grpSp>
          <p:nvGrpSpPr>
            <p:cNvPr id="41991" name="Group 33"/>
            <p:cNvGrpSpPr>
              <a:grpSpLocks/>
            </p:cNvGrpSpPr>
            <p:nvPr/>
          </p:nvGrpSpPr>
          <p:grpSpPr bwMode="auto">
            <a:xfrm>
              <a:off x="430" y="1207"/>
              <a:ext cx="4355" cy="2949"/>
              <a:chOff x="430" y="1207"/>
              <a:chExt cx="4355" cy="2949"/>
            </a:xfrm>
          </p:grpSpPr>
          <p:sp>
            <p:nvSpPr>
              <p:cNvPr id="41992" name="Text Box 6"/>
              <p:cNvSpPr txBox="1">
                <a:spLocks noChangeArrowheads="1"/>
              </p:cNvSpPr>
              <p:nvPr/>
            </p:nvSpPr>
            <p:spPr bwMode="auto">
              <a:xfrm>
                <a:off x="1882" y="1207"/>
                <a:ext cx="1134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1800">
                    <a:solidFill>
                      <a:schemeClr val="tx1"/>
                    </a:solidFill>
                    <a:latin typeface="Times New Roman" pitchFamily="18" charset="0"/>
                  </a:rPr>
                  <a:t>内存中的程序</a:t>
                </a:r>
              </a:p>
            </p:txBody>
          </p:sp>
          <p:sp>
            <p:nvSpPr>
              <p:cNvPr id="41993" name="Text Box 7"/>
              <p:cNvSpPr txBox="1">
                <a:spLocks noChangeArrowheads="1"/>
              </p:cNvSpPr>
              <p:nvPr/>
            </p:nvSpPr>
            <p:spPr bwMode="auto">
              <a:xfrm>
                <a:off x="2109" y="1661"/>
                <a:ext cx="635" cy="302"/>
              </a:xfrm>
              <a:prstGeom prst="rect">
                <a:avLst/>
              </a:prstGeom>
              <a:noFill/>
              <a:ln w="12700" cap="sq">
                <a:solidFill>
                  <a:srgbClr val="339966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2000">
                    <a:solidFill>
                      <a:schemeClr val="tx1"/>
                    </a:solidFill>
                    <a:latin typeface="Times New Roman" pitchFamily="18" charset="0"/>
                  </a:rPr>
                  <a:t>指令</a:t>
                </a:r>
                <a:r>
                  <a:rPr kumimoji="1" lang="en-US" altLang="zh-CN" sz="2000">
                    <a:solidFill>
                      <a:schemeClr val="tx1"/>
                    </a:solidFill>
                    <a:latin typeface="Times New Roman" pitchFamily="18" charset="0"/>
                  </a:rPr>
                  <a:t>1</a:t>
                </a:r>
              </a:p>
            </p:txBody>
          </p:sp>
          <p:sp>
            <p:nvSpPr>
              <p:cNvPr id="41994" name="Rectangle 8"/>
              <p:cNvSpPr>
                <a:spLocks noChangeArrowheads="1"/>
              </p:cNvSpPr>
              <p:nvPr/>
            </p:nvSpPr>
            <p:spPr bwMode="auto">
              <a:xfrm>
                <a:off x="1973" y="1525"/>
                <a:ext cx="907" cy="2631"/>
              </a:xfrm>
              <a:prstGeom prst="rect">
                <a:avLst/>
              </a:prstGeom>
              <a:noFill/>
              <a:ln w="12700" cap="sq">
                <a:solidFill>
                  <a:srgbClr val="FF66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lang="zh-CN" altLang="en-US" sz="1800" b="0">
                  <a:solidFill>
                    <a:schemeClr val="tx1"/>
                  </a:solidFill>
                  <a:ea typeface="宋体" charset="-122"/>
                </a:endParaRPr>
              </a:p>
            </p:txBody>
          </p:sp>
          <p:sp>
            <p:nvSpPr>
              <p:cNvPr id="41995" name="Text Box 9"/>
              <p:cNvSpPr txBox="1">
                <a:spLocks noChangeArrowheads="1"/>
              </p:cNvSpPr>
              <p:nvPr/>
            </p:nvSpPr>
            <p:spPr bwMode="auto">
              <a:xfrm>
                <a:off x="2109" y="2114"/>
                <a:ext cx="635" cy="302"/>
              </a:xfrm>
              <a:prstGeom prst="rect">
                <a:avLst/>
              </a:prstGeom>
              <a:noFill/>
              <a:ln w="12700" cap="sq">
                <a:solidFill>
                  <a:srgbClr val="339966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2000">
                    <a:solidFill>
                      <a:schemeClr val="tx1"/>
                    </a:solidFill>
                    <a:latin typeface="Times New Roman" pitchFamily="18" charset="0"/>
                  </a:rPr>
                  <a:t>指令</a:t>
                </a:r>
                <a:r>
                  <a:rPr kumimoji="1" lang="en-US" altLang="zh-CN" sz="2000">
                    <a:solidFill>
                      <a:schemeClr val="tx1"/>
                    </a:solidFill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41996" name="Text Box 10"/>
              <p:cNvSpPr txBox="1">
                <a:spLocks noChangeArrowheads="1"/>
              </p:cNvSpPr>
              <p:nvPr/>
            </p:nvSpPr>
            <p:spPr bwMode="auto">
              <a:xfrm>
                <a:off x="2109" y="2976"/>
                <a:ext cx="635" cy="302"/>
              </a:xfrm>
              <a:prstGeom prst="rect">
                <a:avLst/>
              </a:prstGeom>
              <a:noFill/>
              <a:ln w="12700" cap="sq">
                <a:solidFill>
                  <a:srgbClr val="339966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2000">
                    <a:solidFill>
                      <a:schemeClr val="tx1"/>
                    </a:solidFill>
                    <a:latin typeface="Times New Roman" pitchFamily="18" charset="0"/>
                  </a:rPr>
                  <a:t>指令</a:t>
                </a:r>
                <a:r>
                  <a:rPr kumimoji="1" lang="en-US" altLang="zh-CN" sz="2000">
                    <a:solidFill>
                      <a:schemeClr val="tx1"/>
                    </a:solidFill>
                    <a:latin typeface="Times New Roman" pitchFamily="18" charset="0"/>
                  </a:rPr>
                  <a:t>n</a:t>
                </a:r>
              </a:p>
            </p:txBody>
          </p:sp>
          <p:sp>
            <p:nvSpPr>
              <p:cNvPr id="41997" name="Text Box 11"/>
              <p:cNvSpPr txBox="1">
                <a:spLocks noChangeArrowheads="1"/>
              </p:cNvSpPr>
              <p:nvPr/>
            </p:nvSpPr>
            <p:spPr bwMode="auto">
              <a:xfrm>
                <a:off x="2245" y="2597"/>
                <a:ext cx="36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2400">
                    <a:solidFill>
                      <a:schemeClr val="tx1"/>
                    </a:solidFill>
                    <a:ea typeface="宋体" charset="-122"/>
                  </a:rPr>
                  <a:t>┇</a:t>
                </a:r>
              </a:p>
            </p:txBody>
          </p:sp>
          <p:sp>
            <p:nvSpPr>
              <p:cNvPr id="41998" name="Rectangle 12"/>
              <p:cNvSpPr>
                <a:spLocks noChangeArrowheads="1"/>
              </p:cNvSpPr>
              <p:nvPr/>
            </p:nvSpPr>
            <p:spPr bwMode="auto">
              <a:xfrm>
                <a:off x="3696" y="1480"/>
                <a:ext cx="1089" cy="1224"/>
              </a:xfrm>
              <a:prstGeom prst="rect">
                <a:avLst/>
              </a:prstGeom>
              <a:noFill/>
              <a:ln w="12700" cap="sq">
                <a:solidFill>
                  <a:srgbClr val="FF66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lang="zh-CN" altLang="en-US" sz="1800" b="0">
                  <a:solidFill>
                    <a:schemeClr val="tx1"/>
                  </a:solidFill>
                  <a:ea typeface="宋体" charset="-122"/>
                </a:endParaRPr>
              </a:p>
            </p:txBody>
          </p:sp>
          <p:sp>
            <p:nvSpPr>
              <p:cNvPr id="41999" name="Line 13"/>
              <p:cNvSpPr>
                <a:spLocks noChangeShapeType="1"/>
              </p:cNvSpPr>
              <p:nvPr/>
            </p:nvSpPr>
            <p:spPr bwMode="auto">
              <a:xfrm flipV="1">
                <a:off x="2744" y="1661"/>
                <a:ext cx="952" cy="181"/>
              </a:xfrm>
              <a:prstGeom prst="line">
                <a:avLst/>
              </a:prstGeom>
              <a:noFill/>
              <a:ln w="22225" cap="sq">
                <a:solidFill>
                  <a:schemeClr val="tx1"/>
                </a:solidFill>
                <a:round/>
                <a:headEnd type="none" w="sm" len="sm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00" name="Text Box 14"/>
              <p:cNvSpPr txBox="1">
                <a:spLocks noChangeArrowheads="1"/>
              </p:cNvSpPr>
              <p:nvPr/>
            </p:nvSpPr>
            <p:spPr bwMode="auto">
              <a:xfrm>
                <a:off x="3969" y="1525"/>
                <a:ext cx="499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1800">
                    <a:solidFill>
                      <a:schemeClr val="tx1"/>
                    </a:solidFill>
                    <a:latin typeface="Times New Roman" pitchFamily="18" charset="0"/>
                  </a:rPr>
                  <a:t>分析</a:t>
                </a:r>
              </a:p>
            </p:txBody>
          </p:sp>
          <p:sp>
            <p:nvSpPr>
              <p:cNvPr id="42001" name="Text Box 15"/>
              <p:cNvSpPr txBox="1">
                <a:spLocks noChangeArrowheads="1"/>
              </p:cNvSpPr>
              <p:nvPr/>
            </p:nvSpPr>
            <p:spPr bwMode="auto">
              <a:xfrm>
                <a:off x="3787" y="1865"/>
                <a:ext cx="998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1800">
                    <a:solidFill>
                      <a:schemeClr val="tx1"/>
                    </a:solidFill>
                    <a:latin typeface="Times New Roman" pitchFamily="18" charset="0"/>
                  </a:rPr>
                  <a:t>获取操作数</a:t>
                </a:r>
              </a:p>
            </p:txBody>
          </p:sp>
          <p:sp>
            <p:nvSpPr>
              <p:cNvPr id="42002" name="Text Box 16"/>
              <p:cNvSpPr txBox="1">
                <a:spLocks noChangeArrowheads="1"/>
              </p:cNvSpPr>
              <p:nvPr/>
            </p:nvSpPr>
            <p:spPr bwMode="auto">
              <a:xfrm>
                <a:off x="3969" y="2137"/>
                <a:ext cx="499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1800">
                    <a:solidFill>
                      <a:schemeClr val="tx1"/>
                    </a:solidFill>
                    <a:latin typeface="Times New Roman" pitchFamily="18" charset="0"/>
                  </a:rPr>
                  <a:t>执行</a:t>
                </a:r>
              </a:p>
            </p:txBody>
          </p:sp>
          <p:sp>
            <p:nvSpPr>
              <p:cNvPr id="42003" name="Text Box 17"/>
              <p:cNvSpPr txBox="1">
                <a:spLocks noChangeArrowheads="1"/>
              </p:cNvSpPr>
              <p:nvPr/>
            </p:nvSpPr>
            <p:spPr bwMode="auto">
              <a:xfrm>
                <a:off x="3833" y="2409"/>
                <a:ext cx="816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1800">
                    <a:solidFill>
                      <a:schemeClr val="tx1"/>
                    </a:solidFill>
                    <a:latin typeface="Times New Roman" pitchFamily="18" charset="0"/>
                  </a:rPr>
                  <a:t>存放结果</a:t>
                </a:r>
              </a:p>
            </p:txBody>
          </p:sp>
          <p:sp>
            <p:nvSpPr>
              <p:cNvPr id="42004" name="Line 18"/>
              <p:cNvSpPr>
                <a:spLocks noChangeShapeType="1"/>
              </p:cNvSpPr>
              <p:nvPr/>
            </p:nvSpPr>
            <p:spPr bwMode="auto">
              <a:xfrm>
                <a:off x="2744" y="2341"/>
                <a:ext cx="952" cy="545"/>
              </a:xfrm>
              <a:prstGeom prst="line">
                <a:avLst/>
              </a:prstGeom>
              <a:noFill/>
              <a:ln w="22225" cap="sq">
                <a:solidFill>
                  <a:schemeClr val="tx1"/>
                </a:solidFill>
                <a:round/>
                <a:headEnd type="none" w="sm" len="sm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05" name="Rectangle 19"/>
              <p:cNvSpPr>
                <a:spLocks noChangeArrowheads="1"/>
              </p:cNvSpPr>
              <p:nvPr/>
            </p:nvSpPr>
            <p:spPr bwMode="auto">
              <a:xfrm>
                <a:off x="3696" y="2795"/>
                <a:ext cx="1089" cy="1270"/>
              </a:xfrm>
              <a:prstGeom prst="rect">
                <a:avLst/>
              </a:prstGeom>
              <a:noFill/>
              <a:ln w="12700" cap="sq">
                <a:solidFill>
                  <a:srgbClr val="FF66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lang="zh-CN" altLang="en-US" sz="1800" b="0">
                  <a:solidFill>
                    <a:schemeClr val="tx1"/>
                  </a:solidFill>
                  <a:ea typeface="宋体" charset="-122"/>
                </a:endParaRPr>
              </a:p>
            </p:txBody>
          </p:sp>
          <p:sp>
            <p:nvSpPr>
              <p:cNvPr id="42006" name="Text Box 20"/>
              <p:cNvSpPr txBox="1">
                <a:spLocks noChangeArrowheads="1"/>
              </p:cNvSpPr>
              <p:nvPr/>
            </p:nvSpPr>
            <p:spPr bwMode="auto">
              <a:xfrm>
                <a:off x="4105" y="3203"/>
                <a:ext cx="36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2400">
                    <a:solidFill>
                      <a:schemeClr val="tx1"/>
                    </a:solidFill>
                    <a:ea typeface="宋体" charset="-122"/>
                  </a:rPr>
                  <a:t>┇</a:t>
                </a:r>
              </a:p>
            </p:txBody>
          </p:sp>
          <p:sp>
            <p:nvSpPr>
              <p:cNvPr id="42007" name="Text Box 21"/>
              <p:cNvSpPr txBox="1">
                <a:spLocks noChangeArrowheads="1"/>
              </p:cNvSpPr>
              <p:nvPr/>
            </p:nvSpPr>
            <p:spPr bwMode="auto">
              <a:xfrm>
                <a:off x="430" y="1615"/>
                <a:ext cx="726" cy="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1800">
                    <a:solidFill>
                      <a:schemeClr val="tx1"/>
                    </a:solidFill>
                    <a:latin typeface="Times New Roman" pitchFamily="18" charset="0"/>
                  </a:rPr>
                  <a:t>程序计</a:t>
                </a:r>
                <a:endParaRPr kumimoji="1" lang="en-US" altLang="zh-CN" sz="180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1800">
                    <a:solidFill>
                      <a:schemeClr val="tx1"/>
                    </a:solidFill>
                    <a:latin typeface="Times New Roman" pitchFamily="18" charset="0"/>
                  </a:rPr>
                  <a:t>数器</a:t>
                </a:r>
                <a:r>
                  <a:rPr kumimoji="1" lang="en-US" altLang="zh-CN" sz="1800">
                    <a:solidFill>
                      <a:schemeClr val="tx1"/>
                    </a:solidFill>
                    <a:latin typeface="Times New Roman" pitchFamily="18" charset="0"/>
                  </a:rPr>
                  <a:t>PC</a:t>
                </a: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1800">
                    <a:solidFill>
                      <a:schemeClr val="tx1"/>
                    </a:solidFill>
                    <a:latin typeface="Times New Roman" pitchFamily="18" charset="0"/>
                  </a:rPr>
                  <a:t>（</a:t>
                </a:r>
                <a:r>
                  <a:rPr kumimoji="1" lang="en-US" altLang="zh-CN" sz="1800">
                    <a:solidFill>
                      <a:schemeClr val="tx1"/>
                    </a:solidFill>
                    <a:latin typeface="Times New Roman" pitchFamily="18" charset="0"/>
                  </a:rPr>
                  <a:t>IP</a:t>
                </a:r>
                <a:r>
                  <a:rPr kumimoji="1" lang="zh-CN" altLang="en-US" sz="1800">
                    <a:solidFill>
                      <a:schemeClr val="tx1"/>
                    </a:solidFill>
                    <a:latin typeface="Times New Roman" pitchFamily="18" charset="0"/>
                  </a:rPr>
                  <a:t>）</a:t>
                </a:r>
                <a:endParaRPr kumimoji="1" lang="en-US" altLang="zh-CN" sz="18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008" name="Line 22"/>
              <p:cNvSpPr>
                <a:spLocks noChangeShapeType="1"/>
              </p:cNvSpPr>
              <p:nvPr/>
            </p:nvSpPr>
            <p:spPr bwMode="auto">
              <a:xfrm>
                <a:off x="1065" y="1842"/>
                <a:ext cx="999" cy="0"/>
              </a:xfrm>
              <a:prstGeom prst="line">
                <a:avLst/>
              </a:prstGeom>
              <a:noFill/>
              <a:ln w="22225" cap="sq">
                <a:solidFill>
                  <a:schemeClr val="tx1"/>
                </a:solidFill>
                <a:round/>
                <a:headEnd type="none" w="sm" len="sm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09" name="Text Box 23"/>
              <p:cNvSpPr txBox="1">
                <a:spLocks noChangeArrowheads="1"/>
              </p:cNvSpPr>
              <p:nvPr/>
            </p:nvSpPr>
            <p:spPr bwMode="auto">
              <a:xfrm>
                <a:off x="1201" y="1570"/>
                <a:ext cx="454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1800">
                    <a:solidFill>
                      <a:schemeClr val="tx1"/>
                    </a:solidFill>
                    <a:latin typeface="Times New Roman" pitchFamily="18" charset="0"/>
                  </a:rPr>
                  <a:t>地址</a:t>
                </a:r>
                <a:endParaRPr kumimoji="1" lang="en-US" altLang="zh-CN" sz="18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010" name="Text Box 24"/>
              <p:cNvSpPr txBox="1">
                <a:spLocks noChangeArrowheads="1"/>
              </p:cNvSpPr>
              <p:nvPr/>
            </p:nvSpPr>
            <p:spPr bwMode="auto">
              <a:xfrm>
                <a:off x="3923" y="1230"/>
                <a:ext cx="589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en-US" altLang="zh-CN" sz="1800">
                    <a:solidFill>
                      <a:schemeClr val="tx1"/>
                    </a:solidFill>
                    <a:latin typeface="Times New Roman" pitchFamily="18" charset="0"/>
                  </a:rPr>
                  <a:t>CPU</a:t>
                </a:r>
              </a:p>
            </p:txBody>
          </p:sp>
          <p:sp>
            <p:nvSpPr>
              <p:cNvPr id="42011" name="Text Box 25"/>
              <p:cNvSpPr txBox="1">
                <a:spLocks noChangeArrowheads="1"/>
              </p:cNvSpPr>
              <p:nvPr/>
            </p:nvSpPr>
            <p:spPr bwMode="auto">
              <a:xfrm>
                <a:off x="2970" y="1480"/>
                <a:ext cx="589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1800">
                    <a:solidFill>
                      <a:schemeClr val="tx1"/>
                    </a:solidFill>
                    <a:latin typeface="Times New Roman" pitchFamily="18" charset="0"/>
                  </a:rPr>
                  <a:t>取出</a:t>
                </a:r>
              </a:p>
            </p:txBody>
          </p:sp>
          <p:sp>
            <p:nvSpPr>
              <p:cNvPr id="42012" name="Text Box 26"/>
              <p:cNvSpPr txBox="1">
                <a:spLocks noChangeArrowheads="1"/>
              </p:cNvSpPr>
              <p:nvPr/>
            </p:nvSpPr>
            <p:spPr bwMode="auto">
              <a:xfrm>
                <a:off x="2109" y="3612"/>
                <a:ext cx="635" cy="302"/>
              </a:xfrm>
              <a:prstGeom prst="rect">
                <a:avLst/>
              </a:prstGeom>
              <a:noFill/>
              <a:ln w="12700" cap="sq">
                <a:solidFill>
                  <a:srgbClr val="339966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lnSpc>
                    <a:spcPct val="110000"/>
                  </a:lnSpc>
                  <a:spcBef>
                    <a:spcPct val="15000"/>
                  </a:spcBef>
                  <a:spcAft>
                    <a:spcPct val="5000"/>
                  </a:spcAft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rgbClr val="FF0000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1" lang="zh-CN" altLang="en-US" sz="2000">
                    <a:solidFill>
                      <a:schemeClr val="tx1"/>
                    </a:solidFill>
                    <a:latin typeface="Times New Roman" pitchFamily="18" charset="0"/>
                  </a:rPr>
                  <a:t>操作数</a:t>
                </a:r>
                <a:endParaRPr kumimoji="1" lang="en-US" altLang="zh-CN" sz="20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013" name="Line 27"/>
              <p:cNvSpPr>
                <a:spLocks noChangeShapeType="1"/>
              </p:cNvSpPr>
              <p:nvPr/>
            </p:nvSpPr>
            <p:spPr bwMode="auto">
              <a:xfrm flipV="1">
                <a:off x="3198" y="2024"/>
                <a:ext cx="498" cy="0"/>
              </a:xfrm>
              <a:prstGeom prst="line">
                <a:avLst/>
              </a:prstGeom>
              <a:noFill/>
              <a:ln w="22225" cap="sq">
                <a:solidFill>
                  <a:srgbClr val="008000"/>
                </a:solidFill>
                <a:round/>
                <a:headEnd type="none" w="sm" len="sm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14" name="Line 28"/>
              <p:cNvSpPr>
                <a:spLocks noChangeShapeType="1"/>
              </p:cNvSpPr>
              <p:nvPr/>
            </p:nvSpPr>
            <p:spPr bwMode="auto">
              <a:xfrm>
                <a:off x="2880" y="3748"/>
                <a:ext cx="318" cy="0"/>
              </a:xfrm>
              <a:prstGeom prst="line">
                <a:avLst/>
              </a:prstGeom>
              <a:noFill/>
              <a:ln w="22225" cap="sq">
                <a:solidFill>
                  <a:srgbClr val="008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15" name="Line 29"/>
              <p:cNvSpPr>
                <a:spLocks noChangeShapeType="1"/>
              </p:cNvSpPr>
              <p:nvPr/>
            </p:nvSpPr>
            <p:spPr bwMode="auto">
              <a:xfrm flipV="1">
                <a:off x="3198" y="2024"/>
                <a:ext cx="0" cy="1724"/>
              </a:xfrm>
              <a:prstGeom prst="line">
                <a:avLst/>
              </a:prstGeom>
              <a:noFill/>
              <a:ln w="22225" cap="sq">
                <a:solidFill>
                  <a:srgbClr val="008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16" name="Line 30"/>
              <p:cNvSpPr>
                <a:spLocks noChangeShapeType="1"/>
              </p:cNvSpPr>
              <p:nvPr/>
            </p:nvSpPr>
            <p:spPr bwMode="auto">
              <a:xfrm flipH="1">
                <a:off x="3379" y="2568"/>
                <a:ext cx="317" cy="0"/>
              </a:xfrm>
              <a:prstGeom prst="line">
                <a:avLst/>
              </a:prstGeom>
              <a:noFill/>
              <a:ln w="22225" cap="sq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17" name="Line 31"/>
              <p:cNvSpPr>
                <a:spLocks noChangeShapeType="1"/>
              </p:cNvSpPr>
              <p:nvPr/>
            </p:nvSpPr>
            <p:spPr bwMode="auto">
              <a:xfrm>
                <a:off x="3379" y="2568"/>
                <a:ext cx="0" cy="1497"/>
              </a:xfrm>
              <a:prstGeom prst="line">
                <a:avLst/>
              </a:prstGeom>
              <a:noFill/>
              <a:ln w="22225" cap="sq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18" name="Line 32"/>
              <p:cNvSpPr>
                <a:spLocks noChangeShapeType="1"/>
              </p:cNvSpPr>
              <p:nvPr/>
            </p:nvSpPr>
            <p:spPr bwMode="auto">
              <a:xfrm flipH="1">
                <a:off x="2880" y="4065"/>
                <a:ext cx="499" cy="0"/>
              </a:xfrm>
              <a:prstGeom prst="line">
                <a:avLst/>
              </a:prstGeom>
              <a:noFill/>
              <a:ln w="22225" cap="sq">
                <a:solidFill>
                  <a:srgbClr val="FF0000"/>
                </a:solidFill>
                <a:round/>
                <a:headEnd type="none" w="sm" len="sm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8D47302-97E9-49D7-A66D-5720370FABB9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37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状态标志位</a:t>
            </a:r>
            <a:r>
              <a:rPr lang="zh-CN" altLang="en-US" sz="2800" b="0" smtClean="0">
                <a:solidFill>
                  <a:schemeClr val="tx1"/>
                </a:solidFill>
                <a:cs typeface="隶书" pitchFamily="49" charset="-122"/>
              </a:rPr>
              <a:t>（</a:t>
            </a:r>
            <a:r>
              <a:rPr lang="en-US" altLang="zh-CN" sz="2800" b="0" smtClean="0">
                <a:solidFill>
                  <a:schemeClr val="tx1"/>
                </a:solidFill>
                <a:cs typeface="隶书" pitchFamily="49" charset="-122"/>
              </a:rPr>
              <a:t>1</a:t>
            </a:r>
            <a:r>
              <a:rPr lang="zh-CN" altLang="en-US" sz="2800" b="0" smtClean="0">
                <a:solidFill>
                  <a:schemeClr val="tx1"/>
                </a:solidFill>
                <a:cs typeface="隶书" pitchFamily="49" charset="-122"/>
              </a:rPr>
              <a:t>）</a:t>
            </a:r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28713"/>
            <a:ext cx="7650162" cy="3779837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ct val="0"/>
              </a:spcAft>
            </a:pPr>
            <a:r>
              <a:rPr lang="en-US" altLang="zh-CN" sz="2400" smtClean="0"/>
              <a:t>CF</a:t>
            </a:r>
            <a:r>
              <a:rPr lang="zh-CN" altLang="en-US" sz="2400" smtClean="0"/>
              <a:t>（</a:t>
            </a:r>
            <a:r>
              <a:rPr lang="en-US" altLang="zh-CN" sz="2400" smtClean="0"/>
              <a:t>Carry Flag</a:t>
            </a:r>
            <a:r>
              <a:rPr lang="zh-CN" altLang="en-US" sz="2400" smtClean="0"/>
              <a:t>） </a:t>
            </a:r>
          </a:p>
          <a:p>
            <a:pPr lvl="1" eaLnBrk="1" hangingPunct="1">
              <a:lnSpc>
                <a:spcPct val="110000"/>
              </a:lnSpc>
              <a:spcAft>
                <a:spcPct val="0"/>
              </a:spcAft>
            </a:pPr>
            <a:r>
              <a:rPr lang="zh-CN" altLang="en-US" sz="2000" smtClean="0"/>
              <a:t>进位标志位。加</a:t>
            </a:r>
            <a:r>
              <a:rPr lang="en-US" altLang="zh-CN" sz="2000" smtClean="0"/>
              <a:t>(</a:t>
            </a:r>
            <a:r>
              <a:rPr lang="zh-CN" altLang="en-US" sz="2000" smtClean="0"/>
              <a:t>减</a:t>
            </a:r>
            <a:r>
              <a:rPr lang="en-US" altLang="zh-CN" sz="2000" smtClean="0"/>
              <a:t>)</a:t>
            </a:r>
            <a:r>
              <a:rPr lang="zh-CN" altLang="en-US" sz="2000" smtClean="0"/>
              <a:t>法运算时，若最高位有进</a:t>
            </a:r>
            <a:r>
              <a:rPr lang="en-US" altLang="zh-CN" sz="2000" smtClean="0"/>
              <a:t>(</a:t>
            </a:r>
            <a:r>
              <a:rPr lang="zh-CN" altLang="en-US" sz="2000" smtClean="0"/>
              <a:t>借</a:t>
            </a:r>
            <a:r>
              <a:rPr lang="en-US" altLang="zh-CN" sz="2000" smtClean="0"/>
              <a:t>)</a:t>
            </a:r>
            <a:r>
              <a:rPr lang="zh-CN" altLang="en-US" sz="2000" smtClean="0"/>
              <a:t>位则</a:t>
            </a:r>
            <a:r>
              <a:rPr lang="en-US" altLang="zh-CN" sz="2000" smtClean="0"/>
              <a:t>CF=1 </a:t>
            </a:r>
          </a:p>
          <a:p>
            <a:pPr eaLnBrk="1" hangingPunct="1">
              <a:lnSpc>
                <a:spcPct val="110000"/>
              </a:lnSpc>
              <a:spcAft>
                <a:spcPct val="0"/>
              </a:spcAft>
            </a:pPr>
            <a:r>
              <a:rPr lang="en-US" altLang="zh-CN" sz="2400" smtClean="0"/>
              <a:t>OF</a:t>
            </a:r>
            <a:r>
              <a:rPr lang="zh-CN" altLang="en-US" sz="2400" smtClean="0"/>
              <a:t>（</a:t>
            </a:r>
            <a:r>
              <a:rPr lang="en-US" altLang="zh-CN" sz="2400" smtClean="0"/>
              <a:t>Overflow Flag</a:t>
            </a:r>
            <a:r>
              <a:rPr lang="zh-CN" altLang="en-US" sz="2400" smtClean="0"/>
              <a:t>）</a:t>
            </a:r>
          </a:p>
          <a:p>
            <a:pPr lvl="1" eaLnBrk="1" hangingPunct="1">
              <a:lnSpc>
                <a:spcPct val="110000"/>
              </a:lnSpc>
              <a:spcAft>
                <a:spcPct val="0"/>
              </a:spcAft>
            </a:pPr>
            <a:r>
              <a:rPr lang="zh-CN" altLang="en-US" sz="2000" smtClean="0"/>
              <a:t>溢出标志位。当算术运算的结果超出了有符号数的可表达范围时，</a:t>
            </a:r>
            <a:r>
              <a:rPr lang="en-US" altLang="zh-CN" sz="2000" smtClean="0"/>
              <a:t>OF=l </a:t>
            </a:r>
          </a:p>
          <a:p>
            <a:pPr eaLnBrk="1" hangingPunct="1">
              <a:lnSpc>
                <a:spcPct val="110000"/>
              </a:lnSpc>
              <a:spcAft>
                <a:spcPct val="0"/>
              </a:spcAft>
            </a:pPr>
            <a:r>
              <a:rPr lang="en-US" altLang="zh-CN" sz="2400" smtClean="0"/>
              <a:t>ZF</a:t>
            </a:r>
            <a:r>
              <a:rPr lang="zh-CN" altLang="en-US" sz="2400" smtClean="0"/>
              <a:t>（</a:t>
            </a:r>
            <a:r>
              <a:rPr lang="en-US" altLang="zh-CN" sz="2400" smtClean="0"/>
              <a:t>Zero Flag</a:t>
            </a:r>
            <a:r>
              <a:rPr lang="zh-CN" altLang="en-US" sz="2400" smtClean="0"/>
              <a:t>）</a:t>
            </a:r>
          </a:p>
          <a:p>
            <a:pPr lvl="1" eaLnBrk="1" hangingPunct="1">
              <a:lnSpc>
                <a:spcPct val="110000"/>
              </a:lnSpc>
              <a:spcAft>
                <a:spcPct val="0"/>
              </a:spcAft>
            </a:pPr>
            <a:r>
              <a:rPr lang="zh-CN" altLang="en-US" sz="2000" smtClean="0"/>
              <a:t>零标志位。当运算结果为零时</a:t>
            </a:r>
            <a:r>
              <a:rPr lang="en-US" altLang="zh-CN" sz="2000" smtClean="0"/>
              <a:t>ZF=1 </a:t>
            </a:r>
            <a:endParaRPr lang="zh-CN" altLang="en-US" sz="2000" smtClean="0"/>
          </a:p>
          <a:p>
            <a:pPr eaLnBrk="1" hangingPunct="1">
              <a:lnSpc>
                <a:spcPct val="110000"/>
              </a:lnSpc>
              <a:spcAft>
                <a:spcPct val="0"/>
              </a:spcAft>
            </a:pPr>
            <a:r>
              <a:rPr lang="en-US" altLang="zh-CN" sz="2400" smtClean="0"/>
              <a:t>SF</a:t>
            </a:r>
            <a:r>
              <a:rPr lang="zh-CN" altLang="en-US" sz="2400" smtClean="0"/>
              <a:t>（</a:t>
            </a:r>
            <a:r>
              <a:rPr lang="en-US" altLang="zh-CN" sz="2400" smtClean="0"/>
              <a:t>Sign Flag</a:t>
            </a:r>
            <a:r>
              <a:rPr lang="zh-CN" altLang="en-US" sz="2400" smtClean="0"/>
              <a:t>）</a:t>
            </a:r>
          </a:p>
          <a:p>
            <a:pPr lvl="1" eaLnBrk="1" hangingPunct="1">
              <a:lnSpc>
                <a:spcPct val="110000"/>
              </a:lnSpc>
              <a:spcAft>
                <a:spcPct val="0"/>
              </a:spcAft>
            </a:pPr>
            <a:r>
              <a:rPr lang="zh-CN" altLang="en-US" sz="2000" smtClean="0"/>
              <a:t>符号标志位。当运算结果的最高位为</a:t>
            </a:r>
            <a:r>
              <a:rPr lang="en-US" altLang="zh-CN" sz="2000" smtClean="0"/>
              <a:t>1</a:t>
            </a:r>
            <a:r>
              <a:rPr lang="zh-CN" altLang="en-US" sz="2000" smtClean="0"/>
              <a:t>时，</a:t>
            </a:r>
            <a:r>
              <a:rPr lang="en-US" altLang="zh-CN" sz="2000" smtClean="0"/>
              <a:t>SF=l </a:t>
            </a:r>
            <a:endParaRPr lang="zh-CN" altLang="en-US" sz="2000" smtClean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0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0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0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0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0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0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0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0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E48D0A2-27CF-4277-BAE1-55FA21EC2AE8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38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状态标志位</a:t>
            </a:r>
            <a:r>
              <a:rPr lang="zh-CN" altLang="en-US" sz="2800" b="0" smtClean="0">
                <a:solidFill>
                  <a:schemeClr val="tx1"/>
                </a:solidFill>
                <a:cs typeface="隶书" pitchFamily="49" charset="-122"/>
              </a:rPr>
              <a:t>（</a:t>
            </a:r>
            <a:r>
              <a:rPr lang="en-US" altLang="zh-CN" sz="2800" b="0" smtClean="0">
                <a:solidFill>
                  <a:schemeClr val="tx1"/>
                </a:solidFill>
                <a:cs typeface="隶书" pitchFamily="49" charset="-122"/>
              </a:rPr>
              <a:t>2</a:t>
            </a:r>
            <a:r>
              <a:rPr lang="zh-CN" altLang="en-US" sz="2800" b="0" smtClean="0">
                <a:solidFill>
                  <a:schemeClr val="tx1"/>
                </a:solidFill>
                <a:cs typeface="隶书" pitchFamily="49" charset="-122"/>
              </a:rPr>
              <a:t>）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28713"/>
            <a:ext cx="7650162" cy="3429000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en-US" altLang="zh-CN" smtClean="0"/>
              <a:t>PF</a:t>
            </a:r>
            <a:r>
              <a:rPr lang="zh-CN" altLang="en-US" smtClean="0"/>
              <a:t>（</a:t>
            </a:r>
            <a:r>
              <a:rPr lang="en-US" altLang="zh-CN" smtClean="0"/>
              <a:t>Parity Flag</a:t>
            </a:r>
            <a:r>
              <a:rPr lang="zh-CN" altLang="en-US" smtClean="0"/>
              <a:t>）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奇偶标志位。运算结果的低</a:t>
            </a:r>
            <a:r>
              <a:rPr lang="en-US" altLang="zh-CN" smtClean="0"/>
              <a:t>8</a:t>
            </a:r>
            <a:r>
              <a:rPr lang="zh-CN" altLang="en-US" smtClean="0"/>
              <a:t>位中</a:t>
            </a:r>
            <a:r>
              <a:rPr lang="zh-CN" altLang="en-US" smtClean="0">
                <a:latin typeface="Arial" charset="0"/>
              </a:rPr>
              <a:t>“</a:t>
            </a:r>
            <a:r>
              <a:rPr lang="en-US" altLang="zh-CN" smtClean="0"/>
              <a:t>1</a:t>
            </a:r>
            <a:r>
              <a:rPr lang="en-US" altLang="zh-CN" smtClean="0">
                <a:latin typeface="Arial" charset="0"/>
              </a:rPr>
              <a:t>”</a:t>
            </a:r>
            <a:r>
              <a:rPr lang="zh-CN" altLang="en-US" smtClean="0"/>
              <a:t>的个数为偶数时</a:t>
            </a:r>
            <a:r>
              <a:rPr lang="en-US" altLang="zh-CN" smtClean="0"/>
              <a:t>PF=l </a:t>
            </a:r>
            <a:endParaRPr lang="zh-CN" altLang="en-US" smtClean="0"/>
          </a:p>
          <a:p>
            <a:pPr eaLnBrk="1" hangingPunct="1">
              <a:spcBef>
                <a:spcPts val="1200"/>
              </a:spcBef>
              <a:spcAft>
                <a:spcPct val="0"/>
              </a:spcAft>
            </a:pPr>
            <a:r>
              <a:rPr lang="en-US" altLang="zh-CN" smtClean="0"/>
              <a:t>AF</a:t>
            </a:r>
            <a:r>
              <a:rPr lang="zh-CN" altLang="en-US" smtClean="0"/>
              <a:t>（</a:t>
            </a:r>
            <a:r>
              <a:rPr lang="en-US" altLang="zh-CN" smtClean="0"/>
              <a:t>Auxiliary Carry Flag</a:t>
            </a:r>
            <a:r>
              <a:rPr lang="zh-CN" altLang="en-US" smtClean="0"/>
              <a:t>）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辅助进位标志位。加</a:t>
            </a:r>
            <a:r>
              <a:rPr lang="en-US" altLang="zh-CN" smtClean="0"/>
              <a:t>(</a:t>
            </a:r>
            <a:r>
              <a:rPr lang="zh-CN" altLang="en-US" smtClean="0"/>
              <a:t>减</a:t>
            </a:r>
            <a:r>
              <a:rPr lang="en-US" altLang="zh-CN" smtClean="0"/>
              <a:t>)</a:t>
            </a:r>
            <a:r>
              <a:rPr lang="zh-CN" altLang="en-US" smtClean="0"/>
              <a:t>操作中，若</a:t>
            </a:r>
            <a:r>
              <a:rPr lang="en-US" altLang="zh-CN" smtClean="0"/>
              <a:t>Bit3</a:t>
            </a:r>
            <a:r>
              <a:rPr lang="zh-CN" altLang="en-US" smtClean="0"/>
              <a:t>向</a:t>
            </a:r>
            <a:r>
              <a:rPr lang="en-US" altLang="zh-CN" smtClean="0"/>
              <a:t>Bit4</a:t>
            </a:r>
            <a:r>
              <a:rPr lang="zh-CN" altLang="en-US" smtClean="0"/>
              <a:t>有进位</a:t>
            </a:r>
            <a:r>
              <a:rPr lang="en-US" altLang="zh-CN" smtClean="0"/>
              <a:t>(</a:t>
            </a:r>
            <a:r>
              <a:rPr lang="zh-CN" altLang="en-US" smtClean="0"/>
              <a:t>借位</a:t>
            </a:r>
            <a:r>
              <a:rPr lang="en-US" altLang="zh-CN" smtClean="0"/>
              <a:t>)</a:t>
            </a:r>
            <a:r>
              <a:rPr lang="zh-CN" altLang="en-US" smtClean="0"/>
              <a:t>，</a:t>
            </a:r>
            <a:r>
              <a:rPr lang="en-US" altLang="zh-CN" smtClean="0"/>
              <a:t>AF=1 </a:t>
            </a:r>
            <a:r>
              <a:rPr lang="zh-CN" altLang="en-US" smtClean="0"/>
              <a:t> </a:t>
            </a:r>
          </a:p>
          <a:p>
            <a:pPr eaLnBrk="1" hangingPunct="1">
              <a:spcAft>
                <a:spcPct val="0"/>
              </a:spcAft>
            </a:pPr>
            <a:endParaRPr lang="zh-CN" altLang="en-US" smtClean="0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268538" y="4625975"/>
            <a:ext cx="2376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仅针对低</a:t>
            </a:r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位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A837AF3-0F6B-4EB2-8556-FEA07BED7A25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39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状态标志位例</a:t>
            </a:r>
          </a:p>
        </p:txBody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201738"/>
            <a:ext cx="7932738" cy="1800225"/>
          </a:xfrm>
        </p:spPr>
        <p:txBody>
          <a:bodyPr/>
          <a:lstStyle/>
          <a:p>
            <a:pPr marL="357188" indent="-357188" eaLnBrk="1" hangingPunct="1">
              <a:spcAft>
                <a:spcPct val="0"/>
              </a:spcAft>
            </a:pPr>
            <a:r>
              <a:rPr lang="zh-CN" altLang="en-US" smtClean="0"/>
              <a:t>给出以下运算结果及运算后各状态标志位的状态：</a:t>
            </a:r>
          </a:p>
          <a:p>
            <a:pPr marL="982663" lvl="1" indent="-355600" eaLnBrk="1" hangingPunct="1">
              <a:spcAft>
                <a:spcPct val="0"/>
              </a:spcAft>
            </a:pPr>
            <a:r>
              <a:rPr lang="en-US" altLang="zh-CN" smtClean="0"/>
              <a:t>10110110+11110100</a:t>
            </a:r>
          </a:p>
        </p:txBody>
      </p:sp>
      <p:sp>
        <p:nvSpPr>
          <p:cNvPr id="308228" name="Line 4"/>
          <p:cNvSpPr>
            <a:spLocks noChangeShapeType="1"/>
          </p:cNvSpPr>
          <p:nvPr/>
        </p:nvSpPr>
        <p:spPr bwMode="auto">
          <a:xfrm>
            <a:off x="1684338" y="3967163"/>
            <a:ext cx="26670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29" name="Text Box 5"/>
          <p:cNvSpPr txBox="1">
            <a:spLocks noChangeArrowheads="1"/>
          </p:cNvSpPr>
          <p:nvPr/>
        </p:nvSpPr>
        <p:spPr bwMode="auto">
          <a:xfrm>
            <a:off x="1716088" y="4062413"/>
            <a:ext cx="379412" cy="523875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>
                <a:solidFill>
                  <a:srgbClr val="FF0000"/>
                </a:solidFill>
                <a:ea typeface="宋体" charset="-122"/>
              </a:rPr>
              <a:t>1</a:t>
            </a:r>
          </a:p>
        </p:txBody>
      </p:sp>
      <p:sp>
        <p:nvSpPr>
          <p:cNvPr id="308230" name="Text Box 6"/>
          <p:cNvSpPr txBox="1">
            <a:spLocks noChangeArrowheads="1"/>
          </p:cNvSpPr>
          <p:nvPr/>
        </p:nvSpPr>
        <p:spPr bwMode="auto">
          <a:xfrm>
            <a:off x="5783263" y="3205163"/>
            <a:ext cx="22685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chemeClr val="tx1"/>
                </a:solidFill>
                <a:ea typeface="宋体" charset="-122"/>
              </a:rPr>
              <a:t>CF=        OF=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chemeClr val="tx1"/>
                </a:solidFill>
                <a:ea typeface="宋体" charset="-122"/>
              </a:rPr>
              <a:t>AF=        PF=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chemeClr val="tx1"/>
                </a:solidFill>
                <a:ea typeface="宋体" charset="-122"/>
              </a:rPr>
              <a:t>SF=        ZF=</a:t>
            </a:r>
          </a:p>
        </p:txBody>
      </p:sp>
      <p:sp>
        <p:nvSpPr>
          <p:cNvPr id="308232" name="Text Box 8"/>
          <p:cNvSpPr txBox="1">
            <a:spLocks noChangeArrowheads="1"/>
          </p:cNvSpPr>
          <p:nvPr/>
        </p:nvSpPr>
        <p:spPr bwMode="auto">
          <a:xfrm>
            <a:off x="6430963" y="3205163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a typeface="宋体" charset="-122"/>
              </a:rPr>
              <a:t>1</a:t>
            </a:r>
          </a:p>
        </p:txBody>
      </p:sp>
      <p:sp>
        <p:nvSpPr>
          <p:cNvPr id="308233" name="Text Box 9"/>
          <p:cNvSpPr txBox="1">
            <a:spLocks noChangeArrowheads="1"/>
          </p:cNvSpPr>
          <p:nvPr/>
        </p:nvSpPr>
        <p:spPr bwMode="auto">
          <a:xfrm>
            <a:off x="6445250" y="3752850"/>
            <a:ext cx="3540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a typeface="宋体" charset="-122"/>
              </a:rPr>
              <a:t>0</a:t>
            </a:r>
          </a:p>
        </p:txBody>
      </p:sp>
      <p:sp>
        <p:nvSpPr>
          <p:cNvPr id="308234" name="Text Box 10"/>
          <p:cNvSpPr txBox="1">
            <a:spLocks noChangeArrowheads="1"/>
          </p:cNvSpPr>
          <p:nvPr/>
        </p:nvSpPr>
        <p:spPr bwMode="auto">
          <a:xfrm>
            <a:off x="6445250" y="4286250"/>
            <a:ext cx="354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a typeface="宋体" charset="-122"/>
              </a:rPr>
              <a:t>1</a:t>
            </a:r>
          </a:p>
        </p:txBody>
      </p:sp>
      <p:sp>
        <p:nvSpPr>
          <p:cNvPr id="308235" name="Text Box 11"/>
          <p:cNvSpPr txBox="1">
            <a:spLocks noChangeArrowheads="1"/>
          </p:cNvSpPr>
          <p:nvPr/>
        </p:nvSpPr>
        <p:spPr bwMode="auto">
          <a:xfrm>
            <a:off x="7775575" y="3205163"/>
            <a:ext cx="357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a typeface="宋体" charset="-122"/>
              </a:rPr>
              <a:t>0</a:t>
            </a:r>
          </a:p>
        </p:txBody>
      </p:sp>
      <p:sp>
        <p:nvSpPr>
          <p:cNvPr id="308236" name="Text Box 12"/>
          <p:cNvSpPr txBox="1">
            <a:spLocks noChangeArrowheads="1"/>
          </p:cNvSpPr>
          <p:nvPr/>
        </p:nvSpPr>
        <p:spPr bwMode="auto">
          <a:xfrm>
            <a:off x="7778750" y="3770313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a typeface="宋体" charset="-122"/>
              </a:rPr>
              <a:t>1</a:t>
            </a:r>
          </a:p>
        </p:txBody>
      </p:sp>
      <p:sp>
        <p:nvSpPr>
          <p:cNvPr id="308238" name="Text Box 14"/>
          <p:cNvSpPr txBox="1">
            <a:spLocks noChangeArrowheads="1"/>
          </p:cNvSpPr>
          <p:nvPr/>
        </p:nvSpPr>
        <p:spPr bwMode="auto">
          <a:xfrm>
            <a:off x="7761288" y="4327525"/>
            <a:ext cx="357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a typeface="宋体" charset="-122"/>
              </a:rPr>
              <a:t>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95513" y="2978150"/>
            <a:ext cx="2160587" cy="995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lnSpc>
                <a:spcPct val="130000"/>
              </a:lnSpc>
              <a:defRPr/>
            </a:pPr>
            <a:r>
              <a:rPr lang="en-US" altLang="zh-CN" sz="2400" b="1" dirty="0">
                <a:latin typeface="+mn-lt"/>
                <a:ea typeface="华文中宋"/>
                <a:cs typeface="华文中宋"/>
              </a:rPr>
              <a:t>10110110</a:t>
            </a:r>
          </a:p>
          <a:p>
            <a:pPr marL="357188" indent="-357188">
              <a:lnSpc>
                <a:spcPct val="130000"/>
              </a:lnSpc>
              <a:defRPr/>
            </a:pPr>
            <a:r>
              <a:rPr lang="en-US" altLang="zh-CN" sz="2400" b="1" dirty="0">
                <a:latin typeface="+mn-lt"/>
                <a:ea typeface="华文中宋"/>
                <a:cs typeface="华文中宋"/>
              </a:rPr>
              <a:t>11110100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58963" y="3505200"/>
            <a:ext cx="5461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defRPr/>
            </a:pPr>
            <a:r>
              <a:rPr lang="en-US" altLang="zh-CN" sz="2400" b="1" dirty="0">
                <a:latin typeface="+mn-lt"/>
                <a:ea typeface="华文中宋"/>
                <a:cs typeface="华文中宋"/>
              </a:rPr>
              <a:t>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90750" y="4043363"/>
            <a:ext cx="21605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defRPr/>
            </a:pPr>
            <a:r>
              <a:rPr lang="en-US" altLang="zh-CN" sz="2400" b="1" dirty="0">
                <a:latin typeface="+mn-lt"/>
                <a:ea typeface="华文中宋"/>
                <a:cs typeface="华文中宋"/>
              </a:rPr>
              <a:t>10101010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8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0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0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0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0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0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0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0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0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08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28" grpId="0" animBg="1"/>
      <p:bldP spid="308229" grpId="0" animBg="1"/>
      <p:bldP spid="308230" grpId="0"/>
      <p:bldP spid="308232" grpId="0"/>
      <p:bldP spid="308233" grpId="0"/>
      <p:bldP spid="308234" grpId="0"/>
      <p:bldP spid="308235" grpId="0"/>
      <p:bldP spid="308236" grpId="0"/>
      <p:bldP spid="308238" grpId="0"/>
      <p:bldP spid="2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C3942D0-D85A-4563-B74D-021E76E459CC}" type="slidenum">
              <a:rPr lang="zh-CN" altLang="en-US" sz="1400" b="0" smtClean="0">
                <a:solidFill>
                  <a:schemeClr val="bg2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</a:t>
            </a:fld>
            <a:endParaRPr lang="en-US" altLang="zh-CN" sz="1400" b="0" smtClean="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9219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28675" y="1562100"/>
            <a:ext cx="7704138" cy="1217613"/>
          </a:xfrm>
        </p:spPr>
        <p:txBody>
          <a:bodyPr/>
          <a:lstStyle/>
          <a:p>
            <a:pPr eaLnBrk="1" hangingPunct="1"/>
            <a:r>
              <a:rPr lang="zh-CN" altLang="en-US" sz="4400" smtClean="0">
                <a:latin typeface="华文行楷" pitchFamily="2" charset="-122"/>
                <a:ea typeface="华文行楷" pitchFamily="2" charset="-122"/>
                <a:cs typeface="隶书" pitchFamily="49" charset="-122"/>
              </a:rPr>
              <a:t>一、</a:t>
            </a:r>
            <a:r>
              <a:rPr lang="zh-CN" altLang="en-US" smtClean="0">
                <a:ea typeface="宋体" charset="-122"/>
                <a:cs typeface="隶书" pitchFamily="49" charset="-122"/>
              </a:rPr>
              <a:t>8088</a:t>
            </a:r>
            <a:r>
              <a:rPr lang="en-US" altLang="zh-CN" smtClean="0">
                <a:ea typeface="宋体" charset="-122"/>
                <a:cs typeface="隶书" pitchFamily="49" charset="-122"/>
              </a:rPr>
              <a:t>/8086 CPU</a:t>
            </a:r>
            <a:r>
              <a:rPr lang="zh-CN" altLang="en-US" sz="4400" smtClean="0">
                <a:latin typeface="华文行楷" pitchFamily="2" charset="-122"/>
                <a:ea typeface="华文行楷" pitchFamily="2" charset="-122"/>
                <a:cs typeface="隶书" pitchFamily="49" charset="-122"/>
              </a:rPr>
              <a:t>的特点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68CCA4C-0D28-4D39-95AE-5959C46BBDB1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40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控制标志位</a:t>
            </a:r>
            <a:endParaRPr lang="zh-CN" altLang="en-US" b="0" smtClean="0">
              <a:cs typeface="隶书" pitchFamily="49" charset="-122"/>
            </a:endParaRP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775" y="1128713"/>
            <a:ext cx="7651750" cy="403225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ct val="0"/>
              </a:spcAft>
            </a:pPr>
            <a:r>
              <a:rPr lang="en-US" altLang="zh-CN" smtClean="0"/>
              <a:t>TF</a:t>
            </a:r>
            <a:r>
              <a:rPr lang="zh-CN" altLang="en-US" smtClean="0"/>
              <a:t>（</a:t>
            </a:r>
            <a:r>
              <a:rPr lang="en-US" altLang="zh-CN" smtClean="0"/>
              <a:t>Trap Flag</a:t>
            </a:r>
            <a:r>
              <a:rPr lang="zh-CN" altLang="en-US" smtClean="0"/>
              <a:t>）</a:t>
            </a:r>
          </a:p>
          <a:p>
            <a:pPr lvl="1" eaLnBrk="1" hangingPunct="1">
              <a:lnSpc>
                <a:spcPct val="110000"/>
              </a:lnSpc>
              <a:spcAft>
                <a:spcPct val="0"/>
              </a:spcAft>
            </a:pPr>
            <a:r>
              <a:rPr lang="zh-CN" altLang="en-US" smtClean="0"/>
              <a:t>陷井标志位，也叫跟踪标志位。</a:t>
            </a:r>
            <a:r>
              <a:rPr lang="en-US" altLang="zh-CN" smtClean="0"/>
              <a:t>TF=1</a:t>
            </a:r>
            <a:r>
              <a:rPr lang="zh-CN" altLang="en-US" smtClean="0"/>
              <a:t>时，使</a:t>
            </a:r>
            <a:r>
              <a:rPr lang="en-US" altLang="zh-CN" smtClean="0"/>
              <a:t>CPU</a:t>
            </a:r>
            <a:r>
              <a:rPr lang="zh-CN" altLang="en-US" smtClean="0"/>
              <a:t>处于单步执行指令的工作方式。</a:t>
            </a:r>
          </a:p>
          <a:p>
            <a:pPr eaLnBrk="1" hangingPunct="1">
              <a:lnSpc>
                <a:spcPct val="110000"/>
              </a:lnSpc>
              <a:spcAft>
                <a:spcPct val="0"/>
              </a:spcAft>
            </a:pPr>
            <a:r>
              <a:rPr lang="en-US" altLang="zh-CN" smtClean="0"/>
              <a:t>IF</a:t>
            </a:r>
            <a:r>
              <a:rPr lang="zh-CN" altLang="en-US" smtClean="0"/>
              <a:t>（</a:t>
            </a:r>
            <a:r>
              <a:rPr lang="en-US" altLang="zh-CN" smtClean="0"/>
              <a:t>Interrupt Enable Flag</a:t>
            </a:r>
            <a:r>
              <a:rPr lang="zh-CN" altLang="en-US" smtClean="0"/>
              <a:t>）</a:t>
            </a:r>
          </a:p>
          <a:p>
            <a:pPr lvl="1" eaLnBrk="1" hangingPunct="1">
              <a:lnSpc>
                <a:spcPct val="110000"/>
              </a:lnSpc>
              <a:spcAft>
                <a:spcPct val="0"/>
              </a:spcAft>
            </a:pPr>
            <a:r>
              <a:rPr lang="zh-CN" altLang="en-US" smtClean="0"/>
              <a:t>中断允许标志位。</a:t>
            </a:r>
            <a:r>
              <a:rPr lang="en-US" altLang="zh-CN" smtClean="0"/>
              <a:t>IF=1</a:t>
            </a:r>
            <a:r>
              <a:rPr lang="zh-CN" altLang="en-US" smtClean="0"/>
              <a:t>使</a:t>
            </a:r>
            <a:r>
              <a:rPr lang="en-US" altLang="zh-CN" smtClean="0"/>
              <a:t>CPU</a:t>
            </a:r>
            <a:r>
              <a:rPr lang="zh-CN" altLang="en-US" smtClean="0"/>
              <a:t>可以响应可屏蔽中断请求。</a:t>
            </a:r>
          </a:p>
          <a:p>
            <a:pPr eaLnBrk="1" hangingPunct="1">
              <a:lnSpc>
                <a:spcPct val="110000"/>
              </a:lnSpc>
              <a:spcAft>
                <a:spcPct val="0"/>
              </a:spcAft>
            </a:pPr>
            <a:r>
              <a:rPr lang="en-US" altLang="zh-CN" smtClean="0"/>
              <a:t>DF</a:t>
            </a:r>
            <a:r>
              <a:rPr lang="zh-CN" altLang="en-US" smtClean="0"/>
              <a:t>（</a:t>
            </a:r>
            <a:r>
              <a:rPr lang="en-US" altLang="zh-CN" smtClean="0"/>
              <a:t>Direction Flag</a:t>
            </a:r>
            <a:r>
              <a:rPr lang="zh-CN" altLang="en-US" smtClean="0"/>
              <a:t>）</a:t>
            </a:r>
          </a:p>
          <a:p>
            <a:pPr lvl="1" eaLnBrk="1" hangingPunct="1">
              <a:lnSpc>
                <a:spcPct val="110000"/>
              </a:lnSpc>
              <a:spcAft>
                <a:spcPct val="0"/>
              </a:spcAft>
            </a:pPr>
            <a:r>
              <a:rPr lang="zh-CN" altLang="en-US" smtClean="0"/>
              <a:t>方向标志位。在数据串操作时确定操作的方向。 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2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2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2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2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2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2FD7641-DDC7-47AA-92F7-03A1BF19A6A1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41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374650" y="166688"/>
            <a:ext cx="5907088" cy="820737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3.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段寄存器</a:t>
            </a:r>
            <a:endParaRPr lang="zh-CN" altLang="en-US" sz="4400" smtClean="0">
              <a:solidFill>
                <a:srgbClr val="800000"/>
              </a:solidFill>
              <a:cs typeface="隶书" pitchFamily="49" charset="-122"/>
            </a:endParaRPr>
          </a:p>
        </p:txBody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273175"/>
            <a:ext cx="6926263" cy="1192213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/>
              <a:t>作用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用于存放相应逻辑段的段基地址</a:t>
            </a:r>
          </a:p>
        </p:txBody>
      </p:sp>
      <p:sp>
        <p:nvSpPr>
          <p:cNvPr id="268302" name="Text Box 14"/>
          <p:cNvSpPr txBox="1">
            <a:spLocks noChangeArrowheads="1"/>
          </p:cNvSpPr>
          <p:nvPr/>
        </p:nvSpPr>
        <p:spPr bwMode="auto">
          <a:xfrm>
            <a:off x="2675650" y="3701099"/>
            <a:ext cx="5017624" cy="524553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2700" cap="sq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bIns="108000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什么是逻辑段？为什么要分段？</a:t>
            </a:r>
          </a:p>
        </p:txBody>
      </p:sp>
      <p:sp>
        <p:nvSpPr>
          <p:cNvPr id="268303" name="Text Box 15"/>
          <p:cNvSpPr txBox="1">
            <a:spLocks noChangeArrowheads="1"/>
          </p:cNvSpPr>
          <p:nvPr/>
        </p:nvSpPr>
        <p:spPr bwMode="auto">
          <a:xfrm>
            <a:off x="2675436" y="4493187"/>
            <a:ext cx="5017838" cy="524553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2700" cap="sq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bIns="108000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每个段寄存器中存放的内容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=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？</a:t>
            </a: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1188194" y="2816269"/>
            <a:ext cx="3672408" cy="551090"/>
          </a:xfrm>
          <a:prstGeom prst="rect">
            <a:avLst/>
          </a:prstGeom>
          <a:solidFill>
            <a:srgbClr val="CCFFFF"/>
          </a:solidFill>
          <a:ln w="12700" cap="sq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需要弄清楚的问题：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8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8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8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8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5182C75-E648-4BDE-B6D6-C98427D9AB95}" type="slidenum">
              <a:rPr lang="zh-CN" altLang="en-US" sz="1400" b="0" smtClean="0">
                <a:solidFill>
                  <a:schemeClr val="bg2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42</a:t>
            </a:fld>
            <a:endParaRPr lang="en-US" altLang="zh-CN" sz="1400" b="0" smtClean="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44538" y="1236663"/>
            <a:ext cx="7583487" cy="1458912"/>
          </a:xfrm>
        </p:spPr>
        <p:txBody>
          <a:bodyPr/>
          <a:lstStyle/>
          <a:p>
            <a:pPr algn="ctr" eaLnBrk="1" hangingPunct="1"/>
            <a:r>
              <a:rPr lang="zh-CN" altLang="en-US" sz="5400" smtClean="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  <a:cs typeface="隶书" pitchFamily="49" charset="-122"/>
              </a:rPr>
              <a:t>五、存储器寻址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r>
              <a:rPr lang="zh-CN" altLang="en-US" smtClean="0">
                <a:cs typeface="隶书" pitchFamily="49" charset="-122"/>
              </a:rPr>
              <a:t>内存储器管理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188" y="1135063"/>
            <a:ext cx="6564312" cy="287496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zh-CN" smtClean="0"/>
              <a:t>8088 CPU</a:t>
            </a:r>
            <a:r>
              <a:rPr lang="zh-CN" altLang="en-US" smtClean="0"/>
              <a:t>是</a:t>
            </a:r>
            <a:r>
              <a:rPr lang="en-US" altLang="zh-CN" smtClean="0"/>
              <a:t>16</a:t>
            </a:r>
            <a:r>
              <a:rPr lang="zh-CN" altLang="en-US" smtClean="0"/>
              <a:t>位体系结构的微处理器</a:t>
            </a:r>
            <a:endParaRPr lang="en-US" altLang="zh-CN" smtClean="0"/>
          </a:p>
          <a:p>
            <a:pPr>
              <a:spcAft>
                <a:spcPct val="0"/>
              </a:spcAft>
            </a:pPr>
            <a:r>
              <a:rPr lang="zh-CN" altLang="en-US" smtClean="0"/>
              <a:t>可以同时产生</a:t>
            </a:r>
            <a:r>
              <a:rPr lang="en-US" altLang="zh-CN" smtClean="0"/>
              <a:t>16</a:t>
            </a:r>
            <a:r>
              <a:rPr lang="zh-CN" altLang="en-US" smtClean="0"/>
              <a:t>位二进制码</a:t>
            </a:r>
            <a:endParaRPr lang="en-US" altLang="zh-CN" smtClean="0"/>
          </a:p>
          <a:p>
            <a:pPr lvl="1">
              <a:spcAft>
                <a:spcPct val="0"/>
              </a:spcAft>
            </a:pPr>
            <a:r>
              <a:rPr lang="zh-CN" altLang="en-US" smtClean="0"/>
              <a:t>可以直接产生</a:t>
            </a:r>
            <a:r>
              <a:rPr lang="en-US" altLang="zh-CN" smtClean="0"/>
              <a:t>64K</a:t>
            </a:r>
            <a:r>
              <a:rPr lang="zh-CN" altLang="en-US" smtClean="0"/>
              <a:t>个编码</a:t>
            </a:r>
            <a:endParaRPr lang="en-US" altLang="zh-CN" smtClean="0"/>
          </a:p>
          <a:p>
            <a:pPr>
              <a:spcAft>
                <a:spcPct val="0"/>
              </a:spcAft>
            </a:pPr>
            <a:r>
              <a:rPr lang="en-US" altLang="zh-CN" smtClean="0"/>
              <a:t>8088 CPU</a:t>
            </a:r>
            <a:r>
              <a:rPr lang="zh-CN" altLang="en-US" smtClean="0"/>
              <a:t>需要管理</a:t>
            </a:r>
            <a:r>
              <a:rPr lang="en-US" altLang="zh-CN" smtClean="0"/>
              <a:t>1MB</a:t>
            </a:r>
            <a:r>
              <a:rPr lang="zh-CN" altLang="en-US" smtClean="0"/>
              <a:t>内存</a:t>
            </a:r>
            <a:endParaRPr lang="en-US" altLang="zh-CN" smtClean="0"/>
          </a:p>
          <a:p>
            <a:pPr lvl="1">
              <a:spcAft>
                <a:spcPct val="0"/>
              </a:spcAft>
            </a:pPr>
            <a:r>
              <a:rPr lang="zh-CN" altLang="en-US" smtClean="0"/>
              <a:t>需要能够产生</a:t>
            </a:r>
            <a:r>
              <a:rPr lang="en-US" altLang="zh-CN" smtClean="0"/>
              <a:t>1M</a:t>
            </a:r>
            <a:r>
              <a:rPr lang="zh-CN" altLang="en-US" smtClean="0"/>
              <a:t>个地址编码</a:t>
            </a:r>
            <a:endParaRPr lang="en-US" altLang="zh-CN" smtClean="0"/>
          </a:p>
        </p:txBody>
      </p:sp>
      <p:sp>
        <p:nvSpPr>
          <p:cNvPr id="5" name="TextBox 4"/>
          <p:cNvSpPr txBox="1"/>
          <p:nvPr/>
        </p:nvSpPr>
        <p:spPr>
          <a:xfrm>
            <a:off x="883654" y="4502307"/>
            <a:ext cx="5273092" cy="587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44000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8088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对内存采用分段管理方式</a:t>
            </a:r>
          </a:p>
        </p:txBody>
      </p:sp>
      <p:sp>
        <p:nvSpPr>
          <p:cNvPr id="6" name="AutoShape 13"/>
          <p:cNvSpPr>
            <a:spLocks/>
          </p:cNvSpPr>
          <p:nvPr/>
        </p:nvSpPr>
        <p:spPr bwMode="auto">
          <a:xfrm>
            <a:off x="8443913" y="2219325"/>
            <a:ext cx="238125" cy="1404938"/>
          </a:xfrm>
          <a:prstGeom prst="rightBrace">
            <a:avLst>
              <a:gd name="adj1" fmla="val 93881"/>
              <a:gd name="adj2" fmla="val 50000"/>
            </a:avLst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5" name="AutoShape 13"/>
          <p:cNvSpPr>
            <a:spLocks/>
          </p:cNvSpPr>
          <p:nvPr/>
        </p:nvSpPr>
        <p:spPr bwMode="auto">
          <a:xfrm>
            <a:off x="8443913" y="3648075"/>
            <a:ext cx="207962" cy="1055688"/>
          </a:xfrm>
          <a:prstGeom prst="rightBrace">
            <a:avLst>
              <a:gd name="adj1" fmla="val 92103"/>
              <a:gd name="adj2" fmla="val 50000"/>
            </a:avLst>
          </a:prstGeom>
          <a:noFill/>
          <a:ln w="22225" cap="sq">
            <a:solidFill>
              <a:schemeClr val="accent5">
                <a:lumMod val="25000"/>
              </a:schemeClr>
            </a:solidFill>
            <a:round/>
            <a:headEnd type="none" w="sm" len="sm"/>
            <a:tailEnd type="none" w="sm" len="sm"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769100" y="2197100"/>
            <a:ext cx="1652588" cy="3206750"/>
            <a:chOff x="7034340" y="2821706"/>
            <a:chExt cx="1678416" cy="3847654"/>
          </a:xfrm>
        </p:grpSpPr>
        <p:sp>
          <p:nvSpPr>
            <p:cNvPr id="49169" name="Rectangle 4"/>
            <p:cNvSpPr>
              <a:spLocks noChangeArrowheads="1"/>
            </p:cNvSpPr>
            <p:nvPr/>
          </p:nvSpPr>
          <p:spPr bwMode="auto">
            <a:xfrm>
              <a:off x="7038756" y="3212976"/>
              <a:ext cx="1674000" cy="3810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49170" name="Rectangle 5"/>
            <p:cNvSpPr>
              <a:spLocks noChangeArrowheads="1"/>
            </p:cNvSpPr>
            <p:nvPr/>
          </p:nvSpPr>
          <p:spPr bwMode="auto">
            <a:xfrm>
              <a:off x="7038756" y="3593976"/>
              <a:ext cx="1674000" cy="3810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7039177" y="4530294"/>
              <a:ext cx="1673579" cy="382860"/>
            </a:xfrm>
            <a:prstGeom prst="rect">
              <a:avLst/>
            </a:prstGeom>
            <a:solidFill>
              <a:schemeClr val="bg2">
                <a:lumMod val="75000"/>
                <a:lumOff val="25000"/>
              </a:schemeClr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7039177" y="5410302"/>
              <a:ext cx="1673579" cy="380956"/>
            </a:xfrm>
            <a:prstGeom prst="rect">
              <a:avLst/>
            </a:prstGeom>
            <a:solidFill>
              <a:schemeClr val="bg2">
                <a:lumMod val="75000"/>
                <a:lumOff val="25000"/>
              </a:schemeClr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49173" name="Line 9"/>
            <p:cNvSpPr>
              <a:spLocks noChangeShapeType="1"/>
            </p:cNvSpPr>
            <p:nvPr/>
          </p:nvSpPr>
          <p:spPr bwMode="auto">
            <a:xfrm>
              <a:off x="7035580" y="2821706"/>
              <a:ext cx="3175" cy="3847654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174" name="Line 10"/>
            <p:cNvSpPr>
              <a:spLocks noChangeShapeType="1"/>
            </p:cNvSpPr>
            <p:nvPr/>
          </p:nvSpPr>
          <p:spPr bwMode="auto">
            <a:xfrm>
              <a:off x="8702675" y="2847106"/>
              <a:ext cx="8064" cy="3822254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175" name="Text Box 19"/>
            <p:cNvSpPr txBox="1">
              <a:spLocks noChangeArrowheads="1"/>
            </p:cNvSpPr>
            <p:nvPr/>
          </p:nvSpPr>
          <p:spPr bwMode="auto">
            <a:xfrm>
              <a:off x="7522088" y="3577668"/>
              <a:ext cx="838200" cy="480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00</a:t>
              </a:r>
              <a:r>
                <a:rPr kumimoji="1" lang="en-US" altLang="zh-CN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H</a:t>
              </a:r>
            </a:p>
          </p:txBody>
        </p:sp>
        <p:sp>
          <p:nvSpPr>
            <p:cNvPr id="49176" name="Text Box 20"/>
            <p:cNvSpPr txBox="1">
              <a:spLocks noChangeArrowheads="1"/>
            </p:cNvSpPr>
            <p:nvPr/>
          </p:nvSpPr>
          <p:spPr bwMode="auto">
            <a:xfrm>
              <a:off x="7478216" y="3174875"/>
              <a:ext cx="838200" cy="480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12</a:t>
              </a:r>
              <a:r>
                <a:rPr kumimoji="1" lang="en-US" altLang="zh-CN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H</a:t>
              </a:r>
            </a:p>
          </p:txBody>
        </p:sp>
        <p:sp>
          <p:nvSpPr>
            <p:cNvPr id="49177" name="Rectangle 6"/>
            <p:cNvSpPr>
              <a:spLocks noChangeArrowheads="1"/>
            </p:cNvSpPr>
            <p:nvPr/>
          </p:nvSpPr>
          <p:spPr bwMode="auto">
            <a:xfrm>
              <a:off x="7034340" y="2821706"/>
              <a:ext cx="1676399" cy="3810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cxnSp>
          <p:nvCxnSpPr>
            <p:cNvPr id="49178" name="直接连接符 22"/>
            <p:cNvCxnSpPr>
              <a:cxnSpLocks noChangeShapeType="1"/>
            </p:cNvCxnSpPr>
            <p:nvPr/>
          </p:nvCxnSpPr>
          <p:spPr bwMode="auto">
            <a:xfrm>
              <a:off x="7034340" y="6669360"/>
              <a:ext cx="1676399" cy="0"/>
            </a:xfrm>
            <a:prstGeom prst="line">
              <a:avLst/>
            </a:prstGeom>
            <a:noFill/>
            <a:ln w="19050" cap="sq" algn="ctr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 Box 20"/>
            <p:cNvSpPr txBox="1">
              <a:spLocks noChangeArrowheads="1"/>
            </p:cNvSpPr>
            <p:nvPr/>
          </p:nvSpPr>
          <p:spPr bwMode="auto">
            <a:xfrm>
              <a:off x="7451929" y="3932193"/>
              <a:ext cx="838402" cy="55429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zh-CN" altLang="en-US" sz="2400" b="1" dirty="0" smtClean="0">
                  <a:latin typeface="宋体"/>
                  <a:ea typeface="宋体"/>
                </a:rPr>
                <a:t>…</a:t>
              </a:r>
              <a:endParaRPr kumimoji="1" lang="en-US" altLang="zh-CN" sz="2400" b="1" dirty="0" smtClean="0">
                <a:latin typeface="+mj-lt"/>
              </a:endParaRPr>
            </a:p>
          </p:txBody>
        </p:sp>
        <p:sp>
          <p:nvSpPr>
            <p:cNvPr id="26" name="Text Box 20"/>
            <p:cNvSpPr txBox="1">
              <a:spLocks noChangeArrowheads="1"/>
            </p:cNvSpPr>
            <p:nvPr/>
          </p:nvSpPr>
          <p:spPr bwMode="auto">
            <a:xfrm>
              <a:off x="7451929" y="4787438"/>
              <a:ext cx="838402" cy="55429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zh-CN" altLang="en-US" sz="2400" b="1" dirty="0" smtClean="0">
                  <a:latin typeface="宋体"/>
                  <a:ea typeface="宋体"/>
                </a:rPr>
                <a:t>…</a:t>
              </a:r>
              <a:endParaRPr kumimoji="1" lang="en-US" altLang="zh-CN" sz="2400" b="1" dirty="0" smtClean="0">
                <a:latin typeface="+mj-lt"/>
              </a:endParaRPr>
            </a:p>
          </p:txBody>
        </p:sp>
        <p:sp>
          <p:nvSpPr>
            <p:cNvPr id="27" name="Text Box 20"/>
            <p:cNvSpPr txBox="1">
              <a:spLocks noChangeArrowheads="1"/>
            </p:cNvSpPr>
            <p:nvPr/>
          </p:nvSpPr>
          <p:spPr bwMode="auto">
            <a:xfrm>
              <a:off x="7451929" y="5979830"/>
              <a:ext cx="838402" cy="55429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zh-CN" altLang="en-US" sz="2400" b="1" dirty="0" smtClean="0">
                  <a:latin typeface="宋体"/>
                  <a:ea typeface="宋体"/>
                </a:rPr>
                <a:t>┇</a:t>
              </a:r>
              <a:endParaRPr kumimoji="1" lang="en-US" altLang="zh-CN" sz="2400" b="1" dirty="0" smtClean="0">
                <a:latin typeface="+mj-lt"/>
              </a:endParaRPr>
            </a:p>
          </p:txBody>
        </p:sp>
      </p:grp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832475" y="2185988"/>
            <a:ext cx="1098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ea typeface="宋体" charset="-122"/>
              </a:rPr>
              <a:t>0000H</a:t>
            </a:r>
            <a:endParaRPr lang="zh-CN" altLang="en-US" sz="180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1" name="AutoShape 13"/>
          <p:cNvSpPr>
            <a:spLocks/>
          </p:cNvSpPr>
          <p:nvPr/>
        </p:nvSpPr>
        <p:spPr bwMode="auto">
          <a:xfrm>
            <a:off x="8421688" y="3143250"/>
            <a:ext cx="230187" cy="1033463"/>
          </a:xfrm>
          <a:prstGeom prst="rightBrace">
            <a:avLst>
              <a:gd name="adj1" fmla="val 92103"/>
              <a:gd name="adj2" fmla="val 50000"/>
            </a:avLst>
          </a:prstGeom>
          <a:noFill/>
          <a:ln w="22225" cap="sq">
            <a:solidFill>
              <a:schemeClr val="accent5">
                <a:lumMod val="25000"/>
              </a:schemeClr>
            </a:solidFill>
            <a:round/>
            <a:headEnd type="none" w="sm" len="sm"/>
            <a:tailEnd type="none" w="sm" len="sm"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818188" y="3578225"/>
            <a:ext cx="1068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ea typeface="宋体" charset="-122"/>
              </a:rPr>
              <a:t>0000H</a:t>
            </a:r>
            <a:endParaRPr lang="zh-CN" altLang="en-US" sz="180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653088" y="2192338"/>
            <a:ext cx="3603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olidFill>
                  <a:srgbClr val="FF0000"/>
                </a:solidFill>
                <a:ea typeface="宋体" charset="-122"/>
              </a:rPr>
              <a:t>0</a:t>
            </a:r>
            <a:endParaRPr lang="zh-CN" altLang="en-US" sz="1800">
              <a:solidFill>
                <a:srgbClr val="FF0000"/>
              </a:solidFill>
              <a:ea typeface="宋体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653088" y="3578225"/>
            <a:ext cx="3603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olidFill>
                  <a:srgbClr val="FF0000"/>
                </a:solidFill>
                <a:ea typeface="宋体" charset="-122"/>
              </a:rPr>
              <a:t>1</a:t>
            </a:r>
            <a:endParaRPr lang="zh-CN" altLang="en-US" sz="1800">
              <a:solidFill>
                <a:srgbClr val="FF0000"/>
              </a:solidFill>
              <a:ea typeface="宋体" charset="-122"/>
            </a:endParaRP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6772275" y="3663950"/>
            <a:ext cx="1647825" cy="317500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32" name="矩形 31"/>
          <p:cNvSpPr/>
          <p:nvPr/>
        </p:nvSpPr>
        <p:spPr bwMode="auto">
          <a:xfrm>
            <a:off x="6778625" y="3157538"/>
            <a:ext cx="1631950" cy="10191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 cmpd="sng" algn="ctr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 animBg="1"/>
      <p:bldP spid="25" grpId="1" animBg="1"/>
      <p:bldP spid="29" grpId="0"/>
      <p:bldP spid="31" grpId="0" animBg="1"/>
      <p:bldP spid="30" grpId="0"/>
      <p:bldP spid="33" grpId="0"/>
      <p:bldP spid="34" grpId="0"/>
      <p:bldP spid="36" grpId="0" animBg="1"/>
      <p:bldP spid="3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1"/>
          <p:cNvSpPr>
            <a:spLocks noGrp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r>
              <a:rPr lang="zh-CN" altLang="en-US" smtClean="0">
                <a:cs typeface="隶书" pitchFamily="49" charset="-122"/>
              </a:rPr>
              <a:t>内存地址变换</a:t>
            </a:r>
          </a:p>
        </p:txBody>
      </p:sp>
      <p:sp>
        <p:nvSpPr>
          <p:cNvPr id="99330" name="内容占位符 2"/>
          <p:cNvSpPr>
            <a:spLocks noGrp="1"/>
          </p:cNvSpPr>
          <p:nvPr>
            <p:ph idx="1"/>
          </p:nvPr>
        </p:nvSpPr>
        <p:spPr>
          <a:xfrm>
            <a:off x="352425" y="1254125"/>
            <a:ext cx="5651500" cy="1250950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zh-CN" altLang="en-US" sz="2400" smtClean="0"/>
              <a:t>欲实现对</a:t>
            </a:r>
            <a:r>
              <a:rPr lang="en-US" altLang="zh-CN" sz="2400" smtClean="0"/>
              <a:t>1MB</a:t>
            </a:r>
            <a:r>
              <a:rPr lang="zh-CN" altLang="en-US" sz="2400" smtClean="0"/>
              <a:t>内存空间的正确访问，每个内存单元在整个内存空间中必须具备惟一地址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60202" y="4000107"/>
            <a:ext cx="3960440" cy="945625"/>
          </a:xfrm>
          <a:prstGeom prst="rect">
            <a:avLst/>
          </a:prstGeom>
          <a:solidFill>
            <a:srgbClr val="EEEEE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72000"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如何将直接产生的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位编码变换为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位物理地址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916238" y="2409825"/>
            <a:ext cx="72548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708400" y="2179638"/>
            <a:ext cx="19065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物理地址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6521" y="3195219"/>
            <a:ext cx="3609251" cy="514738"/>
          </a:xfrm>
          <a:prstGeom prst="rect">
            <a:avLst/>
          </a:prstGeom>
          <a:solidFill>
            <a:srgbClr val="EEEEE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72000" anchor="ctr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内存地址变换：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994525" y="2028825"/>
            <a:ext cx="1651000" cy="3205163"/>
            <a:chOff x="7034340" y="2821706"/>
            <a:chExt cx="1678416" cy="3847654"/>
          </a:xfrm>
        </p:grpSpPr>
        <p:sp>
          <p:nvSpPr>
            <p:cNvPr id="50190" name="Rectangle 4"/>
            <p:cNvSpPr>
              <a:spLocks noChangeArrowheads="1"/>
            </p:cNvSpPr>
            <p:nvPr/>
          </p:nvSpPr>
          <p:spPr bwMode="auto">
            <a:xfrm>
              <a:off x="7038756" y="3212976"/>
              <a:ext cx="1674000" cy="3810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0191" name="Rectangle 5"/>
            <p:cNvSpPr>
              <a:spLocks noChangeArrowheads="1"/>
            </p:cNvSpPr>
            <p:nvPr/>
          </p:nvSpPr>
          <p:spPr bwMode="auto">
            <a:xfrm>
              <a:off x="7038756" y="3593976"/>
              <a:ext cx="1674000" cy="3810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7039182" y="4531140"/>
              <a:ext cx="1673574" cy="381144"/>
            </a:xfrm>
            <a:prstGeom prst="rect">
              <a:avLst/>
            </a:prstGeom>
            <a:solidFill>
              <a:schemeClr val="bg2">
                <a:lumMod val="75000"/>
                <a:lumOff val="25000"/>
              </a:schemeClr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7039182" y="5411583"/>
              <a:ext cx="1673574" cy="379238"/>
            </a:xfrm>
            <a:prstGeom prst="rect">
              <a:avLst/>
            </a:prstGeom>
            <a:solidFill>
              <a:schemeClr val="bg2">
                <a:lumMod val="75000"/>
                <a:lumOff val="25000"/>
              </a:schemeClr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50194" name="Line 9"/>
            <p:cNvSpPr>
              <a:spLocks noChangeShapeType="1"/>
            </p:cNvSpPr>
            <p:nvPr/>
          </p:nvSpPr>
          <p:spPr bwMode="auto">
            <a:xfrm>
              <a:off x="7035580" y="2821706"/>
              <a:ext cx="3175" cy="3847654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95" name="Line 10"/>
            <p:cNvSpPr>
              <a:spLocks noChangeShapeType="1"/>
            </p:cNvSpPr>
            <p:nvPr/>
          </p:nvSpPr>
          <p:spPr bwMode="auto">
            <a:xfrm>
              <a:off x="8702675" y="2847106"/>
              <a:ext cx="8064" cy="3822254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96" name="Text Box 19"/>
            <p:cNvSpPr txBox="1">
              <a:spLocks noChangeArrowheads="1"/>
            </p:cNvSpPr>
            <p:nvPr/>
          </p:nvSpPr>
          <p:spPr bwMode="auto">
            <a:xfrm>
              <a:off x="7522088" y="3577667"/>
              <a:ext cx="838200" cy="480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00</a:t>
              </a:r>
              <a:r>
                <a:rPr kumimoji="1" lang="en-US" altLang="zh-CN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H</a:t>
              </a:r>
            </a:p>
          </p:txBody>
        </p:sp>
        <p:sp>
          <p:nvSpPr>
            <p:cNvPr id="50197" name="Text Box 20"/>
            <p:cNvSpPr txBox="1">
              <a:spLocks noChangeArrowheads="1"/>
            </p:cNvSpPr>
            <p:nvPr/>
          </p:nvSpPr>
          <p:spPr bwMode="auto">
            <a:xfrm>
              <a:off x="7478216" y="3174876"/>
              <a:ext cx="838200" cy="480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12</a:t>
              </a:r>
              <a:r>
                <a:rPr kumimoji="1" lang="en-US" altLang="zh-CN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H</a:t>
              </a:r>
            </a:p>
          </p:txBody>
        </p:sp>
        <p:sp>
          <p:nvSpPr>
            <p:cNvPr id="50198" name="Rectangle 6"/>
            <p:cNvSpPr>
              <a:spLocks noChangeArrowheads="1"/>
            </p:cNvSpPr>
            <p:nvPr/>
          </p:nvSpPr>
          <p:spPr bwMode="auto">
            <a:xfrm>
              <a:off x="7034340" y="2821706"/>
              <a:ext cx="1676399" cy="3810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cxnSp>
          <p:nvCxnSpPr>
            <p:cNvPr id="50199" name="直接连接符 18"/>
            <p:cNvCxnSpPr>
              <a:cxnSpLocks noChangeShapeType="1"/>
            </p:cNvCxnSpPr>
            <p:nvPr/>
          </p:nvCxnSpPr>
          <p:spPr bwMode="auto">
            <a:xfrm>
              <a:off x="7034340" y="6669360"/>
              <a:ext cx="1676399" cy="0"/>
            </a:xfrm>
            <a:prstGeom prst="line">
              <a:avLst/>
            </a:prstGeom>
            <a:noFill/>
            <a:ln w="19050" cap="sq" algn="ctr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7452331" y="3932743"/>
              <a:ext cx="837594" cy="5545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zh-CN" altLang="en-US" sz="2400" b="1" dirty="0" smtClean="0">
                  <a:latin typeface="宋体"/>
                  <a:ea typeface="宋体"/>
                </a:rPr>
                <a:t>…</a:t>
              </a:r>
              <a:endParaRPr kumimoji="1" lang="en-US" altLang="zh-CN" sz="2400" b="1" dirty="0" smtClean="0">
                <a:latin typeface="+mj-lt"/>
              </a:endParaRPr>
            </a:p>
          </p:txBody>
        </p:sp>
        <p:sp>
          <p:nvSpPr>
            <p:cNvPr id="21" name="Text Box 20"/>
            <p:cNvSpPr txBox="1">
              <a:spLocks noChangeArrowheads="1"/>
            </p:cNvSpPr>
            <p:nvPr/>
          </p:nvSpPr>
          <p:spPr bwMode="auto">
            <a:xfrm>
              <a:off x="7452331" y="4916095"/>
              <a:ext cx="837594" cy="5545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zh-CN" altLang="en-US" sz="2400" b="1" dirty="0" smtClean="0">
                  <a:latin typeface="宋体"/>
                  <a:ea typeface="宋体"/>
                </a:rPr>
                <a:t>…</a:t>
              </a:r>
              <a:endParaRPr kumimoji="1" lang="en-US" altLang="zh-CN" sz="2400" b="1" dirty="0" smtClean="0">
                <a:latin typeface="+mj-lt"/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auto">
            <a:xfrm>
              <a:off x="7452331" y="5981394"/>
              <a:ext cx="837594" cy="5545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zh-CN" altLang="en-US" sz="2400" b="1" dirty="0" smtClean="0">
                  <a:latin typeface="宋体"/>
                  <a:ea typeface="宋体"/>
                </a:rPr>
                <a:t>┇</a:t>
              </a:r>
              <a:endParaRPr kumimoji="1" lang="en-US" altLang="zh-CN" sz="2400" b="1" dirty="0" smtClean="0">
                <a:latin typeface="+mj-lt"/>
              </a:endParaRPr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795963" y="2328863"/>
            <a:ext cx="12303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ea typeface="宋体" charset="-122"/>
              </a:rPr>
              <a:t>XXXXXH</a:t>
            </a:r>
            <a:endParaRPr lang="zh-CN" altLang="en-US" sz="180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072438" y="5233988"/>
            <a:ext cx="820737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33FB3C6-E789-42E6-B0E7-A8C28C30B2A1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45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1.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内存单元的编址</a:t>
            </a:r>
            <a:r>
              <a:rPr lang="zh-CN" altLang="en-US" sz="3200" smtClean="0">
                <a:solidFill>
                  <a:schemeClr val="tx1"/>
                </a:solidFill>
                <a:cs typeface="隶书" pitchFamily="49" charset="-122"/>
              </a:rPr>
              <a:t>（</a:t>
            </a:r>
            <a:r>
              <a:rPr lang="en-US" altLang="zh-CN" sz="3200" smtClean="0">
                <a:solidFill>
                  <a:schemeClr val="tx1"/>
                </a:solidFill>
                <a:cs typeface="隶书" pitchFamily="49" charset="-122"/>
              </a:rPr>
              <a:t>1</a:t>
            </a:r>
            <a:r>
              <a:rPr lang="zh-CN" altLang="en-US" sz="3200" smtClean="0">
                <a:solidFill>
                  <a:schemeClr val="tx1"/>
                </a:solidFill>
                <a:cs typeface="隶书" pitchFamily="49" charset="-122"/>
              </a:rPr>
              <a:t>）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775" y="1201738"/>
            <a:ext cx="7904163" cy="26638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Aft>
                <a:spcPct val="0"/>
              </a:spcAft>
            </a:pPr>
            <a:r>
              <a:rPr lang="zh-CN" altLang="en-US" smtClean="0"/>
              <a:t>内存每个单元的地址在逻辑上都由两部分组成：</a:t>
            </a:r>
          </a:p>
          <a:p>
            <a:pPr lvl="1" eaLnBrk="1" hangingPunct="1">
              <a:lnSpc>
                <a:spcPct val="100000"/>
              </a:lnSpc>
              <a:spcAft>
                <a:spcPts val="200"/>
              </a:spcAft>
            </a:pPr>
            <a:r>
              <a:rPr lang="zh-CN" altLang="en-US" smtClean="0"/>
              <a:t>段（基）地址</a:t>
            </a:r>
          </a:p>
          <a:p>
            <a:pPr lvl="2" eaLnBrk="1" hangingPunct="1">
              <a:lnSpc>
                <a:spcPct val="100000"/>
              </a:lnSpc>
              <a:spcBef>
                <a:spcPts val="300"/>
              </a:spcBef>
              <a:spcAft>
                <a:spcPts val="200"/>
              </a:spcAft>
            </a:pPr>
            <a:r>
              <a:rPr lang="zh-CN" altLang="en-US" smtClean="0"/>
              <a:t>指示存储单元在整个内存空间中处于哪个区域</a:t>
            </a:r>
          </a:p>
          <a:p>
            <a:pPr lvl="1" eaLnBrk="1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</a:pPr>
            <a:r>
              <a:rPr lang="zh-CN" altLang="en-US" smtClean="0"/>
              <a:t>段内地址（</a:t>
            </a:r>
            <a:r>
              <a:rPr lang="zh-CN" altLang="en-US" smtClean="0">
                <a:latin typeface="楷体_GB2312" pitchFamily="49" charset="-122"/>
              </a:rPr>
              <a:t>相对地址</a:t>
            </a:r>
            <a:r>
              <a:rPr lang="en-US" altLang="zh-CN" smtClean="0">
                <a:latin typeface="楷体_GB2312" pitchFamily="49" charset="-122"/>
              </a:rPr>
              <a:t>/</a:t>
            </a:r>
            <a:r>
              <a:rPr lang="zh-CN" altLang="en-US" smtClean="0">
                <a:latin typeface="楷体_GB2312" pitchFamily="49" charset="-122"/>
              </a:rPr>
              <a:t>偏移地址</a:t>
            </a:r>
            <a:r>
              <a:rPr lang="zh-CN" altLang="en-US" smtClean="0"/>
              <a:t>）</a:t>
            </a:r>
          </a:p>
          <a:p>
            <a:pPr lvl="2" eaLnBrk="1" hangingPunct="1">
              <a:lnSpc>
                <a:spcPct val="100000"/>
              </a:lnSpc>
              <a:spcAft>
                <a:spcPts val="200"/>
              </a:spcAft>
            </a:pPr>
            <a:r>
              <a:rPr lang="zh-CN" altLang="en-US" smtClean="0"/>
              <a:t>指示存储单元在段中的相对位置（与段中第</a:t>
            </a:r>
            <a:r>
              <a:rPr lang="en-US" altLang="zh-CN" smtClean="0"/>
              <a:t>1</a:t>
            </a:r>
            <a:r>
              <a:rPr lang="zh-CN" altLang="en-US" smtClean="0"/>
              <a:t>个单元的距离）</a:t>
            </a:r>
          </a:p>
        </p:txBody>
      </p:sp>
      <p:sp>
        <p:nvSpPr>
          <p:cNvPr id="265235" name="Text Box 19"/>
          <p:cNvSpPr txBox="1">
            <a:spLocks noChangeArrowheads="1"/>
          </p:cNvSpPr>
          <p:nvPr/>
        </p:nvSpPr>
        <p:spPr bwMode="auto">
          <a:xfrm>
            <a:off x="785813" y="4024313"/>
            <a:ext cx="7513637" cy="460375"/>
          </a:xfrm>
          <a:prstGeom prst="rect">
            <a:avLst/>
          </a:prstGeom>
          <a:solidFill>
            <a:srgbClr val="00FFFF"/>
          </a:solidFill>
          <a:ln w="12700" cap="sq">
            <a:solidFill>
              <a:srgbClr val="00FFFF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990000"/>
                </a:solidFill>
                <a:latin typeface="黑体" pitchFamily="2" charset="-122"/>
                <a:ea typeface="黑体" pitchFamily="2" charset="-122"/>
              </a:rPr>
              <a:t>8088</a:t>
            </a:r>
            <a:r>
              <a:rPr lang="zh-CN" altLang="en-US" sz="2400">
                <a:solidFill>
                  <a:srgbClr val="990000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lang="en-US" altLang="zh-CN" sz="2400">
                <a:solidFill>
                  <a:srgbClr val="990000"/>
                </a:solidFill>
                <a:latin typeface="黑体" pitchFamily="2" charset="-122"/>
                <a:ea typeface="黑体" pitchFamily="2" charset="-122"/>
              </a:rPr>
              <a:t>16</a:t>
            </a:r>
            <a:r>
              <a:rPr lang="zh-CN" altLang="en-US" sz="2400">
                <a:solidFill>
                  <a:srgbClr val="990000"/>
                </a:solidFill>
                <a:latin typeface="黑体" pitchFamily="2" charset="-122"/>
                <a:ea typeface="黑体" pitchFamily="2" charset="-122"/>
              </a:rPr>
              <a:t>位结构，所以段地址和偏移地址均为</a:t>
            </a:r>
            <a:r>
              <a:rPr lang="en-US" altLang="zh-CN" sz="2400">
                <a:solidFill>
                  <a:srgbClr val="990000"/>
                </a:solidFill>
                <a:latin typeface="黑体" pitchFamily="2" charset="-122"/>
                <a:ea typeface="黑体" pitchFamily="2" charset="-122"/>
              </a:rPr>
              <a:t>16</a:t>
            </a:r>
            <a:r>
              <a:rPr lang="zh-CN" altLang="en-US" sz="2400">
                <a:solidFill>
                  <a:srgbClr val="990000"/>
                </a:solidFill>
                <a:latin typeface="黑体" pitchFamily="2" charset="-122"/>
                <a:ea typeface="黑体" pitchFamily="2" charset="-122"/>
              </a:rPr>
              <a:t>位</a:t>
            </a:r>
          </a:p>
        </p:txBody>
      </p:sp>
      <p:sp>
        <p:nvSpPr>
          <p:cNvPr id="10" name="Rectangle 63"/>
          <p:cNvSpPr>
            <a:spLocks noChangeArrowheads="1"/>
          </p:cNvSpPr>
          <p:nvPr/>
        </p:nvSpPr>
        <p:spPr bwMode="auto">
          <a:xfrm>
            <a:off x="1274763" y="4052888"/>
            <a:ext cx="6656387" cy="508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1" name="Line 64"/>
          <p:cNvSpPr>
            <a:spLocks noChangeShapeType="1"/>
          </p:cNvSpPr>
          <p:nvPr/>
        </p:nvSpPr>
        <p:spPr bwMode="auto">
          <a:xfrm>
            <a:off x="4648200" y="4052888"/>
            <a:ext cx="0" cy="508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65"/>
          <p:cNvSpPr txBox="1">
            <a:spLocks noChangeArrowheads="1"/>
          </p:cNvSpPr>
          <p:nvPr/>
        </p:nvSpPr>
        <p:spPr bwMode="auto">
          <a:xfrm>
            <a:off x="1808163" y="4776788"/>
            <a:ext cx="2322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段基地址（16位）</a:t>
            </a:r>
            <a:endParaRPr kumimoji="1" lang="zh-CN" altLang="en-US" sz="2000" b="0">
              <a:solidFill>
                <a:schemeClr val="tx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13" name="AutoShape 66"/>
          <p:cNvSpPr>
            <a:spLocks/>
          </p:cNvSpPr>
          <p:nvPr/>
        </p:nvSpPr>
        <p:spPr bwMode="auto">
          <a:xfrm rot="-5400000">
            <a:off x="2861469" y="3040857"/>
            <a:ext cx="190500" cy="3300412"/>
          </a:xfrm>
          <a:prstGeom prst="leftBrace">
            <a:avLst>
              <a:gd name="adj1" fmla="val 12031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" name="Text Box 67"/>
          <p:cNvSpPr txBox="1">
            <a:spLocks noChangeArrowheads="1"/>
          </p:cNvSpPr>
          <p:nvPr/>
        </p:nvSpPr>
        <p:spPr bwMode="auto">
          <a:xfrm>
            <a:off x="1347788" y="4116388"/>
            <a:ext cx="2101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    • • •</a:t>
            </a:r>
          </a:p>
        </p:txBody>
      </p:sp>
      <p:sp>
        <p:nvSpPr>
          <p:cNvPr id="15" name="Text Box 68"/>
          <p:cNvSpPr txBox="1">
            <a:spLocks noChangeArrowheads="1"/>
          </p:cNvSpPr>
          <p:nvPr/>
        </p:nvSpPr>
        <p:spPr bwMode="auto">
          <a:xfrm>
            <a:off x="3373438" y="4116388"/>
            <a:ext cx="1349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</a:t>
            </a:r>
            <a:endParaRPr kumimoji="1" lang="zh-CN" altLang="en-US" sz="2400" b="0">
              <a:solidFill>
                <a:srgbClr val="30101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16" name="Text Box 69"/>
          <p:cNvSpPr txBox="1">
            <a:spLocks noChangeArrowheads="1"/>
          </p:cNvSpPr>
          <p:nvPr/>
        </p:nvSpPr>
        <p:spPr bwMode="auto">
          <a:xfrm>
            <a:off x="1123950" y="3794125"/>
            <a:ext cx="5699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31</a:t>
            </a:r>
          </a:p>
        </p:txBody>
      </p:sp>
      <p:sp>
        <p:nvSpPr>
          <p:cNvPr id="17" name="Text Box 70"/>
          <p:cNvSpPr txBox="1">
            <a:spLocks noChangeArrowheads="1"/>
          </p:cNvSpPr>
          <p:nvPr/>
        </p:nvSpPr>
        <p:spPr bwMode="auto">
          <a:xfrm>
            <a:off x="7716838" y="3803650"/>
            <a:ext cx="355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0</a:t>
            </a:r>
          </a:p>
        </p:txBody>
      </p:sp>
      <p:sp>
        <p:nvSpPr>
          <p:cNvPr id="18" name="Text Box 71"/>
          <p:cNvSpPr txBox="1">
            <a:spLocks noChangeArrowheads="1"/>
          </p:cNvSpPr>
          <p:nvPr/>
        </p:nvSpPr>
        <p:spPr bwMode="auto">
          <a:xfrm>
            <a:off x="4525963" y="3794125"/>
            <a:ext cx="4968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15</a:t>
            </a:r>
          </a:p>
        </p:txBody>
      </p:sp>
      <p:sp>
        <p:nvSpPr>
          <p:cNvPr id="19" name="Text Box 72"/>
          <p:cNvSpPr txBox="1">
            <a:spLocks noChangeArrowheads="1"/>
          </p:cNvSpPr>
          <p:nvPr/>
        </p:nvSpPr>
        <p:spPr bwMode="auto">
          <a:xfrm>
            <a:off x="4625975" y="4106863"/>
            <a:ext cx="2101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    • • •</a:t>
            </a:r>
          </a:p>
        </p:txBody>
      </p:sp>
      <p:sp>
        <p:nvSpPr>
          <p:cNvPr id="20" name="Text Box 73"/>
          <p:cNvSpPr txBox="1">
            <a:spLocks noChangeArrowheads="1"/>
          </p:cNvSpPr>
          <p:nvPr/>
        </p:nvSpPr>
        <p:spPr bwMode="auto">
          <a:xfrm>
            <a:off x="6650038" y="4094163"/>
            <a:ext cx="1349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</a:t>
            </a:r>
            <a:endParaRPr kumimoji="1" lang="zh-CN" altLang="en-US" sz="2400" b="0">
              <a:solidFill>
                <a:srgbClr val="301010"/>
              </a:solidFill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5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5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5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5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5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265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35" grpId="0" animBg="1"/>
      <p:bldP spid="265235" grpId="1" animBg="1"/>
      <p:bldP spid="10" grpId="0" animBg="1"/>
      <p:bldP spid="11" grpId="0" animBg="1"/>
      <p:bldP spid="12" grpId="0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E7DEA7A-E6A1-4AB1-AB84-62798F7C849B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46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存储器的编址</a:t>
            </a:r>
            <a:r>
              <a:rPr lang="zh-CN" altLang="en-US" sz="3200" smtClean="0">
                <a:solidFill>
                  <a:schemeClr val="tx1"/>
                </a:solidFill>
                <a:cs typeface="隶书" pitchFamily="49" charset="-122"/>
              </a:rPr>
              <a:t>（</a:t>
            </a:r>
            <a:r>
              <a:rPr lang="en-US" altLang="zh-CN" sz="3200" smtClean="0">
                <a:solidFill>
                  <a:schemeClr val="tx1"/>
                </a:solidFill>
                <a:cs typeface="隶书" pitchFamily="49" charset="-122"/>
              </a:rPr>
              <a:t>2</a:t>
            </a:r>
            <a:r>
              <a:rPr lang="zh-CN" altLang="en-US" sz="3200" smtClean="0">
                <a:solidFill>
                  <a:schemeClr val="tx1"/>
                </a:solidFill>
                <a:cs typeface="隶书" pitchFamily="49" charset="-122"/>
              </a:rPr>
              <a:t>）</a:t>
            </a:r>
          </a:p>
        </p:txBody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4538" y="1057275"/>
            <a:ext cx="4891087" cy="3697288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段基地址：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决定存储单元在内存中的位置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相对地址（偏移地址）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该存储单元相对段内第一个单元的距离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逻辑段的起始地址称为段首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每个逻辑段内的第一个单元</a:t>
            </a:r>
          </a:p>
        </p:txBody>
      </p:sp>
      <p:sp>
        <p:nvSpPr>
          <p:cNvPr id="16" name="AutoShape 13"/>
          <p:cNvSpPr>
            <a:spLocks/>
          </p:cNvSpPr>
          <p:nvPr/>
        </p:nvSpPr>
        <p:spPr bwMode="auto">
          <a:xfrm>
            <a:off x="8655050" y="2317750"/>
            <a:ext cx="238125" cy="2236788"/>
          </a:xfrm>
          <a:prstGeom prst="rightBrace">
            <a:avLst>
              <a:gd name="adj1" fmla="val 93933"/>
              <a:gd name="adj2" fmla="val 50000"/>
            </a:avLst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grpSp>
        <p:nvGrpSpPr>
          <p:cNvPr id="2" name="组合 18"/>
          <p:cNvGrpSpPr>
            <a:grpSpLocks/>
          </p:cNvGrpSpPr>
          <p:nvPr/>
        </p:nvGrpSpPr>
        <p:grpSpPr bwMode="auto">
          <a:xfrm>
            <a:off x="6881813" y="1857375"/>
            <a:ext cx="1704975" cy="3160713"/>
            <a:chOff x="6713859" y="2084735"/>
            <a:chExt cx="1731963" cy="3792537"/>
          </a:xfrm>
        </p:grpSpPr>
        <p:sp>
          <p:nvSpPr>
            <p:cNvPr id="52239" name="Rectangle 4"/>
            <p:cNvSpPr>
              <a:spLocks noChangeArrowheads="1"/>
            </p:cNvSpPr>
            <p:nvPr/>
          </p:nvSpPr>
          <p:spPr bwMode="auto">
            <a:xfrm>
              <a:off x="6748784" y="2629247"/>
              <a:ext cx="1676400" cy="3810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2240" name="Rectangle 5"/>
            <p:cNvSpPr>
              <a:spLocks noChangeArrowheads="1"/>
            </p:cNvSpPr>
            <p:nvPr/>
          </p:nvSpPr>
          <p:spPr bwMode="auto">
            <a:xfrm>
              <a:off x="6748784" y="3010247"/>
              <a:ext cx="1676400" cy="3810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2241" name="Rectangle 6"/>
            <p:cNvSpPr>
              <a:spLocks noChangeArrowheads="1"/>
            </p:cNvSpPr>
            <p:nvPr/>
          </p:nvSpPr>
          <p:spPr bwMode="auto">
            <a:xfrm>
              <a:off x="6748784" y="3391247"/>
              <a:ext cx="1676400" cy="3810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2242" name="Rectangle 7"/>
            <p:cNvSpPr>
              <a:spLocks noChangeArrowheads="1"/>
            </p:cNvSpPr>
            <p:nvPr/>
          </p:nvSpPr>
          <p:spPr bwMode="auto">
            <a:xfrm>
              <a:off x="6748784" y="4381847"/>
              <a:ext cx="1676400" cy="3810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2243" name="Rectangle 8"/>
            <p:cNvSpPr>
              <a:spLocks noChangeArrowheads="1"/>
            </p:cNvSpPr>
            <p:nvPr/>
          </p:nvSpPr>
          <p:spPr bwMode="auto">
            <a:xfrm>
              <a:off x="6748784" y="4762847"/>
              <a:ext cx="1676400" cy="381000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2244" name="Line 9"/>
            <p:cNvSpPr>
              <a:spLocks noChangeShapeType="1"/>
            </p:cNvSpPr>
            <p:nvPr/>
          </p:nvSpPr>
          <p:spPr bwMode="auto">
            <a:xfrm>
              <a:off x="6745609" y="2173635"/>
              <a:ext cx="0" cy="3579812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5" name="Line 10"/>
            <p:cNvSpPr>
              <a:spLocks noChangeShapeType="1"/>
            </p:cNvSpPr>
            <p:nvPr/>
          </p:nvSpPr>
          <p:spPr bwMode="auto">
            <a:xfrm>
              <a:off x="8426772" y="2199035"/>
              <a:ext cx="0" cy="3579812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6" name="Freeform 11"/>
            <p:cNvSpPr>
              <a:spLocks/>
            </p:cNvSpPr>
            <p:nvPr/>
          </p:nvSpPr>
          <p:spPr bwMode="auto">
            <a:xfrm>
              <a:off x="6745609" y="2084735"/>
              <a:ext cx="1685925" cy="377825"/>
            </a:xfrm>
            <a:custGeom>
              <a:avLst/>
              <a:gdLst>
                <a:gd name="T0" fmla="*/ 0 w 1062"/>
                <a:gd name="T1" fmla="*/ 2147483647 h 238"/>
                <a:gd name="T2" fmla="*/ 2147483647 w 1062"/>
                <a:gd name="T3" fmla="*/ 2147483647 h 238"/>
                <a:gd name="T4" fmla="*/ 2147483647 w 1062"/>
                <a:gd name="T5" fmla="*/ 0 h 238"/>
                <a:gd name="T6" fmla="*/ 2147483647 w 1062"/>
                <a:gd name="T7" fmla="*/ 2147483647 h 238"/>
                <a:gd name="T8" fmla="*/ 2147483647 w 1062"/>
                <a:gd name="T9" fmla="*/ 2147483647 h 238"/>
                <a:gd name="T10" fmla="*/ 2147483647 w 1062"/>
                <a:gd name="T11" fmla="*/ 2147483647 h 238"/>
                <a:gd name="T12" fmla="*/ 2147483647 w 1062"/>
                <a:gd name="T13" fmla="*/ 2147483647 h 238"/>
                <a:gd name="T14" fmla="*/ 2147483647 w 1062"/>
                <a:gd name="T15" fmla="*/ 2147483647 h 238"/>
                <a:gd name="T16" fmla="*/ 2147483647 w 1062"/>
                <a:gd name="T17" fmla="*/ 2147483647 h 2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62"/>
                <a:gd name="T28" fmla="*/ 0 h 238"/>
                <a:gd name="T29" fmla="*/ 1062 w 1062"/>
                <a:gd name="T30" fmla="*/ 238 h 2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62" h="238">
                  <a:moveTo>
                    <a:pt x="0" y="74"/>
                  </a:moveTo>
                  <a:cubicBezTo>
                    <a:pt x="11" y="63"/>
                    <a:pt x="54" y="24"/>
                    <a:pt x="65" y="18"/>
                  </a:cubicBezTo>
                  <a:cubicBezTo>
                    <a:pt x="82" y="9"/>
                    <a:pt x="120" y="0"/>
                    <a:pt x="120" y="0"/>
                  </a:cubicBezTo>
                  <a:cubicBezTo>
                    <a:pt x="178" y="14"/>
                    <a:pt x="236" y="21"/>
                    <a:pt x="296" y="28"/>
                  </a:cubicBezTo>
                  <a:cubicBezTo>
                    <a:pt x="389" y="64"/>
                    <a:pt x="459" y="133"/>
                    <a:pt x="545" y="175"/>
                  </a:cubicBezTo>
                  <a:cubicBezTo>
                    <a:pt x="572" y="202"/>
                    <a:pt x="606" y="209"/>
                    <a:pt x="637" y="231"/>
                  </a:cubicBezTo>
                  <a:cubicBezTo>
                    <a:pt x="726" y="228"/>
                    <a:pt x="817" y="238"/>
                    <a:pt x="905" y="222"/>
                  </a:cubicBezTo>
                  <a:cubicBezTo>
                    <a:pt x="927" y="218"/>
                    <a:pt x="935" y="190"/>
                    <a:pt x="951" y="175"/>
                  </a:cubicBezTo>
                  <a:cubicBezTo>
                    <a:pt x="989" y="139"/>
                    <a:pt x="1025" y="102"/>
                    <a:pt x="1062" y="65"/>
                  </a:cubicBezTo>
                </a:path>
              </a:pathLst>
            </a:cu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7" name="Freeform 12"/>
            <p:cNvSpPr>
              <a:spLocks/>
            </p:cNvSpPr>
            <p:nvPr/>
          </p:nvSpPr>
          <p:spPr bwMode="auto">
            <a:xfrm>
              <a:off x="6713859" y="5432772"/>
              <a:ext cx="1731963" cy="444500"/>
            </a:xfrm>
            <a:custGeom>
              <a:avLst/>
              <a:gdLst>
                <a:gd name="T0" fmla="*/ 2147483647 w 1091"/>
                <a:gd name="T1" fmla="*/ 2147483647 h 280"/>
                <a:gd name="T2" fmla="*/ 2147483647 w 1091"/>
                <a:gd name="T3" fmla="*/ 2147483647 h 280"/>
                <a:gd name="T4" fmla="*/ 2147483647 w 1091"/>
                <a:gd name="T5" fmla="*/ 2147483647 h 280"/>
                <a:gd name="T6" fmla="*/ 2147483647 w 1091"/>
                <a:gd name="T7" fmla="*/ 2147483647 h 280"/>
                <a:gd name="T8" fmla="*/ 2147483647 w 1091"/>
                <a:gd name="T9" fmla="*/ 0 h 280"/>
                <a:gd name="T10" fmla="*/ 2147483647 w 1091"/>
                <a:gd name="T11" fmla="*/ 2147483647 h 280"/>
                <a:gd name="T12" fmla="*/ 2147483647 w 1091"/>
                <a:gd name="T13" fmla="*/ 2147483647 h 280"/>
                <a:gd name="T14" fmla="*/ 2147483647 w 1091"/>
                <a:gd name="T15" fmla="*/ 2147483647 h 280"/>
                <a:gd name="T16" fmla="*/ 2147483647 w 1091"/>
                <a:gd name="T17" fmla="*/ 2147483647 h 280"/>
                <a:gd name="T18" fmla="*/ 2147483647 w 1091"/>
                <a:gd name="T19" fmla="*/ 2147483647 h 280"/>
                <a:gd name="T20" fmla="*/ 2147483647 w 1091"/>
                <a:gd name="T21" fmla="*/ 2147483647 h 280"/>
                <a:gd name="T22" fmla="*/ 2147483647 w 1091"/>
                <a:gd name="T23" fmla="*/ 2147483647 h 280"/>
                <a:gd name="T24" fmla="*/ 2147483647 w 1091"/>
                <a:gd name="T25" fmla="*/ 2147483647 h 2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91"/>
                <a:gd name="T40" fmla="*/ 0 h 280"/>
                <a:gd name="T41" fmla="*/ 1091 w 1091"/>
                <a:gd name="T42" fmla="*/ 280 h 2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91" h="280">
                  <a:moveTo>
                    <a:pt x="11" y="222"/>
                  </a:moveTo>
                  <a:cubicBezTo>
                    <a:pt x="85" y="198"/>
                    <a:pt x="0" y="234"/>
                    <a:pt x="48" y="185"/>
                  </a:cubicBezTo>
                  <a:cubicBezTo>
                    <a:pt x="64" y="169"/>
                    <a:pt x="87" y="164"/>
                    <a:pt x="103" y="148"/>
                  </a:cubicBezTo>
                  <a:cubicBezTo>
                    <a:pt x="133" y="118"/>
                    <a:pt x="166" y="97"/>
                    <a:pt x="205" y="83"/>
                  </a:cubicBezTo>
                  <a:cubicBezTo>
                    <a:pt x="245" y="43"/>
                    <a:pt x="281" y="17"/>
                    <a:pt x="334" y="0"/>
                  </a:cubicBezTo>
                  <a:cubicBezTo>
                    <a:pt x="368" y="3"/>
                    <a:pt x="403" y="1"/>
                    <a:pt x="436" y="9"/>
                  </a:cubicBezTo>
                  <a:cubicBezTo>
                    <a:pt x="452" y="13"/>
                    <a:pt x="477" y="54"/>
                    <a:pt x="491" y="65"/>
                  </a:cubicBezTo>
                  <a:cubicBezTo>
                    <a:pt x="535" y="99"/>
                    <a:pt x="540" y="99"/>
                    <a:pt x="583" y="120"/>
                  </a:cubicBezTo>
                  <a:cubicBezTo>
                    <a:pt x="660" y="197"/>
                    <a:pt x="753" y="242"/>
                    <a:pt x="860" y="259"/>
                  </a:cubicBezTo>
                  <a:cubicBezTo>
                    <a:pt x="925" y="280"/>
                    <a:pt x="912" y="279"/>
                    <a:pt x="1026" y="259"/>
                  </a:cubicBezTo>
                  <a:cubicBezTo>
                    <a:pt x="1035" y="257"/>
                    <a:pt x="1038" y="246"/>
                    <a:pt x="1045" y="240"/>
                  </a:cubicBezTo>
                  <a:cubicBezTo>
                    <a:pt x="1054" y="233"/>
                    <a:pt x="1064" y="229"/>
                    <a:pt x="1073" y="222"/>
                  </a:cubicBezTo>
                  <a:cubicBezTo>
                    <a:pt x="1080" y="217"/>
                    <a:pt x="1091" y="203"/>
                    <a:pt x="1091" y="203"/>
                  </a:cubicBezTo>
                </a:path>
              </a:pathLst>
            </a:cu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8" name="Text Box 19"/>
            <p:cNvSpPr txBox="1">
              <a:spLocks noChangeArrowheads="1"/>
            </p:cNvSpPr>
            <p:nvPr/>
          </p:nvSpPr>
          <p:spPr bwMode="auto">
            <a:xfrm>
              <a:off x="7189076" y="4346829"/>
              <a:ext cx="838200" cy="480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00</a:t>
              </a:r>
              <a:r>
                <a:rPr kumimoji="1" lang="en-US" altLang="zh-CN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H</a:t>
              </a:r>
            </a:p>
          </p:txBody>
        </p:sp>
        <p:sp>
          <p:nvSpPr>
            <p:cNvPr id="52249" name="Text Box 20"/>
            <p:cNvSpPr txBox="1">
              <a:spLocks noChangeArrowheads="1"/>
            </p:cNvSpPr>
            <p:nvPr/>
          </p:nvSpPr>
          <p:spPr bwMode="auto">
            <a:xfrm>
              <a:off x="7189076" y="4727829"/>
              <a:ext cx="838200" cy="480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12</a:t>
              </a:r>
              <a:r>
                <a:rPr kumimoji="1" lang="en-US" altLang="zh-CN" sz="20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H</a:t>
              </a:r>
            </a:p>
          </p:txBody>
        </p:sp>
      </p:grp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5678488" y="2317750"/>
            <a:ext cx="1277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kumimoji="1" lang="en-US" altLang="zh-CN" sz="180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kumimoji="1" lang="zh-CN" altLang="en-US" sz="180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个单元</a:t>
            </a:r>
            <a:endParaRPr kumimoji="1" lang="en-US" altLang="zh-CN" sz="180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1" name="Line 27"/>
          <p:cNvSpPr>
            <a:spLocks noChangeShapeType="1"/>
          </p:cNvSpPr>
          <p:nvPr/>
        </p:nvSpPr>
        <p:spPr bwMode="auto">
          <a:xfrm>
            <a:off x="6176963" y="3997325"/>
            <a:ext cx="70802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27"/>
          <p:cNvSpPr>
            <a:spLocks noChangeShapeType="1"/>
          </p:cNvSpPr>
          <p:nvPr/>
        </p:nvSpPr>
        <p:spPr bwMode="auto">
          <a:xfrm>
            <a:off x="5892800" y="2617788"/>
            <a:ext cx="992188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4" name="直接箭头连接符 3"/>
          <p:cNvCxnSpPr>
            <a:cxnSpLocks noChangeShapeType="1"/>
          </p:cNvCxnSpPr>
          <p:nvPr/>
        </p:nvCxnSpPr>
        <p:spPr bwMode="auto">
          <a:xfrm flipV="1">
            <a:off x="5319713" y="2695575"/>
            <a:ext cx="692150" cy="1662113"/>
          </a:xfrm>
          <a:prstGeom prst="straightConnector1">
            <a:avLst/>
          </a:prstGeom>
          <a:noFill/>
          <a:ln w="22225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箭头连接符 5"/>
          <p:cNvCxnSpPr/>
          <p:nvPr/>
        </p:nvCxnSpPr>
        <p:spPr bwMode="auto">
          <a:xfrm>
            <a:off x="6634163" y="2628900"/>
            <a:ext cx="0" cy="1368425"/>
          </a:xfrm>
          <a:prstGeom prst="straightConnector1">
            <a:avLst/>
          </a:prstGeom>
          <a:solidFill>
            <a:srgbClr val="FF6600"/>
          </a:solidFill>
          <a:ln w="22225" cap="sq" cmpd="sng" algn="ctr">
            <a:solidFill>
              <a:schemeClr val="accent5">
                <a:lumMod val="25000"/>
              </a:schemeClr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5551488" y="2257425"/>
            <a:ext cx="1482725" cy="476250"/>
          </a:xfrm>
          <a:prstGeom prst="ellipse">
            <a:avLst/>
          </a:prstGeom>
          <a:noFill/>
          <a:ln w="22225" cap="sq" algn="ctr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6106" y="4790339"/>
            <a:ext cx="5688632" cy="5874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44000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由偏移地址的定义得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段首的偏移地址</a:t>
            </a:r>
            <a:r>
              <a:rPr lang="en-US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=</a:t>
            </a:r>
            <a:endParaRPr lang="zh-CN" altLang="en-US" sz="2400" b="1" dirty="0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68950" y="4816475"/>
            <a:ext cx="4968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a typeface="宋体" charset="-122"/>
              </a:rPr>
              <a:t>0</a:t>
            </a:r>
            <a:endParaRPr lang="zh-CN" altLang="en-US" sz="2400">
              <a:solidFill>
                <a:srgbClr val="FF0000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9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9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9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9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9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1" grpId="0" animBg="1"/>
      <p:bldP spid="23" grpId="0" animBg="1"/>
      <p:bldP spid="8" grpId="0" animBg="1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5254625"/>
            <a:ext cx="56515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FD16E84-DDFA-40CD-8B5D-FF76F8BACD96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47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8541" name="Rectangle 61"/>
          <p:cNvSpPr>
            <a:spLocks noChangeArrowheads="1"/>
          </p:cNvSpPr>
          <p:nvPr/>
        </p:nvSpPr>
        <p:spPr bwMode="auto">
          <a:xfrm>
            <a:off x="6910388" y="4040188"/>
            <a:ext cx="1481137" cy="509587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320675" y="120650"/>
            <a:ext cx="6200775" cy="879475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存储器的编址</a:t>
            </a:r>
            <a:r>
              <a:rPr lang="zh-CN" altLang="en-US" sz="3200" smtClean="0">
                <a:solidFill>
                  <a:schemeClr val="tx1"/>
                </a:solidFill>
                <a:cs typeface="隶书" pitchFamily="49" charset="-122"/>
              </a:rPr>
              <a:t>（</a:t>
            </a:r>
            <a:r>
              <a:rPr lang="en-US" altLang="zh-CN" sz="3200" smtClean="0">
                <a:solidFill>
                  <a:schemeClr val="tx1"/>
                </a:solidFill>
                <a:cs typeface="隶书" pitchFamily="49" charset="-122"/>
              </a:rPr>
              <a:t>3</a:t>
            </a:r>
            <a:r>
              <a:rPr lang="zh-CN" altLang="en-US" sz="3200" smtClean="0">
                <a:solidFill>
                  <a:schemeClr val="tx1"/>
                </a:solidFill>
                <a:cs typeface="隶书" pitchFamily="49" charset="-122"/>
              </a:rPr>
              <a:t>）</a:t>
            </a:r>
          </a:p>
        </p:txBody>
      </p:sp>
      <p:sp>
        <p:nvSpPr>
          <p:cNvPr id="148524" name="Rectangle 44"/>
          <p:cNvSpPr>
            <a:spLocks noChangeArrowheads="1"/>
          </p:cNvSpPr>
          <p:nvPr/>
        </p:nvSpPr>
        <p:spPr bwMode="auto">
          <a:xfrm>
            <a:off x="3524250" y="4041775"/>
            <a:ext cx="3398838" cy="508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8526" name="Text Box 46"/>
          <p:cNvSpPr txBox="1">
            <a:spLocks noChangeArrowheads="1"/>
          </p:cNvSpPr>
          <p:nvPr/>
        </p:nvSpPr>
        <p:spPr bwMode="auto">
          <a:xfrm>
            <a:off x="7126288" y="4105275"/>
            <a:ext cx="1127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0 0 0 0</a:t>
            </a:r>
            <a:endParaRPr kumimoji="1" lang="zh-CN" altLang="en-US" sz="2400">
              <a:solidFill>
                <a:schemeClr val="tx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148527" name="Text Box 47"/>
          <p:cNvSpPr txBox="1">
            <a:spLocks noChangeArrowheads="1"/>
          </p:cNvSpPr>
          <p:nvPr/>
        </p:nvSpPr>
        <p:spPr bwMode="auto">
          <a:xfrm>
            <a:off x="4276725" y="4854575"/>
            <a:ext cx="2698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段基地址（16位）</a:t>
            </a:r>
            <a:endParaRPr kumimoji="1" lang="zh-CN" altLang="en-US" sz="20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8528" name="Text Box 48"/>
          <p:cNvSpPr txBox="1">
            <a:spLocks noChangeArrowheads="1"/>
          </p:cNvSpPr>
          <p:nvPr/>
        </p:nvSpPr>
        <p:spPr bwMode="auto">
          <a:xfrm>
            <a:off x="4119563" y="3243263"/>
            <a:ext cx="3935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段首地址（段首的物理地址）</a:t>
            </a:r>
            <a:endParaRPr kumimoji="1" lang="zh-CN" altLang="en-US" sz="20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8529" name="AutoShape 49"/>
          <p:cNvSpPr>
            <a:spLocks/>
          </p:cNvSpPr>
          <p:nvPr/>
        </p:nvSpPr>
        <p:spPr bwMode="auto">
          <a:xfrm rot="-5400000">
            <a:off x="5113338" y="3094038"/>
            <a:ext cx="190500" cy="3302000"/>
          </a:xfrm>
          <a:prstGeom prst="leftBrace">
            <a:avLst>
              <a:gd name="adj1" fmla="val 12037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8530" name="Text Box 50"/>
          <p:cNvSpPr txBox="1">
            <a:spLocks noChangeArrowheads="1"/>
          </p:cNvSpPr>
          <p:nvPr/>
        </p:nvSpPr>
        <p:spPr bwMode="auto">
          <a:xfrm>
            <a:off x="3602038" y="4105275"/>
            <a:ext cx="2100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    • • •</a:t>
            </a:r>
          </a:p>
        </p:txBody>
      </p:sp>
      <p:sp>
        <p:nvSpPr>
          <p:cNvPr id="148531" name="Text Box 51"/>
          <p:cNvSpPr txBox="1">
            <a:spLocks noChangeArrowheads="1"/>
          </p:cNvSpPr>
          <p:nvPr/>
        </p:nvSpPr>
        <p:spPr bwMode="auto">
          <a:xfrm>
            <a:off x="5624513" y="4110038"/>
            <a:ext cx="13509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</a:t>
            </a:r>
            <a:endParaRPr kumimoji="1" lang="zh-CN" altLang="en-US" sz="2400" b="0">
              <a:solidFill>
                <a:srgbClr val="30101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148532" name="AutoShape 52"/>
          <p:cNvSpPr>
            <a:spLocks/>
          </p:cNvSpPr>
          <p:nvPr/>
        </p:nvSpPr>
        <p:spPr bwMode="auto">
          <a:xfrm rot="5400000">
            <a:off x="5853907" y="1393031"/>
            <a:ext cx="230188" cy="4651375"/>
          </a:xfrm>
          <a:prstGeom prst="leftBrace">
            <a:avLst>
              <a:gd name="adj1" fmla="val 168578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8533" name="Text Box 53"/>
          <p:cNvSpPr txBox="1">
            <a:spLocks noChangeArrowheads="1"/>
          </p:cNvSpPr>
          <p:nvPr/>
        </p:nvSpPr>
        <p:spPr bwMode="auto">
          <a:xfrm>
            <a:off x="3378200" y="3778250"/>
            <a:ext cx="5667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19</a:t>
            </a:r>
          </a:p>
        </p:txBody>
      </p:sp>
      <p:sp>
        <p:nvSpPr>
          <p:cNvPr id="148534" name="Text Box 54"/>
          <p:cNvSpPr txBox="1">
            <a:spLocks noChangeArrowheads="1"/>
          </p:cNvSpPr>
          <p:nvPr/>
        </p:nvSpPr>
        <p:spPr bwMode="auto">
          <a:xfrm>
            <a:off x="8208963" y="3778250"/>
            <a:ext cx="355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0</a:t>
            </a:r>
          </a:p>
        </p:txBody>
      </p:sp>
      <p:sp>
        <p:nvSpPr>
          <p:cNvPr id="148535" name="Text Box 55"/>
          <p:cNvSpPr txBox="1">
            <a:spLocks noChangeArrowheads="1"/>
          </p:cNvSpPr>
          <p:nvPr/>
        </p:nvSpPr>
        <p:spPr bwMode="auto">
          <a:xfrm>
            <a:off x="6756400" y="3778250"/>
            <a:ext cx="355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4</a:t>
            </a:r>
          </a:p>
        </p:txBody>
      </p:sp>
      <p:sp>
        <p:nvSpPr>
          <p:cNvPr id="148542" name="Text Box 62"/>
          <p:cNvSpPr txBox="1">
            <a:spLocks noChangeArrowheads="1"/>
          </p:cNvSpPr>
          <p:nvPr/>
        </p:nvSpPr>
        <p:spPr bwMode="auto">
          <a:xfrm>
            <a:off x="258763" y="3744913"/>
            <a:ext cx="3046412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段首的偏移地址：</a:t>
            </a:r>
          </a:p>
          <a:p>
            <a:pPr eaLnBrk="1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a typeface="宋体" charset="-122"/>
              </a:rPr>
              <a:t>0000H</a:t>
            </a:r>
          </a:p>
        </p:txBody>
      </p:sp>
      <p:sp>
        <p:nvSpPr>
          <p:cNvPr id="148543" name="Rectangle 63"/>
          <p:cNvSpPr>
            <a:spLocks noChangeArrowheads="1"/>
          </p:cNvSpPr>
          <p:nvPr/>
        </p:nvSpPr>
        <p:spPr bwMode="auto">
          <a:xfrm>
            <a:off x="1374775" y="1931988"/>
            <a:ext cx="6657975" cy="508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8544" name="Line 64"/>
          <p:cNvSpPr>
            <a:spLocks noChangeShapeType="1"/>
          </p:cNvSpPr>
          <p:nvPr/>
        </p:nvSpPr>
        <p:spPr bwMode="auto">
          <a:xfrm>
            <a:off x="4749800" y="1931988"/>
            <a:ext cx="0" cy="508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545" name="Text Box 65"/>
          <p:cNvSpPr txBox="1">
            <a:spLocks noChangeArrowheads="1"/>
          </p:cNvSpPr>
          <p:nvPr/>
        </p:nvSpPr>
        <p:spPr bwMode="auto">
          <a:xfrm>
            <a:off x="2125663" y="2744788"/>
            <a:ext cx="2325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段基地址（16位）</a:t>
            </a:r>
            <a:endParaRPr kumimoji="1" lang="zh-CN" altLang="en-US" sz="20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8546" name="AutoShape 66"/>
          <p:cNvSpPr>
            <a:spLocks/>
          </p:cNvSpPr>
          <p:nvPr/>
        </p:nvSpPr>
        <p:spPr bwMode="auto">
          <a:xfrm rot="-5400000">
            <a:off x="2963069" y="983457"/>
            <a:ext cx="190500" cy="3300412"/>
          </a:xfrm>
          <a:prstGeom prst="leftBrace">
            <a:avLst>
              <a:gd name="adj1" fmla="val 12031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8547" name="Text Box 67"/>
          <p:cNvSpPr txBox="1">
            <a:spLocks noChangeArrowheads="1"/>
          </p:cNvSpPr>
          <p:nvPr/>
        </p:nvSpPr>
        <p:spPr bwMode="auto">
          <a:xfrm>
            <a:off x="1450975" y="1995488"/>
            <a:ext cx="2100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    • • •</a:t>
            </a:r>
          </a:p>
        </p:txBody>
      </p:sp>
      <p:sp>
        <p:nvSpPr>
          <p:cNvPr id="148548" name="Text Box 68"/>
          <p:cNvSpPr txBox="1">
            <a:spLocks noChangeArrowheads="1"/>
          </p:cNvSpPr>
          <p:nvPr/>
        </p:nvSpPr>
        <p:spPr bwMode="auto">
          <a:xfrm>
            <a:off x="3475038" y="1995488"/>
            <a:ext cx="1352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</a:t>
            </a:r>
            <a:endParaRPr kumimoji="1" lang="zh-CN" altLang="en-US" sz="2400" b="0">
              <a:solidFill>
                <a:srgbClr val="30101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148549" name="Text Box 69"/>
          <p:cNvSpPr txBox="1">
            <a:spLocks noChangeArrowheads="1"/>
          </p:cNvSpPr>
          <p:nvPr/>
        </p:nvSpPr>
        <p:spPr bwMode="auto">
          <a:xfrm>
            <a:off x="1225550" y="1633538"/>
            <a:ext cx="5699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31</a:t>
            </a:r>
          </a:p>
        </p:txBody>
      </p:sp>
      <p:sp>
        <p:nvSpPr>
          <p:cNvPr id="148550" name="Text Box 70"/>
          <p:cNvSpPr txBox="1">
            <a:spLocks noChangeArrowheads="1"/>
          </p:cNvSpPr>
          <p:nvPr/>
        </p:nvSpPr>
        <p:spPr bwMode="auto">
          <a:xfrm>
            <a:off x="7791450" y="1628775"/>
            <a:ext cx="3540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0</a:t>
            </a:r>
          </a:p>
        </p:txBody>
      </p:sp>
      <p:sp>
        <p:nvSpPr>
          <p:cNvPr id="148551" name="Text Box 71"/>
          <p:cNvSpPr txBox="1">
            <a:spLocks noChangeArrowheads="1"/>
          </p:cNvSpPr>
          <p:nvPr/>
        </p:nvSpPr>
        <p:spPr bwMode="auto">
          <a:xfrm>
            <a:off x="4641850" y="1603375"/>
            <a:ext cx="6508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15</a:t>
            </a:r>
          </a:p>
        </p:txBody>
      </p:sp>
      <p:sp>
        <p:nvSpPr>
          <p:cNvPr id="148552" name="Text Box 72"/>
          <p:cNvSpPr txBox="1">
            <a:spLocks noChangeArrowheads="1"/>
          </p:cNvSpPr>
          <p:nvPr/>
        </p:nvSpPr>
        <p:spPr bwMode="auto">
          <a:xfrm>
            <a:off x="4727575" y="1985963"/>
            <a:ext cx="2101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    • • •</a:t>
            </a:r>
          </a:p>
        </p:txBody>
      </p:sp>
      <p:sp>
        <p:nvSpPr>
          <p:cNvPr id="148553" name="Text Box 73"/>
          <p:cNvSpPr txBox="1">
            <a:spLocks noChangeArrowheads="1"/>
          </p:cNvSpPr>
          <p:nvPr/>
        </p:nvSpPr>
        <p:spPr bwMode="auto">
          <a:xfrm>
            <a:off x="6753225" y="1973263"/>
            <a:ext cx="13477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</a:t>
            </a:r>
            <a:endParaRPr kumimoji="1" lang="zh-CN" altLang="en-US" sz="2400" b="0">
              <a:solidFill>
                <a:srgbClr val="30101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53276" name="TextBox 1"/>
          <p:cNvSpPr txBox="1">
            <a:spLocks noChangeArrowheads="1"/>
          </p:cNvSpPr>
          <p:nvPr/>
        </p:nvSpPr>
        <p:spPr bwMode="auto">
          <a:xfrm>
            <a:off x="949325" y="1204913"/>
            <a:ext cx="3198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内存单元地址：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8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148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4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8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8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8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8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148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8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8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8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8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8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8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8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5" dur="500"/>
                                        <p:tgtEl>
                                          <p:spTgt spid="148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500"/>
                                        <p:tgtEl>
                                          <p:spTgt spid="148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541" grpId="0" animBg="1"/>
      <p:bldP spid="148524" grpId="0" animBg="1"/>
      <p:bldP spid="148526" grpId="0"/>
      <p:bldP spid="148527" grpId="0"/>
      <p:bldP spid="148528" grpId="0"/>
      <p:bldP spid="148529" grpId="0" animBg="1"/>
      <p:bldP spid="148530" grpId="0"/>
      <p:bldP spid="148531" grpId="0"/>
      <p:bldP spid="148532" grpId="0" animBg="1"/>
      <p:bldP spid="148533" grpId="0"/>
      <p:bldP spid="148534" grpId="0"/>
      <p:bldP spid="148535" grpId="0"/>
      <p:bldP spid="148543" grpId="0" animBg="1"/>
      <p:bldP spid="148544" grpId="0" animBg="1"/>
      <p:bldP spid="148545" grpId="0"/>
      <p:bldP spid="148546" grpId="0" animBg="1"/>
      <p:bldP spid="148547" grpId="0"/>
      <p:bldP spid="148548" grpId="0"/>
      <p:bldP spid="148549" grpId="0"/>
      <p:bldP spid="148550" grpId="0"/>
      <p:bldP spid="148551" grpId="0"/>
      <p:bldP spid="148552" grpId="0"/>
      <p:bldP spid="14855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32788" y="5284788"/>
            <a:ext cx="631825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B194293-DA12-463F-80E8-83A61E93BA94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48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存储器的编址</a:t>
            </a:r>
            <a:r>
              <a:rPr lang="zh-CN" altLang="en-US" sz="3200" smtClean="0">
                <a:solidFill>
                  <a:schemeClr val="tx1"/>
                </a:solidFill>
                <a:cs typeface="隶书" pitchFamily="49" charset="-122"/>
              </a:rPr>
              <a:t>（</a:t>
            </a:r>
            <a:r>
              <a:rPr lang="en-US" altLang="zh-CN" sz="3200" smtClean="0">
                <a:solidFill>
                  <a:schemeClr val="tx1"/>
                </a:solidFill>
                <a:cs typeface="隶书" pitchFamily="49" charset="-122"/>
              </a:rPr>
              <a:t>4</a:t>
            </a:r>
            <a:r>
              <a:rPr lang="zh-CN" altLang="en-US" sz="3200" smtClean="0">
                <a:solidFill>
                  <a:schemeClr val="tx1"/>
                </a:solidFill>
                <a:cs typeface="隶书" pitchFamily="49" charset="-122"/>
              </a:rPr>
              <a:t>）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775" y="2411413"/>
            <a:ext cx="3787775" cy="2406650"/>
          </a:xfrm>
        </p:spPr>
        <p:txBody>
          <a:bodyPr/>
          <a:lstStyle/>
          <a:p>
            <a:pPr marL="268288" indent="-268288" eaLnBrk="1" hangingPunct="1">
              <a:spcBef>
                <a:spcPts val="1800"/>
              </a:spcBef>
              <a:spcAft>
                <a:spcPct val="0"/>
              </a:spcAft>
              <a:buClr>
                <a:schemeClr val="tx2"/>
              </a:buClr>
              <a:defRPr/>
            </a:pPr>
            <a:r>
              <a:rPr lang="zh-CN" altLang="en-US" kern="1200" dirty="0" smtClean="0"/>
              <a:t>例：</a:t>
            </a:r>
          </a:p>
          <a:p>
            <a:pPr marL="712788" lvl="1" indent="-265113" eaLnBrk="1" hangingPunct="1">
              <a:spcBef>
                <a:spcPts val="0"/>
              </a:spcBef>
              <a:defRPr/>
            </a:pPr>
            <a:r>
              <a:rPr lang="zh-CN" altLang="en-US" dirty="0" smtClean="0"/>
              <a:t>段基地址 =6000</a:t>
            </a:r>
            <a:r>
              <a:rPr lang="en-US" altLang="zh-CN" dirty="0" smtClean="0"/>
              <a:t>H</a:t>
            </a:r>
          </a:p>
          <a:p>
            <a:pPr marL="712788" lvl="1" indent="-265113" eaLnBrk="1" hangingPunct="1">
              <a:defRPr/>
            </a:pPr>
            <a:r>
              <a:rPr lang="zh-CN" altLang="en-US" dirty="0" smtClean="0"/>
              <a:t>段首地址</a:t>
            </a:r>
          </a:p>
          <a:p>
            <a:pPr marL="712788" lvl="1" indent="-265113" eaLnBrk="1" hangingPunct="1">
              <a:defRPr/>
            </a:pPr>
            <a:r>
              <a:rPr lang="zh-CN" altLang="en-US" dirty="0" smtClean="0"/>
              <a:t>偏移地址</a:t>
            </a:r>
            <a:r>
              <a:rPr lang="en-US" altLang="zh-CN" dirty="0" smtClean="0"/>
              <a:t>=0009H</a:t>
            </a:r>
          </a:p>
          <a:p>
            <a:pPr marL="712788" lvl="1" indent="-265113" eaLnBrk="1" hangingPunct="1">
              <a:defRPr/>
            </a:pPr>
            <a:r>
              <a:rPr lang="zh-CN" altLang="en-US" dirty="0" smtClean="0"/>
              <a:t>物理地址</a:t>
            </a: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5992813" y="2814638"/>
            <a:ext cx="1649412" cy="3175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5992813" y="3132138"/>
            <a:ext cx="1649412" cy="3175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5992813" y="3449638"/>
            <a:ext cx="1649412" cy="3175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5992813" y="4275138"/>
            <a:ext cx="1649412" cy="3175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9640" name="Rectangle 8"/>
          <p:cNvSpPr>
            <a:spLocks noChangeArrowheads="1"/>
          </p:cNvSpPr>
          <p:nvPr/>
        </p:nvSpPr>
        <p:spPr bwMode="auto">
          <a:xfrm>
            <a:off x="5992813" y="4592638"/>
            <a:ext cx="1649412" cy="3175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9641" name="Line 9"/>
          <p:cNvSpPr>
            <a:spLocks noChangeShapeType="1"/>
          </p:cNvSpPr>
          <p:nvPr/>
        </p:nvSpPr>
        <p:spPr bwMode="auto">
          <a:xfrm>
            <a:off x="5988050" y="2435225"/>
            <a:ext cx="0" cy="2982913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42" name="Line 10"/>
          <p:cNvSpPr>
            <a:spLocks noChangeShapeType="1"/>
          </p:cNvSpPr>
          <p:nvPr/>
        </p:nvSpPr>
        <p:spPr bwMode="auto">
          <a:xfrm>
            <a:off x="7643813" y="2455863"/>
            <a:ext cx="0" cy="298291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43" name="Freeform 11"/>
          <p:cNvSpPr>
            <a:spLocks/>
          </p:cNvSpPr>
          <p:nvPr/>
        </p:nvSpPr>
        <p:spPr bwMode="auto">
          <a:xfrm>
            <a:off x="5988050" y="2360613"/>
            <a:ext cx="1660525" cy="315912"/>
          </a:xfrm>
          <a:custGeom>
            <a:avLst/>
            <a:gdLst>
              <a:gd name="T0" fmla="*/ 0 w 1062"/>
              <a:gd name="T1" fmla="*/ 2147483647 h 238"/>
              <a:gd name="T2" fmla="*/ 2147483647 w 1062"/>
              <a:gd name="T3" fmla="*/ 2147483647 h 238"/>
              <a:gd name="T4" fmla="*/ 2147483647 w 1062"/>
              <a:gd name="T5" fmla="*/ 0 h 238"/>
              <a:gd name="T6" fmla="*/ 2147483647 w 1062"/>
              <a:gd name="T7" fmla="*/ 2147483647 h 238"/>
              <a:gd name="T8" fmla="*/ 2147483647 w 1062"/>
              <a:gd name="T9" fmla="*/ 2147483647 h 238"/>
              <a:gd name="T10" fmla="*/ 2147483647 w 1062"/>
              <a:gd name="T11" fmla="*/ 2147483647 h 238"/>
              <a:gd name="T12" fmla="*/ 2147483647 w 1062"/>
              <a:gd name="T13" fmla="*/ 2147483647 h 238"/>
              <a:gd name="T14" fmla="*/ 2147483647 w 1062"/>
              <a:gd name="T15" fmla="*/ 2147483647 h 238"/>
              <a:gd name="T16" fmla="*/ 2147483647 w 1062"/>
              <a:gd name="T17" fmla="*/ 2147483647 h 2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62"/>
              <a:gd name="T28" fmla="*/ 0 h 238"/>
              <a:gd name="T29" fmla="*/ 1062 w 1062"/>
              <a:gd name="T30" fmla="*/ 238 h 2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62" h="238">
                <a:moveTo>
                  <a:pt x="0" y="74"/>
                </a:moveTo>
                <a:cubicBezTo>
                  <a:pt x="11" y="63"/>
                  <a:pt x="54" y="24"/>
                  <a:pt x="65" y="18"/>
                </a:cubicBezTo>
                <a:cubicBezTo>
                  <a:pt x="82" y="9"/>
                  <a:pt x="120" y="0"/>
                  <a:pt x="120" y="0"/>
                </a:cubicBezTo>
                <a:cubicBezTo>
                  <a:pt x="178" y="14"/>
                  <a:pt x="236" y="21"/>
                  <a:pt x="296" y="28"/>
                </a:cubicBezTo>
                <a:cubicBezTo>
                  <a:pt x="389" y="64"/>
                  <a:pt x="459" y="133"/>
                  <a:pt x="545" y="175"/>
                </a:cubicBezTo>
                <a:cubicBezTo>
                  <a:pt x="572" y="202"/>
                  <a:pt x="606" y="209"/>
                  <a:pt x="637" y="231"/>
                </a:cubicBezTo>
                <a:cubicBezTo>
                  <a:pt x="726" y="228"/>
                  <a:pt x="817" y="238"/>
                  <a:pt x="905" y="222"/>
                </a:cubicBezTo>
                <a:cubicBezTo>
                  <a:pt x="927" y="218"/>
                  <a:pt x="935" y="190"/>
                  <a:pt x="951" y="175"/>
                </a:cubicBezTo>
                <a:cubicBezTo>
                  <a:pt x="989" y="139"/>
                  <a:pt x="1025" y="102"/>
                  <a:pt x="1062" y="65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44" name="Freeform 12"/>
          <p:cNvSpPr>
            <a:spLocks/>
          </p:cNvSpPr>
          <p:nvPr/>
        </p:nvSpPr>
        <p:spPr bwMode="auto">
          <a:xfrm>
            <a:off x="5959475" y="5151438"/>
            <a:ext cx="1704975" cy="369887"/>
          </a:xfrm>
          <a:custGeom>
            <a:avLst/>
            <a:gdLst>
              <a:gd name="T0" fmla="*/ 2147483647 w 1091"/>
              <a:gd name="T1" fmla="*/ 2147483647 h 280"/>
              <a:gd name="T2" fmla="*/ 2147483647 w 1091"/>
              <a:gd name="T3" fmla="*/ 2147483647 h 280"/>
              <a:gd name="T4" fmla="*/ 2147483647 w 1091"/>
              <a:gd name="T5" fmla="*/ 2147483647 h 280"/>
              <a:gd name="T6" fmla="*/ 2147483647 w 1091"/>
              <a:gd name="T7" fmla="*/ 2147483647 h 280"/>
              <a:gd name="T8" fmla="*/ 2147483647 w 1091"/>
              <a:gd name="T9" fmla="*/ 0 h 280"/>
              <a:gd name="T10" fmla="*/ 2147483647 w 1091"/>
              <a:gd name="T11" fmla="*/ 2147483647 h 280"/>
              <a:gd name="T12" fmla="*/ 2147483647 w 1091"/>
              <a:gd name="T13" fmla="*/ 2147483647 h 280"/>
              <a:gd name="T14" fmla="*/ 2147483647 w 1091"/>
              <a:gd name="T15" fmla="*/ 2147483647 h 280"/>
              <a:gd name="T16" fmla="*/ 2147483647 w 1091"/>
              <a:gd name="T17" fmla="*/ 2147483647 h 280"/>
              <a:gd name="T18" fmla="*/ 2147483647 w 1091"/>
              <a:gd name="T19" fmla="*/ 2147483647 h 280"/>
              <a:gd name="T20" fmla="*/ 2147483647 w 1091"/>
              <a:gd name="T21" fmla="*/ 2147483647 h 280"/>
              <a:gd name="T22" fmla="*/ 2147483647 w 1091"/>
              <a:gd name="T23" fmla="*/ 2147483647 h 280"/>
              <a:gd name="T24" fmla="*/ 2147483647 w 1091"/>
              <a:gd name="T25" fmla="*/ 2147483647 h 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91"/>
              <a:gd name="T40" fmla="*/ 0 h 280"/>
              <a:gd name="T41" fmla="*/ 1091 w 1091"/>
              <a:gd name="T42" fmla="*/ 280 h 2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91" h="280">
                <a:moveTo>
                  <a:pt x="11" y="222"/>
                </a:moveTo>
                <a:cubicBezTo>
                  <a:pt x="85" y="198"/>
                  <a:pt x="0" y="234"/>
                  <a:pt x="48" y="185"/>
                </a:cubicBezTo>
                <a:cubicBezTo>
                  <a:pt x="64" y="169"/>
                  <a:pt x="87" y="164"/>
                  <a:pt x="103" y="148"/>
                </a:cubicBezTo>
                <a:cubicBezTo>
                  <a:pt x="133" y="118"/>
                  <a:pt x="166" y="97"/>
                  <a:pt x="205" y="83"/>
                </a:cubicBezTo>
                <a:cubicBezTo>
                  <a:pt x="245" y="43"/>
                  <a:pt x="281" y="17"/>
                  <a:pt x="334" y="0"/>
                </a:cubicBezTo>
                <a:cubicBezTo>
                  <a:pt x="368" y="3"/>
                  <a:pt x="403" y="1"/>
                  <a:pt x="436" y="9"/>
                </a:cubicBezTo>
                <a:cubicBezTo>
                  <a:pt x="452" y="13"/>
                  <a:pt x="477" y="54"/>
                  <a:pt x="491" y="65"/>
                </a:cubicBezTo>
                <a:cubicBezTo>
                  <a:pt x="535" y="99"/>
                  <a:pt x="540" y="99"/>
                  <a:pt x="583" y="120"/>
                </a:cubicBezTo>
                <a:cubicBezTo>
                  <a:pt x="660" y="197"/>
                  <a:pt x="753" y="242"/>
                  <a:pt x="860" y="259"/>
                </a:cubicBezTo>
                <a:cubicBezTo>
                  <a:pt x="925" y="280"/>
                  <a:pt x="912" y="279"/>
                  <a:pt x="1026" y="259"/>
                </a:cubicBezTo>
                <a:cubicBezTo>
                  <a:pt x="1035" y="257"/>
                  <a:pt x="1038" y="246"/>
                  <a:pt x="1045" y="240"/>
                </a:cubicBezTo>
                <a:cubicBezTo>
                  <a:pt x="1054" y="233"/>
                  <a:pt x="1064" y="229"/>
                  <a:pt x="1073" y="222"/>
                </a:cubicBezTo>
                <a:cubicBezTo>
                  <a:pt x="1080" y="217"/>
                  <a:pt x="1091" y="203"/>
                  <a:pt x="1091" y="203"/>
                </a:cubicBezTo>
              </a:path>
            </a:pathLst>
          </a:cu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45" name="AutoShape 13"/>
          <p:cNvSpPr>
            <a:spLocks/>
          </p:cNvSpPr>
          <p:nvPr/>
        </p:nvSpPr>
        <p:spPr bwMode="auto">
          <a:xfrm>
            <a:off x="7793038" y="2865438"/>
            <a:ext cx="238125" cy="2236787"/>
          </a:xfrm>
          <a:prstGeom prst="rightBrace">
            <a:avLst>
              <a:gd name="adj1" fmla="val 93933"/>
              <a:gd name="adj2" fmla="val 50000"/>
            </a:avLst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9647" name="Text Box 15"/>
          <p:cNvSpPr txBox="1">
            <a:spLocks noChangeArrowheads="1"/>
          </p:cNvSpPr>
          <p:nvPr/>
        </p:nvSpPr>
        <p:spPr bwMode="auto">
          <a:xfrm>
            <a:off x="8093075" y="3484563"/>
            <a:ext cx="449263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数据段</a:t>
            </a:r>
          </a:p>
        </p:txBody>
      </p:sp>
      <p:sp>
        <p:nvSpPr>
          <p:cNvPr id="69649" name="Text Box 17"/>
          <p:cNvSpPr txBox="1">
            <a:spLocks noChangeArrowheads="1"/>
          </p:cNvSpPr>
          <p:nvPr/>
        </p:nvSpPr>
        <p:spPr bwMode="auto">
          <a:xfrm>
            <a:off x="5006975" y="4608513"/>
            <a:ext cx="1201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600</a:t>
            </a:r>
            <a:r>
              <a:rPr kumimoji="1" lang="zh-CN" altLang="zh-CN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0</a:t>
            </a: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9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H</a:t>
            </a:r>
          </a:p>
        </p:txBody>
      </p:sp>
      <p:sp>
        <p:nvSpPr>
          <p:cNvPr id="69650" name="Line 18"/>
          <p:cNvSpPr>
            <a:spLocks noChangeShapeType="1"/>
          </p:cNvSpPr>
          <p:nvPr/>
        </p:nvSpPr>
        <p:spPr bwMode="auto">
          <a:xfrm>
            <a:off x="2787650" y="4765675"/>
            <a:ext cx="2243138" cy="46038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51" name="Text Box 19"/>
          <p:cNvSpPr txBox="1">
            <a:spLocks noChangeArrowheads="1"/>
          </p:cNvSpPr>
          <p:nvPr/>
        </p:nvSpPr>
        <p:spPr bwMode="auto">
          <a:xfrm>
            <a:off x="6367463" y="4248150"/>
            <a:ext cx="823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charset="-122"/>
              </a:rPr>
              <a:t>00</a:t>
            </a:r>
            <a:r>
              <a:rPr kumimoji="1" lang="en-US" altLang="zh-CN" sz="2000">
                <a:solidFill>
                  <a:schemeClr val="bg1"/>
                </a:solidFill>
                <a:latin typeface="Times New Roman" pitchFamily="18" charset="0"/>
                <a:ea typeface="宋体" charset="-122"/>
              </a:rPr>
              <a:t>H</a:t>
            </a:r>
          </a:p>
        </p:txBody>
      </p:sp>
      <p:sp>
        <p:nvSpPr>
          <p:cNvPr id="69652" name="Text Box 20"/>
          <p:cNvSpPr txBox="1">
            <a:spLocks noChangeArrowheads="1"/>
          </p:cNvSpPr>
          <p:nvPr/>
        </p:nvSpPr>
        <p:spPr bwMode="auto">
          <a:xfrm>
            <a:off x="6353175" y="4551363"/>
            <a:ext cx="823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charset="-122"/>
              </a:rPr>
              <a:t>12</a:t>
            </a:r>
            <a:r>
              <a:rPr kumimoji="1" lang="en-US" altLang="zh-CN" sz="2000">
                <a:solidFill>
                  <a:schemeClr val="bg1"/>
                </a:solidFill>
                <a:latin typeface="Times New Roman" pitchFamily="18" charset="0"/>
                <a:ea typeface="宋体" charset="-122"/>
              </a:rPr>
              <a:t>H</a:t>
            </a:r>
          </a:p>
        </p:txBody>
      </p:sp>
      <p:sp>
        <p:nvSpPr>
          <p:cNvPr id="69653" name="Text Box 21"/>
          <p:cNvSpPr txBox="1">
            <a:spLocks noChangeArrowheads="1"/>
          </p:cNvSpPr>
          <p:nvPr/>
        </p:nvSpPr>
        <p:spPr bwMode="auto">
          <a:xfrm>
            <a:off x="5006975" y="2800350"/>
            <a:ext cx="1198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600</a:t>
            </a:r>
            <a:r>
              <a:rPr kumimoji="1" lang="zh-CN" altLang="zh-CN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0</a:t>
            </a: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0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H</a:t>
            </a:r>
          </a:p>
        </p:txBody>
      </p:sp>
      <p:sp>
        <p:nvSpPr>
          <p:cNvPr id="69654" name="Line 22"/>
          <p:cNvSpPr>
            <a:spLocks noChangeShapeType="1"/>
          </p:cNvSpPr>
          <p:nvPr/>
        </p:nvSpPr>
        <p:spPr bwMode="auto">
          <a:xfrm flipV="1">
            <a:off x="2771775" y="3070225"/>
            <a:ext cx="2290763" cy="6350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56" name="AutoShape 24"/>
          <p:cNvSpPr>
            <a:spLocks/>
          </p:cNvSpPr>
          <p:nvPr/>
        </p:nvSpPr>
        <p:spPr bwMode="auto">
          <a:xfrm>
            <a:off x="5259388" y="3155950"/>
            <a:ext cx="282575" cy="1439863"/>
          </a:xfrm>
          <a:prstGeom prst="leftBrace">
            <a:avLst>
              <a:gd name="adj1" fmla="val 50955"/>
              <a:gd name="adj2" fmla="val 50000"/>
            </a:avLst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9657" name="Text Box 25"/>
          <p:cNvSpPr txBox="1">
            <a:spLocks noChangeArrowheads="1"/>
          </p:cNvSpPr>
          <p:nvPr/>
        </p:nvSpPr>
        <p:spPr bwMode="auto">
          <a:xfrm>
            <a:off x="4932363" y="3687763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9</a:t>
            </a:r>
            <a:endParaRPr kumimoji="1" lang="en-US" altLang="zh-CN" sz="2000">
              <a:solidFill>
                <a:schemeClr val="tx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54296" name="Text Box 26"/>
          <p:cNvSpPr txBox="1">
            <a:spLocks noChangeArrowheads="1"/>
          </p:cNvSpPr>
          <p:nvPr/>
        </p:nvSpPr>
        <p:spPr bwMode="auto">
          <a:xfrm>
            <a:off x="612775" y="1128713"/>
            <a:ext cx="6450013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8288" indent="-268288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631825" indent="-1841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</a:pPr>
            <a:r>
              <a:rPr lang="zh-CN" altLang="en-US">
                <a:latin typeface="华文中宋" pitchFamily="2" charset="-122"/>
                <a:ea typeface="华文中宋" pitchFamily="2" charset="-122"/>
              </a:rPr>
              <a:t>物理地址：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</a:pPr>
            <a:r>
              <a:rPr lang="zh-CN" altLang="en-US">
                <a:latin typeface="华文中宋" pitchFamily="2" charset="-122"/>
                <a:ea typeface="华文中宋" pitchFamily="2" charset="-122"/>
              </a:rPr>
              <a:t>内存单元在整个内存空间中的惟一地址</a:t>
            </a:r>
          </a:p>
        </p:txBody>
      </p:sp>
      <p:sp>
        <p:nvSpPr>
          <p:cNvPr id="69659" name="Line 27"/>
          <p:cNvSpPr>
            <a:spLocks noChangeShapeType="1"/>
          </p:cNvSpPr>
          <p:nvPr/>
        </p:nvSpPr>
        <p:spPr bwMode="auto">
          <a:xfrm>
            <a:off x="4984750" y="4632325"/>
            <a:ext cx="1062038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9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9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9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9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69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69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6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5" dur="500"/>
                                        <p:tgtEl>
                                          <p:spTgt spid="69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" dur="5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69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animBg="1"/>
      <p:bldP spid="69637" grpId="0" animBg="1"/>
      <p:bldP spid="69638" grpId="0" animBg="1"/>
      <p:bldP spid="69639" grpId="0" animBg="1"/>
      <p:bldP spid="69640" grpId="0" animBg="1"/>
      <p:bldP spid="69641" grpId="0" animBg="1"/>
      <p:bldP spid="69642" grpId="0" animBg="1"/>
      <p:bldP spid="69643" grpId="0" animBg="1"/>
      <p:bldP spid="69644" grpId="0" animBg="1"/>
      <p:bldP spid="69645" grpId="0" animBg="1"/>
      <p:bldP spid="69647" grpId="0"/>
      <p:bldP spid="69649" grpId="0"/>
      <p:bldP spid="69650" grpId="0" animBg="1"/>
      <p:bldP spid="69651" grpId="0"/>
      <p:bldP spid="69652" grpId="0" build="allAtOnce"/>
      <p:bldP spid="69653" grpId="0"/>
      <p:bldP spid="69654" grpId="0" animBg="1"/>
      <p:bldP spid="69656" grpId="0" animBg="1"/>
      <p:bldP spid="69657" grpId="0"/>
      <p:bldP spid="69659" grpId="0" animBg="1"/>
      <p:bldP spid="69659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B4F4751-68AB-4C0A-ACE3-B139DD2E7839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49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363538" y="120650"/>
            <a:ext cx="7866062" cy="879475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2.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实地址模式下的存储器地址变换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344613"/>
            <a:ext cx="7088188" cy="539750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/>
              <a:t>内存</a:t>
            </a:r>
            <a:r>
              <a:rPr lang="zh-CN" altLang="zh-CN" smtClean="0"/>
              <a:t>物理地址由段基地址和</a:t>
            </a:r>
            <a:r>
              <a:rPr lang="zh-CN" altLang="en-US" smtClean="0"/>
              <a:t>偏移地址组成</a:t>
            </a:r>
            <a:endParaRPr lang="zh-CN" altLang="en-US" smtClean="0">
              <a:solidFill>
                <a:srgbClr val="FF0000"/>
              </a:solidFill>
            </a:endParaRPr>
          </a:p>
        </p:txBody>
      </p:sp>
      <p:sp>
        <p:nvSpPr>
          <p:cNvPr id="149522" name="Text Box 18"/>
          <p:cNvSpPr txBox="1">
            <a:spLocks noChangeArrowheads="1"/>
          </p:cNvSpPr>
          <p:nvPr/>
        </p:nvSpPr>
        <p:spPr bwMode="auto">
          <a:xfrm>
            <a:off x="828675" y="4843463"/>
            <a:ext cx="62817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u="sng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物理地址=段基地址×16+偏移地址</a:t>
            </a:r>
          </a:p>
        </p:txBody>
      </p:sp>
      <p:sp>
        <p:nvSpPr>
          <p:cNvPr id="149523" name="Rectangle 19"/>
          <p:cNvSpPr>
            <a:spLocks noChangeArrowheads="1"/>
          </p:cNvSpPr>
          <p:nvPr/>
        </p:nvSpPr>
        <p:spPr bwMode="auto">
          <a:xfrm>
            <a:off x="1209675" y="2844800"/>
            <a:ext cx="4802188" cy="508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9524" name="Line 20"/>
          <p:cNvSpPr>
            <a:spLocks noChangeShapeType="1"/>
          </p:cNvSpPr>
          <p:nvPr/>
        </p:nvSpPr>
        <p:spPr bwMode="auto">
          <a:xfrm>
            <a:off x="4584700" y="2844800"/>
            <a:ext cx="0" cy="508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9525" name="Text Box 21"/>
          <p:cNvSpPr txBox="1">
            <a:spLocks noChangeArrowheads="1"/>
          </p:cNvSpPr>
          <p:nvPr/>
        </p:nvSpPr>
        <p:spPr bwMode="auto">
          <a:xfrm>
            <a:off x="4810125" y="2908300"/>
            <a:ext cx="1123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0 0 0 0</a:t>
            </a:r>
            <a:endParaRPr kumimoji="1" lang="zh-CN" altLang="en-US" sz="2400">
              <a:solidFill>
                <a:schemeClr val="tx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149527" name="Text Box 23"/>
          <p:cNvSpPr txBox="1">
            <a:spLocks noChangeArrowheads="1"/>
          </p:cNvSpPr>
          <p:nvPr/>
        </p:nvSpPr>
        <p:spPr bwMode="auto">
          <a:xfrm>
            <a:off x="2886075" y="1947863"/>
            <a:ext cx="1423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段首地址</a:t>
            </a:r>
            <a:endParaRPr kumimoji="1" lang="zh-CN" altLang="en-US" sz="20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9529" name="Text Box 25"/>
          <p:cNvSpPr txBox="1">
            <a:spLocks noChangeArrowheads="1"/>
          </p:cNvSpPr>
          <p:nvPr/>
        </p:nvSpPr>
        <p:spPr bwMode="auto">
          <a:xfrm>
            <a:off x="1284288" y="2908300"/>
            <a:ext cx="2100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    • • •</a:t>
            </a:r>
          </a:p>
        </p:txBody>
      </p:sp>
      <p:sp>
        <p:nvSpPr>
          <p:cNvPr id="149530" name="Text Box 26"/>
          <p:cNvSpPr txBox="1">
            <a:spLocks noChangeArrowheads="1"/>
          </p:cNvSpPr>
          <p:nvPr/>
        </p:nvSpPr>
        <p:spPr bwMode="auto">
          <a:xfrm>
            <a:off x="3309938" y="2908300"/>
            <a:ext cx="1349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</a:t>
            </a:r>
            <a:endParaRPr kumimoji="1" lang="zh-CN" altLang="en-US" sz="2400" b="0">
              <a:solidFill>
                <a:srgbClr val="30101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149531" name="AutoShape 27"/>
          <p:cNvSpPr>
            <a:spLocks/>
          </p:cNvSpPr>
          <p:nvPr/>
        </p:nvSpPr>
        <p:spPr bwMode="auto">
          <a:xfrm rot="5400000">
            <a:off x="3504407" y="75406"/>
            <a:ext cx="190500" cy="4649787"/>
          </a:xfrm>
          <a:prstGeom prst="leftBrace">
            <a:avLst>
              <a:gd name="adj1" fmla="val 16950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9532" name="Text Box 28"/>
          <p:cNvSpPr txBox="1">
            <a:spLocks noChangeArrowheads="1"/>
          </p:cNvSpPr>
          <p:nvPr/>
        </p:nvSpPr>
        <p:spPr bwMode="auto">
          <a:xfrm>
            <a:off x="1060450" y="2505075"/>
            <a:ext cx="568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19</a:t>
            </a:r>
          </a:p>
        </p:txBody>
      </p:sp>
      <p:sp>
        <p:nvSpPr>
          <p:cNvPr id="149533" name="Text Box 29"/>
          <p:cNvSpPr txBox="1">
            <a:spLocks noChangeArrowheads="1"/>
          </p:cNvSpPr>
          <p:nvPr/>
        </p:nvSpPr>
        <p:spPr bwMode="auto">
          <a:xfrm>
            <a:off x="5810250" y="2505075"/>
            <a:ext cx="3540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0</a:t>
            </a:r>
          </a:p>
        </p:txBody>
      </p:sp>
      <p:sp>
        <p:nvSpPr>
          <p:cNvPr id="149534" name="Text Box 30"/>
          <p:cNvSpPr txBox="1">
            <a:spLocks noChangeArrowheads="1"/>
          </p:cNvSpPr>
          <p:nvPr/>
        </p:nvSpPr>
        <p:spPr bwMode="auto">
          <a:xfrm>
            <a:off x="4324350" y="2505075"/>
            <a:ext cx="3540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>
                <a:solidFill>
                  <a:schemeClr val="tx1"/>
                </a:solidFill>
                <a:ea typeface="宋体" charset="-122"/>
              </a:rPr>
              <a:t>4</a:t>
            </a:r>
          </a:p>
        </p:txBody>
      </p:sp>
      <p:sp>
        <p:nvSpPr>
          <p:cNvPr id="149540" name="Rectangle 36"/>
          <p:cNvSpPr>
            <a:spLocks noChangeArrowheads="1"/>
          </p:cNvSpPr>
          <p:nvPr/>
        </p:nvSpPr>
        <p:spPr bwMode="auto">
          <a:xfrm>
            <a:off x="2549525" y="3468688"/>
            <a:ext cx="3452813" cy="508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9543" name="Text Box 39"/>
          <p:cNvSpPr txBox="1">
            <a:spLocks noChangeArrowheads="1"/>
          </p:cNvSpPr>
          <p:nvPr/>
        </p:nvSpPr>
        <p:spPr bwMode="auto">
          <a:xfrm>
            <a:off x="2549525" y="3532188"/>
            <a:ext cx="2098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    • • •</a:t>
            </a:r>
          </a:p>
        </p:txBody>
      </p:sp>
      <p:sp>
        <p:nvSpPr>
          <p:cNvPr id="149544" name="Text Box 40"/>
          <p:cNvSpPr txBox="1">
            <a:spLocks noChangeArrowheads="1"/>
          </p:cNvSpPr>
          <p:nvPr/>
        </p:nvSpPr>
        <p:spPr bwMode="auto">
          <a:xfrm>
            <a:off x="4676775" y="3532188"/>
            <a:ext cx="1350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301010"/>
                </a:solidFill>
                <a:latin typeface="Times New Roman" pitchFamily="18" charset="0"/>
                <a:ea typeface="宋体" charset="-122"/>
              </a:rPr>
              <a:t>× × ×</a:t>
            </a:r>
            <a:endParaRPr kumimoji="1" lang="zh-CN" altLang="en-US" sz="2400" b="0">
              <a:solidFill>
                <a:srgbClr val="30101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149545" name="AutoShape 41"/>
          <p:cNvSpPr>
            <a:spLocks/>
          </p:cNvSpPr>
          <p:nvPr/>
        </p:nvSpPr>
        <p:spPr bwMode="auto">
          <a:xfrm rot="-5400000">
            <a:off x="4175919" y="2542382"/>
            <a:ext cx="190500" cy="3300412"/>
          </a:xfrm>
          <a:prstGeom prst="leftBrace">
            <a:avLst>
              <a:gd name="adj1" fmla="val 12031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9546" name="Text Box 42"/>
          <p:cNvSpPr txBox="1">
            <a:spLocks noChangeArrowheads="1"/>
          </p:cNvSpPr>
          <p:nvPr/>
        </p:nvSpPr>
        <p:spPr bwMode="auto">
          <a:xfrm>
            <a:off x="3681413" y="4252913"/>
            <a:ext cx="167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偏移地址</a:t>
            </a:r>
            <a:endParaRPr kumimoji="1" lang="zh-CN" altLang="en-US" sz="20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9547" name="Text Box 43"/>
          <p:cNvSpPr txBox="1">
            <a:spLocks noChangeArrowheads="1"/>
          </p:cNvSpPr>
          <p:nvPr/>
        </p:nvSpPr>
        <p:spPr bwMode="auto">
          <a:xfrm>
            <a:off x="849313" y="3495675"/>
            <a:ext cx="495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>
                <a:solidFill>
                  <a:schemeClr val="tx1"/>
                </a:solidFill>
                <a:ea typeface="宋体" charset="-122"/>
              </a:rPr>
              <a:t>+</a:t>
            </a:r>
          </a:p>
        </p:txBody>
      </p:sp>
      <p:sp>
        <p:nvSpPr>
          <p:cNvPr id="149548" name="AutoShape 44"/>
          <p:cNvSpPr>
            <a:spLocks/>
          </p:cNvSpPr>
          <p:nvPr/>
        </p:nvSpPr>
        <p:spPr bwMode="auto">
          <a:xfrm rot="10800000">
            <a:off x="6249988" y="2844800"/>
            <a:ext cx="211137" cy="1320800"/>
          </a:xfrm>
          <a:prstGeom prst="leftBrace">
            <a:avLst>
              <a:gd name="adj1" fmla="val 62557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9549" name="Text Box 45"/>
          <p:cNvSpPr txBox="1">
            <a:spLocks noChangeArrowheads="1"/>
          </p:cNvSpPr>
          <p:nvPr/>
        </p:nvSpPr>
        <p:spPr bwMode="auto">
          <a:xfrm>
            <a:off x="6445250" y="2817813"/>
            <a:ext cx="566738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物理地址</a:t>
            </a:r>
            <a:endParaRPr kumimoji="1" lang="zh-CN" altLang="en-US" sz="20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" name="任意多边形 1"/>
          <p:cNvSpPr>
            <a:spLocks/>
          </p:cNvSpPr>
          <p:nvPr/>
        </p:nvSpPr>
        <p:spPr bwMode="auto">
          <a:xfrm>
            <a:off x="4876800" y="4489450"/>
            <a:ext cx="1884363" cy="195263"/>
          </a:xfrm>
          <a:custGeom>
            <a:avLst/>
            <a:gdLst>
              <a:gd name="T0" fmla="*/ 0 w 1884218"/>
              <a:gd name="T1" fmla="*/ 0 h 196395"/>
              <a:gd name="T2" fmla="*/ 429557 w 1884218"/>
              <a:gd name="T3" fmla="*/ 27390 h 196395"/>
              <a:gd name="T4" fmla="*/ 637407 w 1884218"/>
              <a:gd name="T5" fmla="*/ 41085 h 196395"/>
              <a:gd name="T6" fmla="*/ 845257 w 1884218"/>
              <a:gd name="T7" fmla="*/ 68476 h 196395"/>
              <a:gd name="T8" fmla="*/ 928397 w 1884218"/>
              <a:gd name="T9" fmla="*/ 95867 h 196395"/>
              <a:gd name="T10" fmla="*/ 1094677 w 1884218"/>
              <a:gd name="T11" fmla="*/ 136952 h 196395"/>
              <a:gd name="T12" fmla="*/ 1177818 w 1884218"/>
              <a:gd name="T13" fmla="*/ 164343 h 196395"/>
              <a:gd name="T14" fmla="*/ 1136247 w 1884218"/>
              <a:gd name="T15" fmla="*/ 178039 h 196395"/>
              <a:gd name="T16" fmla="*/ 997681 w 1884218"/>
              <a:gd name="T17" fmla="*/ 191733 h 196395"/>
              <a:gd name="T18" fmla="*/ 1884508 w 1884218"/>
              <a:gd name="T19" fmla="*/ 191733 h 19639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84218" h="196395">
                <a:moveTo>
                  <a:pt x="0" y="0"/>
                </a:moveTo>
                <a:lnTo>
                  <a:pt x="429491" y="27709"/>
                </a:lnTo>
                <a:lnTo>
                  <a:pt x="637309" y="41563"/>
                </a:lnTo>
                <a:cubicBezTo>
                  <a:pt x="755371" y="80918"/>
                  <a:pt x="573914" y="24070"/>
                  <a:pt x="845127" y="69272"/>
                </a:cubicBezTo>
                <a:cubicBezTo>
                  <a:pt x="873938" y="74074"/>
                  <a:pt x="900112" y="89165"/>
                  <a:pt x="928255" y="96982"/>
                </a:cubicBezTo>
                <a:cubicBezTo>
                  <a:pt x="983295" y="112271"/>
                  <a:pt x="1040317" y="120481"/>
                  <a:pt x="1094509" y="138545"/>
                </a:cubicBezTo>
                <a:lnTo>
                  <a:pt x="1177636" y="166254"/>
                </a:lnTo>
                <a:cubicBezTo>
                  <a:pt x="1163782" y="170872"/>
                  <a:pt x="1150507" y="177888"/>
                  <a:pt x="1136073" y="180109"/>
                </a:cubicBezTo>
                <a:cubicBezTo>
                  <a:pt x="1090200" y="187166"/>
                  <a:pt x="951123" y="193104"/>
                  <a:pt x="997527" y="193963"/>
                </a:cubicBezTo>
                <a:cubicBezTo>
                  <a:pt x="1293040" y="199435"/>
                  <a:pt x="1588654" y="193963"/>
                  <a:pt x="1884218" y="193963"/>
                </a:cubicBezTo>
              </a:path>
            </a:pathLst>
          </a:custGeom>
          <a:noFill/>
          <a:ln w="127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732588" y="4489450"/>
            <a:ext cx="1628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由指令给出</a:t>
            </a:r>
          </a:p>
        </p:txBody>
      </p:sp>
      <p:sp>
        <p:nvSpPr>
          <p:cNvPr id="4" name="任意多边形 3"/>
          <p:cNvSpPr>
            <a:spLocks/>
          </p:cNvSpPr>
          <p:nvPr/>
        </p:nvSpPr>
        <p:spPr bwMode="auto">
          <a:xfrm>
            <a:off x="4240213" y="2079625"/>
            <a:ext cx="2644775" cy="114300"/>
          </a:xfrm>
          <a:custGeom>
            <a:avLst/>
            <a:gdLst>
              <a:gd name="T0" fmla="*/ 0 w 2646218"/>
              <a:gd name="T1" fmla="*/ 94714 h 114900"/>
              <a:gd name="T2" fmla="*/ 802688 w 2646218"/>
              <a:gd name="T3" fmla="*/ 81004 h 114900"/>
              <a:gd name="T4" fmla="*/ 885724 w 2646218"/>
              <a:gd name="T5" fmla="*/ 53583 h 114900"/>
              <a:gd name="T6" fmla="*/ 1079476 w 2646218"/>
              <a:gd name="T7" fmla="*/ 26163 h 114900"/>
              <a:gd name="T8" fmla="*/ 1536177 w 2646218"/>
              <a:gd name="T9" fmla="*/ 26163 h 114900"/>
              <a:gd name="T10" fmla="*/ 1577696 w 2646218"/>
              <a:gd name="T11" fmla="*/ 39873 h 114900"/>
              <a:gd name="T12" fmla="*/ 1674572 w 2646218"/>
              <a:gd name="T13" fmla="*/ 67294 h 114900"/>
              <a:gd name="T14" fmla="*/ 1688411 w 2646218"/>
              <a:gd name="T15" fmla="*/ 108424 h 114900"/>
              <a:gd name="T16" fmla="*/ 1633054 w 2646218"/>
              <a:gd name="T17" fmla="*/ 94714 h 114900"/>
              <a:gd name="T18" fmla="*/ 1688411 w 2646218"/>
              <a:gd name="T19" fmla="*/ 81004 h 114900"/>
              <a:gd name="T20" fmla="*/ 1757609 w 2646218"/>
              <a:gd name="T21" fmla="*/ 67294 h 114900"/>
              <a:gd name="T22" fmla="*/ 2643333 w 2646218"/>
              <a:gd name="T23" fmla="*/ 67294 h 1149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646218" h="114900">
                <a:moveTo>
                  <a:pt x="0" y="95711"/>
                </a:moveTo>
                <a:cubicBezTo>
                  <a:pt x="267855" y="91093"/>
                  <a:pt x="535963" y="94400"/>
                  <a:pt x="803564" y="81856"/>
                </a:cubicBezTo>
                <a:cubicBezTo>
                  <a:pt x="832740" y="80488"/>
                  <a:pt x="858355" y="61231"/>
                  <a:pt x="886691" y="54147"/>
                </a:cubicBezTo>
                <a:cubicBezTo>
                  <a:pt x="926650" y="44157"/>
                  <a:pt x="1047838" y="30540"/>
                  <a:pt x="1080654" y="26438"/>
                </a:cubicBezTo>
                <a:cubicBezTo>
                  <a:pt x="1260718" y="-18579"/>
                  <a:pt x="1154768" y="2495"/>
                  <a:pt x="1537854" y="26438"/>
                </a:cubicBezTo>
                <a:cubicBezTo>
                  <a:pt x="1552430" y="27349"/>
                  <a:pt x="1565376" y="36280"/>
                  <a:pt x="1579418" y="40292"/>
                </a:cubicBezTo>
                <a:cubicBezTo>
                  <a:pt x="1701168" y="75077"/>
                  <a:pt x="1576764" y="34789"/>
                  <a:pt x="1676400" y="68002"/>
                </a:cubicBezTo>
                <a:cubicBezTo>
                  <a:pt x="1681018" y="81856"/>
                  <a:pt x="1702405" y="101464"/>
                  <a:pt x="1690254" y="109565"/>
                </a:cubicBezTo>
                <a:cubicBezTo>
                  <a:pt x="1674411" y="120127"/>
                  <a:pt x="1634836" y="114752"/>
                  <a:pt x="1634836" y="95711"/>
                </a:cubicBezTo>
                <a:cubicBezTo>
                  <a:pt x="1634836" y="76670"/>
                  <a:pt x="1671666" y="85987"/>
                  <a:pt x="1690254" y="81856"/>
                </a:cubicBezTo>
                <a:cubicBezTo>
                  <a:pt x="1713242" y="76748"/>
                  <a:pt x="1735981" y="68343"/>
                  <a:pt x="1759527" y="68002"/>
                </a:cubicBezTo>
                <a:cubicBezTo>
                  <a:pt x="2055060" y="63719"/>
                  <a:pt x="2350654" y="68002"/>
                  <a:pt x="2646218" y="68002"/>
                </a:cubicBezTo>
              </a:path>
            </a:pathLst>
          </a:custGeom>
          <a:noFill/>
          <a:ln w="127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848475" y="1936750"/>
            <a:ext cx="2116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由操作系统确定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9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9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149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9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9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9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9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49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4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22" grpId="0"/>
      <p:bldP spid="149523" grpId="0" animBg="1"/>
      <p:bldP spid="149524" grpId="0" animBg="1"/>
      <p:bldP spid="149525" grpId="0"/>
      <p:bldP spid="149527" grpId="0"/>
      <p:bldP spid="149529" grpId="0"/>
      <p:bldP spid="149530" grpId="0"/>
      <p:bldP spid="149531" grpId="0" animBg="1"/>
      <p:bldP spid="149532" grpId="0"/>
      <p:bldP spid="149533" grpId="0"/>
      <p:bldP spid="149534" grpId="0"/>
      <p:bldP spid="149540" grpId="0" animBg="1"/>
      <p:bldP spid="149543" grpId="0"/>
      <p:bldP spid="149544" grpId="0"/>
      <p:bldP spid="149545" grpId="0" animBg="1"/>
      <p:bldP spid="149546" grpId="0"/>
      <p:bldP spid="149547" grpId="0"/>
      <p:bldP spid="149548" grpId="0" animBg="1"/>
      <p:bldP spid="149549" grpId="0"/>
      <p:bldP spid="2" grpId="0" animBg="1"/>
      <p:bldP spid="3" grpId="0"/>
      <p:bldP spid="4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ECF07A9-37EA-497A-AB9F-A47277B37146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cs typeface="隶书" pitchFamily="49" charset="-122"/>
              </a:rPr>
              <a:t>1. </a:t>
            </a:r>
            <a:r>
              <a:rPr lang="zh-CN" altLang="en-US" smtClean="0">
                <a:cs typeface="隶书" pitchFamily="49" charset="-122"/>
              </a:rPr>
              <a:t>8088/8086 </a:t>
            </a:r>
            <a:r>
              <a:rPr lang="en-US" altLang="zh-CN" smtClean="0">
                <a:cs typeface="隶书" pitchFamily="49" charset="-122"/>
              </a:rPr>
              <a:t>CPU</a:t>
            </a:r>
            <a:r>
              <a:rPr lang="zh-CN" altLang="en-US" smtClean="0">
                <a:cs typeface="隶书" pitchFamily="49" charset="-122"/>
              </a:rPr>
              <a:t>的特点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8675" y="1300163"/>
            <a:ext cx="7388225" cy="3429000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/>
              <a:t>采用并行流水线工作方式</a:t>
            </a:r>
            <a:endParaRPr lang="zh-CN" altLang="en-US" sz="3200" smtClean="0"/>
          </a:p>
          <a:p>
            <a:pPr lvl="1" eaLnBrk="1" hangingPunct="1">
              <a:spcAft>
                <a:spcPct val="0"/>
              </a:spcAft>
            </a:pPr>
            <a:r>
              <a:rPr lang="en-US" altLang="zh-CN" smtClean="0">
                <a:solidFill>
                  <a:srgbClr val="C00000"/>
                </a:solidFill>
              </a:rPr>
              <a:t>_____</a:t>
            </a:r>
            <a:r>
              <a:rPr lang="zh-CN" altLang="en-US" smtClean="0">
                <a:solidFill>
                  <a:srgbClr val="C00000"/>
                </a:solidFill>
              </a:rPr>
              <a:t>通过设置指令预取队列实现</a:t>
            </a:r>
            <a:endParaRPr lang="zh-CN" altLang="en-US" sz="2000" smtClean="0">
              <a:solidFill>
                <a:srgbClr val="C00000"/>
              </a:solidFill>
            </a:endParaRPr>
          </a:p>
          <a:p>
            <a:pPr eaLnBrk="1" hangingPunct="1">
              <a:spcBef>
                <a:spcPts val="2400"/>
              </a:spcBef>
              <a:spcAft>
                <a:spcPct val="10000"/>
              </a:spcAft>
            </a:pPr>
            <a:r>
              <a:rPr lang="zh-CN" altLang="en-US" smtClean="0"/>
              <a:t>对内存空间实行分段管理</a:t>
            </a:r>
            <a:endParaRPr lang="zh-CN" altLang="en-US" sz="3200" smtClean="0"/>
          </a:p>
          <a:p>
            <a:pPr lvl="1" eaLnBrk="1" hangingPunct="1">
              <a:spcAft>
                <a:spcPct val="0"/>
              </a:spcAft>
            </a:pPr>
            <a:r>
              <a:rPr lang="en-US" altLang="zh-CN" smtClean="0">
                <a:solidFill>
                  <a:srgbClr val="C00000"/>
                </a:solidFill>
                <a:latin typeface="宋体" charset="-122"/>
              </a:rPr>
              <a:t>_____</a:t>
            </a:r>
            <a:r>
              <a:rPr lang="zh-CN" altLang="en-US" smtClean="0">
                <a:solidFill>
                  <a:srgbClr val="C00000"/>
                </a:solidFill>
                <a:latin typeface="宋体" charset="-122"/>
              </a:rPr>
              <a:t>将内存分为4个段并设置地址段寄存器，以实现对1</a:t>
            </a:r>
            <a:r>
              <a:rPr lang="en-US" altLang="zh-CN" smtClean="0">
                <a:solidFill>
                  <a:srgbClr val="C00000"/>
                </a:solidFill>
                <a:latin typeface="宋体" charset="-122"/>
              </a:rPr>
              <a:t>MB</a:t>
            </a:r>
            <a:r>
              <a:rPr lang="zh-CN" altLang="en-US" smtClean="0">
                <a:solidFill>
                  <a:srgbClr val="C00000"/>
                </a:solidFill>
                <a:latin typeface="宋体" charset="-122"/>
              </a:rPr>
              <a:t>空间的寻址</a:t>
            </a:r>
          </a:p>
          <a:p>
            <a:pPr eaLnBrk="1" hangingPunct="1">
              <a:spcBef>
                <a:spcPts val="1200"/>
              </a:spcBef>
              <a:spcAft>
                <a:spcPct val="0"/>
              </a:spcAft>
            </a:pPr>
            <a:r>
              <a:rPr lang="zh-CN" altLang="en-US" smtClean="0"/>
              <a:t>支持多处理器系统</a:t>
            </a: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6877050" y="1128713"/>
            <a:ext cx="1487488" cy="852487"/>
          </a:xfrm>
          <a:prstGeom prst="cloudCallout">
            <a:avLst>
              <a:gd name="adj1" fmla="val -97681"/>
              <a:gd name="adj2" fmla="val 61569"/>
            </a:avLst>
          </a:prstGeom>
          <a:solidFill>
            <a:srgbClr val="33CCCC"/>
          </a:solidFill>
          <a:ln w="12700" cap="sq">
            <a:solidFill>
              <a:srgbClr val="33CCCC"/>
            </a:solidFill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CPU</a:t>
            </a:r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内部结构</a:t>
            </a:r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6207125" y="2352675"/>
            <a:ext cx="1844675" cy="850900"/>
          </a:xfrm>
          <a:prstGeom prst="cloudCallout">
            <a:avLst>
              <a:gd name="adj1" fmla="val -103718"/>
              <a:gd name="adj2" fmla="val 18153"/>
            </a:avLst>
          </a:prstGeom>
          <a:solidFill>
            <a:srgbClr val="33CCCC"/>
          </a:solidFill>
          <a:ln w="12700" cap="sq">
            <a:solidFill>
              <a:srgbClr val="33CCCC"/>
            </a:solidFill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存储器寻址部分</a:t>
            </a:r>
          </a:p>
        </p:txBody>
      </p:sp>
      <p:sp>
        <p:nvSpPr>
          <p:cNvPr id="43016" name="AutoShape 8"/>
          <p:cNvSpPr>
            <a:spLocks noChangeArrowheads="1"/>
          </p:cNvSpPr>
          <p:nvPr/>
        </p:nvSpPr>
        <p:spPr bwMode="auto">
          <a:xfrm>
            <a:off x="4978400" y="4729163"/>
            <a:ext cx="1898650" cy="600075"/>
          </a:xfrm>
          <a:prstGeom prst="cloudCallout">
            <a:avLst>
              <a:gd name="adj1" fmla="val -87190"/>
              <a:gd name="adj2" fmla="val -57588"/>
            </a:avLst>
          </a:prstGeom>
          <a:solidFill>
            <a:srgbClr val="33CCCC"/>
          </a:solidFill>
          <a:ln w="12700" cap="sq">
            <a:solidFill>
              <a:srgbClr val="33CCCC"/>
            </a:solidFill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工作模式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  <p:bldP spid="43014" grpId="0" animBg="1"/>
      <p:bldP spid="43015" grpId="0" animBg="1"/>
      <p:bldP spid="4301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59D8302-A45D-4146-A99D-CE1B2939F82E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50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>
          <a:xfrm>
            <a:off x="280988" y="193675"/>
            <a:ext cx="5907087" cy="82073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3.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段寄存器</a:t>
            </a:r>
          </a:p>
        </p:txBody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775" y="1344613"/>
            <a:ext cx="7704138" cy="3529012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z="2400" smtClean="0"/>
              <a:t>作用</a:t>
            </a:r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/>
              <a:t>用于存放相应逻辑段的段基地址</a:t>
            </a:r>
          </a:p>
          <a:p>
            <a:pPr eaLnBrk="1" hangingPunct="1">
              <a:spcAft>
                <a:spcPct val="0"/>
              </a:spcAft>
            </a:pPr>
            <a:r>
              <a:rPr lang="en-US" altLang="zh-CN" sz="2400" smtClean="0"/>
              <a:t>8086/8088</a:t>
            </a:r>
            <a:r>
              <a:rPr lang="zh-CN" altLang="en-US" sz="2400" smtClean="0"/>
              <a:t>内存中逻辑段的类型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z="2000" smtClean="0"/>
              <a:t>代码段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z="2000" smtClean="0"/>
              <a:t>数据段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z="2000" smtClean="0"/>
              <a:t>附加段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z="2000" smtClean="0"/>
              <a:t>堆栈段</a:t>
            </a:r>
            <a:endParaRPr lang="en-US" altLang="zh-CN" sz="2000" smtClean="0"/>
          </a:p>
        </p:txBody>
      </p:sp>
      <p:sp>
        <p:nvSpPr>
          <p:cNvPr id="268292" name="Text Box 4"/>
          <p:cNvSpPr txBox="1">
            <a:spLocks noChangeArrowheads="1"/>
          </p:cNvSpPr>
          <p:nvPr/>
        </p:nvSpPr>
        <p:spPr bwMode="auto">
          <a:xfrm>
            <a:off x="3074988" y="2786063"/>
            <a:ext cx="2706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存放指令代码</a:t>
            </a:r>
          </a:p>
        </p:txBody>
      </p:sp>
      <p:sp>
        <p:nvSpPr>
          <p:cNvPr id="268293" name="Line 5"/>
          <p:cNvSpPr>
            <a:spLocks noChangeShapeType="1"/>
          </p:cNvSpPr>
          <p:nvPr/>
        </p:nvSpPr>
        <p:spPr bwMode="auto">
          <a:xfrm>
            <a:off x="2339975" y="3001963"/>
            <a:ext cx="77946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8294" name="Text Box 6"/>
          <p:cNvSpPr txBox="1">
            <a:spLocks noChangeArrowheads="1"/>
          </p:cNvSpPr>
          <p:nvPr/>
        </p:nvSpPr>
        <p:spPr bwMode="auto">
          <a:xfrm>
            <a:off x="3074988" y="3251200"/>
            <a:ext cx="2851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存放操作的数据</a:t>
            </a:r>
          </a:p>
        </p:txBody>
      </p:sp>
      <p:sp>
        <p:nvSpPr>
          <p:cNvPr id="268295" name="Line 7"/>
          <p:cNvSpPr>
            <a:spLocks noChangeShapeType="1"/>
          </p:cNvSpPr>
          <p:nvPr/>
        </p:nvSpPr>
        <p:spPr bwMode="auto">
          <a:xfrm>
            <a:off x="2339975" y="3435350"/>
            <a:ext cx="77946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8296" name="Text Box 8"/>
          <p:cNvSpPr txBox="1">
            <a:spLocks noChangeArrowheads="1"/>
          </p:cNvSpPr>
          <p:nvPr/>
        </p:nvSpPr>
        <p:spPr bwMode="auto">
          <a:xfrm>
            <a:off x="3074988" y="3651250"/>
            <a:ext cx="3067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存放操作的数据</a:t>
            </a:r>
          </a:p>
        </p:txBody>
      </p:sp>
      <p:sp>
        <p:nvSpPr>
          <p:cNvPr id="268297" name="Line 9"/>
          <p:cNvSpPr>
            <a:spLocks noChangeShapeType="1"/>
          </p:cNvSpPr>
          <p:nvPr/>
        </p:nvSpPr>
        <p:spPr bwMode="auto">
          <a:xfrm>
            <a:off x="2339975" y="3867150"/>
            <a:ext cx="77946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8298" name="Text Box 10"/>
          <p:cNvSpPr txBox="1">
            <a:spLocks noChangeArrowheads="1"/>
          </p:cNvSpPr>
          <p:nvPr/>
        </p:nvSpPr>
        <p:spPr bwMode="auto">
          <a:xfrm>
            <a:off x="3125788" y="4130675"/>
            <a:ext cx="4940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存放暂时不用但需保存的数据。</a:t>
            </a:r>
          </a:p>
        </p:txBody>
      </p:sp>
      <p:sp>
        <p:nvSpPr>
          <p:cNvPr id="268299" name="Line 11"/>
          <p:cNvSpPr>
            <a:spLocks noChangeShapeType="1"/>
          </p:cNvSpPr>
          <p:nvPr/>
        </p:nvSpPr>
        <p:spPr bwMode="auto">
          <a:xfrm>
            <a:off x="2339975" y="4337050"/>
            <a:ext cx="77946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8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8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8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8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8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8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8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8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8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8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8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8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8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2" grpId="0"/>
      <p:bldP spid="268293" grpId="0" animBg="1"/>
      <p:bldP spid="268295" grpId="0" animBg="1"/>
      <p:bldP spid="268297" grpId="0" animBg="1"/>
      <p:bldP spid="26829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AA21366-9F21-4A93-9C2F-4B3EB3984413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51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段寄存器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28713"/>
            <a:ext cx="8081962" cy="3529012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Bef>
                <a:spcPct val="5000"/>
              </a:spcBef>
              <a:spcAft>
                <a:spcPct val="0"/>
              </a:spcAft>
            </a:pPr>
            <a:r>
              <a:rPr lang="en-US" altLang="zh-CN" smtClean="0"/>
              <a:t>CS</a:t>
            </a:r>
          </a:p>
          <a:p>
            <a:pPr lvl="1" eaLnBrk="1" hangingPunct="1">
              <a:lnSpc>
                <a:spcPct val="105000"/>
              </a:lnSpc>
              <a:spcBef>
                <a:spcPct val="5000"/>
              </a:spcBef>
              <a:spcAft>
                <a:spcPct val="0"/>
              </a:spcAft>
            </a:pPr>
            <a:r>
              <a:rPr lang="zh-CN" altLang="en-US" smtClean="0"/>
              <a:t>代码段寄存器，存放代码段的段基地址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  <a:spcAft>
                <a:spcPct val="0"/>
              </a:spcAft>
            </a:pPr>
            <a:r>
              <a:rPr lang="en-US" altLang="zh-CN" smtClean="0"/>
              <a:t>DS</a:t>
            </a:r>
          </a:p>
          <a:p>
            <a:pPr lvl="1" eaLnBrk="1" hangingPunct="1">
              <a:lnSpc>
                <a:spcPct val="105000"/>
              </a:lnSpc>
              <a:spcBef>
                <a:spcPct val="5000"/>
              </a:spcBef>
              <a:spcAft>
                <a:spcPct val="0"/>
              </a:spcAft>
            </a:pPr>
            <a:r>
              <a:rPr lang="zh-CN" altLang="en-US" smtClean="0"/>
              <a:t>数据段寄存器 ，存放数据段的段基地址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  <a:spcAft>
                <a:spcPct val="0"/>
              </a:spcAft>
            </a:pPr>
            <a:r>
              <a:rPr lang="en-US" altLang="zh-CN" smtClean="0"/>
              <a:t>ES</a:t>
            </a:r>
          </a:p>
          <a:p>
            <a:pPr lvl="1" eaLnBrk="1" hangingPunct="1">
              <a:lnSpc>
                <a:spcPct val="105000"/>
              </a:lnSpc>
              <a:spcBef>
                <a:spcPct val="5000"/>
              </a:spcBef>
              <a:spcAft>
                <a:spcPct val="0"/>
              </a:spcAft>
            </a:pPr>
            <a:r>
              <a:rPr lang="zh-CN" altLang="en-US" smtClean="0"/>
              <a:t>附加段寄存器，存放数据段的段基地址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  <a:spcAft>
                <a:spcPct val="0"/>
              </a:spcAft>
            </a:pPr>
            <a:r>
              <a:rPr lang="en-US" altLang="zh-CN" smtClean="0"/>
              <a:t>SS</a:t>
            </a:r>
          </a:p>
          <a:p>
            <a:pPr lvl="1" eaLnBrk="1" hangingPunct="1">
              <a:lnSpc>
                <a:spcPct val="105000"/>
              </a:lnSpc>
              <a:spcBef>
                <a:spcPct val="5000"/>
              </a:spcBef>
              <a:spcAft>
                <a:spcPct val="0"/>
              </a:spcAft>
            </a:pPr>
            <a:r>
              <a:rPr lang="zh-CN" altLang="en-US" smtClean="0"/>
              <a:t>堆栈段寄存器， 存放堆栈段的段基地址</a:t>
            </a:r>
          </a:p>
        </p:txBody>
      </p:sp>
      <p:sp>
        <p:nvSpPr>
          <p:cNvPr id="270341" name="Text Box 5"/>
          <p:cNvSpPr txBox="1">
            <a:spLocks noChangeArrowheads="1"/>
          </p:cNvSpPr>
          <p:nvPr/>
        </p:nvSpPr>
        <p:spPr bwMode="auto">
          <a:xfrm>
            <a:off x="756146" y="4719026"/>
            <a:ext cx="7581900" cy="514738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72000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段寄存器的值表明相应逻辑段在内存中的位置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0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1995C9E-BE91-4C57-A3E0-B9B3F6A8ED56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52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93675"/>
            <a:ext cx="6440488" cy="8890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例</a:t>
            </a:r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:</a:t>
            </a:r>
            <a:endParaRPr lang="zh-CN" altLang="en-US" smtClean="0">
              <a:solidFill>
                <a:srgbClr val="800000"/>
              </a:solidFill>
              <a:cs typeface="隶书" pitchFamily="49" charset="-122"/>
            </a:endParaRP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344613"/>
            <a:ext cx="8081963" cy="3429000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zh-CN" altLang="en-US" smtClean="0"/>
              <a:t>设某操作数存放在数据段，</a:t>
            </a:r>
            <a:r>
              <a:rPr lang="en-US" altLang="zh-CN" smtClean="0"/>
              <a:t>DS=250AH</a:t>
            </a:r>
            <a:r>
              <a:rPr lang="zh-CN" altLang="en-US" smtClean="0"/>
              <a:t>，数据所在单元的偏移地址</a:t>
            </a:r>
            <a:r>
              <a:rPr lang="en-US" altLang="zh-CN" smtClean="0"/>
              <a:t>=0204H</a:t>
            </a:r>
            <a:r>
              <a:rPr lang="zh-CN" altLang="en-US" smtClean="0"/>
              <a:t>。则该操作数所在单元的物理地址为：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z="2800" smtClean="0"/>
              <a:t>250</a:t>
            </a:r>
            <a:r>
              <a:rPr lang="en-US" altLang="zh-CN" sz="2800" smtClean="0"/>
              <a:t>AH </a:t>
            </a:r>
            <a:r>
              <a:rPr lang="zh-CN" altLang="en-US" sz="2800" smtClean="0"/>
              <a:t>×16+0204</a:t>
            </a:r>
            <a:r>
              <a:rPr lang="en-US" altLang="zh-CN" sz="2800" smtClean="0"/>
              <a:t>H = 252A4H</a:t>
            </a:r>
            <a:endParaRPr lang="zh-CN" altLang="en-US" sz="2800" smtClean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1"/>
          <p:cNvSpPr>
            <a:spLocks noGrp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4. </a:t>
            </a:r>
            <a:r>
              <a:rPr lang="zh-CN" altLang="en-US" smtClean="0">
                <a:cs typeface="隶书" pitchFamily="49" charset="-122"/>
              </a:rPr>
              <a:t>逻辑段与逻辑地址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750" y="1057275"/>
            <a:ext cx="6840538" cy="2087563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zh-CN" altLang="en-US" sz="2400" smtClean="0"/>
              <a:t>关于逻辑段：</a:t>
            </a:r>
            <a:endParaRPr lang="en-US" altLang="zh-CN" sz="2400" smtClean="0"/>
          </a:p>
          <a:p>
            <a:pPr lvl="1">
              <a:spcAft>
                <a:spcPct val="0"/>
              </a:spcAft>
            </a:pPr>
            <a:r>
              <a:rPr lang="zh-CN" altLang="en-US" sz="2000" smtClean="0"/>
              <a:t>大小、位置都可改变的“段”</a:t>
            </a:r>
            <a:endParaRPr lang="en-US" altLang="zh-CN" sz="2000" smtClean="0"/>
          </a:p>
          <a:p>
            <a:pPr lvl="1">
              <a:spcAft>
                <a:spcPct val="0"/>
              </a:spcAft>
            </a:pPr>
            <a:r>
              <a:rPr lang="zh-CN" altLang="en-US" sz="2000" smtClean="0"/>
              <a:t>每个内存单元的段地址和偏移地址都</a:t>
            </a:r>
            <a:r>
              <a:rPr lang="zh-CN" altLang="en-US" sz="2000" smtClean="0">
                <a:solidFill>
                  <a:srgbClr val="C00000"/>
                </a:solidFill>
              </a:rPr>
              <a:t>可变</a:t>
            </a:r>
            <a:endParaRPr lang="en-US" altLang="zh-CN" sz="2000" smtClean="0">
              <a:solidFill>
                <a:srgbClr val="C00000"/>
              </a:solidFill>
            </a:endParaRPr>
          </a:p>
          <a:p>
            <a:pPr>
              <a:spcAft>
                <a:spcPct val="0"/>
              </a:spcAft>
            </a:pPr>
            <a:r>
              <a:rPr lang="zh-CN" altLang="en-US" sz="2400" smtClean="0"/>
              <a:t>例：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413000" y="3689350"/>
            <a:ext cx="106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18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00A0H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4903788" y="3648075"/>
            <a:ext cx="1758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2</a:t>
            </a:r>
            <a:r>
              <a:rPr kumimoji="1" lang="en-US" altLang="zh-CN" sz="18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50AH:0000H</a:t>
            </a:r>
          </a:p>
        </p:txBody>
      </p:sp>
      <p:sp>
        <p:nvSpPr>
          <p:cNvPr id="7" name="AutoShape 14"/>
          <p:cNvSpPr>
            <a:spLocks/>
          </p:cNvSpPr>
          <p:nvPr/>
        </p:nvSpPr>
        <p:spPr bwMode="auto">
          <a:xfrm>
            <a:off x="4764088" y="2797175"/>
            <a:ext cx="211137" cy="1487488"/>
          </a:xfrm>
          <a:prstGeom prst="rightBrace">
            <a:avLst>
              <a:gd name="adj1" fmla="val 54959"/>
              <a:gd name="adj2" fmla="val 50000"/>
            </a:avLst>
          </a:prstGeom>
          <a:noFill/>
          <a:ln w="25400" cap="sq">
            <a:solidFill>
              <a:srgbClr val="99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8" name="AutoShape 16"/>
          <p:cNvSpPr>
            <a:spLocks/>
          </p:cNvSpPr>
          <p:nvPr/>
        </p:nvSpPr>
        <p:spPr bwMode="auto">
          <a:xfrm>
            <a:off x="4832350" y="3722688"/>
            <a:ext cx="212725" cy="1368425"/>
          </a:xfrm>
          <a:prstGeom prst="rightBrace">
            <a:avLst>
              <a:gd name="adj1" fmla="val 42558"/>
              <a:gd name="adj2" fmla="val 50000"/>
            </a:avLst>
          </a:prstGeom>
          <a:noFill/>
          <a:ln w="25400" cap="sq">
            <a:solidFill>
              <a:srgbClr val="339966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670050" y="2736850"/>
            <a:ext cx="1700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25</a:t>
            </a:r>
            <a:r>
              <a:rPr kumimoji="1" lang="en-US" altLang="zh-CN" sz="18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0</a:t>
            </a:r>
            <a:r>
              <a:rPr kumimoji="1" lang="zh-CN" altLang="en-US" sz="18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0</a:t>
            </a:r>
            <a:r>
              <a:rPr kumimoji="1" lang="en-US" altLang="zh-CN" sz="18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H:0000H</a:t>
            </a:r>
          </a:p>
        </p:txBody>
      </p:sp>
      <p:grpSp>
        <p:nvGrpSpPr>
          <p:cNvPr id="10" name="组合 32"/>
          <p:cNvGrpSpPr>
            <a:grpSpLocks/>
          </p:cNvGrpSpPr>
          <p:nvPr/>
        </p:nvGrpSpPr>
        <p:grpSpPr bwMode="auto">
          <a:xfrm>
            <a:off x="3352800" y="2736850"/>
            <a:ext cx="1354138" cy="2857500"/>
            <a:chOff x="5710234" y="2214554"/>
            <a:chExt cx="1376374" cy="3429024"/>
          </a:xfrm>
        </p:grpSpPr>
        <p:sp>
          <p:nvSpPr>
            <p:cNvPr id="63513" name="Rectangle 5"/>
            <p:cNvSpPr>
              <a:spLocks noChangeArrowheads="1"/>
            </p:cNvSpPr>
            <p:nvPr/>
          </p:nvSpPr>
          <p:spPr bwMode="auto">
            <a:xfrm>
              <a:off x="5710234" y="2214554"/>
              <a:ext cx="1371600" cy="3429024"/>
            </a:xfrm>
            <a:prstGeom prst="rect">
              <a:avLst/>
            </a:prstGeom>
            <a:solidFill>
              <a:srgbClr val="33CCCC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63514" name="Line 6"/>
            <p:cNvSpPr>
              <a:spLocks noChangeShapeType="1"/>
            </p:cNvSpPr>
            <p:nvPr/>
          </p:nvSpPr>
          <p:spPr bwMode="auto">
            <a:xfrm>
              <a:off x="5715008" y="3357562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515" name="Line 7"/>
            <p:cNvSpPr>
              <a:spLocks noChangeShapeType="1"/>
            </p:cNvSpPr>
            <p:nvPr/>
          </p:nvSpPr>
          <p:spPr bwMode="auto">
            <a:xfrm>
              <a:off x="5710234" y="3733800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516" name="Line 8"/>
            <p:cNvSpPr>
              <a:spLocks noChangeShapeType="1"/>
            </p:cNvSpPr>
            <p:nvPr/>
          </p:nvSpPr>
          <p:spPr bwMode="auto">
            <a:xfrm>
              <a:off x="5710234" y="4267200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517" name="Line 15"/>
            <p:cNvSpPr>
              <a:spLocks noChangeShapeType="1"/>
            </p:cNvSpPr>
            <p:nvPr/>
          </p:nvSpPr>
          <p:spPr bwMode="auto">
            <a:xfrm>
              <a:off x="5710234" y="5638800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518" name="Line 18"/>
            <p:cNvSpPr>
              <a:spLocks noChangeShapeType="1"/>
            </p:cNvSpPr>
            <p:nvPr/>
          </p:nvSpPr>
          <p:spPr bwMode="auto">
            <a:xfrm>
              <a:off x="5710234" y="4724400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519" name="Line 6"/>
            <p:cNvSpPr>
              <a:spLocks noChangeShapeType="1"/>
            </p:cNvSpPr>
            <p:nvPr/>
          </p:nvSpPr>
          <p:spPr bwMode="auto">
            <a:xfrm>
              <a:off x="5715008" y="2571744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520" name="Line 6"/>
            <p:cNvSpPr>
              <a:spLocks noChangeShapeType="1"/>
            </p:cNvSpPr>
            <p:nvPr/>
          </p:nvSpPr>
          <p:spPr bwMode="auto">
            <a:xfrm>
              <a:off x="5715008" y="4714884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521" name="Text Box 11"/>
            <p:cNvSpPr txBox="1">
              <a:spLocks noChangeArrowheads="1"/>
            </p:cNvSpPr>
            <p:nvPr/>
          </p:nvSpPr>
          <p:spPr bwMode="auto">
            <a:xfrm>
              <a:off x="6072198" y="2691466"/>
              <a:ext cx="714380" cy="6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zh-CN" altLang="en-US">
                  <a:solidFill>
                    <a:schemeClr val="tx1"/>
                  </a:solidFill>
                  <a:latin typeface="Times New Roman" pitchFamily="18" charset="0"/>
                  <a:ea typeface="宋体" charset="-122"/>
                </a:rPr>
                <a:t>┅</a:t>
              </a:r>
              <a:endParaRPr kumimoji="1" lang="en-US" altLang="zh-CN">
                <a:solidFill>
                  <a:schemeClr val="tx1"/>
                </a:solidFill>
                <a:latin typeface="Times New Roman" pitchFamily="18" charset="0"/>
                <a:ea typeface="宋体" charset="-122"/>
              </a:endParaRPr>
            </a:p>
          </p:txBody>
        </p:sp>
      </p:grpSp>
      <p:cxnSp>
        <p:nvCxnSpPr>
          <p:cNvPr id="20" name="直接箭头连接符 19"/>
          <p:cNvCxnSpPr>
            <a:cxnSpLocks noChangeShapeType="1"/>
          </p:cNvCxnSpPr>
          <p:nvPr/>
        </p:nvCxnSpPr>
        <p:spPr bwMode="auto">
          <a:xfrm rot="5400000">
            <a:off x="2565400" y="3392488"/>
            <a:ext cx="715963" cy="1587"/>
          </a:xfrm>
          <a:prstGeom prst="straightConnector1">
            <a:avLst/>
          </a:prstGeom>
          <a:noFill/>
          <a:ln w="22225" cap="sq" algn="ctr">
            <a:solidFill>
              <a:srgbClr val="FF0000"/>
            </a:solidFill>
            <a:round/>
            <a:headEnd type="arrow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3357563" y="5126038"/>
            <a:ext cx="1357312" cy="1587"/>
          </a:xfrm>
          <a:prstGeom prst="line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3357563" y="3987800"/>
            <a:ext cx="1357312" cy="1588"/>
          </a:xfrm>
          <a:prstGeom prst="line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3359150" y="3689350"/>
            <a:ext cx="1333500" cy="2984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359150" y="2736850"/>
            <a:ext cx="1333500" cy="301625"/>
          </a:xfrm>
          <a:prstGeom prst="rect">
            <a:avLst/>
          </a:prstGeom>
          <a:solidFill>
            <a:srgbClr val="FF6600"/>
          </a:solidFill>
          <a:ln w="12700" cap="sq" algn="ctr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1620838" y="3690938"/>
            <a:ext cx="993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25</a:t>
            </a:r>
            <a:r>
              <a:rPr kumimoji="1" lang="en-US" altLang="zh-CN" sz="18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0</a:t>
            </a:r>
            <a:r>
              <a:rPr kumimoji="1" lang="zh-CN" altLang="en-US" sz="18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0</a:t>
            </a:r>
            <a:r>
              <a:rPr kumimoji="1" lang="en-US" altLang="zh-CN" sz="18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H: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359150" y="3649663"/>
            <a:ext cx="1333500" cy="300037"/>
          </a:xfrm>
          <a:prstGeom prst="rect">
            <a:avLst/>
          </a:prstGeom>
          <a:solidFill>
            <a:srgbClr val="FF6600"/>
          </a:solidFill>
          <a:ln w="12700" cap="sq" algn="ctr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0" name="爆炸形 2 29"/>
          <p:cNvSpPr>
            <a:spLocks noChangeArrowheads="1"/>
          </p:cNvSpPr>
          <p:nvPr/>
        </p:nvSpPr>
        <p:spPr bwMode="auto">
          <a:xfrm>
            <a:off x="6242050" y="3883025"/>
            <a:ext cx="2441575" cy="1531938"/>
          </a:xfrm>
          <a:prstGeom prst="irregularSeal2">
            <a:avLst/>
          </a:prstGeom>
          <a:noFill/>
          <a:ln w="12700" cap="sq" algn="ctr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7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一个逻辑段的大小？</a:t>
            </a:r>
          </a:p>
        </p:txBody>
      </p:sp>
      <p:sp>
        <p:nvSpPr>
          <p:cNvPr id="31" name="爆炸形 2 30"/>
          <p:cNvSpPr>
            <a:spLocks noChangeArrowheads="1"/>
          </p:cNvSpPr>
          <p:nvPr/>
        </p:nvSpPr>
        <p:spPr bwMode="auto">
          <a:xfrm>
            <a:off x="5940425" y="1849438"/>
            <a:ext cx="2952750" cy="1816100"/>
          </a:xfrm>
          <a:prstGeom prst="irregularSeal2">
            <a:avLst/>
          </a:prstGeom>
          <a:noFill/>
          <a:ln w="12700" cap="sq" algn="ctr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7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8088</a:t>
            </a:r>
            <a:r>
              <a:rPr lang="zh-CN" altLang="en-US" sz="17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内存最多可有多少个段？</a:t>
            </a:r>
          </a:p>
        </p:txBody>
      </p:sp>
      <p:cxnSp>
        <p:nvCxnSpPr>
          <p:cNvPr id="32" name="直接箭头连接符 31"/>
          <p:cNvCxnSpPr>
            <a:cxnSpLocks noChangeShapeType="1"/>
          </p:cNvCxnSpPr>
          <p:nvPr/>
        </p:nvCxnSpPr>
        <p:spPr bwMode="auto">
          <a:xfrm flipH="1">
            <a:off x="2614613" y="3883025"/>
            <a:ext cx="755650" cy="625475"/>
          </a:xfrm>
          <a:prstGeom prst="straightConnector1">
            <a:avLst/>
          </a:prstGeom>
          <a:noFill/>
          <a:ln w="22225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3550" y="4441825"/>
            <a:ext cx="24526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具有惟一物理地址：</a:t>
            </a:r>
            <a:endParaRPr lang="en-US" altLang="zh-CN" sz="20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250A0H</a:t>
            </a:r>
            <a:endParaRPr lang="zh-CN" altLang="en-US" sz="20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26" name="组合 32"/>
          <p:cNvGrpSpPr>
            <a:grpSpLocks/>
          </p:cNvGrpSpPr>
          <p:nvPr/>
        </p:nvGrpSpPr>
        <p:grpSpPr bwMode="auto">
          <a:xfrm>
            <a:off x="3348038" y="3648075"/>
            <a:ext cx="1349375" cy="1479550"/>
            <a:chOff x="6660232" y="4365104"/>
            <a:chExt cx="1371600" cy="1728192"/>
          </a:xfrm>
        </p:grpSpPr>
        <p:sp>
          <p:nvSpPr>
            <p:cNvPr id="63511" name="Rectangle 20"/>
            <p:cNvSpPr>
              <a:spLocks noChangeArrowheads="1"/>
            </p:cNvSpPr>
            <p:nvPr/>
          </p:nvSpPr>
          <p:spPr bwMode="auto">
            <a:xfrm>
              <a:off x="6660232" y="4365104"/>
              <a:ext cx="1371600" cy="1728192"/>
            </a:xfrm>
            <a:prstGeom prst="rect">
              <a:avLst/>
            </a:prstGeom>
            <a:solidFill>
              <a:srgbClr val="FFFF0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63512" name="Line 6"/>
            <p:cNvSpPr>
              <a:spLocks noChangeShapeType="1"/>
            </p:cNvSpPr>
            <p:nvPr/>
          </p:nvSpPr>
          <p:spPr bwMode="auto">
            <a:xfrm>
              <a:off x="6671955" y="4766130"/>
              <a:ext cx="1350000" cy="0"/>
            </a:xfrm>
            <a:prstGeom prst="line">
              <a:avLst/>
            </a:prstGeom>
            <a:noFill/>
            <a:ln w="15875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229350" y="579438"/>
            <a:ext cx="2374900" cy="94615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72000" bIns="72000" anchor="ctr" anchorCtr="1"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一个物理地址可以对应若干逻辑地址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/>
      <p:bldP spid="23" grpId="0" animBg="1"/>
      <p:bldP spid="24" grpId="0" animBg="1"/>
      <p:bldP spid="25" grpId="0"/>
      <p:bldP spid="29" grpId="0" animBg="1"/>
      <p:bldP spid="30" grpId="0" animBg="1"/>
      <p:bldP spid="31" grpId="0" animBg="1"/>
      <p:bldP spid="34" grpId="0"/>
      <p:bldP spid="1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 1"/>
          <p:cNvSpPr>
            <a:spLocks noGrp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r>
              <a:rPr lang="zh-CN" altLang="en-US" smtClean="0">
                <a:cs typeface="隶书" pitchFamily="49" charset="-122"/>
              </a:rPr>
              <a:t>逻辑段与逻辑地址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0250" y="1057275"/>
            <a:ext cx="7805738" cy="1857375"/>
          </a:xfrm>
        </p:spPr>
        <p:txBody>
          <a:bodyPr/>
          <a:lstStyle/>
          <a:p>
            <a:pPr algn="just">
              <a:spcAft>
                <a:spcPct val="0"/>
              </a:spcAft>
            </a:pPr>
            <a:r>
              <a:rPr lang="zh-CN" altLang="en-US" sz="20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内存的分段是逻辑分段，不是物理段</a:t>
            </a:r>
            <a:r>
              <a:rPr lang="zh-CN" altLang="en-US" sz="2000" smtClean="0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2000" smtClean="0"/>
              <a:t>各个逻辑段在地址上可以不相连、可以部分重合，也可以完全重合</a:t>
            </a:r>
            <a:endParaRPr lang="en-US" altLang="zh-CN" sz="2000" smtClean="0"/>
          </a:p>
          <a:p>
            <a:pPr algn="just">
              <a:spcAft>
                <a:spcPct val="0"/>
              </a:spcAft>
            </a:pPr>
            <a:r>
              <a:rPr lang="zh-CN" altLang="en-US" sz="2000" smtClean="0"/>
              <a:t>每个内存单元具有惟一物理地址，但可能具有多个逻辑地址。</a:t>
            </a:r>
            <a:endParaRPr lang="en-US" altLang="zh-CN" sz="2000" smtClean="0"/>
          </a:p>
          <a:p>
            <a:pPr algn="just">
              <a:spcAft>
                <a:spcPct val="0"/>
              </a:spcAft>
            </a:pPr>
            <a:r>
              <a:rPr lang="zh-CN" altLang="en-US" sz="2000" smtClean="0"/>
              <a:t>一个逻辑段的默认容量为</a:t>
            </a:r>
            <a:r>
              <a:rPr lang="en-US" altLang="zh-CN" sz="2000" smtClean="0"/>
              <a:t>65KB</a:t>
            </a:r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1F3285E-C2B6-44D8-BA8B-145E86FB5B9B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54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72170" y="3124397"/>
            <a:ext cx="6578557" cy="453183"/>
          </a:xfrm>
          <a:prstGeom prst="rect">
            <a:avLst/>
          </a:prstGeom>
          <a:solidFill>
            <a:srgbClr val="CCFFFF"/>
          </a:solidFill>
          <a:ln w="12700" cap="sq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72000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 dirty="0">
                <a:latin typeface="华文中宋" pitchFamily="2" charset="-122"/>
                <a:ea typeface="华文中宋" pitchFamily="2" charset="-122"/>
              </a:rPr>
              <a:t>一个内存单元可以同时处于两个不同类型的逻辑段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00162" y="3911084"/>
            <a:ext cx="7312763" cy="4531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72000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 dirty="0">
                <a:latin typeface="华文中宋" pitchFamily="2" charset="-122"/>
                <a:ea typeface="华文中宋" pitchFamily="2" charset="-122"/>
              </a:rPr>
              <a:t>一个内存单元可以在不同的时刻属于相同（或不同）类型的段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00161" y="4729708"/>
            <a:ext cx="7312764" cy="453183"/>
          </a:xfrm>
          <a:prstGeom prst="rect">
            <a:avLst/>
          </a:prstGeom>
          <a:solidFill>
            <a:srgbClr val="FFCCFF"/>
          </a:solidFill>
          <a:ln w="12700" cap="sq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72000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 dirty="0">
                <a:latin typeface="华文中宋" pitchFamily="2" charset="-122"/>
                <a:ea typeface="华文中宋" pitchFamily="2" charset="-122"/>
              </a:rPr>
              <a:t>不同类型段在内存中可以完全重合、部分重合、相邻、不相邻</a:t>
            </a:r>
          </a:p>
        </p:txBody>
      </p:sp>
      <p:cxnSp>
        <p:nvCxnSpPr>
          <p:cNvPr id="8" name="直接箭头连接符 7"/>
          <p:cNvCxnSpPr>
            <a:cxnSpLocks noChangeShapeType="1"/>
          </p:cNvCxnSpPr>
          <p:nvPr/>
        </p:nvCxnSpPr>
        <p:spPr bwMode="auto">
          <a:xfrm>
            <a:off x="4787900" y="2570163"/>
            <a:ext cx="555625" cy="0"/>
          </a:xfrm>
          <a:prstGeom prst="straightConnector1">
            <a:avLst/>
          </a:prstGeom>
          <a:noFill/>
          <a:ln w="22225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67338" y="2366963"/>
            <a:ext cx="1655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16bit </a:t>
            </a:r>
            <a:r>
              <a:rPr lang="zh-CN" altLang="en-US" sz="20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计算机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22A1D28-C6D6-45F3-8967-15DBFE1E3B5D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55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193675"/>
            <a:ext cx="5765800" cy="71913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例：</a:t>
            </a:r>
          </a:p>
        </p:txBody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273175"/>
            <a:ext cx="6223000" cy="348615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已知</a:t>
            </a:r>
            <a:r>
              <a:rPr lang="en-US" altLang="zh-CN" smtClean="0"/>
              <a:t>:</a:t>
            </a:r>
            <a:r>
              <a:rPr lang="zh-CN" altLang="en-US" smtClean="0"/>
              <a:t> </a:t>
            </a:r>
            <a:r>
              <a:rPr lang="en-US" altLang="zh-CN" smtClean="0">
                <a:latin typeface="Tahoma" pitchFamily="34" charset="0"/>
              </a:rPr>
              <a:t>CS=1055H，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mtClean="0">
                <a:latin typeface="Tahoma" pitchFamily="34" charset="0"/>
              </a:rPr>
              <a:t>            DS=250AH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mtClean="0">
                <a:latin typeface="Tahoma" pitchFamily="34" charset="0"/>
              </a:rPr>
              <a:t>            ES=2EF0H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  <a:buFont typeface="Wingdings" pitchFamily="2" charset="2"/>
              <a:buNone/>
            </a:pPr>
            <a:r>
              <a:rPr lang="en-US" altLang="zh-CN" smtClean="0">
                <a:latin typeface="Tahoma" pitchFamily="34" charset="0"/>
              </a:rPr>
              <a:t>            SS=8FF0H</a:t>
            </a:r>
          </a:p>
          <a:p>
            <a:pPr eaLnBrk="1" hangingPunct="1">
              <a:lnSpc>
                <a:spcPct val="11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chemeClr val="tx1"/>
                </a:solidFill>
              </a:rPr>
              <a:t>画出各段在内存中的分布。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29613" y="5284788"/>
            <a:ext cx="563562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86FBD01-DE45-466A-A0CC-BECE72B22B5F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56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例：</a:t>
            </a:r>
          </a:p>
        </p:txBody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8188" y="1149350"/>
            <a:ext cx="4394200" cy="3756025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400" smtClean="0"/>
              <a:t>CS=1055H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000" smtClean="0"/>
              <a:t>段首地址</a:t>
            </a:r>
            <a:r>
              <a:rPr lang="en-US" altLang="zh-CN" sz="2000" smtClean="0"/>
              <a:t>=10550H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000" smtClean="0"/>
              <a:t>默认段尾地址</a:t>
            </a:r>
            <a:r>
              <a:rPr lang="en-US" altLang="zh-CN" sz="2000" smtClean="0"/>
              <a:t>=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400" smtClean="0"/>
              <a:t>DS=250AH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000" smtClean="0"/>
              <a:t>段首地址</a:t>
            </a:r>
            <a:r>
              <a:rPr lang="en-US" altLang="zh-CN" sz="2000" smtClean="0"/>
              <a:t>=250A0H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000" smtClean="0"/>
              <a:t>默认段尾地址</a:t>
            </a:r>
            <a:r>
              <a:rPr lang="en-US" altLang="zh-CN" sz="2000" smtClean="0"/>
              <a:t>=3509FH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400" smtClean="0"/>
              <a:t>ES=2EF0H</a:t>
            </a:r>
            <a:endParaRPr lang="zh-CN" altLang="en-US" sz="2400" smtClean="0"/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400" smtClean="0"/>
              <a:t>SS=8FF0H</a:t>
            </a:r>
            <a:endParaRPr lang="zh-CN" altLang="en-US" sz="2400" smtClean="0"/>
          </a:p>
        </p:txBody>
      </p:sp>
      <p:sp>
        <p:nvSpPr>
          <p:cNvPr id="279557" name="Rectangle 5"/>
          <p:cNvSpPr>
            <a:spLocks noChangeArrowheads="1"/>
          </p:cNvSpPr>
          <p:nvPr/>
        </p:nvSpPr>
        <p:spPr bwMode="auto">
          <a:xfrm>
            <a:off x="6000750" y="1273175"/>
            <a:ext cx="1349375" cy="3937000"/>
          </a:xfrm>
          <a:prstGeom prst="rect">
            <a:avLst/>
          </a:prstGeom>
          <a:solidFill>
            <a:srgbClr val="33CC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79558" name="Line 6"/>
          <p:cNvSpPr>
            <a:spLocks noChangeShapeType="1"/>
          </p:cNvSpPr>
          <p:nvPr/>
        </p:nvSpPr>
        <p:spPr bwMode="auto">
          <a:xfrm>
            <a:off x="6000750" y="1844675"/>
            <a:ext cx="134937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9559" name="Line 7"/>
          <p:cNvSpPr>
            <a:spLocks noChangeShapeType="1"/>
          </p:cNvSpPr>
          <p:nvPr/>
        </p:nvSpPr>
        <p:spPr bwMode="auto">
          <a:xfrm>
            <a:off x="6000750" y="2797175"/>
            <a:ext cx="134937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9560" name="Line 8"/>
          <p:cNvSpPr>
            <a:spLocks noChangeShapeType="1"/>
          </p:cNvSpPr>
          <p:nvPr/>
        </p:nvSpPr>
        <p:spPr bwMode="auto">
          <a:xfrm>
            <a:off x="6000750" y="3241675"/>
            <a:ext cx="134937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9561" name="Text Box 9"/>
          <p:cNvSpPr txBox="1">
            <a:spLocks noChangeArrowheads="1"/>
          </p:cNvSpPr>
          <p:nvPr/>
        </p:nvSpPr>
        <p:spPr bwMode="auto">
          <a:xfrm>
            <a:off x="4989513" y="1706563"/>
            <a:ext cx="1047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10550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H</a:t>
            </a:r>
          </a:p>
        </p:txBody>
      </p:sp>
      <p:sp>
        <p:nvSpPr>
          <p:cNvPr id="279562" name="Text Box 10"/>
          <p:cNvSpPr txBox="1">
            <a:spLocks noChangeArrowheads="1"/>
          </p:cNvSpPr>
          <p:nvPr/>
        </p:nvSpPr>
        <p:spPr bwMode="auto">
          <a:xfrm>
            <a:off x="4959350" y="2606675"/>
            <a:ext cx="1154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250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A0H</a:t>
            </a:r>
          </a:p>
        </p:txBody>
      </p:sp>
      <p:sp>
        <p:nvSpPr>
          <p:cNvPr id="279563" name="Text Box 11"/>
          <p:cNvSpPr txBox="1">
            <a:spLocks noChangeArrowheads="1"/>
          </p:cNvSpPr>
          <p:nvPr/>
        </p:nvSpPr>
        <p:spPr bwMode="auto">
          <a:xfrm>
            <a:off x="4956175" y="3114675"/>
            <a:ext cx="1119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2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EF00H</a:t>
            </a:r>
          </a:p>
        </p:txBody>
      </p:sp>
      <p:sp>
        <p:nvSpPr>
          <p:cNvPr id="279564" name="Text Box 12"/>
          <p:cNvSpPr txBox="1">
            <a:spLocks noChangeArrowheads="1"/>
          </p:cNvSpPr>
          <p:nvPr/>
        </p:nvSpPr>
        <p:spPr bwMode="auto">
          <a:xfrm>
            <a:off x="4972050" y="4237038"/>
            <a:ext cx="1079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8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FF00H</a:t>
            </a:r>
          </a:p>
        </p:txBody>
      </p:sp>
      <p:sp>
        <p:nvSpPr>
          <p:cNvPr id="279565" name="AutoShape 13"/>
          <p:cNvSpPr>
            <a:spLocks/>
          </p:cNvSpPr>
          <p:nvPr/>
        </p:nvSpPr>
        <p:spPr bwMode="auto">
          <a:xfrm>
            <a:off x="7439025" y="1844675"/>
            <a:ext cx="136525" cy="698500"/>
          </a:xfrm>
          <a:prstGeom prst="rightBrace">
            <a:avLst>
              <a:gd name="adj1" fmla="val 51163"/>
              <a:gd name="adj2" fmla="val 50000"/>
            </a:avLst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79566" name="AutoShape 14"/>
          <p:cNvSpPr>
            <a:spLocks/>
          </p:cNvSpPr>
          <p:nvPr/>
        </p:nvSpPr>
        <p:spPr bwMode="auto">
          <a:xfrm>
            <a:off x="7424738" y="2797175"/>
            <a:ext cx="150812" cy="825500"/>
          </a:xfrm>
          <a:prstGeom prst="rightBrace">
            <a:avLst>
              <a:gd name="adj1" fmla="val 54737"/>
              <a:gd name="adj2" fmla="val 50000"/>
            </a:avLst>
          </a:prstGeom>
          <a:noFill/>
          <a:ln w="25400" cap="sq">
            <a:solidFill>
              <a:srgbClr val="99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79567" name="Line 15"/>
          <p:cNvSpPr>
            <a:spLocks noChangeShapeType="1"/>
          </p:cNvSpPr>
          <p:nvPr/>
        </p:nvSpPr>
        <p:spPr bwMode="auto">
          <a:xfrm>
            <a:off x="6000750" y="4384675"/>
            <a:ext cx="134937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9568" name="AutoShape 16"/>
          <p:cNvSpPr>
            <a:spLocks/>
          </p:cNvSpPr>
          <p:nvPr/>
        </p:nvSpPr>
        <p:spPr bwMode="auto">
          <a:xfrm>
            <a:off x="7454900" y="3241675"/>
            <a:ext cx="192088" cy="825500"/>
          </a:xfrm>
          <a:prstGeom prst="rightBrace">
            <a:avLst>
              <a:gd name="adj1" fmla="val 42975"/>
              <a:gd name="adj2" fmla="val 50000"/>
            </a:avLst>
          </a:prstGeom>
          <a:noFill/>
          <a:ln w="25400" cap="sq">
            <a:solidFill>
              <a:srgbClr val="339966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79569" name="Rectangle 17"/>
          <p:cNvSpPr>
            <a:spLocks noChangeArrowheads="1"/>
          </p:cNvSpPr>
          <p:nvPr/>
        </p:nvSpPr>
        <p:spPr bwMode="auto">
          <a:xfrm>
            <a:off x="6003925" y="3252788"/>
            <a:ext cx="1350963" cy="801687"/>
          </a:xfrm>
          <a:prstGeom prst="rect">
            <a:avLst/>
          </a:prstGeom>
          <a:solidFill>
            <a:srgbClr val="008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79570" name="Line 18"/>
          <p:cNvSpPr>
            <a:spLocks noChangeShapeType="1"/>
          </p:cNvSpPr>
          <p:nvPr/>
        </p:nvSpPr>
        <p:spPr bwMode="auto">
          <a:xfrm>
            <a:off x="6000750" y="3622675"/>
            <a:ext cx="134937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9571" name="Rectangle 19"/>
          <p:cNvSpPr>
            <a:spLocks noChangeArrowheads="1"/>
          </p:cNvSpPr>
          <p:nvPr/>
        </p:nvSpPr>
        <p:spPr bwMode="auto">
          <a:xfrm>
            <a:off x="6003925" y="3241675"/>
            <a:ext cx="1350963" cy="381000"/>
          </a:xfrm>
          <a:prstGeom prst="rect">
            <a:avLst/>
          </a:prstGeom>
          <a:solidFill>
            <a:schemeClr val="hlink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79572" name="Rectangle 20"/>
          <p:cNvSpPr>
            <a:spLocks noChangeArrowheads="1"/>
          </p:cNvSpPr>
          <p:nvPr/>
        </p:nvSpPr>
        <p:spPr bwMode="auto">
          <a:xfrm>
            <a:off x="6003925" y="2782888"/>
            <a:ext cx="1350963" cy="469900"/>
          </a:xfrm>
          <a:prstGeom prst="rect">
            <a:avLst/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79573" name="Text Box 21"/>
          <p:cNvSpPr txBox="1">
            <a:spLocks noChangeArrowheads="1"/>
          </p:cNvSpPr>
          <p:nvPr/>
        </p:nvSpPr>
        <p:spPr bwMode="auto">
          <a:xfrm>
            <a:off x="7575550" y="2003425"/>
            <a:ext cx="993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代码段</a:t>
            </a:r>
            <a:endParaRPr kumimoji="1" lang="zh-CN" altLang="en-US" sz="18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79574" name="Text Box 22"/>
          <p:cNvSpPr txBox="1">
            <a:spLocks noChangeArrowheads="1"/>
          </p:cNvSpPr>
          <p:nvPr/>
        </p:nvSpPr>
        <p:spPr bwMode="auto">
          <a:xfrm>
            <a:off x="7612063" y="3019425"/>
            <a:ext cx="1030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数据段</a:t>
            </a:r>
            <a:endParaRPr kumimoji="1" lang="zh-CN" altLang="en-US" sz="18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79575" name="Text Box 23"/>
          <p:cNvSpPr txBox="1">
            <a:spLocks noChangeArrowheads="1"/>
          </p:cNvSpPr>
          <p:nvPr/>
        </p:nvSpPr>
        <p:spPr bwMode="auto">
          <a:xfrm>
            <a:off x="7624763" y="3460750"/>
            <a:ext cx="99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附加段</a:t>
            </a:r>
            <a:endParaRPr kumimoji="1" lang="zh-CN" altLang="en-US" sz="18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79576" name="Text Box 24"/>
          <p:cNvSpPr txBox="1">
            <a:spLocks noChangeArrowheads="1"/>
          </p:cNvSpPr>
          <p:nvPr/>
        </p:nvSpPr>
        <p:spPr bwMode="auto">
          <a:xfrm>
            <a:off x="7597775" y="4513263"/>
            <a:ext cx="1109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堆栈段 </a:t>
            </a:r>
            <a:endParaRPr kumimoji="1" lang="zh-CN" altLang="en-US" sz="1800" b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79577" name="AutoShape 25"/>
          <p:cNvSpPr>
            <a:spLocks/>
          </p:cNvSpPr>
          <p:nvPr/>
        </p:nvSpPr>
        <p:spPr bwMode="auto">
          <a:xfrm>
            <a:off x="7424738" y="4384675"/>
            <a:ext cx="227012" cy="698500"/>
          </a:xfrm>
          <a:prstGeom prst="rightBrace">
            <a:avLst>
              <a:gd name="adj1" fmla="val 3076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230563" y="2111375"/>
            <a:ext cx="14874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ea typeface="宋体" charset="-122"/>
              </a:rPr>
              <a:t>2054FH</a:t>
            </a:r>
            <a:endParaRPr lang="zh-CN" altLang="en-US" sz="180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7" name="Line 6"/>
          <p:cNvSpPr>
            <a:spLocks noChangeShapeType="1"/>
          </p:cNvSpPr>
          <p:nvPr/>
        </p:nvSpPr>
        <p:spPr bwMode="auto">
          <a:xfrm>
            <a:off x="6005513" y="2543175"/>
            <a:ext cx="133985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9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9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9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9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9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9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9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79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9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9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79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9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79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7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79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79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7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79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79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27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27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79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79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79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27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27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57" grpId="0" animBg="1"/>
      <p:bldP spid="279558" grpId="0" animBg="1"/>
      <p:bldP spid="279559" grpId="0" animBg="1"/>
      <p:bldP spid="279560" grpId="0" animBg="1"/>
      <p:bldP spid="279561" grpId="0"/>
      <p:bldP spid="279565" grpId="0" animBg="1"/>
      <p:bldP spid="279566" grpId="0" animBg="1"/>
      <p:bldP spid="279567" grpId="0" animBg="1"/>
      <p:bldP spid="279568" grpId="0" animBg="1"/>
      <p:bldP spid="279569" grpId="0" animBg="1"/>
      <p:bldP spid="279570" grpId="0" animBg="1"/>
      <p:bldP spid="279571" grpId="0" animBg="1"/>
      <p:bldP spid="279572" grpId="0" animBg="1"/>
      <p:bldP spid="279573" grpId="0"/>
      <p:bldP spid="279574" grpId="0"/>
      <p:bldP spid="279575" grpId="0"/>
      <p:bldP spid="279576" grpId="0"/>
      <p:bldP spid="279577" grpId="0" animBg="1"/>
      <p:bldP spid="26" grpId="0"/>
      <p:bldP spid="2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 1"/>
          <p:cNvSpPr>
            <a:spLocks noGrp="1"/>
          </p:cNvSpPr>
          <p:nvPr>
            <p:ph type="title"/>
          </p:nvPr>
        </p:nvSpPr>
        <p:spPr>
          <a:xfrm>
            <a:off x="468313" y="193675"/>
            <a:ext cx="7670800" cy="719138"/>
          </a:xfrm>
        </p:spPr>
        <p:txBody>
          <a:bodyPr/>
          <a:lstStyle/>
          <a:p>
            <a:r>
              <a:rPr lang="zh-CN" altLang="en-US" smtClean="0">
                <a:cs typeface="隶书" pitchFamily="49" charset="-122"/>
              </a:rPr>
              <a:t>逻辑段说明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5075"/>
            <a:ext cx="4883150" cy="392588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400" smtClean="0"/>
              <a:t>同一程序模块装入主存时，不同类型的段可以装入在相同</a:t>
            </a:r>
            <a:r>
              <a:rPr lang="en-US" altLang="zh-CN" sz="2400" smtClean="0"/>
              <a:t>/</a:t>
            </a:r>
            <a:r>
              <a:rPr lang="zh-CN" altLang="en-US" sz="2400" smtClean="0"/>
              <a:t>不同的物理空间</a:t>
            </a:r>
            <a:endParaRPr lang="en-US" altLang="zh-CN" sz="2400" smtClean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zh-CN" altLang="en-US" sz="2000" smtClean="0"/>
              <a:t>两个逻辑段完全重合或部分重合</a:t>
            </a:r>
            <a:endParaRPr lang="en-US" altLang="zh-CN" sz="2000" smtClean="0"/>
          </a:p>
          <a:p>
            <a:pPr>
              <a:spcAft>
                <a:spcPts val="600"/>
              </a:spcAft>
            </a:pPr>
            <a:r>
              <a:rPr lang="zh-CN" altLang="en-US" sz="2400" smtClean="0"/>
              <a:t>两个不同程序模块装入主存时，同一类型的逻辑段也可以装入相同或不同的物理空间中</a:t>
            </a:r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101013" y="5284788"/>
            <a:ext cx="80645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8854367-D0FB-43FA-A175-93BD447D62BD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57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269038" y="1344613"/>
            <a:ext cx="1347787" cy="3937000"/>
          </a:xfrm>
          <a:prstGeom prst="rect">
            <a:avLst/>
          </a:prstGeom>
          <a:solidFill>
            <a:srgbClr val="33CC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6269038" y="1916113"/>
            <a:ext cx="1347787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6269038" y="2868613"/>
            <a:ext cx="1347787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6269038" y="3313113"/>
            <a:ext cx="1347787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256213" y="1778000"/>
            <a:ext cx="1050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10550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H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227638" y="2678113"/>
            <a:ext cx="1152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250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A0H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221288" y="3186113"/>
            <a:ext cx="1122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2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EF00H</a:t>
            </a:r>
          </a:p>
        </p:txBody>
      </p:sp>
      <p:sp>
        <p:nvSpPr>
          <p:cNvPr id="14" name="AutoShape 13"/>
          <p:cNvSpPr>
            <a:spLocks/>
          </p:cNvSpPr>
          <p:nvPr/>
        </p:nvSpPr>
        <p:spPr bwMode="auto">
          <a:xfrm>
            <a:off x="7707313" y="1916113"/>
            <a:ext cx="134937" cy="698500"/>
          </a:xfrm>
          <a:prstGeom prst="rightBrace">
            <a:avLst>
              <a:gd name="adj1" fmla="val 51765"/>
              <a:gd name="adj2" fmla="val 50000"/>
            </a:avLst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5" name="AutoShape 14"/>
          <p:cNvSpPr>
            <a:spLocks/>
          </p:cNvSpPr>
          <p:nvPr/>
        </p:nvSpPr>
        <p:spPr bwMode="auto">
          <a:xfrm>
            <a:off x="7694613" y="2868613"/>
            <a:ext cx="147637" cy="825500"/>
          </a:xfrm>
          <a:prstGeom prst="rightBrace">
            <a:avLst>
              <a:gd name="adj1" fmla="val 55914"/>
              <a:gd name="adj2" fmla="val 50000"/>
            </a:avLst>
          </a:prstGeom>
          <a:noFill/>
          <a:ln w="25400" cap="sq">
            <a:solidFill>
              <a:srgbClr val="99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6269038" y="4456113"/>
            <a:ext cx="1347787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6"/>
          <p:cNvSpPr>
            <a:spLocks/>
          </p:cNvSpPr>
          <p:nvPr/>
        </p:nvSpPr>
        <p:spPr bwMode="auto">
          <a:xfrm>
            <a:off x="7720013" y="3313113"/>
            <a:ext cx="193675" cy="825500"/>
          </a:xfrm>
          <a:prstGeom prst="rightBrace">
            <a:avLst>
              <a:gd name="adj1" fmla="val 42623"/>
              <a:gd name="adj2" fmla="val 50000"/>
            </a:avLst>
          </a:prstGeom>
          <a:noFill/>
          <a:ln w="25400" cap="sq">
            <a:solidFill>
              <a:srgbClr val="339966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273800" y="3322638"/>
            <a:ext cx="1347788" cy="801687"/>
          </a:xfrm>
          <a:prstGeom prst="rect">
            <a:avLst/>
          </a:prstGeom>
          <a:solidFill>
            <a:srgbClr val="008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6269038" y="3694113"/>
            <a:ext cx="1347787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273800" y="3313113"/>
            <a:ext cx="1347788" cy="381000"/>
          </a:xfrm>
          <a:prstGeom prst="rect">
            <a:avLst/>
          </a:prstGeom>
          <a:solidFill>
            <a:schemeClr val="hlink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7770813" y="2074863"/>
            <a:ext cx="1136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代码段</a:t>
            </a:r>
            <a:r>
              <a:rPr kumimoji="1" lang="en-US" altLang="zh-CN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endParaRPr kumimoji="1" lang="zh-CN" altLang="en-US" sz="18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7878763" y="3090863"/>
            <a:ext cx="1028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数据段</a:t>
            </a:r>
            <a:endParaRPr kumimoji="1" lang="zh-CN" altLang="en-US" sz="18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7918450" y="3587750"/>
            <a:ext cx="989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附加段</a:t>
            </a:r>
            <a:endParaRPr kumimoji="1" lang="zh-CN" altLang="en-US" sz="18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7797800" y="2065338"/>
            <a:ext cx="1109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1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代码段</a:t>
            </a:r>
            <a:r>
              <a:rPr kumimoji="1" lang="en-US" altLang="zh-CN" sz="1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kumimoji="1" lang="zh-CN" altLang="en-US" sz="1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kumimoji="1" lang="zh-CN" altLang="en-US" sz="18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6" name="AutoShape 25"/>
          <p:cNvSpPr>
            <a:spLocks/>
          </p:cNvSpPr>
          <p:nvPr/>
        </p:nvSpPr>
        <p:spPr bwMode="auto">
          <a:xfrm>
            <a:off x="7658100" y="1916113"/>
            <a:ext cx="222250" cy="698500"/>
          </a:xfrm>
          <a:prstGeom prst="rightBrace">
            <a:avLst>
              <a:gd name="adj1" fmla="val 3142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7" name="Line 6"/>
          <p:cNvSpPr>
            <a:spLocks noChangeShapeType="1"/>
          </p:cNvSpPr>
          <p:nvPr/>
        </p:nvSpPr>
        <p:spPr bwMode="auto">
          <a:xfrm>
            <a:off x="6275388" y="2614613"/>
            <a:ext cx="1338262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4" grpId="0" animBg="1"/>
      <p:bldP spid="14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/>
      <p:bldP spid="22" grpId="1"/>
      <p:bldP spid="23" grpId="0"/>
      <p:bldP spid="24" grpId="0"/>
      <p:bldP spid="25" grpId="0"/>
      <p:bldP spid="26" grpId="0" animBg="1"/>
      <p:bldP spid="2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4A70991-BEC9-4E5D-AF13-219FA488309F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58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990000"/>
                </a:solidFill>
                <a:cs typeface="隶书" pitchFamily="49" charset="-122"/>
              </a:rPr>
              <a:t>5. </a:t>
            </a:r>
            <a:r>
              <a:rPr lang="zh-CN" altLang="en-US" smtClean="0">
                <a:solidFill>
                  <a:srgbClr val="990000"/>
                </a:solidFill>
                <a:cs typeface="隶书" pitchFamily="49" charset="-122"/>
              </a:rPr>
              <a:t>存储器的保护模式</a:t>
            </a:r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73175"/>
            <a:ext cx="7375525" cy="3576638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z="2400" smtClean="0"/>
              <a:t>保护模式：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z="2000" smtClean="0"/>
              <a:t>支持多任务的工作模式，提供了多任务保护机制；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z="2000" smtClean="0"/>
              <a:t>内存段的访问受到限制，不能再随意存取数据段。 </a:t>
            </a:r>
          </a:p>
          <a:p>
            <a:pPr eaLnBrk="1" hangingPunct="1">
              <a:spcBef>
                <a:spcPts val="1200"/>
              </a:spcBef>
              <a:spcAft>
                <a:spcPct val="0"/>
              </a:spcAft>
            </a:pPr>
            <a:r>
              <a:rPr lang="zh-CN" altLang="en-US" sz="2400" smtClean="0"/>
              <a:t>保护模式下的内存访问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z="2000" smtClean="0"/>
              <a:t>不再直接从段寄存器中获得段基地址，段基地址存放在内存的段描述符表中，由段描述符寄存器给出段描述符表的基地址，段寄存器中仅存放段选择符。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2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44D3304-87E1-4BB7-8FC2-27689379A80F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59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保护模式下的存储器地址变换</a:t>
            </a:r>
          </a:p>
        </p:txBody>
      </p:sp>
      <p:graphicFrame>
        <p:nvGraphicFramePr>
          <p:cNvPr id="69636" name="Object 11"/>
          <p:cNvGraphicFramePr>
            <a:graphicFrameLocks noGrp="1" noChangeAspect="1"/>
          </p:cNvGraphicFramePr>
          <p:nvPr>
            <p:ph idx="1"/>
          </p:nvPr>
        </p:nvGraphicFramePr>
        <p:xfrm>
          <a:off x="612775" y="1633538"/>
          <a:ext cx="7920038" cy="302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8" name="Visio" r:id="rId3" imgW="6780848" imgH="2430132" progId="">
                  <p:embed/>
                </p:oleObj>
              </mc:Choice>
              <mc:Fallback>
                <p:oleObj name="Visio" r:id="rId3" imgW="6780848" imgH="2430132" progId="">
                  <p:embed/>
                  <p:pic>
                    <p:nvPicPr>
                      <p:cNvPr id="0" name="Object 1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775" y="1633538"/>
                        <a:ext cx="7920038" cy="3024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3132138" y="3649663"/>
            <a:ext cx="2663825" cy="863600"/>
          </a:xfrm>
          <a:prstGeom prst="ellipse">
            <a:avLst/>
          </a:prstGeom>
          <a:noFill/>
          <a:ln w="12700" cap="sq" algn="ctr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B1C2C6B-1FC2-4195-8F9B-2D276A4C5EB1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2. 8088CPU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的两种工作模式</a:t>
            </a:r>
          </a:p>
        </p:txBody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273175"/>
            <a:ext cx="5541962" cy="2736850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zh-CN" altLang="en-US" smtClean="0"/>
              <a:t>8088可工作于两种模式下</a:t>
            </a:r>
          </a:p>
          <a:p>
            <a:pPr lvl="1">
              <a:spcBef>
                <a:spcPts val="1200"/>
              </a:spcBef>
              <a:spcAft>
                <a:spcPct val="0"/>
              </a:spcAft>
            </a:pPr>
            <a:r>
              <a:rPr lang="zh-CN" altLang="en-US" smtClean="0"/>
              <a:t>最小模式</a:t>
            </a:r>
            <a:endParaRPr lang="en-US" altLang="zh-CN" smtClean="0"/>
          </a:p>
          <a:p>
            <a:pPr lvl="1">
              <a:spcBef>
                <a:spcPts val="1800"/>
              </a:spcBef>
              <a:spcAft>
                <a:spcPct val="0"/>
              </a:spcAft>
            </a:pPr>
            <a:r>
              <a:rPr lang="zh-CN" altLang="en-US" smtClean="0"/>
              <a:t>最大模式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1488" y="1993900"/>
            <a:ext cx="2089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marL="0" lvl="1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latin typeface="华文中宋" pitchFamily="2" charset="-122"/>
                <a:ea typeface="华文中宋" pitchFamily="2" charset="-122"/>
              </a:rPr>
              <a:t>单处理器模式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95775" y="2698750"/>
            <a:ext cx="208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marL="0" lvl="1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latin typeface="华文中宋" pitchFamily="2" charset="-122"/>
                <a:ea typeface="华文中宋" pitchFamily="2" charset="-122"/>
              </a:rPr>
              <a:t>多处理器模式</a:t>
            </a:r>
          </a:p>
        </p:txBody>
      </p:sp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>
            <a:off x="3130550" y="2224088"/>
            <a:ext cx="1150938" cy="0"/>
          </a:xfrm>
          <a:prstGeom prst="line">
            <a:avLst/>
          </a:prstGeom>
          <a:noFill/>
          <a:ln w="22225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3130550" y="2928938"/>
            <a:ext cx="1150938" cy="0"/>
          </a:xfrm>
          <a:prstGeom prst="line">
            <a:avLst/>
          </a:prstGeom>
          <a:noFill/>
          <a:ln w="22225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爆炸形 2 5"/>
          <p:cNvSpPr>
            <a:spLocks noChangeArrowheads="1"/>
          </p:cNvSpPr>
          <p:nvPr/>
        </p:nvSpPr>
        <p:spPr bwMode="auto">
          <a:xfrm>
            <a:off x="5795963" y="4010025"/>
            <a:ext cx="2160587" cy="1223963"/>
          </a:xfrm>
          <a:prstGeom prst="irregularSeal2">
            <a:avLst/>
          </a:prstGeom>
          <a:noFill/>
          <a:ln w="22225" cap="sq" algn="ctr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区别？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7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EE272AB-58C8-4D1A-A489-CA670128B579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60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990000"/>
                </a:solidFill>
                <a:cs typeface="隶书" pitchFamily="49" charset="-122"/>
              </a:rPr>
              <a:t>6.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堆栈及堆栈段的使用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344613"/>
            <a:ext cx="7234237" cy="3081337"/>
          </a:xfrm>
        </p:spPr>
        <p:txBody>
          <a:bodyPr/>
          <a:lstStyle/>
          <a:p>
            <a:pPr eaLnBrk="1" hangingPunct="1">
              <a:lnSpc>
                <a:spcPct val="125000"/>
              </a:lnSpc>
              <a:spcAft>
                <a:spcPct val="10000"/>
              </a:spcAft>
            </a:pPr>
            <a:r>
              <a:rPr lang="zh-CN" altLang="en-US" smtClean="0"/>
              <a:t>堆栈：</a:t>
            </a:r>
          </a:p>
          <a:p>
            <a:pPr lvl="1" eaLnBrk="1" hangingPunct="1">
              <a:lnSpc>
                <a:spcPct val="125000"/>
              </a:lnSpc>
              <a:spcAft>
                <a:spcPct val="10000"/>
              </a:spcAft>
            </a:pPr>
            <a:r>
              <a:rPr lang="zh-CN" altLang="en-US" smtClean="0"/>
              <a:t>内存中一个特殊区域，用于存放暂时不用或需要保护的数据。</a:t>
            </a:r>
          </a:p>
          <a:p>
            <a:pPr lvl="1" eaLnBrk="1" hangingPunct="1">
              <a:lnSpc>
                <a:spcPct val="125000"/>
              </a:lnSpc>
              <a:spcAft>
                <a:spcPct val="10000"/>
              </a:spcAft>
            </a:pPr>
            <a:r>
              <a:rPr lang="zh-CN" altLang="en-US" smtClean="0"/>
              <a:t>常用于响应中断或子程序调用。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95A37B2-DD49-4168-BBBE-2A4BE4DA18DC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61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例：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775" y="1344613"/>
            <a:ext cx="4873625" cy="36195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400" smtClean="0"/>
              <a:t>已知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z="2000" smtClean="0"/>
              <a:t>SS=1000H</a:t>
            </a:r>
            <a:r>
              <a:rPr lang="zh-CN" altLang="en-US" sz="2000" smtClean="0"/>
              <a:t>，</a:t>
            </a:r>
            <a:r>
              <a:rPr lang="en-US" altLang="zh-CN" sz="2000" smtClean="0"/>
              <a:t>SP=0100H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400" smtClean="0"/>
              <a:t>则：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000" smtClean="0"/>
              <a:t>堆栈段的段首地址= </a:t>
            </a:r>
            <a:endParaRPr lang="zh-CN" altLang="zh-CN" sz="2000" smtClean="0"/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000" smtClean="0"/>
              <a:t>栈顶（偏移）地址=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400" smtClean="0"/>
              <a:t>若该段最后一个单元地址为10</a:t>
            </a:r>
            <a:r>
              <a:rPr lang="en-US" altLang="zh-CN" sz="2400" smtClean="0"/>
              <a:t>200H</a:t>
            </a:r>
            <a:r>
              <a:rPr lang="zh-CN" altLang="en-US" sz="2400" smtClean="0"/>
              <a:t>，则：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000" smtClean="0"/>
              <a:t>栈底偏移地址=</a:t>
            </a:r>
          </a:p>
        </p:txBody>
      </p:sp>
      <p:sp>
        <p:nvSpPr>
          <p:cNvPr id="59412" name="Text Box 15"/>
          <p:cNvSpPr txBox="1">
            <a:spLocks noChangeArrowheads="1"/>
          </p:cNvSpPr>
          <p:nvPr/>
        </p:nvSpPr>
        <p:spPr bwMode="auto">
          <a:xfrm>
            <a:off x="5680075" y="2551113"/>
            <a:ext cx="747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段首</a:t>
            </a:r>
          </a:p>
        </p:txBody>
      </p:sp>
      <p:grpSp>
        <p:nvGrpSpPr>
          <p:cNvPr id="2" name="组合 32"/>
          <p:cNvGrpSpPr>
            <a:grpSpLocks/>
          </p:cNvGrpSpPr>
          <p:nvPr/>
        </p:nvGrpSpPr>
        <p:grpSpPr bwMode="auto">
          <a:xfrm>
            <a:off x="6408738" y="1779588"/>
            <a:ext cx="1387475" cy="3400425"/>
            <a:chOff x="6731000" y="2016125"/>
            <a:chExt cx="1408113" cy="4079876"/>
          </a:xfrm>
        </p:grpSpPr>
        <p:sp>
          <p:nvSpPr>
            <p:cNvPr id="71696" name="Rectangle 4"/>
            <p:cNvSpPr>
              <a:spLocks noChangeArrowheads="1"/>
            </p:cNvSpPr>
            <p:nvPr/>
          </p:nvSpPr>
          <p:spPr bwMode="auto">
            <a:xfrm>
              <a:off x="6737350" y="3017838"/>
              <a:ext cx="1371600" cy="2286000"/>
            </a:xfrm>
            <a:prstGeom prst="rect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71697" name="Line 5"/>
            <p:cNvSpPr>
              <a:spLocks noChangeShapeType="1"/>
            </p:cNvSpPr>
            <p:nvPr/>
          </p:nvSpPr>
          <p:spPr bwMode="auto">
            <a:xfrm>
              <a:off x="6737350" y="3017838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8" name="Line 6"/>
            <p:cNvSpPr>
              <a:spLocks noChangeShapeType="1"/>
            </p:cNvSpPr>
            <p:nvPr/>
          </p:nvSpPr>
          <p:spPr bwMode="auto">
            <a:xfrm>
              <a:off x="6737350" y="4160838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9" name="Line 7"/>
            <p:cNvSpPr>
              <a:spLocks noChangeShapeType="1"/>
            </p:cNvSpPr>
            <p:nvPr/>
          </p:nvSpPr>
          <p:spPr bwMode="auto">
            <a:xfrm>
              <a:off x="6737350" y="4465638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0" name="Line 8"/>
            <p:cNvSpPr>
              <a:spLocks noChangeShapeType="1"/>
            </p:cNvSpPr>
            <p:nvPr/>
          </p:nvSpPr>
          <p:spPr bwMode="auto">
            <a:xfrm>
              <a:off x="6737350" y="5303838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1" name="Line 9"/>
            <p:cNvSpPr>
              <a:spLocks noChangeShapeType="1"/>
            </p:cNvSpPr>
            <p:nvPr/>
          </p:nvSpPr>
          <p:spPr bwMode="auto">
            <a:xfrm>
              <a:off x="6737350" y="5075238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2" name="Line 10"/>
            <p:cNvSpPr>
              <a:spLocks noChangeShapeType="1"/>
            </p:cNvSpPr>
            <p:nvPr/>
          </p:nvSpPr>
          <p:spPr bwMode="auto">
            <a:xfrm>
              <a:off x="6737350" y="3322638"/>
              <a:ext cx="13716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3" name="Line 11"/>
            <p:cNvSpPr>
              <a:spLocks noChangeShapeType="1"/>
            </p:cNvSpPr>
            <p:nvPr/>
          </p:nvSpPr>
          <p:spPr bwMode="auto">
            <a:xfrm>
              <a:off x="6737350" y="2179638"/>
              <a:ext cx="0" cy="381000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4" name="Line 12"/>
            <p:cNvSpPr>
              <a:spLocks noChangeShapeType="1"/>
            </p:cNvSpPr>
            <p:nvPr/>
          </p:nvSpPr>
          <p:spPr bwMode="auto">
            <a:xfrm>
              <a:off x="8108950" y="2179638"/>
              <a:ext cx="0" cy="381000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5" name="Freeform 13"/>
            <p:cNvSpPr>
              <a:spLocks/>
            </p:cNvSpPr>
            <p:nvPr/>
          </p:nvSpPr>
          <p:spPr bwMode="auto">
            <a:xfrm>
              <a:off x="6732588" y="2016125"/>
              <a:ext cx="1376363" cy="371475"/>
            </a:xfrm>
            <a:custGeom>
              <a:avLst/>
              <a:gdLst>
                <a:gd name="T0" fmla="*/ 0 w 867"/>
                <a:gd name="T1" fmla="*/ 2147483647 h 234"/>
                <a:gd name="T2" fmla="*/ 2147483647 w 867"/>
                <a:gd name="T3" fmla="*/ 2147483647 h 234"/>
                <a:gd name="T4" fmla="*/ 2147483647 w 867"/>
                <a:gd name="T5" fmla="*/ 2147483647 h 234"/>
                <a:gd name="T6" fmla="*/ 2147483647 w 867"/>
                <a:gd name="T7" fmla="*/ 2147483647 h 234"/>
                <a:gd name="T8" fmla="*/ 2147483647 w 867"/>
                <a:gd name="T9" fmla="*/ 2147483647 h 234"/>
                <a:gd name="T10" fmla="*/ 2147483647 w 867"/>
                <a:gd name="T11" fmla="*/ 2147483647 h 234"/>
                <a:gd name="T12" fmla="*/ 2147483647 w 867"/>
                <a:gd name="T13" fmla="*/ 2147483647 h 234"/>
                <a:gd name="T14" fmla="*/ 2147483647 w 867"/>
                <a:gd name="T15" fmla="*/ 2147483647 h 2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7"/>
                <a:gd name="T25" fmla="*/ 0 h 234"/>
                <a:gd name="T26" fmla="*/ 867 w 867"/>
                <a:gd name="T27" fmla="*/ 234 h 23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7" h="234">
                  <a:moveTo>
                    <a:pt x="0" y="133"/>
                  </a:moveTo>
                  <a:cubicBezTo>
                    <a:pt x="32" y="0"/>
                    <a:pt x="20" y="30"/>
                    <a:pt x="184" y="40"/>
                  </a:cubicBezTo>
                  <a:cubicBezTo>
                    <a:pt x="243" y="56"/>
                    <a:pt x="254" y="94"/>
                    <a:pt x="313" y="114"/>
                  </a:cubicBezTo>
                  <a:cubicBezTo>
                    <a:pt x="350" y="150"/>
                    <a:pt x="393" y="197"/>
                    <a:pt x="443" y="216"/>
                  </a:cubicBezTo>
                  <a:cubicBezTo>
                    <a:pt x="464" y="224"/>
                    <a:pt x="486" y="227"/>
                    <a:pt x="507" y="234"/>
                  </a:cubicBezTo>
                  <a:cubicBezTo>
                    <a:pt x="587" y="231"/>
                    <a:pt x="667" y="233"/>
                    <a:pt x="747" y="225"/>
                  </a:cubicBezTo>
                  <a:cubicBezTo>
                    <a:pt x="766" y="223"/>
                    <a:pt x="809" y="171"/>
                    <a:pt x="849" y="160"/>
                  </a:cubicBezTo>
                  <a:cubicBezTo>
                    <a:pt x="855" y="151"/>
                    <a:pt x="867" y="133"/>
                    <a:pt x="867" y="133"/>
                  </a:cubicBezTo>
                </a:path>
              </a:pathLst>
            </a:cu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6" name="Freeform 14"/>
            <p:cNvSpPr>
              <a:spLocks/>
            </p:cNvSpPr>
            <p:nvPr/>
          </p:nvSpPr>
          <p:spPr bwMode="auto">
            <a:xfrm>
              <a:off x="6731000" y="5741988"/>
              <a:ext cx="1408113" cy="354013"/>
            </a:xfrm>
            <a:custGeom>
              <a:avLst/>
              <a:gdLst>
                <a:gd name="T0" fmla="*/ 0 w 887"/>
                <a:gd name="T1" fmla="*/ 2147483647 h 223"/>
                <a:gd name="T2" fmla="*/ 2147483647 w 887"/>
                <a:gd name="T3" fmla="*/ 2147483647 h 223"/>
                <a:gd name="T4" fmla="*/ 2147483647 w 887"/>
                <a:gd name="T5" fmla="*/ 2147483647 h 223"/>
                <a:gd name="T6" fmla="*/ 2147483647 w 887"/>
                <a:gd name="T7" fmla="*/ 2147483647 h 223"/>
                <a:gd name="T8" fmla="*/ 2147483647 w 887"/>
                <a:gd name="T9" fmla="*/ 2147483647 h 223"/>
                <a:gd name="T10" fmla="*/ 2147483647 w 887"/>
                <a:gd name="T11" fmla="*/ 2147483647 h 223"/>
                <a:gd name="T12" fmla="*/ 2147483647 w 887"/>
                <a:gd name="T13" fmla="*/ 2147483647 h 223"/>
                <a:gd name="T14" fmla="*/ 2147483647 w 887"/>
                <a:gd name="T15" fmla="*/ 2147483647 h 2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87"/>
                <a:gd name="T25" fmla="*/ 0 h 223"/>
                <a:gd name="T26" fmla="*/ 887 w 887"/>
                <a:gd name="T27" fmla="*/ 223 h 2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87" h="223">
                  <a:moveTo>
                    <a:pt x="0" y="177"/>
                  </a:moveTo>
                  <a:cubicBezTo>
                    <a:pt x="38" y="164"/>
                    <a:pt x="91" y="110"/>
                    <a:pt x="130" y="84"/>
                  </a:cubicBezTo>
                  <a:cubicBezTo>
                    <a:pt x="146" y="73"/>
                    <a:pt x="185" y="66"/>
                    <a:pt x="185" y="66"/>
                  </a:cubicBezTo>
                  <a:cubicBezTo>
                    <a:pt x="247" y="0"/>
                    <a:pt x="354" y="43"/>
                    <a:pt x="434" y="47"/>
                  </a:cubicBezTo>
                  <a:cubicBezTo>
                    <a:pt x="466" y="60"/>
                    <a:pt x="482" y="64"/>
                    <a:pt x="508" y="84"/>
                  </a:cubicBezTo>
                  <a:cubicBezTo>
                    <a:pt x="539" y="109"/>
                    <a:pt x="561" y="136"/>
                    <a:pt x="600" y="149"/>
                  </a:cubicBezTo>
                  <a:cubicBezTo>
                    <a:pt x="654" y="200"/>
                    <a:pt x="771" y="215"/>
                    <a:pt x="840" y="223"/>
                  </a:cubicBezTo>
                  <a:cubicBezTo>
                    <a:pt x="862" y="191"/>
                    <a:pt x="869" y="155"/>
                    <a:pt x="887" y="121"/>
                  </a:cubicBezTo>
                </a:path>
              </a:pathLst>
            </a:cu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7" name="Line 16"/>
            <p:cNvSpPr>
              <a:spLocks noChangeShapeType="1"/>
            </p:cNvSpPr>
            <p:nvPr/>
          </p:nvSpPr>
          <p:spPr bwMode="auto">
            <a:xfrm flipH="1">
              <a:off x="6737350" y="5075238"/>
              <a:ext cx="304800" cy="22860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8" name="Line 17"/>
            <p:cNvSpPr>
              <a:spLocks noChangeShapeType="1"/>
            </p:cNvSpPr>
            <p:nvPr/>
          </p:nvSpPr>
          <p:spPr bwMode="auto">
            <a:xfrm flipH="1">
              <a:off x="6965950" y="5075238"/>
              <a:ext cx="304800" cy="22860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9" name="Line 18"/>
            <p:cNvSpPr>
              <a:spLocks noChangeShapeType="1"/>
            </p:cNvSpPr>
            <p:nvPr/>
          </p:nvSpPr>
          <p:spPr bwMode="auto">
            <a:xfrm flipH="1">
              <a:off x="7194550" y="5075238"/>
              <a:ext cx="304800" cy="22860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10" name="Line 19"/>
            <p:cNvSpPr>
              <a:spLocks noChangeShapeType="1"/>
            </p:cNvSpPr>
            <p:nvPr/>
          </p:nvSpPr>
          <p:spPr bwMode="auto">
            <a:xfrm flipH="1">
              <a:off x="7423150" y="5075238"/>
              <a:ext cx="304800" cy="22860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11" name="Line 20"/>
            <p:cNvSpPr>
              <a:spLocks noChangeShapeType="1"/>
            </p:cNvSpPr>
            <p:nvPr/>
          </p:nvSpPr>
          <p:spPr bwMode="auto">
            <a:xfrm flipH="1">
              <a:off x="7651750" y="5075238"/>
              <a:ext cx="304800" cy="22860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12" name="Line 21"/>
            <p:cNvSpPr>
              <a:spLocks noChangeShapeType="1"/>
            </p:cNvSpPr>
            <p:nvPr/>
          </p:nvSpPr>
          <p:spPr bwMode="auto">
            <a:xfrm flipH="1">
              <a:off x="7880350" y="5075238"/>
              <a:ext cx="228600" cy="22860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9419" name="Text Box 22"/>
          <p:cNvSpPr txBox="1">
            <a:spLocks noChangeArrowheads="1"/>
          </p:cNvSpPr>
          <p:nvPr/>
        </p:nvSpPr>
        <p:spPr bwMode="auto">
          <a:xfrm>
            <a:off x="5680075" y="4222750"/>
            <a:ext cx="747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栈底</a:t>
            </a:r>
          </a:p>
        </p:txBody>
      </p:sp>
      <p:sp>
        <p:nvSpPr>
          <p:cNvPr id="59420" name="Text Box 23"/>
          <p:cNvSpPr txBox="1">
            <a:spLocks noChangeArrowheads="1"/>
          </p:cNvSpPr>
          <p:nvPr/>
        </p:nvSpPr>
        <p:spPr bwMode="auto">
          <a:xfrm>
            <a:off x="5653088" y="3513138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栈顶</a:t>
            </a:r>
          </a:p>
        </p:txBody>
      </p:sp>
      <p:sp>
        <p:nvSpPr>
          <p:cNvPr id="59421" name="AutoShape 24"/>
          <p:cNvSpPr>
            <a:spLocks/>
          </p:cNvSpPr>
          <p:nvPr/>
        </p:nvSpPr>
        <p:spPr bwMode="auto">
          <a:xfrm>
            <a:off x="7915275" y="2614613"/>
            <a:ext cx="225425" cy="1905000"/>
          </a:xfrm>
          <a:prstGeom prst="rightBrace">
            <a:avLst>
              <a:gd name="adj1" fmla="val 84507"/>
              <a:gd name="adj2" fmla="val 50000"/>
            </a:avLst>
          </a:prstGeom>
          <a:noFill/>
          <a:ln w="22225" cap="sq">
            <a:solidFill>
              <a:srgbClr val="339966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9422" name="Text Box 25"/>
          <p:cNvSpPr txBox="1">
            <a:spLocks noChangeArrowheads="1"/>
          </p:cNvSpPr>
          <p:nvPr/>
        </p:nvSpPr>
        <p:spPr bwMode="auto">
          <a:xfrm>
            <a:off x="8151813" y="3100388"/>
            <a:ext cx="523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堆栈区</a:t>
            </a:r>
          </a:p>
        </p:txBody>
      </p:sp>
      <p:sp>
        <p:nvSpPr>
          <p:cNvPr id="73754" name="Text Box 26"/>
          <p:cNvSpPr txBox="1">
            <a:spLocks noChangeArrowheads="1"/>
          </p:cNvSpPr>
          <p:nvPr/>
        </p:nvSpPr>
        <p:spPr bwMode="auto">
          <a:xfrm>
            <a:off x="3649663" y="2794000"/>
            <a:ext cx="1487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rgbClr val="FF0000"/>
                </a:solidFill>
                <a:ea typeface="宋体" charset="-122"/>
              </a:rPr>
              <a:t>10000H</a:t>
            </a:r>
          </a:p>
        </p:txBody>
      </p:sp>
      <p:sp>
        <p:nvSpPr>
          <p:cNvPr id="73755" name="Text Box 27"/>
          <p:cNvSpPr txBox="1">
            <a:spLocks noChangeArrowheads="1"/>
          </p:cNvSpPr>
          <p:nvPr/>
        </p:nvSpPr>
        <p:spPr bwMode="auto">
          <a:xfrm>
            <a:off x="3722688" y="3225800"/>
            <a:ext cx="14906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rgbClr val="FF0000"/>
                </a:solidFill>
                <a:ea typeface="宋体" charset="-122"/>
              </a:rPr>
              <a:t>0100H</a:t>
            </a:r>
          </a:p>
        </p:txBody>
      </p:sp>
      <p:sp>
        <p:nvSpPr>
          <p:cNvPr id="73756" name="Text Box 28"/>
          <p:cNvSpPr txBox="1">
            <a:spLocks noChangeArrowheads="1"/>
          </p:cNvSpPr>
          <p:nvPr/>
        </p:nvSpPr>
        <p:spPr bwMode="auto">
          <a:xfrm>
            <a:off x="3138488" y="4562475"/>
            <a:ext cx="1487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rgbClr val="FF0000"/>
                </a:solidFill>
                <a:ea typeface="宋体" charset="-122"/>
              </a:rPr>
              <a:t>0200H</a:t>
            </a:r>
          </a:p>
        </p:txBody>
      </p:sp>
      <p:sp>
        <p:nvSpPr>
          <p:cNvPr id="31" name="AutoShape 14"/>
          <p:cNvSpPr>
            <a:spLocks/>
          </p:cNvSpPr>
          <p:nvPr/>
        </p:nvSpPr>
        <p:spPr bwMode="auto">
          <a:xfrm>
            <a:off x="7897813" y="3557588"/>
            <a:ext cx="141287" cy="958850"/>
          </a:xfrm>
          <a:prstGeom prst="rightBrace">
            <a:avLst>
              <a:gd name="adj1" fmla="val 55172"/>
              <a:gd name="adj2" fmla="val 50000"/>
            </a:avLst>
          </a:prstGeom>
          <a:noFill/>
          <a:ln w="25400" cap="sq">
            <a:solidFill>
              <a:srgbClr val="99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419850" y="3557588"/>
            <a:ext cx="1346200" cy="77946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9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9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9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59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59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3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3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73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12" grpId="0"/>
      <p:bldP spid="59419" grpId="0"/>
      <p:bldP spid="59420" grpId="0"/>
      <p:bldP spid="59421" grpId="0" animBg="1"/>
      <p:bldP spid="59421" grpId="1" animBg="1"/>
      <p:bldP spid="59422" grpId="0"/>
      <p:bldP spid="59422" grpId="1"/>
      <p:bldP spid="73754" grpId="0"/>
      <p:bldP spid="73755" grpId="0"/>
      <p:bldP spid="73756" grpId="0"/>
      <p:bldP spid="31" grpId="0" animBg="1"/>
      <p:bldP spid="3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BE7EB8B-7909-4147-AD1F-21031FCEFFD5}" type="slidenum">
              <a:rPr lang="zh-CN" altLang="en-US" sz="1400" b="0" smtClean="0">
                <a:solidFill>
                  <a:schemeClr val="bg2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62</a:t>
            </a:fld>
            <a:endParaRPr lang="en-US" altLang="zh-CN" sz="1400" b="0" smtClean="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75779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72170" y="1705372"/>
            <a:ext cx="6999288" cy="1219200"/>
          </a:xfrm>
        </p:spPr>
        <p:txBody>
          <a:bodyPr/>
          <a:lstStyle/>
          <a:p>
            <a:pPr algn="ctr" eaLnBrk="1" hangingPunct="1"/>
            <a:r>
              <a:rPr lang="zh-CN" altLang="en-US" sz="4800" b="0" smtClean="0">
                <a:latin typeface="华文行楷" pitchFamily="2" charset="-122"/>
                <a:ea typeface="华文行楷" pitchFamily="2" charset="-122"/>
                <a:cs typeface="隶书" pitchFamily="49" charset="-122"/>
              </a:rPr>
              <a:t>六、总线时序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98A6234-F37C-4EC5-A89E-689FCD6C1069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63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时序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01738"/>
            <a:ext cx="7856537" cy="34290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40000"/>
              </a:spcAft>
            </a:pPr>
            <a:r>
              <a:rPr lang="zh-CN" altLang="en-US" smtClean="0"/>
              <a:t>时序：</a:t>
            </a:r>
          </a:p>
          <a:p>
            <a:pPr lvl="1" eaLnBrk="1" hangingPunct="1">
              <a:lnSpc>
                <a:spcPct val="115000"/>
              </a:lnSpc>
              <a:spcBef>
                <a:spcPct val="5000"/>
              </a:spcBef>
              <a:spcAft>
                <a:spcPct val="40000"/>
              </a:spcAft>
            </a:pPr>
            <a:r>
              <a:rPr lang="en-US" altLang="zh-CN" smtClean="0"/>
              <a:t>CPU</a:t>
            </a:r>
            <a:r>
              <a:rPr lang="zh-CN" altLang="en-US" smtClean="0"/>
              <a:t>各引脚信号在时间上的关系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总线周期：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en-US" altLang="zh-CN" smtClean="0"/>
              <a:t>CPU</a:t>
            </a:r>
            <a:r>
              <a:rPr lang="zh-CN" altLang="en-US" smtClean="0"/>
              <a:t>完成一次访问内存（或接口）操作所需要的时间。</a:t>
            </a:r>
          </a:p>
          <a:p>
            <a:pPr lvl="1"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一个总线周期至少包括4个时钟周期。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76BFE75-C926-40BD-92B7-1C0CDFDEB0F0}" type="slidenum">
              <a:rPr lang="zh-CN" altLang="en-US" sz="1400" b="0" smtClean="0">
                <a:solidFill>
                  <a:schemeClr val="bg2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64</a:t>
            </a:fld>
            <a:endParaRPr lang="en-US" altLang="zh-CN" sz="1400" b="0" smtClean="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77827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00162" y="1633364"/>
            <a:ext cx="7496175" cy="1219200"/>
          </a:xfrm>
        </p:spPr>
        <p:txBody>
          <a:bodyPr/>
          <a:lstStyle/>
          <a:p>
            <a:pPr algn="ctr" eaLnBrk="1" hangingPunct="1"/>
            <a:r>
              <a:rPr lang="zh-CN" altLang="en-US" sz="5400" b="0" dirty="0" smtClean="0">
                <a:latin typeface="华文行楷" panose="02010800040101010101" pitchFamily="2" charset="-122"/>
                <a:ea typeface="华文行楷" panose="02010800040101010101" pitchFamily="2" charset="-122"/>
                <a:cs typeface="隶书" pitchFamily="49" charset="-122"/>
              </a:rPr>
              <a:t>七、</a:t>
            </a:r>
            <a:r>
              <a:rPr lang="en-US" altLang="zh-CN" sz="4400" dirty="0" smtClean="0">
                <a:latin typeface="+mn-lt"/>
                <a:ea typeface="华文行楷" panose="02010800040101010101" pitchFamily="2" charset="-122"/>
                <a:cs typeface="隶书" pitchFamily="49" charset="-122"/>
              </a:rPr>
              <a:t>8088</a:t>
            </a:r>
            <a:r>
              <a:rPr lang="zh-CN" altLang="en-US" sz="5400" b="0" dirty="0" smtClean="0">
                <a:latin typeface="华文行楷" panose="02010800040101010101" pitchFamily="2" charset="-122"/>
                <a:ea typeface="华文行楷" panose="02010800040101010101" pitchFamily="2" charset="-122"/>
                <a:cs typeface="隶书" pitchFamily="49" charset="-122"/>
              </a:rPr>
              <a:t>系统总线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E5A5ABB-D1F0-4AF6-BDC7-F37EEE84E692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65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主要内容：</a:t>
            </a:r>
          </a:p>
        </p:txBody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273175"/>
            <a:ext cx="7126288" cy="31750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mtClean="0">
                <a:latin typeface="宋体" charset="-122"/>
              </a:rPr>
              <a:t>总线的基本概念和分类；</a:t>
            </a:r>
          </a:p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mtClean="0">
                <a:latin typeface="宋体" charset="-122"/>
              </a:rPr>
              <a:t>总线的工作方式；</a:t>
            </a:r>
          </a:p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mtClean="0">
                <a:latin typeface="宋体" charset="-122"/>
              </a:rPr>
              <a:t>常用系统总线标准。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16913" y="5284788"/>
            <a:ext cx="563562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82104F8-336F-45AE-AA2D-BFF28CD38D31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66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1. </a:t>
            </a:r>
            <a:r>
              <a:rPr lang="zh-CN" altLang="zh-CN" smtClean="0">
                <a:solidFill>
                  <a:srgbClr val="800000"/>
                </a:solidFill>
                <a:cs typeface="隶书" pitchFamily="49" charset="-122"/>
              </a:rPr>
              <a:t>概述</a:t>
            </a:r>
            <a:endParaRPr lang="zh-CN" altLang="en-US" smtClean="0">
              <a:solidFill>
                <a:srgbClr val="800000"/>
              </a:solidFill>
              <a:cs typeface="隶书" pitchFamily="49" charset="-122"/>
            </a:endParaRPr>
          </a:p>
        </p:txBody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214438"/>
            <a:ext cx="7651750" cy="21590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u="sng" smtClean="0">
                <a:solidFill>
                  <a:schemeClr val="tx1"/>
                </a:solidFill>
              </a:rPr>
              <a:t>总线：</a:t>
            </a:r>
            <a:endParaRPr lang="zh-CN" altLang="en-US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15000"/>
              </a:lnSpc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</a:rPr>
              <a:t>  </a:t>
            </a:r>
            <a:r>
              <a:rPr lang="zh-CN" altLang="zh-CN" smtClean="0">
                <a:latin typeface="宋体" charset="-122"/>
              </a:rPr>
              <a:t>是</a:t>
            </a:r>
            <a:r>
              <a:rPr lang="zh-CN" altLang="en-US" smtClean="0">
                <a:latin typeface="宋体" charset="-122"/>
              </a:rPr>
              <a:t>一组导线和相关的控制、驱动电路</a:t>
            </a:r>
            <a:r>
              <a:rPr lang="zh-CN" altLang="zh-CN" smtClean="0">
                <a:latin typeface="宋体" charset="-122"/>
              </a:rPr>
              <a:t>的</a:t>
            </a:r>
            <a:r>
              <a:rPr lang="zh-CN" altLang="en-US" smtClean="0">
                <a:latin typeface="宋体" charset="-122"/>
              </a:rPr>
              <a:t>集合。是计算机系统各部件之间传输地址、数据和控制信息</a:t>
            </a:r>
            <a:r>
              <a:rPr lang="zh-CN" altLang="zh-CN" smtClean="0">
                <a:latin typeface="宋体" charset="-122"/>
              </a:rPr>
              <a:t>的</a:t>
            </a:r>
            <a:r>
              <a:rPr lang="zh-CN" altLang="en-US" smtClean="0">
                <a:latin typeface="宋体" charset="-122"/>
              </a:rPr>
              <a:t>通道。</a:t>
            </a:r>
            <a:endParaRPr lang="zh-CN" altLang="en-US" smtClean="0"/>
          </a:p>
        </p:txBody>
      </p:sp>
      <p:sp>
        <p:nvSpPr>
          <p:cNvPr id="285700" name="Text Box 4"/>
          <p:cNvSpPr txBox="1">
            <a:spLocks noChangeArrowheads="1"/>
          </p:cNvSpPr>
          <p:nvPr/>
        </p:nvSpPr>
        <p:spPr bwMode="auto">
          <a:xfrm>
            <a:off x="2633663" y="3332163"/>
            <a:ext cx="27749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地址总线（</a:t>
            </a:r>
            <a:r>
              <a:rPr kumimoji="1" lang="en-US" altLang="zh-CN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AB）</a:t>
            </a:r>
            <a:endParaRPr kumimoji="1" lang="en-US" altLang="zh-CN" sz="24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数据总线（</a:t>
            </a:r>
            <a:r>
              <a:rPr kumimoji="1" lang="en-US" altLang="zh-CN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DB）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控制总线（</a:t>
            </a:r>
            <a:r>
              <a:rPr kumimoji="1" lang="en-US" altLang="zh-CN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CB）</a:t>
            </a:r>
            <a:endParaRPr kumimoji="1" lang="en-US" altLang="zh-CN" sz="24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5701" name="AutoShape 5"/>
          <p:cNvSpPr>
            <a:spLocks/>
          </p:cNvSpPr>
          <p:nvPr/>
        </p:nvSpPr>
        <p:spPr bwMode="auto">
          <a:xfrm>
            <a:off x="2433638" y="3630613"/>
            <a:ext cx="187325" cy="1079500"/>
          </a:xfrm>
          <a:prstGeom prst="leftBrace">
            <a:avLst>
              <a:gd name="adj1" fmla="val 7560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5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5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5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5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01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4227E2B-8387-41AF-8BDC-A75DCF884F1E}" type="slidenum">
              <a:rPr lang="zh-CN" altLang="en-US" sz="1400" b="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67</a:t>
            </a:fld>
            <a:endParaRPr lang="en-US" altLang="zh-CN" sz="1400" b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2.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总线分类</a:t>
            </a:r>
          </a:p>
        </p:txBody>
      </p:sp>
      <p:sp>
        <p:nvSpPr>
          <p:cNvPr id="287747" name="Text Box 3"/>
          <p:cNvSpPr txBox="1">
            <a:spLocks noChangeArrowheads="1"/>
          </p:cNvSpPr>
          <p:nvPr/>
        </p:nvSpPr>
        <p:spPr bwMode="auto">
          <a:xfrm>
            <a:off x="3668713" y="3057525"/>
            <a:ext cx="23939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CPU</a:t>
            </a:r>
            <a:r>
              <a:rPr kumimoji="1"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总线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系统总线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外部总线</a:t>
            </a:r>
            <a:endParaRPr kumimoji="1" lang="zh-CN" altLang="en-US" sz="24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7748" name="Text Box 4"/>
          <p:cNvSpPr txBox="1">
            <a:spLocks noChangeArrowheads="1"/>
          </p:cNvSpPr>
          <p:nvPr/>
        </p:nvSpPr>
        <p:spPr bwMode="auto">
          <a:xfrm>
            <a:off x="3668713" y="1501775"/>
            <a:ext cx="260985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片内总线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片外总线</a:t>
            </a:r>
          </a:p>
        </p:txBody>
      </p:sp>
      <p:sp>
        <p:nvSpPr>
          <p:cNvPr id="287749" name="Text Box 5"/>
          <p:cNvSpPr txBox="1">
            <a:spLocks noChangeArrowheads="1"/>
          </p:cNvSpPr>
          <p:nvPr/>
        </p:nvSpPr>
        <p:spPr bwMode="auto">
          <a:xfrm>
            <a:off x="1425575" y="1628775"/>
            <a:ext cx="21002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按相对</a:t>
            </a:r>
            <a:r>
              <a:rPr kumimoji="1" lang="en-US" altLang="zh-CN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CPU</a:t>
            </a:r>
            <a:r>
              <a:rPr kumimoji="1"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的位置分</a:t>
            </a:r>
            <a:endParaRPr kumimoji="1" lang="zh-CN" altLang="en-US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7750" name="AutoShape 6"/>
          <p:cNvSpPr>
            <a:spLocks/>
          </p:cNvSpPr>
          <p:nvPr/>
        </p:nvSpPr>
        <p:spPr bwMode="auto">
          <a:xfrm>
            <a:off x="3443288" y="1643063"/>
            <a:ext cx="225425" cy="939800"/>
          </a:xfrm>
          <a:prstGeom prst="leftBrace">
            <a:avLst>
              <a:gd name="adj1" fmla="val 3379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7751" name="Text Box 7"/>
          <p:cNvSpPr txBox="1">
            <a:spLocks noChangeArrowheads="1"/>
          </p:cNvSpPr>
          <p:nvPr/>
        </p:nvSpPr>
        <p:spPr bwMode="auto">
          <a:xfrm>
            <a:off x="1116013" y="3565525"/>
            <a:ext cx="2476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按层次结构分</a:t>
            </a:r>
          </a:p>
        </p:txBody>
      </p:sp>
      <p:sp>
        <p:nvSpPr>
          <p:cNvPr id="287752" name="AutoShape 8"/>
          <p:cNvSpPr>
            <a:spLocks/>
          </p:cNvSpPr>
          <p:nvPr/>
        </p:nvSpPr>
        <p:spPr bwMode="auto">
          <a:xfrm>
            <a:off x="3443288" y="3184525"/>
            <a:ext cx="225425" cy="1473200"/>
          </a:xfrm>
          <a:prstGeom prst="leftBrace">
            <a:avLst>
              <a:gd name="adj1" fmla="val 5633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7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7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7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7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7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7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7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7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7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9" grpId="0"/>
      <p:bldP spid="287750" grpId="0" animBg="1"/>
      <p:bldP spid="287751" grpId="0"/>
      <p:bldP spid="28775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EBEB852-B86F-43AF-943A-6EE534F76981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68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3.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总线的基本功能</a:t>
            </a:r>
          </a:p>
        </p:txBody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4575" y="1344613"/>
            <a:ext cx="5661025" cy="2573337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数据传送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仲裁控制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出错处理</a:t>
            </a:r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mtClean="0"/>
              <a:t>总线驱动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5FB7955-F673-4CB2-9E22-99083A272D47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69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00000"/>
                </a:solidFill>
                <a:cs typeface="隶书" pitchFamily="49" charset="-122"/>
              </a:rPr>
              <a:t>4. </a:t>
            </a:r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总线的主要性能指标</a:t>
            </a:r>
          </a:p>
        </p:txBody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01738"/>
            <a:ext cx="8005762" cy="3429000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z="2400" smtClean="0"/>
              <a:t>总线带宽（</a:t>
            </a:r>
            <a:r>
              <a:rPr lang="en-US" altLang="zh-CN" sz="2400" smtClean="0"/>
              <a:t>B/S）：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z="2000" smtClean="0"/>
              <a:t>单位时间内总线上可传送的数据量</a:t>
            </a:r>
          </a:p>
          <a:p>
            <a:pPr eaLnBrk="1" hangingPunct="1">
              <a:spcAft>
                <a:spcPct val="0"/>
              </a:spcAft>
            </a:pPr>
            <a:r>
              <a:rPr lang="zh-CN" altLang="en-US" sz="2400" smtClean="0"/>
              <a:t>总线位宽（</a:t>
            </a:r>
            <a:r>
              <a:rPr lang="en-US" altLang="en-US" sz="2400" smtClean="0"/>
              <a:t>bit</a:t>
            </a:r>
            <a:r>
              <a:rPr lang="en-US" altLang="zh-CN" sz="2400" smtClean="0"/>
              <a:t>）： 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z="2000" smtClean="0"/>
              <a:t>能同时传送的数据位数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</a:pPr>
            <a:r>
              <a:rPr lang="zh-CN" altLang="en-US" sz="2400" smtClean="0"/>
              <a:t>总线的工作频率（</a:t>
            </a:r>
            <a:r>
              <a:rPr lang="en-US" altLang="en-US" sz="2400" smtClean="0"/>
              <a:t>MHz</a:t>
            </a:r>
            <a:r>
              <a:rPr lang="en-US" altLang="zh-CN" sz="2400" smtClean="0"/>
              <a:t>）</a:t>
            </a:r>
          </a:p>
          <a:p>
            <a:pPr lvl="1" eaLnBrk="1" hangingPunct="1">
              <a:spcBef>
                <a:spcPct val="40000"/>
              </a:spcBef>
              <a:spcAft>
                <a:spcPct val="0"/>
              </a:spcAft>
            </a:pPr>
            <a:r>
              <a:rPr lang="zh-CN" altLang="en-US" sz="2000" smtClean="0"/>
              <a:t>总线带宽=（位宽/8）</a:t>
            </a:r>
            <a:r>
              <a:rPr lang="zh-CN" altLang="en-US" sz="2000" smtClean="0">
                <a:sym typeface="Wingdings 2" pitchFamily="18" charset="2"/>
              </a:rPr>
              <a:t></a:t>
            </a:r>
            <a:r>
              <a:rPr lang="zh-CN" altLang="en-US" sz="2000" smtClean="0"/>
              <a:t>（工作频率/每个存取周期的时钟数）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D8A33B6-EE1C-485C-842F-89D662D0CB7A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最小模式下的总线连接示意图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2251075" y="1495425"/>
            <a:ext cx="1049338" cy="2730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2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598488" y="2065338"/>
            <a:ext cx="1198562" cy="698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2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4502150" y="1495425"/>
            <a:ext cx="1123950" cy="952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2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4502150" y="2574925"/>
            <a:ext cx="1123950" cy="889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2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2413000" y="2130425"/>
            <a:ext cx="82391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8088</a:t>
            </a:r>
          </a:p>
          <a:p>
            <a:pPr>
              <a:spcBef>
                <a:spcPct val="50000"/>
              </a:spcBef>
              <a:defRPr/>
            </a:pPr>
            <a:r>
              <a:rPr kumimoji="1"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CPU</a:t>
            </a:r>
          </a:p>
        </p:txBody>
      </p:sp>
      <p:sp>
        <p:nvSpPr>
          <p:cNvPr id="12297" name="Line 8"/>
          <p:cNvSpPr>
            <a:spLocks noChangeShapeType="1"/>
          </p:cNvSpPr>
          <p:nvPr/>
        </p:nvSpPr>
        <p:spPr bwMode="auto">
          <a:xfrm>
            <a:off x="3300413" y="1685925"/>
            <a:ext cx="1201737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8" name="Line 9"/>
          <p:cNvSpPr>
            <a:spLocks noChangeShapeType="1"/>
          </p:cNvSpPr>
          <p:nvPr/>
        </p:nvSpPr>
        <p:spPr bwMode="auto">
          <a:xfrm>
            <a:off x="3300413" y="3627438"/>
            <a:ext cx="1201737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9" name="Line 10"/>
          <p:cNvSpPr>
            <a:spLocks noChangeShapeType="1"/>
          </p:cNvSpPr>
          <p:nvPr/>
        </p:nvSpPr>
        <p:spPr bwMode="auto">
          <a:xfrm>
            <a:off x="3300413" y="4103688"/>
            <a:ext cx="1201737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00" name="AutoShape 11"/>
          <p:cNvSpPr>
            <a:spLocks noChangeArrowheads="1"/>
          </p:cNvSpPr>
          <p:nvPr/>
        </p:nvSpPr>
        <p:spPr bwMode="auto">
          <a:xfrm>
            <a:off x="3300413" y="2066925"/>
            <a:ext cx="1201737" cy="127000"/>
          </a:xfrm>
          <a:prstGeom prst="rightArrow">
            <a:avLst>
              <a:gd name="adj1" fmla="val 50000"/>
              <a:gd name="adj2" fmla="val 197135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2301" name="AutoShape 12"/>
          <p:cNvSpPr>
            <a:spLocks noChangeArrowheads="1"/>
          </p:cNvSpPr>
          <p:nvPr/>
        </p:nvSpPr>
        <p:spPr bwMode="auto">
          <a:xfrm>
            <a:off x="3898900" y="2928938"/>
            <a:ext cx="603250" cy="127000"/>
          </a:xfrm>
          <a:prstGeom prst="rightArrow">
            <a:avLst>
              <a:gd name="adj1" fmla="val 50000"/>
              <a:gd name="adj2" fmla="val 98958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2302" name="Text Box 13"/>
          <p:cNvSpPr txBox="1">
            <a:spLocks noChangeArrowheads="1"/>
          </p:cNvSpPr>
          <p:nvPr/>
        </p:nvSpPr>
        <p:spPr bwMode="auto">
          <a:xfrm>
            <a:off x="3749675" y="3802063"/>
            <a:ext cx="676275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 b="0">
                <a:solidFill>
                  <a:schemeClr val="tx1"/>
                </a:solidFill>
                <a:latin typeface="Times New Roman" pitchFamily="18" charset="0"/>
              </a:rPr>
              <a:t>•</a:t>
            </a:r>
          </a:p>
          <a:p>
            <a:pPr eaLnBrk="1" hangingPunct="1">
              <a:lnSpc>
                <a:spcPct val="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 b="0">
                <a:solidFill>
                  <a:schemeClr val="tx1"/>
                </a:solidFill>
                <a:latin typeface="Times New Roman" pitchFamily="18" charset="0"/>
              </a:rPr>
              <a:t>•</a:t>
            </a:r>
          </a:p>
        </p:txBody>
      </p:sp>
      <p:sp>
        <p:nvSpPr>
          <p:cNvPr id="12303" name="AutoShape 14"/>
          <p:cNvSpPr>
            <a:spLocks/>
          </p:cNvSpPr>
          <p:nvPr/>
        </p:nvSpPr>
        <p:spPr bwMode="auto">
          <a:xfrm>
            <a:off x="4724400" y="3590925"/>
            <a:ext cx="225425" cy="571500"/>
          </a:xfrm>
          <a:prstGeom prst="rightBrace">
            <a:avLst>
              <a:gd name="adj1" fmla="val 25352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2304" name="AutoShape 15"/>
          <p:cNvSpPr>
            <a:spLocks noChangeArrowheads="1"/>
          </p:cNvSpPr>
          <p:nvPr/>
        </p:nvSpPr>
        <p:spPr bwMode="auto">
          <a:xfrm>
            <a:off x="5102225" y="3781425"/>
            <a:ext cx="973138" cy="127000"/>
          </a:xfrm>
          <a:prstGeom prst="leftRightArrow">
            <a:avLst>
              <a:gd name="adj1" fmla="val 50000"/>
              <a:gd name="adj2" fmla="val 127708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2305" name="Text Box 16"/>
          <p:cNvSpPr txBox="1">
            <a:spLocks noChangeArrowheads="1"/>
          </p:cNvSpPr>
          <p:nvPr/>
        </p:nvSpPr>
        <p:spPr bwMode="auto">
          <a:xfrm>
            <a:off x="6149975" y="3665538"/>
            <a:ext cx="12747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控制总线</a:t>
            </a:r>
            <a:endParaRPr kumimoji="1" lang="zh-CN" altLang="en-US" sz="20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06" name="AutoShape 17"/>
          <p:cNvSpPr>
            <a:spLocks noChangeArrowheads="1"/>
          </p:cNvSpPr>
          <p:nvPr/>
        </p:nvSpPr>
        <p:spPr bwMode="auto">
          <a:xfrm>
            <a:off x="5626100" y="2940050"/>
            <a:ext cx="974725" cy="127000"/>
          </a:xfrm>
          <a:prstGeom prst="leftRightArrow">
            <a:avLst>
              <a:gd name="adj1" fmla="val 50000"/>
              <a:gd name="adj2" fmla="val 127917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2307" name="Text Box 18"/>
          <p:cNvSpPr txBox="1">
            <a:spLocks noChangeArrowheads="1"/>
          </p:cNvSpPr>
          <p:nvPr/>
        </p:nvSpPr>
        <p:spPr bwMode="auto">
          <a:xfrm>
            <a:off x="6577013" y="2806700"/>
            <a:ext cx="12747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数据总线</a:t>
            </a:r>
            <a:endParaRPr kumimoji="1" lang="zh-CN" altLang="en-US" sz="20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08" name="AutoShape 19"/>
          <p:cNvSpPr>
            <a:spLocks noChangeArrowheads="1"/>
          </p:cNvSpPr>
          <p:nvPr/>
        </p:nvSpPr>
        <p:spPr bwMode="auto">
          <a:xfrm>
            <a:off x="5626100" y="1876425"/>
            <a:ext cx="900113" cy="190500"/>
          </a:xfrm>
          <a:prstGeom prst="rightArrow">
            <a:avLst>
              <a:gd name="adj1" fmla="val 50000"/>
              <a:gd name="adj2" fmla="val 98438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2309" name="Text Box 20"/>
          <p:cNvSpPr txBox="1">
            <a:spLocks noChangeArrowheads="1"/>
          </p:cNvSpPr>
          <p:nvPr/>
        </p:nvSpPr>
        <p:spPr bwMode="auto">
          <a:xfrm>
            <a:off x="6526213" y="1790700"/>
            <a:ext cx="15001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地址总线</a:t>
            </a:r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>
            <a:off x="4740275" y="1749425"/>
            <a:ext cx="7350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地址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锁存</a:t>
            </a:r>
          </a:p>
        </p:txBody>
      </p:sp>
      <p:sp>
        <p:nvSpPr>
          <p:cNvPr id="39958" name="Text Box 22"/>
          <p:cNvSpPr txBox="1">
            <a:spLocks noChangeArrowheads="1"/>
          </p:cNvSpPr>
          <p:nvPr/>
        </p:nvSpPr>
        <p:spPr bwMode="auto">
          <a:xfrm>
            <a:off x="4724400" y="2778125"/>
            <a:ext cx="7016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数据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收发</a:t>
            </a:r>
          </a:p>
        </p:txBody>
      </p:sp>
      <p:sp>
        <p:nvSpPr>
          <p:cNvPr id="12312" name="Text Box 23"/>
          <p:cNvSpPr txBox="1">
            <a:spLocks noChangeArrowheads="1"/>
          </p:cNvSpPr>
          <p:nvPr/>
        </p:nvSpPr>
        <p:spPr bwMode="auto">
          <a:xfrm>
            <a:off x="3525838" y="1304925"/>
            <a:ext cx="9001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</a:rPr>
              <a:t>ALE</a:t>
            </a:r>
          </a:p>
        </p:txBody>
      </p:sp>
      <p:sp>
        <p:nvSpPr>
          <p:cNvPr id="39960" name="Text Box 24"/>
          <p:cNvSpPr txBox="1">
            <a:spLocks noChangeArrowheads="1"/>
          </p:cNvSpPr>
          <p:nvPr/>
        </p:nvSpPr>
        <p:spPr bwMode="auto">
          <a:xfrm>
            <a:off x="709613" y="2166938"/>
            <a:ext cx="1025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时钟发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    器</a:t>
            </a:r>
          </a:p>
        </p:txBody>
      </p:sp>
      <p:sp>
        <p:nvSpPr>
          <p:cNvPr id="12314" name="Line 25"/>
          <p:cNvSpPr>
            <a:spLocks noChangeShapeType="1"/>
          </p:cNvSpPr>
          <p:nvPr/>
        </p:nvSpPr>
        <p:spPr bwMode="auto">
          <a:xfrm>
            <a:off x="1812925" y="2257425"/>
            <a:ext cx="449263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5" name="Line 26"/>
          <p:cNvSpPr>
            <a:spLocks noChangeShapeType="1"/>
          </p:cNvSpPr>
          <p:nvPr/>
        </p:nvSpPr>
        <p:spPr bwMode="auto">
          <a:xfrm>
            <a:off x="1812925" y="2447925"/>
            <a:ext cx="449263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6" name="Line 27"/>
          <p:cNvSpPr>
            <a:spLocks noChangeShapeType="1"/>
          </p:cNvSpPr>
          <p:nvPr/>
        </p:nvSpPr>
        <p:spPr bwMode="auto">
          <a:xfrm>
            <a:off x="1812925" y="2638425"/>
            <a:ext cx="449263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7" name="Line 28"/>
          <p:cNvSpPr>
            <a:spLocks noChangeShapeType="1"/>
          </p:cNvSpPr>
          <p:nvPr/>
        </p:nvSpPr>
        <p:spPr bwMode="auto">
          <a:xfrm flipV="1">
            <a:off x="700088" y="168592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8" name="Line 29"/>
          <p:cNvSpPr>
            <a:spLocks noChangeShapeType="1"/>
          </p:cNvSpPr>
          <p:nvPr/>
        </p:nvSpPr>
        <p:spPr bwMode="auto">
          <a:xfrm>
            <a:off x="700088" y="1685925"/>
            <a:ext cx="301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9" name="Line 30"/>
          <p:cNvSpPr>
            <a:spLocks noChangeShapeType="1"/>
          </p:cNvSpPr>
          <p:nvPr/>
        </p:nvSpPr>
        <p:spPr bwMode="auto">
          <a:xfrm>
            <a:off x="1001713" y="1558925"/>
            <a:ext cx="0" cy="25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20" name="Line 31"/>
          <p:cNvSpPr>
            <a:spLocks noChangeShapeType="1"/>
          </p:cNvSpPr>
          <p:nvPr/>
        </p:nvSpPr>
        <p:spPr bwMode="auto">
          <a:xfrm>
            <a:off x="1374775" y="1558925"/>
            <a:ext cx="0" cy="25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21" name="Rectangle 32"/>
          <p:cNvSpPr>
            <a:spLocks noChangeArrowheads="1"/>
          </p:cNvSpPr>
          <p:nvPr/>
        </p:nvSpPr>
        <p:spPr bwMode="auto">
          <a:xfrm>
            <a:off x="1074738" y="1558925"/>
            <a:ext cx="225425" cy="2540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2322" name="Line 33"/>
          <p:cNvSpPr>
            <a:spLocks noChangeShapeType="1"/>
          </p:cNvSpPr>
          <p:nvPr/>
        </p:nvSpPr>
        <p:spPr bwMode="auto">
          <a:xfrm>
            <a:off x="1374775" y="1685925"/>
            <a:ext cx="301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23" name="Line 34"/>
          <p:cNvSpPr>
            <a:spLocks noChangeShapeType="1"/>
          </p:cNvSpPr>
          <p:nvPr/>
        </p:nvSpPr>
        <p:spPr bwMode="auto">
          <a:xfrm>
            <a:off x="1676400" y="168592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24" name="Rectangle 35"/>
          <p:cNvSpPr>
            <a:spLocks noChangeArrowheads="1"/>
          </p:cNvSpPr>
          <p:nvPr/>
        </p:nvSpPr>
        <p:spPr bwMode="auto">
          <a:xfrm>
            <a:off x="3825875" y="2170113"/>
            <a:ext cx="73025" cy="849312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452563" y="4873625"/>
            <a:ext cx="4892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中宋" pitchFamily="2" charset="-122"/>
              </a:rPr>
              <a:t>控制信号较少，一般可不必接总线控制器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隶书" pitchFamily="49" charset="-122"/>
              </a:rPr>
              <a:t>本章小结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057275"/>
            <a:ext cx="7375525" cy="4392613"/>
          </a:xfrm>
        </p:spPr>
        <p:txBody>
          <a:bodyPr/>
          <a:lstStyle/>
          <a:p>
            <a:pPr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z="2400" smtClean="0"/>
              <a:t>微处理器的一般构成</a:t>
            </a:r>
          </a:p>
          <a:p>
            <a:pPr eaLnBrk="1" hangingPunct="1">
              <a:spcBef>
                <a:spcPct val="5000"/>
              </a:spcBef>
              <a:spcAft>
                <a:spcPct val="0"/>
              </a:spcAft>
            </a:pPr>
            <a:r>
              <a:rPr lang="en-US" altLang="zh-CN" sz="2400" smtClean="0"/>
              <a:t>8088CPU</a:t>
            </a:r>
            <a:r>
              <a:rPr lang="zh-CN" altLang="en-US" sz="2400" smtClean="0"/>
              <a:t>的主要引线及其功能</a:t>
            </a:r>
          </a:p>
          <a:p>
            <a:pPr eaLnBrk="1" hangingPunct="1">
              <a:spcBef>
                <a:spcPct val="5000"/>
              </a:spcBef>
              <a:spcAft>
                <a:spcPct val="0"/>
              </a:spcAft>
            </a:pPr>
            <a:r>
              <a:rPr lang="en-US" altLang="zh-CN" sz="2400" smtClean="0"/>
              <a:t>8088CPU</a:t>
            </a:r>
            <a:r>
              <a:rPr lang="zh-CN" altLang="en-US" sz="2400" smtClean="0"/>
              <a:t>的内部结构</a:t>
            </a:r>
          </a:p>
          <a:p>
            <a:pPr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z="2400" smtClean="0"/>
              <a:t>内部寄存器功能</a:t>
            </a:r>
          </a:p>
          <a:p>
            <a:pPr lvl="1"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z="2000" smtClean="0"/>
              <a:t>寄存器中数据的含义</a:t>
            </a:r>
          </a:p>
          <a:p>
            <a:pPr lvl="1" eaLnBrk="1" hangingPunct="1">
              <a:spcBef>
                <a:spcPct val="5000"/>
              </a:spcBef>
              <a:spcAft>
                <a:spcPct val="0"/>
              </a:spcAft>
            </a:pPr>
            <a:r>
              <a:rPr lang="en-US" altLang="zh-CN" sz="2000" smtClean="0"/>
              <a:t>8</a:t>
            </a:r>
            <a:r>
              <a:rPr lang="zh-CN" altLang="en-US" sz="2000" smtClean="0"/>
              <a:t>位寄存器中存放的均为运算的数据</a:t>
            </a:r>
          </a:p>
          <a:p>
            <a:pPr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z="2400" smtClean="0"/>
              <a:t>存储器寻址</a:t>
            </a:r>
          </a:p>
          <a:p>
            <a:pPr lvl="1"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z="2000" smtClean="0"/>
              <a:t>逻辑地址，段基地址，偏移地址，物理地址</a:t>
            </a:r>
          </a:p>
          <a:p>
            <a:pPr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z="2400" smtClean="0"/>
              <a:t>堆栈</a:t>
            </a:r>
          </a:p>
          <a:p>
            <a:pPr lvl="1"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z="2000" smtClean="0"/>
              <a:t>栈顶地址，栈底地址，堆栈段基地址</a:t>
            </a: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7740650" y="4873625"/>
            <a:ext cx="792163" cy="7429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谢谢！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6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6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6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E927714-5C3F-44E0-BC83-EB9B18B815CC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8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523875" y="193675"/>
            <a:ext cx="7669213" cy="722313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800000"/>
                </a:solidFill>
                <a:cs typeface="隶书" pitchFamily="49" charset="-122"/>
              </a:rPr>
              <a:t>最大模式下的总线连接示意图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149475" y="1419225"/>
            <a:ext cx="1047750" cy="3238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468313" y="1987550"/>
            <a:ext cx="1201737" cy="698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4398963" y="1419225"/>
            <a:ext cx="1125537" cy="952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4398963" y="2498725"/>
            <a:ext cx="1125537" cy="889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2298700" y="2351088"/>
            <a:ext cx="82391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8088</a:t>
            </a:r>
          </a:p>
          <a:p>
            <a:pPr>
              <a:spcBef>
                <a:spcPct val="50000"/>
              </a:spcBef>
              <a:defRPr/>
            </a:pPr>
            <a:r>
              <a:rPr kumimoji="1"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CPU</a:t>
            </a:r>
          </a:p>
        </p:txBody>
      </p:sp>
      <p:sp>
        <p:nvSpPr>
          <p:cNvPr id="13321" name="Line 8"/>
          <p:cNvSpPr>
            <a:spLocks noChangeShapeType="1"/>
          </p:cNvSpPr>
          <p:nvPr/>
        </p:nvSpPr>
        <p:spPr bwMode="auto">
          <a:xfrm>
            <a:off x="3197225" y="1609725"/>
            <a:ext cx="1201738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2" name="AutoShape 9"/>
          <p:cNvSpPr>
            <a:spLocks noChangeArrowheads="1"/>
          </p:cNvSpPr>
          <p:nvPr/>
        </p:nvSpPr>
        <p:spPr bwMode="auto">
          <a:xfrm>
            <a:off x="3197225" y="1990725"/>
            <a:ext cx="1201738" cy="127000"/>
          </a:xfrm>
          <a:prstGeom prst="rightArrow">
            <a:avLst>
              <a:gd name="adj1" fmla="val 50000"/>
              <a:gd name="adj2" fmla="val 197135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3323" name="AutoShape 10"/>
          <p:cNvSpPr>
            <a:spLocks noChangeArrowheads="1"/>
          </p:cNvSpPr>
          <p:nvPr/>
        </p:nvSpPr>
        <p:spPr bwMode="auto">
          <a:xfrm>
            <a:off x="3797300" y="2851150"/>
            <a:ext cx="601663" cy="127000"/>
          </a:xfrm>
          <a:prstGeom prst="rightArrow">
            <a:avLst>
              <a:gd name="adj1" fmla="val 50000"/>
              <a:gd name="adj2" fmla="val 98698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3324" name="AutoShape 11"/>
          <p:cNvSpPr>
            <a:spLocks noChangeArrowheads="1"/>
          </p:cNvSpPr>
          <p:nvPr/>
        </p:nvSpPr>
        <p:spPr bwMode="auto">
          <a:xfrm>
            <a:off x="5524500" y="4022725"/>
            <a:ext cx="974725" cy="127000"/>
          </a:xfrm>
          <a:prstGeom prst="leftRightArrow">
            <a:avLst>
              <a:gd name="adj1" fmla="val 50000"/>
              <a:gd name="adj2" fmla="val 127917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3325" name="AutoShape 12"/>
          <p:cNvSpPr>
            <a:spLocks noChangeArrowheads="1"/>
          </p:cNvSpPr>
          <p:nvPr/>
        </p:nvSpPr>
        <p:spPr bwMode="auto">
          <a:xfrm>
            <a:off x="5524500" y="2863850"/>
            <a:ext cx="974725" cy="127000"/>
          </a:xfrm>
          <a:prstGeom prst="leftRightArrow">
            <a:avLst>
              <a:gd name="adj1" fmla="val 50000"/>
              <a:gd name="adj2" fmla="val 127917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3326" name="Text Box 13"/>
          <p:cNvSpPr txBox="1">
            <a:spLocks noChangeArrowheads="1"/>
          </p:cNvSpPr>
          <p:nvPr/>
        </p:nvSpPr>
        <p:spPr bwMode="auto">
          <a:xfrm>
            <a:off x="6553200" y="2727325"/>
            <a:ext cx="1647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数据总线</a:t>
            </a:r>
            <a:endParaRPr kumimoji="1" lang="zh-CN" altLang="en-US" sz="20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327" name="AutoShape 14"/>
          <p:cNvSpPr>
            <a:spLocks noChangeArrowheads="1"/>
          </p:cNvSpPr>
          <p:nvPr/>
        </p:nvSpPr>
        <p:spPr bwMode="auto">
          <a:xfrm>
            <a:off x="5524500" y="1800225"/>
            <a:ext cx="896938" cy="190500"/>
          </a:xfrm>
          <a:prstGeom prst="rightArrow">
            <a:avLst>
              <a:gd name="adj1" fmla="val 50000"/>
              <a:gd name="adj2" fmla="val 98090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3328" name="Text Box 15"/>
          <p:cNvSpPr txBox="1">
            <a:spLocks noChangeArrowheads="1"/>
          </p:cNvSpPr>
          <p:nvPr/>
        </p:nvSpPr>
        <p:spPr bwMode="auto">
          <a:xfrm>
            <a:off x="6535738" y="1676400"/>
            <a:ext cx="19510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地址总线</a:t>
            </a:r>
            <a:endParaRPr kumimoji="1" lang="zh-CN" altLang="en-US" sz="20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4622800" y="1660525"/>
            <a:ext cx="9017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地址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锁存</a:t>
            </a:r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4649788" y="2722563"/>
            <a:ext cx="8969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数据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收发</a:t>
            </a:r>
          </a:p>
        </p:txBody>
      </p:sp>
      <p:sp>
        <p:nvSpPr>
          <p:cNvPr id="13331" name="Text Box 18"/>
          <p:cNvSpPr txBox="1">
            <a:spLocks noChangeArrowheads="1"/>
          </p:cNvSpPr>
          <p:nvPr/>
        </p:nvSpPr>
        <p:spPr bwMode="auto">
          <a:xfrm>
            <a:off x="3436938" y="1247775"/>
            <a:ext cx="898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1800">
                <a:solidFill>
                  <a:schemeClr val="tx1"/>
                </a:solidFill>
                <a:latin typeface="Times New Roman" pitchFamily="18" charset="0"/>
              </a:rPr>
              <a:t>ALE</a:t>
            </a:r>
          </a:p>
        </p:txBody>
      </p:sp>
      <p:sp>
        <p:nvSpPr>
          <p:cNvPr id="42003" name="Text Box 19"/>
          <p:cNvSpPr txBox="1">
            <a:spLocks noChangeArrowheads="1"/>
          </p:cNvSpPr>
          <p:nvPr/>
        </p:nvSpPr>
        <p:spPr bwMode="auto">
          <a:xfrm>
            <a:off x="584200" y="2138363"/>
            <a:ext cx="10525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时钟发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    器</a:t>
            </a:r>
          </a:p>
        </p:txBody>
      </p:sp>
      <p:sp>
        <p:nvSpPr>
          <p:cNvPr id="13333" name="Line 20"/>
          <p:cNvSpPr>
            <a:spLocks noChangeShapeType="1"/>
          </p:cNvSpPr>
          <p:nvPr/>
        </p:nvSpPr>
        <p:spPr bwMode="auto">
          <a:xfrm>
            <a:off x="1697038" y="2181225"/>
            <a:ext cx="452437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4" name="Line 21"/>
          <p:cNvSpPr>
            <a:spLocks noChangeShapeType="1"/>
          </p:cNvSpPr>
          <p:nvPr/>
        </p:nvSpPr>
        <p:spPr bwMode="auto">
          <a:xfrm>
            <a:off x="1697038" y="2371725"/>
            <a:ext cx="452437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5" name="Line 22"/>
          <p:cNvSpPr>
            <a:spLocks noChangeShapeType="1"/>
          </p:cNvSpPr>
          <p:nvPr/>
        </p:nvSpPr>
        <p:spPr bwMode="auto">
          <a:xfrm>
            <a:off x="1697038" y="2562225"/>
            <a:ext cx="452437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6" name="Line 23"/>
          <p:cNvSpPr>
            <a:spLocks noChangeShapeType="1"/>
          </p:cNvSpPr>
          <p:nvPr/>
        </p:nvSpPr>
        <p:spPr bwMode="auto">
          <a:xfrm flipV="1">
            <a:off x="573088" y="160972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7" name="Line 24"/>
          <p:cNvSpPr>
            <a:spLocks noChangeShapeType="1"/>
          </p:cNvSpPr>
          <p:nvPr/>
        </p:nvSpPr>
        <p:spPr bwMode="auto">
          <a:xfrm>
            <a:off x="573088" y="1609725"/>
            <a:ext cx="298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8" name="Line 25"/>
          <p:cNvSpPr>
            <a:spLocks noChangeShapeType="1"/>
          </p:cNvSpPr>
          <p:nvPr/>
        </p:nvSpPr>
        <p:spPr bwMode="auto">
          <a:xfrm>
            <a:off x="871538" y="1482725"/>
            <a:ext cx="0" cy="25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9" name="Line 26"/>
          <p:cNvSpPr>
            <a:spLocks noChangeShapeType="1"/>
          </p:cNvSpPr>
          <p:nvPr/>
        </p:nvSpPr>
        <p:spPr bwMode="auto">
          <a:xfrm>
            <a:off x="1247775" y="1482725"/>
            <a:ext cx="0" cy="25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0" name="Rectangle 27"/>
          <p:cNvSpPr>
            <a:spLocks noChangeArrowheads="1"/>
          </p:cNvSpPr>
          <p:nvPr/>
        </p:nvSpPr>
        <p:spPr bwMode="auto">
          <a:xfrm>
            <a:off x="947738" y="1482725"/>
            <a:ext cx="225425" cy="2540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3341" name="Line 28"/>
          <p:cNvSpPr>
            <a:spLocks noChangeShapeType="1"/>
          </p:cNvSpPr>
          <p:nvPr/>
        </p:nvSpPr>
        <p:spPr bwMode="auto">
          <a:xfrm>
            <a:off x="1247775" y="1609725"/>
            <a:ext cx="298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2" name="Line 29"/>
          <p:cNvSpPr>
            <a:spLocks noChangeShapeType="1"/>
          </p:cNvSpPr>
          <p:nvPr/>
        </p:nvSpPr>
        <p:spPr bwMode="auto">
          <a:xfrm>
            <a:off x="1546225" y="160972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3" name="Rectangle 30"/>
          <p:cNvSpPr>
            <a:spLocks noChangeArrowheads="1"/>
          </p:cNvSpPr>
          <p:nvPr/>
        </p:nvSpPr>
        <p:spPr bwMode="auto">
          <a:xfrm>
            <a:off x="3724275" y="2093913"/>
            <a:ext cx="73025" cy="849312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2015" name="Rectangle 31"/>
          <p:cNvSpPr>
            <a:spLocks noChangeArrowheads="1"/>
          </p:cNvSpPr>
          <p:nvPr/>
        </p:nvSpPr>
        <p:spPr bwMode="auto">
          <a:xfrm>
            <a:off x="4398963" y="3578225"/>
            <a:ext cx="1125537" cy="1079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2016" name="Text Box 32"/>
          <p:cNvSpPr txBox="1">
            <a:spLocks noChangeArrowheads="1"/>
          </p:cNvSpPr>
          <p:nvPr/>
        </p:nvSpPr>
        <p:spPr bwMode="auto">
          <a:xfrm>
            <a:off x="4491038" y="3883025"/>
            <a:ext cx="11080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总    线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控制器</a:t>
            </a:r>
          </a:p>
        </p:txBody>
      </p:sp>
      <p:sp>
        <p:nvSpPr>
          <p:cNvPr id="13346" name="Line 33"/>
          <p:cNvSpPr>
            <a:spLocks noChangeShapeType="1"/>
          </p:cNvSpPr>
          <p:nvPr/>
        </p:nvSpPr>
        <p:spPr bwMode="auto">
          <a:xfrm>
            <a:off x="3197225" y="4541838"/>
            <a:ext cx="1201738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7" name="Line 34"/>
          <p:cNvSpPr>
            <a:spLocks noChangeShapeType="1"/>
          </p:cNvSpPr>
          <p:nvPr/>
        </p:nvSpPr>
        <p:spPr bwMode="auto">
          <a:xfrm>
            <a:off x="3197225" y="4340225"/>
            <a:ext cx="1201738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8" name="Line 35"/>
          <p:cNvSpPr>
            <a:spLocks noChangeShapeType="1"/>
          </p:cNvSpPr>
          <p:nvPr/>
        </p:nvSpPr>
        <p:spPr bwMode="auto">
          <a:xfrm>
            <a:off x="3197225" y="4149725"/>
            <a:ext cx="1201738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9" name="Line 36"/>
          <p:cNvSpPr>
            <a:spLocks noChangeShapeType="1"/>
          </p:cNvSpPr>
          <p:nvPr/>
        </p:nvSpPr>
        <p:spPr bwMode="auto">
          <a:xfrm>
            <a:off x="3348038" y="1609725"/>
            <a:ext cx="0" cy="234950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50" name="Line 37"/>
          <p:cNvSpPr>
            <a:spLocks noChangeShapeType="1"/>
          </p:cNvSpPr>
          <p:nvPr/>
        </p:nvSpPr>
        <p:spPr bwMode="auto">
          <a:xfrm>
            <a:off x="3348038" y="3959225"/>
            <a:ext cx="1050925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51" name="AutoShape 38"/>
          <p:cNvSpPr>
            <a:spLocks noChangeArrowheads="1"/>
          </p:cNvSpPr>
          <p:nvPr/>
        </p:nvSpPr>
        <p:spPr bwMode="auto">
          <a:xfrm>
            <a:off x="3797300" y="3122613"/>
            <a:ext cx="601663" cy="127000"/>
          </a:xfrm>
          <a:prstGeom prst="rightArrow">
            <a:avLst>
              <a:gd name="adj1" fmla="val 50000"/>
              <a:gd name="adj2" fmla="val 98698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3352" name="Rectangle 39"/>
          <p:cNvSpPr>
            <a:spLocks noChangeArrowheads="1"/>
          </p:cNvSpPr>
          <p:nvPr/>
        </p:nvSpPr>
        <p:spPr bwMode="auto">
          <a:xfrm>
            <a:off x="3724275" y="3157538"/>
            <a:ext cx="73025" cy="635000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3353" name="Rectangle 40"/>
          <p:cNvSpPr>
            <a:spLocks noChangeArrowheads="1"/>
          </p:cNvSpPr>
          <p:nvPr/>
        </p:nvSpPr>
        <p:spPr bwMode="auto">
          <a:xfrm>
            <a:off x="3724275" y="3729038"/>
            <a:ext cx="674688" cy="63500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800" b="0">
              <a:solidFill>
                <a:schemeClr val="tx1"/>
              </a:solidFill>
              <a:ea typeface="宋体" charset="-122"/>
            </a:endParaRPr>
          </a:p>
        </p:txBody>
      </p:sp>
      <p:cxnSp>
        <p:nvCxnSpPr>
          <p:cNvPr id="13354" name="AutoShape 41"/>
          <p:cNvCxnSpPr>
            <a:cxnSpLocks noChangeShapeType="1"/>
            <a:stCxn id="13349" idx="0"/>
          </p:cNvCxnSpPr>
          <p:nvPr/>
        </p:nvCxnSpPr>
        <p:spPr bwMode="auto">
          <a:xfrm>
            <a:off x="3348038" y="1598613"/>
            <a:ext cx="1587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55" name="Text Box 42"/>
          <p:cNvSpPr txBox="1">
            <a:spLocks noChangeArrowheads="1"/>
          </p:cNvSpPr>
          <p:nvPr/>
        </p:nvSpPr>
        <p:spPr bwMode="auto">
          <a:xfrm>
            <a:off x="3173413" y="1373188"/>
            <a:ext cx="376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 b="0">
                <a:solidFill>
                  <a:schemeClr val="bg2"/>
                </a:solidFill>
                <a:latin typeface="Times New Roman" pitchFamily="18" charset="0"/>
                <a:sym typeface="Wingdings 2" pitchFamily="18" charset="2"/>
              </a:rPr>
              <a:t></a:t>
            </a:r>
            <a:endParaRPr kumimoji="1" lang="zh-CN" altLang="en-US" sz="2400" b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3356" name="Text Box 43"/>
          <p:cNvSpPr txBox="1">
            <a:spLocks noChangeArrowheads="1"/>
          </p:cNvSpPr>
          <p:nvPr/>
        </p:nvSpPr>
        <p:spPr bwMode="auto">
          <a:xfrm>
            <a:off x="6570663" y="3906838"/>
            <a:ext cx="17795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控制总线</a:t>
            </a:r>
            <a:endParaRPr kumimoji="1" lang="zh-CN" altLang="en-US" sz="20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1116013" y="4960938"/>
            <a:ext cx="65770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中宋" pitchFamily="2" charset="-122"/>
              </a:rPr>
              <a:t>控制信号较多，需要通过总线控制器实现控制信号传输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2C5A069-185F-41C3-A9C0-6C4077E530A7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9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3675"/>
            <a:ext cx="7670800" cy="6619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990000"/>
                </a:solidFill>
                <a:cs typeface="隶书" pitchFamily="49" charset="-122"/>
              </a:rPr>
              <a:t>两种工作模式的选择方式</a:t>
            </a:r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344613"/>
            <a:ext cx="7650162" cy="2376487"/>
          </a:xfrm>
        </p:spPr>
        <p:txBody>
          <a:bodyPr/>
          <a:lstStyle/>
          <a:p>
            <a:pPr eaLnBrk="1" hangingPunct="1">
              <a:lnSpc>
                <a:spcPct val="130000"/>
              </a:lnSpc>
              <a:spcAft>
                <a:spcPct val="0"/>
              </a:spcAft>
            </a:pPr>
            <a:r>
              <a:rPr lang="zh-CN" altLang="en-US" smtClean="0">
                <a:latin typeface="宋体" charset="-122"/>
              </a:rPr>
              <a:t>8088是工作在最小还是最大模式由</a:t>
            </a:r>
            <a:r>
              <a:rPr lang="en-US" altLang="zh-CN" smtClean="0">
                <a:latin typeface="宋体" charset="-122"/>
              </a:rPr>
              <a:t>MN/MX</a:t>
            </a:r>
            <a:r>
              <a:rPr lang="zh-CN" altLang="en-US" smtClean="0">
                <a:latin typeface="宋体" charset="-122"/>
              </a:rPr>
              <a:t>引线的状态决定。</a:t>
            </a:r>
          </a:p>
          <a:p>
            <a:pPr lvl="1" eaLnBrk="1" hangingPunct="1">
              <a:lnSpc>
                <a:spcPct val="130000"/>
              </a:lnSpc>
              <a:spcAft>
                <a:spcPct val="0"/>
              </a:spcAft>
            </a:pPr>
            <a:r>
              <a:rPr lang="en-US" altLang="zh-CN" smtClean="0">
                <a:latin typeface="宋体" charset="-122"/>
              </a:rPr>
              <a:t>MN/MX=0——</a:t>
            </a:r>
            <a:r>
              <a:rPr lang="zh-CN" altLang="en-US" smtClean="0">
                <a:latin typeface="宋体" charset="-122"/>
              </a:rPr>
              <a:t>工作于最大模式</a:t>
            </a:r>
            <a:endParaRPr lang="en-US" altLang="zh-CN" smtClean="0">
              <a:latin typeface="宋体" charset="-122"/>
            </a:endParaRPr>
          </a:p>
          <a:p>
            <a:pPr lvl="1" eaLnBrk="1" hangingPunct="1">
              <a:lnSpc>
                <a:spcPct val="130000"/>
              </a:lnSpc>
              <a:spcAft>
                <a:spcPct val="0"/>
              </a:spcAft>
            </a:pPr>
            <a:r>
              <a:rPr lang="en-US" altLang="zh-CN" smtClean="0">
                <a:latin typeface="宋体" charset="-122"/>
              </a:rPr>
              <a:t>MN/MX=1——</a:t>
            </a:r>
            <a:r>
              <a:rPr lang="zh-CN" altLang="en-US" smtClean="0">
                <a:latin typeface="宋体" charset="-122"/>
              </a:rPr>
              <a:t>工作于最小模式</a:t>
            </a:r>
          </a:p>
        </p:txBody>
      </p:sp>
      <p:sp>
        <p:nvSpPr>
          <p:cNvPr id="256004" name="Line 4"/>
          <p:cNvSpPr>
            <a:spLocks noChangeShapeType="1"/>
          </p:cNvSpPr>
          <p:nvPr/>
        </p:nvSpPr>
        <p:spPr bwMode="auto">
          <a:xfrm>
            <a:off x="7050088" y="1517650"/>
            <a:ext cx="315912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05" name="Line 5"/>
          <p:cNvSpPr>
            <a:spLocks noChangeShapeType="1"/>
          </p:cNvSpPr>
          <p:nvPr/>
        </p:nvSpPr>
        <p:spPr bwMode="auto">
          <a:xfrm>
            <a:off x="2008188" y="2686050"/>
            <a:ext cx="29845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1990725" y="3241675"/>
            <a:ext cx="30003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6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4" grpId="0" animBg="1"/>
      <p:bldP spid="25600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CHTO" val="257"/>
  <p:tag name="HOTSPOTTYPE" val="DefinedInNavigator"/>
  <p:tag name="DEFINEDINNAVIGATOR" val="True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隶书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6600"/>
        </a:solidFill>
        <a:ln w="12700" cap="sq" cmpd="sng" algn="ctr">
          <a:solidFill>
            <a:srgbClr val="FF6600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6600"/>
        </a:solidFill>
        <a:ln w="12700" cap="sq" cmpd="sng" algn="ctr">
          <a:solidFill>
            <a:srgbClr val="FF6600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6600"/>
        </a:solidFill>
        <a:ln w="12700" cap="sq" cmpd="sng" algn="ctr">
          <a:solidFill>
            <a:srgbClr val="FF6600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6600"/>
        </a:solidFill>
        <a:ln w="12700" cap="sq" cmpd="sng" algn="ctr">
          <a:solidFill>
            <a:srgbClr val="FF6600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4964</TotalTime>
  <Words>3015</Words>
  <Application>Microsoft Office PowerPoint</Application>
  <PresentationFormat>自定义</PresentationFormat>
  <Paragraphs>680</Paragraphs>
  <Slides>70</Slides>
  <Notes>42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70</vt:i4>
      </vt:variant>
    </vt:vector>
  </HeadingPairs>
  <TitlesOfParts>
    <vt:vector size="89" baseType="lpstr">
      <vt:lpstr>Tahoma</vt:lpstr>
      <vt:lpstr>宋体</vt:lpstr>
      <vt:lpstr>Arial</vt:lpstr>
      <vt:lpstr>微软雅黑</vt:lpstr>
      <vt:lpstr>隶书</vt:lpstr>
      <vt:lpstr>楷体_GB2312</vt:lpstr>
      <vt:lpstr>Wingdings</vt:lpstr>
      <vt:lpstr>Times New Roman</vt:lpstr>
      <vt:lpstr>华文行楷</vt:lpstr>
      <vt:lpstr>华文中宋</vt:lpstr>
      <vt:lpstr>黑体</vt:lpstr>
      <vt:lpstr>Wingdings 2</vt:lpstr>
      <vt:lpstr>华文楷体</vt:lpstr>
      <vt:lpstr>华文琥珀</vt:lpstr>
      <vt:lpstr>Blends</vt:lpstr>
      <vt:lpstr>诗情画意</vt:lpstr>
      <vt:lpstr>剪辑</vt:lpstr>
      <vt:lpstr>VISIO</vt:lpstr>
      <vt:lpstr>Visio</vt:lpstr>
      <vt:lpstr>PowerPoint 演示文稿</vt:lpstr>
      <vt:lpstr>主要内容：</vt:lpstr>
      <vt:lpstr>关注点：</vt:lpstr>
      <vt:lpstr>一、8088/8086 CPU的特点</vt:lpstr>
      <vt:lpstr>1. 8088/8086 CPU的特点</vt:lpstr>
      <vt:lpstr>2. 8088CPU的两种工作模式</vt:lpstr>
      <vt:lpstr>最小模式下的总线连接示意图</vt:lpstr>
      <vt:lpstr>最大模式下的总线连接示意图</vt:lpstr>
      <vt:lpstr>两种工作模式的选择方式</vt:lpstr>
      <vt:lpstr>二、8088/8086的引线及功能</vt:lpstr>
      <vt:lpstr>PowerPoint 演示文稿</vt:lpstr>
      <vt:lpstr>微处理器读取一条指令的控制过程</vt:lpstr>
      <vt:lpstr>PowerPoint 演示文稿</vt:lpstr>
      <vt:lpstr>主要引线——最小模式下的8088引线</vt:lpstr>
      <vt:lpstr>主要的控制和状态信号</vt:lpstr>
      <vt:lpstr>例：</vt:lpstr>
      <vt:lpstr>READY信号</vt:lpstr>
      <vt:lpstr>CPU访问一次内存或接口的主要信号</vt:lpstr>
      <vt:lpstr>中断请求和响应信号</vt:lpstr>
      <vt:lpstr>总线保持信号</vt:lpstr>
      <vt:lpstr>三、8088/8086的内部结构</vt:lpstr>
      <vt:lpstr>1. 组成</vt:lpstr>
      <vt:lpstr>2. 执行单元</vt:lpstr>
      <vt:lpstr>执行单元</vt:lpstr>
      <vt:lpstr>3. 总线接口单元</vt:lpstr>
      <vt:lpstr>结论</vt:lpstr>
      <vt:lpstr>四、内部寄存器</vt:lpstr>
      <vt:lpstr>内部寄存器的类型</vt:lpstr>
      <vt:lpstr>1. 通用寄存器</vt:lpstr>
      <vt:lpstr>数据寄存器</vt:lpstr>
      <vt:lpstr>数据寄存器特有的习惯用法</vt:lpstr>
      <vt:lpstr>地址指针寄存器</vt:lpstr>
      <vt:lpstr>BX与BP在应用上的区别</vt:lpstr>
      <vt:lpstr>变址寄存器</vt:lpstr>
      <vt:lpstr>通用寄存器小结</vt:lpstr>
      <vt:lpstr>2. 控制寄存器</vt:lpstr>
      <vt:lpstr>状态标志位（1）</vt:lpstr>
      <vt:lpstr>状态标志位（2）</vt:lpstr>
      <vt:lpstr>状态标志位例</vt:lpstr>
      <vt:lpstr>控制标志位</vt:lpstr>
      <vt:lpstr>3. 段寄存器</vt:lpstr>
      <vt:lpstr>五、存储器寻址</vt:lpstr>
      <vt:lpstr>内存储器管理</vt:lpstr>
      <vt:lpstr>内存地址变换</vt:lpstr>
      <vt:lpstr>1. 内存单元的编址（1）</vt:lpstr>
      <vt:lpstr>存储器的编址（2）</vt:lpstr>
      <vt:lpstr>存储器的编址（3）</vt:lpstr>
      <vt:lpstr>存储器的编址（4）</vt:lpstr>
      <vt:lpstr>2. 实地址模式下的存储器地址变换</vt:lpstr>
      <vt:lpstr>3. 段寄存器</vt:lpstr>
      <vt:lpstr>段寄存器</vt:lpstr>
      <vt:lpstr>例:</vt:lpstr>
      <vt:lpstr>4. 逻辑段与逻辑地址</vt:lpstr>
      <vt:lpstr>逻辑段与逻辑地址</vt:lpstr>
      <vt:lpstr>例：</vt:lpstr>
      <vt:lpstr>例：</vt:lpstr>
      <vt:lpstr>逻辑段说明</vt:lpstr>
      <vt:lpstr>5. 存储器的保护模式</vt:lpstr>
      <vt:lpstr>保护模式下的存储器地址变换</vt:lpstr>
      <vt:lpstr>6. 堆栈及堆栈段的使用</vt:lpstr>
      <vt:lpstr>例：</vt:lpstr>
      <vt:lpstr>六、总线时序</vt:lpstr>
      <vt:lpstr>时序</vt:lpstr>
      <vt:lpstr>七、8088系统总线</vt:lpstr>
      <vt:lpstr>主要内容：</vt:lpstr>
      <vt:lpstr>1. 概述</vt:lpstr>
      <vt:lpstr>2. 总线分类</vt:lpstr>
      <vt:lpstr>3. 总线的基本功能</vt:lpstr>
      <vt:lpstr>4. 总线的主要性能指标</vt:lpstr>
      <vt:lpstr>本章小结</vt:lpstr>
    </vt:vector>
  </TitlesOfParts>
  <Manager/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第2章 微型计算机基础</dc:title>
  <dc:creator>Xiangguo Yan</dc:creator>
  <cp:lastModifiedBy>wun</cp:lastModifiedBy>
  <cp:revision>304</cp:revision>
  <cp:lastPrinted>1995-12-08T18:33:06Z</cp:lastPrinted>
  <dcterms:created xsi:type="dcterms:W3CDTF">2002-02-18T14:13:56Z</dcterms:created>
  <dcterms:modified xsi:type="dcterms:W3CDTF">2016-12-12T08:08:09Z</dcterms:modified>
</cp:coreProperties>
</file>