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</p:sldMasterIdLst>
  <p:notesMasterIdLst>
    <p:notesMasterId r:id="rId59"/>
  </p:notesMasterIdLst>
  <p:handoutMasterIdLst>
    <p:handoutMasterId r:id="rId60"/>
  </p:handoutMasterIdLst>
  <p:sldIdLst>
    <p:sldId id="506" r:id="rId3"/>
    <p:sldId id="438" r:id="rId4"/>
    <p:sldId id="503" r:id="rId5"/>
    <p:sldId id="513" r:id="rId6"/>
    <p:sldId id="514" r:id="rId7"/>
    <p:sldId id="515" r:id="rId8"/>
    <p:sldId id="516" r:id="rId9"/>
    <p:sldId id="444" r:id="rId10"/>
    <p:sldId id="517" r:id="rId11"/>
    <p:sldId id="518" r:id="rId12"/>
    <p:sldId id="519" r:id="rId13"/>
    <p:sldId id="445" r:id="rId14"/>
    <p:sldId id="446" r:id="rId15"/>
    <p:sldId id="507" r:id="rId16"/>
    <p:sldId id="508" r:id="rId17"/>
    <p:sldId id="509" r:id="rId18"/>
    <p:sldId id="510" r:id="rId19"/>
    <p:sldId id="511" r:id="rId20"/>
    <p:sldId id="512" r:id="rId21"/>
    <p:sldId id="453" r:id="rId22"/>
    <p:sldId id="461" r:id="rId23"/>
    <p:sldId id="459" r:id="rId24"/>
    <p:sldId id="460" r:id="rId25"/>
    <p:sldId id="458" r:id="rId26"/>
    <p:sldId id="520" r:id="rId27"/>
    <p:sldId id="521" r:id="rId28"/>
    <p:sldId id="522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73" r:id="rId41"/>
    <p:sldId id="474" r:id="rId42"/>
    <p:sldId id="475" r:id="rId43"/>
    <p:sldId id="476" r:id="rId44"/>
    <p:sldId id="477" r:id="rId45"/>
    <p:sldId id="486" r:id="rId46"/>
    <p:sldId id="487" r:id="rId47"/>
    <p:sldId id="488" r:id="rId48"/>
    <p:sldId id="489" r:id="rId49"/>
    <p:sldId id="526" r:id="rId50"/>
    <p:sldId id="490" r:id="rId51"/>
    <p:sldId id="492" r:id="rId52"/>
    <p:sldId id="493" r:id="rId53"/>
    <p:sldId id="495" r:id="rId54"/>
    <p:sldId id="497" r:id="rId55"/>
    <p:sldId id="499" r:id="rId56"/>
    <p:sldId id="504" r:id="rId57"/>
    <p:sldId id="505" r:id="rId5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rgbClr val="FFFF00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6992"/>
    <a:srgbClr val="449A38"/>
    <a:srgbClr val="FFFF00"/>
    <a:srgbClr val="CCCC00"/>
    <a:srgbClr val="BF8723"/>
    <a:srgbClr val="000000"/>
    <a:srgbClr val="3366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3273" autoAdjust="0"/>
  </p:normalViewPr>
  <p:slideViewPr>
    <p:cSldViewPr>
      <p:cViewPr varScale="1">
        <p:scale>
          <a:sx n="72" d="100"/>
          <a:sy n="72" d="100"/>
        </p:scale>
        <p:origin x="-13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92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fld id="{6EEF4D9E-F73C-4E80-9A99-F4B17B8004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1406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fld id="{A0EBF072-A45B-4FF0-8B9E-FB312024AF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75993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F55EBBAD-82FB-413C-9CD5-D85BE8632211}" type="slidenum">
              <a:rPr lang="en-US" altLang="zh-CN" b="0">
                <a:solidFill>
                  <a:schemeClr val="tx1"/>
                </a:solidFill>
              </a:rPr>
              <a:pPr/>
              <a:t>2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2F17442-FB0A-4CA9-BEAE-9A18D09882E5}" type="slidenum">
              <a:rPr lang="en-US" altLang="zh-CN" b="0">
                <a:solidFill>
                  <a:schemeClr val="tx1"/>
                </a:solidFill>
              </a:rPr>
              <a:pPr/>
              <a:t>28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88F92FF1-8C3B-4054-9152-B4EB4B6D2F94}" type="slidenum">
              <a:rPr lang="en-US" altLang="zh-CN" b="0">
                <a:solidFill>
                  <a:schemeClr val="tx1"/>
                </a:solidFill>
              </a:rPr>
              <a:pPr/>
              <a:t>29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5C5C1E6-C5F1-4C6E-9118-64AB8297A01B}" type="slidenum">
              <a:rPr lang="en-US" altLang="zh-CN" b="0">
                <a:solidFill>
                  <a:schemeClr val="tx1"/>
                </a:solidFill>
              </a:rPr>
              <a:pPr/>
              <a:t>30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BF92E616-EBC0-4F52-8FA1-A4E858395643}" type="slidenum">
              <a:rPr lang="en-US" altLang="zh-CN" b="0">
                <a:solidFill>
                  <a:schemeClr val="tx1"/>
                </a:solidFill>
              </a:rPr>
              <a:pPr/>
              <a:t>31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07466DCD-6C16-4F15-96E0-1B2F806B0ABC}" type="slidenum">
              <a:rPr lang="en-US" altLang="zh-CN" b="0">
                <a:solidFill>
                  <a:schemeClr val="tx1"/>
                </a:solidFill>
              </a:rPr>
              <a:pPr/>
              <a:t>32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DCBE5582-3A55-46D2-A870-DEFB6ECA2306}" type="slidenum">
              <a:rPr lang="en-US" altLang="zh-CN" b="0">
                <a:solidFill>
                  <a:schemeClr val="tx1"/>
                </a:solidFill>
              </a:rPr>
              <a:pPr/>
              <a:t>33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29C1EC67-CDB8-4108-AC48-5477D5E020CC}" type="slidenum">
              <a:rPr lang="en-US" altLang="zh-CN" b="0">
                <a:solidFill>
                  <a:schemeClr val="tx1"/>
                </a:solidFill>
              </a:rPr>
              <a:pPr/>
              <a:t>34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566B44C-99B3-4DF1-9EE9-F2BC746EFE88}" type="slidenum">
              <a:rPr lang="en-US" altLang="zh-CN" b="0">
                <a:solidFill>
                  <a:schemeClr val="tx1"/>
                </a:solidFill>
              </a:rPr>
              <a:pPr/>
              <a:t>35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4C9F8D89-C654-4835-8346-7D405571ECAF}" type="slidenum">
              <a:rPr lang="en-US" altLang="zh-CN" b="0">
                <a:solidFill>
                  <a:schemeClr val="tx1"/>
                </a:solidFill>
              </a:rPr>
              <a:pPr/>
              <a:t>36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CF63B6F6-2D45-4208-BA77-880CBD904213}" type="slidenum">
              <a:rPr lang="en-US" altLang="zh-CN" b="0">
                <a:solidFill>
                  <a:schemeClr val="tx1"/>
                </a:solidFill>
              </a:rPr>
              <a:pPr/>
              <a:t>37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不同系统，要求不同，这个问题</a:t>
            </a:r>
            <a:r>
              <a:rPr lang="en-US" altLang="zh-CN" smtClean="0"/>
              <a:t>12306</a:t>
            </a:r>
            <a:r>
              <a:rPr lang="zh-CN" altLang="en-US" smtClean="0"/>
              <a:t>，彩票系统，快速响应，改成</a:t>
            </a:r>
            <a:r>
              <a:rPr lang="en-US" altLang="zh-CN" smtClean="0"/>
              <a:t>c</a:t>
            </a:r>
            <a:r>
              <a:rPr lang="zh-CN" altLang="en-US" smtClean="0"/>
              <a:t>语言优化</a:t>
            </a:r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7E193FD-2741-4D85-8E9A-58A6051E8A2F}" type="slidenum">
              <a:rPr lang="en-US" altLang="zh-CN" b="0">
                <a:solidFill>
                  <a:schemeClr val="tx1"/>
                </a:solidFill>
              </a:rPr>
              <a:pPr/>
              <a:t>5</a:t>
            </a:fld>
            <a:endParaRPr lang="en-US" altLang="zh-CN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7209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CB278564-2777-404F-8156-CFC31720EE29}" type="slidenum">
              <a:rPr lang="en-US" altLang="zh-CN" b="0">
                <a:solidFill>
                  <a:schemeClr val="tx1"/>
                </a:solidFill>
              </a:rPr>
              <a:pPr/>
              <a:t>38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8A609DB2-CD90-4121-A200-0216D1DD4BFB}" type="slidenum">
              <a:rPr lang="en-US" altLang="zh-CN" b="0">
                <a:solidFill>
                  <a:schemeClr val="tx1"/>
                </a:solidFill>
              </a:rPr>
              <a:pPr/>
              <a:t>39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C33522C-4EFD-4A30-95A5-7B9E6D748E8F}" type="slidenum">
              <a:rPr lang="en-US" altLang="zh-CN" b="0">
                <a:solidFill>
                  <a:schemeClr val="tx1"/>
                </a:solidFill>
              </a:rPr>
              <a:pPr/>
              <a:t>40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DF3F14BE-80C2-4441-ADFC-288846055DF8}" type="slidenum">
              <a:rPr lang="en-US" altLang="zh-CN" b="0">
                <a:solidFill>
                  <a:schemeClr val="tx1"/>
                </a:solidFill>
              </a:rPr>
              <a:pPr/>
              <a:t>41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3DFBA81B-0027-4FD9-93DB-4E27F2D85DE6}" type="slidenum">
              <a:rPr lang="en-US" altLang="zh-CN" b="0">
                <a:solidFill>
                  <a:schemeClr val="tx1"/>
                </a:solidFill>
              </a:rPr>
              <a:pPr/>
              <a:t>42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8824C568-08C7-4E4D-B2CF-7EBE336EB58A}" type="slidenum">
              <a:rPr lang="en-US" altLang="zh-CN" b="0">
                <a:solidFill>
                  <a:schemeClr val="tx1"/>
                </a:solidFill>
              </a:rPr>
              <a:pPr/>
              <a:t>43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E8C4239D-05D6-4688-9A98-A1E7142A667B}" type="slidenum">
              <a:rPr lang="en-US" altLang="zh-CN" b="0">
                <a:solidFill>
                  <a:schemeClr val="tx1"/>
                </a:solidFill>
              </a:rPr>
              <a:pPr/>
              <a:t>56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9421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9421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387252E7-BB93-4177-8A92-318F96FA7621}" type="slidenum">
              <a:rPr lang="en-US" altLang="zh-CN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56</a:t>
            </a:fld>
            <a:endParaRPr lang="en-US" altLang="zh-CN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C199CAB0-6D7C-4FD5-B3AE-4A8FA94E514A}" type="slidenum">
              <a:rPr lang="en-US" altLang="zh-CN" b="0">
                <a:solidFill>
                  <a:schemeClr val="tx1"/>
                </a:solidFill>
              </a:rPr>
              <a:pPr/>
              <a:t>21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7388"/>
            <a:ext cx="4567238" cy="3425825"/>
          </a:xfrm>
          <a:ln w="12700" cap="flat">
            <a:solidFill>
              <a:schemeClr val="tx1"/>
            </a:solidFill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E1A6643F-CA1A-41A3-B4FD-D7BB890ABB3F}" type="slidenum">
              <a:rPr lang="en-US" altLang="zh-CN" b="0">
                <a:solidFill>
                  <a:schemeClr val="tx1"/>
                </a:solidFill>
              </a:rPr>
              <a:pPr/>
              <a:t>22</a:t>
            </a:fld>
            <a:endParaRPr lang="en-US" altLang="zh-CN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C99BC689-9982-47AA-80BF-8A14B3F95CB3}" type="slidenum">
              <a:rPr lang="en-US" altLang="zh-CN" b="0">
                <a:solidFill>
                  <a:schemeClr val="tx1"/>
                </a:solidFill>
              </a:rPr>
              <a:pPr/>
              <a:t>23</a:t>
            </a:fld>
            <a:endParaRPr lang="en-US" altLang="zh-CN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EBBF3870-E777-4651-B836-853B058CBA78}" type="slidenum">
              <a:rPr lang="en-US" altLang="zh-CN" b="0">
                <a:solidFill>
                  <a:schemeClr val="tx1"/>
                </a:solidFill>
              </a:rPr>
              <a:pPr/>
              <a:t>24</a:t>
            </a:fld>
            <a:endParaRPr lang="en-US" altLang="zh-CN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DAE19AD8-4322-4CF3-B2DD-B6A766718E0E}" type="slidenum">
              <a:rPr lang="en-US" altLang="zh-CN" b="0">
                <a:solidFill>
                  <a:schemeClr val="tx1"/>
                </a:solidFill>
              </a:rPr>
              <a:pPr/>
              <a:t>25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541236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11B07CFD-39E4-4BE8-A65C-FE0F307C5D37}" type="slidenum">
              <a:rPr lang="en-US" altLang="zh-CN" b="0">
                <a:solidFill>
                  <a:schemeClr val="tx1"/>
                </a:solidFill>
              </a:rPr>
              <a:pPr/>
              <a:t>26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292908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8CEED5B9-BD3A-44AA-A719-BE2B082DFCD2}" type="slidenum">
              <a:rPr lang="en-US" altLang="zh-CN" b="0">
                <a:solidFill>
                  <a:schemeClr val="tx1"/>
                </a:solidFill>
              </a:rPr>
              <a:pPr/>
              <a:t>27</a:t>
            </a:fld>
            <a:endParaRPr lang="en-US" altLang="zh-CN" b="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22123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837EAC-F3C2-42BE-87DF-C2EDF95179E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164675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0FAFA9-095C-460B-812D-E2BD7C846C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421743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608806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60880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4BDBD-971F-4A76-8896-EE8301C703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06734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6D1C8-A8CF-45F9-BAA0-395685987F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436064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7D655D-2BE2-45C4-BE1C-92F4BAB49C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65071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052E3A-AF47-473F-9ACE-C4227B36C4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52767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B7746C-7E01-434B-8D40-7BA356524C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484786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882E27-A21D-4B39-AFD8-982A07C99C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41123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1BC14-CCEB-4F07-B421-9E8CB4BC3E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616355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044BEC-47E3-40A9-8E84-2A96A326EE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961977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A5EE19-C15A-48E1-8555-5F64A8C695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977426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8CA005-87C5-49F8-B7D3-4C10765DF2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914428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9226D-11C6-426F-A9E0-472468A69A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816113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05ABDE-54BD-4F69-B411-DCDA988CC1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390482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9594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5959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B92AA-BC21-4872-8875-73DB401E71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808113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65125"/>
            <a:ext cx="8229600" cy="59594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7CB198-3192-430C-86C5-8974A76761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080343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FC4D04-8E95-49C4-BDC2-FAE91857E8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56876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981200"/>
            <a:ext cx="8540750" cy="3886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DCAE7A4-F273-4ED8-B80C-EADE1C75A1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141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ABC933-CE61-4B2A-B79D-C2A277F71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911787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050"/>
            <a:ext cx="4038600" cy="55451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038600" cy="55451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6A1245-E6B1-49EB-827A-153EA9AC9E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544286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7F2511-90D9-4057-8ACF-6FA573F2A6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446037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A4EDE9-093A-4C68-B8F6-8C1C05DFB3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57390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BFF5AD-3499-44DE-9510-5F363B52B6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3682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1639BF-704D-47B8-A7AA-853108DEF0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3910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9FF65A-9E80-4196-BB4D-AAD9914416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084802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554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fld id="{520F3A2D-5BA6-4B4B-A750-BAE11B1702F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/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FFFF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rgbClr val="0033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rgbClr val="0033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rgbClr val="0033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rgbClr val="0033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9" descr="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bg1"/>
                </a:solidFill>
              </a:defRPr>
            </a:lvl1pPr>
          </a:lstStyle>
          <a:p>
            <a:fld id="{86F733D1-0D69-42C1-89B5-327E14DE076A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2056" name="Picture 9" descr="artplus_nature_naturalcity42_a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artplus_nature_naturalcity42_b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artplus_nature_naturalcity42_e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artplus_nature_naturalcity42_d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artplus_nature_naturalcity42_i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4" descr="artplus_nature_naturalcity42_c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Line 16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2052638" y="2420938"/>
            <a:ext cx="684053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管理信息系统</a:t>
            </a:r>
          </a:p>
          <a:p>
            <a:pPr algn="r" eaLnBrk="1" hangingPunct="1">
              <a:buFont typeface="Arial" panose="020B0604020202020204" pitchFamily="34" charset="0"/>
              <a:buNone/>
              <a:defRPr/>
            </a:pPr>
            <a:endParaRPr lang="zh-CN" altLang="en-US" sz="600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Management  Information  System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63638" y="350838"/>
            <a:ext cx="6913562" cy="490537"/>
          </a:xfrm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>
                <a:ea typeface="隶书" panose="02010509060101010101" pitchFamily="49" charset="-122"/>
              </a:rPr>
              <a:t>模块结构图</a:t>
            </a:r>
          </a:p>
        </p:txBody>
      </p:sp>
      <p:sp>
        <p:nvSpPr>
          <p:cNvPr id="766979" name="Rectangle 3"/>
          <p:cNvSpPr>
            <a:spLocks noChangeArrowheads="1"/>
          </p:cNvSpPr>
          <p:nvPr/>
        </p:nvSpPr>
        <p:spPr bwMode="auto">
          <a:xfrm>
            <a:off x="1095375" y="1327150"/>
            <a:ext cx="2019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选择调用</a:t>
            </a:r>
          </a:p>
        </p:txBody>
      </p:sp>
      <p:grpSp>
        <p:nvGrpSpPr>
          <p:cNvPr id="766980" name="Group 4"/>
          <p:cNvGrpSpPr>
            <a:grpSpLocks/>
          </p:cNvGrpSpPr>
          <p:nvPr/>
        </p:nvGrpSpPr>
        <p:grpSpPr bwMode="auto">
          <a:xfrm>
            <a:off x="1524000" y="2209800"/>
            <a:ext cx="990600" cy="2743200"/>
            <a:chOff x="960" y="1392"/>
            <a:chExt cx="624" cy="1728"/>
          </a:xfrm>
        </p:grpSpPr>
        <p:sp>
          <p:nvSpPr>
            <p:cNvPr id="16400" name="Rectangle 5"/>
            <p:cNvSpPr>
              <a:spLocks noChangeArrowheads="1"/>
            </p:cNvSpPr>
            <p:nvPr/>
          </p:nvSpPr>
          <p:spPr bwMode="auto">
            <a:xfrm>
              <a:off x="960" y="1392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16401" name="Rectangle 6"/>
            <p:cNvSpPr>
              <a:spLocks noChangeArrowheads="1"/>
            </p:cNvSpPr>
            <p:nvPr/>
          </p:nvSpPr>
          <p:spPr bwMode="auto">
            <a:xfrm>
              <a:off x="960" y="2736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16402" name="Line 7"/>
            <p:cNvSpPr>
              <a:spLocks noChangeShapeType="1"/>
            </p:cNvSpPr>
            <p:nvPr/>
          </p:nvSpPr>
          <p:spPr bwMode="auto">
            <a:xfrm>
              <a:off x="1292" y="1752"/>
              <a:ext cx="4" cy="9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3" name="AutoShape 8"/>
            <p:cNvSpPr>
              <a:spLocks noChangeArrowheads="1"/>
            </p:cNvSpPr>
            <p:nvPr/>
          </p:nvSpPr>
          <p:spPr bwMode="auto">
            <a:xfrm>
              <a:off x="1248" y="1680"/>
              <a:ext cx="96" cy="144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766985" name="Text Box 9"/>
          <p:cNvSpPr txBox="1">
            <a:spLocks noChangeArrowheads="1"/>
          </p:cNvSpPr>
          <p:nvPr/>
        </p:nvSpPr>
        <p:spPr bwMode="auto">
          <a:xfrm>
            <a:off x="831850" y="5157788"/>
            <a:ext cx="2803525" cy="14112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800" b="1">
                <a:latin typeface="Tahoma" panose="020B0604030504040204" pitchFamily="34" charset="0"/>
                <a:ea typeface="隶书" panose="02010509060101010101" pitchFamily="49" charset="-122"/>
              </a:rPr>
              <a:t>根据判断条件决定模块甲是否调用模块乙</a:t>
            </a:r>
          </a:p>
        </p:txBody>
      </p:sp>
      <p:grpSp>
        <p:nvGrpSpPr>
          <p:cNvPr id="766986" name="Group 10"/>
          <p:cNvGrpSpPr>
            <a:grpSpLocks/>
          </p:cNvGrpSpPr>
          <p:nvPr/>
        </p:nvGrpSpPr>
        <p:grpSpPr bwMode="auto">
          <a:xfrm>
            <a:off x="4267200" y="1371600"/>
            <a:ext cx="3924300" cy="2743200"/>
            <a:chOff x="2568" y="1344"/>
            <a:chExt cx="2472" cy="1728"/>
          </a:xfrm>
        </p:grpSpPr>
        <p:sp>
          <p:nvSpPr>
            <p:cNvPr id="16392" name="Rectangle 11"/>
            <p:cNvSpPr>
              <a:spLocks noChangeArrowheads="1"/>
            </p:cNvSpPr>
            <p:nvPr/>
          </p:nvSpPr>
          <p:spPr bwMode="auto">
            <a:xfrm>
              <a:off x="3504" y="1344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16393" name="Rectangle 12"/>
            <p:cNvSpPr>
              <a:spLocks noChangeArrowheads="1"/>
            </p:cNvSpPr>
            <p:nvPr/>
          </p:nvSpPr>
          <p:spPr bwMode="auto">
            <a:xfrm>
              <a:off x="3504" y="2688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丙</a:t>
              </a:r>
            </a:p>
          </p:txBody>
        </p:sp>
        <p:sp>
          <p:nvSpPr>
            <p:cNvPr id="16394" name="Line 13"/>
            <p:cNvSpPr>
              <a:spLocks noChangeShapeType="1"/>
            </p:cNvSpPr>
            <p:nvPr/>
          </p:nvSpPr>
          <p:spPr bwMode="auto">
            <a:xfrm>
              <a:off x="3840" y="1728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5" name="AutoShape 14"/>
            <p:cNvSpPr>
              <a:spLocks noChangeArrowheads="1"/>
            </p:cNvSpPr>
            <p:nvPr/>
          </p:nvSpPr>
          <p:spPr bwMode="auto">
            <a:xfrm>
              <a:off x="3792" y="1632"/>
              <a:ext cx="96" cy="144"/>
            </a:xfrm>
            <a:prstGeom prst="diamond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6396" name="Rectangle 15"/>
            <p:cNvSpPr>
              <a:spLocks noChangeArrowheads="1"/>
            </p:cNvSpPr>
            <p:nvPr/>
          </p:nvSpPr>
          <p:spPr bwMode="auto">
            <a:xfrm>
              <a:off x="2568" y="2688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16397" name="Rectangle 16"/>
            <p:cNvSpPr>
              <a:spLocks noChangeArrowheads="1"/>
            </p:cNvSpPr>
            <p:nvPr/>
          </p:nvSpPr>
          <p:spPr bwMode="auto">
            <a:xfrm>
              <a:off x="4416" y="2688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丁</a:t>
              </a:r>
            </a:p>
          </p:txBody>
        </p:sp>
        <p:cxnSp>
          <p:nvCxnSpPr>
            <p:cNvPr id="16398" name="AutoShape 17"/>
            <p:cNvCxnSpPr>
              <a:cxnSpLocks noChangeShapeType="1"/>
              <a:stCxn id="16395" idx="2"/>
              <a:endCxn id="16396" idx="0"/>
            </p:cNvCxnSpPr>
            <p:nvPr/>
          </p:nvCxnSpPr>
          <p:spPr bwMode="auto">
            <a:xfrm flipH="1">
              <a:off x="2880" y="1776"/>
              <a:ext cx="960" cy="91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99" name="AutoShape 18"/>
            <p:cNvCxnSpPr>
              <a:cxnSpLocks noChangeShapeType="1"/>
              <a:stCxn id="16395" idx="2"/>
              <a:endCxn id="16397" idx="0"/>
            </p:cNvCxnSpPr>
            <p:nvPr/>
          </p:nvCxnSpPr>
          <p:spPr bwMode="auto">
            <a:xfrm>
              <a:off x="3840" y="1776"/>
              <a:ext cx="888" cy="91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66995" name="Text Box 19"/>
          <p:cNvSpPr txBox="1">
            <a:spLocks noChangeArrowheads="1"/>
          </p:cNvSpPr>
          <p:nvPr/>
        </p:nvSpPr>
        <p:spPr bwMode="auto">
          <a:xfrm>
            <a:off x="4267200" y="4652963"/>
            <a:ext cx="4419600" cy="17970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 b="1">
                <a:latin typeface="Tahoma" panose="020B0604030504040204" pitchFamily="34" charset="0"/>
                <a:ea typeface="隶书" panose="02010509060101010101" pitchFamily="49" charset="-122"/>
              </a:rPr>
              <a:t>根据判断条件决定模块甲调用模块乙、丙、丁三个模块中的哪一个模块</a:t>
            </a:r>
          </a:p>
        </p:txBody>
      </p:sp>
    </p:spTree>
    <p:extLst>
      <p:ext uri="{BB962C8B-B14F-4D97-AF65-F5344CB8AC3E}">
        <p14:creationId xmlns:p14="http://schemas.microsoft.com/office/powerpoint/2010/main" val="210076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979" grpId="0" autoUpdateAnimBg="0"/>
      <p:bldP spid="766985" grpId="0" animBg="1" autoUpdateAnimBg="0"/>
      <p:bldP spid="76699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38225" y="350838"/>
            <a:ext cx="7038975" cy="563562"/>
          </a:xfrm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>
                <a:ea typeface="隶书" panose="02010509060101010101" pitchFamily="49" charset="-122"/>
              </a:rPr>
              <a:t>模块结构图</a:t>
            </a:r>
          </a:p>
        </p:txBody>
      </p:sp>
      <p:sp>
        <p:nvSpPr>
          <p:cNvPr id="770051" name="Text Box 3"/>
          <p:cNvSpPr txBox="1">
            <a:spLocks noChangeArrowheads="1"/>
          </p:cNvSpPr>
          <p:nvPr/>
        </p:nvSpPr>
        <p:spPr bwMode="auto">
          <a:xfrm>
            <a:off x="684213" y="4292600"/>
            <a:ext cx="2808287" cy="22653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800" b="1">
                <a:latin typeface="Tahoma" panose="020B0604030504040204" pitchFamily="34" charset="0"/>
                <a:ea typeface="隶书" panose="02010509060101010101" pitchFamily="49" charset="-122"/>
              </a:rPr>
              <a:t>根据判断条件决定模块甲是否循环调用模块乙，直到条件不成立时停止使用</a:t>
            </a:r>
          </a:p>
        </p:txBody>
      </p:sp>
      <p:sp>
        <p:nvSpPr>
          <p:cNvPr id="770052" name="Rectangle 4"/>
          <p:cNvSpPr>
            <a:spLocks noChangeArrowheads="1"/>
          </p:cNvSpPr>
          <p:nvPr/>
        </p:nvSpPr>
        <p:spPr bwMode="auto">
          <a:xfrm>
            <a:off x="831850" y="855663"/>
            <a:ext cx="1809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循环调用</a:t>
            </a:r>
          </a:p>
        </p:txBody>
      </p:sp>
      <p:sp>
        <p:nvSpPr>
          <p:cNvPr id="770053" name="Text Box 5"/>
          <p:cNvSpPr txBox="1">
            <a:spLocks noChangeArrowheads="1"/>
          </p:cNvSpPr>
          <p:nvPr/>
        </p:nvSpPr>
        <p:spPr bwMode="auto">
          <a:xfrm>
            <a:off x="3749675" y="4005263"/>
            <a:ext cx="5106988" cy="22653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800" b="1">
                <a:latin typeface="Tahoma" panose="020B0604030504040204" pitchFamily="34" charset="0"/>
                <a:ea typeface="隶书" panose="02010509060101010101" pitchFamily="49" charset="-122"/>
              </a:rPr>
              <a:t>根据判断条件决定模块甲是否循环调用模块乙、丙、丁三个模块，直到条件不成立时停止调用，每循环一次要调用模块乙、丙、丁三个下层模块</a:t>
            </a:r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4284663" y="1268413"/>
            <a:ext cx="3924300" cy="2405062"/>
            <a:chOff x="2699" y="1008"/>
            <a:chExt cx="2472" cy="1728"/>
          </a:xfrm>
        </p:grpSpPr>
        <p:sp>
          <p:nvSpPr>
            <p:cNvPr id="17420" name="Rectangle 7"/>
            <p:cNvSpPr>
              <a:spLocks noChangeArrowheads="1"/>
            </p:cNvSpPr>
            <p:nvPr/>
          </p:nvSpPr>
          <p:spPr bwMode="auto">
            <a:xfrm>
              <a:off x="3635" y="1008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17421" name="Rectangle 8"/>
            <p:cNvSpPr>
              <a:spLocks noChangeArrowheads="1"/>
            </p:cNvSpPr>
            <p:nvPr/>
          </p:nvSpPr>
          <p:spPr bwMode="auto">
            <a:xfrm>
              <a:off x="3635" y="2352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丙</a:t>
              </a:r>
            </a:p>
          </p:txBody>
        </p:sp>
        <p:sp>
          <p:nvSpPr>
            <p:cNvPr id="17422" name="Line 9"/>
            <p:cNvSpPr>
              <a:spLocks noChangeShapeType="1"/>
            </p:cNvSpPr>
            <p:nvPr/>
          </p:nvSpPr>
          <p:spPr bwMode="auto">
            <a:xfrm>
              <a:off x="3971" y="1392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3" name="Rectangle 10"/>
            <p:cNvSpPr>
              <a:spLocks noChangeArrowheads="1"/>
            </p:cNvSpPr>
            <p:nvPr/>
          </p:nvSpPr>
          <p:spPr bwMode="auto">
            <a:xfrm>
              <a:off x="2699" y="2352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17424" name="Rectangle 11"/>
            <p:cNvSpPr>
              <a:spLocks noChangeArrowheads="1"/>
            </p:cNvSpPr>
            <p:nvPr/>
          </p:nvSpPr>
          <p:spPr bwMode="auto">
            <a:xfrm>
              <a:off x="4547" y="2352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丁</a:t>
              </a:r>
            </a:p>
          </p:txBody>
        </p:sp>
        <p:cxnSp>
          <p:nvCxnSpPr>
            <p:cNvPr id="17425" name="AutoShape 12"/>
            <p:cNvCxnSpPr>
              <a:cxnSpLocks noChangeShapeType="1"/>
              <a:endCxn id="17423" idx="0"/>
            </p:cNvCxnSpPr>
            <p:nvPr/>
          </p:nvCxnSpPr>
          <p:spPr bwMode="auto">
            <a:xfrm flipH="1">
              <a:off x="3011" y="1440"/>
              <a:ext cx="960" cy="90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26" name="AutoShape 13"/>
            <p:cNvCxnSpPr>
              <a:cxnSpLocks noChangeShapeType="1"/>
              <a:endCxn id="17424" idx="0"/>
            </p:cNvCxnSpPr>
            <p:nvPr/>
          </p:nvCxnSpPr>
          <p:spPr bwMode="auto">
            <a:xfrm>
              <a:off x="3971" y="1440"/>
              <a:ext cx="888" cy="90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427" name="Freeform 14"/>
            <p:cNvSpPr>
              <a:spLocks/>
            </p:cNvSpPr>
            <p:nvPr/>
          </p:nvSpPr>
          <p:spPr bwMode="auto">
            <a:xfrm>
              <a:off x="3623" y="1440"/>
              <a:ext cx="696" cy="256"/>
            </a:xfrm>
            <a:custGeom>
              <a:avLst/>
              <a:gdLst>
                <a:gd name="T0" fmla="*/ 200 w 696"/>
                <a:gd name="T1" fmla="*/ 0 h 256"/>
                <a:gd name="T2" fmla="*/ 56 w 696"/>
                <a:gd name="T3" fmla="*/ 48 h 256"/>
                <a:gd name="T4" fmla="*/ 8 w 696"/>
                <a:gd name="T5" fmla="*/ 144 h 256"/>
                <a:gd name="T6" fmla="*/ 104 w 696"/>
                <a:gd name="T7" fmla="*/ 240 h 256"/>
                <a:gd name="T8" fmla="*/ 392 w 696"/>
                <a:gd name="T9" fmla="*/ 240 h 256"/>
                <a:gd name="T10" fmla="*/ 536 w 696"/>
                <a:gd name="T11" fmla="*/ 240 h 256"/>
                <a:gd name="T12" fmla="*/ 680 w 696"/>
                <a:gd name="T13" fmla="*/ 144 h 256"/>
                <a:gd name="T14" fmla="*/ 632 w 696"/>
                <a:gd name="T15" fmla="*/ 48 h 256"/>
                <a:gd name="T16" fmla="*/ 440 w 696"/>
                <a:gd name="T17" fmla="*/ 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96" h="256">
                  <a:moveTo>
                    <a:pt x="200" y="0"/>
                  </a:moveTo>
                  <a:cubicBezTo>
                    <a:pt x="144" y="12"/>
                    <a:pt x="88" y="24"/>
                    <a:pt x="56" y="48"/>
                  </a:cubicBezTo>
                  <a:cubicBezTo>
                    <a:pt x="24" y="72"/>
                    <a:pt x="0" y="112"/>
                    <a:pt x="8" y="144"/>
                  </a:cubicBezTo>
                  <a:cubicBezTo>
                    <a:pt x="16" y="176"/>
                    <a:pt x="40" y="224"/>
                    <a:pt x="104" y="240"/>
                  </a:cubicBezTo>
                  <a:cubicBezTo>
                    <a:pt x="168" y="256"/>
                    <a:pt x="320" y="240"/>
                    <a:pt x="392" y="240"/>
                  </a:cubicBezTo>
                  <a:cubicBezTo>
                    <a:pt x="464" y="240"/>
                    <a:pt x="488" y="256"/>
                    <a:pt x="536" y="240"/>
                  </a:cubicBezTo>
                  <a:cubicBezTo>
                    <a:pt x="584" y="224"/>
                    <a:pt x="664" y="176"/>
                    <a:pt x="680" y="144"/>
                  </a:cubicBezTo>
                  <a:cubicBezTo>
                    <a:pt x="696" y="112"/>
                    <a:pt x="672" y="72"/>
                    <a:pt x="632" y="48"/>
                  </a:cubicBezTo>
                  <a:cubicBezTo>
                    <a:pt x="592" y="24"/>
                    <a:pt x="472" y="8"/>
                    <a:pt x="440" y="0"/>
                  </a:cubicBezTo>
                </a:path>
              </a:pathLst>
            </a:custGeom>
            <a:noFill/>
            <a:ln w="25400" cap="sq" cmpd="sng">
              <a:solidFill>
                <a:schemeClr val="tx1"/>
              </a:solidFill>
              <a:prstDash val="solid"/>
              <a:round/>
              <a:headEnd type="none" w="sm" len="sm"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/>
            <a:lstStyle/>
            <a:p>
              <a:endParaRPr lang="zh-CN" altLang="en-US"/>
            </a:p>
          </p:txBody>
        </p:sp>
      </p:grpSp>
      <p:grpSp>
        <p:nvGrpSpPr>
          <p:cNvPr id="17415" name="Group 15"/>
          <p:cNvGrpSpPr>
            <a:grpSpLocks/>
          </p:cNvGrpSpPr>
          <p:nvPr/>
        </p:nvGrpSpPr>
        <p:grpSpPr bwMode="auto">
          <a:xfrm>
            <a:off x="1428750" y="1676400"/>
            <a:ext cx="1104900" cy="2133600"/>
            <a:chOff x="900" y="1056"/>
            <a:chExt cx="696" cy="1728"/>
          </a:xfrm>
        </p:grpSpPr>
        <p:sp>
          <p:nvSpPr>
            <p:cNvPr id="17416" name="Rectangle 16"/>
            <p:cNvSpPr>
              <a:spLocks noChangeArrowheads="1"/>
            </p:cNvSpPr>
            <p:nvPr/>
          </p:nvSpPr>
          <p:spPr bwMode="auto">
            <a:xfrm>
              <a:off x="912" y="1056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17417" name="Rectangle 17"/>
            <p:cNvSpPr>
              <a:spLocks noChangeArrowheads="1"/>
            </p:cNvSpPr>
            <p:nvPr/>
          </p:nvSpPr>
          <p:spPr bwMode="auto">
            <a:xfrm>
              <a:off x="912" y="2400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17418" name="Line 18"/>
            <p:cNvSpPr>
              <a:spLocks noChangeShapeType="1"/>
            </p:cNvSpPr>
            <p:nvPr/>
          </p:nvSpPr>
          <p:spPr bwMode="auto">
            <a:xfrm>
              <a:off x="1248" y="1440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19" name="Freeform 19"/>
            <p:cNvSpPr>
              <a:spLocks/>
            </p:cNvSpPr>
            <p:nvPr/>
          </p:nvSpPr>
          <p:spPr bwMode="auto">
            <a:xfrm>
              <a:off x="900" y="1488"/>
              <a:ext cx="696" cy="256"/>
            </a:xfrm>
            <a:custGeom>
              <a:avLst/>
              <a:gdLst>
                <a:gd name="T0" fmla="*/ 200 w 696"/>
                <a:gd name="T1" fmla="*/ 0 h 256"/>
                <a:gd name="T2" fmla="*/ 56 w 696"/>
                <a:gd name="T3" fmla="*/ 48 h 256"/>
                <a:gd name="T4" fmla="*/ 8 w 696"/>
                <a:gd name="T5" fmla="*/ 144 h 256"/>
                <a:gd name="T6" fmla="*/ 104 w 696"/>
                <a:gd name="T7" fmla="*/ 240 h 256"/>
                <a:gd name="T8" fmla="*/ 392 w 696"/>
                <a:gd name="T9" fmla="*/ 240 h 256"/>
                <a:gd name="T10" fmla="*/ 536 w 696"/>
                <a:gd name="T11" fmla="*/ 240 h 256"/>
                <a:gd name="T12" fmla="*/ 680 w 696"/>
                <a:gd name="T13" fmla="*/ 144 h 256"/>
                <a:gd name="T14" fmla="*/ 632 w 696"/>
                <a:gd name="T15" fmla="*/ 48 h 256"/>
                <a:gd name="T16" fmla="*/ 440 w 696"/>
                <a:gd name="T17" fmla="*/ 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96" h="256">
                  <a:moveTo>
                    <a:pt x="200" y="0"/>
                  </a:moveTo>
                  <a:cubicBezTo>
                    <a:pt x="144" y="12"/>
                    <a:pt x="88" y="24"/>
                    <a:pt x="56" y="48"/>
                  </a:cubicBezTo>
                  <a:cubicBezTo>
                    <a:pt x="24" y="72"/>
                    <a:pt x="0" y="112"/>
                    <a:pt x="8" y="144"/>
                  </a:cubicBezTo>
                  <a:cubicBezTo>
                    <a:pt x="16" y="176"/>
                    <a:pt x="40" y="224"/>
                    <a:pt x="104" y="240"/>
                  </a:cubicBezTo>
                  <a:cubicBezTo>
                    <a:pt x="168" y="256"/>
                    <a:pt x="320" y="240"/>
                    <a:pt x="392" y="240"/>
                  </a:cubicBezTo>
                  <a:cubicBezTo>
                    <a:pt x="464" y="240"/>
                    <a:pt x="488" y="256"/>
                    <a:pt x="536" y="240"/>
                  </a:cubicBezTo>
                  <a:cubicBezTo>
                    <a:pt x="584" y="224"/>
                    <a:pt x="664" y="176"/>
                    <a:pt x="680" y="144"/>
                  </a:cubicBezTo>
                  <a:cubicBezTo>
                    <a:pt x="696" y="112"/>
                    <a:pt x="672" y="72"/>
                    <a:pt x="632" y="48"/>
                  </a:cubicBezTo>
                  <a:cubicBezTo>
                    <a:pt x="592" y="24"/>
                    <a:pt x="472" y="8"/>
                    <a:pt x="440" y="0"/>
                  </a:cubicBezTo>
                </a:path>
              </a:pathLst>
            </a:custGeom>
            <a:noFill/>
            <a:ln w="28575" cap="sq" cmpd="sng">
              <a:solidFill>
                <a:schemeClr val="tx1"/>
              </a:solidFill>
              <a:prstDash val="solid"/>
              <a:round/>
              <a:headEnd type="none" w="sm" len="sm"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200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0051" grpId="0" animBg="1" autoUpdateAnimBg="0"/>
      <p:bldP spid="770052" grpId="0" autoUpdateAnimBg="0"/>
      <p:bldP spid="77005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-107950" y="1052567"/>
            <a:ext cx="9144001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  <a:sym typeface="Symbol" pitchFamily="18" charset="2"/>
              </a:rPr>
              <a:t>  系统的结构化划分</a:t>
            </a:r>
            <a:endParaRPr kumimoji="1" lang="en-US" altLang="zh-CN" sz="900" dirty="0">
              <a:solidFill>
                <a:srgbClr val="003366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88451" name="Rectangle 3"/>
          <p:cNvSpPr>
            <a:spLocks noChangeArrowheads="1"/>
          </p:cNvSpPr>
          <p:nvPr/>
        </p:nvSpPr>
        <p:spPr bwMode="auto">
          <a:xfrm>
            <a:off x="0" y="2205038"/>
            <a:ext cx="9144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>
                <a:solidFill>
                  <a:srgbClr val="FF6600"/>
                </a:solidFill>
                <a:latin typeface="Times New Roman" pitchFamily="18" charset="0"/>
                <a:sym typeface="Symbol" pitchFamily="18" charset="2"/>
              </a:rPr>
              <a:t>    </a:t>
            </a:r>
            <a:endParaRPr kumimoji="1" lang="zh-CN" altLang="en-US">
              <a:solidFill>
                <a:schemeClr val="accent2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88452" name="Rectangle 4"/>
          <p:cNvSpPr>
            <a:spLocks noChangeArrowheads="1"/>
          </p:cNvSpPr>
          <p:nvPr/>
        </p:nvSpPr>
        <p:spPr bwMode="auto">
          <a:xfrm>
            <a:off x="-107950" y="1976438"/>
            <a:ext cx="914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latin typeface="Times New Roman" pitchFamily="18" charset="0"/>
              </a:rPr>
              <a:t>    </a:t>
            </a:r>
            <a:r>
              <a:rPr kumimoji="1" lang="zh-CN" altLang="en-US" sz="2400" dirty="0">
                <a:solidFill>
                  <a:srgbClr val="CC0000"/>
                </a:solidFill>
                <a:latin typeface="Times New Roman" pitchFamily="18" charset="0"/>
              </a:rPr>
              <a:t>软件结构的描述工具：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层次结构图和模块结构图</a:t>
            </a:r>
          </a:p>
          <a:p>
            <a:pPr eaLnBrk="1" hangingPunct="1"/>
            <a:r>
              <a:rPr kumimoji="1" lang="zh-CN" altLang="en-US" sz="2400" dirty="0">
                <a:solidFill>
                  <a:srgbClr val="CC0000"/>
                </a:solidFill>
                <a:latin typeface="Times New Roman" pitchFamily="18" charset="0"/>
              </a:rPr>
              <a:t>        </a:t>
            </a:r>
            <a:endParaRPr kumimoji="1" lang="en-US" altLang="zh-CN" sz="2400" dirty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/>
            <a:endParaRPr kumimoji="1" lang="en-US" altLang="zh-CN" sz="2400" dirty="0">
              <a:solidFill>
                <a:srgbClr val="CC0000"/>
              </a:solidFill>
              <a:latin typeface="Times New Roman" pitchFamily="18" charset="0"/>
            </a:endParaRPr>
          </a:p>
          <a:p>
            <a:pPr eaLnBrk="1" hangingPunct="1"/>
            <a:r>
              <a:rPr kumimoji="1" lang="en-US" altLang="zh-CN" sz="2400" dirty="0">
                <a:solidFill>
                  <a:srgbClr val="CC0000"/>
                </a:solidFill>
                <a:latin typeface="Times New Roman" pitchFamily="18" charset="0"/>
              </a:rPr>
              <a:t>          1</a:t>
            </a:r>
            <a:r>
              <a:rPr kumimoji="1" lang="zh-CN" altLang="en-US" sz="2400" dirty="0">
                <a:solidFill>
                  <a:srgbClr val="CC0000"/>
                </a:solidFill>
                <a:latin typeface="Times New Roman" pitchFamily="18" charset="0"/>
              </a:rPr>
              <a:t>、层次结构图</a:t>
            </a:r>
          </a:p>
          <a:p>
            <a:pPr eaLnBrk="1" hangingPunct="1"/>
            <a:r>
              <a:rPr kumimoji="1" lang="zh-CN" altLang="en-US" sz="2400" dirty="0">
                <a:latin typeface="Times New Roman" pitchFamily="18" charset="0"/>
              </a:rPr>
              <a:t>                 </a:t>
            </a:r>
          </a:p>
        </p:txBody>
      </p:sp>
      <p:grpSp>
        <p:nvGrpSpPr>
          <p:cNvPr id="488453" name="Group 5"/>
          <p:cNvGrpSpPr>
            <a:grpSpLocks/>
          </p:cNvGrpSpPr>
          <p:nvPr/>
        </p:nvGrpSpPr>
        <p:grpSpPr bwMode="auto">
          <a:xfrm>
            <a:off x="838200" y="3657600"/>
            <a:ext cx="7010400" cy="2209800"/>
            <a:chOff x="192" y="1104"/>
            <a:chExt cx="5376" cy="2112"/>
          </a:xfrm>
        </p:grpSpPr>
        <p:sp>
          <p:nvSpPr>
            <p:cNvPr id="17415" name="Rectangle 6"/>
            <p:cNvSpPr>
              <a:spLocks noChangeArrowheads="1"/>
            </p:cNvSpPr>
            <p:nvPr/>
          </p:nvSpPr>
          <p:spPr bwMode="auto">
            <a:xfrm>
              <a:off x="2160" y="1104"/>
              <a:ext cx="81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000">
                  <a:solidFill>
                    <a:schemeClr val="accent2"/>
                  </a:solidFill>
                </a:rPr>
                <a:t>系统</a:t>
              </a:r>
            </a:p>
          </p:txBody>
        </p:sp>
        <p:sp>
          <p:nvSpPr>
            <p:cNvPr id="17416" name="Rectangle 7"/>
            <p:cNvSpPr>
              <a:spLocks noChangeArrowheads="1"/>
            </p:cNvSpPr>
            <p:nvPr/>
          </p:nvSpPr>
          <p:spPr bwMode="auto">
            <a:xfrm>
              <a:off x="3744" y="1920"/>
              <a:ext cx="81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000">
                  <a:solidFill>
                    <a:schemeClr val="accent2"/>
                  </a:solidFill>
                </a:rPr>
                <a:t>子系统</a:t>
              </a:r>
              <a:r>
                <a:rPr lang="en-US" altLang="zh-CN" sz="2000">
                  <a:solidFill>
                    <a:schemeClr val="accent2"/>
                  </a:solidFill>
                </a:rPr>
                <a:t>C</a:t>
              </a:r>
            </a:p>
          </p:txBody>
        </p:sp>
        <p:sp>
          <p:nvSpPr>
            <p:cNvPr id="17417" name="Rectangle 8"/>
            <p:cNvSpPr>
              <a:spLocks noChangeArrowheads="1"/>
            </p:cNvSpPr>
            <p:nvPr/>
          </p:nvSpPr>
          <p:spPr bwMode="auto">
            <a:xfrm>
              <a:off x="2160" y="1920"/>
              <a:ext cx="81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000">
                  <a:solidFill>
                    <a:schemeClr val="accent2"/>
                  </a:solidFill>
                </a:rPr>
                <a:t>子系统</a:t>
              </a:r>
              <a:r>
                <a:rPr lang="en-US" altLang="zh-CN" sz="2000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7418" name="Rectangle 9"/>
            <p:cNvSpPr>
              <a:spLocks noChangeArrowheads="1"/>
            </p:cNvSpPr>
            <p:nvPr/>
          </p:nvSpPr>
          <p:spPr bwMode="auto">
            <a:xfrm>
              <a:off x="816" y="1920"/>
              <a:ext cx="81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000">
                  <a:solidFill>
                    <a:schemeClr val="accent2"/>
                  </a:solidFill>
                </a:rPr>
                <a:t>子系统</a:t>
              </a:r>
              <a:r>
                <a:rPr lang="en-US" altLang="zh-CN" sz="2000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7419" name="Rectangle 10"/>
            <p:cNvSpPr>
              <a:spLocks noChangeArrowheads="1"/>
            </p:cNvSpPr>
            <p:nvPr/>
          </p:nvSpPr>
          <p:spPr bwMode="auto">
            <a:xfrm>
              <a:off x="4320" y="2928"/>
              <a:ext cx="52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C1</a:t>
              </a:r>
            </a:p>
          </p:txBody>
        </p:sp>
        <p:sp>
          <p:nvSpPr>
            <p:cNvPr id="17420" name="Rectangle 11"/>
            <p:cNvSpPr>
              <a:spLocks noChangeArrowheads="1"/>
            </p:cNvSpPr>
            <p:nvPr/>
          </p:nvSpPr>
          <p:spPr bwMode="auto">
            <a:xfrm>
              <a:off x="5088" y="2928"/>
              <a:ext cx="480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C2</a:t>
              </a:r>
            </a:p>
          </p:txBody>
        </p:sp>
        <p:sp>
          <p:nvSpPr>
            <p:cNvPr id="17421" name="Rectangle 12"/>
            <p:cNvSpPr>
              <a:spLocks noChangeArrowheads="1"/>
            </p:cNvSpPr>
            <p:nvPr/>
          </p:nvSpPr>
          <p:spPr bwMode="auto">
            <a:xfrm>
              <a:off x="3648" y="2928"/>
              <a:ext cx="480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B3</a:t>
              </a:r>
            </a:p>
          </p:txBody>
        </p:sp>
        <p:sp>
          <p:nvSpPr>
            <p:cNvPr id="17422" name="Rectangle 13"/>
            <p:cNvSpPr>
              <a:spLocks noChangeArrowheads="1"/>
            </p:cNvSpPr>
            <p:nvPr/>
          </p:nvSpPr>
          <p:spPr bwMode="auto">
            <a:xfrm>
              <a:off x="2784" y="2928"/>
              <a:ext cx="57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B2</a:t>
              </a:r>
            </a:p>
          </p:txBody>
        </p:sp>
        <p:sp>
          <p:nvSpPr>
            <p:cNvPr id="17423" name="Rectangle 14"/>
            <p:cNvSpPr>
              <a:spLocks noChangeArrowheads="1"/>
            </p:cNvSpPr>
            <p:nvPr/>
          </p:nvSpPr>
          <p:spPr bwMode="auto">
            <a:xfrm>
              <a:off x="2112" y="2928"/>
              <a:ext cx="480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B1</a:t>
              </a:r>
            </a:p>
          </p:txBody>
        </p:sp>
        <p:sp>
          <p:nvSpPr>
            <p:cNvPr id="17424" name="Rectangle 15"/>
            <p:cNvSpPr>
              <a:spLocks noChangeArrowheads="1"/>
            </p:cNvSpPr>
            <p:nvPr/>
          </p:nvSpPr>
          <p:spPr bwMode="auto">
            <a:xfrm>
              <a:off x="1152" y="2928"/>
              <a:ext cx="52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A2</a:t>
              </a:r>
            </a:p>
          </p:txBody>
        </p:sp>
        <p:sp>
          <p:nvSpPr>
            <p:cNvPr id="17425" name="Rectangle 16"/>
            <p:cNvSpPr>
              <a:spLocks noChangeArrowheads="1"/>
            </p:cNvSpPr>
            <p:nvPr/>
          </p:nvSpPr>
          <p:spPr bwMode="auto">
            <a:xfrm>
              <a:off x="192" y="2928"/>
              <a:ext cx="57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en-US" altLang="zh-CN" sz="2000">
                  <a:solidFill>
                    <a:schemeClr val="accent2"/>
                  </a:solidFill>
                </a:rPr>
                <a:t>A1</a:t>
              </a:r>
            </a:p>
          </p:txBody>
        </p:sp>
        <p:sp>
          <p:nvSpPr>
            <p:cNvPr id="17426" name="Line 17"/>
            <p:cNvSpPr>
              <a:spLocks noChangeShapeType="1"/>
            </p:cNvSpPr>
            <p:nvPr/>
          </p:nvSpPr>
          <p:spPr bwMode="auto">
            <a:xfrm flipH="1">
              <a:off x="1200" y="1392"/>
              <a:ext cx="1344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Line 18"/>
            <p:cNvSpPr>
              <a:spLocks noChangeShapeType="1"/>
            </p:cNvSpPr>
            <p:nvPr/>
          </p:nvSpPr>
          <p:spPr bwMode="auto">
            <a:xfrm>
              <a:off x="2544" y="1392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Line 19"/>
            <p:cNvSpPr>
              <a:spLocks noChangeShapeType="1"/>
            </p:cNvSpPr>
            <p:nvPr/>
          </p:nvSpPr>
          <p:spPr bwMode="auto">
            <a:xfrm>
              <a:off x="2544" y="1392"/>
              <a:ext cx="1632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Line 20"/>
            <p:cNvSpPr>
              <a:spLocks noChangeShapeType="1"/>
            </p:cNvSpPr>
            <p:nvPr/>
          </p:nvSpPr>
          <p:spPr bwMode="auto">
            <a:xfrm flipH="1">
              <a:off x="528" y="2208"/>
              <a:ext cx="624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Line 21"/>
            <p:cNvSpPr>
              <a:spLocks noChangeShapeType="1"/>
            </p:cNvSpPr>
            <p:nvPr/>
          </p:nvSpPr>
          <p:spPr bwMode="auto">
            <a:xfrm>
              <a:off x="1152" y="2208"/>
              <a:ext cx="24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Line 22"/>
            <p:cNvSpPr>
              <a:spLocks noChangeShapeType="1"/>
            </p:cNvSpPr>
            <p:nvPr/>
          </p:nvSpPr>
          <p:spPr bwMode="auto">
            <a:xfrm flipH="1">
              <a:off x="2304" y="2208"/>
              <a:ext cx="192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Line 23"/>
            <p:cNvSpPr>
              <a:spLocks noChangeShapeType="1"/>
            </p:cNvSpPr>
            <p:nvPr/>
          </p:nvSpPr>
          <p:spPr bwMode="auto">
            <a:xfrm>
              <a:off x="2496" y="2208"/>
              <a:ext cx="52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Line 24"/>
            <p:cNvSpPr>
              <a:spLocks noChangeShapeType="1"/>
            </p:cNvSpPr>
            <p:nvPr/>
          </p:nvSpPr>
          <p:spPr bwMode="auto">
            <a:xfrm>
              <a:off x="2496" y="2208"/>
              <a:ext cx="1392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Line 25"/>
            <p:cNvSpPr>
              <a:spLocks noChangeShapeType="1"/>
            </p:cNvSpPr>
            <p:nvPr/>
          </p:nvSpPr>
          <p:spPr bwMode="auto">
            <a:xfrm>
              <a:off x="4176" y="2208"/>
              <a:ext cx="384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Line 26"/>
            <p:cNvSpPr>
              <a:spLocks noChangeShapeType="1"/>
            </p:cNvSpPr>
            <p:nvPr/>
          </p:nvSpPr>
          <p:spPr bwMode="auto">
            <a:xfrm>
              <a:off x="4176" y="2208"/>
              <a:ext cx="1104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212" y="969734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6.2.1 </a:t>
            </a:r>
            <a:r>
              <a:rPr kumimoji="1" lang="zh-CN" altLang="en-US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模块及其层次分解 </a:t>
            </a:r>
            <a:endParaRPr kumimoji="1" lang="en-US" altLang="zh-CN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1" grpId="0" autoUpdateAnimBg="0"/>
      <p:bldP spid="48845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-36513" y="388938"/>
            <a:ext cx="9144001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2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、模块结构图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 结构图由三种成分组成：模块、调用、数据</a:t>
            </a:r>
          </a:p>
        </p:txBody>
      </p:sp>
      <p:grpSp>
        <p:nvGrpSpPr>
          <p:cNvPr id="489475" name="Group 3"/>
          <p:cNvGrpSpPr>
            <a:grpSpLocks/>
          </p:cNvGrpSpPr>
          <p:nvPr/>
        </p:nvGrpSpPr>
        <p:grpSpPr bwMode="auto">
          <a:xfrm>
            <a:off x="914400" y="1981200"/>
            <a:ext cx="1295400" cy="838200"/>
            <a:chOff x="672" y="1344"/>
            <a:chExt cx="1008" cy="768"/>
          </a:xfrm>
        </p:grpSpPr>
        <p:sp>
          <p:nvSpPr>
            <p:cNvPr id="18466" name="Rectangle 4"/>
            <p:cNvSpPr>
              <a:spLocks noChangeArrowheads="1"/>
            </p:cNvSpPr>
            <p:nvPr/>
          </p:nvSpPr>
          <p:spPr bwMode="auto">
            <a:xfrm>
              <a:off x="672" y="1344"/>
              <a:ext cx="10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67" name="Rectangle 5"/>
            <p:cNvSpPr>
              <a:spLocks noChangeArrowheads="1"/>
            </p:cNvSpPr>
            <p:nvPr/>
          </p:nvSpPr>
          <p:spPr bwMode="auto">
            <a:xfrm>
              <a:off x="816" y="1872"/>
              <a:ext cx="624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000">
                  <a:solidFill>
                    <a:srgbClr val="CC0000"/>
                  </a:solidFill>
                  <a:latin typeface="Times New Roman" pitchFamily="18" charset="0"/>
                </a:rPr>
                <a:t>模块</a:t>
              </a:r>
            </a:p>
          </p:txBody>
        </p:sp>
      </p:grpSp>
      <p:grpSp>
        <p:nvGrpSpPr>
          <p:cNvPr id="489478" name="Group 6"/>
          <p:cNvGrpSpPr>
            <a:grpSpLocks/>
          </p:cNvGrpSpPr>
          <p:nvPr/>
        </p:nvGrpSpPr>
        <p:grpSpPr bwMode="auto">
          <a:xfrm>
            <a:off x="2819400" y="1828800"/>
            <a:ext cx="1981200" cy="1143000"/>
            <a:chOff x="2304" y="1200"/>
            <a:chExt cx="1392" cy="912"/>
          </a:xfrm>
        </p:grpSpPr>
        <p:sp>
          <p:nvSpPr>
            <p:cNvPr id="18462" name="Rectangle 7"/>
            <p:cNvSpPr>
              <a:spLocks noChangeArrowheads="1"/>
            </p:cNvSpPr>
            <p:nvPr/>
          </p:nvSpPr>
          <p:spPr bwMode="auto">
            <a:xfrm>
              <a:off x="2304" y="1200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63" name="Rectangle 8"/>
            <p:cNvSpPr>
              <a:spLocks noChangeArrowheads="1"/>
            </p:cNvSpPr>
            <p:nvPr/>
          </p:nvSpPr>
          <p:spPr bwMode="auto">
            <a:xfrm>
              <a:off x="2304" y="1824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64" name="Line 9"/>
            <p:cNvSpPr>
              <a:spLocks noChangeShapeType="1"/>
            </p:cNvSpPr>
            <p:nvPr/>
          </p:nvSpPr>
          <p:spPr bwMode="auto">
            <a:xfrm>
              <a:off x="2688" y="1488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5" name="Rectangle 10"/>
            <p:cNvSpPr>
              <a:spLocks noChangeArrowheads="1"/>
            </p:cNvSpPr>
            <p:nvPr/>
          </p:nvSpPr>
          <p:spPr bwMode="auto">
            <a:xfrm>
              <a:off x="3072" y="1536"/>
              <a:ext cx="624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000">
                  <a:solidFill>
                    <a:srgbClr val="CC0000"/>
                  </a:solidFill>
                  <a:latin typeface="Times New Roman" pitchFamily="18" charset="0"/>
                </a:rPr>
                <a:t>调用</a:t>
              </a:r>
            </a:p>
          </p:txBody>
        </p:sp>
      </p:grpSp>
      <p:grpSp>
        <p:nvGrpSpPr>
          <p:cNvPr id="489483" name="Group 11"/>
          <p:cNvGrpSpPr>
            <a:grpSpLocks/>
          </p:cNvGrpSpPr>
          <p:nvPr/>
        </p:nvGrpSpPr>
        <p:grpSpPr bwMode="auto">
          <a:xfrm>
            <a:off x="5181600" y="1752600"/>
            <a:ext cx="2286000" cy="1524000"/>
            <a:chOff x="4080" y="1248"/>
            <a:chExt cx="1536" cy="1296"/>
          </a:xfrm>
        </p:grpSpPr>
        <p:sp>
          <p:nvSpPr>
            <p:cNvPr id="18452" name="Rectangle 12"/>
            <p:cNvSpPr>
              <a:spLocks noChangeArrowheads="1"/>
            </p:cNvSpPr>
            <p:nvPr/>
          </p:nvSpPr>
          <p:spPr bwMode="auto">
            <a:xfrm>
              <a:off x="4080" y="2256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53" name="Rectangle 13"/>
            <p:cNvSpPr>
              <a:spLocks noChangeArrowheads="1"/>
            </p:cNvSpPr>
            <p:nvPr/>
          </p:nvSpPr>
          <p:spPr bwMode="auto">
            <a:xfrm>
              <a:off x="4080" y="1248"/>
              <a:ext cx="76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54" name="Line 14"/>
            <p:cNvSpPr>
              <a:spLocks noChangeShapeType="1"/>
            </p:cNvSpPr>
            <p:nvPr/>
          </p:nvSpPr>
          <p:spPr bwMode="auto">
            <a:xfrm>
              <a:off x="4464" y="1536"/>
              <a:ext cx="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5" name="Oval 15"/>
            <p:cNvSpPr>
              <a:spLocks noChangeArrowheads="1"/>
            </p:cNvSpPr>
            <p:nvPr/>
          </p:nvSpPr>
          <p:spPr bwMode="auto">
            <a:xfrm>
              <a:off x="4176" y="1632"/>
              <a:ext cx="96" cy="9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56" name="Line 16"/>
            <p:cNvSpPr>
              <a:spLocks noChangeShapeType="1"/>
            </p:cNvSpPr>
            <p:nvPr/>
          </p:nvSpPr>
          <p:spPr bwMode="auto">
            <a:xfrm>
              <a:off x="4224" y="1728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7" name="Oval 17"/>
            <p:cNvSpPr>
              <a:spLocks noChangeArrowheads="1"/>
            </p:cNvSpPr>
            <p:nvPr/>
          </p:nvSpPr>
          <p:spPr bwMode="auto">
            <a:xfrm>
              <a:off x="4560" y="2016"/>
              <a:ext cx="96" cy="9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58" name="Oval 18"/>
            <p:cNvSpPr>
              <a:spLocks noChangeArrowheads="1"/>
            </p:cNvSpPr>
            <p:nvPr/>
          </p:nvSpPr>
          <p:spPr bwMode="auto">
            <a:xfrm>
              <a:off x="4704" y="1920"/>
              <a:ext cx="96" cy="9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59" name="Line 19"/>
            <p:cNvSpPr>
              <a:spLocks noChangeShapeType="1"/>
            </p:cNvSpPr>
            <p:nvPr/>
          </p:nvSpPr>
          <p:spPr bwMode="auto">
            <a:xfrm flipV="1">
              <a:off x="4608" y="1584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0" name="Line 20"/>
            <p:cNvSpPr>
              <a:spLocks noChangeShapeType="1"/>
            </p:cNvSpPr>
            <p:nvPr/>
          </p:nvSpPr>
          <p:spPr bwMode="auto">
            <a:xfrm flipV="1">
              <a:off x="4752" y="1632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1" name="Rectangle 21"/>
            <p:cNvSpPr>
              <a:spLocks noChangeArrowheads="1"/>
            </p:cNvSpPr>
            <p:nvPr/>
          </p:nvSpPr>
          <p:spPr bwMode="auto">
            <a:xfrm>
              <a:off x="4992" y="1488"/>
              <a:ext cx="624" cy="7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000">
                  <a:solidFill>
                    <a:srgbClr val="CC0000"/>
                  </a:solidFill>
                  <a:latin typeface="Times New Roman" pitchFamily="18" charset="0"/>
                </a:rPr>
                <a:t>数据</a:t>
              </a:r>
            </a:p>
            <a:p>
              <a:pPr algn="ctr" eaLnBrk="1" hangingPunct="1"/>
              <a:r>
                <a:rPr kumimoji="1" lang="zh-CN" altLang="en-US" sz="1600">
                  <a:solidFill>
                    <a:srgbClr val="CC0000"/>
                  </a:solidFill>
                  <a:latin typeface="Times New Roman" pitchFamily="18" charset="0"/>
                </a:rPr>
                <a:t>数据信息</a:t>
              </a:r>
            </a:p>
            <a:p>
              <a:pPr algn="ctr" eaLnBrk="1" hangingPunct="1"/>
              <a:r>
                <a:rPr kumimoji="1" lang="zh-CN" altLang="en-US" sz="1600">
                  <a:solidFill>
                    <a:srgbClr val="CC0000"/>
                  </a:solidFill>
                  <a:latin typeface="Times New Roman" pitchFamily="18" charset="0"/>
                </a:rPr>
                <a:t>控制信息</a:t>
              </a:r>
            </a:p>
            <a:p>
              <a:pPr algn="ctr" eaLnBrk="1" hangingPunct="1"/>
              <a:endParaRPr kumimoji="1" lang="en-US" altLang="zh-CN" sz="1600">
                <a:solidFill>
                  <a:srgbClr val="CC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89494" name="Group 22"/>
          <p:cNvGrpSpPr>
            <a:grpSpLocks/>
          </p:cNvGrpSpPr>
          <p:nvPr/>
        </p:nvGrpSpPr>
        <p:grpSpPr bwMode="auto">
          <a:xfrm>
            <a:off x="2438400" y="3505200"/>
            <a:ext cx="3276600" cy="1981200"/>
            <a:chOff x="1584" y="2496"/>
            <a:chExt cx="2352" cy="1632"/>
          </a:xfrm>
        </p:grpSpPr>
        <p:sp>
          <p:nvSpPr>
            <p:cNvPr id="18440" name="Rectangle 23"/>
            <p:cNvSpPr>
              <a:spLocks noChangeArrowheads="1"/>
            </p:cNvSpPr>
            <p:nvPr/>
          </p:nvSpPr>
          <p:spPr bwMode="auto">
            <a:xfrm>
              <a:off x="2016" y="3840"/>
              <a:ext cx="105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000">
                  <a:solidFill>
                    <a:schemeClr val="accent2"/>
                  </a:solidFill>
                  <a:latin typeface="Times New Roman" pitchFamily="18" charset="0"/>
                </a:rPr>
                <a:t>读学生文件</a:t>
              </a:r>
            </a:p>
          </p:txBody>
        </p:sp>
        <p:sp>
          <p:nvSpPr>
            <p:cNvPr id="18441" name="Rectangle 24"/>
            <p:cNvSpPr>
              <a:spLocks noChangeArrowheads="1"/>
            </p:cNvSpPr>
            <p:nvPr/>
          </p:nvSpPr>
          <p:spPr bwMode="auto">
            <a:xfrm>
              <a:off x="2016" y="2496"/>
              <a:ext cx="1008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000">
                  <a:solidFill>
                    <a:schemeClr val="accent2"/>
                  </a:solidFill>
                  <a:latin typeface="Times New Roman" pitchFamily="18" charset="0"/>
                </a:rPr>
                <a:t>查学生档案</a:t>
              </a:r>
            </a:p>
          </p:txBody>
        </p:sp>
        <p:sp>
          <p:nvSpPr>
            <p:cNvPr id="18442" name="Line 25"/>
            <p:cNvSpPr>
              <a:spLocks noChangeShapeType="1"/>
            </p:cNvSpPr>
            <p:nvPr/>
          </p:nvSpPr>
          <p:spPr bwMode="auto">
            <a:xfrm>
              <a:off x="2544" y="2784"/>
              <a:ext cx="0" cy="10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Oval 26"/>
            <p:cNvSpPr>
              <a:spLocks noChangeArrowheads="1"/>
            </p:cNvSpPr>
            <p:nvPr/>
          </p:nvSpPr>
          <p:spPr bwMode="auto">
            <a:xfrm>
              <a:off x="2256" y="2880"/>
              <a:ext cx="96" cy="9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44" name="Line 27"/>
            <p:cNvSpPr>
              <a:spLocks noChangeShapeType="1"/>
            </p:cNvSpPr>
            <p:nvPr/>
          </p:nvSpPr>
          <p:spPr bwMode="auto">
            <a:xfrm>
              <a:off x="2304" y="2976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5" name="Oval 28"/>
            <p:cNvSpPr>
              <a:spLocks noChangeArrowheads="1"/>
            </p:cNvSpPr>
            <p:nvPr/>
          </p:nvSpPr>
          <p:spPr bwMode="auto">
            <a:xfrm>
              <a:off x="2784" y="3600"/>
              <a:ext cx="96" cy="96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46" name="Oval 29"/>
            <p:cNvSpPr>
              <a:spLocks noChangeArrowheads="1"/>
            </p:cNvSpPr>
            <p:nvPr/>
          </p:nvSpPr>
          <p:spPr bwMode="auto">
            <a:xfrm>
              <a:off x="2784" y="3168"/>
              <a:ext cx="96" cy="96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8447" name="Line 30"/>
            <p:cNvSpPr>
              <a:spLocks noChangeShapeType="1"/>
            </p:cNvSpPr>
            <p:nvPr/>
          </p:nvSpPr>
          <p:spPr bwMode="auto">
            <a:xfrm flipV="1">
              <a:off x="2832" y="331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8" name="Line 31"/>
            <p:cNvSpPr>
              <a:spLocks noChangeShapeType="1"/>
            </p:cNvSpPr>
            <p:nvPr/>
          </p:nvSpPr>
          <p:spPr bwMode="auto">
            <a:xfrm flipV="1">
              <a:off x="2832" y="2880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Rectangle 32"/>
            <p:cNvSpPr>
              <a:spLocks noChangeArrowheads="1"/>
            </p:cNvSpPr>
            <p:nvPr/>
          </p:nvSpPr>
          <p:spPr bwMode="auto">
            <a:xfrm>
              <a:off x="1584" y="3024"/>
              <a:ext cx="5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>
                  <a:solidFill>
                    <a:schemeClr val="accent2"/>
                  </a:solidFill>
                  <a:latin typeface="Times New Roman" pitchFamily="18" charset="0"/>
                </a:rPr>
                <a:t>学生号</a:t>
              </a:r>
              <a:endParaRPr kumimoji="1" lang="zh-CN" altLang="en-US" sz="24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8450" name="Rectangle 33"/>
            <p:cNvSpPr>
              <a:spLocks noChangeArrowheads="1"/>
            </p:cNvSpPr>
            <p:nvPr/>
          </p:nvSpPr>
          <p:spPr bwMode="auto">
            <a:xfrm>
              <a:off x="3072" y="3456"/>
              <a:ext cx="576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>
                  <a:solidFill>
                    <a:schemeClr val="accent2"/>
                  </a:solidFill>
                  <a:latin typeface="Times New Roman" pitchFamily="18" charset="0"/>
                </a:rPr>
                <a:t>无此学生</a:t>
              </a:r>
              <a:endParaRPr kumimoji="1" lang="zh-CN" altLang="en-US" sz="24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8451" name="Rectangle 34"/>
            <p:cNvSpPr>
              <a:spLocks noChangeArrowheads="1"/>
            </p:cNvSpPr>
            <p:nvPr/>
          </p:nvSpPr>
          <p:spPr bwMode="auto">
            <a:xfrm>
              <a:off x="2976" y="2928"/>
              <a:ext cx="960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>
                  <a:solidFill>
                    <a:schemeClr val="accent2"/>
                  </a:solidFill>
                  <a:latin typeface="Times New Roman" pitchFamily="18" charset="0"/>
                </a:rPr>
                <a:t>学生档案数据</a:t>
              </a:r>
              <a:endParaRPr kumimoji="1" lang="zh-CN" altLang="en-US" sz="24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</p:grpSp>
      <p:sp>
        <p:nvSpPr>
          <p:cNvPr id="18439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5"/>
          <p:cNvSpPr>
            <a:spLocks noChangeArrowheads="1"/>
          </p:cNvSpPr>
          <p:nvPr/>
        </p:nvSpPr>
        <p:spPr bwMode="auto">
          <a:xfrm>
            <a:off x="0" y="881063"/>
            <a:ext cx="91440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 </a:t>
            </a:r>
          </a:p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、模块的层次功能分解图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HIPO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dirty="0" err="1">
                <a:solidFill>
                  <a:srgbClr val="003366"/>
                </a:solidFill>
                <a:latin typeface="Times New Roman" pitchFamily="18" charset="0"/>
              </a:rPr>
              <a:t>Hierachy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Input Process </a:t>
            </a:r>
            <a:r>
              <a:rPr kumimoji="1" lang="en-US" altLang="zh-CN" sz="2400" dirty="0" err="1">
                <a:solidFill>
                  <a:srgbClr val="003366"/>
                </a:solidFill>
                <a:latin typeface="Times New Roman" pitchFamily="18" charset="0"/>
              </a:rPr>
              <a:t>Outpout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）方法图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HIPO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意即层次的输入处理输出。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HIPO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图方法由三个基本图表组成：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）总体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图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HIPO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图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3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）低层主要模块的详细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IPO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图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</a:t>
            </a:r>
          </a:p>
        </p:txBody>
      </p:sp>
      <p:sp>
        <p:nvSpPr>
          <p:cNvPr id="490512" name="Rectangle 16"/>
          <p:cNvSpPr>
            <a:spLocks noChangeArrowheads="1"/>
          </p:cNvSpPr>
          <p:nvPr/>
        </p:nvSpPr>
        <p:spPr bwMode="auto">
          <a:xfrm>
            <a:off x="0" y="3892550"/>
            <a:ext cx="86106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kumimoji="1" lang="en-US" altLang="zh-CN" sz="2400" dirty="0">
              <a:latin typeface="Times New Roman" pitchFamily="18" charset="0"/>
            </a:endParaRPr>
          </a:p>
          <a:p>
            <a:pPr eaLnBrk="1" hangingPunct="1"/>
            <a:r>
              <a:rPr kumimoji="1" lang="en-US" altLang="zh-CN" sz="2400" dirty="0">
                <a:solidFill>
                  <a:srgbClr val="E4E925"/>
                </a:solidFill>
                <a:latin typeface="Times New Roman" pitchFamily="18" charset="0"/>
              </a:rPr>
              <a:t>     </a:t>
            </a:r>
            <a:r>
              <a:rPr kumimoji="1" lang="en-US" altLang="zh-CN" sz="2400" dirty="0">
                <a:solidFill>
                  <a:srgbClr val="CC0000"/>
                </a:solidFill>
                <a:latin typeface="Times New Roman" pitchFamily="18" charset="0"/>
              </a:rPr>
              <a:t>HIPO</a:t>
            </a:r>
            <a:r>
              <a:rPr kumimoji="1" lang="zh-CN" altLang="en-US" sz="2400" dirty="0">
                <a:solidFill>
                  <a:srgbClr val="CC0000"/>
                </a:solidFill>
                <a:latin typeface="Times New Roman" pitchFamily="18" charset="0"/>
              </a:rPr>
              <a:t>图：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由</a:t>
            </a:r>
            <a:r>
              <a:rPr kumimoji="1" lang="en-US" altLang="zh-CN" sz="2400" dirty="0">
                <a:solidFill>
                  <a:schemeClr val="accent2"/>
                </a:solidFill>
                <a:latin typeface="Times New Roman" pitchFamily="18" charset="0"/>
              </a:rPr>
              <a:t>IBM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推出的描述系统结构和模块内部处理功能</a:t>
            </a:r>
          </a:p>
          <a:p>
            <a:pPr eaLnBrk="1" hangingPunct="1"/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          的工具。它由层次化结构图（</a:t>
            </a:r>
            <a:r>
              <a:rPr kumimoji="1" lang="en-US" altLang="zh-CN" sz="2400" dirty="0">
                <a:solidFill>
                  <a:schemeClr val="accent2"/>
                </a:solidFill>
                <a:latin typeface="Times New Roman" pitchFamily="18" charset="0"/>
              </a:rPr>
              <a:t>HC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）和</a:t>
            </a:r>
            <a:r>
              <a:rPr kumimoji="1" lang="en-US" altLang="zh-CN" sz="2400" dirty="0">
                <a:solidFill>
                  <a:schemeClr val="accent2"/>
                </a:solidFill>
                <a:latin typeface="Times New Roman" pitchFamily="18" charset="0"/>
              </a:rPr>
              <a:t>IPO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图组成</a:t>
            </a:r>
          </a:p>
          <a:p>
            <a:pPr eaLnBrk="1" hangingPunct="1"/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     </a:t>
            </a:r>
            <a:r>
              <a:rPr kumimoji="1" lang="en-US" altLang="zh-CN" sz="2400" dirty="0">
                <a:solidFill>
                  <a:srgbClr val="CC0000"/>
                </a:solidFill>
                <a:latin typeface="Times New Roman" pitchFamily="18" charset="0"/>
              </a:rPr>
              <a:t>IPO</a:t>
            </a:r>
            <a:r>
              <a:rPr kumimoji="1" lang="zh-CN" altLang="en-US" sz="2400" dirty="0">
                <a:solidFill>
                  <a:srgbClr val="CC0000"/>
                </a:solidFill>
                <a:latin typeface="Times New Roman" pitchFamily="18" charset="0"/>
              </a:rPr>
              <a:t>图：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描述了某个特定模块内部的处理过程和输入输出</a:t>
            </a:r>
          </a:p>
          <a:p>
            <a:pPr eaLnBrk="1" hangingPunct="1"/>
            <a:r>
              <a:rPr kumimoji="1" lang="zh-CN" altLang="en-US" sz="2400" dirty="0">
                <a:solidFill>
                  <a:schemeClr val="accent2"/>
                </a:solidFill>
                <a:latin typeface="Times New Roman" pitchFamily="18" charset="0"/>
              </a:rPr>
              <a:t>          关系</a:t>
            </a:r>
          </a:p>
          <a:p>
            <a:pPr eaLnBrk="1" hangingPunct="1"/>
            <a:endParaRPr kumimoji="1" lang="en-US" altLang="zh-CN" sz="2400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1508" name="Text Box 17"/>
          <p:cNvSpPr txBox="1">
            <a:spLocks noChangeArrowheads="1"/>
          </p:cNvSpPr>
          <p:nvPr/>
        </p:nvSpPr>
        <p:spPr bwMode="auto">
          <a:xfrm>
            <a:off x="3081338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1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Line 2"/>
          <p:cNvSpPr>
            <a:spLocks noChangeShapeType="1"/>
          </p:cNvSpPr>
          <p:nvPr/>
        </p:nvSpPr>
        <p:spPr bwMode="auto">
          <a:xfrm>
            <a:off x="395288" y="3908425"/>
            <a:ext cx="863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395288" y="4411663"/>
            <a:ext cx="863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95288" y="36195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chemeClr val="accent2"/>
                </a:solidFill>
              </a:rPr>
              <a:t>入库单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95288" y="4411663"/>
            <a:ext cx="936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chemeClr val="accent2"/>
                </a:solidFill>
              </a:rPr>
              <a:t>出库单</a:t>
            </a:r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1258888" y="3692525"/>
            <a:ext cx="1296987" cy="5048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>
                <a:solidFill>
                  <a:schemeClr val="accent2"/>
                </a:solidFill>
              </a:rPr>
              <a:t>入库处理</a:t>
            </a: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1258888" y="4195763"/>
            <a:ext cx="1368425" cy="5032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>
                <a:solidFill>
                  <a:schemeClr val="accent2"/>
                </a:solidFill>
              </a:rPr>
              <a:t>出库处理</a:t>
            </a: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 flipV="1">
            <a:off x="2411413" y="3476625"/>
            <a:ext cx="647700" cy="3587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059113" y="3259138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accent2"/>
                </a:solidFill>
              </a:rPr>
              <a:t>入库流水帐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987675" y="4843463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accent2"/>
                </a:solidFill>
              </a:rPr>
              <a:t>出库流水帐</a:t>
            </a:r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2411413" y="4627563"/>
            <a:ext cx="576262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2482850" y="3979863"/>
            <a:ext cx="720725" cy="1444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 flipV="1">
            <a:off x="2555875" y="4195763"/>
            <a:ext cx="647700" cy="215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3203575" y="3979863"/>
            <a:ext cx="1368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accent2"/>
                </a:solidFill>
              </a:rPr>
              <a:t>库存台帐</a:t>
            </a:r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>
            <a:off x="3203575" y="3619500"/>
            <a:ext cx="10795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3203575" y="3259138"/>
            <a:ext cx="10795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3348038" y="4340225"/>
            <a:ext cx="863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3348038" y="3979863"/>
            <a:ext cx="8636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3059113" y="5203825"/>
            <a:ext cx="11525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3130550" y="4843463"/>
            <a:ext cx="10096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Line 21"/>
          <p:cNvSpPr>
            <a:spLocks noChangeShapeType="1"/>
          </p:cNvSpPr>
          <p:nvPr/>
        </p:nvSpPr>
        <p:spPr bwMode="auto">
          <a:xfrm>
            <a:off x="4211638" y="4195763"/>
            <a:ext cx="5048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Oval 22"/>
          <p:cNvSpPr>
            <a:spLocks noChangeArrowheads="1"/>
          </p:cNvSpPr>
          <p:nvPr/>
        </p:nvSpPr>
        <p:spPr bwMode="auto">
          <a:xfrm>
            <a:off x="4714875" y="3908425"/>
            <a:ext cx="1081088" cy="5048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>
                <a:solidFill>
                  <a:schemeClr val="accent2"/>
                </a:solidFill>
              </a:rPr>
              <a:t>统计</a:t>
            </a:r>
          </a:p>
        </p:txBody>
      </p:sp>
      <p:sp>
        <p:nvSpPr>
          <p:cNvPr id="22551" name="Oval 23"/>
          <p:cNvSpPr>
            <a:spLocks noChangeArrowheads="1"/>
          </p:cNvSpPr>
          <p:nvPr/>
        </p:nvSpPr>
        <p:spPr bwMode="auto">
          <a:xfrm>
            <a:off x="6083300" y="3908425"/>
            <a:ext cx="1081088" cy="504825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>
                <a:solidFill>
                  <a:schemeClr val="accent2"/>
                </a:solidFill>
              </a:rPr>
              <a:t>打印</a:t>
            </a:r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5651500" y="4195763"/>
            <a:ext cx="4333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Line 25"/>
          <p:cNvSpPr>
            <a:spLocks noChangeShapeType="1"/>
          </p:cNvSpPr>
          <p:nvPr/>
        </p:nvSpPr>
        <p:spPr bwMode="auto">
          <a:xfrm>
            <a:off x="6948488" y="4124325"/>
            <a:ext cx="100806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7092950" y="3717925"/>
            <a:ext cx="1476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chemeClr val="accent2"/>
                </a:solidFill>
              </a:rPr>
              <a:t>库存日报表</a:t>
            </a:r>
          </a:p>
        </p:txBody>
      </p:sp>
      <p:sp>
        <p:nvSpPr>
          <p:cNvPr id="22555" name="Line 27"/>
          <p:cNvSpPr>
            <a:spLocks noChangeShapeType="1"/>
          </p:cNvSpPr>
          <p:nvPr/>
        </p:nvSpPr>
        <p:spPr bwMode="auto">
          <a:xfrm>
            <a:off x="2482850" y="3979863"/>
            <a:ext cx="720725" cy="1444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Line 28"/>
          <p:cNvSpPr>
            <a:spLocks noChangeShapeType="1"/>
          </p:cNvSpPr>
          <p:nvPr/>
        </p:nvSpPr>
        <p:spPr bwMode="auto">
          <a:xfrm flipV="1">
            <a:off x="2555875" y="4195763"/>
            <a:ext cx="647700" cy="215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1187450" y="2638425"/>
            <a:ext cx="3168650" cy="3024188"/>
          </a:xfrm>
          <a:prstGeom prst="rect">
            <a:avLst/>
          </a:prstGeom>
          <a:noFill/>
          <a:ln w="25400" cap="rnd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22558" name="Text Box 30"/>
          <p:cNvSpPr txBox="1">
            <a:spLocks noChangeArrowheads="1"/>
          </p:cNvSpPr>
          <p:nvPr/>
        </p:nvSpPr>
        <p:spPr bwMode="auto">
          <a:xfrm>
            <a:off x="5003800" y="5708650"/>
            <a:ext cx="2735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</a:rPr>
              <a:t>第</a:t>
            </a:r>
            <a:r>
              <a:rPr lang="en-US" altLang="zh-CN" sz="2400">
                <a:solidFill>
                  <a:schemeClr val="accent2"/>
                </a:solidFill>
              </a:rPr>
              <a:t>1</a:t>
            </a:r>
            <a:r>
              <a:rPr lang="zh-CN" altLang="en-US" sz="2400">
                <a:solidFill>
                  <a:schemeClr val="accent2"/>
                </a:solidFill>
              </a:rPr>
              <a:t>层</a:t>
            </a:r>
            <a:r>
              <a:rPr lang="en-US" altLang="zh-CN" sz="2400">
                <a:solidFill>
                  <a:schemeClr val="accent2"/>
                </a:solidFill>
              </a:rPr>
              <a:t>DFD</a:t>
            </a: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250825" y="1770063"/>
            <a:ext cx="6769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l"/>
            </a:pPr>
            <a:r>
              <a:rPr lang="zh-CN" altLang="en-US" sz="3200">
                <a:solidFill>
                  <a:srgbClr val="003366"/>
                </a:solidFill>
              </a:rPr>
              <a:t>１给出模块数据流程图</a:t>
            </a: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0" y="998538"/>
            <a:ext cx="78851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>
                <a:solidFill>
                  <a:srgbClr val="003366"/>
                </a:solidFill>
              </a:rPr>
              <a:t>——</a:t>
            </a:r>
            <a:r>
              <a:rPr lang="zh-CN" altLang="en-US" sz="3600">
                <a:solidFill>
                  <a:srgbClr val="003366"/>
                </a:solidFill>
              </a:rPr>
              <a:t>绘制库存管理模块的</a:t>
            </a:r>
            <a:r>
              <a:rPr lang="en-US" altLang="zh-CN" sz="3600">
                <a:solidFill>
                  <a:srgbClr val="003366"/>
                </a:solidFill>
              </a:rPr>
              <a:t>HIPO</a:t>
            </a:r>
            <a:r>
              <a:rPr lang="zh-CN" altLang="en-US" sz="4000">
                <a:solidFill>
                  <a:srgbClr val="003366"/>
                </a:solidFill>
              </a:rPr>
              <a:t>图</a:t>
            </a:r>
          </a:p>
        </p:txBody>
      </p:sp>
      <p:sp>
        <p:nvSpPr>
          <p:cNvPr id="22561" name="Text Box 17"/>
          <p:cNvSpPr txBox="1">
            <a:spLocks noChangeArrowheads="1"/>
          </p:cNvSpPr>
          <p:nvPr/>
        </p:nvSpPr>
        <p:spPr bwMode="auto">
          <a:xfrm>
            <a:off x="3009900" y="287338"/>
            <a:ext cx="49466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79388" y="1052513"/>
            <a:ext cx="8137525" cy="1008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indent="-742950" algn="l" eaLnBrk="1" hangingPunct="1"/>
            <a:r>
              <a:rPr lang="en-US" altLang="zh-CN" sz="2800" smtClean="0">
                <a:solidFill>
                  <a:srgbClr val="003366"/>
                </a:solidFill>
              </a:rPr>
              <a:t>      2  </a:t>
            </a:r>
            <a:r>
              <a:rPr lang="zh-CN" altLang="en-US" sz="2800" smtClean="0">
                <a:solidFill>
                  <a:srgbClr val="003366"/>
                </a:solidFill>
              </a:rPr>
              <a:t>根据数据流程图把库存管理模块分解成输入、处理和输出三个功能模块</a:t>
            </a:r>
            <a:r>
              <a:rPr lang="en-US" altLang="zh-CN" sz="2800" smtClean="0">
                <a:solidFill>
                  <a:srgbClr val="003366"/>
                </a:solidFill>
              </a:rPr>
              <a:t>——</a:t>
            </a:r>
            <a:r>
              <a:rPr lang="zh-CN" altLang="en-US" sz="2800" smtClean="0">
                <a:solidFill>
                  <a:srgbClr val="003366"/>
                </a:solidFill>
              </a:rPr>
              <a:t>画出总体</a:t>
            </a:r>
            <a:r>
              <a:rPr lang="en-US" altLang="zh-CN" sz="2800" smtClean="0">
                <a:solidFill>
                  <a:srgbClr val="003366"/>
                </a:solidFill>
              </a:rPr>
              <a:t>IPO</a:t>
            </a:r>
            <a:r>
              <a:rPr lang="zh-CN" altLang="en-US" sz="2800" smtClean="0">
                <a:solidFill>
                  <a:srgbClr val="003366"/>
                </a:solidFill>
              </a:rPr>
              <a:t>图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9388" y="3068638"/>
            <a:ext cx="2232025" cy="1223962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输入入库单</a:t>
            </a:r>
          </a:p>
          <a:p>
            <a:pPr algn="ctr" eaLnBrk="1" hangingPunct="1"/>
            <a:endParaRPr lang="zh-CN" altLang="en-US" sz="2400">
              <a:solidFill>
                <a:srgbClr val="166992"/>
              </a:solidFill>
            </a:endParaRP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输入出库单</a:t>
            </a: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411413" y="3355975"/>
            <a:ext cx="64928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2339975" y="4076700"/>
            <a:ext cx="79216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132138" y="3140075"/>
            <a:ext cx="2303462" cy="12239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入库处理</a:t>
            </a:r>
          </a:p>
          <a:p>
            <a:pPr algn="ctr" eaLnBrk="1" hangingPunct="1"/>
            <a:endParaRPr lang="zh-CN" altLang="en-US" sz="2400">
              <a:solidFill>
                <a:srgbClr val="166992"/>
              </a:solidFill>
            </a:endParaRP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出库处理</a:t>
            </a:r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5435600" y="3355975"/>
            <a:ext cx="8651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5435600" y="4076700"/>
            <a:ext cx="86518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6300788" y="3140075"/>
            <a:ext cx="2627312" cy="12239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统计库存日报表</a:t>
            </a:r>
          </a:p>
          <a:p>
            <a:pPr algn="ctr" eaLnBrk="1" hangingPunct="1"/>
            <a:endParaRPr lang="zh-CN" altLang="en-US" sz="2400">
              <a:solidFill>
                <a:srgbClr val="166992"/>
              </a:solidFill>
            </a:endParaRP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打印库存日报表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11188" y="2276475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</a:rPr>
              <a:t>输入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877050" y="2276475"/>
            <a:ext cx="1439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</a:rPr>
              <a:t>输出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563938" y="2276475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3333FF"/>
                </a:solidFill>
              </a:rPr>
              <a:t>处理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843213" y="4579938"/>
            <a:ext cx="3959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3333FF"/>
                </a:solidFill>
              </a:rPr>
              <a:t>“</a:t>
            </a:r>
            <a:r>
              <a:rPr lang="zh-CN" altLang="en-US" sz="2400">
                <a:solidFill>
                  <a:srgbClr val="3333FF"/>
                </a:solidFill>
              </a:rPr>
              <a:t>库存管理”模块总体</a:t>
            </a:r>
            <a:r>
              <a:rPr lang="en-US" altLang="zh-CN" sz="2400">
                <a:solidFill>
                  <a:srgbClr val="3333FF"/>
                </a:solidFill>
              </a:rPr>
              <a:t>IPO</a:t>
            </a:r>
            <a:r>
              <a:rPr lang="zh-CN" altLang="en-US" sz="2400">
                <a:solidFill>
                  <a:srgbClr val="3333FF"/>
                </a:solidFill>
              </a:rPr>
              <a:t>图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2484438" y="5373688"/>
            <a:ext cx="1511300" cy="4318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39750" y="5300663"/>
            <a:ext cx="18716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166992"/>
                </a:solidFill>
              </a:rPr>
              <a:t>总体</a:t>
            </a:r>
            <a:r>
              <a:rPr lang="en-US" altLang="zh-CN" sz="2800">
                <a:solidFill>
                  <a:srgbClr val="166992"/>
                </a:solidFill>
              </a:rPr>
              <a:t>IPO</a:t>
            </a:r>
            <a:r>
              <a:rPr lang="zh-CN" altLang="en-US" sz="2800">
                <a:solidFill>
                  <a:srgbClr val="166992"/>
                </a:solidFill>
              </a:rPr>
              <a:t>图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995738" y="5300663"/>
            <a:ext cx="37449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166992"/>
                </a:solidFill>
              </a:rPr>
              <a:t>对模块横向的分解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96838" y="979488"/>
            <a:ext cx="8291512" cy="936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altLang="zh-CN" sz="2400" smtClean="0">
                <a:solidFill>
                  <a:srgbClr val="003366"/>
                </a:solidFill>
              </a:rPr>
              <a:t>3 </a:t>
            </a:r>
            <a:r>
              <a:rPr lang="zh-CN" altLang="en-US" sz="2400" smtClean="0">
                <a:solidFill>
                  <a:srgbClr val="003366"/>
                </a:solidFill>
              </a:rPr>
              <a:t>根据总体</a:t>
            </a:r>
            <a:r>
              <a:rPr lang="en-US" altLang="zh-CN" sz="2400" smtClean="0">
                <a:solidFill>
                  <a:srgbClr val="003366"/>
                </a:solidFill>
              </a:rPr>
              <a:t>IPO</a:t>
            </a:r>
            <a:r>
              <a:rPr lang="zh-CN" altLang="en-US" sz="2400" smtClean="0">
                <a:solidFill>
                  <a:srgbClr val="003366"/>
                </a:solidFill>
              </a:rPr>
              <a:t>图，将输入、处理和输出三个模块再分别进行分解</a:t>
            </a:r>
            <a:r>
              <a:rPr lang="en-US" altLang="zh-CN" sz="2400" smtClean="0">
                <a:solidFill>
                  <a:srgbClr val="003366"/>
                </a:solidFill>
              </a:rPr>
              <a:t>——</a:t>
            </a:r>
            <a:r>
              <a:rPr lang="zh-CN" altLang="en-US" sz="2400" smtClean="0">
                <a:solidFill>
                  <a:srgbClr val="003366"/>
                </a:solidFill>
              </a:rPr>
              <a:t>绘制出库存管理的</a:t>
            </a:r>
            <a:r>
              <a:rPr lang="en-US" altLang="zh-CN" sz="2400" smtClean="0">
                <a:solidFill>
                  <a:srgbClr val="003366"/>
                </a:solidFill>
              </a:rPr>
              <a:t>HIPO</a:t>
            </a:r>
            <a:r>
              <a:rPr lang="zh-CN" altLang="en-US" sz="2400" smtClean="0">
                <a:solidFill>
                  <a:srgbClr val="003366"/>
                </a:solidFill>
              </a:rPr>
              <a:t>图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987675" y="1844675"/>
            <a:ext cx="1944688" cy="433388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库存管理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851275" y="2276475"/>
            <a:ext cx="0" cy="5048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1403350" y="2563813"/>
            <a:ext cx="511333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059113" y="2779713"/>
            <a:ext cx="1800225" cy="433387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处理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39750" y="2852738"/>
            <a:ext cx="2016125" cy="433387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输入</a:t>
            </a:r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1403350" y="2563813"/>
            <a:ext cx="0" cy="2889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940425" y="2779713"/>
            <a:ext cx="1943100" cy="433387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输出</a:t>
            </a: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6516688" y="2563813"/>
            <a:ext cx="0" cy="215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1403350" y="3284538"/>
            <a:ext cx="0" cy="5032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539750" y="3860800"/>
            <a:ext cx="165576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2195513" y="3860800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1403350" y="4219575"/>
            <a:ext cx="1223963" cy="1152525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输入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出库单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107950" y="4219575"/>
            <a:ext cx="1225550" cy="1152525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输入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入库单</a:t>
            </a:r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539750" y="3860800"/>
            <a:ext cx="0" cy="3587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3851275" y="3211513"/>
            <a:ext cx="0" cy="5048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>
            <a:off x="3132138" y="3787775"/>
            <a:ext cx="17272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2771775" y="4219575"/>
            <a:ext cx="1295400" cy="649288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入库处理</a:t>
            </a: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4211638" y="4219575"/>
            <a:ext cx="1439862" cy="649288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出库处理</a:t>
            </a:r>
          </a:p>
        </p:txBody>
      </p:sp>
      <p:sp>
        <p:nvSpPr>
          <p:cNvPr id="24597" name="Line 21"/>
          <p:cNvSpPr>
            <a:spLocks noChangeShapeType="1"/>
          </p:cNvSpPr>
          <p:nvPr/>
        </p:nvSpPr>
        <p:spPr bwMode="auto">
          <a:xfrm>
            <a:off x="3132138" y="3787775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Line 22"/>
          <p:cNvSpPr>
            <a:spLocks noChangeShapeType="1"/>
          </p:cNvSpPr>
          <p:nvPr/>
        </p:nvSpPr>
        <p:spPr bwMode="auto">
          <a:xfrm>
            <a:off x="4859338" y="3787775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Line 23"/>
          <p:cNvSpPr>
            <a:spLocks noChangeShapeType="1"/>
          </p:cNvSpPr>
          <p:nvPr/>
        </p:nvSpPr>
        <p:spPr bwMode="auto">
          <a:xfrm>
            <a:off x="3348038" y="4868863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Line 24"/>
          <p:cNvSpPr>
            <a:spLocks noChangeShapeType="1"/>
          </p:cNvSpPr>
          <p:nvPr/>
        </p:nvSpPr>
        <p:spPr bwMode="auto">
          <a:xfrm>
            <a:off x="4859338" y="4868863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>
            <a:off x="2698750" y="5300663"/>
            <a:ext cx="100806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1908175" y="5661025"/>
            <a:ext cx="1223963" cy="1150938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登记入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库流水帐</a:t>
            </a:r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>
            <a:off x="5507038" y="5661025"/>
            <a:ext cx="1223962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登记出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库流水帐</a:t>
            </a:r>
          </a:p>
        </p:txBody>
      </p:sp>
      <p:sp>
        <p:nvSpPr>
          <p:cNvPr id="24604" name="Line 28"/>
          <p:cNvSpPr>
            <a:spLocks noChangeShapeType="1"/>
          </p:cNvSpPr>
          <p:nvPr/>
        </p:nvSpPr>
        <p:spPr bwMode="auto">
          <a:xfrm>
            <a:off x="4643438" y="5300663"/>
            <a:ext cx="108108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Line 29"/>
          <p:cNvSpPr>
            <a:spLocks noChangeShapeType="1"/>
          </p:cNvSpPr>
          <p:nvPr/>
        </p:nvSpPr>
        <p:spPr bwMode="auto">
          <a:xfrm>
            <a:off x="5724525" y="5300663"/>
            <a:ext cx="0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Line 30"/>
          <p:cNvSpPr>
            <a:spLocks noChangeShapeType="1"/>
          </p:cNvSpPr>
          <p:nvPr/>
        </p:nvSpPr>
        <p:spPr bwMode="auto">
          <a:xfrm>
            <a:off x="2698750" y="5300663"/>
            <a:ext cx="0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3203575" y="5661025"/>
            <a:ext cx="1008063" cy="1150938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修改库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存台帐</a:t>
            </a:r>
          </a:p>
        </p:txBody>
      </p:sp>
      <p:sp>
        <p:nvSpPr>
          <p:cNvPr id="24608" name="Line 32"/>
          <p:cNvSpPr>
            <a:spLocks noChangeShapeType="1"/>
          </p:cNvSpPr>
          <p:nvPr/>
        </p:nvSpPr>
        <p:spPr bwMode="auto">
          <a:xfrm>
            <a:off x="3706813" y="5300663"/>
            <a:ext cx="0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4356100" y="5661025"/>
            <a:ext cx="1008063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修改库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存台帐</a:t>
            </a:r>
          </a:p>
        </p:txBody>
      </p:sp>
      <p:sp>
        <p:nvSpPr>
          <p:cNvPr id="24610" name="Line 34"/>
          <p:cNvSpPr>
            <a:spLocks noChangeShapeType="1"/>
          </p:cNvSpPr>
          <p:nvPr/>
        </p:nvSpPr>
        <p:spPr bwMode="auto">
          <a:xfrm>
            <a:off x="4643438" y="5300663"/>
            <a:ext cx="0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Line 35"/>
          <p:cNvSpPr>
            <a:spLocks noChangeShapeType="1"/>
          </p:cNvSpPr>
          <p:nvPr/>
        </p:nvSpPr>
        <p:spPr bwMode="auto">
          <a:xfrm>
            <a:off x="7019925" y="3211513"/>
            <a:ext cx="0" cy="3603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2" name="Line 36"/>
          <p:cNvSpPr>
            <a:spLocks noChangeShapeType="1"/>
          </p:cNvSpPr>
          <p:nvPr/>
        </p:nvSpPr>
        <p:spPr bwMode="auto">
          <a:xfrm>
            <a:off x="6299200" y="3571875"/>
            <a:ext cx="180022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3" name="Line 37"/>
          <p:cNvSpPr>
            <a:spLocks noChangeShapeType="1"/>
          </p:cNvSpPr>
          <p:nvPr/>
        </p:nvSpPr>
        <p:spPr bwMode="auto">
          <a:xfrm>
            <a:off x="6299200" y="3571875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4" name="Rectangle 38"/>
          <p:cNvSpPr>
            <a:spLocks noChangeArrowheads="1"/>
          </p:cNvSpPr>
          <p:nvPr/>
        </p:nvSpPr>
        <p:spPr bwMode="auto">
          <a:xfrm>
            <a:off x="5867400" y="4003675"/>
            <a:ext cx="1152525" cy="10080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统计库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存台帐</a:t>
            </a: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7451725" y="4003675"/>
            <a:ext cx="1152525" cy="10080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打印库</a:t>
            </a:r>
          </a:p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存台帐</a:t>
            </a:r>
          </a:p>
        </p:txBody>
      </p:sp>
      <p:sp>
        <p:nvSpPr>
          <p:cNvPr id="24616" name="Line 40"/>
          <p:cNvSpPr>
            <a:spLocks noChangeShapeType="1"/>
          </p:cNvSpPr>
          <p:nvPr/>
        </p:nvSpPr>
        <p:spPr bwMode="auto">
          <a:xfrm>
            <a:off x="8099425" y="3571875"/>
            <a:ext cx="0" cy="431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7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79388" y="995363"/>
            <a:ext cx="8229600" cy="561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4000" smtClean="0">
                <a:solidFill>
                  <a:srgbClr val="003366"/>
                </a:solidFill>
              </a:rPr>
              <a:t>分析</a:t>
            </a:r>
            <a:r>
              <a:rPr lang="en-US" altLang="zh-CN" sz="4000" smtClean="0">
                <a:solidFill>
                  <a:srgbClr val="003366"/>
                </a:solidFill>
              </a:rPr>
              <a:t>: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1927225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CC0000"/>
                </a:solidFill>
              </a:rPr>
              <a:t>HIPO</a:t>
            </a:r>
            <a:r>
              <a:rPr lang="zh-CN" altLang="en-US" b="1" smtClean="0">
                <a:solidFill>
                  <a:srgbClr val="003366"/>
                </a:solidFill>
              </a:rPr>
              <a:t>图是对模块横向和纵向的分解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b="1" smtClean="0">
              <a:solidFill>
                <a:srgbClr val="003366"/>
              </a:solidFill>
            </a:endParaRPr>
          </a:p>
          <a:p>
            <a:pPr eaLnBrk="1" hangingPunct="1"/>
            <a:r>
              <a:rPr lang="en-US" altLang="zh-CN" b="1" smtClean="0">
                <a:solidFill>
                  <a:srgbClr val="CC0000"/>
                </a:solidFill>
              </a:rPr>
              <a:t>H:</a:t>
            </a:r>
            <a:r>
              <a:rPr lang="zh-CN" altLang="en-US" b="1" smtClean="0">
                <a:solidFill>
                  <a:srgbClr val="003366"/>
                </a:solidFill>
              </a:rPr>
              <a:t>要求反映模块的纵向上的层次关系和模块间控制和被控制的关系</a:t>
            </a:r>
            <a:r>
              <a:rPr lang="en-US" altLang="zh-CN" b="1" smtClean="0">
                <a:solidFill>
                  <a:srgbClr val="003366"/>
                </a:solidFill>
              </a:rPr>
              <a:t>,</a:t>
            </a:r>
            <a:r>
              <a:rPr lang="zh-CN" altLang="en-US" b="1" smtClean="0">
                <a:solidFill>
                  <a:srgbClr val="003366"/>
                </a:solidFill>
              </a:rPr>
              <a:t>是对模块纵向上的分解</a:t>
            </a:r>
            <a:r>
              <a:rPr lang="en-US" altLang="zh-CN" b="1" smtClean="0">
                <a:solidFill>
                  <a:srgbClr val="003366"/>
                </a:solidFill>
              </a:rPr>
              <a:t>.</a:t>
            </a:r>
          </a:p>
          <a:p>
            <a:pPr eaLnBrk="1" hangingPunct="1"/>
            <a:r>
              <a:rPr lang="en-US" altLang="zh-CN" b="1" smtClean="0">
                <a:solidFill>
                  <a:srgbClr val="CC0000"/>
                </a:solidFill>
              </a:rPr>
              <a:t>IPO:</a:t>
            </a:r>
            <a:r>
              <a:rPr lang="zh-CN" altLang="en-US" b="1" smtClean="0">
                <a:solidFill>
                  <a:srgbClr val="003366"/>
                </a:solidFill>
              </a:rPr>
              <a:t>要求反映模块输入、处理和输出的结构</a:t>
            </a:r>
            <a:r>
              <a:rPr lang="en-US" altLang="zh-CN" b="1" smtClean="0">
                <a:solidFill>
                  <a:srgbClr val="003366"/>
                </a:solidFill>
              </a:rPr>
              <a:t>,</a:t>
            </a:r>
            <a:r>
              <a:rPr lang="zh-CN" altLang="en-US" b="1" smtClean="0">
                <a:solidFill>
                  <a:srgbClr val="003366"/>
                </a:solidFill>
              </a:rPr>
              <a:t>是对模块横向上的分解</a:t>
            </a:r>
          </a:p>
          <a:p>
            <a:pPr eaLnBrk="1" hangingPunct="1"/>
            <a:endParaRPr lang="en-US" altLang="zh-CN" b="1" smtClean="0"/>
          </a:p>
        </p:txBody>
      </p:sp>
      <p:sp>
        <p:nvSpPr>
          <p:cNvPr id="2560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07950" y="836613"/>
            <a:ext cx="7921625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zh-CN" altLang="en-US" sz="2800" smtClean="0">
                <a:solidFill>
                  <a:srgbClr val="003366"/>
                </a:solidFill>
              </a:rPr>
              <a:t>４在</a:t>
            </a:r>
            <a:r>
              <a:rPr lang="en-US" altLang="zh-CN" sz="2800" smtClean="0">
                <a:solidFill>
                  <a:srgbClr val="003366"/>
                </a:solidFill>
              </a:rPr>
              <a:t>HIPO</a:t>
            </a:r>
            <a:r>
              <a:rPr lang="zh-CN" altLang="en-US" sz="2800" smtClean="0">
                <a:solidFill>
                  <a:srgbClr val="003366"/>
                </a:solidFill>
              </a:rPr>
              <a:t>图的基础上</a:t>
            </a:r>
            <a:r>
              <a:rPr lang="en-US" altLang="zh-CN" sz="2800" smtClean="0">
                <a:solidFill>
                  <a:srgbClr val="003366"/>
                </a:solidFill>
              </a:rPr>
              <a:t>,</a:t>
            </a:r>
            <a:r>
              <a:rPr lang="zh-CN" altLang="en-US" sz="2800" smtClean="0">
                <a:solidFill>
                  <a:srgbClr val="003366"/>
                </a:solidFill>
              </a:rPr>
              <a:t>根据数据字典</a:t>
            </a:r>
            <a:r>
              <a:rPr lang="en-US" altLang="zh-CN" sz="2800" smtClean="0">
                <a:solidFill>
                  <a:srgbClr val="003366"/>
                </a:solidFill>
              </a:rPr>
              <a:t>,</a:t>
            </a:r>
            <a:r>
              <a:rPr lang="zh-CN" altLang="en-US" sz="2800" smtClean="0">
                <a:solidFill>
                  <a:srgbClr val="003366"/>
                </a:solidFill>
              </a:rPr>
              <a:t>绘制各模块的</a:t>
            </a:r>
            <a:r>
              <a:rPr lang="en-US" altLang="zh-CN" sz="2800" smtClean="0">
                <a:solidFill>
                  <a:srgbClr val="003366"/>
                </a:solidFill>
              </a:rPr>
              <a:t>IPO</a:t>
            </a:r>
            <a:r>
              <a:rPr lang="zh-CN" altLang="en-US" sz="2800" smtClean="0">
                <a:solidFill>
                  <a:srgbClr val="003366"/>
                </a:solidFill>
              </a:rPr>
              <a:t>图</a:t>
            </a:r>
            <a:r>
              <a:rPr lang="en-US" altLang="zh-CN" sz="2800" smtClean="0">
                <a:solidFill>
                  <a:srgbClr val="003366"/>
                </a:solidFill>
              </a:rPr>
              <a:t>,</a:t>
            </a:r>
            <a:r>
              <a:rPr lang="zh-CN" altLang="en-US" sz="2800" smtClean="0">
                <a:solidFill>
                  <a:srgbClr val="003366"/>
                </a:solidFill>
              </a:rPr>
              <a:t>作为程序设计的依据</a:t>
            </a:r>
            <a:r>
              <a:rPr lang="en-US" altLang="zh-CN" sz="2800" smtClean="0">
                <a:solidFill>
                  <a:srgbClr val="003366"/>
                </a:solidFill>
              </a:rPr>
              <a:t>.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39750" y="1735138"/>
            <a:ext cx="7704138" cy="52228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系统名称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  <a:r>
              <a:rPr lang="zh-CN" altLang="en-US" sz="2400">
                <a:solidFill>
                  <a:srgbClr val="166992"/>
                </a:solidFill>
              </a:rPr>
              <a:t>库存管理                      设计者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  <a:r>
              <a:rPr lang="zh-CN" altLang="en-US" sz="2400">
                <a:solidFill>
                  <a:srgbClr val="166992"/>
                </a:solidFill>
              </a:rPr>
              <a:t>张三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模块名称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  <a:r>
              <a:rPr lang="zh-CN" altLang="en-US" sz="2400">
                <a:solidFill>
                  <a:srgbClr val="166992"/>
                </a:solidFill>
              </a:rPr>
              <a:t>登记入库流水帐           日期</a:t>
            </a:r>
            <a:r>
              <a:rPr lang="en-US" altLang="zh-CN" sz="2400">
                <a:solidFill>
                  <a:srgbClr val="166992"/>
                </a:solidFill>
              </a:rPr>
              <a:t>:2010.11.20</a:t>
            </a: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  <a:p>
            <a:pPr eaLnBrk="1" hangingPunct="1"/>
            <a:endParaRPr lang="en-US" altLang="zh-CN" sz="2400">
              <a:solidFill>
                <a:srgbClr val="166992"/>
              </a:solidFill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900113" y="2636838"/>
            <a:ext cx="1943100" cy="8636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zh-CN" altLang="en-US" sz="2400">
                <a:solidFill>
                  <a:srgbClr val="166992"/>
                </a:solidFill>
              </a:rPr>
              <a:t>上层调用模块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</a:p>
          <a:p>
            <a:pPr algn="ctr" eaLnBrk="1" hangingPunct="1"/>
            <a:r>
              <a:rPr lang="en-US" altLang="zh-CN" sz="2400">
                <a:solidFill>
                  <a:srgbClr val="166992"/>
                </a:solidFill>
              </a:rPr>
              <a:t>      </a:t>
            </a:r>
            <a:r>
              <a:rPr lang="zh-CN" altLang="en-US" sz="2400">
                <a:solidFill>
                  <a:srgbClr val="166992"/>
                </a:solidFill>
              </a:rPr>
              <a:t>入库处理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076825" y="2781300"/>
            <a:ext cx="2808288" cy="7921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可调用的下层模块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</a:p>
          <a:p>
            <a:pPr eaLnBrk="1" hangingPunct="1"/>
            <a:r>
              <a:rPr lang="en-US" altLang="zh-CN" sz="2400">
                <a:solidFill>
                  <a:srgbClr val="166992"/>
                </a:solidFill>
              </a:rPr>
              <a:t>      </a:t>
            </a:r>
            <a:r>
              <a:rPr lang="zh-CN" altLang="en-US" sz="2400">
                <a:solidFill>
                  <a:srgbClr val="166992"/>
                </a:solidFill>
              </a:rPr>
              <a:t>无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971550" y="3644900"/>
            <a:ext cx="2160588" cy="143986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输入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入库货物编号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入库数量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入库时间等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5148263" y="3933825"/>
            <a:ext cx="2305050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输出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更新后的入库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流水帐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979613" y="5157788"/>
            <a:ext cx="5327650" cy="151130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处理</a:t>
            </a:r>
            <a:r>
              <a:rPr lang="en-US" altLang="zh-CN" sz="2400">
                <a:solidFill>
                  <a:srgbClr val="166992"/>
                </a:solidFill>
              </a:rPr>
              <a:t>: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在入库流水帐中增加一条新的入库记录</a:t>
            </a:r>
            <a:r>
              <a:rPr lang="en-US" altLang="zh-CN" sz="2400">
                <a:solidFill>
                  <a:srgbClr val="166992"/>
                </a:solidFill>
              </a:rPr>
              <a:t>,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分别在该新记录中录入货物编号</a:t>
            </a:r>
            <a:r>
              <a:rPr lang="en-US" altLang="zh-CN" sz="2400">
                <a:solidFill>
                  <a:srgbClr val="166992"/>
                </a:solidFill>
              </a:rPr>
              <a:t>,</a:t>
            </a:r>
          </a:p>
          <a:p>
            <a:pPr eaLnBrk="1" hangingPunct="1"/>
            <a:r>
              <a:rPr lang="zh-CN" altLang="en-US" sz="2400">
                <a:solidFill>
                  <a:srgbClr val="166992"/>
                </a:solidFill>
              </a:rPr>
              <a:t>入库数量</a:t>
            </a:r>
            <a:r>
              <a:rPr lang="en-US" altLang="zh-CN" sz="2400">
                <a:solidFill>
                  <a:srgbClr val="166992"/>
                </a:solidFill>
              </a:rPr>
              <a:t>,</a:t>
            </a:r>
            <a:r>
              <a:rPr lang="zh-CN" altLang="en-US" sz="2400">
                <a:solidFill>
                  <a:srgbClr val="166992"/>
                </a:solidFill>
              </a:rPr>
              <a:t>入库时间等信息</a:t>
            </a:r>
          </a:p>
        </p:txBody>
      </p:sp>
      <p:sp>
        <p:nvSpPr>
          <p:cNvPr id="26633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320800"/>
            <a:ext cx="8229600" cy="4411663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 smtClean="0">
                <a:solidFill>
                  <a:schemeClr val="accent2"/>
                </a:solidFill>
              </a:rPr>
              <a:t>                         </a:t>
            </a:r>
            <a:r>
              <a:rPr lang="zh-CN" altLang="en-US" sz="2400" b="1" smtClean="0">
                <a:solidFill>
                  <a:srgbClr val="CC0000"/>
                </a:solidFill>
              </a:rPr>
              <a:t>第五章               第六章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b="1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chemeClr val="accent2"/>
                </a:solidFill>
              </a:rPr>
              <a:t>                        </a:t>
            </a:r>
            <a:r>
              <a:rPr lang="zh-CN" altLang="en-US" sz="2400" b="1" smtClean="0">
                <a:solidFill>
                  <a:srgbClr val="003366"/>
                </a:solidFill>
              </a:rPr>
              <a:t>系统分析           系统设计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2400" b="1" smtClean="0">
              <a:solidFill>
                <a:srgbClr val="003366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66"/>
                </a:solidFill>
              </a:rPr>
              <a:t>                          做什么               怎么做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b="1" smtClean="0">
              <a:solidFill>
                <a:srgbClr val="003366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66"/>
                </a:solidFill>
              </a:rPr>
              <a:t>                        逻辑模型            物理模型</a:t>
            </a:r>
          </a:p>
          <a:p>
            <a:pPr eaLnBrk="1" hangingPunct="1">
              <a:lnSpc>
                <a:spcPct val="80000"/>
              </a:lnSpc>
            </a:pPr>
            <a:endParaRPr lang="zh-CN" altLang="en-US" sz="2400" b="1" smtClean="0">
              <a:solidFill>
                <a:srgbClr val="003366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66"/>
                </a:solidFill>
              </a:rPr>
              <a:t>   数据流程图、数据字典等        模块结构图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66"/>
                </a:solidFill>
              </a:rPr>
              <a:t>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3366"/>
                </a:solidFill>
              </a:rPr>
              <a:t>                        结构化分析　　 结构化设计</a:t>
            </a:r>
            <a:r>
              <a:rPr lang="zh-CN" altLang="en-US" sz="2400" b="1" smtClean="0">
                <a:solidFill>
                  <a:schemeClr val="accent2"/>
                </a:solidFill>
              </a:rPr>
              <a:t>　　　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 b="1" smtClean="0">
              <a:solidFill>
                <a:schemeClr val="accent2"/>
              </a:solidFill>
            </a:endParaRPr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 flipV="1">
            <a:off x="3048000" y="3860800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3048000" y="3116263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V="1">
            <a:off x="3048000" y="2349500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V="1">
            <a:off x="5181600" y="2349500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flipV="1">
            <a:off x="5181600" y="3116263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V="1">
            <a:off x="5181600" y="3789363"/>
            <a:ext cx="0" cy="457200"/>
          </a:xfrm>
          <a:prstGeom prst="line">
            <a:avLst/>
          </a:prstGeom>
          <a:noFill/>
          <a:ln w="635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Text Box 17"/>
          <p:cNvSpPr txBox="1">
            <a:spLocks noChangeArrowheads="1"/>
          </p:cNvSpPr>
          <p:nvPr/>
        </p:nvSpPr>
        <p:spPr bwMode="auto">
          <a:xfrm>
            <a:off x="3203575" y="333375"/>
            <a:ext cx="3311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3366"/>
                </a:solidFill>
              </a:rPr>
              <a:t>第</a:t>
            </a:r>
            <a:r>
              <a:rPr lang="en-US" altLang="zh-CN">
                <a:solidFill>
                  <a:srgbClr val="003366"/>
                </a:solidFill>
              </a:rPr>
              <a:t>6</a:t>
            </a:r>
            <a:r>
              <a:rPr lang="zh-CN" altLang="en-US">
                <a:solidFill>
                  <a:srgbClr val="003366"/>
                </a:solidFill>
              </a:rPr>
              <a:t>章 系统设计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965200"/>
            <a:ext cx="9144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</a:t>
            </a: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6.2.2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模块分解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设计的基本原则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）自顶向下设计原则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）模块独立性原则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3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）高聚合、低耦合，影响范围在控制范围之内原则</a:t>
            </a:r>
          </a:p>
        </p:txBody>
      </p:sp>
      <p:grpSp>
        <p:nvGrpSpPr>
          <p:cNvPr id="587779" name="Group 3"/>
          <p:cNvGrpSpPr>
            <a:grpSpLocks/>
          </p:cNvGrpSpPr>
          <p:nvPr/>
        </p:nvGrpSpPr>
        <p:grpSpPr bwMode="auto">
          <a:xfrm>
            <a:off x="0" y="2511425"/>
            <a:ext cx="9144000" cy="3581400"/>
            <a:chOff x="0" y="1582"/>
            <a:chExt cx="5760" cy="2256"/>
          </a:xfrm>
        </p:grpSpPr>
        <p:grpSp>
          <p:nvGrpSpPr>
            <p:cNvPr id="27653" name="Group 4"/>
            <p:cNvGrpSpPr>
              <a:grpSpLocks/>
            </p:cNvGrpSpPr>
            <p:nvPr/>
          </p:nvGrpSpPr>
          <p:grpSpPr bwMode="auto">
            <a:xfrm>
              <a:off x="0" y="1582"/>
              <a:ext cx="5760" cy="2256"/>
              <a:chOff x="0" y="1342"/>
              <a:chExt cx="5760" cy="2256"/>
            </a:xfrm>
          </p:grpSpPr>
          <p:sp>
            <p:nvSpPr>
              <p:cNvPr id="27656" name="Rectangle 5"/>
              <p:cNvSpPr>
                <a:spLocks noChangeArrowheads="1"/>
              </p:cNvSpPr>
              <p:nvPr/>
            </p:nvSpPr>
            <p:spPr bwMode="auto">
              <a:xfrm>
                <a:off x="0" y="1342"/>
                <a:ext cx="5760" cy="22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r>
                  <a:rPr kumimoji="1" lang="en-US" altLang="zh-CN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</a:t>
                </a:r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耦合：模块之间的关联度用耦合来衡量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耦合包括：数据耦合、控制耦合、内容耦合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                           </a:t>
                </a:r>
                <a:r>
                  <a:rPr kumimoji="1" lang="zh-CN" altLang="en-US" sz="2000">
                    <a:solidFill>
                      <a:srgbClr val="003366"/>
                    </a:solidFill>
                    <a:latin typeface="Times New Roman" pitchFamily="18" charset="0"/>
                  </a:rPr>
                  <a:t>低                                             高</a:t>
                </a:r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聚合：是度量模块功能强度的指标。主要表现在模块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            内部各组成部分为了执行处理功能而组合在一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            起的相关强度</a:t>
                </a: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聚合包括：</a:t>
                </a:r>
              </a:p>
              <a:p>
                <a:pPr eaLnBrk="1" hangingPunct="1"/>
                <a:r>
                  <a:rPr kumimoji="1" lang="zh-CN" altLang="en-US" sz="2000">
                    <a:solidFill>
                      <a:srgbClr val="003366"/>
                    </a:solidFill>
                    <a:latin typeface="Times New Roman" pitchFamily="18" charset="0"/>
                  </a:rPr>
                  <a:t> 功能聚合、顺序聚合、数据聚合、过程聚合、时间聚合、逻辑聚合、偶然聚合</a:t>
                </a:r>
                <a:endParaRPr kumimoji="1" lang="zh-CN" altLang="en-US" sz="2400">
                  <a:solidFill>
                    <a:srgbClr val="003366"/>
                  </a:solidFill>
                  <a:latin typeface="Times New Roman" pitchFamily="18" charset="0"/>
                </a:endParaRPr>
              </a:p>
              <a:p>
                <a:pPr eaLnBrk="1" hangingPunct="1"/>
                <a:r>
                  <a:rPr kumimoji="1" lang="zh-CN" altLang="en-US" sz="2400">
                    <a:solidFill>
                      <a:srgbClr val="003366"/>
                    </a:solidFill>
                    <a:latin typeface="Times New Roman" pitchFamily="18" charset="0"/>
                  </a:rPr>
                  <a:t>             高                                                                              低</a:t>
                </a:r>
              </a:p>
              <a:p>
                <a:pPr eaLnBrk="1" hangingPunct="1"/>
                <a:endParaRPr kumimoji="1" lang="en-US" altLang="zh-CN" sz="2400">
                  <a:solidFill>
                    <a:srgbClr val="003366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657" name="Line 6"/>
              <p:cNvSpPr>
                <a:spLocks noChangeShapeType="1"/>
              </p:cNvSpPr>
              <p:nvPr/>
            </p:nvSpPr>
            <p:spPr bwMode="auto">
              <a:xfrm>
                <a:off x="1872" y="1632"/>
                <a:ext cx="3696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58" name="Line 7"/>
              <p:cNvSpPr>
                <a:spLocks noChangeShapeType="1"/>
              </p:cNvSpPr>
              <p:nvPr/>
            </p:nvSpPr>
            <p:spPr bwMode="auto">
              <a:xfrm>
                <a:off x="144" y="2976"/>
                <a:ext cx="5616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54" name="Line 8"/>
            <p:cNvSpPr>
              <a:spLocks noChangeShapeType="1"/>
            </p:cNvSpPr>
            <p:nvPr/>
          </p:nvSpPr>
          <p:spPr bwMode="auto">
            <a:xfrm>
              <a:off x="2290" y="2160"/>
              <a:ext cx="148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9"/>
            <p:cNvSpPr>
              <a:spLocks noChangeShapeType="1"/>
            </p:cNvSpPr>
            <p:nvPr/>
          </p:nvSpPr>
          <p:spPr bwMode="auto">
            <a:xfrm>
              <a:off x="975" y="3521"/>
              <a:ext cx="360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2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0" y="987425"/>
            <a:ext cx="90678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algn="l" eaLnBrk="1" hangingPunct="1"/>
            <a:r>
              <a:rPr lang="en-US" altLang="zh-CN" sz="3200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(1) </a:t>
            </a:r>
            <a:r>
              <a:rPr lang="zh-CN" altLang="en-US" sz="3200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偶然聚合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268413"/>
            <a:ext cx="9067800" cy="5283200"/>
          </a:xfrm>
          <a:noFill/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54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 dirty="0" smtClean="0">
                <a:solidFill>
                  <a:srgbClr val="003366"/>
                </a:solidFill>
                <a:latin typeface="宋体" pitchFamily="2" charset="-122"/>
              </a:rPr>
              <a:t>模块内各部分间无联系</a:t>
            </a:r>
            <a:endParaRPr lang="zh-CN" altLang="en-US" b="1" dirty="0" smtClean="0">
              <a:solidFill>
                <a:srgbClr val="0033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1476375" y="2349500"/>
            <a:ext cx="4756150" cy="2489200"/>
            <a:chOff x="878" y="1272"/>
            <a:chExt cx="2996" cy="1568"/>
          </a:xfrm>
        </p:grpSpPr>
        <p:sp useBgFill="1">
          <p:nvSpPr>
            <p:cNvPr id="43017" name="Rectangle 5"/>
            <p:cNvSpPr>
              <a:spLocks noChangeArrowheads="1"/>
            </p:cNvSpPr>
            <p:nvPr/>
          </p:nvSpPr>
          <p:spPr bwMode="auto">
            <a:xfrm>
              <a:off x="1020" y="1298"/>
              <a:ext cx="625" cy="4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449A38"/>
                </a:solidFill>
              </a:endParaRPr>
            </a:p>
          </p:txBody>
        </p:sp>
        <p:sp>
          <p:nvSpPr>
            <p:cNvPr id="43018" name="Rectangle 6"/>
            <p:cNvSpPr>
              <a:spLocks noChangeArrowheads="1"/>
            </p:cNvSpPr>
            <p:nvPr/>
          </p:nvSpPr>
          <p:spPr bwMode="auto">
            <a:xfrm>
              <a:off x="1202" y="1389"/>
              <a:ext cx="2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A</a:t>
              </a:r>
            </a:p>
          </p:txBody>
        </p:sp>
        <p:sp useBgFill="1">
          <p:nvSpPr>
            <p:cNvPr id="43019" name="Rectangle 7"/>
            <p:cNvSpPr>
              <a:spLocks noChangeArrowheads="1"/>
            </p:cNvSpPr>
            <p:nvPr/>
          </p:nvSpPr>
          <p:spPr bwMode="auto">
            <a:xfrm>
              <a:off x="1988" y="1272"/>
              <a:ext cx="626" cy="4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449A38"/>
                </a:solidFill>
              </a:endParaRPr>
            </a:p>
          </p:txBody>
        </p:sp>
        <p:sp>
          <p:nvSpPr>
            <p:cNvPr id="43020" name="Rectangle 8"/>
            <p:cNvSpPr>
              <a:spLocks noChangeArrowheads="1"/>
            </p:cNvSpPr>
            <p:nvPr/>
          </p:nvSpPr>
          <p:spPr bwMode="auto">
            <a:xfrm>
              <a:off x="2196" y="1373"/>
              <a:ext cx="2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B</a:t>
              </a:r>
            </a:p>
          </p:txBody>
        </p:sp>
        <p:sp useBgFill="1">
          <p:nvSpPr>
            <p:cNvPr id="43021" name="Rectangle 9"/>
            <p:cNvSpPr>
              <a:spLocks noChangeArrowheads="1"/>
            </p:cNvSpPr>
            <p:nvPr/>
          </p:nvSpPr>
          <p:spPr bwMode="auto">
            <a:xfrm>
              <a:off x="2979" y="1272"/>
              <a:ext cx="625" cy="4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449A38"/>
                </a:solidFill>
              </a:endParaRPr>
            </a:p>
          </p:txBody>
        </p:sp>
        <p:sp>
          <p:nvSpPr>
            <p:cNvPr id="43022" name="Rectangle 10"/>
            <p:cNvSpPr>
              <a:spLocks noChangeArrowheads="1"/>
            </p:cNvSpPr>
            <p:nvPr/>
          </p:nvSpPr>
          <p:spPr bwMode="auto">
            <a:xfrm>
              <a:off x="3186" y="1373"/>
              <a:ext cx="25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C</a:t>
              </a:r>
            </a:p>
          </p:txBody>
        </p:sp>
        <p:sp useBgFill="1">
          <p:nvSpPr>
            <p:cNvPr id="43023" name="Rectangle 11"/>
            <p:cNvSpPr>
              <a:spLocks noChangeArrowheads="1"/>
            </p:cNvSpPr>
            <p:nvPr/>
          </p:nvSpPr>
          <p:spPr bwMode="auto">
            <a:xfrm>
              <a:off x="878" y="2059"/>
              <a:ext cx="2996" cy="781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449A38"/>
                </a:solidFill>
              </a:endParaRPr>
            </a:p>
          </p:txBody>
        </p:sp>
        <p:sp>
          <p:nvSpPr>
            <p:cNvPr id="43024" name="Line 12"/>
            <p:cNvSpPr>
              <a:spLocks noChangeShapeType="1"/>
            </p:cNvSpPr>
            <p:nvPr/>
          </p:nvSpPr>
          <p:spPr bwMode="auto">
            <a:xfrm>
              <a:off x="2316" y="1712"/>
              <a:ext cx="0" cy="3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5" name="Line 13"/>
            <p:cNvSpPr>
              <a:spLocks noChangeShapeType="1"/>
            </p:cNvSpPr>
            <p:nvPr/>
          </p:nvSpPr>
          <p:spPr bwMode="auto">
            <a:xfrm flipH="1">
              <a:off x="3096" y="1712"/>
              <a:ext cx="210" cy="3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6" name="Line 14"/>
            <p:cNvSpPr>
              <a:spLocks noChangeShapeType="1"/>
            </p:cNvSpPr>
            <p:nvPr/>
          </p:nvSpPr>
          <p:spPr bwMode="auto">
            <a:xfrm>
              <a:off x="1356" y="1712"/>
              <a:ext cx="180" cy="3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7" name="Rectangle 15"/>
            <p:cNvSpPr>
              <a:spLocks noChangeArrowheads="1"/>
            </p:cNvSpPr>
            <p:nvPr/>
          </p:nvSpPr>
          <p:spPr bwMode="auto">
            <a:xfrm>
              <a:off x="930" y="2115"/>
              <a:ext cx="30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43028" name="Rectangle 16"/>
            <p:cNvSpPr>
              <a:spLocks noChangeArrowheads="1"/>
            </p:cNvSpPr>
            <p:nvPr/>
          </p:nvSpPr>
          <p:spPr bwMode="auto">
            <a:xfrm>
              <a:off x="1446" y="2055"/>
              <a:ext cx="1933" cy="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MOVE   O   TO   R</a:t>
              </a:r>
            </a:p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READ    FILE     F</a:t>
              </a:r>
            </a:p>
            <a:p>
              <a:r>
                <a:rPr kumimoji="1" lang="en-US" altLang="zh-CN" sz="2400">
                  <a:solidFill>
                    <a:srgbClr val="449A38"/>
                  </a:solidFill>
                  <a:latin typeface="Times New Roman" pitchFamily="18" charset="0"/>
                </a:rPr>
                <a:t>MOVE    S    TO  T</a:t>
              </a:r>
              <a:endParaRPr kumimoji="1" lang="en-US" altLang="zh-CN" sz="2400">
                <a:solidFill>
                  <a:srgbClr val="449A38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3013" name="Rectangle 17"/>
          <p:cNvSpPr>
            <a:spLocks noChangeArrowheads="1"/>
          </p:cNvSpPr>
          <p:nvPr/>
        </p:nvSpPr>
        <p:spPr bwMode="auto">
          <a:xfrm>
            <a:off x="304800" y="4941888"/>
            <a:ext cx="8839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kumimoji="1" lang="zh-CN" altLang="en-US" sz="2400">
                <a:solidFill>
                  <a:schemeClr val="accent2"/>
                </a:solidFill>
                <a:latin typeface="宋体" pitchFamily="2" charset="-122"/>
              </a:rPr>
              <a:t>模块</a:t>
            </a:r>
            <a:r>
              <a:rPr kumimoji="1" lang="en-US" altLang="zh-CN" sz="2400">
                <a:solidFill>
                  <a:schemeClr val="accent2"/>
                </a:solidFill>
                <a:latin typeface="Times New Roman" pitchFamily="18" charset="0"/>
              </a:rPr>
              <a:t>M</a:t>
            </a:r>
            <a:r>
              <a:rPr kumimoji="1" lang="zh-CN" altLang="en-US" sz="2400">
                <a:solidFill>
                  <a:schemeClr val="accent2"/>
                </a:solidFill>
                <a:latin typeface="宋体" pitchFamily="2" charset="-122"/>
              </a:rPr>
              <a:t>中的三个语句没有任何联系</a:t>
            </a:r>
          </a:p>
          <a:p>
            <a:r>
              <a:rPr kumimoji="1" lang="zh-CN" altLang="en-US" sz="2400">
                <a:solidFill>
                  <a:schemeClr val="accent2"/>
                </a:solidFill>
                <a:latin typeface="宋体" pitchFamily="2" charset="-122"/>
              </a:rPr>
              <a:t>缺点：可理解性差， 可修改性差</a:t>
            </a:r>
          </a:p>
        </p:txBody>
      </p:sp>
      <p:sp>
        <p:nvSpPr>
          <p:cNvPr id="43014" name="Rectangle 18"/>
          <p:cNvSpPr>
            <a:spLocks noChangeArrowheads="1"/>
          </p:cNvSpPr>
          <p:nvPr/>
        </p:nvSpPr>
        <p:spPr bwMode="auto">
          <a:xfrm>
            <a:off x="250825" y="3068638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kumimoji="1" lang="en-US" altLang="zh-CN" sz="320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</p:txBody>
      </p:sp>
      <p:sp>
        <p:nvSpPr>
          <p:cNvPr id="600083" name="Text Box 19"/>
          <p:cNvSpPr txBox="1">
            <a:spLocks noChangeArrowheads="1"/>
          </p:cNvSpPr>
          <p:nvPr/>
        </p:nvSpPr>
        <p:spPr bwMode="auto">
          <a:xfrm>
            <a:off x="4932363" y="1628775"/>
            <a:ext cx="231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en-US" altLang="zh-CN" sz="3200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‘</a:t>
            </a:r>
            <a:r>
              <a:rPr kumimoji="1" lang="zh-CN" altLang="en-US" sz="3200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做杂事</a:t>
            </a:r>
            <a:r>
              <a:rPr kumimoji="1" lang="zh-CN" altLang="en-US" sz="3200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’</a:t>
            </a:r>
            <a:endParaRPr kumimoji="1" lang="zh-CN" altLang="en-US" sz="3200" u="sng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0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008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-1189038" y="1123950"/>
            <a:ext cx="6400801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zh-CN" sz="4000" dirty="0" smtClean="0">
                <a:solidFill>
                  <a:srgbClr val="003366"/>
                </a:solidFill>
                <a:latin typeface="宋体" pitchFamily="2" charset="-122"/>
              </a:rPr>
              <a:t>(2) </a:t>
            </a:r>
            <a:r>
              <a:rPr lang="zh-CN" altLang="en-US" sz="4000" dirty="0" smtClean="0">
                <a:solidFill>
                  <a:srgbClr val="003366"/>
                </a:solidFill>
                <a:latin typeface="宋体" pitchFamily="2" charset="-122"/>
              </a:rPr>
              <a:t>逻辑聚合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50825" y="1916113"/>
            <a:ext cx="7993063" cy="3276600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4800" b="1" smtClean="0">
                <a:solidFill>
                  <a:srgbClr val="003366"/>
                </a:solidFill>
                <a:latin typeface="宋体" pitchFamily="2" charset="-122"/>
              </a:rPr>
              <a:t> 		</a:t>
            </a:r>
            <a:r>
              <a:rPr lang="zh-CN" altLang="en-US" sz="4000" b="1" smtClean="0">
                <a:solidFill>
                  <a:srgbClr val="003366"/>
                </a:solidFill>
                <a:latin typeface="宋体" pitchFamily="2" charset="-122"/>
              </a:rPr>
              <a:t>把几种相关功能</a:t>
            </a:r>
            <a:r>
              <a:rPr lang="en-US" altLang="zh-CN" sz="4000" b="1" smtClean="0">
                <a:solidFill>
                  <a:srgbClr val="003366"/>
                </a:solidFill>
                <a:latin typeface="宋体" pitchFamily="2" charset="-122"/>
              </a:rPr>
              <a:t>(</a:t>
            </a:r>
            <a:r>
              <a:rPr lang="zh-CN" altLang="en-US" sz="4000" b="1" smtClean="0">
                <a:solidFill>
                  <a:srgbClr val="003366"/>
                </a:solidFill>
                <a:latin typeface="宋体" pitchFamily="2" charset="-122"/>
              </a:rPr>
              <a:t>逻辑上相似的功能</a:t>
            </a:r>
            <a:r>
              <a:rPr lang="en-US" altLang="zh-CN" sz="4000" b="1" smtClean="0">
                <a:solidFill>
                  <a:srgbClr val="003366"/>
                </a:solidFill>
                <a:latin typeface="宋体" pitchFamily="2" charset="-122"/>
              </a:rPr>
              <a:t>)</a:t>
            </a:r>
            <a:r>
              <a:rPr lang="zh-CN" altLang="en-US" sz="4000" b="1" smtClean="0">
                <a:solidFill>
                  <a:srgbClr val="003366"/>
                </a:solidFill>
                <a:latin typeface="宋体" pitchFamily="2" charset="-122"/>
              </a:rPr>
              <a:t>组合在一模块内</a:t>
            </a:r>
            <a:r>
              <a:rPr lang="en-US" altLang="zh-CN" sz="40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4000" b="1" smtClean="0">
                <a:solidFill>
                  <a:srgbClr val="003366"/>
                </a:solidFill>
                <a:latin typeface="宋体" pitchFamily="2" charset="-122"/>
              </a:rPr>
              <a:t>每次调用由传给模块的参数确定执行哪种功能。</a:t>
            </a:r>
          </a:p>
        </p:txBody>
      </p:sp>
      <p:sp>
        <p:nvSpPr>
          <p:cNvPr id="3891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-157163" y="1085850"/>
            <a:ext cx="4032251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zh-CN" altLang="en-US" sz="2800" smtClean="0">
                <a:solidFill>
                  <a:srgbClr val="CC0000"/>
                </a:solidFill>
                <a:latin typeface="宋体" pitchFamily="2" charset="-122"/>
              </a:rPr>
              <a:t>逻辑聚合模块举例</a:t>
            </a: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611188" y="1868488"/>
            <a:ext cx="2963862" cy="4729162"/>
            <a:chOff x="4" y="155"/>
            <a:chExt cx="2248" cy="3397"/>
          </a:xfrm>
        </p:grpSpPr>
        <p:sp useBgFill="1">
          <p:nvSpPr>
            <p:cNvPr id="40992" name="Rectangle 4"/>
            <p:cNvSpPr>
              <a:spLocks noChangeArrowheads="1"/>
            </p:cNvSpPr>
            <p:nvPr/>
          </p:nvSpPr>
          <p:spPr bwMode="auto">
            <a:xfrm>
              <a:off x="4" y="628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93" name="Rectangle 5"/>
            <p:cNvSpPr>
              <a:spLocks noChangeArrowheads="1"/>
            </p:cNvSpPr>
            <p:nvPr/>
          </p:nvSpPr>
          <p:spPr bwMode="auto">
            <a:xfrm>
              <a:off x="86" y="542"/>
              <a:ext cx="39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40994" name="Line 6"/>
            <p:cNvSpPr>
              <a:spLocks noChangeShapeType="1"/>
            </p:cNvSpPr>
            <p:nvPr/>
          </p:nvSpPr>
          <p:spPr bwMode="auto">
            <a:xfrm>
              <a:off x="1152" y="384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5" name="Line 7"/>
            <p:cNvSpPr>
              <a:spLocks noChangeShapeType="1"/>
            </p:cNvSpPr>
            <p:nvPr/>
          </p:nvSpPr>
          <p:spPr bwMode="auto">
            <a:xfrm flipH="1">
              <a:off x="384" y="384"/>
              <a:ext cx="576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6" name="Line 8"/>
            <p:cNvSpPr>
              <a:spLocks noChangeShapeType="1"/>
            </p:cNvSpPr>
            <p:nvPr/>
          </p:nvSpPr>
          <p:spPr bwMode="auto">
            <a:xfrm>
              <a:off x="1392" y="384"/>
              <a:ext cx="48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40997" name="Rectangle 9"/>
            <p:cNvSpPr>
              <a:spLocks noChangeArrowheads="1"/>
            </p:cNvSpPr>
            <p:nvPr/>
          </p:nvSpPr>
          <p:spPr bwMode="auto">
            <a:xfrm>
              <a:off x="906" y="155"/>
              <a:ext cx="568" cy="2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 useBgFill="1">
          <p:nvSpPr>
            <p:cNvPr id="40998" name="Rectangle 10"/>
            <p:cNvSpPr>
              <a:spLocks noChangeArrowheads="1"/>
            </p:cNvSpPr>
            <p:nvPr/>
          </p:nvSpPr>
          <p:spPr bwMode="auto">
            <a:xfrm>
              <a:off x="868" y="628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99" name="Rectangle 11"/>
            <p:cNvSpPr>
              <a:spLocks noChangeArrowheads="1"/>
            </p:cNvSpPr>
            <p:nvPr/>
          </p:nvSpPr>
          <p:spPr bwMode="auto">
            <a:xfrm>
              <a:off x="950" y="542"/>
              <a:ext cx="37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 useBgFill="1">
          <p:nvSpPr>
            <p:cNvPr id="41000" name="Rectangle 12"/>
            <p:cNvSpPr>
              <a:spLocks noChangeArrowheads="1"/>
            </p:cNvSpPr>
            <p:nvPr/>
          </p:nvSpPr>
          <p:spPr bwMode="auto">
            <a:xfrm>
              <a:off x="1684" y="628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01" name="Rectangle 13"/>
            <p:cNvSpPr>
              <a:spLocks noChangeArrowheads="1"/>
            </p:cNvSpPr>
            <p:nvPr/>
          </p:nvSpPr>
          <p:spPr bwMode="auto">
            <a:xfrm>
              <a:off x="1766" y="542"/>
              <a:ext cx="39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  <p:sp useBgFill="1">
          <p:nvSpPr>
            <p:cNvPr id="41002" name="Rectangle 14"/>
            <p:cNvSpPr>
              <a:spLocks noChangeArrowheads="1"/>
            </p:cNvSpPr>
            <p:nvPr/>
          </p:nvSpPr>
          <p:spPr bwMode="auto">
            <a:xfrm>
              <a:off x="16" y="1230"/>
              <a:ext cx="544" cy="320"/>
            </a:xfrm>
            <a:prstGeom prst="rect">
              <a:avLst/>
            </a:prstGeom>
            <a:ln w="2857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03" name="Rectangle 15"/>
            <p:cNvSpPr>
              <a:spLocks noChangeArrowheads="1"/>
            </p:cNvSpPr>
            <p:nvPr/>
          </p:nvSpPr>
          <p:spPr bwMode="auto">
            <a:xfrm>
              <a:off x="86" y="1180"/>
              <a:ext cx="371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E</a:t>
              </a:r>
            </a:p>
          </p:txBody>
        </p:sp>
        <p:sp useBgFill="1">
          <p:nvSpPr>
            <p:cNvPr id="41004" name="Rectangle 16"/>
            <p:cNvSpPr>
              <a:spLocks noChangeArrowheads="1"/>
            </p:cNvSpPr>
            <p:nvPr/>
          </p:nvSpPr>
          <p:spPr bwMode="auto">
            <a:xfrm>
              <a:off x="880" y="1230"/>
              <a:ext cx="544" cy="320"/>
            </a:xfrm>
            <a:prstGeom prst="rect">
              <a:avLst/>
            </a:prstGeom>
            <a:ln w="2857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05" name="Rectangle 17"/>
            <p:cNvSpPr>
              <a:spLocks noChangeArrowheads="1"/>
            </p:cNvSpPr>
            <p:nvPr/>
          </p:nvSpPr>
          <p:spPr bwMode="auto">
            <a:xfrm>
              <a:off x="950" y="1180"/>
              <a:ext cx="352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F</a:t>
              </a:r>
            </a:p>
          </p:txBody>
        </p:sp>
        <p:sp useBgFill="1">
          <p:nvSpPr>
            <p:cNvPr id="41006" name="Rectangle 18"/>
            <p:cNvSpPr>
              <a:spLocks noChangeArrowheads="1"/>
            </p:cNvSpPr>
            <p:nvPr/>
          </p:nvSpPr>
          <p:spPr bwMode="auto">
            <a:xfrm>
              <a:off x="1696" y="1230"/>
              <a:ext cx="544" cy="320"/>
            </a:xfrm>
            <a:prstGeom prst="rect">
              <a:avLst/>
            </a:prstGeom>
            <a:ln w="2857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07" name="Rectangle 19"/>
            <p:cNvSpPr>
              <a:spLocks noChangeArrowheads="1"/>
            </p:cNvSpPr>
            <p:nvPr/>
          </p:nvSpPr>
          <p:spPr bwMode="auto">
            <a:xfrm>
              <a:off x="1766" y="1180"/>
              <a:ext cx="413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G</a:t>
              </a:r>
            </a:p>
          </p:txBody>
        </p:sp>
        <p:sp useBgFill="1">
          <p:nvSpPr>
            <p:cNvPr id="41008" name="Rectangle 20"/>
            <p:cNvSpPr>
              <a:spLocks noChangeArrowheads="1"/>
            </p:cNvSpPr>
            <p:nvPr/>
          </p:nvSpPr>
          <p:spPr bwMode="auto">
            <a:xfrm>
              <a:off x="4" y="2592"/>
              <a:ext cx="568" cy="3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09" name="Rectangle 21"/>
            <p:cNvSpPr>
              <a:spLocks noChangeArrowheads="1"/>
            </p:cNvSpPr>
            <p:nvPr/>
          </p:nvSpPr>
          <p:spPr bwMode="auto">
            <a:xfrm>
              <a:off x="86" y="2506"/>
              <a:ext cx="39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 useBgFill="1">
          <p:nvSpPr>
            <p:cNvPr id="41010" name="Rectangle 22"/>
            <p:cNvSpPr>
              <a:spLocks noChangeArrowheads="1"/>
            </p:cNvSpPr>
            <p:nvPr/>
          </p:nvSpPr>
          <p:spPr bwMode="auto">
            <a:xfrm>
              <a:off x="868" y="2016"/>
              <a:ext cx="568" cy="328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 useBgFill="1">
          <p:nvSpPr>
            <p:cNvPr id="41011" name="Rectangle 23"/>
            <p:cNvSpPr>
              <a:spLocks noChangeArrowheads="1"/>
            </p:cNvSpPr>
            <p:nvPr/>
          </p:nvSpPr>
          <p:spPr bwMode="auto">
            <a:xfrm>
              <a:off x="868" y="2592"/>
              <a:ext cx="568" cy="3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12" name="Rectangle 24"/>
            <p:cNvSpPr>
              <a:spLocks noChangeArrowheads="1"/>
            </p:cNvSpPr>
            <p:nvPr/>
          </p:nvSpPr>
          <p:spPr bwMode="auto">
            <a:xfrm>
              <a:off x="950" y="2506"/>
              <a:ext cx="37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 useBgFill="1">
          <p:nvSpPr>
            <p:cNvPr id="41013" name="Rectangle 25"/>
            <p:cNvSpPr>
              <a:spLocks noChangeArrowheads="1"/>
            </p:cNvSpPr>
            <p:nvPr/>
          </p:nvSpPr>
          <p:spPr bwMode="auto">
            <a:xfrm>
              <a:off x="1684" y="2592"/>
              <a:ext cx="568" cy="336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14" name="Rectangle 26"/>
            <p:cNvSpPr>
              <a:spLocks noChangeArrowheads="1"/>
            </p:cNvSpPr>
            <p:nvPr/>
          </p:nvSpPr>
          <p:spPr bwMode="auto">
            <a:xfrm>
              <a:off x="1766" y="2506"/>
              <a:ext cx="39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  <p:sp useBgFill="1">
          <p:nvSpPr>
            <p:cNvPr id="41015" name="Rectangle 27"/>
            <p:cNvSpPr>
              <a:spLocks noChangeArrowheads="1"/>
            </p:cNvSpPr>
            <p:nvPr/>
          </p:nvSpPr>
          <p:spPr bwMode="auto">
            <a:xfrm>
              <a:off x="576" y="3136"/>
              <a:ext cx="1072" cy="400"/>
            </a:xfrm>
            <a:prstGeom prst="rect">
              <a:avLst/>
            </a:prstGeom>
            <a:ln w="2857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016" name="Rectangle 28"/>
            <p:cNvSpPr>
              <a:spLocks noChangeArrowheads="1"/>
            </p:cNvSpPr>
            <p:nvPr/>
          </p:nvSpPr>
          <p:spPr bwMode="auto">
            <a:xfrm>
              <a:off x="720" y="3087"/>
              <a:ext cx="1105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en-US" altLang="zh-CN" sz="36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EFG</a:t>
              </a:r>
            </a:p>
          </p:txBody>
        </p:sp>
        <p:sp>
          <p:nvSpPr>
            <p:cNvPr id="41017" name="Line 29"/>
            <p:cNvSpPr>
              <a:spLocks noChangeShapeType="1"/>
            </p:cNvSpPr>
            <p:nvPr/>
          </p:nvSpPr>
          <p:spPr bwMode="auto">
            <a:xfrm>
              <a:off x="1152" y="1008"/>
              <a:ext cx="0" cy="2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8" name="Line 30"/>
            <p:cNvSpPr>
              <a:spLocks noChangeShapeType="1"/>
            </p:cNvSpPr>
            <p:nvPr/>
          </p:nvSpPr>
          <p:spPr bwMode="auto">
            <a:xfrm>
              <a:off x="1968" y="1008"/>
              <a:ext cx="0" cy="2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9" name="Line 31"/>
            <p:cNvSpPr>
              <a:spLocks noChangeShapeType="1"/>
            </p:cNvSpPr>
            <p:nvPr/>
          </p:nvSpPr>
          <p:spPr bwMode="auto">
            <a:xfrm>
              <a:off x="288" y="1008"/>
              <a:ext cx="0" cy="2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0" name="Line 32"/>
            <p:cNvSpPr>
              <a:spLocks noChangeShapeType="1"/>
            </p:cNvSpPr>
            <p:nvPr/>
          </p:nvSpPr>
          <p:spPr bwMode="auto">
            <a:xfrm>
              <a:off x="1152" y="2348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1" name="Line 33"/>
            <p:cNvSpPr>
              <a:spLocks noChangeShapeType="1"/>
            </p:cNvSpPr>
            <p:nvPr/>
          </p:nvSpPr>
          <p:spPr bwMode="auto">
            <a:xfrm flipH="1">
              <a:off x="384" y="2348"/>
              <a:ext cx="576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2" name="Line 34"/>
            <p:cNvSpPr>
              <a:spLocks noChangeShapeType="1"/>
            </p:cNvSpPr>
            <p:nvPr/>
          </p:nvSpPr>
          <p:spPr bwMode="auto">
            <a:xfrm>
              <a:off x="1392" y="2348"/>
              <a:ext cx="48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3" name="Line 35"/>
            <p:cNvSpPr>
              <a:spLocks noChangeShapeType="1"/>
            </p:cNvSpPr>
            <p:nvPr/>
          </p:nvSpPr>
          <p:spPr bwMode="auto">
            <a:xfrm flipV="1">
              <a:off x="1152" y="2928"/>
              <a:ext cx="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4" name="Line 36"/>
            <p:cNvSpPr>
              <a:spLocks noChangeShapeType="1"/>
            </p:cNvSpPr>
            <p:nvPr/>
          </p:nvSpPr>
          <p:spPr bwMode="auto">
            <a:xfrm flipH="1" flipV="1">
              <a:off x="336" y="2928"/>
              <a:ext cx="48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5" name="Line 37"/>
            <p:cNvSpPr>
              <a:spLocks noChangeShapeType="1"/>
            </p:cNvSpPr>
            <p:nvPr/>
          </p:nvSpPr>
          <p:spPr bwMode="auto">
            <a:xfrm flipV="1">
              <a:off x="1440" y="2928"/>
              <a:ext cx="432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6" name="AutoShape 38"/>
            <p:cNvSpPr>
              <a:spLocks noChangeArrowheads="1"/>
            </p:cNvSpPr>
            <p:nvPr/>
          </p:nvSpPr>
          <p:spPr bwMode="auto">
            <a:xfrm>
              <a:off x="1104" y="1632"/>
              <a:ext cx="188" cy="380"/>
            </a:xfrm>
            <a:prstGeom prst="downArrow">
              <a:avLst>
                <a:gd name="adj1" fmla="val 50000"/>
                <a:gd name="adj2" fmla="val 101073"/>
              </a:avLst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40964" name="AutoShape 39"/>
          <p:cNvSpPr>
            <a:spLocks noChangeArrowheads="1"/>
          </p:cNvSpPr>
          <p:nvPr/>
        </p:nvSpPr>
        <p:spPr bwMode="auto">
          <a:xfrm rot="-1740000">
            <a:off x="2787650" y="5456238"/>
            <a:ext cx="3079750" cy="369887"/>
          </a:xfrm>
          <a:prstGeom prst="rightArrow">
            <a:avLst>
              <a:gd name="adj1" fmla="val 50000"/>
              <a:gd name="adj2" fmla="val 416348"/>
            </a:avLst>
          </a:prstGeom>
          <a:solidFill>
            <a:srgbClr val="FC0128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0965" name="Rectangle 40"/>
          <p:cNvSpPr>
            <a:spLocks noChangeArrowheads="1"/>
          </p:cNvSpPr>
          <p:nvPr/>
        </p:nvSpPr>
        <p:spPr bwMode="auto">
          <a:xfrm>
            <a:off x="2627313" y="3957638"/>
            <a:ext cx="2138362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</a:rPr>
              <a:t>E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、</a:t>
            </a:r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、</a:t>
            </a:r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</a:rPr>
              <a:t>G</a:t>
            </a:r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逻辑</a:t>
            </a:r>
          </a:p>
          <a:p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功能相似，组</a:t>
            </a:r>
          </a:p>
          <a:p>
            <a:r>
              <a:rPr kumimoji="1" lang="zh-CN" altLang="en-US" sz="2400">
                <a:solidFill>
                  <a:srgbClr val="FF0000"/>
                </a:solidFill>
                <a:latin typeface="宋体" pitchFamily="2" charset="-122"/>
              </a:rPr>
              <a:t>成新模块</a:t>
            </a:r>
            <a:r>
              <a:rPr kumimoji="1" lang="en-US" altLang="zh-CN" sz="2400">
                <a:solidFill>
                  <a:srgbClr val="FF0000"/>
                </a:solidFill>
                <a:latin typeface="宋体" pitchFamily="2" charset="-122"/>
              </a:rPr>
              <a:t>EFG</a:t>
            </a:r>
          </a:p>
        </p:txBody>
      </p:sp>
      <p:grpSp>
        <p:nvGrpSpPr>
          <p:cNvPr id="40966" name="Group 41"/>
          <p:cNvGrpSpPr>
            <a:grpSpLocks/>
          </p:cNvGrpSpPr>
          <p:nvPr/>
        </p:nvGrpSpPr>
        <p:grpSpPr bwMode="auto">
          <a:xfrm>
            <a:off x="4859338" y="1941513"/>
            <a:ext cx="3241675" cy="4429125"/>
            <a:chOff x="3061" y="336"/>
            <a:chExt cx="2592" cy="3072"/>
          </a:xfrm>
        </p:grpSpPr>
        <p:sp useBgFill="1">
          <p:nvSpPr>
            <p:cNvPr id="40968" name="Rectangle 42"/>
            <p:cNvSpPr>
              <a:spLocks noChangeArrowheads="1"/>
            </p:cNvSpPr>
            <p:nvPr/>
          </p:nvSpPr>
          <p:spPr bwMode="auto">
            <a:xfrm>
              <a:off x="3508" y="1780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69" name="Rectangle 43"/>
            <p:cNvSpPr>
              <a:spLocks noChangeArrowheads="1"/>
            </p:cNvSpPr>
            <p:nvPr/>
          </p:nvSpPr>
          <p:spPr bwMode="auto">
            <a:xfrm>
              <a:off x="3515" y="1709"/>
              <a:ext cx="450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A1</a:t>
              </a:r>
            </a:p>
          </p:txBody>
        </p:sp>
        <p:sp>
          <p:nvSpPr>
            <p:cNvPr id="40970" name="Line 44"/>
            <p:cNvSpPr>
              <a:spLocks noChangeShapeType="1"/>
            </p:cNvSpPr>
            <p:nvPr/>
          </p:nvSpPr>
          <p:spPr bwMode="auto">
            <a:xfrm>
              <a:off x="4464" y="1488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71" name="Line 45"/>
            <p:cNvSpPr>
              <a:spLocks noChangeShapeType="1"/>
            </p:cNvSpPr>
            <p:nvPr/>
          </p:nvSpPr>
          <p:spPr bwMode="auto">
            <a:xfrm>
              <a:off x="3840" y="1344"/>
              <a:ext cx="0" cy="4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72" name="Line 46"/>
            <p:cNvSpPr>
              <a:spLocks noChangeShapeType="1"/>
            </p:cNvSpPr>
            <p:nvPr/>
          </p:nvSpPr>
          <p:spPr bwMode="auto">
            <a:xfrm>
              <a:off x="5136" y="1344"/>
              <a:ext cx="0" cy="43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40973" name="Rectangle 47"/>
            <p:cNvSpPr>
              <a:spLocks noChangeArrowheads="1"/>
            </p:cNvSpPr>
            <p:nvPr/>
          </p:nvSpPr>
          <p:spPr bwMode="auto">
            <a:xfrm>
              <a:off x="4228" y="1780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74" name="Rectangle 48"/>
            <p:cNvSpPr>
              <a:spLocks noChangeArrowheads="1"/>
            </p:cNvSpPr>
            <p:nvPr/>
          </p:nvSpPr>
          <p:spPr bwMode="auto">
            <a:xfrm>
              <a:off x="4236" y="1709"/>
              <a:ext cx="436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B1</a:t>
              </a:r>
            </a:p>
          </p:txBody>
        </p:sp>
        <p:sp useBgFill="1">
          <p:nvSpPr>
            <p:cNvPr id="40975" name="Rectangle 49"/>
            <p:cNvSpPr>
              <a:spLocks noChangeArrowheads="1"/>
            </p:cNvSpPr>
            <p:nvPr/>
          </p:nvSpPr>
          <p:spPr bwMode="auto">
            <a:xfrm>
              <a:off x="4948" y="1780"/>
              <a:ext cx="568" cy="380"/>
            </a:xfrm>
            <a:prstGeom prst="rect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76" name="Rectangle 50"/>
            <p:cNvSpPr>
              <a:spLocks noChangeArrowheads="1"/>
            </p:cNvSpPr>
            <p:nvPr/>
          </p:nvSpPr>
          <p:spPr bwMode="auto">
            <a:xfrm>
              <a:off x="4956" y="1709"/>
              <a:ext cx="450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C1</a:t>
              </a:r>
            </a:p>
          </p:txBody>
        </p:sp>
        <p:sp>
          <p:nvSpPr>
            <p:cNvPr id="40977" name="Line 51"/>
            <p:cNvSpPr>
              <a:spLocks noChangeShapeType="1"/>
            </p:cNvSpPr>
            <p:nvPr/>
          </p:nvSpPr>
          <p:spPr bwMode="auto">
            <a:xfrm>
              <a:off x="4512" y="2160"/>
              <a:ext cx="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40978" name="AutoShape 52"/>
            <p:cNvSpPr>
              <a:spLocks noChangeArrowheads="1"/>
            </p:cNvSpPr>
            <p:nvPr/>
          </p:nvSpPr>
          <p:spPr bwMode="auto">
            <a:xfrm>
              <a:off x="4228" y="1204"/>
              <a:ext cx="472" cy="280"/>
            </a:xfrm>
            <a:prstGeom prst="diamond">
              <a:avLst/>
            </a:prstGeom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79" name="Line 53"/>
            <p:cNvSpPr>
              <a:spLocks noChangeShapeType="1"/>
            </p:cNvSpPr>
            <p:nvPr/>
          </p:nvSpPr>
          <p:spPr bwMode="auto">
            <a:xfrm flipH="1">
              <a:off x="4656" y="1344"/>
              <a:ext cx="480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0" name="Line 54"/>
            <p:cNvSpPr>
              <a:spLocks noChangeShapeType="1"/>
            </p:cNvSpPr>
            <p:nvPr/>
          </p:nvSpPr>
          <p:spPr bwMode="auto">
            <a:xfrm flipH="1">
              <a:off x="3840" y="1344"/>
              <a:ext cx="38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1" name="Line 55"/>
            <p:cNvSpPr>
              <a:spLocks noChangeShapeType="1"/>
            </p:cNvSpPr>
            <p:nvPr/>
          </p:nvSpPr>
          <p:spPr bwMode="auto">
            <a:xfrm>
              <a:off x="4464" y="960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2" name="Line 56"/>
            <p:cNvSpPr>
              <a:spLocks noChangeShapeType="1"/>
            </p:cNvSpPr>
            <p:nvPr/>
          </p:nvSpPr>
          <p:spPr bwMode="auto">
            <a:xfrm>
              <a:off x="4377" y="336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3" name="Line 57"/>
            <p:cNvSpPr>
              <a:spLocks noChangeShapeType="1"/>
            </p:cNvSpPr>
            <p:nvPr/>
          </p:nvSpPr>
          <p:spPr bwMode="auto">
            <a:xfrm flipH="1">
              <a:off x="3888" y="2400"/>
              <a:ext cx="1248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4" name="Line 58"/>
            <p:cNvSpPr>
              <a:spLocks noChangeShapeType="1"/>
            </p:cNvSpPr>
            <p:nvPr/>
          </p:nvSpPr>
          <p:spPr bwMode="auto">
            <a:xfrm>
              <a:off x="3888" y="2160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5" name="Line 59"/>
            <p:cNvSpPr>
              <a:spLocks noChangeShapeType="1"/>
            </p:cNvSpPr>
            <p:nvPr/>
          </p:nvSpPr>
          <p:spPr bwMode="auto">
            <a:xfrm>
              <a:off x="5136" y="2160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6" name="Rectangle 60"/>
            <p:cNvSpPr>
              <a:spLocks noChangeArrowheads="1"/>
            </p:cNvSpPr>
            <p:nvPr/>
          </p:nvSpPr>
          <p:spPr bwMode="auto">
            <a:xfrm>
              <a:off x="3198" y="2977"/>
              <a:ext cx="2400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en-US" altLang="zh-CN" sz="2400">
                  <a:solidFill>
                    <a:srgbClr val="FF0000"/>
                  </a:solidFill>
                  <a:latin typeface="宋体" pitchFamily="2" charset="-122"/>
                </a:rPr>
                <a:t>EFG</a:t>
              </a:r>
              <a:r>
                <a:rPr kumimoji="1" lang="zh-CN" altLang="en-US" sz="2400">
                  <a:solidFill>
                    <a:srgbClr val="FF0000"/>
                  </a:solidFill>
                  <a:latin typeface="宋体" pitchFamily="2" charset="-122"/>
                </a:rPr>
                <a:t>模块内部逻辑</a:t>
              </a:r>
            </a:p>
          </p:txBody>
        </p:sp>
        <p:sp>
          <p:nvSpPr>
            <p:cNvPr id="40987" name="Rectangle 61"/>
            <p:cNvSpPr>
              <a:spLocks noChangeArrowheads="1"/>
            </p:cNvSpPr>
            <p:nvPr/>
          </p:nvSpPr>
          <p:spPr bwMode="auto">
            <a:xfrm>
              <a:off x="3061" y="432"/>
              <a:ext cx="2592" cy="2976"/>
            </a:xfrm>
            <a:prstGeom prst="rect">
              <a:avLst/>
            </a:prstGeom>
            <a:noFill/>
            <a:ln w="12700">
              <a:solidFill>
                <a:schemeClr val="tx2"/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 useBgFill="1">
          <p:nvSpPr>
            <p:cNvPr id="40988" name="Rectangle 62"/>
            <p:cNvSpPr>
              <a:spLocks noChangeArrowheads="1"/>
            </p:cNvSpPr>
            <p:nvPr/>
          </p:nvSpPr>
          <p:spPr bwMode="auto">
            <a:xfrm>
              <a:off x="3696" y="624"/>
              <a:ext cx="1488" cy="384"/>
            </a:xfrm>
            <a:prstGeom prst="rect">
              <a:avLst/>
            </a:prstGeom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89" name="Rectangle 63"/>
            <p:cNvSpPr>
              <a:spLocks noChangeArrowheads="1"/>
            </p:cNvSpPr>
            <p:nvPr/>
          </p:nvSpPr>
          <p:spPr bwMode="auto">
            <a:xfrm>
              <a:off x="3696" y="576"/>
              <a:ext cx="1536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/>
              <a:r>
                <a:rPr kumimoji="1" lang="zh-CN" altLang="en-US" sz="2400">
                  <a:solidFill>
                    <a:srgbClr val="FF0000"/>
                  </a:solidFill>
                  <a:latin typeface="宋体" pitchFamily="2" charset="-122"/>
                </a:rPr>
                <a:t>公用代码段</a:t>
              </a:r>
            </a:p>
          </p:txBody>
        </p:sp>
        <p:sp useBgFill="1">
          <p:nvSpPr>
            <p:cNvPr id="40990" name="Rectangle 64"/>
            <p:cNvSpPr>
              <a:spLocks noChangeArrowheads="1"/>
            </p:cNvSpPr>
            <p:nvPr/>
          </p:nvSpPr>
          <p:spPr bwMode="auto">
            <a:xfrm>
              <a:off x="3792" y="2544"/>
              <a:ext cx="1488" cy="384"/>
            </a:xfrm>
            <a:prstGeom prst="rect">
              <a:avLst/>
            </a:prstGeom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0991" name="Rectangle 65"/>
            <p:cNvSpPr>
              <a:spLocks noChangeArrowheads="1"/>
            </p:cNvSpPr>
            <p:nvPr/>
          </p:nvSpPr>
          <p:spPr bwMode="auto">
            <a:xfrm>
              <a:off x="3792" y="2496"/>
              <a:ext cx="1536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/>
              <a:r>
                <a:rPr kumimoji="1" lang="zh-CN" altLang="en-US" sz="2400">
                  <a:solidFill>
                    <a:srgbClr val="FF0000"/>
                  </a:solidFill>
                  <a:latin typeface="宋体" pitchFamily="2" charset="-122"/>
                </a:rPr>
                <a:t>公用代码段</a:t>
              </a:r>
            </a:p>
          </p:txBody>
        </p:sp>
      </p:grpSp>
      <p:sp>
        <p:nvSpPr>
          <p:cNvPr id="40967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-36513" y="992188"/>
            <a:ext cx="4211638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eaLnBrk="1" hangingPunct="1"/>
            <a:r>
              <a:rPr lang="en-US" altLang="zh-CN" sz="2800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(3) </a:t>
            </a:r>
            <a:r>
              <a:rPr lang="zh-CN" altLang="en-US" sz="2800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时间聚合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28600" y="1862138"/>
            <a:ext cx="8915400" cy="4446587"/>
          </a:xfrm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3366"/>
                </a:solidFill>
                <a:latin typeface="宋体" pitchFamily="2" charset="-122"/>
              </a:rPr>
              <a:t>模块完成的功能几乎在同一时间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3366"/>
                </a:solidFill>
                <a:latin typeface="宋体" pitchFamily="2" charset="-122"/>
              </a:rPr>
              <a:t>内执行，这些功能只因时间因素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003366"/>
                </a:solidFill>
                <a:latin typeface="宋体" pitchFamily="2" charset="-122"/>
              </a:rPr>
              <a:t>关联在一起。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例如</a:t>
            </a:r>
            <a:r>
              <a:rPr lang="en-US" altLang="zh-CN" b="1" smtClean="0">
                <a:solidFill>
                  <a:srgbClr val="003366"/>
                </a:solidFill>
                <a:latin typeface="宋体" pitchFamily="2" charset="-122"/>
              </a:rPr>
              <a:t>:</a:t>
            </a: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初始化系统模块、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     系统结束模块、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     紧急故障处理模块等均是时间性聚合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     模块</a:t>
            </a:r>
            <a:r>
              <a:rPr lang="en-US" altLang="zh-CN" b="1" smtClean="0">
                <a:solidFill>
                  <a:srgbClr val="003366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36868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95288" y="908050"/>
            <a:ext cx="7924800" cy="280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3366"/>
                </a:solidFill>
                <a:latin typeface="宋体" pitchFamily="2" charset="-122"/>
              </a:rPr>
              <a:t>(4) </a:t>
            </a:r>
            <a:r>
              <a:rPr lang="zh-CN" altLang="en-US" sz="2800" dirty="0">
                <a:solidFill>
                  <a:srgbClr val="003366"/>
                </a:solidFill>
                <a:latin typeface="宋体" pitchFamily="2" charset="-122"/>
              </a:rPr>
              <a:t>过程聚合</a:t>
            </a:r>
          </a:p>
          <a:p>
            <a:r>
              <a:rPr lang="zh-CN" altLang="en-US" sz="2800" dirty="0">
                <a:solidFill>
                  <a:srgbClr val="003366"/>
                </a:solidFill>
                <a:latin typeface="宋体" pitchFamily="2" charset="-122"/>
              </a:rPr>
              <a:t>	</a:t>
            </a:r>
            <a:r>
              <a:rPr lang="zh-CN" altLang="en-US" sz="2800" dirty="0">
                <a:solidFill>
                  <a:srgbClr val="000000"/>
                </a:solidFill>
              </a:rPr>
              <a:t>模块内部各组成部分的动作彼此间无关系，但必须以特定的顺序执行</a:t>
            </a:r>
            <a:r>
              <a:rPr lang="zh-CN" altLang="en-US" sz="2800" dirty="0" smtClean="0">
                <a:solidFill>
                  <a:srgbClr val="000000"/>
                </a:solidFill>
              </a:rPr>
              <a:t>。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r>
              <a:rPr lang="en-US" altLang="zh-CN" sz="2800" dirty="0">
                <a:solidFill>
                  <a:srgbClr val="000000"/>
                </a:solidFill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</a:rPr>
              <a:t>     </a:t>
            </a:r>
            <a:r>
              <a:rPr lang="zh-CN" altLang="en-US" sz="2800" dirty="0" smtClean="0">
                <a:solidFill>
                  <a:srgbClr val="000000"/>
                </a:solidFill>
              </a:rPr>
              <a:t>如</a:t>
            </a:r>
            <a:r>
              <a:rPr lang="zh-CN" altLang="en-US" sz="2800" dirty="0">
                <a:solidFill>
                  <a:srgbClr val="000000"/>
                </a:solidFill>
              </a:rPr>
              <a:t>账务处理系统分为账务处理和账务生成两个模块，两模块同时需要查询功能，则将查询抽取为一个独立模块。</a:t>
            </a:r>
          </a:p>
        </p:txBody>
      </p:sp>
      <p:sp>
        <p:nvSpPr>
          <p:cNvPr id="32771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1823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8001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3366"/>
                </a:solidFill>
                <a:latin typeface="宋体" pitchFamily="2" charset="-122"/>
              </a:rPr>
              <a:t>(5) </a:t>
            </a:r>
            <a:r>
              <a:rPr lang="zh-CN" altLang="en-US" sz="2400" dirty="0">
                <a:solidFill>
                  <a:srgbClr val="003366"/>
                </a:solidFill>
                <a:latin typeface="宋体" pitchFamily="2" charset="-122"/>
              </a:rPr>
              <a:t>数据聚合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3366"/>
                </a:solidFill>
                <a:latin typeface="宋体" pitchFamily="2" charset="-122"/>
              </a:rPr>
              <a:t>	模块内各部分使用相同的输入数据，或产生相同的输出结果。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2209800" y="2511425"/>
            <a:ext cx="5943600" cy="2874963"/>
            <a:chOff x="1392" y="720"/>
            <a:chExt cx="3744" cy="3024"/>
          </a:xfrm>
        </p:grpSpPr>
        <p:sp>
          <p:nvSpPr>
            <p:cNvPr id="30727" name="Rectangle 4"/>
            <p:cNvSpPr>
              <a:spLocks noChangeArrowheads="1"/>
            </p:cNvSpPr>
            <p:nvPr/>
          </p:nvSpPr>
          <p:spPr bwMode="auto">
            <a:xfrm>
              <a:off x="1776" y="768"/>
              <a:ext cx="1968" cy="2976"/>
            </a:xfrm>
            <a:prstGeom prst="rect">
              <a:avLst/>
            </a:prstGeom>
            <a:noFill/>
            <a:ln w="2857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 useBgFill="1">
          <p:nvSpPr>
            <p:cNvPr id="30728" name="Oval 5"/>
            <p:cNvSpPr>
              <a:spLocks noChangeArrowheads="1"/>
            </p:cNvSpPr>
            <p:nvPr/>
          </p:nvSpPr>
          <p:spPr bwMode="auto">
            <a:xfrm>
              <a:off x="2260" y="1012"/>
              <a:ext cx="1292" cy="1048"/>
            </a:xfrm>
            <a:prstGeom prst="ellips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 useBgFill="1">
          <p:nvSpPr>
            <p:cNvPr id="30729" name="Oval 6"/>
            <p:cNvSpPr>
              <a:spLocks noChangeArrowheads="1"/>
            </p:cNvSpPr>
            <p:nvPr/>
          </p:nvSpPr>
          <p:spPr bwMode="auto">
            <a:xfrm>
              <a:off x="2260" y="2404"/>
              <a:ext cx="1292" cy="1148"/>
            </a:xfrm>
            <a:prstGeom prst="ellips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0730" name="Line 7"/>
            <p:cNvSpPr>
              <a:spLocks noChangeShapeType="1"/>
            </p:cNvSpPr>
            <p:nvPr/>
          </p:nvSpPr>
          <p:spPr bwMode="auto">
            <a:xfrm flipH="1">
              <a:off x="1392" y="1584"/>
              <a:ext cx="8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1" name="Line 8"/>
            <p:cNvSpPr>
              <a:spLocks noChangeShapeType="1"/>
            </p:cNvSpPr>
            <p:nvPr/>
          </p:nvSpPr>
          <p:spPr bwMode="auto">
            <a:xfrm flipH="1" flipV="1">
              <a:off x="1392" y="2736"/>
              <a:ext cx="8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2" name="Line 9"/>
            <p:cNvSpPr>
              <a:spLocks noChangeShapeType="1"/>
            </p:cNvSpPr>
            <p:nvPr/>
          </p:nvSpPr>
          <p:spPr bwMode="auto">
            <a:xfrm flipH="1">
              <a:off x="3552" y="1584"/>
              <a:ext cx="14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3" name="Rectangle 10"/>
            <p:cNvSpPr>
              <a:spLocks noChangeArrowheads="1"/>
            </p:cNvSpPr>
            <p:nvPr/>
          </p:nvSpPr>
          <p:spPr bwMode="auto">
            <a:xfrm>
              <a:off x="2438" y="1122"/>
              <a:ext cx="1162" cy="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zh-CN" altLang="en-US" sz="2000">
                  <a:solidFill>
                    <a:srgbClr val="FF0000"/>
                  </a:solidFill>
                  <a:latin typeface="宋体" pitchFamily="2" charset="-122"/>
                </a:rPr>
                <a:t>产生工资报表</a:t>
              </a:r>
            </a:p>
          </p:txBody>
        </p:sp>
        <p:sp>
          <p:nvSpPr>
            <p:cNvPr id="30734" name="Rectangle 11"/>
            <p:cNvSpPr>
              <a:spLocks noChangeArrowheads="1"/>
            </p:cNvSpPr>
            <p:nvPr/>
          </p:nvSpPr>
          <p:spPr bwMode="auto">
            <a:xfrm>
              <a:off x="2448" y="2610"/>
              <a:ext cx="1056" cy="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1" hangingPunct="1"/>
              <a:r>
                <a:rPr kumimoji="1" lang="zh-CN" altLang="en-US" sz="2000">
                  <a:solidFill>
                    <a:srgbClr val="FF0000"/>
                  </a:solidFill>
                  <a:latin typeface="宋体" pitchFamily="2" charset="-122"/>
                </a:rPr>
                <a:t>计算平均工资</a:t>
              </a:r>
            </a:p>
          </p:txBody>
        </p:sp>
        <p:sp>
          <p:nvSpPr>
            <p:cNvPr id="30735" name="Rectangle 12"/>
            <p:cNvSpPr>
              <a:spLocks noChangeArrowheads="1"/>
            </p:cNvSpPr>
            <p:nvPr/>
          </p:nvSpPr>
          <p:spPr bwMode="auto">
            <a:xfrm>
              <a:off x="3792" y="720"/>
              <a:ext cx="1296" cy="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zh-CN" altLang="en-US" sz="2000">
                  <a:solidFill>
                    <a:srgbClr val="FF0000"/>
                  </a:solidFill>
                  <a:latin typeface="宋体" pitchFamily="2" charset="-122"/>
                </a:rPr>
                <a:t>职工工资报表</a:t>
              </a:r>
            </a:p>
          </p:txBody>
        </p:sp>
        <p:sp>
          <p:nvSpPr>
            <p:cNvPr id="30736" name="Rectangle 13"/>
            <p:cNvSpPr>
              <a:spLocks noChangeArrowheads="1"/>
            </p:cNvSpPr>
            <p:nvPr/>
          </p:nvSpPr>
          <p:spPr bwMode="auto">
            <a:xfrm>
              <a:off x="4032" y="2208"/>
              <a:ext cx="1049" cy="4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000">
                  <a:solidFill>
                    <a:srgbClr val="FF0000"/>
                  </a:solidFill>
                  <a:latin typeface="宋体" pitchFamily="2" charset="-122"/>
                </a:rPr>
                <a:t>平均工资</a:t>
              </a:r>
            </a:p>
          </p:txBody>
        </p:sp>
        <p:sp>
          <p:nvSpPr>
            <p:cNvPr id="30737" name="Line 14"/>
            <p:cNvSpPr>
              <a:spLocks noChangeShapeType="1"/>
            </p:cNvSpPr>
            <p:nvPr/>
          </p:nvSpPr>
          <p:spPr bwMode="auto">
            <a:xfrm flipH="1">
              <a:off x="3600" y="3024"/>
              <a:ext cx="15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38" name="Line 15"/>
            <p:cNvSpPr>
              <a:spLocks noChangeShapeType="1"/>
            </p:cNvSpPr>
            <p:nvPr/>
          </p:nvSpPr>
          <p:spPr bwMode="auto">
            <a:xfrm>
              <a:off x="1392" y="1584"/>
              <a:ext cx="0" cy="11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24" name="Rectangle 16"/>
          <p:cNvSpPr>
            <a:spLocks noChangeArrowheads="1"/>
          </p:cNvSpPr>
          <p:nvPr/>
        </p:nvSpPr>
        <p:spPr bwMode="auto">
          <a:xfrm>
            <a:off x="179388" y="3573463"/>
            <a:ext cx="190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2000">
                <a:solidFill>
                  <a:srgbClr val="FF0000"/>
                </a:solidFill>
                <a:latin typeface="宋体" pitchFamily="2" charset="-122"/>
              </a:rPr>
              <a:t>职工工资记录</a:t>
            </a:r>
          </a:p>
        </p:txBody>
      </p:sp>
      <p:sp>
        <p:nvSpPr>
          <p:cNvPr id="30725" name="Rectangle 17"/>
          <p:cNvSpPr>
            <a:spLocks noChangeArrowheads="1"/>
          </p:cNvSpPr>
          <p:nvPr/>
        </p:nvSpPr>
        <p:spPr bwMode="auto">
          <a:xfrm>
            <a:off x="2124075" y="5589588"/>
            <a:ext cx="452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  <a:latin typeface="宋体" pitchFamily="2" charset="-122"/>
              </a:rPr>
              <a:t>产生职工工资报表并计算平均工资模块</a:t>
            </a:r>
          </a:p>
        </p:txBody>
      </p:sp>
      <p:sp>
        <p:nvSpPr>
          <p:cNvPr id="3072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 bwMode="auto">
          <a:xfrm>
            <a:off x="179388" y="4112430"/>
            <a:ext cx="203041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811764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23850" y="1006475"/>
            <a:ext cx="82296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000" dirty="0" smtClean="0">
                <a:solidFill>
                  <a:srgbClr val="003366"/>
                </a:solidFill>
                <a:latin typeface="宋体" pitchFamily="2" charset="-122"/>
              </a:rPr>
              <a:t>(6) </a:t>
            </a:r>
            <a:r>
              <a:rPr lang="zh-CN" altLang="en-US" sz="2000" dirty="0">
                <a:solidFill>
                  <a:srgbClr val="003366"/>
                </a:solidFill>
                <a:latin typeface="宋体" pitchFamily="2" charset="-122"/>
              </a:rPr>
              <a:t>顺序聚合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sz="2000" dirty="0">
                <a:solidFill>
                  <a:srgbClr val="003366"/>
                </a:solidFill>
                <a:latin typeface="宋体" pitchFamily="2" charset="-122"/>
              </a:rPr>
              <a:t>一个模块能完成多个操作，前一个操作处理的输出数据是下一个操作处理的输入数据，模块中各成份的工作是有次序的，各成份的关系也较紧密</a:t>
            </a:r>
            <a:r>
              <a:rPr lang="zh-CN" altLang="en-US" sz="2000" dirty="0" smtClean="0">
                <a:solidFill>
                  <a:srgbClr val="003366"/>
                </a:solidFill>
                <a:latin typeface="宋体" pitchFamily="2" charset="-122"/>
              </a:rPr>
              <a:t>。</a:t>
            </a:r>
            <a:endParaRPr lang="en-US" altLang="zh-CN" sz="2000" dirty="0">
              <a:solidFill>
                <a:srgbClr val="003366"/>
              </a:solidFill>
              <a:latin typeface="宋体" pitchFamily="2" charset="-122"/>
            </a:endParaRP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611188" y="2492896"/>
            <a:ext cx="7188200" cy="2936875"/>
            <a:chOff x="528" y="960"/>
            <a:chExt cx="4528" cy="3305"/>
          </a:xfrm>
        </p:grpSpPr>
        <p:grpSp>
          <p:nvGrpSpPr>
            <p:cNvPr id="28677" name="Group 4"/>
            <p:cNvGrpSpPr>
              <a:grpSpLocks/>
            </p:cNvGrpSpPr>
            <p:nvPr/>
          </p:nvGrpSpPr>
          <p:grpSpPr bwMode="auto">
            <a:xfrm>
              <a:off x="912" y="1488"/>
              <a:ext cx="816" cy="1776"/>
              <a:chOff x="912" y="1488"/>
              <a:chExt cx="816" cy="1776"/>
            </a:xfrm>
          </p:grpSpPr>
          <p:sp>
            <p:nvSpPr>
              <p:cNvPr id="28688" name="Text Box 5"/>
              <p:cNvSpPr txBox="1">
                <a:spLocks noChangeArrowheads="1"/>
              </p:cNvSpPr>
              <p:nvPr/>
            </p:nvSpPr>
            <p:spPr bwMode="auto">
              <a:xfrm>
                <a:off x="960" y="1488"/>
                <a:ext cx="768" cy="529"/>
              </a:xfrm>
              <a:prstGeom prst="rect">
                <a:avLst/>
              </a:prstGeom>
              <a:noFill/>
              <a:ln w="12700" cap="sq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读 入</a:t>
                </a:r>
              </a:p>
            </p:txBody>
          </p:sp>
          <p:sp>
            <p:nvSpPr>
              <p:cNvPr id="28689" name="Text Box 6"/>
              <p:cNvSpPr txBox="1">
                <a:spLocks noChangeArrowheads="1"/>
              </p:cNvSpPr>
              <p:nvPr/>
            </p:nvSpPr>
            <p:spPr bwMode="auto">
              <a:xfrm>
                <a:off x="912" y="2735"/>
                <a:ext cx="768" cy="529"/>
              </a:xfrm>
              <a:prstGeom prst="rect">
                <a:avLst/>
              </a:prstGeom>
              <a:noFill/>
              <a:ln w="12700" cap="sq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存 贮</a:t>
                </a:r>
              </a:p>
            </p:txBody>
          </p:sp>
          <p:sp>
            <p:nvSpPr>
              <p:cNvPr id="28690" name="Line 7"/>
              <p:cNvSpPr>
                <a:spLocks noChangeShapeType="1"/>
              </p:cNvSpPr>
              <p:nvPr/>
            </p:nvSpPr>
            <p:spPr bwMode="auto">
              <a:xfrm>
                <a:off x="1296" y="1920"/>
                <a:ext cx="0" cy="800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678" name="Group 8"/>
            <p:cNvGrpSpPr>
              <a:grpSpLocks/>
            </p:cNvGrpSpPr>
            <p:nvPr/>
          </p:nvGrpSpPr>
          <p:grpSpPr bwMode="auto">
            <a:xfrm>
              <a:off x="3674" y="1143"/>
              <a:ext cx="768" cy="2450"/>
              <a:chOff x="3264" y="1343"/>
              <a:chExt cx="768" cy="2450"/>
            </a:xfrm>
          </p:grpSpPr>
          <p:sp>
            <p:nvSpPr>
              <p:cNvPr id="28683" name="Text Box 9"/>
              <p:cNvSpPr txBox="1">
                <a:spLocks noChangeArrowheads="1"/>
              </p:cNvSpPr>
              <p:nvPr/>
            </p:nvSpPr>
            <p:spPr bwMode="auto">
              <a:xfrm>
                <a:off x="3264" y="3264"/>
                <a:ext cx="768" cy="529"/>
              </a:xfrm>
              <a:prstGeom prst="rect">
                <a:avLst/>
              </a:prstGeom>
              <a:noFill/>
              <a:ln w="12700" cap="sq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打 印</a:t>
                </a:r>
              </a:p>
            </p:txBody>
          </p:sp>
          <p:sp>
            <p:nvSpPr>
              <p:cNvPr id="28684" name="Text Box 10"/>
              <p:cNvSpPr txBox="1">
                <a:spLocks noChangeArrowheads="1"/>
              </p:cNvSpPr>
              <p:nvPr/>
            </p:nvSpPr>
            <p:spPr bwMode="auto">
              <a:xfrm>
                <a:off x="3264" y="2256"/>
                <a:ext cx="768" cy="529"/>
              </a:xfrm>
              <a:prstGeom prst="rect">
                <a:avLst/>
              </a:prstGeom>
              <a:noFill/>
              <a:ln w="12700" cap="sq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累 加</a:t>
                </a:r>
              </a:p>
            </p:txBody>
          </p:sp>
          <p:sp>
            <p:nvSpPr>
              <p:cNvPr id="28685" name="Text Box 11"/>
              <p:cNvSpPr txBox="1">
                <a:spLocks noChangeArrowheads="1"/>
              </p:cNvSpPr>
              <p:nvPr/>
            </p:nvSpPr>
            <p:spPr bwMode="auto">
              <a:xfrm>
                <a:off x="3264" y="1343"/>
                <a:ext cx="768" cy="529"/>
              </a:xfrm>
              <a:prstGeom prst="rect">
                <a:avLst/>
              </a:prstGeom>
              <a:noFill/>
              <a:ln w="12700" cap="sq">
                <a:solidFill>
                  <a:schemeClr val="tx2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400">
                    <a:solidFill>
                      <a:srgbClr val="FF0000"/>
                    </a:solidFill>
                    <a:latin typeface="Times New Roman" pitchFamily="18" charset="0"/>
                  </a:rPr>
                  <a:t>读 数</a:t>
                </a:r>
              </a:p>
            </p:txBody>
          </p:sp>
          <p:sp>
            <p:nvSpPr>
              <p:cNvPr id="28686" name="Line 12"/>
              <p:cNvSpPr>
                <a:spLocks noChangeShapeType="1"/>
              </p:cNvSpPr>
              <p:nvPr/>
            </p:nvSpPr>
            <p:spPr bwMode="auto">
              <a:xfrm>
                <a:off x="3648" y="2640"/>
                <a:ext cx="0" cy="608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7" name="Line 13"/>
              <p:cNvSpPr>
                <a:spLocks noChangeShapeType="1"/>
              </p:cNvSpPr>
              <p:nvPr/>
            </p:nvSpPr>
            <p:spPr bwMode="auto">
              <a:xfrm>
                <a:off x="3648" y="1728"/>
                <a:ext cx="0" cy="560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679" name="Rectangle 14"/>
            <p:cNvSpPr>
              <a:spLocks noChangeArrowheads="1"/>
            </p:cNvSpPr>
            <p:nvPr/>
          </p:nvSpPr>
          <p:spPr bwMode="auto">
            <a:xfrm>
              <a:off x="528" y="1008"/>
              <a:ext cx="1824" cy="2544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8680" name="Rectangle 15"/>
            <p:cNvSpPr>
              <a:spLocks noChangeArrowheads="1"/>
            </p:cNvSpPr>
            <p:nvPr/>
          </p:nvSpPr>
          <p:spPr bwMode="auto">
            <a:xfrm>
              <a:off x="3136" y="960"/>
              <a:ext cx="1920" cy="2640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8681" name="Text Box 16"/>
            <p:cNvSpPr txBox="1">
              <a:spLocks noChangeArrowheads="1"/>
            </p:cNvSpPr>
            <p:nvPr/>
          </p:nvSpPr>
          <p:spPr bwMode="auto">
            <a:xfrm>
              <a:off x="1104" y="3745"/>
              <a:ext cx="806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模块</a:t>
              </a:r>
              <a:r>
                <a:rPr kumimoji="1" lang="en-US" altLang="zh-CN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</a:p>
          </p:txBody>
        </p:sp>
        <p:sp>
          <p:nvSpPr>
            <p:cNvPr id="28682" name="Text Box 17"/>
            <p:cNvSpPr txBox="1">
              <a:spLocks noChangeArrowheads="1"/>
            </p:cNvSpPr>
            <p:nvPr/>
          </p:nvSpPr>
          <p:spPr bwMode="auto">
            <a:xfrm>
              <a:off x="3744" y="3743"/>
              <a:ext cx="806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模块</a:t>
              </a:r>
              <a:r>
                <a:rPr kumimoji="1" lang="en-US" altLang="zh-CN" sz="24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</a:p>
          </p:txBody>
        </p:sp>
      </p:grpSp>
      <p:sp>
        <p:nvSpPr>
          <p:cNvPr id="2867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5427994"/>
            <a:ext cx="784855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003366"/>
                </a:solidFill>
                <a:latin typeface="宋体" pitchFamily="2" charset="-122"/>
              </a:rPr>
              <a:t>(7)</a:t>
            </a:r>
            <a:r>
              <a:rPr lang="zh-CN" altLang="en-US" dirty="0">
                <a:solidFill>
                  <a:srgbClr val="003366"/>
                </a:solidFill>
                <a:latin typeface="宋体" pitchFamily="2" charset="-122"/>
              </a:rPr>
              <a:t>功能聚合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dirty="0">
                <a:solidFill>
                  <a:srgbClr val="003366"/>
                </a:solidFill>
                <a:latin typeface="宋体" pitchFamily="2" charset="-122"/>
              </a:rPr>
              <a:t>一个模块内的所有成分的处理动作全部为完成某个功能，且只执行一个功能，缺一不可， 称为功能聚合。 聚合性最强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en-US" dirty="0">
                <a:solidFill>
                  <a:srgbClr val="003366"/>
                </a:solidFill>
                <a:latin typeface="宋体" pitchFamily="2" charset="-122"/>
              </a:rPr>
              <a:t>如</a:t>
            </a:r>
            <a:r>
              <a:rPr lang="zh-CN" altLang="en-US" dirty="0" smtClean="0">
                <a:solidFill>
                  <a:srgbClr val="003366"/>
                </a:solidFill>
                <a:latin typeface="宋体" pitchFamily="2" charset="-122"/>
              </a:rPr>
              <a:t>：读凭证文件，</a:t>
            </a:r>
            <a:r>
              <a:rPr lang="zh-CN" altLang="en-US" dirty="0">
                <a:solidFill>
                  <a:srgbClr val="003366"/>
                </a:solidFill>
                <a:latin typeface="宋体" pitchFamily="2" charset="-122"/>
              </a:rPr>
              <a:t>打印发票等</a:t>
            </a:r>
          </a:p>
        </p:txBody>
      </p:sp>
    </p:spTree>
    <p:extLst>
      <p:ext uri="{BB962C8B-B14F-4D97-AF65-F5344CB8AC3E}">
        <p14:creationId xmlns:p14="http://schemas.microsoft.com/office/powerpoint/2010/main" val="3494246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1908175" y="1027113"/>
            <a:ext cx="9067800" cy="781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模块的聚合性类型：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16113"/>
            <a:ext cx="9067800" cy="4713287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　  低   偶然聚合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内    逻辑聚合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聚    时间聚合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性    过程聚合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　　　　 数据聚合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      顺序聚合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   高   功能聚合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1600200" y="1778000"/>
            <a:ext cx="0" cy="368300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4879975" y="1990725"/>
            <a:ext cx="0" cy="3454400"/>
          </a:xfrm>
          <a:prstGeom prst="line">
            <a:avLst/>
          </a:prstGeom>
          <a:noFill/>
          <a:ln w="50800">
            <a:solidFill>
              <a:srgbClr val="E4E925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170488" y="2559050"/>
            <a:ext cx="588962" cy="252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模</a:t>
            </a:r>
          </a:p>
          <a:p>
            <a:r>
              <a:rPr kumimoji="1"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块</a:t>
            </a:r>
          </a:p>
          <a:p>
            <a:r>
              <a:rPr kumimoji="1"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独</a:t>
            </a:r>
          </a:p>
          <a:p>
            <a:r>
              <a:rPr kumimoji="1"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立</a:t>
            </a:r>
          </a:p>
          <a:p>
            <a:r>
              <a:rPr kumimoji="1" lang="zh-CN" altLang="en-US" sz="32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性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4500563" y="1484313"/>
            <a:ext cx="3121025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弱</a:t>
            </a:r>
            <a:r>
              <a:rPr kumimoji="1" lang="en-US" altLang="zh-CN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功能分散</a:t>
            </a:r>
            <a:r>
              <a:rPr kumimoji="1" lang="en-US" altLang="zh-CN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4500563" y="5411788"/>
            <a:ext cx="3121025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强</a:t>
            </a:r>
            <a:r>
              <a:rPr kumimoji="1" lang="en-US" altLang="zh-CN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kumimoji="1" lang="zh-CN" altLang="en-US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功能单一</a:t>
            </a:r>
            <a:r>
              <a:rPr kumimoji="1" lang="en-US" altLang="zh-CN" sz="3200">
                <a:solidFill>
                  <a:srgbClr val="449A38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45065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866900" y="2451100"/>
            <a:ext cx="9017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en-US"/>
          </a:p>
        </p:txBody>
      </p:sp>
      <p:graphicFrame>
        <p:nvGraphicFramePr>
          <p:cNvPr id="604163" name="Group 3"/>
          <p:cNvGraphicFramePr>
            <a:graphicFrameLocks noGrp="1"/>
          </p:cNvGraphicFramePr>
          <p:nvPr/>
        </p:nvGraphicFramePr>
        <p:xfrm>
          <a:off x="395288" y="1265238"/>
          <a:ext cx="7140575" cy="4900614"/>
        </p:xfrm>
        <a:graphic>
          <a:graphicData uri="http://schemas.openxmlformats.org/drawingml/2006/table">
            <a:tbl>
              <a:tblPr/>
              <a:tblGrid>
                <a:gridCol w="16065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39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92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36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271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839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块内聚合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联结形式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可修改性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可读性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联系程度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15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功能聚合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高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58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顺序聚合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15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数据聚合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3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过程聚合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15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时间聚合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不好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不好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69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逻辑聚合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最坏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最坏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不好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73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偶然聚合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最坏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最坏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最坏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indent="-11271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indent="-220663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indent="-3825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indent="-5461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indent="-5461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cs typeface="Arial" panose="020B0604020202020204" pitchFamily="34" charset="0"/>
                        </a:rPr>
                        <a:t>低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7159" name="Line 55"/>
          <p:cNvSpPr>
            <a:spLocks noChangeShapeType="1"/>
          </p:cNvSpPr>
          <p:nvPr/>
        </p:nvSpPr>
        <p:spPr bwMode="auto">
          <a:xfrm>
            <a:off x="6804025" y="2565400"/>
            <a:ext cx="0" cy="2663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60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33538"/>
            <a:ext cx="2676525" cy="287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Group 91"/>
          <p:cNvGrpSpPr>
            <a:grpSpLocks/>
          </p:cNvGrpSpPr>
          <p:nvPr/>
        </p:nvGrpSpPr>
        <p:grpSpPr bwMode="auto">
          <a:xfrm>
            <a:off x="1903413" y="4370388"/>
            <a:ext cx="6735762" cy="1362075"/>
            <a:chOff x="1344" y="3024"/>
            <a:chExt cx="3984" cy="799"/>
          </a:xfrm>
        </p:grpSpPr>
        <p:grpSp>
          <p:nvGrpSpPr>
            <p:cNvPr id="10293" name="Group 92"/>
            <p:cNvGrpSpPr>
              <a:grpSpLocks/>
            </p:cNvGrpSpPr>
            <p:nvPr/>
          </p:nvGrpSpPr>
          <p:grpSpPr bwMode="auto">
            <a:xfrm>
              <a:off x="2064" y="3504"/>
              <a:ext cx="3264" cy="319"/>
              <a:chOff x="2064" y="3504"/>
              <a:chExt cx="3264" cy="319"/>
            </a:xfrm>
          </p:grpSpPr>
          <p:sp>
            <p:nvSpPr>
              <p:cNvPr id="10296" name="AutoShape 32"/>
              <p:cNvSpPr>
                <a:spLocks noChangeArrowheads="1"/>
              </p:cNvSpPr>
              <p:nvPr/>
            </p:nvSpPr>
            <p:spPr bwMode="gray">
              <a:xfrm>
                <a:off x="2112" y="3504"/>
                <a:ext cx="3216" cy="3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8F8"/>
                  </a:gs>
                  <a:gs pos="100000">
                    <a:srgbClr val="BEBEBE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7" name="Rectangle 33"/>
              <p:cNvSpPr>
                <a:spLocks noChangeArrowheads="1"/>
              </p:cNvSpPr>
              <p:nvPr/>
            </p:nvSpPr>
            <p:spPr bwMode="auto">
              <a:xfrm>
                <a:off x="2208" y="3552"/>
                <a:ext cx="2304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rgbClr val="003366"/>
                    </a:solidFill>
                  </a:rPr>
                  <a:t> </a:t>
                </a:r>
                <a:r>
                  <a:rPr lang="zh-CN" altLang="en-US" sz="2400">
                    <a:solidFill>
                      <a:srgbClr val="003366"/>
                    </a:solidFill>
                  </a:rPr>
                  <a:t>系统设计说明书</a:t>
                </a:r>
                <a:endParaRPr lang="en-US" altLang="zh-CN" sz="2400">
                  <a:solidFill>
                    <a:srgbClr val="003366"/>
                  </a:solidFill>
                </a:endParaRPr>
              </a:p>
            </p:txBody>
          </p:sp>
          <p:sp>
            <p:nvSpPr>
              <p:cNvPr id="10298" name="Oval 34"/>
              <p:cNvSpPr>
                <a:spLocks noChangeArrowheads="1"/>
              </p:cNvSpPr>
              <p:nvPr/>
            </p:nvSpPr>
            <p:spPr bwMode="gray">
              <a:xfrm>
                <a:off x="2064" y="360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94" name="Line 3"/>
            <p:cNvSpPr>
              <a:spLocks noChangeShapeType="1"/>
            </p:cNvSpPr>
            <p:nvPr/>
          </p:nvSpPr>
          <p:spPr bwMode="auto">
            <a:xfrm>
              <a:off x="1344" y="3024"/>
              <a:ext cx="384" cy="624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5" name="Line 5"/>
            <p:cNvSpPr>
              <a:spLocks noChangeShapeType="1"/>
            </p:cNvSpPr>
            <p:nvPr/>
          </p:nvSpPr>
          <p:spPr bwMode="auto">
            <a:xfrm>
              <a:off x="1728" y="3653"/>
              <a:ext cx="359" cy="4"/>
            </a:xfrm>
            <a:custGeom>
              <a:avLst/>
              <a:gdLst>
                <a:gd name="T0" fmla="*/ 0 w 359"/>
                <a:gd name="T1" fmla="*/ 0 h 4"/>
                <a:gd name="T2" fmla="*/ 359 w 359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59" h="4">
                  <a:moveTo>
                    <a:pt x="0" y="0"/>
                  </a:moveTo>
                  <a:lnTo>
                    <a:pt x="359" y="4"/>
                  </a:lnTo>
                </a:path>
              </a:pathLst>
            </a:cu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4" name="Group 91"/>
          <p:cNvGrpSpPr>
            <a:grpSpLocks/>
          </p:cNvGrpSpPr>
          <p:nvPr/>
        </p:nvGrpSpPr>
        <p:grpSpPr bwMode="auto">
          <a:xfrm>
            <a:off x="1944688" y="3644900"/>
            <a:ext cx="6735762" cy="1362075"/>
            <a:chOff x="1344" y="3024"/>
            <a:chExt cx="3984" cy="799"/>
          </a:xfrm>
        </p:grpSpPr>
        <p:sp>
          <p:nvSpPr>
            <p:cNvPr id="10287" name="Line 3"/>
            <p:cNvSpPr>
              <a:spLocks noChangeShapeType="1"/>
            </p:cNvSpPr>
            <p:nvPr/>
          </p:nvSpPr>
          <p:spPr bwMode="auto">
            <a:xfrm>
              <a:off x="1344" y="3024"/>
              <a:ext cx="384" cy="624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88" name="Group 92"/>
            <p:cNvGrpSpPr>
              <a:grpSpLocks/>
            </p:cNvGrpSpPr>
            <p:nvPr/>
          </p:nvGrpSpPr>
          <p:grpSpPr bwMode="auto">
            <a:xfrm>
              <a:off x="2064" y="3504"/>
              <a:ext cx="3264" cy="319"/>
              <a:chOff x="2064" y="3504"/>
              <a:chExt cx="3264" cy="319"/>
            </a:xfrm>
          </p:grpSpPr>
          <p:sp>
            <p:nvSpPr>
              <p:cNvPr id="10290" name="AutoShape 32"/>
              <p:cNvSpPr>
                <a:spLocks noChangeArrowheads="1"/>
              </p:cNvSpPr>
              <p:nvPr/>
            </p:nvSpPr>
            <p:spPr bwMode="gray">
              <a:xfrm>
                <a:off x="2112" y="3504"/>
                <a:ext cx="3216" cy="3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8F8"/>
                  </a:gs>
                  <a:gs pos="100000">
                    <a:srgbClr val="BEBEBE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91" name="Rectangle 33"/>
              <p:cNvSpPr>
                <a:spLocks noChangeArrowheads="1"/>
              </p:cNvSpPr>
              <p:nvPr/>
            </p:nvSpPr>
            <p:spPr bwMode="auto">
              <a:xfrm>
                <a:off x="2208" y="3552"/>
                <a:ext cx="2304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3366"/>
                    </a:solidFill>
                  </a:rPr>
                  <a:t>用户界面设计</a:t>
                </a:r>
                <a:endParaRPr lang="en-US" altLang="zh-CN" sz="2400">
                  <a:solidFill>
                    <a:srgbClr val="003366"/>
                  </a:solidFill>
                </a:endParaRPr>
              </a:p>
            </p:txBody>
          </p:sp>
          <p:sp>
            <p:nvSpPr>
              <p:cNvPr id="10292" name="Oval 34"/>
              <p:cNvSpPr>
                <a:spLocks noChangeArrowheads="1"/>
              </p:cNvSpPr>
              <p:nvPr/>
            </p:nvSpPr>
            <p:spPr bwMode="gray">
              <a:xfrm>
                <a:off x="2064" y="360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89" name="Line 5"/>
            <p:cNvSpPr>
              <a:spLocks noChangeShapeType="1"/>
            </p:cNvSpPr>
            <p:nvPr/>
          </p:nvSpPr>
          <p:spPr bwMode="auto">
            <a:xfrm>
              <a:off x="1728" y="3653"/>
              <a:ext cx="359" cy="4"/>
            </a:xfrm>
            <a:custGeom>
              <a:avLst/>
              <a:gdLst>
                <a:gd name="T0" fmla="*/ 0 w 359"/>
                <a:gd name="T1" fmla="*/ 0 h 4"/>
                <a:gd name="T2" fmla="*/ 359 w 359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59" h="4">
                  <a:moveTo>
                    <a:pt x="0" y="0"/>
                  </a:moveTo>
                  <a:lnTo>
                    <a:pt x="359" y="4"/>
                  </a:lnTo>
                </a:path>
              </a:pathLst>
            </a:cu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Group 58"/>
          <p:cNvGrpSpPr>
            <a:grpSpLocks/>
          </p:cNvGrpSpPr>
          <p:nvPr/>
        </p:nvGrpSpPr>
        <p:grpSpPr bwMode="auto">
          <a:xfrm>
            <a:off x="2138363" y="1268413"/>
            <a:ext cx="6484937" cy="655637"/>
            <a:chOff x="1492" y="1152"/>
            <a:chExt cx="3836" cy="384"/>
          </a:xfrm>
        </p:grpSpPr>
        <p:grpSp>
          <p:nvGrpSpPr>
            <p:cNvPr id="10280" name="Group 59"/>
            <p:cNvGrpSpPr>
              <a:grpSpLocks/>
            </p:cNvGrpSpPr>
            <p:nvPr/>
          </p:nvGrpSpPr>
          <p:grpSpPr bwMode="auto">
            <a:xfrm>
              <a:off x="1492" y="1296"/>
              <a:ext cx="624" cy="240"/>
              <a:chOff x="1492" y="1296"/>
              <a:chExt cx="624" cy="240"/>
            </a:xfrm>
          </p:grpSpPr>
          <p:sp>
            <p:nvSpPr>
              <p:cNvPr id="10285" name="Line 2"/>
              <p:cNvSpPr>
                <a:spLocks noChangeShapeType="1"/>
              </p:cNvSpPr>
              <p:nvPr/>
            </p:nvSpPr>
            <p:spPr bwMode="auto">
              <a:xfrm flipV="1">
                <a:off x="1492" y="1296"/>
                <a:ext cx="240" cy="240"/>
              </a:xfrm>
              <a:prstGeom prst="line">
                <a:avLst/>
              </a:prstGeom>
              <a:noFill/>
              <a:ln w="12700" cap="rnd">
                <a:solidFill>
                  <a:srgbClr val="003366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6" name="Line 4"/>
              <p:cNvSpPr>
                <a:spLocks noChangeShapeType="1"/>
              </p:cNvSpPr>
              <p:nvPr/>
            </p:nvSpPr>
            <p:spPr bwMode="auto">
              <a:xfrm>
                <a:off x="1732" y="1296"/>
                <a:ext cx="384" cy="0"/>
              </a:xfrm>
              <a:prstGeom prst="line">
                <a:avLst/>
              </a:prstGeom>
              <a:noFill/>
              <a:ln w="12700" cap="rnd">
                <a:solidFill>
                  <a:srgbClr val="003366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81" name="Group 62"/>
            <p:cNvGrpSpPr>
              <a:grpSpLocks/>
            </p:cNvGrpSpPr>
            <p:nvPr/>
          </p:nvGrpSpPr>
          <p:grpSpPr bwMode="auto">
            <a:xfrm>
              <a:off x="2056" y="1152"/>
              <a:ext cx="3272" cy="316"/>
              <a:chOff x="2056" y="1152"/>
              <a:chExt cx="3272" cy="316"/>
            </a:xfrm>
          </p:grpSpPr>
          <p:sp>
            <p:nvSpPr>
              <p:cNvPr id="10282" name="AutoShape 20"/>
              <p:cNvSpPr>
                <a:spLocks noChangeArrowheads="1"/>
              </p:cNvSpPr>
              <p:nvPr/>
            </p:nvSpPr>
            <p:spPr bwMode="gray">
              <a:xfrm>
                <a:off x="2112" y="1152"/>
                <a:ext cx="3216" cy="3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8F8"/>
                  </a:gs>
                  <a:gs pos="100000">
                    <a:srgbClr val="BEBEBE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83" name="Rectangle 21"/>
              <p:cNvSpPr>
                <a:spLocks noChangeArrowheads="1"/>
              </p:cNvSpPr>
              <p:nvPr/>
            </p:nvSpPr>
            <p:spPr bwMode="auto">
              <a:xfrm>
                <a:off x="2160" y="1200"/>
                <a:ext cx="3120" cy="2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3366"/>
                    </a:solidFill>
                  </a:rPr>
                  <a:t>系统设计的原则</a:t>
                </a:r>
              </a:p>
            </p:txBody>
          </p:sp>
          <p:sp>
            <p:nvSpPr>
              <p:cNvPr id="10284" name="Oval 26"/>
              <p:cNvSpPr>
                <a:spLocks noChangeArrowheads="1"/>
              </p:cNvSpPr>
              <p:nvPr/>
            </p:nvSpPr>
            <p:spPr bwMode="gray">
              <a:xfrm>
                <a:off x="2056" y="1226"/>
                <a:ext cx="144" cy="144"/>
              </a:xfrm>
              <a:prstGeom prst="ellipse">
                <a:avLst/>
              </a:prstGeom>
              <a:solidFill>
                <a:srgbClr val="FF0000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246" name="Group 66"/>
          <p:cNvGrpSpPr>
            <a:grpSpLocks/>
          </p:cNvGrpSpPr>
          <p:nvPr/>
        </p:nvGrpSpPr>
        <p:grpSpPr bwMode="auto">
          <a:xfrm>
            <a:off x="2443163" y="2060575"/>
            <a:ext cx="6161087" cy="539750"/>
            <a:chOff x="1684" y="1624"/>
            <a:chExt cx="3644" cy="316"/>
          </a:xfrm>
        </p:grpSpPr>
        <p:sp>
          <p:nvSpPr>
            <p:cNvPr id="10275" name="Line 6"/>
            <p:cNvSpPr>
              <a:spLocks noChangeShapeType="1"/>
            </p:cNvSpPr>
            <p:nvPr/>
          </p:nvSpPr>
          <p:spPr bwMode="auto">
            <a:xfrm flipV="1">
              <a:off x="1684" y="1776"/>
              <a:ext cx="432" cy="0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76" name="Group 68"/>
            <p:cNvGrpSpPr>
              <a:grpSpLocks/>
            </p:cNvGrpSpPr>
            <p:nvPr/>
          </p:nvGrpSpPr>
          <p:grpSpPr bwMode="auto">
            <a:xfrm>
              <a:off x="2064" y="1624"/>
              <a:ext cx="3264" cy="316"/>
              <a:chOff x="2064" y="1624"/>
              <a:chExt cx="3264" cy="316"/>
            </a:xfrm>
          </p:grpSpPr>
          <p:sp>
            <p:nvSpPr>
              <p:cNvPr id="10277" name="AutoShape 22"/>
              <p:cNvSpPr>
                <a:spLocks noChangeArrowheads="1"/>
              </p:cNvSpPr>
              <p:nvPr/>
            </p:nvSpPr>
            <p:spPr bwMode="gray">
              <a:xfrm>
                <a:off x="2112" y="1624"/>
                <a:ext cx="3216" cy="3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8F8"/>
                  </a:gs>
                  <a:gs pos="100000">
                    <a:srgbClr val="BEBEBE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8" name="Rectangle 23"/>
              <p:cNvSpPr>
                <a:spLocks noChangeArrowheads="1"/>
              </p:cNvSpPr>
              <p:nvPr/>
            </p:nvSpPr>
            <p:spPr bwMode="auto">
              <a:xfrm>
                <a:off x="2160" y="1672"/>
                <a:ext cx="2352" cy="2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3366"/>
                    </a:solidFill>
                  </a:rPr>
                  <a:t>结构化设计</a:t>
                </a:r>
              </a:p>
            </p:txBody>
          </p:sp>
          <p:sp>
            <p:nvSpPr>
              <p:cNvPr id="10279" name="Oval 27"/>
              <p:cNvSpPr>
                <a:spLocks noChangeArrowheads="1"/>
              </p:cNvSpPr>
              <p:nvPr/>
            </p:nvSpPr>
            <p:spPr bwMode="gray">
              <a:xfrm>
                <a:off x="2064" y="1708"/>
                <a:ext cx="144" cy="144"/>
              </a:xfrm>
              <a:prstGeom prst="ellipse">
                <a:avLst/>
              </a:prstGeom>
              <a:solidFill>
                <a:srgbClr val="800000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2590800" y="3213100"/>
            <a:ext cx="609600" cy="0"/>
          </a:xfrm>
          <a:prstGeom prst="line">
            <a:avLst/>
          </a:prstGeom>
          <a:noFill/>
          <a:ln w="12700" cap="rnd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48" name="Group 106"/>
          <p:cNvGrpSpPr>
            <a:grpSpLocks/>
          </p:cNvGrpSpPr>
          <p:nvPr/>
        </p:nvGrpSpPr>
        <p:grpSpPr bwMode="auto">
          <a:xfrm>
            <a:off x="3117850" y="2924175"/>
            <a:ext cx="5557838" cy="573088"/>
            <a:chOff x="1919" y="2081"/>
            <a:chExt cx="3501" cy="361"/>
          </a:xfrm>
        </p:grpSpPr>
        <p:sp>
          <p:nvSpPr>
            <p:cNvPr id="10272" name="AutoShape 24"/>
            <p:cNvSpPr>
              <a:spLocks noChangeArrowheads="1"/>
            </p:cNvSpPr>
            <p:nvPr/>
          </p:nvSpPr>
          <p:spPr bwMode="gray">
            <a:xfrm>
              <a:off x="1965" y="2081"/>
              <a:ext cx="3455" cy="33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BEBEBE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zh-CN" altLang="zh-CN" b="0">
                <a:solidFill>
                  <a:schemeClr val="tx1"/>
                </a:solidFill>
              </a:endParaRPr>
            </a:p>
          </p:txBody>
        </p:sp>
        <p:sp>
          <p:nvSpPr>
            <p:cNvPr id="10273" name="Rectangle 25"/>
            <p:cNvSpPr>
              <a:spLocks noChangeArrowheads="1"/>
            </p:cNvSpPr>
            <p:nvPr/>
          </p:nvSpPr>
          <p:spPr bwMode="auto">
            <a:xfrm>
              <a:off x="2009" y="2154"/>
              <a:ext cx="32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003366"/>
                  </a:solidFill>
                </a:rPr>
                <a:t>代码设计</a:t>
              </a:r>
              <a:endParaRPr lang="en-US" altLang="zh-CN" sz="2400">
                <a:solidFill>
                  <a:srgbClr val="003366"/>
                </a:solidFill>
              </a:endParaRPr>
            </a:p>
          </p:txBody>
        </p:sp>
        <p:sp>
          <p:nvSpPr>
            <p:cNvPr id="10274" name="Oval 28"/>
            <p:cNvSpPr>
              <a:spLocks noChangeArrowheads="1"/>
            </p:cNvSpPr>
            <p:nvPr/>
          </p:nvSpPr>
          <p:spPr bwMode="gray">
            <a:xfrm>
              <a:off x="1919" y="2180"/>
              <a:ext cx="144" cy="155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rgbClr val="FFFFFF"/>
              </a:solidFill>
              <a:round/>
              <a:headEnd/>
              <a:tailEnd/>
            </a:ln>
            <a:effectLst>
              <a:outerShdw dist="63500" dir="22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eaLnBrk="1" hangingPunct="1"/>
              <a:endParaRPr lang="zh-CN" altLang="zh-CN" b="0">
                <a:solidFill>
                  <a:schemeClr val="tx1"/>
                </a:solidFill>
              </a:endParaRPr>
            </a:p>
          </p:txBody>
        </p:sp>
      </p:grpSp>
      <p:grpSp>
        <p:nvGrpSpPr>
          <p:cNvPr id="10249" name="Group 91"/>
          <p:cNvGrpSpPr>
            <a:grpSpLocks/>
          </p:cNvGrpSpPr>
          <p:nvPr/>
        </p:nvGrpSpPr>
        <p:grpSpPr bwMode="auto">
          <a:xfrm>
            <a:off x="1903413" y="2852738"/>
            <a:ext cx="6735762" cy="1362075"/>
            <a:chOff x="1344" y="3024"/>
            <a:chExt cx="3984" cy="799"/>
          </a:xfrm>
        </p:grpSpPr>
        <p:grpSp>
          <p:nvGrpSpPr>
            <p:cNvPr id="10266" name="Group 92"/>
            <p:cNvGrpSpPr>
              <a:grpSpLocks/>
            </p:cNvGrpSpPr>
            <p:nvPr/>
          </p:nvGrpSpPr>
          <p:grpSpPr bwMode="auto">
            <a:xfrm>
              <a:off x="2064" y="3504"/>
              <a:ext cx="3264" cy="319"/>
              <a:chOff x="2064" y="3504"/>
              <a:chExt cx="3264" cy="319"/>
            </a:xfrm>
          </p:grpSpPr>
          <p:sp>
            <p:nvSpPr>
              <p:cNvPr id="10269" name="AutoShape 32"/>
              <p:cNvSpPr>
                <a:spLocks noChangeArrowheads="1"/>
              </p:cNvSpPr>
              <p:nvPr/>
            </p:nvSpPr>
            <p:spPr bwMode="gray">
              <a:xfrm>
                <a:off x="2112" y="3504"/>
                <a:ext cx="3216" cy="3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8F8F8"/>
                  </a:gs>
                  <a:gs pos="100000">
                    <a:srgbClr val="BEBEBE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70" name="Rectangle 33"/>
              <p:cNvSpPr>
                <a:spLocks noChangeArrowheads="1"/>
              </p:cNvSpPr>
              <p:nvPr/>
            </p:nvSpPr>
            <p:spPr bwMode="auto">
              <a:xfrm>
                <a:off x="2208" y="3552"/>
                <a:ext cx="2304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3366"/>
                    </a:solidFill>
                  </a:rPr>
                  <a:t>数据库设计</a:t>
                </a:r>
                <a:endParaRPr lang="en-US" altLang="zh-CN" sz="2400">
                  <a:solidFill>
                    <a:srgbClr val="003366"/>
                  </a:solidFill>
                </a:endParaRPr>
              </a:p>
            </p:txBody>
          </p:sp>
          <p:sp>
            <p:nvSpPr>
              <p:cNvPr id="10271" name="Oval 34"/>
              <p:cNvSpPr>
                <a:spLocks noChangeArrowheads="1"/>
              </p:cNvSpPr>
              <p:nvPr/>
            </p:nvSpPr>
            <p:spPr bwMode="gray">
              <a:xfrm>
                <a:off x="2064" y="3600"/>
                <a:ext cx="144" cy="144"/>
              </a:xfrm>
              <a:prstGeom prst="ellipse">
                <a:avLst/>
              </a:prstGeom>
              <a:solidFill>
                <a:srgbClr val="0000FF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2212194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67" name="Line 3"/>
            <p:cNvSpPr>
              <a:spLocks noChangeShapeType="1"/>
            </p:cNvSpPr>
            <p:nvPr/>
          </p:nvSpPr>
          <p:spPr bwMode="auto">
            <a:xfrm>
              <a:off x="1344" y="3024"/>
              <a:ext cx="384" cy="624"/>
            </a:xfrm>
            <a:prstGeom prst="line">
              <a:avLst/>
            </a:pr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8" name="Line 5"/>
            <p:cNvSpPr>
              <a:spLocks noChangeShapeType="1"/>
            </p:cNvSpPr>
            <p:nvPr/>
          </p:nvSpPr>
          <p:spPr bwMode="auto">
            <a:xfrm>
              <a:off x="1728" y="3653"/>
              <a:ext cx="359" cy="4"/>
            </a:xfrm>
            <a:custGeom>
              <a:avLst/>
              <a:gdLst>
                <a:gd name="T0" fmla="*/ 0 w 359"/>
                <a:gd name="T1" fmla="*/ 0 h 4"/>
                <a:gd name="T2" fmla="*/ 359 w 359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59" h="4">
                  <a:moveTo>
                    <a:pt x="0" y="0"/>
                  </a:moveTo>
                  <a:lnTo>
                    <a:pt x="359" y="4"/>
                  </a:lnTo>
                </a:path>
              </a:pathLst>
            </a:custGeom>
            <a:noFill/>
            <a:ln w="12700" cap="rnd">
              <a:solidFill>
                <a:srgbClr val="00336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50" name="Group 105"/>
          <p:cNvGrpSpPr>
            <a:grpSpLocks/>
          </p:cNvGrpSpPr>
          <p:nvPr/>
        </p:nvGrpSpPr>
        <p:grpSpPr bwMode="auto">
          <a:xfrm>
            <a:off x="323850" y="1989138"/>
            <a:ext cx="2330450" cy="2293937"/>
            <a:chOff x="158" y="1472"/>
            <a:chExt cx="1468" cy="1445"/>
          </a:xfrm>
        </p:grpSpPr>
        <p:grpSp>
          <p:nvGrpSpPr>
            <p:cNvPr id="10252" name="Group 10"/>
            <p:cNvGrpSpPr>
              <a:grpSpLocks/>
            </p:cNvGrpSpPr>
            <p:nvPr/>
          </p:nvGrpSpPr>
          <p:grpSpPr bwMode="auto">
            <a:xfrm>
              <a:off x="158" y="1545"/>
              <a:ext cx="1468" cy="1372"/>
              <a:chOff x="251" y="1623"/>
              <a:chExt cx="1468" cy="1277"/>
            </a:xfrm>
          </p:grpSpPr>
          <p:sp>
            <p:nvSpPr>
              <p:cNvPr id="7179" name="Oval 11"/>
              <p:cNvSpPr>
                <a:spLocks noChangeArrowheads="1"/>
              </p:cNvSpPr>
              <p:nvPr/>
            </p:nvSpPr>
            <p:spPr bwMode="gray">
              <a:xfrm>
                <a:off x="370" y="2119"/>
                <a:ext cx="116" cy="28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zh-CN" b="0"/>
              </a:p>
            </p:txBody>
          </p:sp>
          <p:sp>
            <p:nvSpPr>
              <p:cNvPr id="7180" name="Oval 12"/>
              <p:cNvSpPr>
                <a:spLocks noChangeArrowheads="1"/>
              </p:cNvSpPr>
              <p:nvPr/>
            </p:nvSpPr>
            <p:spPr bwMode="gray">
              <a:xfrm>
                <a:off x="251" y="2118"/>
                <a:ext cx="1461" cy="28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4118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zh-CN" b="0"/>
              </a:p>
            </p:txBody>
          </p:sp>
          <p:sp>
            <p:nvSpPr>
              <p:cNvPr id="7181" name="Oval 13"/>
              <p:cNvSpPr>
                <a:spLocks noChangeArrowheads="1"/>
              </p:cNvSpPr>
              <p:nvPr/>
            </p:nvSpPr>
            <p:spPr bwMode="gray">
              <a:xfrm>
                <a:off x="258" y="2127"/>
                <a:ext cx="1461" cy="28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63529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zh-CN" b="0"/>
              </a:p>
            </p:txBody>
          </p:sp>
          <p:sp>
            <p:nvSpPr>
              <p:cNvPr id="10260" name="Oval 14"/>
              <p:cNvSpPr>
                <a:spLocks noChangeArrowheads="1"/>
              </p:cNvSpPr>
              <p:nvPr/>
            </p:nvSpPr>
            <p:spPr bwMode="gray">
              <a:xfrm>
                <a:off x="323" y="2118"/>
                <a:ext cx="1317" cy="28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1" name="Oval 15"/>
              <p:cNvSpPr>
                <a:spLocks noChangeArrowheads="1"/>
              </p:cNvSpPr>
              <p:nvPr/>
            </p:nvSpPr>
            <p:spPr bwMode="gray">
              <a:xfrm>
                <a:off x="344" y="1623"/>
                <a:ext cx="1276" cy="127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2" name="Oval 16"/>
              <p:cNvSpPr>
                <a:spLocks noChangeArrowheads="1"/>
              </p:cNvSpPr>
              <p:nvPr/>
            </p:nvSpPr>
            <p:spPr bwMode="gray">
              <a:xfrm>
                <a:off x="360" y="1630"/>
                <a:ext cx="1246" cy="124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3" name="Oval 17"/>
              <p:cNvSpPr>
                <a:spLocks noChangeArrowheads="1"/>
              </p:cNvSpPr>
              <p:nvPr/>
            </p:nvSpPr>
            <p:spPr bwMode="gray">
              <a:xfrm>
                <a:off x="374" y="1642"/>
                <a:ext cx="1184" cy="116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64" name="Oval 18"/>
              <p:cNvSpPr>
                <a:spLocks noChangeArrowheads="1"/>
              </p:cNvSpPr>
              <p:nvPr/>
            </p:nvSpPr>
            <p:spPr bwMode="gray">
              <a:xfrm>
                <a:off x="443" y="1675"/>
                <a:ext cx="1053" cy="94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pPr eaLnBrk="1" hangingPunct="1"/>
                <a:endParaRPr lang="zh-CN" altLang="zh-CN" b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0265" name="Picture 19" descr="mar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1773"/>
                <a:ext cx="1011" cy="10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" name="Oval 261"/>
            <p:cNvSpPr>
              <a:spLocks noChangeArrowheads="1"/>
            </p:cNvSpPr>
            <p:nvPr/>
          </p:nvSpPr>
          <p:spPr bwMode="gray">
            <a:xfrm>
              <a:off x="240" y="1472"/>
              <a:ext cx="1316" cy="1413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Oval 262"/>
            <p:cNvSpPr>
              <a:spLocks noChangeArrowheads="1"/>
            </p:cNvSpPr>
            <p:nvPr/>
          </p:nvSpPr>
          <p:spPr bwMode="gray">
            <a:xfrm>
              <a:off x="256" y="1480"/>
              <a:ext cx="1285" cy="137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Oval 263"/>
            <p:cNvSpPr>
              <a:spLocks noChangeArrowheads="1"/>
            </p:cNvSpPr>
            <p:nvPr/>
          </p:nvSpPr>
          <p:spPr bwMode="gray">
            <a:xfrm>
              <a:off x="269" y="1472"/>
              <a:ext cx="1223" cy="1288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56" name="Oval 264"/>
            <p:cNvSpPr>
              <a:spLocks noChangeArrowheads="1"/>
            </p:cNvSpPr>
            <p:nvPr/>
          </p:nvSpPr>
          <p:spPr bwMode="gray">
            <a:xfrm>
              <a:off x="341" y="1529"/>
              <a:ext cx="1088" cy="10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eaLnBrk="1" hangingPunct="1"/>
              <a:r>
                <a:rPr lang="en-US" altLang="zh-CN" sz="3600" b="0">
                  <a:solidFill>
                    <a:srgbClr val="003366"/>
                  </a:solidFill>
                  <a:latin typeface="Calibri" pitchFamily="34" charset="0"/>
                </a:rPr>
                <a:t> </a:t>
              </a:r>
              <a:r>
                <a:rPr lang="zh-CN" altLang="en-US" sz="3200">
                  <a:solidFill>
                    <a:srgbClr val="003366"/>
                  </a:solidFill>
                  <a:latin typeface="Calibri" pitchFamily="34" charset="0"/>
                </a:rPr>
                <a:t>本章内容</a:t>
              </a:r>
              <a:endParaRPr lang="en-US" altLang="zh-CN" sz="3200">
                <a:solidFill>
                  <a:srgbClr val="003366"/>
                </a:solidFill>
                <a:latin typeface="Calibri" pitchFamily="34" charset="0"/>
              </a:endParaRPr>
            </a:p>
          </p:txBody>
        </p:sp>
      </p:grpSp>
      <p:sp>
        <p:nvSpPr>
          <p:cNvPr id="10251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350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3366"/>
                </a:solidFill>
              </a:rPr>
              <a:t>第</a:t>
            </a:r>
            <a:r>
              <a:rPr lang="en-US" altLang="zh-CN">
                <a:solidFill>
                  <a:srgbClr val="003366"/>
                </a:solidFill>
              </a:rPr>
              <a:t>6</a:t>
            </a:r>
            <a:r>
              <a:rPr lang="zh-CN" altLang="en-US">
                <a:solidFill>
                  <a:srgbClr val="003366"/>
                </a:solidFill>
              </a:rPr>
              <a:t>章   系统设计</a:t>
            </a:r>
            <a:endParaRPr lang="en-US" altLang="zh-CN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07950" y="1082675"/>
            <a:ext cx="8686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耦合度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7950" y="1978025"/>
            <a:ext cx="8424863" cy="41148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>
              <a:lnSpc>
                <a:spcPct val="130000"/>
              </a:lnSpc>
              <a:buClr>
                <a:srgbClr val="E4E925"/>
              </a:buClr>
              <a:buFontTx/>
              <a:buChar char="•"/>
            </a:pP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</a:rPr>
              <a:t>耦合度</a:t>
            </a: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是模块间的联结关系，衡量不同模块间的相互依赖的紧密程度，耦合的强弱取决于模块间接口的复杂程度；进入或访问一个模块的入口点；以及通过接口的数据。</a:t>
            </a:r>
          </a:p>
          <a:p>
            <a:pPr eaLnBrk="1" hangingPunct="1">
              <a:lnSpc>
                <a:spcPct val="130000"/>
              </a:lnSpc>
              <a:buClr>
                <a:srgbClr val="E4E925"/>
              </a:buClr>
              <a:buFontTx/>
              <a:buChar char="•"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耦合度越高，模块独立性越弱</a:t>
            </a:r>
          </a:p>
        </p:txBody>
      </p:sp>
      <p:sp>
        <p:nvSpPr>
          <p:cNvPr id="4915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2"/>
          <p:cNvSpPr>
            <a:spLocks noChangeArrowheads="1"/>
          </p:cNvSpPr>
          <p:nvPr/>
        </p:nvSpPr>
        <p:spPr bwMode="auto">
          <a:xfrm>
            <a:off x="25400" y="3149600"/>
            <a:ext cx="2921000" cy="2921000"/>
          </a:xfrm>
          <a:prstGeom prst="ellipse">
            <a:avLst/>
          </a:prstGeom>
          <a:solidFill>
            <a:srgbClr val="0000FF"/>
          </a:solidFill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03" name="Rectangle 3"/>
          <p:cNvSpPr>
            <a:spLocks noChangeArrowheads="1"/>
          </p:cNvSpPr>
          <p:nvPr/>
        </p:nvSpPr>
        <p:spPr bwMode="auto">
          <a:xfrm>
            <a:off x="1219200" y="3048000"/>
            <a:ext cx="533400" cy="30480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4343400"/>
            <a:ext cx="30480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1219200" y="32258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1219200" y="49022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1752600" y="49022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1752600" y="3149600"/>
            <a:ext cx="0" cy="11684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 flipH="1">
            <a:off x="1727200" y="43434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 flipH="1">
            <a:off x="-25400" y="4343400"/>
            <a:ext cx="12700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 flipH="1">
            <a:off x="50800" y="48768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 flipH="1">
            <a:off x="1727200" y="48768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3" name="Oval 13"/>
          <p:cNvSpPr>
            <a:spLocks noChangeArrowheads="1"/>
          </p:cNvSpPr>
          <p:nvPr/>
        </p:nvSpPr>
        <p:spPr bwMode="auto">
          <a:xfrm>
            <a:off x="6045200" y="177800"/>
            <a:ext cx="2921000" cy="2921000"/>
          </a:xfrm>
          <a:prstGeom prst="ellipse">
            <a:avLst/>
          </a:prstGeom>
          <a:solidFill>
            <a:srgbClr val="0000FF"/>
          </a:solidFill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14" name="Rectangle 14"/>
          <p:cNvSpPr>
            <a:spLocks noChangeArrowheads="1"/>
          </p:cNvSpPr>
          <p:nvPr/>
        </p:nvSpPr>
        <p:spPr bwMode="auto">
          <a:xfrm>
            <a:off x="7239000" y="76200"/>
            <a:ext cx="533400" cy="30480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15" name="Rectangle 15"/>
          <p:cNvSpPr>
            <a:spLocks noChangeArrowheads="1"/>
          </p:cNvSpPr>
          <p:nvPr/>
        </p:nvSpPr>
        <p:spPr bwMode="auto">
          <a:xfrm>
            <a:off x="6019800" y="1371600"/>
            <a:ext cx="30480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216" name="Line 16"/>
          <p:cNvSpPr>
            <a:spLocks noChangeShapeType="1"/>
          </p:cNvSpPr>
          <p:nvPr/>
        </p:nvSpPr>
        <p:spPr bwMode="auto">
          <a:xfrm>
            <a:off x="7239000" y="2540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7" name="Line 17"/>
          <p:cNvSpPr>
            <a:spLocks noChangeShapeType="1"/>
          </p:cNvSpPr>
          <p:nvPr/>
        </p:nvSpPr>
        <p:spPr bwMode="auto">
          <a:xfrm>
            <a:off x="7239000" y="19304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8" name="Line 18"/>
          <p:cNvSpPr>
            <a:spLocks noChangeShapeType="1"/>
          </p:cNvSpPr>
          <p:nvPr/>
        </p:nvSpPr>
        <p:spPr bwMode="auto">
          <a:xfrm>
            <a:off x="7772400" y="19304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9" name="Line 19"/>
          <p:cNvSpPr>
            <a:spLocks noChangeShapeType="1"/>
          </p:cNvSpPr>
          <p:nvPr/>
        </p:nvSpPr>
        <p:spPr bwMode="auto">
          <a:xfrm>
            <a:off x="7772400" y="177800"/>
            <a:ext cx="0" cy="11684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0" name="Line 20"/>
          <p:cNvSpPr>
            <a:spLocks noChangeShapeType="1"/>
          </p:cNvSpPr>
          <p:nvPr/>
        </p:nvSpPr>
        <p:spPr bwMode="auto">
          <a:xfrm flipH="1">
            <a:off x="7747000" y="13716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1" name="Line 21"/>
          <p:cNvSpPr>
            <a:spLocks noChangeShapeType="1"/>
          </p:cNvSpPr>
          <p:nvPr/>
        </p:nvSpPr>
        <p:spPr bwMode="auto">
          <a:xfrm flipH="1">
            <a:off x="5994400" y="1371600"/>
            <a:ext cx="12700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2" name="Line 22"/>
          <p:cNvSpPr>
            <a:spLocks noChangeShapeType="1"/>
          </p:cNvSpPr>
          <p:nvPr/>
        </p:nvSpPr>
        <p:spPr bwMode="auto">
          <a:xfrm flipH="1">
            <a:off x="6070600" y="19050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3" name="Line 23"/>
          <p:cNvSpPr>
            <a:spLocks noChangeShapeType="1"/>
          </p:cNvSpPr>
          <p:nvPr/>
        </p:nvSpPr>
        <p:spPr bwMode="auto">
          <a:xfrm flipH="1">
            <a:off x="7747000" y="19050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4" name="Oval 24"/>
          <p:cNvSpPr>
            <a:spLocks noChangeArrowheads="1"/>
          </p:cNvSpPr>
          <p:nvPr/>
        </p:nvSpPr>
        <p:spPr bwMode="auto">
          <a:xfrm>
            <a:off x="2921000" y="1320800"/>
            <a:ext cx="2921000" cy="2921000"/>
          </a:xfrm>
          <a:prstGeom prst="ellipse">
            <a:avLst/>
          </a:prstGeom>
          <a:solidFill>
            <a:srgbClr val="0000FF"/>
          </a:solidFill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25" name="Rectangle 25"/>
          <p:cNvSpPr>
            <a:spLocks noChangeArrowheads="1"/>
          </p:cNvSpPr>
          <p:nvPr/>
        </p:nvSpPr>
        <p:spPr bwMode="auto">
          <a:xfrm>
            <a:off x="4114800" y="1219200"/>
            <a:ext cx="533400" cy="30480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 useBgFill="1">
        <p:nvSpPr>
          <p:cNvPr id="51226" name="Rectangle 26"/>
          <p:cNvSpPr>
            <a:spLocks noChangeArrowheads="1"/>
          </p:cNvSpPr>
          <p:nvPr/>
        </p:nvSpPr>
        <p:spPr bwMode="auto">
          <a:xfrm>
            <a:off x="2895600" y="2514600"/>
            <a:ext cx="3048000" cy="533400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508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51227" name="Line 27"/>
          <p:cNvSpPr>
            <a:spLocks noChangeShapeType="1"/>
          </p:cNvSpPr>
          <p:nvPr/>
        </p:nvSpPr>
        <p:spPr bwMode="auto">
          <a:xfrm>
            <a:off x="4114800" y="13970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8" name="Line 28"/>
          <p:cNvSpPr>
            <a:spLocks noChangeShapeType="1"/>
          </p:cNvSpPr>
          <p:nvPr/>
        </p:nvSpPr>
        <p:spPr bwMode="auto">
          <a:xfrm>
            <a:off x="4114800" y="30734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9" name="Line 29"/>
          <p:cNvSpPr>
            <a:spLocks noChangeShapeType="1"/>
          </p:cNvSpPr>
          <p:nvPr/>
        </p:nvSpPr>
        <p:spPr bwMode="auto">
          <a:xfrm>
            <a:off x="4648200" y="3073400"/>
            <a:ext cx="0" cy="10922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0" name="Line 30"/>
          <p:cNvSpPr>
            <a:spLocks noChangeShapeType="1"/>
          </p:cNvSpPr>
          <p:nvPr/>
        </p:nvSpPr>
        <p:spPr bwMode="auto">
          <a:xfrm>
            <a:off x="4648200" y="1320800"/>
            <a:ext cx="0" cy="116840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1" name="Line 31"/>
          <p:cNvSpPr>
            <a:spLocks noChangeShapeType="1"/>
          </p:cNvSpPr>
          <p:nvPr/>
        </p:nvSpPr>
        <p:spPr bwMode="auto">
          <a:xfrm flipH="1">
            <a:off x="4622800" y="25146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2" name="Line 32"/>
          <p:cNvSpPr>
            <a:spLocks noChangeShapeType="1"/>
          </p:cNvSpPr>
          <p:nvPr/>
        </p:nvSpPr>
        <p:spPr bwMode="auto">
          <a:xfrm flipH="1">
            <a:off x="2870200" y="2514600"/>
            <a:ext cx="12700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3" name="Line 33"/>
          <p:cNvSpPr>
            <a:spLocks noChangeShapeType="1"/>
          </p:cNvSpPr>
          <p:nvPr/>
        </p:nvSpPr>
        <p:spPr bwMode="auto">
          <a:xfrm flipH="1">
            <a:off x="2946400" y="30480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4" name="Line 34"/>
          <p:cNvSpPr>
            <a:spLocks noChangeShapeType="1"/>
          </p:cNvSpPr>
          <p:nvPr/>
        </p:nvSpPr>
        <p:spPr bwMode="auto">
          <a:xfrm flipH="1">
            <a:off x="4622800" y="3048000"/>
            <a:ext cx="1193800" cy="0"/>
          </a:xfrm>
          <a:prstGeom prst="line">
            <a:avLst/>
          </a:prstGeom>
          <a:noFill/>
          <a:ln w="50800">
            <a:solidFill>
              <a:srgbClr val="F6BF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5" name="Line 35"/>
          <p:cNvSpPr>
            <a:spLocks noChangeShapeType="1"/>
          </p:cNvSpPr>
          <p:nvPr/>
        </p:nvSpPr>
        <p:spPr bwMode="auto">
          <a:xfrm>
            <a:off x="4203700" y="1981200"/>
            <a:ext cx="3556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6" name="Line 36"/>
          <p:cNvSpPr>
            <a:spLocks noChangeShapeType="1"/>
          </p:cNvSpPr>
          <p:nvPr/>
        </p:nvSpPr>
        <p:spPr bwMode="auto">
          <a:xfrm flipH="1">
            <a:off x="4102100" y="3581400"/>
            <a:ext cx="4826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7" name="Line 37"/>
          <p:cNvSpPr>
            <a:spLocks noChangeShapeType="1"/>
          </p:cNvSpPr>
          <p:nvPr/>
        </p:nvSpPr>
        <p:spPr bwMode="auto">
          <a:xfrm>
            <a:off x="4991100" y="2641600"/>
            <a:ext cx="0" cy="3556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8" name="Line 38"/>
          <p:cNvSpPr>
            <a:spLocks noChangeShapeType="1"/>
          </p:cNvSpPr>
          <p:nvPr/>
        </p:nvSpPr>
        <p:spPr bwMode="auto">
          <a:xfrm>
            <a:off x="6286500" y="1498600"/>
            <a:ext cx="0" cy="3556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39" name="Line 39"/>
          <p:cNvSpPr>
            <a:spLocks noChangeShapeType="1"/>
          </p:cNvSpPr>
          <p:nvPr/>
        </p:nvSpPr>
        <p:spPr bwMode="auto">
          <a:xfrm flipV="1">
            <a:off x="6515100" y="1397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0" name="Line 40"/>
          <p:cNvSpPr>
            <a:spLocks noChangeShapeType="1"/>
          </p:cNvSpPr>
          <p:nvPr/>
        </p:nvSpPr>
        <p:spPr bwMode="auto">
          <a:xfrm flipV="1">
            <a:off x="6743700" y="1397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1" name="Line 41"/>
          <p:cNvSpPr>
            <a:spLocks noChangeShapeType="1"/>
          </p:cNvSpPr>
          <p:nvPr/>
        </p:nvSpPr>
        <p:spPr bwMode="auto">
          <a:xfrm flipV="1">
            <a:off x="6972300" y="1397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2" name="Line 42"/>
          <p:cNvSpPr>
            <a:spLocks noChangeShapeType="1"/>
          </p:cNvSpPr>
          <p:nvPr/>
        </p:nvSpPr>
        <p:spPr bwMode="auto">
          <a:xfrm>
            <a:off x="8039100" y="1498600"/>
            <a:ext cx="0" cy="3556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3" name="Line 43"/>
          <p:cNvSpPr>
            <a:spLocks noChangeShapeType="1"/>
          </p:cNvSpPr>
          <p:nvPr/>
        </p:nvSpPr>
        <p:spPr bwMode="auto">
          <a:xfrm>
            <a:off x="8267700" y="1498600"/>
            <a:ext cx="0" cy="3556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4" name="Line 44"/>
          <p:cNvSpPr>
            <a:spLocks noChangeShapeType="1"/>
          </p:cNvSpPr>
          <p:nvPr/>
        </p:nvSpPr>
        <p:spPr bwMode="auto">
          <a:xfrm flipV="1">
            <a:off x="8496300" y="1397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5" name="Line 45"/>
          <p:cNvSpPr>
            <a:spLocks noChangeShapeType="1"/>
          </p:cNvSpPr>
          <p:nvPr/>
        </p:nvSpPr>
        <p:spPr bwMode="auto">
          <a:xfrm flipV="1">
            <a:off x="8724900" y="1397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6" name="Line 46"/>
          <p:cNvSpPr>
            <a:spLocks noChangeShapeType="1"/>
          </p:cNvSpPr>
          <p:nvPr/>
        </p:nvSpPr>
        <p:spPr bwMode="auto">
          <a:xfrm>
            <a:off x="7404100" y="685800"/>
            <a:ext cx="3556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7" name="Line 47"/>
          <p:cNvSpPr>
            <a:spLocks noChangeShapeType="1"/>
          </p:cNvSpPr>
          <p:nvPr/>
        </p:nvSpPr>
        <p:spPr bwMode="auto">
          <a:xfrm flipH="1">
            <a:off x="7302500" y="990600"/>
            <a:ext cx="4064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8" name="Line 48"/>
          <p:cNvSpPr>
            <a:spLocks noChangeShapeType="1"/>
          </p:cNvSpPr>
          <p:nvPr/>
        </p:nvSpPr>
        <p:spPr bwMode="auto">
          <a:xfrm flipH="1">
            <a:off x="7302500" y="457200"/>
            <a:ext cx="4064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49" name="Line 49"/>
          <p:cNvSpPr>
            <a:spLocks noChangeShapeType="1"/>
          </p:cNvSpPr>
          <p:nvPr/>
        </p:nvSpPr>
        <p:spPr bwMode="auto">
          <a:xfrm>
            <a:off x="7404100" y="2514600"/>
            <a:ext cx="3556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0" name="Line 50"/>
          <p:cNvSpPr>
            <a:spLocks noChangeShapeType="1"/>
          </p:cNvSpPr>
          <p:nvPr/>
        </p:nvSpPr>
        <p:spPr bwMode="auto">
          <a:xfrm flipH="1">
            <a:off x="7302500" y="2819400"/>
            <a:ext cx="4064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1" name="Line 51"/>
          <p:cNvSpPr>
            <a:spLocks noChangeShapeType="1"/>
          </p:cNvSpPr>
          <p:nvPr/>
        </p:nvSpPr>
        <p:spPr bwMode="auto">
          <a:xfrm flipH="1">
            <a:off x="7302500" y="2286000"/>
            <a:ext cx="406400" cy="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2" name="Line 52"/>
          <p:cNvSpPr>
            <a:spLocks noChangeShapeType="1"/>
          </p:cNvSpPr>
          <p:nvPr/>
        </p:nvSpPr>
        <p:spPr bwMode="auto">
          <a:xfrm flipH="1">
            <a:off x="7232650" y="1301750"/>
            <a:ext cx="469900" cy="368300"/>
          </a:xfrm>
          <a:prstGeom prst="line">
            <a:avLst/>
          </a:prstGeom>
          <a:noFill/>
          <a:ln w="12700">
            <a:solidFill>
              <a:srgbClr val="FC012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3" name="Line 53"/>
          <p:cNvSpPr>
            <a:spLocks noChangeShapeType="1"/>
          </p:cNvSpPr>
          <p:nvPr/>
        </p:nvSpPr>
        <p:spPr bwMode="auto">
          <a:xfrm flipH="1">
            <a:off x="7308850" y="1377950"/>
            <a:ext cx="546100" cy="444500"/>
          </a:xfrm>
          <a:prstGeom prst="line">
            <a:avLst/>
          </a:prstGeom>
          <a:noFill/>
          <a:ln w="12700">
            <a:solidFill>
              <a:srgbClr val="FC012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4" name="Line 54"/>
          <p:cNvSpPr>
            <a:spLocks noChangeShapeType="1"/>
          </p:cNvSpPr>
          <p:nvPr/>
        </p:nvSpPr>
        <p:spPr bwMode="auto">
          <a:xfrm flipV="1">
            <a:off x="7321550" y="1441450"/>
            <a:ext cx="596900" cy="546100"/>
          </a:xfrm>
          <a:prstGeom prst="line">
            <a:avLst/>
          </a:prstGeom>
          <a:noFill/>
          <a:ln w="12700">
            <a:solidFill>
              <a:srgbClr val="FC012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5" name="Rectangle 55"/>
          <p:cNvSpPr>
            <a:spLocks noChangeArrowheads="1"/>
          </p:cNvSpPr>
          <p:nvPr/>
        </p:nvSpPr>
        <p:spPr bwMode="auto">
          <a:xfrm>
            <a:off x="1588" y="6096000"/>
            <a:ext cx="47974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无耦合－没有依赖关系</a:t>
            </a:r>
          </a:p>
        </p:txBody>
      </p:sp>
      <p:sp>
        <p:nvSpPr>
          <p:cNvPr id="51256" name="Rectangle 56"/>
          <p:cNvSpPr>
            <a:spLocks noChangeArrowheads="1"/>
          </p:cNvSpPr>
          <p:nvPr/>
        </p:nvSpPr>
        <p:spPr bwMode="auto">
          <a:xfrm>
            <a:off x="3278188" y="4267200"/>
            <a:ext cx="304482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松散耦合－有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少量依赖关系</a:t>
            </a:r>
          </a:p>
        </p:txBody>
      </p:sp>
      <p:sp>
        <p:nvSpPr>
          <p:cNvPr id="51257" name="Rectangle 57"/>
          <p:cNvSpPr>
            <a:spLocks noChangeArrowheads="1"/>
          </p:cNvSpPr>
          <p:nvPr/>
        </p:nvSpPr>
        <p:spPr bwMode="auto">
          <a:xfrm>
            <a:off x="6097588" y="3048000"/>
            <a:ext cx="296862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紧密耦合－有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很多依赖关系</a:t>
            </a:r>
          </a:p>
        </p:txBody>
      </p:sp>
      <p:sp>
        <p:nvSpPr>
          <p:cNvPr id="51258" name="Line 58"/>
          <p:cNvSpPr>
            <a:spLocks noChangeShapeType="1"/>
          </p:cNvSpPr>
          <p:nvPr/>
        </p:nvSpPr>
        <p:spPr bwMode="auto">
          <a:xfrm>
            <a:off x="3314700" y="2641600"/>
            <a:ext cx="0" cy="3556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9" name="Line 59"/>
          <p:cNvSpPr>
            <a:spLocks noChangeShapeType="1"/>
          </p:cNvSpPr>
          <p:nvPr/>
        </p:nvSpPr>
        <p:spPr bwMode="auto">
          <a:xfrm flipV="1">
            <a:off x="3771900" y="25400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0" name="Line 60"/>
          <p:cNvSpPr>
            <a:spLocks noChangeShapeType="1"/>
          </p:cNvSpPr>
          <p:nvPr/>
        </p:nvSpPr>
        <p:spPr bwMode="auto">
          <a:xfrm flipV="1">
            <a:off x="5448300" y="2616200"/>
            <a:ext cx="0" cy="406400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1" name="Rectangle 61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1031875" y="947738"/>
            <a:ext cx="6324600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9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模块耦合度（续</a:t>
            </a:r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51262" name="Text Box 17"/>
          <p:cNvSpPr txBox="1">
            <a:spLocks noChangeArrowheads="1"/>
          </p:cNvSpPr>
          <p:nvPr/>
        </p:nvSpPr>
        <p:spPr bwMode="auto">
          <a:xfrm>
            <a:off x="2174875" y="24765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396875" y="982663"/>
            <a:ext cx="6324600" cy="933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耦合度强弱的因素：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844675"/>
            <a:ext cx="9067800" cy="3886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>
              <a:lnSpc>
                <a:spcPct val="120000"/>
              </a:lnSpc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pitchFamily="2" charset="-122"/>
              </a:rPr>
              <a:t>一模块对另一模块的引用</a:t>
            </a:r>
          </a:p>
          <a:p>
            <a:pPr eaLnBrk="1" hangingPunct="1">
              <a:lnSpc>
                <a:spcPct val="120000"/>
              </a:lnSpc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pitchFamily="2" charset="-122"/>
              </a:rPr>
              <a:t>一模块向另一模块传递的数据量</a:t>
            </a:r>
          </a:p>
          <a:p>
            <a:pPr eaLnBrk="1" hangingPunct="1">
              <a:lnSpc>
                <a:spcPct val="120000"/>
              </a:lnSpc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pitchFamily="2" charset="-122"/>
              </a:rPr>
              <a:t>一模块施加到另一模块的控制的数量</a:t>
            </a:r>
          </a:p>
          <a:p>
            <a:pPr eaLnBrk="1" hangingPunct="1">
              <a:lnSpc>
                <a:spcPct val="120000"/>
              </a:lnSpc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600" b="1" dirty="0" smtClean="0">
                <a:solidFill>
                  <a:schemeClr val="accent2"/>
                </a:solidFill>
                <a:latin typeface="宋体" pitchFamily="2" charset="-122"/>
              </a:rPr>
              <a:t>模块间接口的复杂程度</a:t>
            </a:r>
          </a:p>
        </p:txBody>
      </p:sp>
      <p:sp>
        <p:nvSpPr>
          <p:cNvPr id="53252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1044575" y="995363"/>
            <a:ext cx="7239000" cy="704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模块间耦合的类型：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41438"/>
            <a:ext cx="9067800" cy="57150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b="1" smtClean="0">
                <a:latin typeface="宋体" pitchFamily="2" charset="-122"/>
              </a:rPr>
              <a:t>          </a:t>
            </a:r>
            <a:endParaRPr lang="en-US" altLang="zh-CN" b="1" smtClean="0">
              <a:solidFill>
                <a:schemeClr val="tx2"/>
              </a:solidFill>
              <a:latin typeface="宋体" pitchFamily="2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latin typeface="宋体" pitchFamily="2" charset="-122"/>
              </a:rPr>
              <a:t>    </a:t>
            </a: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</a:rPr>
              <a:t>低</a:t>
            </a:r>
            <a:r>
              <a:rPr lang="zh-CN" altLang="en-US" b="1" smtClean="0">
                <a:latin typeface="宋体" pitchFamily="2" charset="-122"/>
              </a:rPr>
              <a:t>          </a:t>
            </a:r>
            <a:r>
              <a:rPr lang="zh-CN" altLang="en-US" b="1" smtClean="0">
                <a:solidFill>
                  <a:srgbClr val="CC0000"/>
                </a:solidFill>
                <a:latin typeface="宋体" pitchFamily="2" charset="-122"/>
              </a:rPr>
              <a:t>数据耦合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</a:t>
            </a: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</a:rPr>
              <a:t>耦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</a:t>
            </a: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</a:rPr>
              <a:t>合</a:t>
            </a: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          </a:t>
            </a:r>
            <a:r>
              <a:rPr lang="zh-CN" altLang="en-US" b="1" smtClean="0">
                <a:solidFill>
                  <a:srgbClr val="CC0000"/>
                </a:solidFill>
                <a:latin typeface="宋体" pitchFamily="2" charset="-122"/>
              </a:rPr>
              <a:t>控制耦合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</a:t>
            </a: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</a:rPr>
              <a:t>性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chemeClr val="tx2"/>
                </a:solidFill>
                <a:latin typeface="宋体" pitchFamily="2" charset="-122"/>
              </a:rPr>
              <a:t>    </a:t>
            </a: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</a:rPr>
              <a:t>高</a:t>
            </a:r>
            <a:r>
              <a:rPr lang="zh-CN" altLang="en-US" b="1" smtClean="0">
                <a:latin typeface="宋体" pitchFamily="2" charset="-122"/>
              </a:rPr>
              <a:t>          </a:t>
            </a:r>
            <a:r>
              <a:rPr lang="zh-CN" altLang="en-US" b="1" smtClean="0">
                <a:solidFill>
                  <a:srgbClr val="CC0000"/>
                </a:solidFill>
                <a:latin typeface="宋体" pitchFamily="2" charset="-122"/>
              </a:rPr>
              <a:t>内容耦合</a:t>
            </a:r>
          </a:p>
        </p:txBody>
      </p:sp>
      <p:sp>
        <p:nvSpPr>
          <p:cNvPr id="55300" name="Line 4"/>
          <p:cNvSpPr>
            <a:spLocks noChangeShapeType="1"/>
          </p:cNvSpPr>
          <p:nvPr/>
        </p:nvSpPr>
        <p:spPr bwMode="auto">
          <a:xfrm>
            <a:off x="1331913" y="1784350"/>
            <a:ext cx="0" cy="3876675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Line 5"/>
          <p:cNvSpPr>
            <a:spLocks noChangeShapeType="1"/>
          </p:cNvSpPr>
          <p:nvPr/>
        </p:nvSpPr>
        <p:spPr bwMode="auto">
          <a:xfrm flipV="1">
            <a:off x="5472113" y="1816100"/>
            <a:ext cx="0" cy="3530600"/>
          </a:xfrm>
          <a:prstGeom prst="line">
            <a:avLst/>
          </a:prstGeom>
          <a:noFill/>
          <a:ln w="28575">
            <a:solidFill>
              <a:srgbClr val="E4E925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5610225" y="2343150"/>
            <a:ext cx="588963" cy="252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模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块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独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立</a:t>
            </a:r>
          </a:p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性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6767513" y="992188"/>
            <a:ext cx="68897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endParaRPr kumimoji="1" lang="en-US" altLang="zh-CN" sz="3200">
              <a:latin typeface="黑体" pitchFamily="49" charset="-122"/>
              <a:ea typeface="黑体" pitchFamily="49" charset="-122"/>
            </a:endParaRPr>
          </a:p>
          <a:p>
            <a:pPr latinLnBrk="1"/>
            <a:endParaRPr kumimoji="1" lang="en-US" altLang="zh-CN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5376863" y="5013325"/>
            <a:ext cx="8509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弱</a:t>
            </a: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1476375" y="1928813"/>
            <a:ext cx="1871663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(</a:t>
            </a:r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低耦合</a:t>
            </a:r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5449888" y="1628775"/>
            <a:ext cx="8509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强</a:t>
            </a:r>
          </a:p>
        </p:txBody>
      </p:sp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1476375" y="3152775"/>
            <a:ext cx="1943100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(</a:t>
            </a:r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中耦合</a:t>
            </a:r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1403350" y="4879975"/>
            <a:ext cx="20161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(</a:t>
            </a:r>
            <a:r>
              <a:rPr kumimoji="1" lang="zh-CN" altLang="en-US" sz="3200">
                <a:solidFill>
                  <a:schemeClr val="accent2"/>
                </a:solidFill>
                <a:latin typeface="宋体" pitchFamily="2" charset="-122"/>
              </a:rPr>
              <a:t>强耦合</a:t>
            </a:r>
            <a:r>
              <a:rPr kumimoji="1" lang="en-US" altLang="zh-CN" sz="3200">
                <a:solidFill>
                  <a:schemeClr val="accent2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55309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68313" y="1127125"/>
            <a:ext cx="6781800" cy="933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en-US" altLang="zh-CN" sz="3200" smtClean="0">
                <a:solidFill>
                  <a:srgbClr val="003366"/>
                </a:solidFill>
                <a:latin typeface="宋体" pitchFamily="2" charset="-122"/>
              </a:rPr>
              <a:t>(1) </a:t>
            </a:r>
            <a:r>
              <a:rPr lang="zh-CN" altLang="en-US" sz="3200" smtClean="0">
                <a:solidFill>
                  <a:srgbClr val="003366"/>
                </a:solidFill>
                <a:latin typeface="宋体" pitchFamily="2" charset="-122"/>
              </a:rPr>
              <a:t>数据耦合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860550"/>
            <a:ext cx="7867650" cy="4089400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b="1" smtClean="0">
                <a:solidFill>
                  <a:srgbClr val="003366"/>
                </a:solidFill>
                <a:latin typeface="宋体" pitchFamily="2" charset="-122"/>
              </a:rPr>
              <a:t>	   </a:t>
            </a: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一模块调用另一模块时，被调用模块的输入、输出都是简单的数据。属松散耦合。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宋体" pitchFamily="2" charset="-122"/>
              </a:rPr>
              <a:t>		是一种理想的耦合，耦合度最低，因为一个模块与其它模块之间的联系全部是数据联系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en-US" altLang="zh-CN" b="1" smtClean="0">
              <a:solidFill>
                <a:srgbClr val="003366"/>
              </a:solidFill>
              <a:latin typeface="宋体" pitchFamily="2" charset="-122"/>
            </a:endParaRPr>
          </a:p>
        </p:txBody>
      </p:sp>
      <p:sp>
        <p:nvSpPr>
          <p:cNvPr id="57348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23850" y="981075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</a:rPr>
              <a:t>数据耦合</a:t>
            </a:r>
          </a:p>
        </p:txBody>
      </p:sp>
      <p:grpSp>
        <p:nvGrpSpPr>
          <p:cNvPr id="59395" name="Group 3"/>
          <p:cNvGrpSpPr>
            <a:grpSpLocks/>
          </p:cNvGrpSpPr>
          <p:nvPr/>
        </p:nvGrpSpPr>
        <p:grpSpPr bwMode="auto">
          <a:xfrm>
            <a:off x="1979613" y="2276475"/>
            <a:ext cx="4537075" cy="3608388"/>
            <a:chOff x="1632" y="1440"/>
            <a:chExt cx="2256" cy="2448"/>
          </a:xfrm>
        </p:grpSpPr>
        <p:sp>
          <p:nvSpPr>
            <p:cNvPr id="59397" name="Line 4"/>
            <p:cNvSpPr>
              <a:spLocks noChangeShapeType="1"/>
            </p:cNvSpPr>
            <p:nvPr/>
          </p:nvSpPr>
          <p:spPr bwMode="auto">
            <a:xfrm>
              <a:off x="2352" y="2832"/>
              <a:ext cx="0" cy="432"/>
            </a:xfrm>
            <a:prstGeom prst="line">
              <a:avLst/>
            </a:prstGeom>
            <a:noFill/>
            <a:ln w="38100" cap="sq">
              <a:solidFill>
                <a:srgbClr val="CC66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98" name="Line 5"/>
            <p:cNvSpPr>
              <a:spLocks noChangeShapeType="1"/>
            </p:cNvSpPr>
            <p:nvPr/>
          </p:nvSpPr>
          <p:spPr bwMode="auto">
            <a:xfrm>
              <a:off x="2352" y="2208"/>
              <a:ext cx="0" cy="336"/>
            </a:xfrm>
            <a:prstGeom prst="line">
              <a:avLst/>
            </a:prstGeom>
            <a:noFill/>
            <a:ln w="38100" cap="sq">
              <a:solidFill>
                <a:srgbClr val="CC66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399" name="Group 6"/>
            <p:cNvGrpSpPr>
              <a:grpSpLocks/>
            </p:cNvGrpSpPr>
            <p:nvPr/>
          </p:nvGrpSpPr>
          <p:grpSpPr bwMode="auto">
            <a:xfrm>
              <a:off x="1632" y="1440"/>
              <a:ext cx="2256" cy="2448"/>
              <a:chOff x="1632" y="1440"/>
              <a:chExt cx="2256" cy="2448"/>
            </a:xfrm>
          </p:grpSpPr>
          <p:sp>
            <p:nvSpPr>
              <p:cNvPr id="59400" name="Rectangle 7"/>
              <p:cNvSpPr>
                <a:spLocks noChangeArrowheads="1"/>
              </p:cNvSpPr>
              <p:nvPr/>
            </p:nvSpPr>
            <p:spPr bwMode="auto">
              <a:xfrm>
                <a:off x="1968" y="1440"/>
                <a:ext cx="1584" cy="480"/>
              </a:xfrm>
              <a:prstGeom prst="rect">
                <a:avLst/>
              </a:prstGeom>
              <a:noFill/>
              <a:ln w="5715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kumimoji="1" lang="zh-CN" altLang="en-US" sz="3600">
                    <a:solidFill>
                      <a:srgbClr val="166992"/>
                    </a:solidFill>
                    <a:ea typeface="楷体_GB2312" pitchFamily="49" charset="-122"/>
                  </a:rPr>
                  <a:t>开发货单</a:t>
                </a:r>
              </a:p>
            </p:txBody>
          </p:sp>
          <p:sp>
            <p:nvSpPr>
              <p:cNvPr id="59401" name="Rectangle 8"/>
              <p:cNvSpPr>
                <a:spLocks noChangeArrowheads="1"/>
              </p:cNvSpPr>
              <p:nvPr/>
            </p:nvSpPr>
            <p:spPr bwMode="auto">
              <a:xfrm>
                <a:off x="2016" y="3408"/>
                <a:ext cx="1584" cy="480"/>
              </a:xfrm>
              <a:prstGeom prst="rect">
                <a:avLst/>
              </a:prstGeom>
              <a:noFill/>
              <a:ln w="5715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kumimoji="1" lang="zh-CN" altLang="en-US" sz="3600">
                    <a:solidFill>
                      <a:srgbClr val="166992"/>
                    </a:solidFill>
                    <a:ea typeface="楷体_GB2312" pitchFamily="49" charset="-122"/>
                  </a:rPr>
                  <a:t>计算金额</a:t>
                </a:r>
              </a:p>
            </p:txBody>
          </p:sp>
          <p:sp>
            <p:nvSpPr>
              <p:cNvPr id="59402" name="Line 9"/>
              <p:cNvSpPr>
                <a:spLocks noChangeShapeType="1"/>
              </p:cNvSpPr>
              <p:nvPr/>
            </p:nvSpPr>
            <p:spPr bwMode="auto">
              <a:xfrm>
                <a:off x="2784" y="1920"/>
                <a:ext cx="0" cy="1488"/>
              </a:xfrm>
              <a:prstGeom prst="line">
                <a:avLst/>
              </a:prstGeom>
              <a:noFill/>
              <a:ln w="5715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03" name="Oval 10"/>
              <p:cNvSpPr>
                <a:spLocks noChangeArrowheads="1"/>
              </p:cNvSpPr>
              <p:nvPr/>
            </p:nvSpPr>
            <p:spPr bwMode="auto">
              <a:xfrm>
                <a:off x="2304" y="2064"/>
                <a:ext cx="96" cy="144"/>
              </a:xfrm>
              <a:prstGeom prst="ellips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9404" name="Oval 11"/>
              <p:cNvSpPr>
                <a:spLocks noChangeArrowheads="1"/>
              </p:cNvSpPr>
              <p:nvPr/>
            </p:nvSpPr>
            <p:spPr bwMode="auto">
              <a:xfrm>
                <a:off x="2304" y="2688"/>
                <a:ext cx="96" cy="144"/>
              </a:xfrm>
              <a:prstGeom prst="ellips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9405" name="Oval 12"/>
              <p:cNvSpPr>
                <a:spLocks noChangeArrowheads="1"/>
              </p:cNvSpPr>
              <p:nvPr/>
            </p:nvSpPr>
            <p:spPr bwMode="auto">
              <a:xfrm>
                <a:off x="3120" y="2736"/>
                <a:ext cx="96" cy="144"/>
              </a:xfrm>
              <a:prstGeom prst="ellips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59406" name="Line 13"/>
              <p:cNvSpPr>
                <a:spLocks noChangeShapeType="1"/>
              </p:cNvSpPr>
              <p:nvPr/>
            </p:nvSpPr>
            <p:spPr bwMode="auto">
              <a:xfrm flipV="1">
                <a:off x="3168" y="2160"/>
                <a:ext cx="0" cy="576"/>
              </a:xfrm>
              <a:prstGeom prst="lin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07" name="Rectangle 14"/>
              <p:cNvSpPr>
                <a:spLocks noChangeArrowheads="1"/>
              </p:cNvSpPr>
              <p:nvPr/>
            </p:nvSpPr>
            <p:spPr bwMode="auto">
              <a:xfrm>
                <a:off x="1632" y="2160"/>
                <a:ext cx="720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kumimoji="1" lang="zh-CN" altLang="en-US" sz="2800">
                    <a:solidFill>
                      <a:schemeClr val="accent2"/>
                    </a:solidFill>
                    <a:ea typeface="楷体_GB2312" pitchFamily="49" charset="-122"/>
                  </a:rPr>
                  <a:t>单价</a:t>
                </a:r>
              </a:p>
            </p:txBody>
          </p:sp>
          <p:sp>
            <p:nvSpPr>
              <p:cNvPr id="59408" name="Rectangle 15"/>
              <p:cNvSpPr>
                <a:spLocks noChangeArrowheads="1"/>
              </p:cNvSpPr>
              <p:nvPr/>
            </p:nvSpPr>
            <p:spPr bwMode="auto">
              <a:xfrm>
                <a:off x="1632" y="2832"/>
                <a:ext cx="720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kumimoji="1" lang="zh-CN" altLang="en-US" sz="2800">
                    <a:solidFill>
                      <a:schemeClr val="accent2"/>
                    </a:solidFill>
                    <a:ea typeface="楷体_GB2312" pitchFamily="49" charset="-122"/>
                  </a:rPr>
                  <a:t>数量</a:t>
                </a:r>
              </a:p>
            </p:txBody>
          </p:sp>
          <p:sp>
            <p:nvSpPr>
              <p:cNvPr id="59409" name="Rectangle 16"/>
              <p:cNvSpPr>
                <a:spLocks noChangeArrowheads="1"/>
              </p:cNvSpPr>
              <p:nvPr/>
            </p:nvSpPr>
            <p:spPr bwMode="auto">
              <a:xfrm>
                <a:off x="3168" y="2352"/>
                <a:ext cx="720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r>
                  <a:rPr kumimoji="1" lang="zh-CN" altLang="en-US" sz="2800">
                    <a:solidFill>
                      <a:schemeClr val="accent2"/>
                    </a:solidFill>
                    <a:ea typeface="楷体_GB2312" pitchFamily="49" charset="-122"/>
                  </a:rPr>
                  <a:t>金额</a:t>
                </a:r>
              </a:p>
            </p:txBody>
          </p:sp>
        </p:grpSp>
      </p:grpSp>
      <p:sp>
        <p:nvSpPr>
          <p:cNvPr id="5939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93713" y="1079500"/>
            <a:ext cx="7772400" cy="781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数据耦合举例</a:t>
            </a:r>
          </a:p>
        </p:txBody>
      </p:sp>
      <p:grpSp>
        <p:nvGrpSpPr>
          <p:cNvPr id="61443" name="Group 3"/>
          <p:cNvGrpSpPr>
            <a:grpSpLocks/>
          </p:cNvGrpSpPr>
          <p:nvPr/>
        </p:nvGrpSpPr>
        <p:grpSpPr bwMode="auto">
          <a:xfrm>
            <a:off x="2051050" y="1989138"/>
            <a:ext cx="4030663" cy="3451225"/>
            <a:chOff x="1248" y="680"/>
            <a:chExt cx="3312" cy="3200"/>
          </a:xfrm>
        </p:grpSpPr>
        <p:sp useBgFill="1">
          <p:nvSpPr>
            <p:cNvPr id="61445" name="Rectangle 4"/>
            <p:cNvSpPr>
              <a:spLocks noChangeArrowheads="1"/>
            </p:cNvSpPr>
            <p:nvPr/>
          </p:nvSpPr>
          <p:spPr bwMode="auto">
            <a:xfrm>
              <a:off x="1880" y="680"/>
              <a:ext cx="1904" cy="656"/>
            </a:xfrm>
            <a:prstGeom prst="rect">
              <a:avLst/>
            </a:prstGeom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61446" name="Line 5"/>
            <p:cNvSpPr>
              <a:spLocks noChangeShapeType="1"/>
            </p:cNvSpPr>
            <p:nvPr/>
          </p:nvSpPr>
          <p:spPr bwMode="auto">
            <a:xfrm>
              <a:off x="2832" y="1344"/>
              <a:ext cx="0" cy="182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47" name="Rectangle 6"/>
            <p:cNvSpPr>
              <a:spLocks noChangeArrowheads="1"/>
            </p:cNvSpPr>
            <p:nvPr/>
          </p:nvSpPr>
          <p:spPr bwMode="auto">
            <a:xfrm>
              <a:off x="2149" y="734"/>
              <a:ext cx="1168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zh-CN" altLang="en-US" sz="3200">
                  <a:solidFill>
                    <a:srgbClr val="166992"/>
                  </a:solidFill>
                  <a:latin typeface="黑体" pitchFamily="49" charset="-122"/>
                  <a:ea typeface="黑体" pitchFamily="49" charset="-122"/>
                </a:rPr>
                <a:t>开发票</a:t>
              </a:r>
            </a:p>
          </p:txBody>
        </p:sp>
        <p:sp useBgFill="1">
          <p:nvSpPr>
            <p:cNvPr id="61448" name="Rectangle 7"/>
            <p:cNvSpPr>
              <a:spLocks noChangeArrowheads="1"/>
            </p:cNvSpPr>
            <p:nvPr/>
          </p:nvSpPr>
          <p:spPr bwMode="auto">
            <a:xfrm>
              <a:off x="1832" y="3224"/>
              <a:ext cx="1952" cy="656"/>
            </a:xfrm>
            <a:prstGeom prst="rect">
              <a:avLst/>
            </a:prstGeom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61449" name="Rectangle 8"/>
            <p:cNvSpPr>
              <a:spLocks noChangeArrowheads="1"/>
            </p:cNvSpPr>
            <p:nvPr/>
          </p:nvSpPr>
          <p:spPr bwMode="auto">
            <a:xfrm>
              <a:off x="1909" y="3278"/>
              <a:ext cx="1507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kumimoji="1" lang="zh-CN" altLang="en-US" sz="3200">
                  <a:solidFill>
                    <a:srgbClr val="166992"/>
                  </a:solidFill>
                  <a:latin typeface="黑体" pitchFamily="49" charset="-122"/>
                  <a:ea typeface="黑体" pitchFamily="49" charset="-122"/>
                </a:rPr>
                <a:t>计算水费</a:t>
              </a:r>
            </a:p>
          </p:txBody>
        </p:sp>
        <p:sp>
          <p:nvSpPr>
            <p:cNvPr id="61450" name="Line 9"/>
            <p:cNvSpPr>
              <a:spLocks noChangeShapeType="1"/>
            </p:cNvSpPr>
            <p:nvPr/>
          </p:nvSpPr>
          <p:spPr bwMode="auto">
            <a:xfrm>
              <a:off x="2448" y="1720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51" name="Line 10"/>
            <p:cNvSpPr>
              <a:spLocks noChangeShapeType="1"/>
            </p:cNvSpPr>
            <p:nvPr/>
          </p:nvSpPr>
          <p:spPr bwMode="auto">
            <a:xfrm flipV="1">
              <a:off x="3264" y="1618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452" name="Rectangle 11"/>
            <p:cNvSpPr>
              <a:spLocks noChangeArrowheads="1"/>
            </p:cNvSpPr>
            <p:nvPr/>
          </p:nvSpPr>
          <p:spPr bwMode="auto">
            <a:xfrm>
              <a:off x="1248" y="1501"/>
              <a:ext cx="1104" cy="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zh-CN" altLang="en-US" sz="3200">
                  <a:solidFill>
                    <a:schemeClr val="accent2"/>
                  </a:solidFill>
                  <a:latin typeface="黑体" pitchFamily="49" charset="-122"/>
                  <a:ea typeface="黑体" pitchFamily="49" charset="-122"/>
                </a:rPr>
                <a:t>单价</a:t>
              </a:r>
            </a:p>
            <a:p>
              <a:r>
                <a:rPr kumimoji="1" lang="zh-CN" altLang="en-US" sz="3200">
                  <a:solidFill>
                    <a:schemeClr val="accent2"/>
                  </a:solidFill>
                  <a:latin typeface="黑体" pitchFamily="49" charset="-122"/>
                  <a:ea typeface="黑体" pitchFamily="49" charset="-122"/>
                </a:rPr>
                <a:t>数量</a:t>
              </a:r>
            </a:p>
          </p:txBody>
        </p:sp>
        <p:sp>
          <p:nvSpPr>
            <p:cNvPr id="61453" name="Rectangle 12"/>
            <p:cNvSpPr>
              <a:spLocks noChangeArrowheads="1"/>
            </p:cNvSpPr>
            <p:nvPr/>
          </p:nvSpPr>
          <p:spPr bwMode="auto">
            <a:xfrm>
              <a:off x="3552" y="1790"/>
              <a:ext cx="1008" cy="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r>
                <a:rPr kumimoji="1" lang="zh-CN" altLang="en-US" sz="3200">
                  <a:solidFill>
                    <a:schemeClr val="accent2"/>
                  </a:solidFill>
                  <a:latin typeface="黑体" pitchFamily="49" charset="-122"/>
                  <a:ea typeface="黑体" pitchFamily="49" charset="-122"/>
                </a:rPr>
                <a:t>金额</a:t>
              </a:r>
            </a:p>
          </p:txBody>
        </p:sp>
        <p:sp>
          <p:nvSpPr>
            <p:cNvPr id="61454" name="Oval 13"/>
            <p:cNvSpPr>
              <a:spLocks noChangeArrowheads="1"/>
            </p:cNvSpPr>
            <p:nvPr/>
          </p:nvSpPr>
          <p:spPr bwMode="auto">
            <a:xfrm>
              <a:off x="3162" y="2480"/>
              <a:ext cx="198" cy="146"/>
            </a:xfrm>
            <a:prstGeom prst="ellips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61455" name="Oval 14"/>
            <p:cNvSpPr>
              <a:spLocks noChangeArrowheads="1"/>
            </p:cNvSpPr>
            <p:nvPr/>
          </p:nvSpPr>
          <p:spPr bwMode="auto">
            <a:xfrm>
              <a:off x="2344" y="1584"/>
              <a:ext cx="198" cy="146"/>
            </a:xfrm>
            <a:prstGeom prst="ellipse">
              <a:avLst/>
            </a:prstGeom>
            <a:noFill/>
            <a:ln w="254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/>
              <a:endParaRPr lang="zh-CN" altLang="en-US"/>
            </a:p>
          </p:txBody>
        </p:sp>
      </p:grpSp>
      <p:sp>
        <p:nvSpPr>
          <p:cNvPr id="6144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23850" y="931863"/>
            <a:ext cx="8229600" cy="625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200" smtClean="0">
                <a:solidFill>
                  <a:srgbClr val="003366"/>
                </a:solidFill>
                <a:latin typeface="宋体" pitchFamily="2" charset="-122"/>
              </a:rPr>
              <a:t>2</a:t>
            </a:r>
            <a:r>
              <a:rPr lang="zh-CN" altLang="en-US" sz="3200" smtClean="0">
                <a:solidFill>
                  <a:srgbClr val="003366"/>
                </a:solidFill>
                <a:latin typeface="宋体" pitchFamily="2" charset="-122"/>
              </a:rPr>
              <a:t>、控制耦合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1265238"/>
            <a:ext cx="8458200" cy="1371600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800" b="1" smtClean="0">
                <a:solidFill>
                  <a:srgbClr val="003366"/>
                </a:solidFill>
                <a:latin typeface="宋体" pitchFamily="2" charset="-122"/>
              </a:rPr>
              <a:t>  </a:t>
            </a:r>
            <a:r>
              <a:rPr lang="zh-CN" altLang="en-US" sz="2400" b="1" smtClean="0">
                <a:solidFill>
                  <a:srgbClr val="003366"/>
                </a:solidFill>
                <a:latin typeface="宋体" pitchFamily="2" charset="-122"/>
              </a:rPr>
              <a:t>两个模块之间除了传递数据信息外，还传递控制信息</a:t>
            </a:r>
            <a:r>
              <a:rPr lang="en-US" altLang="zh-CN" sz="24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400" b="1" smtClean="0">
                <a:solidFill>
                  <a:srgbClr val="003366"/>
                </a:solidFill>
                <a:latin typeface="宋体" pitchFamily="2" charset="-122"/>
              </a:rPr>
              <a:t>模块间的这种连结方式称为控制耦合。</a:t>
            </a:r>
          </a:p>
        </p:txBody>
      </p:sp>
      <p:sp>
        <p:nvSpPr>
          <p:cNvPr id="620549" name="Text Box 5"/>
          <p:cNvSpPr txBox="1">
            <a:spLocks noChangeArrowheads="1"/>
          </p:cNvSpPr>
          <p:nvPr/>
        </p:nvSpPr>
        <p:spPr bwMode="auto">
          <a:xfrm>
            <a:off x="539750" y="2535238"/>
            <a:ext cx="8382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例：“无此职工”就是用来表示传送来的职工号有误的控制信息。</a:t>
            </a:r>
          </a:p>
        </p:txBody>
      </p:sp>
      <p:grpSp>
        <p:nvGrpSpPr>
          <p:cNvPr id="63493" name="Group 6"/>
          <p:cNvGrpSpPr>
            <a:grpSpLocks/>
          </p:cNvGrpSpPr>
          <p:nvPr/>
        </p:nvGrpSpPr>
        <p:grpSpPr bwMode="auto">
          <a:xfrm>
            <a:off x="685800" y="3416300"/>
            <a:ext cx="5254625" cy="3036888"/>
            <a:chOff x="576" y="1248"/>
            <a:chExt cx="4176" cy="2393"/>
          </a:xfrm>
        </p:grpSpPr>
        <p:sp>
          <p:nvSpPr>
            <p:cNvPr id="63495" name="Rectangle 7"/>
            <p:cNvSpPr>
              <a:spLocks noChangeArrowheads="1"/>
            </p:cNvSpPr>
            <p:nvPr/>
          </p:nvSpPr>
          <p:spPr bwMode="auto">
            <a:xfrm>
              <a:off x="1824" y="1248"/>
              <a:ext cx="1728" cy="52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3200">
                  <a:ea typeface="楷体_GB2312" pitchFamily="49" charset="-122"/>
                </a:rPr>
                <a:t>查职工档案</a:t>
              </a:r>
            </a:p>
          </p:txBody>
        </p:sp>
        <p:sp>
          <p:nvSpPr>
            <p:cNvPr id="63496" name="Rectangle 8"/>
            <p:cNvSpPr>
              <a:spLocks noChangeArrowheads="1"/>
            </p:cNvSpPr>
            <p:nvPr/>
          </p:nvSpPr>
          <p:spPr bwMode="auto">
            <a:xfrm>
              <a:off x="1837" y="3113"/>
              <a:ext cx="1776" cy="528"/>
            </a:xfrm>
            <a:prstGeom prst="rect">
              <a:avLst/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3200">
                  <a:ea typeface="楷体_GB2312" pitchFamily="49" charset="-122"/>
                </a:rPr>
                <a:t>读人事文件</a:t>
              </a:r>
            </a:p>
          </p:txBody>
        </p:sp>
        <p:sp>
          <p:nvSpPr>
            <p:cNvPr id="63497" name="Line 9"/>
            <p:cNvSpPr>
              <a:spLocks noChangeShapeType="1"/>
            </p:cNvSpPr>
            <p:nvPr/>
          </p:nvSpPr>
          <p:spPr bwMode="auto">
            <a:xfrm>
              <a:off x="2688" y="1776"/>
              <a:ext cx="0" cy="1344"/>
            </a:xfrm>
            <a:prstGeom prst="line">
              <a:avLst/>
            </a:prstGeom>
            <a:noFill/>
            <a:ln w="5715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3498" name="Group 10"/>
            <p:cNvGrpSpPr>
              <a:grpSpLocks/>
            </p:cNvGrpSpPr>
            <p:nvPr/>
          </p:nvGrpSpPr>
          <p:grpSpPr bwMode="auto">
            <a:xfrm>
              <a:off x="3120" y="1872"/>
              <a:ext cx="144" cy="576"/>
              <a:chOff x="3120" y="1872"/>
              <a:chExt cx="144" cy="576"/>
            </a:xfrm>
          </p:grpSpPr>
          <p:sp>
            <p:nvSpPr>
              <p:cNvPr id="63508" name="Oval 11"/>
              <p:cNvSpPr>
                <a:spLocks noChangeArrowheads="1"/>
              </p:cNvSpPr>
              <p:nvPr/>
            </p:nvSpPr>
            <p:spPr bwMode="auto">
              <a:xfrm>
                <a:off x="3120" y="2304"/>
                <a:ext cx="144" cy="144"/>
              </a:xfrm>
              <a:prstGeom prst="ellips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3509" name="Line 12"/>
              <p:cNvSpPr>
                <a:spLocks noChangeShapeType="1"/>
              </p:cNvSpPr>
              <p:nvPr/>
            </p:nvSpPr>
            <p:spPr bwMode="auto">
              <a:xfrm flipV="1">
                <a:off x="3192" y="1872"/>
                <a:ext cx="0" cy="432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499" name="Group 13"/>
            <p:cNvGrpSpPr>
              <a:grpSpLocks/>
            </p:cNvGrpSpPr>
            <p:nvPr/>
          </p:nvGrpSpPr>
          <p:grpSpPr bwMode="auto">
            <a:xfrm>
              <a:off x="3120" y="2544"/>
              <a:ext cx="144" cy="528"/>
              <a:chOff x="3120" y="2544"/>
              <a:chExt cx="144" cy="528"/>
            </a:xfrm>
          </p:grpSpPr>
          <p:sp>
            <p:nvSpPr>
              <p:cNvPr id="63506" name="Oval 14"/>
              <p:cNvSpPr>
                <a:spLocks noChangeArrowheads="1"/>
              </p:cNvSpPr>
              <p:nvPr/>
            </p:nvSpPr>
            <p:spPr bwMode="auto">
              <a:xfrm>
                <a:off x="3120" y="2928"/>
                <a:ext cx="144" cy="144"/>
              </a:xfrm>
              <a:prstGeom prst="ellipse">
                <a:avLst/>
              </a:prstGeom>
              <a:solidFill>
                <a:schemeClr val="tx1"/>
              </a:solidFill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3507" name="Line 15"/>
              <p:cNvSpPr>
                <a:spLocks noChangeShapeType="1"/>
              </p:cNvSpPr>
              <p:nvPr/>
            </p:nvSpPr>
            <p:spPr bwMode="auto">
              <a:xfrm flipV="1">
                <a:off x="3192" y="2544"/>
                <a:ext cx="0" cy="432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3500" name="Rectangle 16"/>
            <p:cNvSpPr>
              <a:spLocks noChangeArrowheads="1"/>
            </p:cNvSpPr>
            <p:nvPr/>
          </p:nvSpPr>
          <p:spPr bwMode="auto">
            <a:xfrm>
              <a:off x="3504" y="2016"/>
              <a:ext cx="1200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3200">
                  <a:solidFill>
                    <a:schemeClr val="accent2"/>
                  </a:solidFill>
                  <a:ea typeface="楷体_GB2312" pitchFamily="49" charset="-122"/>
                </a:rPr>
                <a:t>档案数据</a:t>
              </a:r>
            </a:p>
          </p:txBody>
        </p:sp>
        <p:sp>
          <p:nvSpPr>
            <p:cNvPr id="63501" name="Rectangle 17"/>
            <p:cNvSpPr>
              <a:spLocks noChangeArrowheads="1"/>
            </p:cNvSpPr>
            <p:nvPr/>
          </p:nvSpPr>
          <p:spPr bwMode="auto">
            <a:xfrm>
              <a:off x="576" y="2208"/>
              <a:ext cx="1200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3200">
                  <a:solidFill>
                    <a:schemeClr val="accent2"/>
                  </a:solidFill>
                  <a:ea typeface="楷体_GB2312" pitchFamily="49" charset="-122"/>
                </a:rPr>
                <a:t>职工号</a:t>
              </a:r>
            </a:p>
          </p:txBody>
        </p:sp>
        <p:sp>
          <p:nvSpPr>
            <p:cNvPr id="63502" name="Rectangle 18"/>
            <p:cNvSpPr>
              <a:spLocks noChangeArrowheads="1"/>
            </p:cNvSpPr>
            <p:nvPr/>
          </p:nvSpPr>
          <p:spPr bwMode="auto">
            <a:xfrm>
              <a:off x="3552" y="2688"/>
              <a:ext cx="1200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3200">
                  <a:solidFill>
                    <a:schemeClr val="accent2"/>
                  </a:solidFill>
                  <a:ea typeface="楷体_GB2312" pitchFamily="49" charset="-122"/>
                </a:rPr>
                <a:t>无此职工</a:t>
              </a:r>
            </a:p>
          </p:txBody>
        </p:sp>
        <p:grpSp>
          <p:nvGrpSpPr>
            <p:cNvPr id="63503" name="Group 19"/>
            <p:cNvGrpSpPr>
              <a:grpSpLocks/>
            </p:cNvGrpSpPr>
            <p:nvPr/>
          </p:nvGrpSpPr>
          <p:grpSpPr bwMode="auto">
            <a:xfrm>
              <a:off x="2160" y="1968"/>
              <a:ext cx="144" cy="816"/>
              <a:chOff x="2160" y="1968"/>
              <a:chExt cx="144" cy="816"/>
            </a:xfrm>
          </p:grpSpPr>
          <p:sp>
            <p:nvSpPr>
              <p:cNvPr id="63504" name="Line 20"/>
              <p:cNvSpPr>
                <a:spLocks noChangeShapeType="1"/>
              </p:cNvSpPr>
              <p:nvPr/>
            </p:nvSpPr>
            <p:spPr bwMode="auto">
              <a:xfrm>
                <a:off x="2232" y="2112"/>
                <a:ext cx="0" cy="672"/>
              </a:xfrm>
              <a:prstGeom prst="lin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5" name="Oval 21"/>
              <p:cNvSpPr>
                <a:spLocks noChangeArrowheads="1"/>
              </p:cNvSpPr>
              <p:nvPr/>
            </p:nvSpPr>
            <p:spPr bwMode="auto">
              <a:xfrm>
                <a:off x="2160" y="1968"/>
                <a:ext cx="144" cy="144"/>
              </a:xfrm>
              <a:prstGeom prst="ellipse">
                <a:avLst/>
              </a:prstGeom>
              <a:noFill/>
              <a:ln w="381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6349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68313" y="1196975"/>
            <a:ext cx="77724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5500" smtClean="0">
                <a:solidFill>
                  <a:srgbClr val="003366"/>
                </a:solidFill>
                <a:ea typeface="楷体_GB2312" pitchFamily="49" charset="-122"/>
              </a:rPr>
              <a:t>控制耦合</a:t>
            </a:r>
          </a:p>
        </p:txBody>
      </p:sp>
      <p:grpSp>
        <p:nvGrpSpPr>
          <p:cNvPr id="65539" name="Group 3"/>
          <p:cNvGrpSpPr>
            <a:grpSpLocks/>
          </p:cNvGrpSpPr>
          <p:nvPr/>
        </p:nvGrpSpPr>
        <p:grpSpPr bwMode="auto">
          <a:xfrm>
            <a:off x="1692275" y="2420938"/>
            <a:ext cx="4983163" cy="3103562"/>
            <a:chOff x="1056" y="1392"/>
            <a:chExt cx="4176" cy="2496"/>
          </a:xfrm>
        </p:grpSpPr>
        <p:sp>
          <p:nvSpPr>
            <p:cNvPr id="65541" name="Rectangle 4"/>
            <p:cNvSpPr>
              <a:spLocks noChangeArrowheads="1"/>
            </p:cNvSpPr>
            <p:nvPr/>
          </p:nvSpPr>
          <p:spPr bwMode="auto">
            <a:xfrm>
              <a:off x="1728" y="1392"/>
              <a:ext cx="2160" cy="384"/>
            </a:xfrm>
            <a:prstGeom prst="rect">
              <a:avLst/>
            </a:prstGeom>
            <a:solidFill>
              <a:srgbClr val="B5FFDA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800">
                  <a:solidFill>
                    <a:srgbClr val="3333FF"/>
                  </a:solidFill>
                  <a:ea typeface="楷体_GB2312" pitchFamily="49" charset="-122"/>
                </a:rPr>
                <a:t>获得库存记录</a:t>
              </a:r>
            </a:p>
          </p:txBody>
        </p:sp>
        <p:sp>
          <p:nvSpPr>
            <p:cNvPr id="65542" name="Rectangle 5"/>
            <p:cNvSpPr>
              <a:spLocks noChangeArrowheads="1"/>
            </p:cNvSpPr>
            <p:nvPr/>
          </p:nvSpPr>
          <p:spPr bwMode="auto">
            <a:xfrm>
              <a:off x="1728" y="3504"/>
              <a:ext cx="2160" cy="384"/>
            </a:xfrm>
            <a:prstGeom prst="rect">
              <a:avLst/>
            </a:prstGeom>
            <a:solidFill>
              <a:srgbClr val="B5FFDA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800">
                  <a:solidFill>
                    <a:srgbClr val="3333FF"/>
                  </a:solidFill>
                  <a:ea typeface="楷体_GB2312" pitchFamily="49" charset="-122"/>
                </a:rPr>
                <a:t>检索库存记录</a:t>
              </a:r>
            </a:p>
          </p:txBody>
        </p:sp>
        <p:sp>
          <p:nvSpPr>
            <p:cNvPr id="65543" name="Line 6"/>
            <p:cNvSpPr>
              <a:spLocks noChangeShapeType="1"/>
            </p:cNvSpPr>
            <p:nvPr/>
          </p:nvSpPr>
          <p:spPr bwMode="auto">
            <a:xfrm>
              <a:off x="2784" y="1776"/>
              <a:ext cx="0" cy="1728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5544" name="Group 7"/>
            <p:cNvGrpSpPr>
              <a:grpSpLocks/>
            </p:cNvGrpSpPr>
            <p:nvPr/>
          </p:nvGrpSpPr>
          <p:grpSpPr bwMode="auto">
            <a:xfrm>
              <a:off x="2112" y="2256"/>
              <a:ext cx="144" cy="816"/>
              <a:chOff x="2112" y="2256"/>
              <a:chExt cx="144" cy="816"/>
            </a:xfrm>
          </p:grpSpPr>
          <p:sp>
            <p:nvSpPr>
              <p:cNvPr id="65554" name="Oval 8"/>
              <p:cNvSpPr>
                <a:spLocks noChangeArrowheads="1"/>
              </p:cNvSpPr>
              <p:nvPr/>
            </p:nvSpPr>
            <p:spPr bwMode="auto">
              <a:xfrm>
                <a:off x="2112" y="2256"/>
                <a:ext cx="144" cy="144"/>
              </a:xfrm>
              <a:prstGeom prst="ellips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5555" name="Line 9"/>
              <p:cNvSpPr>
                <a:spLocks noChangeShapeType="1"/>
              </p:cNvSpPr>
              <p:nvPr/>
            </p:nvSpPr>
            <p:spPr bwMode="auto">
              <a:xfrm>
                <a:off x="2184" y="2400"/>
                <a:ext cx="0" cy="672"/>
              </a:xfrm>
              <a:prstGeom prst="lin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5545" name="Group 10"/>
            <p:cNvGrpSpPr>
              <a:grpSpLocks/>
            </p:cNvGrpSpPr>
            <p:nvPr/>
          </p:nvGrpSpPr>
          <p:grpSpPr bwMode="auto">
            <a:xfrm>
              <a:off x="3120" y="2784"/>
              <a:ext cx="144" cy="576"/>
              <a:chOff x="3168" y="2784"/>
              <a:chExt cx="144" cy="576"/>
            </a:xfrm>
          </p:grpSpPr>
          <p:sp>
            <p:nvSpPr>
              <p:cNvPr id="65552" name="Oval 11"/>
              <p:cNvSpPr>
                <a:spLocks noChangeArrowheads="1"/>
              </p:cNvSpPr>
              <p:nvPr/>
            </p:nvSpPr>
            <p:spPr bwMode="auto">
              <a:xfrm>
                <a:off x="3168" y="3216"/>
                <a:ext cx="144" cy="144"/>
              </a:xfrm>
              <a:prstGeom prst="ellipse">
                <a:avLst/>
              </a:prstGeom>
              <a:solidFill>
                <a:srgbClr val="CC6600"/>
              </a:solidFill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5553" name="Line 12"/>
              <p:cNvSpPr>
                <a:spLocks noChangeShapeType="1"/>
              </p:cNvSpPr>
              <p:nvPr/>
            </p:nvSpPr>
            <p:spPr bwMode="auto">
              <a:xfrm flipV="1">
                <a:off x="3240" y="2784"/>
                <a:ext cx="0" cy="432"/>
              </a:xfrm>
              <a:prstGeom prst="lin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5546" name="Group 13"/>
            <p:cNvGrpSpPr>
              <a:grpSpLocks/>
            </p:cNvGrpSpPr>
            <p:nvPr/>
          </p:nvGrpSpPr>
          <p:grpSpPr bwMode="auto">
            <a:xfrm>
              <a:off x="3120" y="2016"/>
              <a:ext cx="144" cy="576"/>
              <a:chOff x="3120" y="2016"/>
              <a:chExt cx="144" cy="576"/>
            </a:xfrm>
          </p:grpSpPr>
          <p:sp>
            <p:nvSpPr>
              <p:cNvPr id="65550" name="Oval 14"/>
              <p:cNvSpPr>
                <a:spLocks noChangeArrowheads="1"/>
              </p:cNvSpPr>
              <p:nvPr/>
            </p:nvSpPr>
            <p:spPr bwMode="auto">
              <a:xfrm>
                <a:off x="3120" y="2448"/>
                <a:ext cx="144" cy="144"/>
              </a:xfrm>
              <a:prstGeom prst="ellips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65551" name="Line 15"/>
              <p:cNvSpPr>
                <a:spLocks noChangeShapeType="1"/>
              </p:cNvSpPr>
              <p:nvPr/>
            </p:nvSpPr>
            <p:spPr bwMode="auto">
              <a:xfrm flipV="1">
                <a:off x="3192" y="2016"/>
                <a:ext cx="0" cy="432"/>
              </a:xfrm>
              <a:prstGeom prst="line">
                <a:avLst/>
              </a:prstGeom>
              <a:noFill/>
              <a:ln w="38100" cap="sq">
                <a:solidFill>
                  <a:srgbClr val="CC66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547" name="Rectangle 16"/>
            <p:cNvSpPr>
              <a:spLocks noChangeArrowheads="1"/>
            </p:cNvSpPr>
            <p:nvPr/>
          </p:nvSpPr>
          <p:spPr bwMode="auto">
            <a:xfrm>
              <a:off x="1056" y="2544"/>
              <a:ext cx="96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800">
                  <a:solidFill>
                    <a:srgbClr val="CC0000"/>
                  </a:solidFill>
                  <a:ea typeface="楷体_GB2312" pitchFamily="49" charset="-122"/>
                </a:rPr>
                <a:t>库存编号</a:t>
              </a:r>
            </a:p>
          </p:txBody>
        </p:sp>
        <p:sp>
          <p:nvSpPr>
            <p:cNvPr id="65548" name="Rectangle 17"/>
            <p:cNvSpPr>
              <a:spLocks noChangeArrowheads="1"/>
            </p:cNvSpPr>
            <p:nvPr/>
          </p:nvSpPr>
          <p:spPr bwMode="auto">
            <a:xfrm>
              <a:off x="3312" y="2160"/>
              <a:ext cx="960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800">
                  <a:solidFill>
                    <a:srgbClr val="CC0000"/>
                  </a:solidFill>
                  <a:ea typeface="楷体_GB2312" pitchFamily="49" charset="-122"/>
                </a:rPr>
                <a:t>库存记录</a:t>
              </a:r>
            </a:p>
          </p:txBody>
        </p:sp>
        <p:sp>
          <p:nvSpPr>
            <p:cNvPr id="65549" name="Rectangle 18"/>
            <p:cNvSpPr>
              <a:spLocks noChangeArrowheads="1"/>
            </p:cNvSpPr>
            <p:nvPr/>
          </p:nvSpPr>
          <p:spPr bwMode="auto">
            <a:xfrm>
              <a:off x="3408" y="2832"/>
              <a:ext cx="1824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kumimoji="1" lang="zh-CN" altLang="en-US" sz="2800">
                  <a:solidFill>
                    <a:srgbClr val="CC0000"/>
                  </a:solidFill>
                  <a:ea typeface="楷体_GB2312" pitchFamily="49" charset="-122"/>
                </a:rPr>
                <a:t>打印</a:t>
              </a:r>
            </a:p>
            <a:p>
              <a:pPr algn="ctr" eaLnBrk="1" hangingPunct="1"/>
              <a:r>
                <a:rPr kumimoji="1" lang="zh-CN" altLang="en-US" sz="2800">
                  <a:solidFill>
                    <a:srgbClr val="CC0000"/>
                  </a:solidFill>
                  <a:ea typeface="楷体_GB2312" pitchFamily="49" charset="-122"/>
                </a:rPr>
                <a:t>“无此库存记录”</a:t>
              </a:r>
            </a:p>
            <a:p>
              <a:pPr algn="ctr" eaLnBrk="1" hangingPunct="1"/>
              <a:r>
                <a:rPr kumimoji="1" lang="zh-CN" altLang="en-US" sz="2800">
                  <a:solidFill>
                    <a:srgbClr val="CC0000"/>
                  </a:solidFill>
                  <a:ea typeface="楷体_GB2312" pitchFamily="49" charset="-122"/>
                </a:rPr>
                <a:t>错误信息</a:t>
              </a:r>
            </a:p>
          </p:txBody>
        </p:sp>
      </p:grpSp>
      <p:sp>
        <p:nvSpPr>
          <p:cNvPr id="65540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5288" y="942975"/>
            <a:ext cx="77724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>
                <a:solidFill>
                  <a:srgbClr val="003366"/>
                </a:solidFill>
                <a:latin typeface="宋体" pitchFamily="2" charset="-122"/>
              </a:rPr>
              <a:t>（</a:t>
            </a:r>
            <a:r>
              <a:rPr lang="en-US" altLang="zh-CN" smtClean="0">
                <a:solidFill>
                  <a:srgbClr val="003366"/>
                </a:solidFill>
                <a:latin typeface="宋体" pitchFamily="2" charset="-122"/>
              </a:rPr>
              <a:t>3</a:t>
            </a:r>
            <a:r>
              <a:rPr lang="zh-CN" altLang="en-US" smtClean="0">
                <a:solidFill>
                  <a:srgbClr val="003366"/>
                </a:solidFill>
                <a:latin typeface="宋体" pitchFamily="2" charset="-122"/>
              </a:rPr>
              <a:t>）内容耦合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557338"/>
            <a:ext cx="8243888" cy="4187825"/>
          </a:xfrm>
          <a:noFill/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     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一个模块与另一个模块的内部属性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(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程序或内部数据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)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直接发生联系。</a:t>
            </a:r>
          </a:p>
          <a:p>
            <a:pPr eaLnBrk="1" hangingPunct="1"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    内容耦合的两个模块间是病态联结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在修改其中一个模块时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将直接影响到另一个模块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产生波动现象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影响整个系统。因此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在系统设计时</a:t>
            </a:r>
            <a:r>
              <a:rPr lang="en-US" altLang="zh-CN" sz="2800" b="1" smtClean="0">
                <a:solidFill>
                  <a:srgbClr val="003366"/>
                </a:solidFill>
                <a:latin typeface="宋体" pitchFamily="2" charset="-122"/>
              </a:rPr>
              <a:t>,</a:t>
            </a:r>
            <a:r>
              <a:rPr lang="zh-CN" altLang="en-US" sz="2800" b="1" smtClean="0">
                <a:solidFill>
                  <a:srgbClr val="003366"/>
                </a:solidFill>
                <a:latin typeface="宋体" pitchFamily="2" charset="-122"/>
              </a:rPr>
              <a:t>应完全避免内容耦合。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endParaRPr lang="en-US" altLang="zh-CN" sz="2800" smtClean="0">
              <a:solidFill>
                <a:srgbClr val="003366"/>
              </a:solidFill>
              <a:latin typeface="宋体" pitchFamily="2" charset="-122"/>
            </a:endParaRPr>
          </a:p>
        </p:txBody>
      </p:sp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762000" y="5257800"/>
            <a:ext cx="701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800">
              <a:solidFill>
                <a:srgbClr val="FFFF00"/>
              </a:solidFill>
            </a:endParaRPr>
          </a:p>
        </p:txBody>
      </p:sp>
      <p:sp>
        <p:nvSpPr>
          <p:cNvPr id="624646" name="Rectangle 6"/>
          <p:cNvSpPr>
            <a:spLocks noChangeArrowheads="1"/>
          </p:cNvSpPr>
          <p:nvPr/>
        </p:nvSpPr>
        <p:spPr bwMode="auto">
          <a:xfrm>
            <a:off x="323850" y="5373688"/>
            <a:ext cx="61515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最不好的是内容耦合形式 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!!!</a:t>
            </a:r>
          </a:p>
        </p:txBody>
      </p:sp>
      <p:sp>
        <p:nvSpPr>
          <p:cNvPr id="67590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800" dirty="0">
              <a:solidFill>
                <a:srgbClr val="CC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endParaRPr kumimoji="1" lang="zh-CN" altLang="en-US" sz="800" dirty="0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</a:rPr>
              <a:t>          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</a:rPr>
              <a:t>系统分析阶段的中心问题是系统“做什么？”，而系统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</a:rPr>
              <a:t>  设计阶段则是确定系统应该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怎么做</a:t>
            </a:r>
            <a:r>
              <a:rPr kumimoji="1"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？”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</a:rPr>
              <a:t>的问题。</a:t>
            </a:r>
            <a:endParaRPr kumimoji="1" lang="zh-CN" altLang="en-US" sz="24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4355" name="Rectangle 3"/>
          <p:cNvSpPr>
            <a:spLocks noChangeArrowheads="1"/>
          </p:cNvSpPr>
          <p:nvPr/>
        </p:nvSpPr>
        <p:spPr bwMode="auto">
          <a:xfrm>
            <a:off x="0" y="2108200"/>
            <a:ext cx="91440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dirty="0">
                <a:solidFill>
                  <a:srgbClr val="E4E925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  <a:r>
              <a:rPr kumimoji="1" lang="zh-CN" altLang="en-US" sz="2400" dirty="0" smtClean="0">
                <a:solidFill>
                  <a:srgbClr val="CC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系统设计的概念：根据（），进行（），解决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（）</a:t>
            </a:r>
            <a:endParaRPr kumimoji="1" lang="en-US" altLang="zh-CN" sz="2400" dirty="0" smtClean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kumimoji="1" lang="en-US" altLang="zh-CN" sz="24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结构化系统设计：准则、图表工具，确定（），模块（）。在此基础上（）。</a:t>
            </a:r>
            <a:endParaRPr kumimoji="1" lang="zh-CN" altLang="en-US" sz="2400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84356" name="Rectangle 4"/>
          <p:cNvSpPr>
            <a:spLocks noChangeArrowheads="1"/>
          </p:cNvSpPr>
          <p:nvPr/>
        </p:nvSpPr>
        <p:spPr bwMode="auto">
          <a:xfrm>
            <a:off x="0" y="3651250"/>
            <a:ext cx="9144000" cy="280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</a:t>
            </a:r>
            <a:r>
              <a:rPr kumimoji="1"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主要工作内容：</a:t>
            </a:r>
          </a:p>
          <a:p>
            <a:pPr eaLnBrk="1" hangingPunct="1"/>
            <a:r>
              <a:rPr kumimoji="1"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、总体设计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、详细设计</a:t>
            </a:r>
            <a:endParaRPr kumimoji="1" lang="en-US" altLang="zh-CN" sz="2400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、制定系统实施进度和计划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    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4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、编制系统设计说明书</a:t>
            </a:r>
            <a:endParaRPr kumimoji="1" lang="zh-CN" altLang="en-US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8197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3366"/>
                </a:solidFill>
              </a:rPr>
              <a:t>第</a:t>
            </a:r>
            <a:r>
              <a:rPr lang="en-US" altLang="zh-CN" sz="3200">
                <a:solidFill>
                  <a:srgbClr val="003366"/>
                </a:solidFill>
              </a:rPr>
              <a:t>6.1</a:t>
            </a:r>
            <a:r>
              <a:rPr lang="zh-CN" altLang="en-US" sz="3200">
                <a:solidFill>
                  <a:srgbClr val="003366"/>
                </a:solidFill>
              </a:rPr>
              <a:t>节   系统设计的原则</a:t>
            </a:r>
            <a:endParaRPr lang="en-US" altLang="zh-CN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815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355" grpId="0" autoUpdateAnimBg="0"/>
      <p:bldP spid="48435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6690" name="Group 2"/>
          <p:cNvGraphicFramePr>
            <a:graphicFrameLocks noGrp="1"/>
          </p:cNvGraphicFramePr>
          <p:nvPr>
            <p:ph idx="1"/>
          </p:nvPr>
        </p:nvGraphicFramePr>
        <p:xfrm>
          <a:off x="457200" y="1350963"/>
          <a:ext cx="7620000" cy="4670424"/>
        </p:xfrm>
        <a:graphic>
          <a:graphicData uri="http://schemas.openxmlformats.org/drawingml/2006/table">
            <a:tbl>
              <a:tblPr/>
              <a:tblGrid>
                <a:gridCol w="2746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8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17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034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1795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块间耦合方式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可读性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错误扩散能力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可修改性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795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数据耦合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弱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795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控制耦合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3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内容耦合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差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不好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9661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757238" y="1066800"/>
            <a:ext cx="8458201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2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模块化设计对耦合度的要求：</a:t>
            </a:r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8613" y="2133600"/>
            <a:ext cx="9067800" cy="3070225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耦合是影响系统复杂程度和设计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质量的重要因素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b="1" smtClean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i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目标</a:t>
            </a: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：建立模块间耦合度尽可能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　　　松散的系统</a:t>
            </a:r>
          </a:p>
        </p:txBody>
      </p:sp>
      <p:sp>
        <p:nvSpPr>
          <p:cNvPr id="7168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1055688"/>
            <a:ext cx="8458200" cy="933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如何降低模块间耦合度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989138"/>
            <a:ext cx="7956550" cy="4567237"/>
          </a:xfrm>
          <a:noFill/>
        </p:spPr>
        <p:txBody>
          <a:bodyPr lIns="92075" tIns="46038" rIns="92075" bIns="46038"/>
          <a:lstStyle/>
          <a:p>
            <a:pPr lvl="1" eaLnBrk="1" hangingPunct="1">
              <a:buFont typeface="Wingdings" pitchFamily="2" charset="2"/>
              <a:buNone/>
            </a:pPr>
            <a:r>
              <a:rPr lang="en-US" altLang="zh-CN" sz="32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	</a:t>
            </a:r>
            <a:r>
              <a:rPr lang="zh-CN" altLang="en-US" sz="3200" b="1" smtClean="0">
                <a:solidFill>
                  <a:srgbClr val="003366"/>
                </a:solidFill>
                <a:latin typeface="宋体" pitchFamily="2" charset="-122"/>
              </a:rPr>
              <a:t>模块必须存在耦合，选择适当的耦合类型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原则</a:t>
            </a: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：尽量使用数据耦合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　　　少用控制耦合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　　　</a:t>
            </a:r>
            <a:r>
              <a:rPr lang="zh-CN" altLang="en-US" b="1" smtClean="0">
                <a:solidFill>
                  <a:srgbClr val="FC0128"/>
                </a:solidFill>
                <a:latin typeface="黑体" pitchFamily="49" charset="-122"/>
                <a:ea typeface="黑体" pitchFamily="49" charset="-122"/>
              </a:rPr>
              <a:t>坚决避免使用内容耦合</a:t>
            </a:r>
          </a:p>
        </p:txBody>
      </p:sp>
      <p:sp>
        <p:nvSpPr>
          <p:cNvPr id="73732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828800"/>
            <a:ext cx="8588375" cy="3886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300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聚合与耦合密切相关</a:t>
            </a:r>
          </a:p>
          <a:p>
            <a:pPr eaLnBrk="1" hangingPunct="1"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300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同其它模块强耦合的模块意味着弱聚合</a:t>
            </a:r>
          </a:p>
          <a:p>
            <a:pPr eaLnBrk="1" hangingPunct="1">
              <a:buClr>
                <a:srgbClr val="E4E925"/>
              </a:buClr>
              <a:buFont typeface="Wingdings" pitchFamily="2" charset="2"/>
              <a:buChar char="§"/>
            </a:pPr>
            <a:r>
              <a:rPr lang="zh-CN" altLang="en-US" sz="3300" b="1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强聚合模块意味着与其它模块间松散耦合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3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3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300" b="1" smtClean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设计目标：</a:t>
            </a:r>
            <a:r>
              <a:rPr lang="zh-CN" altLang="en-US" sz="3300" b="1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力争强聚合、弱耦合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995363"/>
            <a:ext cx="9067800" cy="704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耦合、聚合与模块独立性关系</a:t>
            </a:r>
          </a:p>
        </p:txBody>
      </p:sp>
      <p:sp>
        <p:nvSpPr>
          <p:cNvPr id="75780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765175"/>
            <a:ext cx="9144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   </a:t>
            </a:r>
          </a:p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 </a:t>
            </a: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6.3.1 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代码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设计的原则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）唯一性；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）扩展性；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3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）实用性；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4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）系统性；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5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简短性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；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6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）标准化</a:t>
            </a:r>
          </a:p>
        </p:txBody>
      </p:sp>
      <p:sp>
        <p:nvSpPr>
          <p:cNvPr id="497667" name="Rectangle 3"/>
          <p:cNvSpPr>
            <a:spLocks noChangeArrowheads="1"/>
          </p:cNvSpPr>
          <p:nvPr/>
        </p:nvSpPr>
        <p:spPr bwMode="auto">
          <a:xfrm>
            <a:off x="0" y="2116138"/>
            <a:ext cx="9144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</a:t>
            </a: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6.3.2 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代码的种类</a:t>
            </a:r>
            <a:endParaRPr kumimoji="1" lang="zh-CN" altLang="en-US" sz="2400" dirty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）代码中代码的符号表示形式一般有：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  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a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、数字型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b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、字母型     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c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、数字字母混合性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2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）代码的结构形式有：</a:t>
            </a:r>
          </a:p>
        </p:txBody>
      </p:sp>
      <p:sp>
        <p:nvSpPr>
          <p:cNvPr id="497668" name="Rectangle 4"/>
          <p:cNvSpPr>
            <a:spLocks noChangeArrowheads="1"/>
          </p:cNvSpPr>
          <p:nvPr/>
        </p:nvSpPr>
        <p:spPr bwMode="auto">
          <a:xfrm>
            <a:off x="0" y="3465513"/>
            <a:ext cx="91440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>
                <a:solidFill>
                  <a:schemeClr val="accent2"/>
                </a:solidFill>
                <a:latin typeface="Times New Roman" pitchFamily="18" charset="0"/>
              </a:rPr>
              <a:t>                </a:t>
            </a:r>
            <a:r>
              <a:rPr kumimoji="1" lang="en-US" altLang="zh-CN" sz="2400">
                <a:solidFill>
                  <a:srgbClr val="CC0000"/>
                </a:solidFill>
                <a:latin typeface="Times New Roman" pitchFamily="18" charset="0"/>
              </a:rPr>
              <a:t>a</a:t>
            </a:r>
            <a:r>
              <a:rPr kumimoji="1" lang="zh-CN" altLang="en-US" sz="2400">
                <a:solidFill>
                  <a:srgbClr val="CC0000"/>
                </a:solidFill>
                <a:latin typeface="Times New Roman" pitchFamily="18" charset="0"/>
              </a:rPr>
              <a:t>、顺序码：</a:t>
            </a:r>
            <a:r>
              <a:rPr kumimoji="1" lang="zh-CN" altLang="en-US" sz="2400">
                <a:solidFill>
                  <a:schemeClr val="accent2"/>
                </a:solidFill>
                <a:latin typeface="Times New Roman" pitchFamily="18" charset="0"/>
              </a:rPr>
              <a:t>按数据的某种顺序（如字母、时间、大</a:t>
            </a:r>
          </a:p>
          <a:p>
            <a:pPr eaLnBrk="1" hangingPunct="1"/>
            <a:r>
              <a:rPr kumimoji="1" lang="zh-CN" altLang="en-US" sz="2400">
                <a:solidFill>
                  <a:schemeClr val="accent2"/>
                </a:solidFill>
                <a:latin typeface="Times New Roman" pitchFamily="18" charset="0"/>
              </a:rPr>
              <a:t>                              小等）依次的连续地进行编码</a:t>
            </a:r>
          </a:p>
          <a:p>
            <a:pPr eaLnBrk="1" hangingPunct="1"/>
            <a:r>
              <a:rPr kumimoji="1" lang="zh-CN" altLang="en-US" sz="2400">
                <a:solidFill>
                  <a:schemeClr val="accent2"/>
                </a:solidFill>
                <a:latin typeface="Times New Roman" pitchFamily="18" charset="0"/>
              </a:rPr>
              <a:t>                      </a:t>
            </a:r>
            <a:r>
              <a:rPr kumimoji="1" lang="zh-CN" altLang="en-US" sz="2400">
                <a:solidFill>
                  <a:srgbClr val="CC0000"/>
                </a:solidFill>
                <a:latin typeface="Times New Roman" pitchFamily="18" charset="0"/>
              </a:rPr>
              <a:t>如：</a:t>
            </a:r>
            <a:r>
              <a:rPr kumimoji="1" lang="zh-CN" altLang="en-US" sz="2400">
                <a:solidFill>
                  <a:schemeClr val="accent2"/>
                </a:solidFill>
                <a:latin typeface="Times New Roman" pitchFamily="18" charset="0"/>
              </a:rPr>
              <a:t>    </a:t>
            </a:r>
            <a:r>
              <a:rPr kumimoji="1" lang="zh-CN" altLang="en-US" sz="2000">
                <a:solidFill>
                  <a:schemeClr val="accent2"/>
                </a:solidFill>
                <a:latin typeface="Times New Roman" pitchFamily="18" charset="0"/>
              </a:rPr>
              <a:t>系别         代码</a:t>
            </a:r>
          </a:p>
          <a:p>
            <a:pPr eaLnBrk="1" hangingPunct="1"/>
            <a:r>
              <a:rPr kumimoji="1" lang="zh-CN" altLang="en-US" sz="2000">
                <a:solidFill>
                  <a:schemeClr val="accent2"/>
                </a:solidFill>
                <a:latin typeface="Times New Roman" pitchFamily="18" charset="0"/>
              </a:rPr>
              <a:t>                                        中文系      </a:t>
            </a:r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01</a:t>
            </a:r>
          </a:p>
          <a:p>
            <a:pPr eaLnBrk="1" hangingPunct="1"/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                                        </a:t>
            </a:r>
            <a:r>
              <a:rPr kumimoji="1" lang="zh-CN" altLang="en-US" sz="2000">
                <a:solidFill>
                  <a:schemeClr val="accent2"/>
                </a:solidFill>
                <a:latin typeface="Times New Roman" pitchFamily="18" charset="0"/>
              </a:rPr>
              <a:t>数学系      </a:t>
            </a:r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02</a:t>
            </a:r>
          </a:p>
          <a:p>
            <a:pPr eaLnBrk="1" hangingPunct="1"/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                                        </a:t>
            </a:r>
            <a:r>
              <a:rPr kumimoji="1" lang="zh-CN" altLang="en-US" sz="2000">
                <a:solidFill>
                  <a:schemeClr val="accent2"/>
                </a:solidFill>
                <a:latin typeface="Times New Roman" pitchFamily="18" charset="0"/>
              </a:rPr>
              <a:t>物理系      </a:t>
            </a:r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03</a:t>
            </a:r>
          </a:p>
          <a:p>
            <a:pPr eaLnBrk="1" hangingPunct="1"/>
            <a:r>
              <a:rPr kumimoji="1" lang="en-US" altLang="zh-CN" sz="2000">
                <a:solidFill>
                  <a:schemeClr val="accent2"/>
                </a:solidFill>
                <a:latin typeface="Times New Roman" pitchFamily="18" charset="0"/>
              </a:rPr>
              <a:t>                                         ……………..</a:t>
            </a:r>
          </a:p>
          <a:p>
            <a:pPr eaLnBrk="1" hangingPunct="1"/>
            <a:r>
              <a:rPr kumimoji="1" lang="en-US" altLang="zh-CN" sz="2400">
                <a:solidFill>
                  <a:schemeClr val="accent2"/>
                </a:solidFill>
                <a:latin typeface="Times New Roman" pitchFamily="18" charset="0"/>
              </a:rPr>
              <a:t>                      </a:t>
            </a:r>
            <a:r>
              <a:rPr kumimoji="1" lang="zh-CN" altLang="en-US" sz="2400">
                <a:solidFill>
                  <a:srgbClr val="CC0000"/>
                </a:solidFill>
                <a:latin typeface="Times New Roman" pitchFamily="18" charset="0"/>
              </a:rPr>
              <a:t>再如：</a:t>
            </a:r>
            <a:r>
              <a:rPr kumimoji="1" lang="zh-CN" altLang="en-US" sz="2400">
                <a:solidFill>
                  <a:schemeClr val="accent2"/>
                </a:solidFill>
                <a:latin typeface="Times New Roman" pitchFamily="18" charset="0"/>
              </a:rPr>
              <a:t>学号、凭证号，等</a:t>
            </a:r>
          </a:p>
        </p:txBody>
      </p:sp>
      <p:sp>
        <p:nvSpPr>
          <p:cNvPr id="78853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6.3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代码设计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67" grpId="0" autoUpdateAnimBg="0"/>
      <p:bldP spid="49766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7"/>
          <p:cNvGrpSpPr>
            <a:grpSpLocks/>
          </p:cNvGrpSpPr>
          <p:nvPr/>
        </p:nvGrpSpPr>
        <p:grpSpPr bwMode="auto">
          <a:xfrm>
            <a:off x="0" y="1166813"/>
            <a:ext cx="9144000" cy="5791200"/>
            <a:chOff x="0" y="576"/>
            <a:chExt cx="5760" cy="3648"/>
          </a:xfrm>
        </p:grpSpPr>
        <p:sp>
          <p:nvSpPr>
            <p:cNvPr id="79876" name="Rectangle 2"/>
            <p:cNvSpPr>
              <a:spLocks noChangeArrowheads="1"/>
            </p:cNvSpPr>
            <p:nvPr/>
          </p:nvSpPr>
          <p:spPr bwMode="auto">
            <a:xfrm>
              <a:off x="0" y="576"/>
              <a:ext cx="5760" cy="3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r>
                <a:rPr kumimoji="1" lang="en-US" altLang="zh-CN" sz="2400" dirty="0">
                  <a:solidFill>
                    <a:srgbClr val="003366"/>
                  </a:solidFill>
                  <a:latin typeface="Times New Roman" pitchFamily="18" charset="0"/>
                </a:rPr>
                <a:t>   b</a:t>
              </a:r>
              <a:r>
                <a:rPr kumimoji="1" lang="zh-CN" altLang="en-US" sz="2400" dirty="0" smtClean="0">
                  <a:solidFill>
                    <a:srgbClr val="003366"/>
                  </a:solidFill>
                  <a:latin typeface="Times New Roman" pitchFamily="18" charset="0"/>
                </a:rPr>
                <a:t>、分组码</a:t>
              </a:r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（块码）：它将代码分为若干组（类、级、区间</a:t>
              </a:r>
            </a:p>
            <a:p>
              <a:pPr eaLnBrk="1" hangingPunct="1"/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         等） ，在组（类、级、区间等）内按顺序编码</a:t>
              </a:r>
            </a:p>
            <a:p>
              <a:pPr eaLnBrk="1" hangingPunct="1"/>
              <a:r>
                <a:rPr kumimoji="1" lang="en-US" altLang="zh-CN" sz="24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400" dirty="0" smtClean="0">
                  <a:solidFill>
                    <a:srgbClr val="003366"/>
                  </a:solidFill>
                  <a:latin typeface="Times New Roman" pitchFamily="18" charset="0"/>
                </a:rPr>
                <a:t>       </a:t>
              </a:r>
              <a:r>
                <a:rPr kumimoji="1" lang="zh-CN" altLang="en-US" sz="2400" dirty="0" smtClean="0">
                  <a:solidFill>
                    <a:srgbClr val="003366"/>
                  </a:solidFill>
                  <a:latin typeface="Times New Roman" pitchFamily="18" charset="0"/>
                </a:rPr>
                <a:t>按</a:t>
              </a:r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实体的从属层次关系，将代码分成若干组。</a:t>
              </a:r>
            </a:p>
            <a:p>
              <a:pPr eaLnBrk="1" hangingPunct="1"/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         如：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102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01</a:t>
              </a:r>
              <a:endParaRPr kumimoji="1" lang="en-US" altLang="zh-CN" sz="2000" dirty="0">
                <a:solidFill>
                  <a:srgbClr val="003366"/>
                </a:solidFill>
                <a:latin typeface="Times New Roman" pitchFamily="18" charset="0"/>
              </a:endParaRPr>
            </a:p>
            <a:p>
              <a:pPr eaLnBrk="1" hangingPunct="1"/>
              <a:r>
                <a:rPr kumimoji="1" lang="en-US" altLang="zh-CN" sz="2400" dirty="0">
                  <a:solidFill>
                    <a:srgbClr val="003366"/>
                  </a:solidFill>
                  <a:latin typeface="Times New Roman" pitchFamily="18" charset="0"/>
                </a:rPr>
                <a:t>         </a:t>
              </a:r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十进制码：当实体的数量不能预先估计时，较易采用。</a:t>
              </a:r>
            </a:p>
            <a:p>
              <a:pPr eaLnBrk="1" hangingPunct="1"/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         如： 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631         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汽车零件</a:t>
              </a:r>
            </a:p>
            <a:p>
              <a:pPr eaLnBrk="1" hangingPunct="1"/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                               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631.1      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小汽车零件 </a:t>
              </a:r>
            </a:p>
            <a:p>
              <a:pPr eaLnBrk="1" hangingPunct="1"/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                               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631.11    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国产小汽车零件</a:t>
              </a:r>
            </a:p>
            <a:p>
              <a:pPr eaLnBrk="1" hangingPunct="1"/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                               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631.12    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进口小汽车零件</a:t>
              </a:r>
            </a:p>
            <a:p>
              <a:pPr eaLnBrk="1" hangingPunct="1"/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特征码：特征码和层次码的区别在于它在各组（类、</a:t>
              </a:r>
            </a:p>
            <a:p>
              <a:pPr eaLnBrk="1" hangingPunct="1"/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         级、区间等）之间没有从属关系</a:t>
              </a:r>
            </a:p>
            <a:p>
              <a:pPr eaLnBrk="1" hangingPunct="1"/>
              <a:r>
                <a:rPr kumimoji="1" lang="zh-CN" altLang="en-US" sz="2400" dirty="0">
                  <a:solidFill>
                    <a:srgbClr val="003366"/>
                  </a:solidFill>
                  <a:latin typeface="Times New Roman" pitchFamily="18" charset="0"/>
                </a:rPr>
                <a:t>                 如：钢材的编码：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2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1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3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000" u="sng" dirty="0">
                  <a:solidFill>
                    <a:srgbClr val="003366"/>
                  </a:solidFill>
                  <a:latin typeface="Times New Roman" pitchFamily="18" charset="0"/>
                </a:rPr>
                <a:t>01</a:t>
              </a:r>
            </a:p>
            <a:p>
              <a:pPr eaLnBrk="1" hangingPunct="1"/>
              <a:r>
                <a:rPr kumimoji="1" lang="en-US" altLang="zh-CN" sz="2400" dirty="0">
                  <a:solidFill>
                    <a:srgbClr val="003366"/>
                  </a:solidFill>
                  <a:latin typeface="Times New Roman" pitchFamily="18" charset="0"/>
                </a:rPr>
                <a:t>         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产地（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1-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国产，</a:t>
              </a:r>
              <a:r>
                <a:rPr kumimoji="1" lang="en-US" altLang="zh-CN" sz="2000" dirty="0">
                  <a:solidFill>
                    <a:srgbClr val="003366"/>
                  </a:solidFill>
                  <a:latin typeface="Times New Roman" pitchFamily="18" charset="0"/>
                </a:rPr>
                <a:t>2-</a:t>
              </a:r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进口）                           规格    </a:t>
              </a:r>
            </a:p>
            <a:p>
              <a:pPr eaLnBrk="1" hangingPunct="1"/>
              <a:r>
                <a:rPr kumimoji="1" lang="zh-CN" altLang="en-US" sz="2000" dirty="0">
                  <a:solidFill>
                    <a:srgbClr val="003366"/>
                  </a:solidFill>
                  <a:latin typeface="Times New Roman" pitchFamily="18" charset="0"/>
                </a:rPr>
                <a:t>                                                 加工方式        种类</a:t>
              </a:r>
            </a:p>
            <a:p>
              <a:pPr eaLnBrk="1" hangingPunct="1"/>
              <a:endParaRPr kumimoji="1" lang="zh-CN" altLang="en-US" sz="2000" dirty="0">
                <a:solidFill>
                  <a:srgbClr val="003366"/>
                </a:solidFill>
                <a:latin typeface="Times New Roman" pitchFamily="18" charset="0"/>
              </a:endParaRPr>
            </a:p>
            <a:p>
              <a:pPr eaLnBrk="1" hangingPunct="1"/>
              <a:endParaRPr kumimoji="1" lang="en-US" altLang="zh-CN" sz="2000" dirty="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  <p:sp>
          <p:nvSpPr>
            <p:cNvPr id="79877" name="Line 3"/>
            <p:cNvSpPr>
              <a:spLocks noChangeShapeType="1"/>
            </p:cNvSpPr>
            <p:nvPr/>
          </p:nvSpPr>
          <p:spPr bwMode="auto">
            <a:xfrm flipV="1">
              <a:off x="2160" y="3408"/>
              <a:ext cx="240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8" name="Line 4"/>
            <p:cNvSpPr>
              <a:spLocks noChangeShapeType="1"/>
            </p:cNvSpPr>
            <p:nvPr/>
          </p:nvSpPr>
          <p:spPr bwMode="auto">
            <a:xfrm flipV="1">
              <a:off x="2496" y="3408"/>
              <a:ext cx="96" cy="288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9" name="Line 5"/>
            <p:cNvSpPr>
              <a:spLocks noChangeShapeType="1"/>
            </p:cNvSpPr>
            <p:nvPr/>
          </p:nvSpPr>
          <p:spPr bwMode="auto">
            <a:xfrm flipH="1" flipV="1">
              <a:off x="2736" y="3408"/>
              <a:ext cx="336" cy="24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0" name="Line 6"/>
            <p:cNvSpPr>
              <a:spLocks noChangeShapeType="1"/>
            </p:cNvSpPr>
            <p:nvPr/>
          </p:nvSpPr>
          <p:spPr bwMode="auto">
            <a:xfrm flipH="1" flipV="1">
              <a:off x="2928" y="3408"/>
              <a:ext cx="336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875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6.3</a:t>
            </a:r>
            <a:r>
              <a:rPr lang="zh-CN" altLang="en-US" dirty="0" smtClean="0">
                <a:solidFill>
                  <a:srgbClr val="003366"/>
                </a:solidFill>
              </a:rPr>
              <a:t>节    代码</a:t>
            </a:r>
            <a:r>
              <a:rPr lang="zh-CN" altLang="en-US" dirty="0">
                <a:solidFill>
                  <a:srgbClr val="003366"/>
                </a:solidFill>
              </a:rPr>
              <a:t>设计</a:t>
            </a:r>
            <a:endParaRPr lang="en-US" altLang="zh-CN" dirty="0">
              <a:solidFill>
                <a:srgbClr val="003366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1181100"/>
            <a:ext cx="9144000" cy="2032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 c</a:t>
            </a:r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、助记码：用代表名称或规格等的文字与数字组合，直接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         作为代码的一部分，便于联想和记忆。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 如：</a:t>
            </a:r>
            <a:r>
              <a:rPr kumimoji="1" lang="en-US" altLang="zh-CN" sz="2000" dirty="0" smtClean="0">
                <a:solidFill>
                  <a:srgbClr val="003366"/>
                </a:solidFill>
                <a:latin typeface="Times New Roman" pitchFamily="18" charset="0"/>
              </a:rPr>
              <a:t>TV—C—20</a:t>
            </a:r>
          </a:p>
          <a:p>
            <a:pPr eaLnBrk="1" hangingPunct="1"/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kumimoji="1" lang="en-US" altLang="zh-CN" sz="2000" dirty="0" smtClean="0">
                <a:solidFill>
                  <a:srgbClr val="003366"/>
                </a:solidFill>
                <a:latin typeface="Times New Roman" pitchFamily="18" charset="0"/>
              </a:rPr>
              <a:t>     d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、区间码 将代码对象从规定号起至规定好止。</a:t>
            </a:r>
            <a:endParaRPr kumimoji="1" lang="en-US" altLang="zh-CN" sz="20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/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kumimoji="1" lang="en-US" altLang="zh-CN" sz="2000" dirty="0" smtClean="0">
                <a:solidFill>
                  <a:srgbClr val="003366"/>
                </a:solidFill>
                <a:latin typeface="Times New Roman" pitchFamily="18" charset="0"/>
              </a:rPr>
              <a:t>                     100~399 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表示企业管理人员</a:t>
            </a:r>
            <a:endParaRPr kumimoji="1" lang="en-US" altLang="zh-CN" sz="2000" dirty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   </a:t>
            </a:r>
          </a:p>
        </p:txBody>
      </p:sp>
      <p:sp>
        <p:nvSpPr>
          <p:cNvPr id="499715" name="Rectangle 3"/>
          <p:cNvSpPr>
            <a:spLocks noChangeArrowheads="1"/>
          </p:cNvSpPr>
          <p:nvPr/>
        </p:nvSpPr>
        <p:spPr bwMode="auto">
          <a:xfrm>
            <a:off x="0" y="3194050"/>
            <a:ext cx="9144000" cy="2971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6.3.3 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校验码</a:t>
            </a:r>
            <a:endParaRPr kumimoji="1" lang="zh-CN" altLang="en-US" sz="2400" dirty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在原代码基础上，加上一位代码（称校验位或校验码），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使其成为代码的一部分，可用来检查输入错误，如：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  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抄写错误：      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    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如：“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1983”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写成“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1903”</a:t>
            </a:r>
          </a:p>
          <a:p>
            <a:pPr eaLnBrk="1" hangingPunct="1"/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             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移位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错误：      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如：“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1983”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写成“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1938”</a:t>
            </a:r>
          </a:p>
          <a:p>
            <a:pPr eaLnBrk="1" hangingPunct="1"/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             </a:t>
            </a:r>
            <a:r>
              <a:rPr kumimoji="1" lang="zh-CN" altLang="en-US" sz="2000" dirty="0" smtClean="0">
                <a:solidFill>
                  <a:srgbClr val="003366"/>
                </a:solidFill>
                <a:latin typeface="Times New Roman" pitchFamily="18" charset="0"/>
              </a:rPr>
              <a:t>双重移位错误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：   如：“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1983”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写成“</a:t>
            </a:r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1389”</a:t>
            </a:r>
          </a:p>
          <a:p>
            <a:pPr eaLnBrk="1" hangingPunct="1"/>
            <a:r>
              <a:rPr kumimoji="1" lang="en-US" altLang="zh-CN" sz="2000" dirty="0">
                <a:solidFill>
                  <a:srgbClr val="003366"/>
                </a:solidFill>
                <a:latin typeface="Times New Roman" pitchFamily="18" charset="0"/>
              </a:rPr>
              <a:t>             </a:t>
            </a:r>
            <a:r>
              <a:rPr kumimoji="1" lang="zh-CN" altLang="en-US" sz="2000" dirty="0">
                <a:solidFill>
                  <a:srgbClr val="003366"/>
                </a:solidFill>
                <a:latin typeface="Times New Roman" pitchFamily="18" charset="0"/>
              </a:rPr>
              <a:t>随机错误：</a:t>
            </a:r>
          </a:p>
          <a:p>
            <a:pPr eaLnBrk="1" hangingPunct="1"/>
            <a:r>
              <a:rPr kumimoji="1" lang="zh-CN" altLang="en-US" sz="2400" dirty="0">
                <a:solidFill>
                  <a:srgbClr val="003366"/>
                </a:solidFill>
                <a:latin typeface="Times New Roman" pitchFamily="18" charset="0"/>
              </a:rPr>
              <a:t>              </a:t>
            </a:r>
          </a:p>
        </p:txBody>
      </p:sp>
      <p:sp>
        <p:nvSpPr>
          <p:cNvPr id="80900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6.3</a:t>
            </a:r>
            <a:r>
              <a:rPr lang="zh-CN" altLang="en-US" dirty="0" smtClean="0">
                <a:solidFill>
                  <a:srgbClr val="003366"/>
                </a:solidFill>
              </a:rPr>
              <a:t>节    代码</a:t>
            </a:r>
            <a:r>
              <a:rPr lang="zh-CN" altLang="en-US" dirty="0">
                <a:solidFill>
                  <a:srgbClr val="003366"/>
                </a:solidFill>
              </a:rPr>
              <a:t>设计</a:t>
            </a:r>
            <a:endParaRPr lang="en-US" altLang="zh-CN" dirty="0">
              <a:solidFill>
                <a:srgbClr val="003366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15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1271588"/>
            <a:ext cx="9144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如我国身份证号码中的最后一位即校验位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校验位的计算：     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示例：给代码“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12345”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设置校验位（码）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               原代码：  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1    2    3    4     5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（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）取权：权数：  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6    5    4    3     2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（</a:t>
            </a:r>
            <a:r>
              <a:rPr kumimoji="1" lang="zh-CN" altLang="en-US" sz="2000">
                <a:solidFill>
                  <a:srgbClr val="003366"/>
                </a:solidFill>
                <a:latin typeface="Times New Roman" pitchFamily="18" charset="0"/>
              </a:rPr>
              <a:t>自然数、几何级数等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（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2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）计算加权和：  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6+10+ 12+12+10=50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（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3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）取模，以模除加权和。模为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11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，则：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50/11=4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余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6 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（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4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）取模和余数之差，得到校验位（校验码）：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11-6=5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则加上校验位后的代码为：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123455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如若写错为：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1    2    4    3     5     5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           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权：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6    5    4    3     2     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   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加权和：   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6+10+ 16+9 +10=51</a:t>
            </a:r>
          </a:p>
          <a:p>
            <a:pPr eaLnBrk="1" hangingPunct="1"/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     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模为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11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，则：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51/11=4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余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7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，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7&lt;&gt;5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，则可推断输入错误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思考：试计算会计科目“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10201”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的校验码（取模为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11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</a:t>
            </a:r>
          </a:p>
          <a:p>
            <a:pPr eaLnBrk="1" hangingPunct="1"/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</a:t>
            </a:r>
          </a:p>
        </p:txBody>
      </p:sp>
      <p:sp>
        <p:nvSpPr>
          <p:cNvPr id="81923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6.3</a:t>
            </a:r>
            <a:r>
              <a:rPr lang="zh-CN" altLang="en-US" dirty="0" smtClean="0">
                <a:solidFill>
                  <a:srgbClr val="003366"/>
                </a:solidFill>
              </a:rPr>
              <a:t>节    代码</a:t>
            </a:r>
            <a:r>
              <a:rPr lang="zh-CN" altLang="en-US" dirty="0">
                <a:solidFill>
                  <a:srgbClr val="003366"/>
                </a:solidFill>
              </a:rPr>
              <a:t>设计</a:t>
            </a:r>
            <a:endParaRPr lang="en-US" altLang="zh-CN" dirty="0">
              <a:solidFill>
                <a:srgbClr val="003366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672" y="1006733"/>
            <a:ext cx="8229600" cy="865187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rgbClr val="D7181F"/>
                </a:solidFill>
                <a:ea typeface="宋体" charset="-122"/>
              </a:rPr>
              <a:t>身份证中的校验位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196975"/>
            <a:ext cx="8893175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ea typeface="宋体" charset="-122"/>
              </a:rPr>
              <a:t>比如：</a:t>
            </a:r>
            <a:r>
              <a:rPr kumimoji="1" lang="en-US" altLang="zh-CN" sz="2000" dirty="0" smtClean="0">
                <a:ea typeface="宋体" charset="-122"/>
              </a:rPr>
              <a:t>34052419800101001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en-US" altLang="zh-CN" sz="2000" dirty="0" smtClean="0">
                <a:solidFill>
                  <a:srgbClr val="FF3300"/>
                </a:solidFill>
                <a:ea typeface="宋体" charset="-122"/>
              </a:rPr>
              <a:t>∑(</a:t>
            </a:r>
            <a:r>
              <a:rPr kumimoji="1" lang="en-US" altLang="zh-CN" sz="2000" dirty="0" err="1" smtClean="0">
                <a:solidFill>
                  <a:srgbClr val="FF3300"/>
                </a:solidFill>
                <a:ea typeface="宋体" charset="-122"/>
              </a:rPr>
              <a:t>ai×Wi</a:t>
            </a:r>
            <a:r>
              <a:rPr kumimoji="1" lang="en-US" altLang="zh-CN" sz="2000" dirty="0" smtClean="0">
                <a:solidFill>
                  <a:srgbClr val="FF3300"/>
                </a:solidFill>
                <a:ea typeface="宋体" charset="-122"/>
              </a:rPr>
              <a:t>)  mod 11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en-US" altLang="zh-CN" sz="20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2000" dirty="0" err="1" smtClean="0">
                <a:latin typeface="楷体_GB2312" pitchFamily="49" charset="-122"/>
                <a:ea typeface="楷体_GB2312" pitchFamily="49" charset="-122"/>
              </a:rPr>
              <a:t>i</a:t>
            </a: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： 表示号码字符从右至左包括校验码在内的位置序号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2000" dirty="0" smtClean="0">
                <a:latin typeface="楷体_GB2312" pitchFamily="49" charset="-122"/>
                <a:ea typeface="楷体_GB2312" pitchFamily="49" charset="-122"/>
              </a:rPr>
              <a:t>Ai</a:t>
            </a: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：表示第</a:t>
            </a:r>
            <a:r>
              <a:rPr kumimoji="1" lang="en-US" altLang="zh-CN" sz="2000" dirty="0" err="1" smtClean="0">
                <a:latin typeface="楷体_GB2312" pitchFamily="49" charset="-122"/>
                <a:ea typeface="楷体_GB2312" pitchFamily="49" charset="-122"/>
              </a:rPr>
              <a:t>i</a:t>
            </a: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位置上的号码字符值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2000" dirty="0" smtClean="0">
                <a:latin typeface="楷体_GB2312" pitchFamily="49" charset="-122"/>
                <a:ea typeface="楷体_GB2312" pitchFamily="49" charset="-122"/>
              </a:rPr>
              <a:t>Wi</a:t>
            </a: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：表示第</a:t>
            </a:r>
            <a:r>
              <a:rPr kumimoji="1" lang="en-US" altLang="zh-CN" sz="2000" dirty="0" err="1" smtClean="0">
                <a:latin typeface="楷体_GB2312" pitchFamily="49" charset="-122"/>
                <a:ea typeface="楷体_GB2312" pitchFamily="49" charset="-122"/>
              </a:rPr>
              <a:t>i</a:t>
            </a: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位置上的加权因子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en-US" altLang="zh-CN" sz="2000" dirty="0" smtClean="0">
                <a:solidFill>
                  <a:srgbClr val="D7181F"/>
                </a:solidFill>
                <a:ea typeface="宋体" charset="-122"/>
              </a:rPr>
              <a:t>Ai   3   4   0    5   2   4   1  9   8  0  0  1  0   1  0  0  1 </a:t>
            </a:r>
            <a:r>
              <a:rPr kumimoji="1" lang="zh-CN" altLang="en-US" sz="2000" dirty="0" smtClean="0">
                <a:solidFill>
                  <a:srgbClr val="D7181F"/>
                </a:solidFill>
                <a:ea typeface="宋体" charset="-122"/>
              </a:rPr>
              <a:t>？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en-US" altLang="zh-CN" sz="2000" dirty="0" smtClean="0">
                <a:solidFill>
                  <a:srgbClr val="D7181F"/>
                </a:solidFill>
                <a:ea typeface="宋体" charset="-122"/>
              </a:rPr>
              <a:t>Wi  7   9  10   5   8   4   2  1   6  3  7  9 10  5  8  4  2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根据公式进行计算：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ea typeface="宋体" charset="-122"/>
              </a:rPr>
              <a:t>∑</a:t>
            </a:r>
            <a:r>
              <a:rPr kumimoji="1" lang="en-US" altLang="zh-CN" sz="2000" dirty="0" smtClean="0">
                <a:ea typeface="宋体" charset="-122"/>
              </a:rPr>
              <a:t>(</a:t>
            </a:r>
            <a:r>
              <a:rPr kumimoji="1" lang="en-US" altLang="zh-CN" sz="2000" dirty="0" err="1" smtClean="0">
                <a:ea typeface="宋体" charset="-122"/>
              </a:rPr>
              <a:t>ai×Wi</a:t>
            </a:r>
            <a:r>
              <a:rPr kumimoji="1" lang="en-US" altLang="zh-CN" sz="2000" dirty="0" smtClean="0">
                <a:ea typeface="宋体" charset="-122"/>
              </a:rPr>
              <a:t>) =21+36+0+25+16+16+2+9+48++0+0+9+0+5+0+0+2) ∑(</a:t>
            </a:r>
            <a:r>
              <a:rPr kumimoji="1" lang="en-US" altLang="zh-CN" sz="2000" dirty="0" err="1" smtClean="0">
                <a:ea typeface="宋体" charset="-122"/>
              </a:rPr>
              <a:t>ai×Wi</a:t>
            </a:r>
            <a:r>
              <a:rPr kumimoji="1" lang="en-US" altLang="zh-CN" sz="2000" dirty="0" smtClean="0">
                <a:ea typeface="宋体" charset="-122"/>
              </a:rPr>
              <a:t>)(mod 11) = 189 Mod 11 = 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smtClean="0">
                <a:solidFill>
                  <a:srgbClr val="D7181F"/>
                </a:solidFill>
                <a:ea typeface="宋体" charset="-122"/>
              </a:rPr>
              <a:t>余数：	             </a:t>
            </a:r>
            <a:r>
              <a:rPr kumimoji="1" lang="en-US" altLang="zh-CN" sz="2000" smtClean="0">
                <a:solidFill>
                  <a:srgbClr val="D7181F"/>
                </a:solidFill>
                <a:ea typeface="宋体" charset="-122"/>
              </a:rPr>
              <a:t>0  1  2  3  4  5  6  7  8  9  10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000" dirty="0" smtClean="0">
                <a:solidFill>
                  <a:srgbClr val="D7181F"/>
                </a:solidFill>
                <a:ea typeface="宋体" charset="-122"/>
              </a:rPr>
              <a:t>校验码：	</a:t>
            </a:r>
            <a:r>
              <a:rPr kumimoji="1" lang="en-US" altLang="zh-CN" sz="2000" dirty="0" smtClean="0">
                <a:solidFill>
                  <a:srgbClr val="D7181F"/>
                </a:solidFill>
                <a:ea typeface="宋体" charset="-122"/>
              </a:rPr>
              <a:t>1  0  X  9  8  7  6  5  4  3  2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dirty="0" smtClean="0">
                <a:ea typeface="宋体" charset="-122"/>
              </a:rPr>
              <a:t>得出：</a:t>
            </a:r>
            <a:r>
              <a:rPr kumimoji="1" lang="en-US" altLang="zh-CN" dirty="0" smtClean="0">
                <a:ea typeface="宋体" charset="-122"/>
              </a:rPr>
              <a:t>34052419800101001X</a:t>
            </a:r>
            <a:endParaRPr lang="en-US" altLang="zh-CN" dirty="0" smtClean="0">
              <a:solidFill>
                <a:srgbClr val="0000CC"/>
              </a:solidFill>
              <a:ea typeface="宋体" charset="-122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619672" y="115888"/>
            <a:ext cx="49466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6.3</a:t>
            </a:r>
            <a:r>
              <a:rPr lang="zh-CN" altLang="en-US" dirty="0" smtClean="0">
                <a:solidFill>
                  <a:srgbClr val="003366"/>
                </a:solidFill>
              </a:rPr>
              <a:t>节    代码</a:t>
            </a:r>
            <a:r>
              <a:rPr lang="zh-CN" altLang="en-US" dirty="0">
                <a:solidFill>
                  <a:srgbClr val="003366"/>
                </a:solidFill>
              </a:rPr>
              <a:t>设计</a:t>
            </a:r>
            <a:endParaRPr lang="en-US" altLang="zh-CN" dirty="0">
              <a:solidFill>
                <a:srgbClr val="003366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0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7" name="Rectangle 3"/>
          <p:cNvSpPr>
            <a:spLocks noChangeArrowheads="1"/>
          </p:cNvSpPr>
          <p:nvPr/>
        </p:nvSpPr>
        <p:spPr bwMode="auto">
          <a:xfrm>
            <a:off x="0" y="1412875"/>
            <a:ext cx="91440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E4E92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6.3.2  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数据存储设计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在</a:t>
            </a:r>
            <a:r>
              <a:rPr lang="en-US" altLang="zh-CN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MIS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中，涉及大量的数据和信息，其中有些数据按设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计要求需要进行保存，存储起来。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数据存储设计：即数据文件设计，文件是存放系统中要处理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和维护的数据的基本方式。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文件设计就是根据文件的使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      用要求、处理方式、存储量、数据的活动性以及硬件设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      备的条件等，合理地确定文件类别，选择文件介质，决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      定文件的组织方式和存取方法。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endParaRPr lang="zh-CN" altLang="en-US" sz="24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</p:txBody>
      </p:sp>
      <p:sp>
        <p:nvSpPr>
          <p:cNvPr id="82947" name="Text Box 17"/>
          <p:cNvSpPr txBox="1">
            <a:spLocks noChangeArrowheads="1"/>
          </p:cNvSpPr>
          <p:nvPr/>
        </p:nvSpPr>
        <p:spPr bwMode="auto">
          <a:xfrm>
            <a:off x="30099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6.4</a:t>
            </a:r>
            <a:r>
              <a:rPr lang="zh-CN" altLang="en-US" dirty="0" smtClean="0">
                <a:solidFill>
                  <a:srgbClr val="003366"/>
                </a:solidFill>
              </a:rPr>
              <a:t>节   数据库设计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0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619672" y="1268760"/>
            <a:ext cx="5868988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</a:rPr>
              <a:t>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6.1.1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系统设计的原则</a:t>
            </a: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kumimoji="1" lang="zh-CN" altLang="en-US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、效率性</a:t>
            </a:r>
          </a:p>
          <a:p>
            <a:pPr eaLnBrk="1" hangingPunct="1"/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、可靠性</a:t>
            </a:r>
          </a:p>
          <a:p>
            <a:pPr eaLnBrk="1" hangingPunct="1"/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、准确性</a:t>
            </a:r>
          </a:p>
          <a:p>
            <a:pPr eaLnBrk="1" hangingPunct="1"/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、</a:t>
            </a:r>
            <a:r>
              <a:rPr kumimoji="1"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可维护性</a:t>
            </a:r>
          </a:p>
          <a:p>
            <a:pPr eaLnBrk="1" hangingPunct="1"/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  <a:r>
              <a:rPr kumimoji="1"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、经济性</a:t>
            </a:r>
          </a:p>
        </p:txBody>
      </p:sp>
      <p:sp>
        <p:nvSpPr>
          <p:cNvPr id="9219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3366"/>
                </a:solidFill>
              </a:rPr>
              <a:t>第</a:t>
            </a:r>
            <a:r>
              <a:rPr lang="en-US" altLang="zh-CN" sz="3200">
                <a:solidFill>
                  <a:srgbClr val="003366"/>
                </a:solidFill>
              </a:rPr>
              <a:t>6.1</a:t>
            </a:r>
            <a:r>
              <a:rPr lang="zh-CN" altLang="en-US" sz="3200">
                <a:solidFill>
                  <a:srgbClr val="003366"/>
                </a:solidFill>
              </a:rPr>
              <a:t>节   系统设计概述</a:t>
            </a:r>
            <a:endParaRPr lang="en-US" altLang="zh-CN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559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1173163"/>
            <a:ext cx="9144000" cy="297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    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数据模型主要有：层次模型；网状模型；关系模型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数据库设计分为三个阶段：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即：概念结构设计、逻辑结构设计、物理结构设计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（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1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）数据库概念结构设计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        基础：数据流程图、数据字典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        方法：实体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—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联系法（也称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E—R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法）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                工具：</a:t>
            </a:r>
            <a:r>
              <a:rPr kumimoji="1" lang="en-US" altLang="zh-CN" sz="2400">
                <a:solidFill>
                  <a:srgbClr val="003366"/>
                </a:solidFill>
                <a:latin typeface="Times New Roman" pitchFamily="18" charset="0"/>
              </a:rPr>
              <a:t>E—R</a:t>
            </a:r>
            <a:r>
              <a:rPr kumimoji="1" lang="zh-CN" altLang="en-US" sz="2400">
                <a:solidFill>
                  <a:srgbClr val="003366"/>
                </a:solidFill>
                <a:latin typeface="Times New Roman" pitchFamily="18" charset="0"/>
              </a:rPr>
              <a:t>图</a:t>
            </a:r>
          </a:p>
        </p:txBody>
      </p:sp>
      <p:sp>
        <p:nvSpPr>
          <p:cNvPr id="501763" name="Rectangle 3"/>
          <p:cNvSpPr>
            <a:spLocks noChangeArrowheads="1"/>
          </p:cNvSpPr>
          <p:nvPr/>
        </p:nvSpPr>
        <p:spPr bwMode="auto">
          <a:xfrm>
            <a:off x="0" y="3663950"/>
            <a:ext cx="9144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/>
            </a:pPr>
            <a:endParaRPr lang="en-US" altLang="zh-CN" sz="240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）数据库逻辑结构设计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即将概念结构（模型）转化为某个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DBMS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所能接受的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形式。如：关系型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</a:p>
        </p:txBody>
      </p:sp>
      <p:sp>
        <p:nvSpPr>
          <p:cNvPr id="83972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6.4</a:t>
            </a:r>
            <a:r>
              <a:rPr lang="zh-CN" altLang="en-US" dirty="0" smtClean="0">
                <a:solidFill>
                  <a:srgbClr val="003366"/>
                </a:solidFill>
              </a:rPr>
              <a:t>节   数据库设计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3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/>
          <p:cNvSpPr>
            <a:spLocks noChangeArrowheads="1"/>
          </p:cNvSpPr>
          <p:nvPr/>
        </p:nvSpPr>
        <p:spPr bwMode="auto">
          <a:xfrm>
            <a:off x="0" y="1125538"/>
            <a:ext cx="9144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在关系型下，数据库逻辑结构设计即建立关系模式。如：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供应商（供应商编码，名称，电话，地址，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………..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材料   （材料编码，名称，单位，单价，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………..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供应   （供应商编码，入库单号）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部门   （部门编码，名称，电话，经办人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………..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</a:p>
        </p:txBody>
      </p:sp>
      <p:sp>
        <p:nvSpPr>
          <p:cNvPr id="502787" name="Rectangle 3"/>
          <p:cNvSpPr>
            <a:spLocks noChangeArrowheads="1"/>
          </p:cNvSpPr>
          <p:nvPr/>
        </p:nvSpPr>
        <p:spPr bwMode="auto">
          <a:xfrm>
            <a:off x="0" y="2943225"/>
            <a:ext cx="9144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/>
            </a:pPr>
            <a:endParaRPr lang="en-US" altLang="zh-CN" sz="24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）数据库物理结构设计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选择合适的存储结构和存取方法</a:t>
            </a:r>
            <a:endParaRPr lang="en-US" altLang="zh-CN" sz="24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存储结构：库文件组织形式、存储介质分配</a:t>
            </a:r>
            <a:endParaRPr lang="en-US" altLang="zh-CN" sz="24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806450"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存取方法：存取路径 确定</a:t>
            </a:r>
            <a:r>
              <a:rPr lang="zh-CN" altLang="en-US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如何建立索引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lang="en-US" altLang="zh-CN" sz="24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806450">
              <a:buFont typeface="Wingdings" panose="05000000000000000000" pitchFamily="2" charset="2"/>
              <a:buNone/>
            </a:pPr>
            <a:endParaRPr lang="zh-CN" altLang="en-US" sz="2400" dirty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806450"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例如</a:t>
            </a:r>
            <a:r>
              <a:rPr lang="zh-CN" altLang="en-US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，应把哪些域作为次码建立次索引，建立单码索引还是组合索引，建立多少个为合适，是否建立聚集索引等。 </a:t>
            </a:r>
            <a:r>
              <a:rPr lang="zh-CN" altLang="en-US" sz="2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zh-CN" altLang="en-US" sz="3200" dirty="0" smtClean="0"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4996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6.4</a:t>
            </a:r>
            <a:r>
              <a:rPr lang="zh-CN" altLang="en-US" dirty="0" smtClean="0">
                <a:solidFill>
                  <a:srgbClr val="003366"/>
                </a:solidFill>
              </a:rPr>
              <a:t>节   数据库设计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78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906463"/>
            <a:ext cx="8915400" cy="533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 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基本要求： 友好、用户接受能力、信息表现一致性、提供学习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kumimoji="1" lang="en-US" altLang="zh-CN" sz="2400" dirty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包括：输入方式、输入输出界面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输入方式：脱机输入、机器读入、人机交互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遵循的原则：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1. 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操作简单容易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2.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表示的合理性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3</a:t>
            </a:r>
            <a:r>
              <a:rPr kumimoji="1" lang="en-US" altLang="zh-CN" sz="2400" dirty="0">
                <a:solidFill>
                  <a:srgbClr val="003366"/>
                </a:solidFill>
                <a:latin typeface="Times New Roman" pitchFamily="18" charset="0"/>
              </a:rPr>
              <a:t>.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表示的一致性</a:t>
            </a:r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kumimoji="1" lang="en-US" altLang="zh-CN" sz="2400" dirty="0" smtClean="0">
                <a:solidFill>
                  <a:srgbClr val="003366"/>
                </a:solidFill>
                <a:latin typeface="Times New Roman" pitchFamily="18" charset="0"/>
              </a:rPr>
              <a:t>4.</a:t>
            </a:r>
            <a:r>
              <a:rPr kumimoji="1" lang="zh-CN" altLang="en-US" sz="2400" dirty="0" smtClean="0">
                <a:solidFill>
                  <a:srgbClr val="003366"/>
                </a:solidFill>
                <a:latin typeface="Times New Roman" pitchFamily="18" charset="0"/>
              </a:rPr>
              <a:t>输入的容错性</a:t>
            </a:r>
            <a:endParaRPr kumimoji="1" lang="en-US" altLang="zh-CN" sz="2400" dirty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/>
            <a:endParaRPr kumimoji="1" lang="en-US" altLang="zh-CN" sz="2400" dirty="0" smtClean="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87043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6.5</a:t>
            </a:r>
            <a:r>
              <a:rPr lang="zh-CN" altLang="en-US" dirty="0" smtClean="0">
                <a:solidFill>
                  <a:srgbClr val="003366"/>
                </a:solidFill>
              </a:rPr>
              <a:t>节   用户界面设计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ChangeArrowheads="1"/>
          </p:cNvSpPr>
          <p:nvPr/>
        </p:nvSpPr>
        <p:spPr bwMode="auto">
          <a:xfrm>
            <a:off x="250825" y="1108075"/>
            <a:ext cx="82089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错误的类型：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、数据内容出错的校验。如：科目错、数量错等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、数据多余或不足的校验。如：必须输入的内容、重复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输入内容等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校验方法：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、重复校验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、数据类型校验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、逻辑校验：如：月份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、界限校验：如：单价</a:t>
            </a: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&gt;0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en-US" altLang="zh-CN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e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、平衡校验：如：借贷平衡、小计与总计相等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kumimoji="1" lang="zh-CN" altLang="en-US" sz="2400" smtClean="0">
                <a:solidFill>
                  <a:srgbClr val="003366"/>
                </a:solidFill>
                <a:latin typeface="Times New Roman" panose="02020603050405020304" pitchFamily="18" charset="0"/>
              </a:rPr>
              <a:t>（三）</a:t>
            </a:r>
            <a:r>
              <a:rPr lang="zh-CN" altLang="en-US" sz="2400" smtClean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用户界面的设计：菜单方式、会话管理方式、操作提示方式、操作权限管理方式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6.5</a:t>
            </a:r>
            <a:r>
              <a:rPr lang="zh-CN" altLang="en-US" dirty="0" smtClean="0">
                <a:solidFill>
                  <a:srgbClr val="003366"/>
                </a:solidFill>
              </a:rPr>
              <a:t>节   用户界面设计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ChangeArrowheads="1"/>
          </p:cNvSpPr>
          <p:nvPr/>
        </p:nvSpPr>
        <p:spPr bwMode="auto">
          <a:xfrm>
            <a:off x="0" y="1412875"/>
            <a:ext cx="914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系统设计说明书</a:t>
            </a:r>
            <a:r>
              <a:rPr lang="zh-CN" alt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是：</a:t>
            </a: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/>
            </a:pPr>
            <a:r>
              <a:rPr lang="zh-CN" alt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endParaRPr lang="en-US" altLang="zh-CN" sz="24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205038"/>
            <a:ext cx="16827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3" y="2276475"/>
            <a:ext cx="1684337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276475"/>
            <a:ext cx="168433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908175" y="3644900"/>
            <a:ext cx="1428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fontAlgn="t" hangingPunct="1"/>
            <a:r>
              <a:rPr lang="en-US" altLang="zh-CN" sz="1800">
                <a:solidFill>
                  <a:srgbClr val="166992"/>
                </a:solidFill>
              </a:rPr>
              <a:t>  </a:t>
            </a:r>
            <a:r>
              <a:rPr lang="zh-CN" altLang="en-US" sz="1800">
                <a:solidFill>
                  <a:srgbClr val="166992"/>
                </a:solidFill>
                <a:ea typeface="仿宋_GB2312" pitchFamily="49" charset="-122"/>
              </a:rPr>
              <a:t>系统设计阶段的主要成果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3779838" y="3789363"/>
            <a:ext cx="1428750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800">
                <a:solidFill>
                  <a:srgbClr val="166992"/>
                </a:solidFill>
                <a:ea typeface="仿宋_GB2312" pitchFamily="49" charset="-122"/>
              </a:rPr>
              <a:t>新系统的物理模型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5653088" y="3717925"/>
            <a:ext cx="142875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800">
                <a:solidFill>
                  <a:srgbClr val="166992"/>
                </a:solidFill>
                <a:ea typeface="仿宋_GB2312" pitchFamily="49" charset="-122"/>
              </a:rPr>
              <a:t>系统实施的主要依据</a:t>
            </a:r>
          </a:p>
        </p:txBody>
      </p:sp>
      <p:sp>
        <p:nvSpPr>
          <p:cNvPr id="91145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6.6</a:t>
            </a:r>
            <a:r>
              <a:rPr lang="zh-CN" altLang="en-US" dirty="0" smtClean="0">
                <a:solidFill>
                  <a:srgbClr val="003366"/>
                </a:solidFill>
              </a:rPr>
              <a:t>节   </a:t>
            </a:r>
            <a:r>
              <a:rPr lang="zh-CN" altLang="en-US" dirty="0">
                <a:solidFill>
                  <a:srgbClr val="003366"/>
                </a:solidFill>
              </a:rPr>
              <a:t>系统设计说明书</a:t>
            </a:r>
            <a:endParaRPr lang="en-US" altLang="zh-CN" dirty="0">
              <a:solidFill>
                <a:srgbClr val="0033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8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48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84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84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Oval 7"/>
          <p:cNvSpPr>
            <a:spLocks noChangeArrowheads="1"/>
          </p:cNvSpPr>
          <p:nvPr/>
        </p:nvSpPr>
        <p:spPr bwMode="gray">
          <a:xfrm rot="-1543677">
            <a:off x="6950075" y="4487863"/>
            <a:ext cx="1184275" cy="338137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59778" name="Freeform 2"/>
          <p:cNvSpPr>
            <a:spLocks noEditPoints="1"/>
          </p:cNvSpPr>
          <p:nvPr/>
        </p:nvSpPr>
        <p:spPr bwMode="gray">
          <a:xfrm rot="-1358056">
            <a:off x="1079500" y="2813050"/>
            <a:ext cx="6761163" cy="2690813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30196"/>
                  <a:invGamma/>
                  <a:alpha val="3600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92164" name="Oval 3"/>
          <p:cNvSpPr>
            <a:spLocks noChangeArrowheads="1"/>
          </p:cNvSpPr>
          <p:nvPr/>
        </p:nvSpPr>
        <p:spPr bwMode="gray">
          <a:xfrm rot="-1543677">
            <a:off x="4124722" y="2778912"/>
            <a:ext cx="1182688" cy="338138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92165" name="Oval 4"/>
          <p:cNvSpPr>
            <a:spLocks noChangeArrowheads="1"/>
          </p:cNvSpPr>
          <p:nvPr/>
        </p:nvSpPr>
        <p:spPr bwMode="gray">
          <a:xfrm rot="-1543677">
            <a:off x="7027863" y="2549525"/>
            <a:ext cx="1182687" cy="338138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92166" name="Oval 5"/>
          <p:cNvSpPr>
            <a:spLocks noChangeArrowheads="1"/>
          </p:cNvSpPr>
          <p:nvPr/>
        </p:nvSpPr>
        <p:spPr bwMode="gray">
          <a:xfrm rot="-1543677">
            <a:off x="2687638" y="5510213"/>
            <a:ext cx="1184275" cy="338137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92167" name="Oval 6"/>
          <p:cNvSpPr>
            <a:spLocks noChangeArrowheads="1"/>
          </p:cNvSpPr>
          <p:nvPr/>
        </p:nvSpPr>
        <p:spPr bwMode="gray">
          <a:xfrm rot="-1543677">
            <a:off x="5148263" y="4859338"/>
            <a:ext cx="1182687" cy="338137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92168" name="Oval 7"/>
          <p:cNvSpPr>
            <a:spLocks noChangeArrowheads="1"/>
          </p:cNvSpPr>
          <p:nvPr/>
        </p:nvSpPr>
        <p:spPr bwMode="gray">
          <a:xfrm rot="-1543677">
            <a:off x="1811338" y="4164013"/>
            <a:ext cx="1184275" cy="338137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59784" name="Oval 8"/>
          <p:cNvSpPr>
            <a:spLocks noChangeArrowheads="1"/>
          </p:cNvSpPr>
          <p:nvPr/>
        </p:nvSpPr>
        <p:spPr bwMode="gray">
          <a:xfrm>
            <a:off x="3419872" y="2093112"/>
            <a:ext cx="1268413" cy="12223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9785" name="Oval 9"/>
          <p:cNvSpPr>
            <a:spLocks noChangeArrowheads="1"/>
          </p:cNvSpPr>
          <p:nvPr/>
        </p:nvSpPr>
        <p:spPr bwMode="gray">
          <a:xfrm>
            <a:off x="1177925" y="3449638"/>
            <a:ext cx="1265238" cy="122237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9786" name="Oval 10"/>
          <p:cNvSpPr>
            <a:spLocks noChangeArrowheads="1"/>
          </p:cNvSpPr>
          <p:nvPr/>
        </p:nvSpPr>
        <p:spPr bwMode="gray">
          <a:xfrm>
            <a:off x="2051050" y="4789488"/>
            <a:ext cx="1265238" cy="1222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9787" name="Oval 11"/>
          <p:cNvSpPr>
            <a:spLocks noChangeArrowheads="1"/>
          </p:cNvSpPr>
          <p:nvPr/>
        </p:nvSpPr>
        <p:spPr bwMode="gray">
          <a:xfrm>
            <a:off x="4121150" y="4494213"/>
            <a:ext cx="1266825" cy="122237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9788" name="Oval 12"/>
          <p:cNvSpPr>
            <a:spLocks noChangeArrowheads="1"/>
          </p:cNvSpPr>
          <p:nvPr/>
        </p:nvSpPr>
        <p:spPr bwMode="gray">
          <a:xfrm>
            <a:off x="6421438" y="1838325"/>
            <a:ext cx="1196975" cy="12239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4" name="Text Box 13"/>
          <p:cNvSpPr txBox="1">
            <a:spLocks noChangeArrowheads="1"/>
          </p:cNvSpPr>
          <p:nvPr/>
        </p:nvSpPr>
        <p:spPr bwMode="gray">
          <a:xfrm>
            <a:off x="1309688" y="3652838"/>
            <a:ext cx="10350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人工过程相关设计</a:t>
            </a:r>
            <a:endParaRPr lang="zh-CN" altLang="en-US" sz="2000" b="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5" name="Text Box 14"/>
          <p:cNvSpPr txBox="1">
            <a:spLocks noChangeArrowheads="1"/>
          </p:cNvSpPr>
          <p:nvPr/>
        </p:nvSpPr>
        <p:spPr bwMode="gray">
          <a:xfrm>
            <a:off x="3570287" y="2204864"/>
            <a:ext cx="10017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实施方案总计划 </a:t>
            </a:r>
            <a:endParaRPr lang="zh-CN" altLang="en-US" sz="2000" b="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6" name="Text Box 15"/>
          <p:cNvSpPr txBox="1">
            <a:spLocks noChangeArrowheads="1"/>
          </p:cNvSpPr>
          <p:nvPr/>
        </p:nvSpPr>
        <p:spPr bwMode="gray">
          <a:xfrm>
            <a:off x="6640513" y="1981200"/>
            <a:ext cx="7699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模块设计</a:t>
            </a:r>
            <a:endParaRPr lang="zh-CN" altLang="en-US" sz="2000" b="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7" name="Text Box 16"/>
          <p:cNvSpPr txBox="1">
            <a:spLocks noChangeArrowheads="1"/>
          </p:cNvSpPr>
          <p:nvPr/>
        </p:nvSpPr>
        <p:spPr bwMode="gray">
          <a:xfrm>
            <a:off x="4414838" y="4746625"/>
            <a:ext cx="73501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界面设计说明</a:t>
            </a:r>
            <a:endParaRPr lang="zh-CN" altLang="en-US" sz="2000" b="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8" name="Text Box 17"/>
          <p:cNvSpPr txBox="1">
            <a:spLocks noChangeArrowheads="1"/>
          </p:cNvSpPr>
          <p:nvPr/>
        </p:nvSpPr>
        <p:spPr bwMode="gray">
          <a:xfrm>
            <a:off x="2347913" y="5013325"/>
            <a:ext cx="7826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数据库设计 </a:t>
            </a:r>
            <a:endParaRPr lang="zh-CN" altLang="en-US" sz="2000" b="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79" name="Text Box 18"/>
          <p:cNvSpPr txBox="1">
            <a:spLocks noChangeArrowheads="1"/>
          </p:cNvSpPr>
          <p:nvPr/>
        </p:nvSpPr>
        <p:spPr bwMode="gray">
          <a:xfrm>
            <a:off x="4078288" y="3176588"/>
            <a:ext cx="155575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系统设计内容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9797" name="Text Box 21"/>
          <p:cNvSpPr txBox="1">
            <a:spLocks noChangeArrowheads="1"/>
          </p:cNvSpPr>
          <p:nvPr/>
        </p:nvSpPr>
        <p:spPr bwMode="auto">
          <a:xfrm>
            <a:off x="179388" y="1125538"/>
            <a:ext cx="8424862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系统设计说明书的组成：引言，系统设计内容，新系统实施计划</a:t>
            </a:r>
          </a:p>
        </p:txBody>
      </p:sp>
      <p:sp>
        <p:nvSpPr>
          <p:cNvPr id="92181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 smtClean="0">
                <a:solidFill>
                  <a:srgbClr val="003366"/>
                </a:solidFill>
              </a:rPr>
              <a:t>6.6</a:t>
            </a:r>
            <a:r>
              <a:rPr lang="zh-CN" altLang="en-US" dirty="0" smtClean="0">
                <a:solidFill>
                  <a:srgbClr val="003366"/>
                </a:solidFill>
              </a:rPr>
              <a:t>节   </a:t>
            </a:r>
            <a:r>
              <a:rPr lang="zh-CN" altLang="en-US" dirty="0">
                <a:solidFill>
                  <a:srgbClr val="003366"/>
                </a:solidFill>
              </a:rPr>
              <a:t>系统设计说明书</a:t>
            </a:r>
            <a:endParaRPr lang="en-US" altLang="zh-CN" dirty="0">
              <a:solidFill>
                <a:srgbClr val="003366"/>
              </a:solidFill>
            </a:endParaRP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gray">
          <a:xfrm>
            <a:off x="6148388" y="3679825"/>
            <a:ext cx="1265237" cy="1222375"/>
          </a:xfrm>
          <a:prstGeom prst="ellipse">
            <a:avLst/>
          </a:pr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rgbClr val="C0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zh-CN" b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83" name="Text Box 13"/>
          <p:cNvSpPr txBox="1">
            <a:spLocks noChangeArrowheads="1"/>
          </p:cNvSpPr>
          <p:nvPr/>
        </p:nvSpPr>
        <p:spPr bwMode="gray">
          <a:xfrm>
            <a:off x="6280150" y="3883025"/>
            <a:ext cx="1035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代码</a:t>
            </a:r>
            <a:endParaRPr lang="en-US" altLang="zh-CN" sz="20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设计 </a:t>
            </a:r>
            <a:endParaRPr lang="zh-CN" altLang="en-US" sz="20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621088" y="2411413"/>
            <a:ext cx="4411662" cy="1220787"/>
            <a:chOff x="3650291" y="1805278"/>
            <a:chExt cx="4412200" cy="914847"/>
          </a:xfrm>
        </p:grpSpPr>
        <p:pic>
          <p:nvPicPr>
            <p:cNvPr id="93216" name="矩形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0291" y="2069512"/>
              <a:ext cx="4412200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217" name="组合 5"/>
            <p:cNvGrpSpPr>
              <a:grpSpLocks/>
            </p:cNvGrpSpPr>
            <p:nvPr/>
          </p:nvGrpSpPr>
          <p:grpSpPr bwMode="auto">
            <a:xfrm>
              <a:off x="3941944" y="1805278"/>
              <a:ext cx="746584" cy="746584"/>
              <a:chOff x="3811619" y="2311385"/>
              <a:chExt cx="950912" cy="950912"/>
            </a:xfrm>
          </p:grpSpPr>
          <p:pic>
            <p:nvPicPr>
              <p:cNvPr id="93218" name="圆角矩形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1619" y="2311385"/>
                <a:ext cx="950912" cy="95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219" name="TextBox 61"/>
              <p:cNvSpPr txBox="1">
                <a:spLocks noChangeArrowheads="1"/>
              </p:cNvSpPr>
              <p:nvPr/>
            </p:nvSpPr>
            <p:spPr bwMode="auto">
              <a:xfrm>
                <a:off x="4102131" y="2601897"/>
                <a:ext cx="3794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</p:grp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4545013" y="2825750"/>
            <a:ext cx="22590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结构化系统设计的思想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217863" y="3328988"/>
            <a:ext cx="4810125" cy="1228725"/>
            <a:chOff x="3247708" y="2494528"/>
            <a:chExt cx="4809797" cy="919832"/>
          </a:xfrm>
        </p:grpSpPr>
        <p:pic>
          <p:nvPicPr>
            <p:cNvPr id="93212" name="矩形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708" y="2762501"/>
              <a:ext cx="4809797" cy="651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213" name="组合 11"/>
            <p:cNvGrpSpPr>
              <a:grpSpLocks/>
            </p:cNvGrpSpPr>
            <p:nvPr/>
          </p:nvGrpSpPr>
          <p:grpSpPr bwMode="auto">
            <a:xfrm>
              <a:off x="3597942" y="2494528"/>
              <a:ext cx="746584" cy="746585"/>
              <a:chOff x="3373469" y="3189272"/>
              <a:chExt cx="950912" cy="950913"/>
            </a:xfrm>
          </p:grpSpPr>
          <p:pic>
            <p:nvPicPr>
              <p:cNvPr id="93214" name="圆角矩形 1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3469" y="3189272"/>
                <a:ext cx="950912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215" name="TextBox 61"/>
              <p:cNvSpPr txBox="1">
                <a:spLocks noChangeArrowheads="1"/>
              </p:cNvSpPr>
              <p:nvPr/>
            </p:nvSpPr>
            <p:spPr bwMode="auto">
              <a:xfrm>
                <a:off x="3662394" y="3476610"/>
                <a:ext cx="3794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792413" y="4268788"/>
            <a:ext cx="5227637" cy="1211262"/>
            <a:chOff x="2821445" y="3198736"/>
            <a:chExt cx="5227336" cy="908614"/>
          </a:xfrm>
        </p:grpSpPr>
        <p:pic>
          <p:nvPicPr>
            <p:cNvPr id="93208" name="矩形 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1445" y="3456737"/>
              <a:ext cx="5227336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209" name="组合 16"/>
            <p:cNvGrpSpPr>
              <a:grpSpLocks/>
            </p:cNvGrpSpPr>
            <p:nvPr/>
          </p:nvGrpSpPr>
          <p:grpSpPr bwMode="auto">
            <a:xfrm>
              <a:off x="3180403" y="3198736"/>
              <a:ext cx="747831" cy="746584"/>
              <a:chOff x="2841656" y="4086210"/>
              <a:chExt cx="952500" cy="950912"/>
            </a:xfrm>
          </p:grpSpPr>
          <p:pic>
            <p:nvPicPr>
              <p:cNvPr id="93210" name="圆角矩形 1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1656" y="4086210"/>
                <a:ext cx="952500" cy="95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211" name="TextBox 61"/>
              <p:cNvSpPr txBox="1">
                <a:spLocks noChangeArrowheads="1"/>
              </p:cNvSpPr>
              <p:nvPr/>
            </p:nvSpPr>
            <p:spPr bwMode="auto">
              <a:xfrm>
                <a:off x="3128994" y="4375135"/>
                <a:ext cx="379412" cy="306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</p:grp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419350" y="5194300"/>
            <a:ext cx="5624513" cy="1212850"/>
            <a:chOff x="2448776" y="3892971"/>
            <a:chExt cx="5623686" cy="908615"/>
          </a:xfrm>
        </p:grpSpPr>
        <p:pic>
          <p:nvPicPr>
            <p:cNvPr id="93204" name="矩形 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776" y="4145988"/>
              <a:ext cx="5623686" cy="65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205" name="组合 21"/>
            <p:cNvGrpSpPr>
              <a:grpSpLocks/>
            </p:cNvGrpSpPr>
            <p:nvPr/>
          </p:nvGrpSpPr>
          <p:grpSpPr bwMode="auto">
            <a:xfrm>
              <a:off x="2817706" y="3892971"/>
              <a:ext cx="746584" cy="746585"/>
              <a:chOff x="2379694" y="4970447"/>
              <a:chExt cx="950912" cy="950913"/>
            </a:xfrm>
          </p:grpSpPr>
          <p:pic>
            <p:nvPicPr>
              <p:cNvPr id="93206" name="圆角矩形 1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9694" y="4970447"/>
                <a:ext cx="950912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207" name="TextBox 61"/>
              <p:cNvSpPr txBox="1">
                <a:spLocks noChangeArrowheads="1"/>
              </p:cNvSpPr>
              <p:nvPr/>
            </p:nvSpPr>
            <p:spPr bwMode="auto">
              <a:xfrm>
                <a:off x="2667031" y="5259372"/>
                <a:ext cx="3778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</p:grpSp>
      </p:grpSp>
      <p:pic>
        <p:nvPicPr>
          <p:cNvPr id="25" name="任意多边形 18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338263"/>
            <a:ext cx="239712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34"/>
          <p:cNvSpPr txBox="1">
            <a:spLocks noChangeArrowheads="1"/>
          </p:cNvSpPr>
          <p:nvPr/>
        </p:nvSpPr>
        <p:spPr bwMode="auto">
          <a:xfrm>
            <a:off x="4240213" y="3790950"/>
            <a:ext cx="4508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模块、模块化的概念、模块分解设计的基本原则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71"/>
          <p:cNvSpPr txBox="1">
            <a:spLocks noChangeArrowheads="1"/>
          </p:cNvSpPr>
          <p:nvPr/>
        </p:nvSpPr>
        <p:spPr bwMode="auto">
          <a:xfrm>
            <a:off x="3759200" y="4694238"/>
            <a:ext cx="3476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总体设计、详细设计的内容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71"/>
          <p:cNvSpPr txBox="1">
            <a:spLocks noChangeArrowheads="1"/>
          </p:cNvSpPr>
          <p:nvPr/>
        </p:nvSpPr>
        <p:spPr bwMode="auto">
          <a:xfrm>
            <a:off x="3386138" y="5627688"/>
            <a:ext cx="2909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系统设计说明书的主要内容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 descr="未标题-1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719263"/>
            <a:ext cx="150018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971925" y="1477963"/>
            <a:ext cx="4019550" cy="1193800"/>
            <a:chOff x="4037916" y="1130984"/>
            <a:chExt cx="4019590" cy="894904"/>
          </a:xfrm>
        </p:grpSpPr>
        <p:pic>
          <p:nvPicPr>
            <p:cNvPr id="93200" name="矩形 1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7916" y="1375275"/>
              <a:ext cx="4019590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3201" name="组合 31"/>
            <p:cNvGrpSpPr>
              <a:grpSpLocks/>
            </p:cNvGrpSpPr>
            <p:nvPr/>
          </p:nvGrpSpPr>
          <p:grpSpPr bwMode="auto">
            <a:xfrm>
              <a:off x="4344526" y="1130984"/>
              <a:ext cx="746585" cy="746585"/>
              <a:chOff x="4324381" y="1452547"/>
              <a:chExt cx="950913" cy="950913"/>
            </a:xfrm>
          </p:grpSpPr>
          <p:pic>
            <p:nvPicPr>
              <p:cNvPr id="93202" name="圆角矩形 2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4381" y="1452547"/>
                <a:ext cx="950913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203" name="TextBox 61"/>
              <p:cNvSpPr txBox="1">
                <a:spLocks noChangeArrowheads="1"/>
              </p:cNvSpPr>
              <p:nvPr/>
            </p:nvSpPr>
            <p:spPr bwMode="auto">
              <a:xfrm>
                <a:off x="4611719" y="1738297"/>
                <a:ext cx="3794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</p:grpSp>
      <p:sp>
        <p:nvSpPr>
          <p:cNvPr id="461862" name="Text Box 38"/>
          <p:cNvSpPr txBox="1">
            <a:spLocks noChangeArrowheads="1"/>
          </p:cNvSpPr>
          <p:nvPr/>
        </p:nvSpPr>
        <p:spPr bwMode="auto">
          <a:xfrm>
            <a:off x="1331913" y="1125538"/>
            <a:ext cx="27352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2800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本章重点内容</a:t>
            </a:r>
          </a:p>
        </p:txBody>
      </p:sp>
      <p:sp>
        <p:nvSpPr>
          <p:cNvPr id="93198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3502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3366"/>
                </a:solidFill>
              </a:rPr>
              <a:t>第</a:t>
            </a:r>
            <a:r>
              <a:rPr lang="en-US" altLang="zh-CN">
                <a:solidFill>
                  <a:srgbClr val="003366"/>
                </a:solidFill>
              </a:rPr>
              <a:t>6</a:t>
            </a:r>
            <a:r>
              <a:rPr lang="zh-CN" altLang="en-US">
                <a:solidFill>
                  <a:srgbClr val="003366"/>
                </a:solidFill>
              </a:rPr>
              <a:t>章   系统设计</a:t>
            </a:r>
            <a:endParaRPr lang="en-US" altLang="zh-CN">
              <a:solidFill>
                <a:srgbClr val="003366"/>
              </a:solidFill>
            </a:endParaRPr>
          </a:p>
        </p:txBody>
      </p:sp>
      <p:sp>
        <p:nvSpPr>
          <p:cNvPr id="93199" name="文本框 1"/>
          <p:cNvSpPr txBox="1">
            <a:spLocks noChangeArrowheads="1"/>
          </p:cNvSpPr>
          <p:nvPr/>
        </p:nvSpPr>
        <p:spPr bwMode="auto">
          <a:xfrm>
            <a:off x="4799013" y="1771650"/>
            <a:ext cx="3870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系统设计的概念，目的，主要内容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94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94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82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82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34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34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86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50825" y="1124744"/>
            <a:ext cx="8029575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900" dirty="0">
              <a:solidFill>
                <a:srgbClr val="CC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6.2.1 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模块及其层次分解 </a:t>
            </a:r>
            <a:endParaRPr kumimoji="1" lang="en-US" altLang="zh-CN" sz="3200" dirty="0" smtClean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endParaRPr kumimoji="1" lang="en-US" altLang="zh-CN" sz="3200" dirty="0" smtClean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结构化设计方法的</a:t>
            </a:r>
            <a:r>
              <a:rPr kumimoji="1" lang="zh-CN" altLang="en-US" sz="32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基本思想</a:t>
            </a:r>
          </a:p>
          <a:p>
            <a:pPr eaLnBrk="1" hangingPunct="1"/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以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逻辑功能设计和数据流关系 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基础，</a:t>
            </a:r>
            <a:endParaRPr kumimoji="1" lang="en-US" altLang="zh-CN" sz="3200" dirty="0" smtClean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en-US" altLang="zh-CN" sz="3200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根据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数据流程图和数据字典</a:t>
            </a:r>
            <a:endParaRPr kumimoji="1"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借助 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设计准则和图标工具</a:t>
            </a:r>
            <a:endParaRPr kumimoji="1"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通过自上而下、自下而上</a:t>
            </a:r>
            <a:endParaRPr kumimoji="1" lang="en-US" altLang="zh-CN" sz="3200" dirty="0" smtClean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  把系统划分成          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模块</a:t>
            </a:r>
            <a:endParaRPr kumimoji="1" lang="en-US" altLang="zh-CN" sz="3200" dirty="0" smtClean="0">
              <a:solidFill>
                <a:srgbClr val="FF00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endParaRPr kumimoji="1" lang="zh-CN" altLang="en-US" sz="3200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/>
            <a:endParaRPr kumimoji="1" lang="en-US" altLang="zh-CN" sz="2400" dirty="0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3366"/>
                </a:solidFill>
              </a:rPr>
              <a:t>第</a:t>
            </a:r>
            <a:r>
              <a:rPr lang="en-US" altLang="zh-CN" sz="3200">
                <a:solidFill>
                  <a:srgbClr val="003366"/>
                </a:solidFill>
              </a:rPr>
              <a:t>6.2</a:t>
            </a:r>
            <a:r>
              <a:rPr lang="zh-CN" altLang="en-US" sz="3200">
                <a:solidFill>
                  <a:srgbClr val="003366"/>
                </a:solidFill>
              </a:rPr>
              <a:t>节   结构化设计</a:t>
            </a:r>
            <a:endParaRPr lang="en-US" altLang="zh-CN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062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1181100"/>
            <a:ext cx="9144000" cy="3688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dirty="0">
                <a:latin typeface="Times New Roman" panose="02020603050405020304" pitchFamily="18" charset="0"/>
              </a:rPr>
              <a:t>   </a:t>
            </a:r>
            <a:endParaRPr kumimoji="1" lang="zh-CN" altLang="en-US" sz="3200" dirty="0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3366"/>
                </a:solidFill>
              </a:rPr>
              <a:t>第</a:t>
            </a:r>
            <a:r>
              <a:rPr lang="en-US" altLang="zh-CN" sz="3200" dirty="0">
                <a:solidFill>
                  <a:srgbClr val="003366"/>
                </a:solidFill>
              </a:rPr>
              <a:t>6.2</a:t>
            </a:r>
            <a:r>
              <a:rPr lang="zh-CN" altLang="en-US" sz="3200" dirty="0">
                <a:solidFill>
                  <a:srgbClr val="003366"/>
                </a:solidFill>
              </a:rPr>
              <a:t>节   </a:t>
            </a:r>
            <a:r>
              <a:rPr lang="zh-CN" altLang="en-US" sz="3200" dirty="0" smtClean="0">
                <a:solidFill>
                  <a:srgbClr val="003366"/>
                </a:solidFill>
              </a:rPr>
              <a:t>结构化设计</a:t>
            </a:r>
            <a:endParaRPr lang="en-US" altLang="zh-CN" sz="3200" dirty="0">
              <a:solidFill>
                <a:srgbClr val="003366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980728"/>
            <a:ext cx="813690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kumimoji="1" lang="zh-CN" altLang="en-US" sz="3200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结构化系统设计的优点：</a:t>
            </a:r>
          </a:p>
          <a:p>
            <a:pPr eaLnBrk="1" hangingPunct="1"/>
            <a:r>
              <a:rPr kumimoji="1" lang="zh-CN" altLang="en-US" sz="3200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    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、利用结构化系统划分的方法，可以将复杂的系统分解成较小的单元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(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模块），便于进行系统设计。</a:t>
            </a: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、提供系统设计的参考准则，可以提高信息系统的品质。</a:t>
            </a: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、易于进行系统的维护、调试和测试等</a:t>
            </a:r>
          </a:p>
          <a:p>
            <a:pPr eaLnBrk="1" hangingPunct="1"/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    </a:t>
            </a:r>
            <a:r>
              <a:rPr kumimoji="1" lang="en-US" altLang="zh-CN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200" dirty="0" smtClean="0">
                <a:solidFill>
                  <a:srgbClr val="003366"/>
                </a:solidFill>
                <a:latin typeface="Times New Roman" panose="02020603050405020304" pitchFamily="18" charset="0"/>
              </a:rPr>
              <a:t>、依据结构化系统设计的步骤进行设计，可以缩短系统的整体开发周期，提高开发效率。</a:t>
            </a: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531552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48" descr="Z$B{NY`JSB8V[{H7{(}G{]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20938"/>
            <a:ext cx="7489825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17"/>
          <p:cNvSpPr txBox="1">
            <a:spLocks noChangeArrowheads="1"/>
          </p:cNvSpPr>
          <p:nvPr/>
        </p:nvSpPr>
        <p:spPr bwMode="auto">
          <a:xfrm>
            <a:off x="2794000" y="3048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</a:rPr>
              <a:t>第</a:t>
            </a:r>
            <a:r>
              <a:rPr lang="en-US" altLang="zh-CN" dirty="0">
                <a:solidFill>
                  <a:srgbClr val="003366"/>
                </a:solidFill>
              </a:rPr>
              <a:t>6.2</a:t>
            </a:r>
            <a:r>
              <a:rPr lang="zh-CN" altLang="en-US" dirty="0">
                <a:solidFill>
                  <a:srgbClr val="003366"/>
                </a:solidFill>
              </a:rPr>
              <a:t>节   </a:t>
            </a:r>
            <a:r>
              <a:rPr lang="zh-CN" altLang="en-US" dirty="0" smtClean="0">
                <a:solidFill>
                  <a:srgbClr val="003366"/>
                </a:solidFill>
              </a:rPr>
              <a:t>结构化设计</a:t>
            </a:r>
            <a:endParaRPr lang="en-US" altLang="zh-CN" dirty="0">
              <a:solidFill>
                <a:srgbClr val="00336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659" y="1283256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6.2.1 </a:t>
            </a:r>
            <a:r>
              <a:rPr kumimoji="1" lang="zh-CN" altLang="en-US" dirty="0">
                <a:solidFill>
                  <a:srgbClr val="0033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模块及其层次分解 </a:t>
            </a:r>
            <a:endParaRPr kumimoji="1" lang="en-US" altLang="zh-CN" dirty="0">
              <a:solidFill>
                <a:srgbClr val="0033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effectLst>
            <a:outerShdw dist="28398" dir="15939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>
                <a:ea typeface="隶书" panose="02010509060101010101" pitchFamily="49" charset="-122"/>
              </a:rPr>
              <a:t>模块结构图</a:t>
            </a:r>
          </a:p>
        </p:txBody>
      </p:sp>
      <p:sp>
        <p:nvSpPr>
          <p:cNvPr id="765955" name="Rectangle 3"/>
          <p:cNvSpPr>
            <a:spLocks noChangeArrowheads="1"/>
          </p:cNvSpPr>
          <p:nvPr/>
        </p:nvSpPr>
        <p:spPr bwMode="auto">
          <a:xfrm>
            <a:off x="1042988" y="1052513"/>
            <a:ext cx="237648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直接调用也叫顺序调用</a:t>
            </a:r>
          </a:p>
        </p:txBody>
      </p:sp>
      <p:sp>
        <p:nvSpPr>
          <p:cNvPr id="765956" name="Text Box 4"/>
          <p:cNvSpPr txBox="1">
            <a:spLocks noChangeArrowheads="1"/>
          </p:cNvSpPr>
          <p:nvPr/>
        </p:nvSpPr>
        <p:spPr bwMode="auto">
          <a:xfrm>
            <a:off x="3779838" y="1268413"/>
            <a:ext cx="4800600" cy="45164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200" b="1">
                <a:latin typeface="Tahoma" panose="020B0604030504040204" pitchFamily="34" charset="0"/>
                <a:ea typeface="宋体" panose="02010600030101010101" pitchFamily="2" charset="-122"/>
              </a:rPr>
              <a:t>甲：调用模块</a:t>
            </a:r>
          </a:p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200" b="1">
                <a:latin typeface="Tahoma" panose="020B0604030504040204" pitchFamily="34" charset="0"/>
                <a:ea typeface="宋体" panose="02010600030101010101" pitchFamily="2" charset="-122"/>
              </a:rPr>
              <a:t>乙：被调用模块</a:t>
            </a:r>
          </a:p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200" b="1">
                <a:latin typeface="Tahoma" panose="020B0604030504040204" pitchFamily="34" charset="0"/>
                <a:ea typeface="宋体" panose="02010600030101010101" pitchFamily="2" charset="-122"/>
              </a:rPr>
              <a:t>一个模块可直接调用一个下层模块，也可直接调用多个下层模块</a:t>
            </a:r>
          </a:p>
        </p:txBody>
      </p:sp>
      <p:grpSp>
        <p:nvGrpSpPr>
          <p:cNvPr id="765957" name="Group 5"/>
          <p:cNvGrpSpPr>
            <a:grpSpLocks/>
          </p:cNvGrpSpPr>
          <p:nvPr/>
        </p:nvGrpSpPr>
        <p:grpSpPr bwMode="auto">
          <a:xfrm>
            <a:off x="1804988" y="2209800"/>
            <a:ext cx="1066800" cy="2971800"/>
            <a:chOff x="960" y="1392"/>
            <a:chExt cx="672" cy="1872"/>
          </a:xfrm>
        </p:grpSpPr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960" y="1392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甲</a:t>
              </a:r>
            </a:p>
          </p:txBody>
        </p:sp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1008" y="2880"/>
              <a:ext cx="624" cy="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1" lang="zh-CN" altLang="en-US" sz="3200" b="1">
                  <a:solidFill>
                    <a:srgbClr val="0033CC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乙</a:t>
              </a:r>
            </a:p>
          </p:txBody>
        </p:sp>
        <p:sp>
          <p:nvSpPr>
            <p:cNvPr id="15368" name="Line 8"/>
            <p:cNvSpPr>
              <a:spLocks noChangeShapeType="1"/>
            </p:cNvSpPr>
            <p:nvPr/>
          </p:nvSpPr>
          <p:spPr bwMode="auto">
            <a:xfrm>
              <a:off x="1296" y="1776"/>
              <a:ext cx="0" cy="1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3452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5955" grpId="0" autoUpdateAnimBg="0"/>
      <p:bldP spid="765956" grpId="0" animBg="1" autoUpdateAnimBg="0"/>
    </p:bldLst>
  </p:timing>
</p:sld>
</file>

<file path=ppt/theme/theme1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2766</TotalTime>
  <Words>3473</Words>
  <Application>Microsoft Office PowerPoint</Application>
  <PresentationFormat>全屏显示(4:3)</PresentationFormat>
  <Paragraphs>676</Paragraphs>
  <Slides>56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58" baseType="lpstr">
      <vt:lpstr>2_默认设计模板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模块结构图</vt:lpstr>
      <vt:lpstr>模块结构图</vt:lpstr>
      <vt:lpstr>模块结构图</vt:lpstr>
      <vt:lpstr>PowerPoint 演示文稿</vt:lpstr>
      <vt:lpstr>PowerPoint 演示文稿</vt:lpstr>
      <vt:lpstr>PowerPoint 演示文稿</vt:lpstr>
      <vt:lpstr>PowerPoint 演示文稿</vt:lpstr>
      <vt:lpstr>      2  根据数据流程图把库存管理模块分解成输入、处理和输出三个功能模块——画出总体IPO图</vt:lpstr>
      <vt:lpstr>3 根据总体IPO图，将输入、处理和输出三个模块再分别进行分解——绘制出库存管理的HIPO图</vt:lpstr>
      <vt:lpstr>分析:</vt:lpstr>
      <vt:lpstr>４在HIPO图的基础上,根据数据字典,绘制各模块的IPO图,作为程序设计的依据.</vt:lpstr>
      <vt:lpstr>PowerPoint 演示文稿</vt:lpstr>
      <vt:lpstr>(1) 偶然聚合</vt:lpstr>
      <vt:lpstr>(2) 逻辑聚合</vt:lpstr>
      <vt:lpstr>逻辑聚合模块举例</vt:lpstr>
      <vt:lpstr>(3) 时间聚合</vt:lpstr>
      <vt:lpstr>PowerPoint 演示文稿</vt:lpstr>
      <vt:lpstr>PowerPoint 演示文稿</vt:lpstr>
      <vt:lpstr>PowerPoint 演示文稿</vt:lpstr>
      <vt:lpstr>模块的聚合性类型：</vt:lpstr>
      <vt:lpstr>PowerPoint 演示文稿</vt:lpstr>
      <vt:lpstr>耦合度</vt:lpstr>
      <vt:lpstr>模块耦合度（续）</vt:lpstr>
      <vt:lpstr>耦合度强弱的因素：</vt:lpstr>
      <vt:lpstr>模块间耦合的类型：</vt:lpstr>
      <vt:lpstr>(1) 数据耦合</vt:lpstr>
      <vt:lpstr>数据耦合</vt:lpstr>
      <vt:lpstr>数据耦合举例</vt:lpstr>
      <vt:lpstr>2、控制耦合</vt:lpstr>
      <vt:lpstr>控制耦合</vt:lpstr>
      <vt:lpstr>（3）内容耦合</vt:lpstr>
      <vt:lpstr>PowerPoint 演示文稿</vt:lpstr>
      <vt:lpstr>模块化设计对耦合度的要求：</vt:lpstr>
      <vt:lpstr>如何降低模块间耦合度</vt:lpstr>
      <vt:lpstr>耦合、聚合与模块独立性关系</vt:lpstr>
      <vt:lpstr>PowerPoint 演示文稿</vt:lpstr>
      <vt:lpstr>PowerPoint 演示文稿</vt:lpstr>
      <vt:lpstr>PowerPoint 演示文稿</vt:lpstr>
      <vt:lpstr>PowerPoint 演示文稿</vt:lpstr>
      <vt:lpstr>身份证中的校验位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sony</dc:creator>
  <cp:lastModifiedBy>LiuQiaoLing</cp:lastModifiedBy>
  <cp:revision>167</cp:revision>
  <dcterms:created xsi:type="dcterms:W3CDTF">2004-06-24T12:38:04Z</dcterms:created>
  <dcterms:modified xsi:type="dcterms:W3CDTF">2018-03-16T02:28:46Z</dcterms:modified>
</cp:coreProperties>
</file>