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655" r:id="rId2"/>
    <p:sldMasterId id="2147483656" r:id="rId3"/>
    <p:sldMasterId id="2147483659" r:id="rId4"/>
    <p:sldMasterId id="2147483755" r:id="rId5"/>
    <p:sldMasterId id="2147484194" r:id="rId6"/>
    <p:sldMasterId id="2147484208" r:id="rId7"/>
    <p:sldMasterId id="2147484222" r:id="rId8"/>
    <p:sldMasterId id="2147484237" r:id="rId9"/>
  </p:sldMasterIdLst>
  <p:notesMasterIdLst>
    <p:notesMasterId r:id="rId54"/>
  </p:notesMasterIdLst>
  <p:sldIdLst>
    <p:sldId id="470" r:id="rId10"/>
    <p:sldId id="511" r:id="rId11"/>
    <p:sldId id="516" r:id="rId12"/>
    <p:sldId id="517" r:id="rId13"/>
    <p:sldId id="519" r:id="rId14"/>
    <p:sldId id="442" r:id="rId15"/>
    <p:sldId id="664" r:id="rId16"/>
    <p:sldId id="608" r:id="rId17"/>
    <p:sldId id="633" r:id="rId18"/>
    <p:sldId id="634" r:id="rId19"/>
    <p:sldId id="607" r:id="rId20"/>
    <p:sldId id="446" r:id="rId21"/>
    <p:sldId id="447" r:id="rId22"/>
    <p:sldId id="610" r:id="rId23"/>
    <p:sldId id="445" r:id="rId24"/>
    <p:sldId id="531" r:id="rId25"/>
    <p:sldId id="636" r:id="rId26"/>
    <p:sldId id="639" r:id="rId27"/>
    <p:sldId id="452" r:id="rId28"/>
    <p:sldId id="640" r:id="rId29"/>
    <p:sldId id="491" r:id="rId30"/>
    <p:sldId id="457" r:id="rId31"/>
    <p:sldId id="641" r:id="rId32"/>
    <p:sldId id="642" r:id="rId33"/>
    <p:sldId id="611" r:id="rId34"/>
    <p:sldId id="643" r:id="rId35"/>
    <p:sldId id="472" r:id="rId36"/>
    <p:sldId id="644" r:id="rId37"/>
    <p:sldId id="646" r:id="rId38"/>
    <p:sldId id="352" r:id="rId39"/>
    <p:sldId id="647" r:id="rId40"/>
    <p:sldId id="648" r:id="rId41"/>
    <p:sldId id="649" r:id="rId42"/>
    <p:sldId id="650" r:id="rId43"/>
    <p:sldId id="651" r:id="rId44"/>
    <p:sldId id="550" r:id="rId45"/>
    <p:sldId id="655" r:id="rId46"/>
    <p:sldId id="657" r:id="rId47"/>
    <p:sldId id="581" r:id="rId48"/>
    <p:sldId id="662" r:id="rId49"/>
    <p:sldId id="546" r:id="rId50"/>
    <p:sldId id="578" r:id="rId51"/>
    <p:sldId id="663" r:id="rId52"/>
    <p:sldId id="590" r:id="rId53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4E925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02" autoAdjust="0"/>
    <p:restoredTop sz="87020" autoAdjust="0"/>
  </p:normalViewPr>
  <p:slideViewPr>
    <p:cSldViewPr>
      <p:cViewPr varScale="1">
        <p:scale>
          <a:sx n="62" d="100"/>
          <a:sy n="62" d="100"/>
        </p:scale>
        <p:origin x="-1794" y="-90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-166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67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478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478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78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15EEA127-9491-43DA-9D03-60C1C34DBA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685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戴尔还是只把这些数据用于自己，</a:t>
            </a:r>
            <a:r>
              <a:rPr lang="en-US" altLang="zh-CN" dirty="0" err="1" smtClean="0"/>
              <a:t>google</a:t>
            </a:r>
            <a:r>
              <a:rPr lang="zh-CN" altLang="en-US" dirty="0" smtClean="0"/>
              <a:t>把这些数据变成对人人都有用的数据</a:t>
            </a:r>
            <a:r>
              <a:rPr lang="en-US" altLang="zh-CN" dirty="0" smtClean="0"/>
              <a:t>-</a:t>
            </a:r>
            <a:r>
              <a:rPr lang="zh-CN" altLang="en-US" dirty="0" smtClean="0"/>
              <a:t>信息，卖给全世界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EEA127-9491-43DA-9D03-60C1C34DBA0E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842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19277636-50D2-46CF-8F04-8C02EA57A306}" type="slidenum">
              <a:rPr lang="zh-CN" altLang="en-US" sz="1200" smtClean="0"/>
              <a:pPr eaLnBrk="1" hangingPunct="1"/>
              <a:t>19</a:t>
            </a:fld>
            <a:endParaRPr lang="en-US" altLang="zh-CN" sz="1200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噪声要理解成广义的噪音，有个娱乐节目，主持人写一段话，让一排人传下去，主持人就是信息源泉，写出的一段话，就是编码，中间每个人即使下一个人的信道，同时他自己也是译码器，下一个人就是接收器。我打电话，我就是信号源，电话机就是编码器，电话线就是信道，对方的电话机就是译码器，你就是接收器。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EEA127-9491-43DA-9D03-60C1C34DBA0E}" type="slidenum">
              <a:rPr lang="zh-CN" altLang="en-US" smtClean="0"/>
              <a:pPr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3317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EA62AA06-7ED1-42FE-9306-4D8A5DD6D9D9}" type="slidenum">
              <a:rPr lang="zh-CN" altLang="en-US" sz="1200" smtClean="0"/>
              <a:pPr eaLnBrk="1" hangingPunct="1"/>
              <a:t>22</a:t>
            </a:fld>
            <a:endParaRPr lang="en-US" altLang="zh-CN" sz="1200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效率和效果   分散还是集中？集中容易管理，但应对灾难的能力差。</a:t>
            </a:r>
            <a:r>
              <a:rPr lang="en-US" altLang="zh-CN" dirty="0" smtClean="0"/>
              <a:t>911</a:t>
            </a:r>
            <a:r>
              <a:rPr lang="zh-CN" altLang="en-US" dirty="0" smtClean="0"/>
              <a:t>事件表明，备份很重要，摩根在短短几天恢复运行，得益于此。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B3E0C7-8096-4C73-AE13-A8EE5D8309A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3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339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/>
          </a:p>
        </p:txBody>
      </p:sp>
      <p:sp>
        <p:nvSpPr>
          <p:cNvPr id="44339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775A82-4279-4BC2-80FF-C05B2C00D52E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1845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D5EA3250-62D6-4666-A5A9-A192009D22F9}" type="slidenum">
              <a:rPr lang="zh-CN" altLang="en-US" sz="1200" smtClean="0"/>
              <a:pPr eaLnBrk="1" hangingPunct="1"/>
              <a:t>30</a:t>
            </a:fld>
            <a:endParaRPr lang="en-US" altLang="zh-CN" sz="1200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信息系统与系统特征的对应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35C409-7802-441A-BEE1-337C0ABC8E9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808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EB2B4B-7C0D-4FD6-8C94-4F6732B394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回忆系统的的三个方面：要素，结构，功能，目标</a:t>
            </a:r>
          </a:p>
        </p:txBody>
      </p:sp>
    </p:spTree>
    <p:extLst>
      <p:ext uri="{BB962C8B-B14F-4D97-AF65-F5344CB8AC3E}">
        <p14:creationId xmlns:p14="http://schemas.microsoft.com/office/powerpoint/2010/main" val="2953856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DD0CB1-C3C8-4226-8826-078E7286FE2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9688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565D7D-EF16-4DDB-AB21-80842346EA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0828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D49200-4B76-44D0-B632-38283CD57EEA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28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285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/>
          </a:p>
        </p:txBody>
      </p:sp>
      <p:sp>
        <p:nvSpPr>
          <p:cNvPr id="4628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0EB54D-EDE1-448A-8C6A-955F0995454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875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考考大家的数学知识，概率论里面的，还有日本的精准制造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EEA127-9491-43DA-9D03-60C1C34DBA0E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6336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D4F9A1EF-54D2-4741-9F72-21DD0B279D3A}" type="slidenum">
              <a:rPr lang="zh-CN" altLang="en-US" sz="1200" smtClean="0"/>
              <a:pPr eaLnBrk="1" hangingPunct="1"/>
              <a:t>39</a:t>
            </a:fld>
            <a:endParaRPr lang="en-US" altLang="zh-CN" sz="1200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分层次的原因，是管理分层次，也是组织内部的要求</a:t>
            </a:r>
          </a:p>
          <a:p>
            <a:pPr eaLnBrk="1" hangingPunct="1"/>
            <a:r>
              <a:rPr lang="zh-CN" altLang="en-US" dirty="0" smtClean="0"/>
              <a:t>各种对象有独特的需求，组织的职能角度</a:t>
            </a:r>
            <a:r>
              <a:rPr lang="en-US" altLang="zh-CN" dirty="0" smtClean="0"/>
              <a:t>,</a:t>
            </a:r>
            <a:r>
              <a:rPr lang="zh-CN" altLang="en-US" dirty="0" smtClean="0"/>
              <a:t>对应到系统这个基本概念，就是功能，是组织内部的要求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比书中更详细的说明处理器在处理过程中用到数据存贮，而存贮离不开我们对数据结构的良好设计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EEA127-9491-43DA-9D03-60C1C34DBA0E}" type="slidenum">
              <a:rPr lang="zh-CN" altLang="en-US" smtClean="0"/>
              <a:pPr>
                <a:defRPr/>
              </a:pPr>
              <a:t>41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22089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与各学科的关系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EEA127-9491-43DA-9D03-60C1C34DBA0E}" type="slidenum">
              <a:rPr lang="zh-CN" altLang="en-US" smtClean="0"/>
              <a:pPr>
                <a:defRPr/>
              </a:pPr>
              <a:t>42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1204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F5E1A48B-2C20-41AB-9C0D-1F4D3611068A}" type="slidenum">
              <a:rPr lang="zh-CN" altLang="en-US" sz="1200" smtClean="0"/>
              <a:pPr eaLnBrk="1" hangingPunct="1"/>
              <a:t>6</a:t>
            </a:fld>
            <a:endParaRPr lang="en-US" altLang="zh-CN" sz="1200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生活中到处都在与管理信息系统打交道。以学校的饭卡，火车售票系统，为什么能异地购票？有了这个系统，可以实施统计出数据，才可能进行对票源进行实时异地管理。两个地方卖出同一个座位的票，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4B64DDD-5E44-4F4C-B158-4F3F5A387FD6}" type="slidenum">
              <a:rPr lang="zh-CN" altLang="en-US"/>
              <a:pPr eaLnBrk="1" hangingPunct="1"/>
              <a:t>8</a:t>
            </a:fld>
            <a:endParaRPr lang="en-US" altLang="zh-CN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740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A3493F-F282-4F0F-8F51-2B0C7934A8D6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0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/>
          </a:p>
        </p:txBody>
      </p:sp>
      <p:sp>
        <p:nvSpPr>
          <p:cNvPr id="51200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513554-0104-49BC-9035-F1206D0D1D2D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1983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AA965E7-9467-402A-B791-E2783A88991D}" type="slidenum">
              <a:rPr lang="zh-CN" altLang="en-US"/>
              <a:pPr eaLnBrk="1" hangingPunct="1"/>
              <a:t>11</a:t>
            </a:fld>
            <a:endParaRPr lang="en-US" altLang="zh-CN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698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7429374-FC37-466C-8B6B-8232E55DFF3A}" type="slidenum">
              <a:rPr lang="zh-CN" altLang="en-US"/>
              <a:pPr eaLnBrk="1" hangingPunct="1"/>
              <a:t>14</a:t>
            </a:fld>
            <a:endParaRPr lang="en-US" altLang="zh-CN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107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9335CA6-BD39-4A8A-BE75-955830652157}" type="slidenum">
              <a:rPr lang="zh-CN" altLang="en-US" sz="1200" smtClean="0"/>
              <a:pPr eaLnBrk="1" hangingPunct="1"/>
              <a:t>15</a:t>
            </a:fld>
            <a:endParaRPr lang="en-US" altLang="zh-CN" sz="1200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传输效率 与宋朝的军事制度 太超前了  存贮成本降低了 信息的加工，增加一个小知识？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EEA127-9491-43DA-9D03-60C1C34DBA0E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3760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661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735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D48E3-073D-4AF4-B7AC-F0B674D5EB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032770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F05E0-B908-48D9-866A-DA5FE9862D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9012235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C760A-3BF7-476A-966B-872CE83040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1434685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80BC2-1C53-4286-930B-643DF4B41F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0076690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B41A9-E597-4ED8-82D8-2E564C09C3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9630941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4D7C3-1365-40BC-B05C-A74D85B13A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3870526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5B445-1478-4178-8BBD-8673299B09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1369979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42BF1-D036-4917-8ABC-15D45B30AF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3491128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C5C9F-1EE9-47A0-A510-394689E2E2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8401774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32369-EEB4-4526-8D32-62FD98A5C4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249725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46900" y="0"/>
            <a:ext cx="2162175" cy="60213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337300" cy="60213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13642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65125"/>
            <a:ext cx="2057400" cy="59594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65125"/>
            <a:ext cx="6019800" cy="595947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C23A2-89C5-4559-80D8-2D82BBCEEF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0174924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65125"/>
            <a:ext cx="8229600" cy="59594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18C26-0B1B-4357-9CB9-BAF24AFA5C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940731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035AB-B580-402A-A8D4-F793F9D77E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2775436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1638" y="0"/>
            <a:ext cx="4897437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052513"/>
            <a:ext cx="8229600" cy="496887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650677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0"/>
            <a:ext cx="8651875" cy="60213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204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1638" y="0"/>
            <a:ext cx="4897437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052513"/>
            <a:ext cx="8229600" cy="24082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613150"/>
            <a:ext cx="8229600" cy="24082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860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BD1D6-AAC4-4121-98D8-CCD5F6B646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3019411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CD84D-304F-414F-87D1-C27A162EB1C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957049"/>
      </p:ext>
    </p:extLst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2D706-1383-4AAF-AA59-8F6F07D838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2177263"/>
      </p:ext>
    </p:extLst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4213" y="1989138"/>
            <a:ext cx="3810000" cy="2160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6613" y="1989138"/>
            <a:ext cx="3810000" cy="2160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C88B5-F48B-4F97-8FA2-097475D04E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9800944"/>
      </p:ext>
    </p:extLst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8593E-9068-48A1-A124-70DFF2FD08D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0469947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38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090F0-3D7A-4158-B44F-2172C3DBF5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7646648"/>
      </p:ext>
    </p:extLst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7E3D8-4DB1-4FDC-A411-FF7A84081D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5280498"/>
      </p:ext>
    </p:extLst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B379D-4F02-4085-82ED-FF566762B5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766567"/>
      </p:ext>
    </p:extLst>
  </p:cSld>
  <p:clrMapOvr>
    <a:masterClrMapping/>
  </p:clrMapOvr>
  <p:transition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9148C-79BD-4FDE-BC9A-872FFAA3D1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3406613"/>
      </p:ext>
    </p:extLst>
  </p:cSld>
  <p:clrMapOvr>
    <a:masterClrMapping/>
  </p:clrMapOvr>
  <p:transition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BFE86-28FB-4085-B682-6B92C2016A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6287938"/>
      </p:ext>
    </p:extLst>
  </p:cSld>
  <p:clrMapOvr>
    <a:masterClrMapping/>
  </p:clrMapOvr>
  <p:transition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3513" y="1052513"/>
            <a:ext cx="1943100" cy="30972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4213" y="1052513"/>
            <a:ext cx="5676900" cy="30972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02628-D529-4FAA-AE06-0BF59DA8CE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1805350"/>
      </p:ext>
    </p:extLst>
  </p:cSld>
  <p:clrMapOvr>
    <a:masterClrMapping/>
  </p:clrMapOvr>
  <p:transition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1433513" y="2924175"/>
            <a:ext cx="731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4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476375" y="981075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345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0E283-6426-44AB-B479-DC75229A55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21564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DDA19-24F8-454E-962D-65F691D215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10379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808E7-06E8-494C-B2F2-AE27A766299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11907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D2EEE-7E72-4CA8-9AFA-F177E0EB9CF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2662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88926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011A0-272C-4238-92DE-07A1C76EB8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80994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812FD-771F-4A03-A2AE-94A7DBBC30D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0724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038A38-16B9-4086-87C4-ACEAB761A75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08011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4120B-07FB-420B-BBEE-A273DE8361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71144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86269-F79C-4600-9814-9C37D94DF1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51582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54B9B-3C7B-47DE-AA1F-9521C10077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30141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F2D93-2EC8-46E8-8809-3B8873E8C88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1400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c"/>
          <p:cNvPicPr>
            <a:picLocks noChangeAspect="1" noChangeArrowheads="1"/>
          </p:cNvPicPr>
          <p:nvPr userDrawn="1"/>
        </p:nvPicPr>
        <p:blipFill>
          <a:blip r:embed="rId2">
            <a:lum bright="6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 userDrawn="1"/>
        </p:nvSpPr>
        <p:spPr bwMode="auto">
          <a:xfrm>
            <a:off x="1117600" y="0"/>
            <a:ext cx="8026400" cy="11271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endParaRPr lang="zh-CN" altLang="en-US" sz="2400" b="1" smtClean="0">
              <a:latin typeface="Times New Roman" pitchFamily="18" charset="0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>
            <a:off x="615950" y="1171575"/>
            <a:ext cx="82772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77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277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31BDA-8A4B-4185-8623-D7A320B3F8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07397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7BA11-440D-4062-94B9-6EE2E9903E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734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12874-B31E-46F3-AC1C-6FC5E2CB7C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3570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65832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14843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14850" y="14843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DB5BF-6B21-4D28-90FF-2D91BF6769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20043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8CEF1-5B73-4605-90C9-C87713CC88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15454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96769-0C20-4DB8-81B3-6614FA87D8E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59978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B4BDC-AE5E-4D05-BC6C-1984D1639E1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06151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7FA31-41DD-4A68-BB20-09B67A7C6F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25975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D8949-C004-4BC1-B8DF-DC22EC1D357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3760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02C93-7C8F-4476-8B5F-6F1E1958469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98148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96050" y="274638"/>
            <a:ext cx="2057400" cy="57356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274638"/>
            <a:ext cx="6019800" cy="57356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9E715-4A46-4634-81DE-55C003C13E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06637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04 w 1722"/>
                <a:gd name="T1" fmla="*/ 57 h 66"/>
                <a:gd name="T2" fmla="*/ 1704 w 1722"/>
                <a:gd name="T3" fmla="*/ 51 h 66"/>
                <a:gd name="T4" fmla="*/ 0 w 1722"/>
                <a:gd name="T5" fmla="*/ 0 h 66"/>
                <a:gd name="T6" fmla="*/ 0 w 1722"/>
                <a:gd name="T7" fmla="*/ 39 h 66"/>
                <a:gd name="T8" fmla="*/ 1704 w 1722"/>
                <a:gd name="T9" fmla="*/ 57 h 66"/>
                <a:gd name="T10" fmla="*/ 1704 w 1722"/>
                <a:gd name="T11" fmla="*/ 57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66 w 975"/>
                <a:gd name="T1" fmla="*/ 48 h 101"/>
                <a:gd name="T2" fmla="*/ 966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66 w 975"/>
                <a:gd name="T9" fmla="*/ 48 h 101"/>
                <a:gd name="T10" fmla="*/ 966 w 975"/>
                <a:gd name="T11" fmla="*/ 48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23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23 w 2141"/>
                <a:gd name="T7" fmla="*/ 0 h 198"/>
                <a:gd name="T8" fmla="*/ 2123 w 2141"/>
                <a:gd name="T9" fmla="*/ 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55 w 2517"/>
                <a:gd name="T1" fmla="*/ 276 h 276"/>
                <a:gd name="T2" fmla="*/ 2490 w 2517"/>
                <a:gd name="T3" fmla="*/ 204 h 276"/>
                <a:gd name="T4" fmla="*/ 2233 w 2517"/>
                <a:gd name="T5" fmla="*/ 0 h 276"/>
                <a:gd name="T6" fmla="*/ 0 w 2517"/>
                <a:gd name="T7" fmla="*/ 276 h 276"/>
                <a:gd name="T8" fmla="*/ 2155 w 2517"/>
                <a:gd name="T9" fmla="*/ 276 h 276"/>
                <a:gd name="T10" fmla="*/ 2155 w 2517"/>
                <a:gd name="T11" fmla="*/ 276 h 2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0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0 w 729"/>
                <a:gd name="T7" fmla="*/ 240 h 240"/>
                <a:gd name="T8" fmla="*/ 720 w 729"/>
                <a:gd name="T9" fmla="*/ 240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0 w 729"/>
                <a:gd name="T1" fmla="*/ 318 h 318"/>
                <a:gd name="T2" fmla="*/ 720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0 w 729"/>
                <a:gd name="T9" fmla="*/ 318 h 318"/>
                <a:gd name="T10" fmla="*/ 720 w 729"/>
                <a:gd name="T11" fmla="*/ 318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03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64554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4555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2FE0C-C272-4F27-80D7-CAC533EE84FF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521631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13EF0-C4F0-4A7E-89A4-E1743F8C4B4C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69725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350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E655E-9F8A-4CFE-9127-766CAA5B44FE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2972389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B90ED-FB8A-4C2C-9479-8773A903F8DC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642680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2157A-9609-4DA3-9465-DDEADAA68AD8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461111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24D05-14D5-4857-9D5C-D5E0291582FE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604627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8D83A-3840-47C5-A3C5-B5B89F849FCF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367939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1F2FC-D2FC-4E47-9E38-0E55E49C8C28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298444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8C133-B65E-418C-A1B7-6945A3B549CF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640305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89DFD-3AB6-44DE-8D00-D81791EDE0C6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7544136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0DE40-2B0B-4DAF-8502-90FF797B22BE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265538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311B5-F2C5-4F5F-AE5A-51A62E42E1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599513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7983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D204B-459A-4E00-AB39-A5A8591508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7850498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B506E-7A2D-41CB-8815-23A960C041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2560906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CBFAA-8D6D-40B6-900D-8F1B9D77C2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4374993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7AA16-42D4-4053-B5AC-564EBA0308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5506418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E11DB-B5CB-49C3-A494-B8C1FF24A62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2376446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EC1ECC-4DDD-44A3-A0B5-EEDD7B067E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8300703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EBCBD-85AE-4D31-85CA-CCA940E313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9594142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8EC99-EF59-4C79-B3FD-4D1062FC3E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2787747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81709-8F74-4EAF-9CFF-575DEF2AC7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841975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65125"/>
            <a:ext cx="2057400" cy="59594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65125"/>
            <a:ext cx="6019800" cy="595947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9E73A-369C-436D-9941-20FAFD187A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72939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0871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65125"/>
            <a:ext cx="8229600" cy="59594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12640C0F-35CF-4A75-9062-5FE06AB203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850190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68F37E0-F104-4ACE-84EA-5B7251374C1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1450089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1638" y="0"/>
            <a:ext cx="4897437" cy="6477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052513"/>
            <a:ext cx="8229600" cy="496887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65067772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E7381-14F1-47E5-B572-BCCD090D1E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4593117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02FE31-A96E-4EF4-B20D-88E3944DE2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4335473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8809B-0CD1-45CF-9CB7-9027D8817A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8482952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E3BB2-9FE9-449E-9878-F82F979BA6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8924701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36A1E-2913-4478-9011-43E9443F71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5523065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C42F3-76BE-45AC-8D92-E60BB6B37C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2651099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ED7C8-E650-4DE0-82D1-860CDED50A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95495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4106806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826C0-31D1-4901-994F-6AA8911C32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4306790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3DD722-02CA-44B2-8DF9-2EC33E749A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326782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6C0D7D-8DC2-42D4-82E4-39CC58EF43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5232221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65125"/>
            <a:ext cx="2057400" cy="595947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65125"/>
            <a:ext cx="6019800" cy="595947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63159-8016-48DC-8889-BB079604D8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738625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65125"/>
            <a:ext cx="8229600" cy="59594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C053B7CD-27A3-439E-8B5A-C48E868684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0792573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D13E2AF0-6E37-4A1F-BF19-0210A545F9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230453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6016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11986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779608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2513"/>
            <a:ext cx="4038600" cy="4968875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082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8872199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32092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59888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83849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9547871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3628667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89108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46900" y="0"/>
            <a:ext cx="2162175" cy="60213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337300" cy="602138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89958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1638" y="0"/>
            <a:ext cx="4897437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052513"/>
            <a:ext cx="8229600" cy="4968875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65448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0"/>
            <a:ext cx="8651875" cy="60213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39826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1638" y="0"/>
            <a:ext cx="4897437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052513"/>
            <a:ext cx="8229600" cy="240823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613150"/>
            <a:ext cx="8229600" cy="24082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69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5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61.xml"/><Relationship Id="rId21" Type="http://schemas.openxmlformats.org/officeDocument/2006/relationships/image" Target="../media/image17.png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60.xml"/><Relationship Id="rId16" Type="http://schemas.openxmlformats.org/officeDocument/2006/relationships/image" Target="../media/image12.jpe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68.xml"/><Relationship Id="rId19" Type="http://schemas.openxmlformats.org/officeDocument/2006/relationships/image" Target="../media/image15.png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Relationship Id="rId22" Type="http://schemas.openxmlformats.org/officeDocument/2006/relationships/image" Target="../media/image18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75.xml"/><Relationship Id="rId21" Type="http://schemas.openxmlformats.org/officeDocument/2006/relationships/image" Target="../media/image18.png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13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82.xml"/><Relationship Id="rId19" Type="http://schemas.openxmlformats.org/officeDocument/2006/relationships/image" Target="../media/image19.png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102.xml"/><Relationship Id="rId21" Type="http://schemas.openxmlformats.org/officeDocument/2006/relationships/image" Target="../media/image18.png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13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109.xml"/><Relationship Id="rId19" Type="http://schemas.openxmlformats.org/officeDocument/2006/relationships/image" Target="../media/image19.png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11638" y="0"/>
            <a:ext cx="489743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6" r:id="rId1"/>
    <p:sldLayoutId id="2147484137" r:id="rId2"/>
    <p:sldLayoutId id="2147484138" r:id="rId3"/>
    <p:sldLayoutId id="2147484139" r:id="rId4"/>
    <p:sldLayoutId id="2147484140" r:id="rId5"/>
    <p:sldLayoutId id="2147484141" r:id="rId6"/>
    <p:sldLayoutId id="2147484142" r:id="rId7"/>
    <p:sldLayoutId id="2147484143" r:id="rId8"/>
    <p:sldLayoutId id="2147484144" r:id="rId9"/>
    <p:sldLayoutId id="2147484145" r:id="rId10"/>
    <p:sldLayoutId id="2147484146" r:id="rId11"/>
    <p:sldLayoutId id="2147484147" r:id="rId12"/>
    <p:sldLayoutId id="2147484148" r:id="rId13"/>
    <p:sldLayoutId id="2147484149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052513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989138"/>
            <a:ext cx="7772400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84213" y="549275"/>
            <a:ext cx="287972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250825" y="836613"/>
            <a:ext cx="4105275" cy="0"/>
          </a:xfrm>
          <a:prstGeom prst="line">
            <a:avLst/>
          </a:prstGeom>
          <a:noFill/>
          <a:ln w="11747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684213" y="836613"/>
            <a:ext cx="80645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395288" y="6381750"/>
            <a:ext cx="8569325" cy="0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248" name="Text Box 8"/>
          <p:cNvSpPr txBox="1">
            <a:spLocks noChangeArrowheads="1"/>
          </p:cNvSpPr>
          <p:nvPr/>
        </p:nvSpPr>
        <p:spPr bwMode="auto">
          <a:xfrm>
            <a:off x="7092950" y="6381750"/>
            <a:ext cx="13160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endParaRPr kumimoji="1" lang="zh-CN" altLang="en-US" smtClean="0">
              <a:solidFill>
                <a:srgbClr val="0000FF"/>
              </a:solidFill>
              <a:latin typeface="Times New Roman" pitchFamily="18" charset="0"/>
              <a:ea typeface="华文彩云" pitchFamily="2" charset="-122"/>
            </a:endParaRPr>
          </a:p>
        </p:txBody>
      </p:sp>
      <p:sp>
        <p:nvSpPr>
          <p:cNvPr id="52225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25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C36D9512-C6BE-4693-82C8-5723CFE5542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</p:sldLayoutIdLst>
  <p:transition>
    <p:wip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sz="2400" b="1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4"/>
          <p:cNvSpPr>
            <a:spLocks noChangeShapeType="1"/>
          </p:cNvSpPr>
          <p:nvPr/>
        </p:nvSpPr>
        <p:spPr bwMode="auto">
          <a:xfrm>
            <a:off x="1404938" y="1524000"/>
            <a:ext cx="731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3351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351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fld id="{7653E336-DB18-4062-9839-5A607CC943D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61" r:id="rId2"/>
    <p:sldLayoutId id="2147484162" r:id="rId3"/>
    <p:sldLayoutId id="2147484163" r:id="rId4"/>
    <p:sldLayoutId id="2147484164" r:id="rId5"/>
    <p:sldLayoutId id="2147484165" r:id="rId6"/>
    <p:sldLayoutId id="2147484166" r:id="rId7"/>
    <p:sldLayoutId id="2147484167" r:id="rId8"/>
    <p:sldLayoutId id="2147484168" r:id="rId9"/>
    <p:sldLayoutId id="2147484169" r:id="rId10"/>
    <p:sldLayoutId id="21474841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 userDrawn="1"/>
        </p:nvSpPr>
        <p:spPr bwMode="auto">
          <a:xfrm>
            <a:off x="1117600" y="0"/>
            <a:ext cx="8026400" cy="11271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endParaRPr lang="zh-CN" altLang="en-US" sz="2400" b="1" smtClean="0">
              <a:latin typeface="Times New Roman" pitchFamily="18" charset="0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908175" y="274638"/>
            <a:ext cx="5256213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14843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266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35375" y="616585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Line 7"/>
          <p:cNvSpPr>
            <a:spLocks noChangeShapeType="1"/>
          </p:cNvSpPr>
          <p:nvPr userDrawn="1"/>
        </p:nvSpPr>
        <p:spPr bwMode="auto">
          <a:xfrm>
            <a:off x="255588" y="1171575"/>
            <a:ext cx="86375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4" name="Picture 8" descr="1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91200"/>
            <a:ext cx="11811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5" name="Group 9"/>
          <p:cNvGrpSpPr>
            <a:grpSpLocks/>
          </p:cNvGrpSpPr>
          <p:nvPr userDrawn="1"/>
        </p:nvGrpSpPr>
        <p:grpSpPr bwMode="auto">
          <a:xfrm>
            <a:off x="7092950" y="0"/>
            <a:ext cx="2051050" cy="1125538"/>
            <a:chOff x="4446" y="0"/>
            <a:chExt cx="1292" cy="709"/>
          </a:xfrm>
        </p:grpSpPr>
        <p:pic>
          <p:nvPicPr>
            <p:cNvPr id="4107" name="Picture 10" descr="njulogo"/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" y="0"/>
              <a:ext cx="884" cy="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8" name="Picture 11" descr="南大校名"/>
            <p:cNvPicPr>
              <a:picLocks noChangeAspect="1" noChangeArrowheads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9" y="391"/>
              <a:ext cx="589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9" name="Text Box 12"/>
            <p:cNvSpPr txBox="1">
              <a:spLocks noChangeArrowheads="1"/>
            </p:cNvSpPr>
            <p:nvPr userDrawn="1"/>
          </p:nvSpPr>
          <p:spPr bwMode="auto">
            <a:xfrm>
              <a:off x="4604" y="527"/>
              <a:ext cx="1134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sz="1200" b="1" i="1" smtClean="0">
                  <a:latin typeface="宋体" pitchFamily="2" charset="-122"/>
                </a:rPr>
                <a:t>Nanjing  University</a:t>
              </a:r>
            </a:p>
          </p:txBody>
        </p:sp>
      </p:grpSp>
      <p:sp>
        <p:nvSpPr>
          <p:cNvPr id="6267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9999DB45-1C73-4D03-AAE2-19FC399D762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6349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49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49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31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04 w 1722"/>
                <a:gd name="T1" fmla="*/ 57 h 66"/>
                <a:gd name="T2" fmla="*/ 1704 w 1722"/>
                <a:gd name="T3" fmla="*/ 51 h 66"/>
                <a:gd name="T4" fmla="*/ 0 w 1722"/>
                <a:gd name="T5" fmla="*/ 0 h 66"/>
                <a:gd name="T6" fmla="*/ 0 w 1722"/>
                <a:gd name="T7" fmla="*/ 39 h 66"/>
                <a:gd name="T8" fmla="*/ 1704 w 1722"/>
                <a:gd name="T9" fmla="*/ 57 h 66"/>
                <a:gd name="T10" fmla="*/ 1704 w 1722"/>
                <a:gd name="T11" fmla="*/ 57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33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66 w 975"/>
                <a:gd name="T1" fmla="*/ 48 h 101"/>
                <a:gd name="T2" fmla="*/ 966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66 w 975"/>
                <a:gd name="T9" fmla="*/ 48 h 101"/>
                <a:gd name="T10" fmla="*/ 966 w 975"/>
                <a:gd name="T11" fmla="*/ 48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23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23 w 2141"/>
                <a:gd name="T7" fmla="*/ 0 h 198"/>
                <a:gd name="T8" fmla="*/ 2123 w 2141"/>
                <a:gd name="T9" fmla="*/ 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36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55 w 2517"/>
                <a:gd name="T1" fmla="*/ 276 h 276"/>
                <a:gd name="T2" fmla="*/ 2490 w 2517"/>
                <a:gd name="T3" fmla="*/ 204 h 276"/>
                <a:gd name="T4" fmla="*/ 2233 w 2517"/>
                <a:gd name="T5" fmla="*/ 0 h 276"/>
                <a:gd name="T6" fmla="*/ 0 w 2517"/>
                <a:gd name="T7" fmla="*/ 276 h 276"/>
                <a:gd name="T8" fmla="*/ 2155 w 2517"/>
                <a:gd name="T9" fmla="*/ 276 h 276"/>
                <a:gd name="T10" fmla="*/ 2155 w 2517"/>
                <a:gd name="T11" fmla="*/ 276 h 2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38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0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0 w 729"/>
                <a:gd name="T7" fmla="*/ 240 h 240"/>
                <a:gd name="T8" fmla="*/ 720 w 729"/>
                <a:gd name="T9" fmla="*/ 240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40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0 w 729"/>
                <a:gd name="T1" fmla="*/ 318 h 318"/>
                <a:gd name="T2" fmla="*/ 720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0 w 729"/>
                <a:gd name="T9" fmla="*/ 318 h 318"/>
                <a:gd name="T10" fmla="*/ 720 w 729"/>
                <a:gd name="T11" fmla="*/ 318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0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44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46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1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1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50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1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53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03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55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2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2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2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2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2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2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52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5164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6352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52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63530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353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6353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353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353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6AF4FB3-BDF3-4CA6-B99E-BE0B708CBBAE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93" r:id="rId1"/>
    <p:sldLayoutId id="2147484181" r:id="rId2"/>
    <p:sldLayoutId id="2147484182" r:id="rId3"/>
    <p:sldLayoutId id="2147484183" r:id="rId4"/>
    <p:sldLayoutId id="2147484184" r:id="rId5"/>
    <p:sldLayoutId id="2147484185" r:id="rId6"/>
    <p:sldLayoutId id="2147484186" r:id="rId7"/>
    <p:sldLayoutId id="2147484187" r:id="rId8"/>
    <p:sldLayoutId id="2147484188" r:id="rId9"/>
    <p:sldLayoutId id="2147484189" r:id="rId10"/>
    <p:sldLayoutId id="21474841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762" name="Picture 19" descr="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37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b="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fld id="{6F2D7B03-15B0-4AAA-BE16-CE9276E11B46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373768" name="Picture 9" descr="artplus_nature_naturalcity42_a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69" name="Picture 10" descr="artplus_nature_naturalcity42_b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70" name="Picture 11" descr="artplus_nature_naturalcity42_e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71" name="Picture 12" descr="artplus_nature_naturalcity42_d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72" name="Picture 13" descr="artplus_nature_naturalcity42_i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73" name="Picture 14" descr="artplus_nature_naturalcity42_c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3776" name="Line 16"/>
          <p:cNvSpPr>
            <a:spLocks noChangeShapeType="1"/>
          </p:cNvSpPr>
          <p:nvPr userDrawn="1"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614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  <p:sldLayoutId id="2147484206" r:id="rId12"/>
    <p:sldLayoutId id="2147484207" r:id="rId13"/>
    <p:sldLayoutId id="2147484251" r:id="rId14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762" name="Picture 19" descr="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37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b="0" smtClean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bg1"/>
                </a:solidFill>
              </a:defRPr>
            </a:lvl1pPr>
          </a:lstStyle>
          <a:p>
            <a:fld id="{E7A638C4-A083-4E86-9196-9E03EE8F3ECB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373768" name="Picture 9" descr="artplus_nature_naturalcity42_a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69" name="Picture 10" descr="artplus_nature_naturalcity42_b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70" name="Picture 11" descr="artplus_nature_naturalcity42_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71" name="Picture 12" descr="artplus_nature_naturalcity42_d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72" name="Picture 13" descr="artplus_nature_naturalcity42_i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73" name="Picture 14" descr="artplus_nature_naturalcity42_c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3776" name="Line 16"/>
          <p:cNvSpPr>
            <a:spLocks noChangeShapeType="1"/>
          </p:cNvSpPr>
          <p:nvPr userDrawn="1"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6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  <p:sldLayoutId id="2147484220" r:id="rId12"/>
    <p:sldLayoutId id="2147484221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11638" y="0"/>
            <a:ext cx="489743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95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52513"/>
            <a:ext cx="8229600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0572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3" r:id="rId1"/>
    <p:sldLayoutId id="2147484224" r:id="rId2"/>
    <p:sldLayoutId id="2147484225" r:id="rId3"/>
    <p:sldLayoutId id="2147484226" r:id="rId4"/>
    <p:sldLayoutId id="2147484227" r:id="rId5"/>
    <p:sldLayoutId id="2147484228" r:id="rId6"/>
    <p:sldLayoutId id="2147484229" r:id="rId7"/>
    <p:sldLayoutId id="2147484230" r:id="rId8"/>
    <p:sldLayoutId id="2147484231" r:id="rId9"/>
    <p:sldLayoutId id="2147484232" r:id="rId10"/>
    <p:sldLayoutId id="2147484233" r:id="rId11"/>
    <p:sldLayoutId id="2147484234" r:id="rId12"/>
    <p:sldLayoutId id="2147484235" r:id="rId13"/>
    <p:sldLayoutId id="214748423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9" descr="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zh-CN" altLang="en-US" sz="1800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 b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200" b="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 b="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11B900E-7178-4D78-BA64-1108E4B880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056" name="Picture 9" descr="artplus_nature_naturalcity42_a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0" descr="artplus_nature_naturalcity42_b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1" descr="artplus_nature_naturalcity42_e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2" descr="artplus_nature_naturalcity42_d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3" descr="artplus_nature_naturalcity42_i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4" descr="artplus_nature_naturalcity42_c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2" name="Line 16"/>
          <p:cNvSpPr>
            <a:spLocks noChangeShapeType="1"/>
          </p:cNvSpPr>
          <p:nvPr userDrawn="1"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635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2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39" r:id="rId2"/>
    <p:sldLayoutId id="2147484240" r:id="rId3"/>
    <p:sldLayoutId id="2147484241" r:id="rId4"/>
    <p:sldLayoutId id="2147484242" r:id="rId5"/>
    <p:sldLayoutId id="2147484243" r:id="rId6"/>
    <p:sldLayoutId id="2147484244" r:id="rId7"/>
    <p:sldLayoutId id="2147484245" r:id="rId8"/>
    <p:sldLayoutId id="2147484246" r:id="rId9"/>
    <p:sldLayoutId id="2147484247" r:id="rId10"/>
    <p:sldLayoutId id="2147484248" r:id="rId11"/>
    <p:sldLayoutId id="2147484249" r:id="rId12"/>
    <p:sldLayoutId id="2147484250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Layout" Target="../slideLayouts/slideLayout72.xml"/><Relationship Id="rId1" Type="http://schemas.openxmlformats.org/officeDocument/2006/relationships/audio" Target="file:///C:\Documents%20and%20Settings\A31\My%20Documents\tysg.mp3" TargetMode="Externa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6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product.pconline.com.cn/product/viewpic.htm?http://image.pconline.com.cn/product/images238/hd_seagate_st_l.JPG" TargetMode="External"/><Relationship Id="rId13" Type="http://schemas.openxmlformats.org/officeDocument/2006/relationships/image" Target="../media/image42.jpeg"/><Relationship Id="rId3" Type="http://schemas.openxmlformats.org/officeDocument/2006/relationships/hyperlink" Target="http://product.pconline.com.cn/product/viewpic.htm?http://img.pconline.com.cn/images/product/0268/026833/cdrom_lg_gcr-8523b_l.jpg" TargetMode="External"/><Relationship Id="rId7" Type="http://schemas.openxmlformats.org/officeDocument/2006/relationships/image" Target="../media/image39.jpeg"/><Relationship Id="rId12" Type="http://schemas.openxmlformats.org/officeDocument/2006/relationships/hyperlink" Target="http://product.pconline.com.cn/product/viewpic.htm?http://image.pconline.com.cn/product/images263/cpzl_khsys_1110t_l.jpg" TargetMode="External"/><Relationship Id="rId17" Type="http://schemas.openxmlformats.org/officeDocument/2006/relationships/image" Target="../media/image45.jpe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4.jpeg"/><Relationship Id="rId1" Type="http://schemas.openxmlformats.org/officeDocument/2006/relationships/slideLayout" Target="../slideLayouts/slideLayout60.xml"/><Relationship Id="rId6" Type="http://schemas.openxmlformats.org/officeDocument/2006/relationships/hyperlink" Target="http://product.pconline.com.cn/product/viewpic.htm?http://image.pconline.com.cn/product/images224/osa.jpg" TargetMode="External"/><Relationship Id="rId11" Type="http://schemas.openxmlformats.org/officeDocument/2006/relationships/image" Target="../media/image41.jpeg"/><Relationship Id="rId5" Type="http://schemas.openxmlformats.org/officeDocument/2006/relationships/image" Target="../media/image38.jpeg"/><Relationship Id="rId15" Type="http://schemas.openxmlformats.org/officeDocument/2006/relationships/image" Target="../media/image43.jpeg"/><Relationship Id="rId10" Type="http://schemas.openxmlformats.org/officeDocument/2006/relationships/hyperlink" Target="http://product.pconline.com.cn/product/viewpic.htm?http://image.pconline.com.cn/product/images247/lexar_256mb_cf4x_l.jpg" TargetMode="External"/><Relationship Id="rId4" Type="http://schemas.openxmlformats.org/officeDocument/2006/relationships/image" Target="../media/image37.jpeg"/><Relationship Id="rId9" Type="http://schemas.openxmlformats.org/officeDocument/2006/relationships/image" Target="../media/image40.jpeg"/><Relationship Id="rId14" Type="http://schemas.openxmlformats.org/officeDocument/2006/relationships/hyperlink" Target="http://product.pconline.com.cn/product/viewpic.htm?http://image.pconline.com.cn/product/images247/lexar_sd_64mb__l.jp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6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50825" y="188913"/>
            <a:ext cx="8642350" cy="6335712"/>
            <a:chOff x="528" y="720"/>
            <a:chExt cx="4464" cy="3360"/>
          </a:xfrm>
        </p:grpSpPr>
        <p:pic>
          <p:nvPicPr>
            <p:cNvPr id="9224" name="Picture 3" descr="default-3"/>
            <p:cNvPicPr>
              <a:picLocks noChangeAspect="1" noChangeArrowheads="1"/>
            </p:cNvPicPr>
            <p:nvPr/>
          </p:nvPicPr>
          <p:blipFill>
            <a:blip r:embed="rId2">
              <a:lum bright="48000" contrast="-6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8" t="2521" r="49606" b="28188"/>
            <a:stretch>
              <a:fillRect/>
            </a:stretch>
          </p:blipFill>
          <p:spPr bwMode="auto">
            <a:xfrm>
              <a:off x="528" y="720"/>
              <a:ext cx="4464" cy="3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5" name="Picture 4" descr="bj3"/>
            <p:cNvPicPr>
              <a:picLocks noChangeAspect="1" noChangeArrowheads="1"/>
            </p:cNvPicPr>
            <p:nvPr/>
          </p:nvPicPr>
          <p:blipFill>
            <a:blip r:embed="rId3">
              <a:lum bright="30000" contrast="-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461"/>
            <a:stretch>
              <a:fillRect/>
            </a:stretch>
          </p:blipFill>
          <p:spPr bwMode="auto">
            <a:xfrm>
              <a:off x="528" y="912"/>
              <a:ext cx="4464" cy="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Picture 5" descr="default-8"/>
            <p:cNvPicPr>
              <a:picLocks noChangeAspect="1" noChangeArrowheads="1"/>
            </p:cNvPicPr>
            <p:nvPr/>
          </p:nvPicPr>
          <p:blipFill>
            <a:blip r:embed="rId4">
              <a:lum bright="48000" contrast="-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6"/>
            <a:stretch>
              <a:fillRect/>
            </a:stretch>
          </p:blipFill>
          <p:spPr bwMode="auto">
            <a:xfrm>
              <a:off x="528" y="3408"/>
              <a:ext cx="4464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7620000" y="4800600"/>
            <a:ext cx="609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1200" b="1">
                <a:solidFill>
                  <a:srgbClr val="0000CC"/>
                </a:solidFill>
                <a:latin typeface="Times New Roman" pitchFamily="18" charset="0"/>
              </a:rPr>
              <a:t>进入</a:t>
            </a:r>
          </a:p>
        </p:txBody>
      </p:sp>
      <p:pic>
        <p:nvPicPr>
          <p:cNvPr id="9220" name="Picture 7" descr="globe1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7244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2268538" y="1773238"/>
            <a:ext cx="561657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6600" b="1">
                <a:solidFill>
                  <a:srgbClr val="003366"/>
                </a:solidFill>
                <a:latin typeface="Times New Roman" pitchFamily="18" charset="0"/>
                <a:ea typeface="华文新魏" pitchFamily="2" charset="-122"/>
              </a:rPr>
              <a:t>管理信息系统</a:t>
            </a: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1547813" y="2924175"/>
            <a:ext cx="676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3600" b="1" dirty="0">
                <a:solidFill>
                  <a:srgbClr val="003366"/>
                </a:solidFill>
                <a:latin typeface="Times New Roman" pitchFamily="18" charset="0"/>
                <a:ea typeface="Dotum" pitchFamily="34" charset="-127"/>
              </a:rPr>
              <a:t>Management Information System</a:t>
            </a:r>
          </a:p>
        </p:txBody>
      </p:sp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3203575" y="4221163"/>
            <a:ext cx="3024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3600" b="1" dirty="0" smtClean="0">
                <a:solidFill>
                  <a:srgbClr val="003366"/>
                </a:solidFill>
                <a:latin typeface="Times New Roman" pitchFamily="18" charset="0"/>
                <a:ea typeface="楷体_GB2312" pitchFamily="49" charset="-122"/>
              </a:rPr>
              <a:t>南京审计</a:t>
            </a:r>
            <a:r>
              <a:rPr kumimoji="1" lang="zh-CN" altLang="en-US" sz="3600" b="1" dirty="0">
                <a:solidFill>
                  <a:srgbClr val="003366"/>
                </a:solidFill>
                <a:latin typeface="Times New Roman" pitchFamily="18" charset="0"/>
                <a:ea typeface="楷体_GB2312" pitchFamily="49" charset="-122"/>
              </a:rPr>
              <a:t>大学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978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19"/>
          <p:cNvGrpSpPr>
            <a:grpSpLocks/>
          </p:cNvGrpSpPr>
          <p:nvPr/>
        </p:nvGrpSpPr>
        <p:grpSpPr bwMode="auto">
          <a:xfrm>
            <a:off x="3036888" y="2276475"/>
            <a:ext cx="3000375" cy="3457575"/>
            <a:chOff x="5960852" y="2605406"/>
            <a:chExt cx="3000396" cy="3000396"/>
          </a:xfrm>
        </p:grpSpPr>
        <p:sp>
          <p:nvSpPr>
            <p:cNvPr id="5" name="同心圆 4"/>
            <p:cNvSpPr/>
            <p:nvPr/>
          </p:nvSpPr>
          <p:spPr>
            <a:xfrm>
              <a:off x="5960852" y="2605406"/>
              <a:ext cx="3000396" cy="3000396"/>
            </a:xfrm>
            <a:prstGeom prst="donut">
              <a:avLst>
                <a:gd name="adj" fmla="val 13685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2"/>
              </a:solidFill>
            </a:ln>
            <a:scene3d>
              <a:camera prst="orthographicFront"/>
              <a:lightRig rig="twoPt" dir="t"/>
            </a:scene3d>
            <a:sp3d extrusionH="76200">
              <a:bevelT w="101600" h="25400" prst="hardEdge"/>
              <a:extrusionClr>
                <a:schemeClr val="bg2">
                  <a:lumMod val="7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grpSp>
          <p:nvGrpSpPr>
            <p:cNvPr id="6" name="弦形 5"/>
            <p:cNvGrpSpPr>
              <a:grpSpLocks/>
            </p:cNvGrpSpPr>
            <p:nvPr/>
          </p:nvGrpSpPr>
          <p:grpSpPr bwMode="auto">
            <a:xfrm>
              <a:off x="6410904" y="2838967"/>
              <a:ext cx="2115327" cy="1079000"/>
              <a:chOff x="3486912" y="1755648"/>
              <a:chExt cx="2115312" cy="1078992"/>
            </a:xfrm>
          </p:grpSpPr>
          <p:pic>
            <p:nvPicPr>
              <p:cNvPr id="510984" name="弦形 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6912" y="1755648"/>
                <a:ext cx="2115312" cy="10789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10985" name="Text Box 9"/>
              <p:cNvSpPr txBox="1">
                <a:spLocks noChangeArrowheads="1"/>
              </p:cNvSpPr>
              <p:nvPr/>
            </p:nvSpPr>
            <p:spPr bwMode="auto">
              <a:xfrm rot="5400000">
                <a:off x="3808788" y="2077568"/>
                <a:ext cx="1464904" cy="1464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 anchor="ctr"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弦形 6"/>
            <p:cNvSpPr/>
            <p:nvPr/>
          </p:nvSpPr>
          <p:spPr>
            <a:xfrm rot="16200000">
              <a:off x="6429758" y="3215089"/>
              <a:ext cx="2070521" cy="2071703"/>
            </a:xfrm>
            <a:prstGeom prst="chord">
              <a:avLst>
                <a:gd name="adj1" fmla="val 5422116"/>
                <a:gd name="adj2" fmla="val 16200003"/>
              </a:avLst>
            </a:prstGeom>
            <a:gradFill flip="none" rotWithShape="1">
              <a:gsLst>
                <a:gs pos="0">
                  <a:srgbClr val="C73E01"/>
                </a:gs>
                <a:gs pos="0">
                  <a:srgbClr val="C73E01"/>
                </a:gs>
                <a:gs pos="77000">
                  <a:srgbClr val="FFAA01"/>
                </a:gs>
              </a:gsLst>
              <a:lin ang="16200000" scaled="1"/>
              <a:tileRect/>
            </a:gradFill>
            <a:ln w="317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8" name="弦形 7"/>
            <p:cNvSpPr/>
            <p:nvPr/>
          </p:nvSpPr>
          <p:spPr>
            <a:xfrm rot="10800000">
              <a:off x="6643482" y="3072410"/>
              <a:ext cx="2071701" cy="2071899"/>
            </a:xfrm>
            <a:prstGeom prst="chord">
              <a:avLst>
                <a:gd name="adj1" fmla="val 5422116"/>
                <a:gd name="adj2" fmla="val 16200003"/>
              </a:avLst>
            </a:prstGeom>
            <a:gradFill flip="none" rotWithShape="1">
              <a:gsLst>
                <a:gs pos="100000">
                  <a:srgbClr val="119707"/>
                </a:gs>
                <a:gs pos="100000">
                  <a:srgbClr val="119707"/>
                </a:gs>
                <a:gs pos="32000">
                  <a:srgbClr val="92D050"/>
                </a:gs>
              </a:gsLst>
              <a:lin ang="5400000" scaled="1"/>
              <a:tileRect/>
            </a:gradFill>
            <a:ln w="317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9" name="弦形 8"/>
            <p:cNvSpPr/>
            <p:nvPr/>
          </p:nvSpPr>
          <p:spPr>
            <a:xfrm>
              <a:off x="6214854" y="3072410"/>
              <a:ext cx="2071701" cy="2071899"/>
            </a:xfrm>
            <a:prstGeom prst="chord">
              <a:avLst>
                <a:gd name="adj1" fmla="val 5422116"/>
                <a:gd name="adj2" fmla="val 16200003"/>
              </a:avLst>
            </a:prstGeom>
            <a:gradFill flip="none" rotWithShape="1">
              <a:gsLst>
                <a:gs pos="28000">
                  <a:srgbClr val="0070C0"/>
                </a:gs>
                <a:gs pos="0">
                  <a:srgbClr val="0070C0"/>
                </a:gs>
                <a:gs pos="77000">
                  <a:srgbClr val="00B0F0"/>
                </a:gs>
              </a:gsLst>
              <a:lin ang="16200000" scaled="1"/>
              <a:tileRect/>
            </a:gradFill>
            <a:ln w="317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grpSp>
          <p:nvGrpSpPr>
            <p:cNvPr id="10" name="饼形 9"/>
            <p:cNvGrpSpPr>
              <a:grpSpLocks/>
            </p:cNvGrpSpPr>
            <p:nvPr/>
          </p:nvGrpSpPr>
          <p:grpSpPr bwMode="auto">
            <a:xfrm>
              <a:off x="7252158" y="2820679"/>
              <a:ext cx="1310649" cy="1085096"/>
              <a:chOff x="4328160" y="1737360"/>
              <a:chExt cx="1310640" cy="1085088"/>
            </a:xfrm>
          </p:grpSpPr>
          <p:pic>
            <p:nvPicPr>
              <p:cNvPr id="510990" name="饼形 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8160" y="1737360"/>
                <a:ext cx="1310640" cy="10850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10991" name="Text Box 15"/>
              <p:cNvSpPr txBox="1">
                <a:spLocks noChangeArrowheads="1"/>
              </p:cNvSpPr>
              <p:nvPr/>
            </p:nvSpPr>
            <p:spPr bwMode="auto">
              <a:xfrm rot="5400000">
                <a:off x="3617998" y="1906202"/>
                <a:ext cx="1476427" cy="1781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 anchor="ctr"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饼形 10"/>
            <p:cNvGrpSpPr>
              <a:grpSpLocks/>
            </p:cNvGrpSpPr>
            <p:nvPr/>
          </p:nvGrpSpPr>
          <p:grpSpPr bwMode="auto">
            <a:xfrm>
              <a:off x="6337752" y="4241056"/>
              <a:ext cx="1316745" cy="1085096"/>
              <a:chOff x="3413760" y="3157728"/>
              <a:chExt cx="1316736" cy="1085088"/>
            </a:xfrm>
          </p:grpSpPr>
          <p:pic>
            <p:nvPicPr>
              <p:cNvPr id="510993" name="饼形 1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3760" y="3157728"/>
                <a:ext cx="1316736" cy="10850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10994" name="Text Box 18"/>
              <p:cNvSpPr txBox="1">
                <a:spLocks noChangeArrowheads="1"/>
              </p:cNvSpPr>
              <p:nvPr/>
            </p:nvSpPr>
            <p:spPr bwMode="auto">
              <a:xfrm rot="16200000">
                <a:off x="3955736" y="2284409"/>
                <a:ext cx="1476427" cy="1781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anchor="ctr"/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12" name="直接连接符 11"/>
          <p:cNvCxnSpPr/>
          <p:nvPr/>
        </p:nvCxnSpPr>
        <p:spPr>
          <a:xfrm rot="5400000">
            <a:off x="5872957" y="2477294"/>
            <a:ext cx="857250" cy="1587"/>
          </a:xfrm>
          <a:prstGeom prst="line">
            <a:avLst/>
          </a:prstGeom>
          <a:ln w="38100">
            <a:solidFill>
              <a:srgbClr val="FA94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 flipH="1">
            <a:off x="6443663" y="2049463"/>
            <a:ext cx="19446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经过加工处理后的数据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cxnSp>
        <p:nvCxnSpPr>
          <p:cNvPr id="16" name="直接连接符 15"/>
          <p:cNvCxnSpPr/>
          <p:nvPr/>
        </p:nvCxnSpPr>
        <p:spPr>
          <a:xfrm rot="5400000">
            <a:off x="5872957" y="5352256"/>
            <a:ext cx="857250" cy="1587"/>
          </a:xfrm>
          <a:prstGeom prst="line">
            <a:avLst/>
          </a:prstGeom>
          <a:ln w="38100">
            <a:solidFill>
              <a:srgbClr val="1197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2343944" y="2455069"/>
            <a:ext cx="857250" cy="158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2343944" y="5352256"/>
            <a:ext cx="857250" cy="1588"/>
          </a:xfrm>
          <a:prstGeom prst="line">
            <a:avLst/>
          </a:prstGeom>
          <a:ln w="38100">
            <a:solidFill>
              <a:srgbClr val="FFAA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 flipH="1">
            <a:off x="5108575" y="2379663"/>
            <a:ext cx="1150938" cy="762000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20" name="任意多边形 19"/>
          <p:cNvSpPr/>
          <p:nvPr/>
        </p:nvSpPr>
        <p:spPr>
          <a:xfrm flipH="1" flipV="1">
            <a:off x="5037138" y="4724400"/>
            <a:ext cx="1222375" cy="666750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 flipV="1">
            <a:off x="2751138" y="4724400"/>
            <a:ext cx="1143000" cy="666750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751138" y="2379663"/>
            <a:ext cx="1143000" cy="762000"/>
          </a:xfrm>
          <a:custGeom>
            <a:avLst/>
            <a:gdLst>
              <a:gd name="connsiteX0" fmla="*/ 1334814 w 1334814"/>
              <a:gd name="connsiteY0" fmla="*/ 493986 h 493986"/>
              <a:gd name="connsiteX1" fmla="*/ 1072055 w 1334814"/>
              <a:gd name="connsiteY1" fmla="*/ 0 h 493986"/>
              <a:gd name="connsiteX2" fmla="*/ 0 w 1334814"/>
              <a:gd name="connsiteY2" fmla="*/ 10510 h 493986"/>
              <a:gd name="connsiteX3" fmla="*/ 0 w 1334814"/>
              <a:gd name="connsiteY3" fmla="*/ 10510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814" h="493986">
                <a:moveTo>
                  <a:pt x="1334814" y="493986"/>
                </a:moveTo>
                <a:lnTo>
                  <a:pt x="1072055" y="0"/>
                </a:lnTo>
                <a:lnTo>
                  <a:pt x="0" y="10510"/>
                </a:lnTo>
                <a:lnTo>
                  <a:pt x="0" y="10510"/>
                </a:lnTo>
              </a:path>
            </a:pathLst>
          </a:cu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 flipH="1">
            <a:off x="611188" y="2133600"/>
            <a:ext cx="20875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反映客观事物的特征和变化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 flipH="1">
            <a:off x="755650" y="4941888"/>
            <a:ext cx="19446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信息是熵的数理化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 flipH="1">
            <a:off x="6445250" y="4995863"/>
            <a:ext cx="201453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信息为不确定性的描述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 flipH="1">
            <a:off x="4356100" y="2686050"/>
            <a:ext cx="642938" cy="7620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息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 rot="5400000" flipH="1">
            <a:off x="4779963" y="4067175"/>
            <a:ext cx="857250" cy="7620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义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 flipH="1">
            <a:off x="4038600" y="4411663"/>
            <a:ext cx="642938" cy="7620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含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 flipH="1">
            <a:off x="3538538" y="3078163"/>
            <a:ext cx="642937" cy="7620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微软雅黑" panose="020B0503020204020204" pitchFamily="34" charset="-122"/>
                <a:cs typeface="+mn-cs"/>
              </a:rPr>
              <a:t>信</a:t>
            </a:r>
          </a:p>
        </p:txBody>
      </p:sp>
      <p:sp>
        <p:nvSpPr>
          <p:cNvPr id="511012" name="Text Box 36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节 信息的基本概念</a:t>
            </a:r>
          </a:p>
        </p:txBody>
      </p:sp>
      <p:sp>
        <p:nvSpPr>
          <p:cNvPr id="511013" name="Text Box 37"/>
          <p:cNvSpPr txBox="1">
            <a:spLocks noChangeArrowheads="1"/>
          </p:cNvSpPr>
          <p:nvPr/>
        </p:nvSpPr>
        <p:spPr bwMode="auto">
          <a:xfrm>
            <a:off x="684213" y="1125538"/>
            <a:ext cx="28082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1.1.1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信息含义</a:t>
            </a:r>
          </a:p>
        </p:txBody>
      </p:sp>
    </p:spTree>
    <p:extLst>
      <p:ext uri="{BB962C8B-B14F-4D97-AF65-F5344CB8AC3E}">
        <p14:creationId xmlns:p14="http://schemas.microsoft.com/office/powerpoint/2010/main" val="37671754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/>
      <p:bldP spid="27" grpId="0"/>
      <p:bldP spid="30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436432" y="2852936"/>
            <a:ext cx="8353425" cy="161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 dirty="0">
                <a:latin typeface="Times New Roman" panose="02020603050405020304" pitchFamily="18" charset="0"/>
              </a:rPr>
              <a:t>知识：</a:t>
            </a:r>
          </a:p>
          <a:p>
            <a:pPr algn="l" eaLnBrk="1" hangingPunct="1">
              <a:lnSpc>
                <a:spcPct val="150000"/>
              </a:lnSpc>
            </a:pPr>
            <a:r>
              <a:rPr kumimoji="1" lang="zh-CN" altLang="en-US" sz="2400" b="1" dirty="0">
                <a:latin typeface="Times New Roman" panose="02020603050405020304" pitchFamily="18" charset="0"/>
              </a:rPr>
              <a:t>      信息经过科学的系统的加工、通过逻辑的和非逻辑的推理思维而上升为知识</a:t>
            </a:r>
            <a:r>
              <a:rPr kumimoji="1" lang="zh-CN" altLang="en-US" sz="2400" b="1" dirty="0" smtClean="0">
                <a:latin typeface="Times New Roman" panose="02020603050405020304" pitchFamily="18" charset="0"/>
              </a:rPr>
              <a:t>。</a:t>
            </a:r>
            <a:endParaRPr kumimoji="1"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7171" name="Rectangle 12"/>
          <p:cNvSpPr>
            <a:spLocks noChangeArrowheads="1"/>
          </p:cNvSpPr>
          <p:nvPr/>
        </p:nvSpPr>
        <p:spPr bwMode="auto">
          <a:xfrm>
            <a:off x="395288" y="1338263"/>
            <a:ext cx="8353425" cy="106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kumimoji="1" lang="zh-CN" altLang="en-US" sz="2800" b="1" dirty="0">
                <a:latin typeface="Times New Roman" panose="02020603050405020304" pitchFamily="18" charset="0"/>
                <a:sym typeface="Symbol" panose="05050102010706020507" pitchFamily="18" charset="2"/>
              </a:rPr>
              <a:t>数据：</a:t>
            </a:r>
          </a:p>
          <a:p>
            <a:pPr algn="l" eaLnBrk="1" hangingPunct="1">
              <a:lnSpc>
                <a:spcPct val="150000"/>
              </a:lnSpc>
            </a:pPr>
            <a:r>
              <a:rPr kumimoji="1" lang="zh-CN" altLang="en-US" sz="2400" b="1" dirty="0">
                <a:latin typeface="Times New Roman" panose="02020603050405020304" pitchFamily="18" charset="0"/>
                <a:sym typeface="Symbol" panose="05050102010706020507" pitchFamily="18" charset="2"/>
              </a:rPr>
              <a:t>     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数据</a:t>
            </a:r>
            <a:r>
              <a:rPr kumimoji="1" lang="zh-CN" altLang="en-US" sz="2400" b="1" dirty="0" smtClean="0">
                <a:latin typeface="Times New Roman" panose="02020603050405020304" pitchFamily="18" charset="0"/>
              </a:rPr>
              <a:t>是 反映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客观实体的属性值</a:t>
            </a:r>
            <a:r>
              <a:rPr kumimoji="1" lang="zh-CN" altLang="en-US" sz="2400" b="1" dirty="0" smtClean="0">
                <a:latin typeface="Times New Roman" panose="02020603050405020304" pitchFamily="18" charset="0"/>
              </a:rPr>
              <a:t>。</a:t>
            </a:r>
            <a:endParaRPr kumimoji="1"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94573" name="Rectangle 13"/>
          <p:cNvSpPr>
            <a:spLocks noGrp="1" noChangeArrowheads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GB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Symbol" pitchFamily="18" charset="2"/>
              </a:rPr>
              <a:t>与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Symbol" pitchFamily="18" charset="2"/>
              </a:rPr>
              <a:t>信息有关的概念</a:t>
            </a:r>
          </a:p>
        </p:txBody>
      </p:sp>
    </p:spTree>
    <p:extLst>
      <p:ext uri="{BB962C8B-B14F-4D97-AF65-F5344CB8AC3E}">
        <p14:creationId xmlns:p14="http://schemas.microsoft.com/office/powerpoint/2010/main" val="35260493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1945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17488"/>
            <a:ext cx="5554662" cy="25876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数据定义示例</a:t>
            </a:r>
          </a:p>
        </p:txBody>
      </p:sp>
      <p:graphicFrame>
        <p:nvGraphicFramePr>
          <p:cNvPr id="482307" name="Group 3"/>
          <p:cNvGraphicFramePr>
            <a:graphicFrameLocks noGrp="1"/>
          </p:cNvGraphicFramePr>
          <p:nvPr>
            <p:ph type="tbl" idx="1"/>
          </p:nvPr>
        </p:nvGraphicFramePr>
        <p:xfrm>
          <a:off x="468313" y="1644650"/>
          <a:ext cx="4038600" cy="2017713"/>
        </p:xfrm>
        <a:graphic>
          <a:graphicData uri="http://schemas.openxmlformats.org/drawingml/2006/table">
            <a:tbl>
              <a:tblPr/>
              <a:tblGrid>
                <a:gridCol w="8080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39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80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学号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姓名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语文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数学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英语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张三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002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李四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003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王五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004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赵六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482387" name="Group 83"/>
          <p:cNvGraphicFramePr>
            <a:graphicFrameLocks noGrp="1"/>
          </p:cNvGraphicFramePr>
          <p:nvPr/>
        </p:nvGraphicFramePr>
        <p:xfrm>
          <a:off x="4716463" y="2205038"/>
          <a:ext cx="3892550" cy="2016126"/>
        </p:xfrm>
        <a:graphic>
          <a:graphicData uri="http://schemas.openxmlformats.org/drawingml/2006/table">
            <a:tbl>
              <a:tblPr/>
              <a:tblGrid>
                <a:gridCol w="13905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27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810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82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型号</a:t>
                      </a:r>
                    </a:p>
                  </a:txBody>
                  <a:tcPr marL="91433" marR="914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日价格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日价格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1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A780</a:t>
                      </a:r>
                    </a:p>
                  </a:txBody>
                  <a:tcPr marL="91433" marR="914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7000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7180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8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Nokia7610</a:t>
                      </a:r>
                    </a:p>
                  </a:txBody>
                  <a:tcPr marL="91433" marR="914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5000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4800</a:t>
                      </a: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1433" marR="914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5903" name="Text Box 65"/>
          <p:cNvSpPr txBox="1">
            <a:spLocks noChangeArrowheads="1"/>
          </p:cNvSpPr>
          <p:nvPr/>
        </p:nvSpPr>
        <p:spPr bwMode="auto">
          <a:xfrm>
            <a:off x="827088" y="981075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班级</a:t>
            </a: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学期成绩表</a:t>
            </a:r>
          </a:p>
        </p:txBody>
      </p:sp>
      <p:sp>
        <p:nvSpPr>
          <p:cNvPr id="35904" name="Text Box 66"/>
          <p:cNvSpPr txBox="1">
            <a:spLocks noChangeArrowheads="1"/>
          </p:cNvSpPr>
          <p:nvPr/>
        </p:nvSpPr>
        <p:spPr bwMode="auto">
          <a:xfrm>
            <a:off x="5435600" y="1700213"/>
            <a:ext cx="312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商场</a:t>
            </a: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日手机价格表</a:t>
            </a:r>
          </a:p>
        </p:txBody>
      </p:sp>
      <p:sp>
        <p:nvSpPr>
          <p:cNvPr id="35905" name="Text Box 67"/>
          <p:cNvSpPr txBox="1">
            <a:spLocks noChangeArrowheads="1"/>
          </p:cNvSpPr>
          <p:nvPr/>
        </p:nvSpPr>
        <p:spPr bwMode="auto">
          <a:xfrm>
            <a:off x="533400" y="45720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中国的首都是北京。</a:t>
            </a:r>
          </a:p>
        </p:txBody>
      </p:sp>
      <p:sp>
        <p:nvSpPr>
          <p:cNvPr id="35906" name="AutoShape 68"/>
          <p:cNvSpPr>
            <a:spLocks noChangeArrowheads="1"/>
          </p:cNvSpPr>
          <p:nvPr/>
        </p:nvSpPr>
        <p:spPr bwMode="auto">
          <a:xfrm>
            <a:off x="7086600" y="4419600"/>
            <a:ext cx="914400" cy="838200"/>
          </a:xfrm>
          <a:prstGeom prst="ca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07" name="Text Box 69"/>
          <p:cNvSpPr txBox="1">
            <a:spLocks noChangeArrowheads="1"/>
          </p:cNvSpPr>
          <p:nvPr/>
        </p:nvSpPr>
        <p:spPr bwMode="auto">
          <a:xfrm>
            <a:off x="4343400" y="457200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圆柱体的形状是</a:t>
            </a:r>
          </a:p>
        </p:txBody>
      </p:sp>
      <p:pic>
        <p:nvPicPr>
          <p:cNvPr id="35908" name="Picture 70" descr="49A4C85844D923B3EF8735267FB5E6AD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5229225"/>
            <a:ext cx="6397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909" name="Text Box 71"/>
          <p:cNvSpPr txBox="1">
            <a:spLocks noChangeArrowheads="1"/>
          </p:cNvSpPr>
          <p:nvPr/>
        </p:nvSpPr>
        <p:spPr bwMode="auto">
          <a:xfrm>
            <a:off x="468313" y="5300663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体操的第</a:t>
            </a: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个动作是</a:t>
            </a:r>
          </a:p>
        </p:txBody>
      </p:sp>
      <p:sp>
        <p:nvSpPr>
          <p:cNvPr id="35910" name="Text Box 72"/>
          <p:cNvSpPr txBox="1">
            <a:spLocks noChangeArrowheads="1"/>
          </p:cNvSpPr>
          <p:nvPr/>
        </p:nvSpPr>
        <p:spPr bwMode="auto">
          <a:xfrm>
            <a:off x="4800600" y="53340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歌的唱法是</a:t>
            </a:r>
          </a:p>
        </p:txBody>
      </p:sp>
      <p:pic>
        <p:nvPicPr>
          <p:cNvPr id="482377" name="tysg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2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2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237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237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3418" name="Group 90"/>
          <p:cNvGraphicFramePr>
            <a:graphicFrameLocks noGrp="1"/>
          </p:cNvGraphicFramePr>
          <p:nvPr/>
        </p:nvGraphicFramePr>
        <p:xfrm>
          <a:off x="4067175" y="4005263"/>
          <a:ext cx="4500563" cy="1631950"/>
        </p:xfrm>
        <a:graphic>
          <a:graphicData uri="http://schemas.openxmlformats.org/drawingml/2006/table">
            <a:tbl>
              <a:tblPr/>
              <a:tblGrid>
                <a:gridCol w="1285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70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型号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日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价格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日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价格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变化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情况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A780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7180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Nokia7610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4800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6888" name="Text Box 24"/>
          <p:cNvSpPr txBox="1">
            <a:spLocks noChangeArrowheads="1"/>
          </p:cNvSpPr>
          <p:nvPr/>
        </p:nvSpPr>
        <p:spPr bwMode="auto">
          <a:xfrm>
            <a:off x="900113" y="90805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班级</a:t>
            </a: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学期成绩表</a:t>
            </a:r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5508625" y="3357563"/>
            <a:ext cx="312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X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商场</a:t>
            </a:r>
            <a:r>
              <a:rPr kumimoji="1" lang="en-US" altLang="zh-CN" sz="2400" b="1">
                <a:solidFill>
                  <a:schemeClr val="tx2"/>
                </a:solidFill>
                <a:latin typeface="Times New Roman" pitchFamily="18" charset="0"/>
              </a:rPr>
              <a:t>2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日手机价格表</a:t>
            </a:r>
          </a:p>
        </p:txBody>
      </p:sp>
      <p:graphicFrame>
        <p:nvGraphicFramePr>
          <p:cNvPr id="483417" name="Group 89"/>
          <p:cNvGraphicFramePr>
            <a:graphicFrameLocks noGrp="1"/>
          </p:cNvGraphicFramePr>
          <p:nvPr/>
        </p:nvGraphicFramePr>
        <p:xfrm>
          <a:off x="323850" y="1339850"/>
          <a:ext cx="4895850" cy="2378076"/>
        </p:xfrm>
        <a:graphic>
          <a:graphicData uri="http://schemas.openxmlformats.org/drawingml/2006/table">
            <a:tbl>
              <a:tblPr/>
              <a:tblGrid>
                <a:gridCol w="792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778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080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3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学号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姓名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语文  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数学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英语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平均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001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张三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76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90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83.67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002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李四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82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88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88.33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003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王五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87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90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77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84.67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004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赵六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88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86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86.00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634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平均成绩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85.50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86.75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84.75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6940" name="Text Box 78"/>
          <p:cNvSpPr txBox="1">
            <a:spLocks noChangeArrowheads="1"/>
          </p:cNvSpPr>
          <p:nvPr/>
        </p:nvSpPr>
        <p:spPr bwMode="auto">
          <a:xfrm>
            <a:off x="6011863" y="1050925"/>
            <a:ext cx="24479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根据平均分可以判断某人、某科的学习、掌握情况。</a:t>
            </a:r>
          </a:p>
        </p:txBody>
      </p:sp>
      <p:sp>
        <p:nvSpPr>
          <p:cNvPr id="36941" name="Text Box 79"/>
          <p:cNvSpPr txBox="1">
            <a:spLocks noChangeArrowheads="1"/>
          </p:cNvSpPr>
          <p:nvPr/>
        </p:nvSpPr>
        <p:spPr bwMode="auto">
          <a:xfrm>
            <a:off x="611188" y="4508500"/>
            <a:ext cx="2403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</a:rPr>
              <a:t>根据价格走势可以进一步了解商品行情。</a:t>
            </a:r>
          </a:p>
        </p:txBody>
      </p:sp>
      <p:sp>
        <p:nvSpPr>
          <p:cNvPr id="36942" name="AutoShape 80"/>
          <p:cNvSpPr>
            <a:spLocks noChangeArrowheads="1"/>
          </p:cNvSpPr>
          <p:nvPr/>
        </p:nvSpPr>
        <p:spPr bwMode="auto">
          <a:xfrm>
            <a:off x="3130550" y="4797425"/>
            <a:ext cx="766763" cy="609600"/>
          </a:xfrm>
          <a:prstGeom prst="rightArrow">
            <a:avLst>
              <a:gd name="adj1" fmla="val 50000"/>
              <a:gd name="adj2" fmla="val 314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943" name="AutoShape 81"/>
          <p:cNvSpPr>
            <a:spLocks noChangeArrowheads="1"/>
          </p:cNvSpPr>
          <p:nvPr/>
        </p:nvSpPr>
        <p:spPr bwMode="auto">
          <a:xfrm>
            <a:off x="5219700" y="1843088"/>
            <a:ext cx="749300" cy="609600"/>
          </a:xfrm>
          <a:prstGeom prst="leftArrow">
            <a:avLst>
              <a:gd name="adj1" fmla="val 50000"/>
              <a:gd name="adj2" fmla="val 307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944" name="Rectangle 8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5245100" cy="1730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 smtClean="0"/>
              <a:t>信息定义示例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7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啤酒与尿布的故事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3800"/>
            <a:ext cx="7223150" cy="538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630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51" name="AutoShape 19"/>
          <p:cNvSpPr>
            <a:spLocks noChangeArrowheads="1"/>
          </p:cNvSpPr>
          <p:nvPr/>
        </p:nvSpPr>
        <p:spPr bwMode="auto">
          <a:xfrm>
            <a:off x="1476375" y="2076450"/>
            <a:ext cx="1219200" cy="473075"/>
          </a:xfrm>
          <a:prstGeom prst="rightArrow">
            <a:avLst>
              <a:gd name="adj1" fmla="val 50000"/>
              <a:gd name="adj2" fmla="val 64430"/>
            </a:avLst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9252" name="Rectangle 20"/>
          <p:cNvSpPr>
            <a:spLocks noChangeArrowheads="1"/>
          </p:cNvSpPr>
          <p:nvPr/>
        </p:nvSpPr>
        <p:spPr bwMode="auto">
          <a:xfrm>
            <a:off x="2695575" y="1771650"/>
            <a:ext cx="2667000" cy="947738"/>
          </a:xfrm>
          <a:prstGeom prst="rect">
            <a:avLst/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9253" name="AutoShape 21"/>
          <p:cNvSpPr>
            <a:spLocks noChangeArrowheads="1"/>
          </p:cNvSpPr>
          <p:nvPr/>
        </p:nvSpPr>
        <p:spPr bwMode="auto">
          <a:xfrm>
            <a:off x="5362575" y="2076450"/>
            <a:ext cx="1219200" cy="473075"/>
          </a:xfrm>
          <a:prstGeom prst="rightArrow">
            <a:avLst>
              <a:gd name="adj1" fmla="val 50000"/>
              <a:gd name="adj2" fmla="val 64430"/>
            </a:avLst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9254" name="Text Box 22"/>
          <p:cNvSpPr txBox="1">
            <a:spLocks noChangeArrowheads="1"/>
          </p:cNvSpPr>
          <p:nvPr/>
        </p:nvSpPr>
        <p:spPr bwMode="auto">
          <a:xfrm>
            <a:off x="1547813" y="1700213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>
                <a:latin typeface="Times New Roman" pitchFamily="18" charset="0"/>
              </a:rPr>
              <a:t>数据</a:t>
            </a:r>
          </a:p>
        </p:txBody>
      </p:sp>
      <p:sp>
        <p:nvSpPr>
          <p:cNvPr id="479255" name="Text Box 23"/>
          <p:cNvSpPr txBox="1">
            <a:spLocks noChangeArrowheads="1"/>
          </p:cNvSpPr>
          <p:nvPr/>
        </p:nvSpPr>
        <p:spPr bwMode="auto">
          <a:xfrm>
            <a:off x="3381375" y="2000250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>
                <a:latin typeface="Times New Roman" pitchFamily="18" charset="0"/>
              </a:rPr>
              <a:t>加工过程</a:t>
            </a:r>
          </a:p>
        </p:txBody>
      </p:sp>
      <p:sp>
        <p:nvSpPr>
          <p:cNvPr id="479256" name="Text Box 24"/>
          <p:cNvSpPr txBox="1">
            <a:spLocks noChangeArrowheads="1"/>
          </p:cNvSpPr>
          <p:nvPr/>
        </p:nvSpPr>
        <p:spPr bwMode="auto">
          <a:xfrm>
            <a:off x="5795963" y="2492375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>
                <a:latin typeface="Times New Roman" pitchFamily="18" charset="0"/>
              </a:rPr>
              <a:t>信息</a:t>
            </a:r>
          </a:p>
        </p:txBody>
      </p:sp>
      <p:sp>
        <p:nvSpPr>
          <p:cNvPr id="479257" name="Rectangle 25"/>
          <p:cNvSpPr>
            <a:spLocks noChangeArrowheads="1"/>
          </p:cNvSpPr>
          <p:nvPr/>
        </p:nvSpPr>
        <p:spPr bwMode="auto">
          <a:xfrm>
            <a:off x="2406650" y="3600450"/>
            <a:ext cx="762000" cy="1657350"/>
          </a:xfrm>
          <a:prstGeom prst="rect">
            <a:avLst/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9258" name="Text Box 26"/>
          <p:cNvSpPr txBox="1">
            <a:spLocks noChangeArrowheads="1"/>
          </p:cNvSpPr>
          <p:nvPr/>
        </p:nvSpPr>
        <p:spPr bwMode="auto">
          <a:xfrm>
            <a:off x="2466975" y="3752850"/>
            <a:ext cx="54927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>
                <a:latin typeface="Times New Roman" pitchFamily="18" charset="0"/>
              </a:rPr>
              <a:t>统计排序</a:t>
            </a:r>
          </a:p>
        </p:txBody>
      </p:sp>
      <p:sp>
        <p:nvSpPr>
          <p:cNvPr id="479259" name="Rectangle 27"/>
          <p:cNvSpPr>
            <a:spLocks noChangeArrowheads="1"/>
          </p:cNvSpPr>
          <p:nvPr/>
        </p:nvSpPr>
        <p:spPr bwMode="auto">
          <a:xfrm>
            <a:off x="3457575" y="3600450"/>
            <a:ext cx="762000" cy="1657350"/>
          </a:xfrm>
          <a:prstGeom prst="rect">
            <a:avLst/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9260" name="Rectangle 28"/>
          <p:cNvSpPr>
            <a:spLocks noChangeArrowheads="1"/>
          </p:cNvSpPr>
          <p:nvPr/>
        </p:nvSpPr>
        <p:spPr bwMode="auto">
          <a:xfrm>
            <a:off x="4829175" y="3600450"/>
            <a:ext cx="762000" cy="1657350"/>
          </a:xfrm>
          <a:prstGeom prst="rect">
            <a:avLst/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79261" name="Text Box 29"/>
          <p:cNvSpPr txBox="1">
            <a:spLocks noChangeArrowheads="1"/>
          </p:cNvSpPr>
          <p:nvPr/>
        </p:nvSpPr>
        <p:spPr bwMode="auto">
          <a:xfrm>
            <a:off x="3609975" y="3752850"/>
            <a:ext cx="549275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>
                <a:latin typeface="Times New Roman" pitchFamily="18" charset="0"/>
              </a:rPr>
              <a:t>计算分类</a:t>
            </a:r>
          </a:p>
        </p:txBody>
      </p:sp>
      <p:sp>
        <p:nvSpPr>
          <p:cNvPr id="479262" name="Text Box 30"/>
          <p:cNvSpPr txBox="1">
            <a:spLocks noChangeArrowheads="1"/>
          </p:cNvSpPr>
          <p:nvPr/>
        </p:nvSpPr>
        <p:spPr bwMode="auto">
          <a:xfrm>
            <a:off x="4905375" y="3752850"/>
            <a:ext cx="549275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400">
                <a:latin typeface="Times New Roman" pitchFamily="18" charset="0"/>
              </a:rPr>
              <a:t>预测分析</a:t>
            </a:r>
          </a:p>
        </p:txBody>
      </p:sp>
      <p:sp>
        <p:nvSpPr>
          <p:cNvPr id="479263" name="Text Box 31"/>
          <p:cNvSpPr txBox="1">
            <a:spLocks noChangeArrowheads="1"/>
          </p:cNvSpPr>
          <p:nvPr/>
        </p:nvSpPr>
        <p:spPr bwMode="auto">
          <a:xfrm>
            <a:off x="4371975" y="421005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2400">
                <a:solidFill>
                  <a:schemeClr val="tx2"/>
                </a:solidFill>
                <a:latin typeface="Times New Roman" pitchFamily="18" charset="0"/>
              </a:rPr>
              <a:t>…</a:t>
            </a:r>
          </a:p>
        </p:txBody>
      </p:sp>
      <p:sp>
        <p:nvSpPr>
          <p:cNvPr id="479264" name="AutoShape 32"/>
          <p:cNvSpPr>
            <a:spLocks noChangeArrowheads="1"/>
          </p:cNvSpPr>
          <p:nvPr/>
        </p:nvSpPr>
        <p:spPr bwMode="auto">
          <a:xfrm>
            <a:off x="2711450" y="2838450"/>
            <a:ext cx="304800" cy="788988"/>
          </a:xfrm>
          <a:prstGeom prst="upArrow">
            <a:avLst>
              <a:gd name="adj1" fmla="val 50000"/>
              <a:gd name="adj2" fmla="val 64714"/>
            </a:avLst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flatTx/>
          </a:bodyPr>
          <a:lstStyle/>
          <a:p>
            <a:endParaRPr lang="zh-CN" altLang="en-US"/>
          </a:p>
        </p:txBody>
      </p:sp>
      <p:sp>
        <p:nvSpPr>
          <p:cNvPr id="479265" name="AutoShape 33"/>
          <p:cNvSpPr>
            <a:spLocks noChangeArrowheads="1"/>
          </p:cNvSpPr>
          <p:nvPr/>
        </p:nvSpPr>
        <p:spPr bwMode="auto">
          <a:xfrm>
            <a:off x="3762375" y="2838450"/>
            <a:ext cx="304800" cy="788988"/>
          </a:xfrm>
          <a:prstGeom prst="upArrow">
            <a:avLst>
              <a:gd name="adj1" fmla="val 50000"/>
              <a:gd name="adj2" fmla="val 64714"/>
            </a:avLst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flatTx/>
          </a:bodyPr>
          <a:lstStyle/>
          <a:p>
            <a:endParaRPr lang="zh-CN" altLang="en-US"/>
          </a:p>
        </p:txBody>
      </p:sp>
      <p:sp>
        <p:nvSpPr>
          <p:cNvPr id="479266" name="AutoShape 34"/>
          <p:cNvSpPr>
            <a:spLocks noChangeArrowheads="1"/>
          </p:cNvSpPr>
          <p:nvPr/>
        </p:nvSpPr>
        <p:spPr bwMode="auto">
          <a:xfrm>
            <a:off x="4981575" y="2838450"/>
            <a:ext cx="304800" cy="785813"/>
          </a:xfrm>
          <a:prstGeom prst="upArrow">
            <a:avLst>
              <a:gd name="adj1" fmla="val 50000"/>
              <a:gd name="adj2" fmla="val 64453"/>
            </a:avLst>
          </a:prstGeom>
          <a:solidFill>
            <a:srgbClr val="33996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flatTx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7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7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7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7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7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7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7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7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47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47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47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47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47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47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7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51" grpId="0" animBg="1"/>
      <p:bldP spid="479252" grpId="0" animBg="1"/>
      <p:bldP spid="479253" grpId="0" animBg="1"/>
      <p:bldP spid="479254" grpId="0" autoUpdateAnimBg="0"/>
      <p:bldP spid="479255" grpId="0" autoUpdateAnimBg="0"/>
      <p:bldP spid="479256" grpId="0" autoUpdateAnimBg="0"/>
      <p:bldP spid="479257" grpId="0" animBg="1"/>
      <p:bldP spid="479258" grpId="0" autoUpdateAnimBg="0"/>
      <p:bldP spid="479259" grpId="0" animBg="1"/>
      <p:bldP spid="479260" grpId="0" animBg="1"/>
      <p:bldP spid="479261" grpId="0" autoUpdateAnimBg="0"/>
      <p:bldP spid="479262" grpId="0" autoUpdateAnimBg="0"/>
      <p:bldP spid="479263" grpId="0" autoUpdateAnimBg="0"/>
      <p:bldP spid="479264" grpId="0" animBg="1"/>
      <p:bldP spid="479265" grpId="0" animBg="1"/>
      <p:bldP spid="47926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1.1.2 </a:t>
            </a:r>
            <a:r>
              <a:rPr lang="zh-CN" altLang="en-US" smtClean="0"/>
              <a:t>信息的特征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1075"/>
            <a:ext cx="6900862" cy="441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5650" y="981075"/>
            <a:ext cx="6264275" cy="574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800" i="0" dirty="0">
                <a:solidFill>
                  <a:srgbClr val="003366"/>
                </a:solidFill>
              </a:rPr>
              <a:t>1.1.2</a:t>
            </a:r>
            <a:r>
              <a:rPr lang="zh-CN" altLang="en-US" sz="2800" i="0" dirty="0">
                <a:solidFill>
                  <a:srgbClr val="003366"/>
                </a:solidFill>
              </a:rPr>
              <a:t>信息特征</a:t>
            </a:r>
            <a:r>
              <a:rPr lang="zh-CN" altLang="en-US" sz="2400" i="0" dirty="0">
                <a:solidFill>
                  <a:srgbClr val="003366"/>
                </a:solidFill>
              </a:rPr>
              <a:t/>
            </a:r>
            <a:br>
              <a:rPr lang="zh-CN" altLang="en-US" sz="2400" i="0" dirty="0">
                <a:solidFill>
                  <a:srgbClr val="003366"/>
                </a:solidFill>
              </a:rPr>
            </a:br>
            <a:endParaRPr lang="zh-CN" altLang="en-US" sz="3400" i="0" dirty="0">
              <a:solidFill>
                <a:srgbClr val="3366FF"/>
              </a:solidFill>
            </a:endParaRPr>
          </a:p>
        </p:txBody>
      </p:sp>
      <p:grpSp>
        <p:nvGrpSpPr>
          <p:cNvPr id="516099" name="Group 3"/>
          <p:cNvGrpSpPr>
            <a:grpSpLocks/>
          </p:cNvGrpSpPr>
          <p:nvPr/>
        </p:nvGrpSpPr>
        <p:grpSpPr bwMode="auto">
          <a:xfrm>
            <a:off x="2916238" y="2813050"/>
            <a:ext cx="360362" cy="360363"/>
            <a:chOff x="1973" y="1706"/>
            <a:chExt cx="227" cy="227"/>
          </a:xfrm>
        </p:grpSpPr>
        <p:sp>
          <p:nvSpPr>
            <p:cNvPr id="516100" name="Oval 4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01" name="Oval 5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6102" name="Group 6"/>
          <p:cNvGrpSpPr>
            <a:grpSpLocks/>
          </p:cNvGrpSpPr>
          <p:nvPr/>
        </p:nvGrpSpPr>
        <p:grpSpPr bwMode="auto">
          <a:xfrm>
            <a:off x="2484438" y="4084638"/>
            <a:ext cx="360362" cy="360362"/>
            <a:chOff x="1565" y="2659"/>
            <a:chExt cx="227" cy="227"/>
          </a:xfrm>
        </p:grpSpPr>
        <p:sp>
          <p:nvSpPr>
            <p:cNvPr id="516103" name="Oval 7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04" name="Oval 8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6105" name="Group 9"/>
          <p:cNvGrpSpPr>
            <a:grpSpLocks/>
          </p:cNvGrpSpPr>
          <p:nvPr/>
        </p:nvGrpSpPr>
        <p:grpSpPr bwMode="auto">
          <a:xfrm>
            <a:off x="3059113" y="5403850"/>
            <a:ext cx="360362" cy="360363"/>
            <a:chOff x="2109" y="3612"/>
            <a:chExt cx="227" cy="227"/>
          </a:xfrm>
        </p:grpSpPr>
        <p:sp>
          <p:nvSpPr>
            <p:cNvPr id="516106" name="Oval 10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07" name="Oval 11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6108" name="Group 12"/>
          <p:cNvGrpSpPr>
            <a:grpSpLocks/>
          </p:cNvGrpSpPr>
          <p:nvPr/>
        </p:nvGrpSpPr>
        <p:grpSpPr bwMode="auto">
          <a:xfrm>
            <a:off x="5651500" y="2740025"/>
            <a:ext cx="360363" cy="360363"/>
            <a:chOff x="3470" y="1706"/>
            <a:chExt cx="227" cy="227"/>
          </a:xfrm>
        </p:grpSpPr>
        <p:sp>
          <p:nvSpPr>
            <p:cNvPr id="516109" name="Oval 13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10" name="Oval 14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6111" name="Group 15"/>
          <p:cNvGrpSpPr>
            <a:grpSpLocks/>
          </p:cNvGrpSpPr>
          <p:nvPr/>
        </p:nvGrpSpPr>
        <p:grpSpPr bwMode="auto">
          <a:xfrm>
            <a:off x="6227763" y="4084638"/>
            <a:ext cx="360362" cy="360362"/>
            <a:chOff x="3923" y="2659"/>
            <a:chExt cx="227" cy="227"/>
          </a:xfrm>
        </p:grpSpPr>
        <p:sp>
          <p:nvSpPr>
            <p:cNvPr id="516112" name="Oval 16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13" name="Oval 17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6114" name="Group 18"/>
          <p:cNvGrpSpPr>
            <a:grpSpLocks/>
          </p:cNvGrpSpPr>
          <p:nvPr/>
        </p:nvGrpSpPr>
        <p:grpSpPr bwMode="auto">
          <a:xfrm>
            <a:off x="5795963" y="5476875"/>
            <a:ext cx="360362" cy="360363"/>
            <a:chOff x="3515" y="3521"/>
            <a:chExt cx="227" cy="227"/>
          </a:xfrm>
        </p:grpSpPr>
        <p:sp>
          <p:nvSpPr>
            <p:cNvPr id="516115" name="Oval 19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16" name="Oval 20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6117" name="Oval 21"/>
          <p:cNvSpPr>
            <a:spLocks noChangeArrowheads="1"/>
          </p:cNvSpPr>
          <p:nvPr/>
        </p:nvSpPr>
        <p:spPr bwMode="gray">
          <a:xfrm>
            <a:off x="3624263" y="3322638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6118" name="Group 22"/>
          <p:cNvGrpSpPr>
            <a:grpSpLocks/>
          </p:cNvGrpSpPr>
          <p:nvPr/>
        </p:nvGrpSpPr>
        <p:grpSpPr bwMode="auto">
          <a:xfrm>
            <a:off x="2692400" y="2370138"/>
            <a:ext cx="3743325" cy="3744912"/>
            <a:chOff x="1696" y="1493"/>
            <a:chExt cx="2358" cy="2359"/>
          </a:xfrm>
        </p:grpSpPr>
        <p:sp>
          <p:nvSpPr>
            <p:cNvPr id="516119" name="Oval 23"/>
            <p:cNvSpPr>
              <a:spLocks noChangeArrowheads="1"/>
            </p:cNvSpPr>
            <p:nvPr/>
          </p:nvSpPr>
          <p:spPr bwMode="gray">
            <a:xfrm>
              <a:off x="1696" y="1493"/>
              <a:ext cx="2358" cy="2359"/>
            </a:xfrm>
            <a:prstGeom prst="ellipse">
              <a:avLst/>
            </a:prstGeom>
            <a:noFill/>
            <a:ln w="3810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20" name="Oval 24"/>
            <p:cNvSpPr>
              <a:spLocks noChangeArrowheads="1"/>
            </p:cNvSpPr>
            <p:nvPr/>
          </p:nvSpPr>
          <p:spPr bwMode="gray">
            <a:xfrm>
              <a:off x="2279" y="2083"/>
              <a:ext cx="1225" cy="122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6121" name="Oval 25"/>
          <p:cNvSpPr>
            <a:spLocks noChangeArrowheads="1"/>
          </p:cNvSpPr>
          <p:nvPr/>
        </p:nvSpPr>
        <p:spPr bwMode="gray">
          <a:xfrm>
            <a:off x="3751263" y="3449638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122" name="Oval 26"/>
          <p:cNvSpPr>
            <a:spLocks noChangeArrowheads="1"/>
          </p:cNvSpPr>
          <p:nvPr/>
        </p:nvSpPr>
        <p:spPr bwMode="gray">
          <a:xfrm>
            <a:off x="3708400" y="3429000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6123" name="Group 27"/>
          <p:cNvGrpSpPr>
            <a:grpSpLocks/>
          </p:cNvGrpSpPr>
          <p:nvPr/>
        </p:nvGrpSpPr>
        <p:grpSpPr bwMode="auto">
          <a:xfrm>
            <a:off x="3835400" y="3533775"/>
            <a:ext cx="1522413" cy="1522413"/>
            <a:chOff x="2416" y="1798"/>
            <a:chExt cx="959" cy="959"/>
          </a:xfrm>
        </p:grpSpPr>
        <p:sp>
          <p:nvSpPr>
            <p:cNvPr id="516124" name="Oval 28"/>
            <p:cNvSpPr>
              <a:spLocks noChangeArrowheads="1"/>
            </p:cNvSpPr>
            <p:nvPr/>
          </p:nvSpPr>
          <p:spPr bwMode="gray">
            <a:xfrm>
              <a:off x="2416" y="1798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25" name="Oval 29"/>
            <p:cNvSpPr>
              <a:spLocks noChangeArrowheads="1"/>
            </p:cNvSpPr>
            <p:nvPr/>
          </p:nvSpPr>
          <p:spPr bwMode="gray">
            <a:xfrm>
              <a:off x="2430" y="1810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26" name="Oval 30"/>
            <p:cNvSpPr>
              <a:spLocks noChangeArrowheads="1"/>
            </p:cNvSpPr>
            <p:nvPr/>
          </p:nvSpPr>
          <p:spPr bwMode="gray">
            <a:xfrm>
              <a:off x="2441" y="1816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27" name="Oval 31"/>
            <p:cNvSpPr>
              <a:spLocks noChangeArrowheads="1"/>
            </p:cNvSpPr>
            <p:nvPr/>
          </p:nvSpPr>
          <p:spPr bwMode="gray">
            <a:xfrm>
              <a:off x="2451" y="1825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28" name="Oval 32"/>
            <p:cNvSpPr>
              <a:spLocks noChangeArrowheads="1"/>
            </p:cNvSpPr>
            <p:nvPr/>
          </p:nvSpPr>
          <p:spPr bwMode="gray">
            <a:xfrm>
              <a:off x="2502" y="1848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6129" name="Text Box 33"/>
          <p:cNvSpPr txBox="1">
            <a:spLocks noChangeArrowheads="1"/>
          </p:cNvSpPr>
          <p:nvPr/>
        </p:nvSpPr>
        <p:spPr bwMode="auto">
          <a:xfrm>
            <a:off x="3886200" y="4054475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信息特征</a:t>
            </a:r>
          </a:p>
        </p:txBody>
      </p:sp>
      <p:sp>
        <p:nvSpPr>
          <p:cNvPr id="516130" name="Text Box 34"/>
          <p:cNvSpPr txBox="1">
            <a:spLocks noChangeArrowheads="1"/>
          </p:cNvSpPr>
          <p:nvPr/>
        </p:nvSpPr>
        <p:spPr bwMode="auto">
          <a:xfrm>
            <a:off x="5940425" y="2408238"/>
            <a:ext cx="2856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时效性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</a:rPr>
              <a:t>近期也许更重要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</p:txBody>
      </p:sp>
      <p:sp>
        <p:nvSpPr>
          <p:cNvPr id="516131" name="Text Box 35"/>
          <p:cNvSpPr txBox="1">
            <a:spLocks noChangeArrowheads="1"/>
          </p:cNvSpPr>
          <p:nvPr/>
        </p:nvSpPr>
        <p:spPr bwMode="auto">
          <a:xfrm>
            <a:off x="912747" y="2381548"/>
            <a:ext cx="17796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动态性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更新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</p:txBody>
      </p:sp>
      <p:sp>
        <p:nvSpPr>
          <p:cNvPr id="516132" name="Text Box 36"/>
          <p:cNvSpPr txBox="1">
            <a:spLocks noChangeArrowheads="1"/>
          </p:cNvSpPr>
          <p:nvPr/>
        </p:nvSpPr>
        <p:spPr bwMode="auto">
          <a:xfrm>
            <a:off x="6629400" y="3992563"/>
            <a:ext cx="23920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共享性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利用与保密</a:t>
            </a:r>
          </a:p>
        </p:txBody>
      </p:sp>
      <p:sp>
        <p:nvSpPr>
          <p:cNvPr id="516133" name="Text Box 37"/>
          <p:cNvSpPr txBox="1">
            <a:spLocks noChangeArrowheads="1"/>
          </p:cNvSpPr>
          <p:nvPr/>
        </p:nvSpPr>
        <p:spPr bwMode="auto">
          <a:xfrm>
            <a:off x="6156325" y="5432425"/>
            <a:ext cx="2329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可加工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信息处理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</p:txBody>
      </p:sp>
      <p:sp>
        <p:nvSpPr>
          <p:cNvPr id="516134" name="Text Box 38"/>
          <p:cNvSpPr txBox="1">
            <a:spLocks noChangeArrowheads="1"/>
          </p:cNvSpPr>
          <p:nvPr/>
        </p:nvSpPr>
        <p:spPr bwMode="auto">
          <a:xfrm>
            <a:off x="611560" y="3992563"/>
            <a:ext cx="169629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价值性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</a:rPr>
              <a:t>量变质变评价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</p:txBody>
      </p:sp>
      <p:sp>
        <p:nvSpPr>
          <p:cNvPr id="516135" name="Text Box 39"/>
          <p:cNvSpPr txBox="1">
            <a:spLocks noChangeArrowheads="1"/>
          </p:cNvSpPr>
          <p:nvPr/>
        </p:nvSpPr>
        <p:spPr bwMode="auto">
          <a:xfrm>
            <a:off x="0" y="5617628"/>
            <a:ext cx="32512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可传输性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</a:rPr>
              <a:t>传输效率的影响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</p:txBody>
      </p:sp>
      <p:grpSp>
        <p:nvGrpSpPr>
          <p:cNvPr id="516136" name="Group 40"/>
          <p:cNvGrpSpPr>
            <a:grpSpLocks/>
          </p:cNvGrpSpPr>
          <p:nvPr/>
        </p:nvGrpSpPr>
        <p:grpSpPr bwMode="auto">
          <a:xfrm>
            <a:off x="4427538" y="5980113"/>
            <a:ext cx="360362" cy="360362"/>
            <a:chOff x="3515" y="3521"/>
            <a:chExt cx="227" cy="227"/>
          </a:xfrm>
        </p:grpSpPr>
        <p:sp>
          <p:nvSpPr>
            <p:cNvPr id="516137" name="Oval 41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38" name="Oval 42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6139" name="Text Box 43"/>
          <p:cNvSpPr txBox="1">
            <a:spLocks noChangeArrowheads="1"/>
          </p:cNvSpPr>
          <p:nvPr/>
        </p:nvSpPr>
        <p:spPr bwMode="auto">
          <a:xfrm>
            <a:off x="4140200" y="6297613"/>
            <a:ext cx="36118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可存储性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</a:rPr>
              <a:t>存储介质 信息革命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</p:txBody>
      </p:sp>
      <p:grpSp>
        <p:nvGrpSpPr>
          <p:cNvPr id="516140" name="Group 44"/>
          <p:cNvGrpSpPr>
            <a:grpSpLocks/>
          </p:cNvGrpSpPr>
          <p:nvPr/>
        </p:nvGrpSpPr>
        <p:grpSpPr bwMode="auto">
          <a:xfrm>
            <a:off x="2946400" y="2595563"/>
            <a:ext cx="3201988" cy="3384550"/>
            <a:chOff x="1856" y="1635"/>
            <a:chExt cx="2017" cy="2132"/>
          </a:xfrm>
        </p:grpSpPr>
        <p:sp>
          <p:nvSpPr>
            <p:cNvPr id="516141" name="AutoShape 45"/>
            <p:cNvSpPr>
              <a:spLocks noChangeArrowheads="1"/>
            </p:cNvSpPr>
            <p:nvPr/>
          </p:nvSpPr>
          <p:spPr bwMode="gray">
            <a:xfrm rot="40295314">
              <a:off x="3175" y="2021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42" name="AutoShape 46"/>
            <p:cNvSpPr>
              <a:spLocks noChangeArrowheads="1"/>
            </p:cNvSpPr>
            <p:nvPr/>
          </p:nvSpPr>
          <p:spPr bwMode="gray">
            <a:xfrm rot="2578228">
              <a:off x="3243" y="3223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43" name="AutoShape 47"/>
            <p:cNvSpPr>
              <a:spLocks noChangeArrowheads="1"/>
            </p:cNvSpPr>
            <p:nvPr/>
          </p:nvSpPr>
          <p:spPr bwMode="gray">
            <a:xfrm rot="56734662">
              <a:off x="2041" y="2067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44" name="AutoShape 48"/>
            <p:cNvSpPr>
              <a:spLocks noChangeArrowheads="1"/>
            </p:cNvSpPr>
            <p:nvPr/>
          </p:nvSpPr>
          <p:spPr bwMode="gray">
            <a:xfrm rot="9036237">
              <a:off x="2168" y="3187"/>
              <a:ext cx="476" cy="231"/>
            </a:xfrm>
            <a:prstGeom prst="rightArrow">
              <a:avLst>
                <a:gd name="adj1" fmla="val 35167"/>
                <a:gd name="adj2" fmla="val 83445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45" name="AutoShape 49"/>
            <p:cNvSpPr>
              <a:spLocks noChangeArrowheads="1"/>
            </p:cNvSpPr>
            <p:nvPr/>
          </p:nvSpPr>
          <p:spPr bwMode="gray">
            <a:xfrm>
              <a:off x="3374" y="2607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46" name="AutoShape 50"/>
            <p:cNvSpPr>
              <a:spLocks noChangeArrowheads="1"/>
            </p:cNvSpPr>
            <p:nvPr/>
          </p:nvSpPr>
          <p:spPr bwMode="gray">
            <a:xfrm rot="-10800000">
              <a:off x="1856" y="2603"/>
              <a:ext cx="544" cy="182"/>
            </a:xfrm>
            <a:prstGeom prst="rightArrow">
              <a:avLst>
                <a:gd name="adj1" fmla="val 35167"/>
                <a:gd name="adj2" fmla="val 121041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47" name="AutoShape 51"/>
            <p:cNvSpPr>
              <a:spLocks noChangeArrowheads="1"/>
            </p:cNvSpPr>
            <p:nvPr/>
          </p:nvSpPr>
          <p:spPr bwMode="gray">
            <a:xfrm rot="5400000">
              <a:off x="2676" y="3427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48" name="AutoShape 52"/>
            <p:cNvSpPr>
              <a:spLocks noChangeArrowheads="1"/>
            </p:cNvSpPr>
            <p:nvPr/>
          </p:nvSpPr>
          <p:spPr bwMode="gray">
            <a:xfrm rot="16200000">
              <a:off x="2630" y="1794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6149" name="Group 53"/>
          <p:cNvGrpSpPr>
            <a:grpSpLocks/>
          </p:cNvGrpSpPr>
          <p:nvPr/>
        </p:nvGrpSpPr>
        <p:grpSpPr bwMode="auto">
          <a:xfrm>
            <a:off x="4356100" y="2193925"/>
            <a:ext cx="360363" cy="360363"/>
            <a:chOff x="3515" y="3521"/>
            <a:chExt cx="227" cy="227"/>
          </a:xfrm>
        </p:grpSpPr>
        <p:sp>
          <p:nvSpPr>
            <p:cNvPr id="516150" name="Oval 54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51" name="Oval 55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6152" name="Text Box 56"/>
          <p:cNvSpPr txBox="1">
            <a:spLocks noChangeArrowheads="1"/>
          </p:cNvSpPr>
          <p:nvPr/>
        </p:nvSpPr>
        <p:spPr bwMode="auto">
          <a:xfrm>
            <a:off x="3857626" y="1581438"/>
            <a:ext cx="27093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真伪性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cs typeface="+mn-cs"/>
              </a:rPr>
              <a:t>第一基本特征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</p:txBody>
      </p:sp>
      <p:sp>
        <p:nvSpPr>
          <p:cNvPr id="516154" name="Text Box 58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节 管理信息系统的概念</a:t>
            </a:r>
          </a:p>
        </p:txBody>
      </p:sp>
    </p:spTree>
    <p:extLst>
      <p:ext uri="{BB962C8B-B14F-4D97-AF65-F5344CB8AC3E}">
        <p14:creationId xmlns:p14="http://schemas.microsoft.com/office/powerpoint/2010/main" val="6084813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6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6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6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6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6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1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1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1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16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1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1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1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130" grpId="0"/>
      <p:bldP spid="516131" grpId="0"/>
      <p:bldP spid="516132" grpId="0"/>
      <p:bldP spid="516133" grpId="0"/>
      <p:bldP spid="516134" grpId="0"/>
      <p:bldP spid="516135" grpId="0"/>
      <p:bldP spid="516139" grpId="0"/>
      <p:bldP spid="5161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27" name="Text Box 11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节 信息的生命周期</a:t>
            </a:r>
          </a:p>
        </p:txBody>
      </p:sp>
      <p:sp>
        <p:nvSpPr>
          <p:cNvPr id="521228" name="AutoShape 12"/>
          <p:cNvSpPr>
            <a:spLocks noChangeArrowheads="1"/>
          </p:cNvSpPr>
          <p:nvPr/>
        </p:nvSpPr>
        <p:spPr bwMode="auto">
          <a:xfrm>
            <a:off x="323850" y="1196975"/>
            <a:ext cx="2378075" cy="576263"/>
          </a:xfrm>
          <a:prstGeom prst="roundRect">
            <a:avLst>
              <a:gd name="adj" fmla="val 13745"/>
            </a:avLst>
          </a:prstGeom>
          <a:solidFill>
            <a:srgbClr val="FFCC99">
              <a:alpha val="31000"/>
            </a:srgbClr>
          </a:solidFill>
          <a:ln w="38100">
            <a:solidFill>
              <a:srgbClr val="3366CC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信息的收集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1229" name="Freeform 13"/>
          <p:cNvSpPr>
            <a:spLocks/>
          </p:cNvSpPr>
          <p:nvPr/>
        </p:nvSpPr>
        <p:spPr bwMode="gray">
          <a:xfrm rot="2453459" flipH="1">
            <a:off x="969963" y="1773238"/>
            <a:ext cx="576262" cy="935037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1230" name="AutoShape 14"/>
          <p:cNvSpPr>
            <a:spLocks noChangeArrowheads="1"/>
          </p:cNvSpPr>
          <p:nvPr/>
        </p:nvSpPr>
        <p:spPr bwMode="auto">
          <a:xfrm>
            <a:off x="1403350" y="2060575"/>
            <a:ext cx="7489825" cy="1582738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首先要确定信息需求的问题或者叫做信息的识别：</a:t>
            </a: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）由管理者识别</a:t>
            </a: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）由系统分析人员识别</a:t>
            </a: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）由管理者、系统分析人员共同识别</a:t>
            </a:r>
          </a:p>
        </p:txBody>
      </p:sp>
      <p:sp>
        <p:nvSpPr>
          <p:cNvPr id="521231" name="AutoShape 15"/>
          <p:cNvSpPr>
            <a:spLocks noChangeArrowheads="1"/>
          </p:cNvSpPr>
          <p:nvPr/>
        </p:nvSpPr>
        <p:spPr bwMode="auto">
          <a:xfrm>
            <a:off x="1331913" y="3929063"/>
            <a:ext cx="7632700" cy="1444625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信息的采集。目标不同，采集的方法也不同，大体上有三种方法</a:t>
            </a: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）自下而上广泛收集</a:t>
            </a: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）有目的地专项收集</a:t>
            </a: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）采用随机积累法收集</a:t>
            </a:r>
          </a:p>
        </p:txBody>
      </p:sp>
      <p:sp>
        <p:nvSpPr>
          <p:cNvPr id="521232" name="AutoShape 16"/>
          <p:cNvSpPr>
            <a:spLocks noChangeArrowheads="1"/>
          </p:cNvSpPr>
          <p:nvPr/>
        </p:nvSpPr>
        <p:spPr bwMode="auto">
          <a:xfrm>
            <a:off x="1331913" y="5657850"/>
            <a:ext cx="7561262" cy="723900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信息的表达：</a:t>
            </a: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）文字表述；（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）数字表达； 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）图像表达</a:t>
            </a:r>
          </a:p>
        </p:txBody>
      </p:sp>
      <p:sp>
        <p:nvSpPr>
          <p:cNvPr id="521233" name="Line 17"/>
          <p:cNvSpPr>
            <a:spLocks noChangeShapeType="1"/>
          </p:cNvSpPr>
          <p:nvPr/>
        </p:nvSpPr>
        <p:spPr bwMode="auto">
          <a:xfrm>
            <a:off x="4283075" y="3641725"/>
            <a:ext cx="0" cy="287338"/>
          </a:xfrm>
          <a:prstGeom prst="line">
            <a:avLst/>
          </a:prstGeom>
          <a:noFill/>
          <a:ln w="50800">
            <a:solidFill>
              <a:srgbClr val="00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1234" name="Line 18"/>
          <p:cNvSpPr>
            <a:spLocks noChangeShapeType="1"/>
          </p:cNvSpPr>
          <p:nvPr/>
        </p:nvSpPr>
        <p:spPr bwMode="auto">
          <a:xfrm>
            <a:off x="4283075" y="5373688"/>
            <a:ext cx="0" cy="287337"/>
          </a:xfrm>
          <a:prstGeom prst="line">
            <a:avLst/>
          </a:prstGeom>
          <a:noFill/>
          <a:ln w="50800">
            <a:solidFill>
              <a:srgbClr val="00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23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7772400" cy="457200"/>
          </a:xfrm>
        </p:spPr>
        <p:txBody>
          <a:bodyPr/>
          <a:lstStyle/>
          <a:p>
            <a:pPr eaLnBrk="1" hangingPunct="1"/>
            <a:r>
              <a:rPr lang="en-US" altLang="zh-CN" sz="2400" b="1" dirty="0" smtClean="0">
                <a:latin typeface="宋体" pitchFamily="2" charset="-122"/>
              </a:rPr>
              <a:t>1.1.3    2</a:t>
            </a:r>
            <a:r>
              <a:rPr lang="zh-CN" altLang="en-US" sz="2400" b="1" dirty="0" smtClean="0">
                <a:latin typeface="宋体" pitchFamily="2" charset="-122"/>
              </a:rPr>
              <a:t>、信息的传输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908050"/>
            <a:ext cx="7772400" cy="579438"/>
          </a:xfrm>
        </p:spPr>
        <p:txBody>
          <a:bodyPr/>
          <a:lstStyle/>
          <a:p>
            <a:pPr eaLnBrk="1" hangingPunct="1">
              <a:buClr>
                <a:srgbClr val="CC0000"/>
              </a:buClr>
            </a:pPr>
            <a:r>
              <a:rPr lang="zh-CN" altLang="en-US" sz="2800" dirty="0" smtClean="0"/>
              <a:t>信息传输的香农模型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1692275" y="1989138"/>
            <a:ext cx="838200" cy="3048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835150" y="1989138"/>
            <a:ext cx="6858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600" b="1">
                <a:latin typeface="Times New Roman" pitchFamily="18" charset="0"/>
              </a:rPr>
              <a:t>信源</a:t>
            </a: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987675" y="1989138"/>
            <a:ext cx="990600" cy="3048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3132138" y="1989138"/>
            <a:ext cx="838200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600" b="1">
                <a:latin typeface="Times New Roman" pitchFamily="18" charset="0"/>
              </a:rPr>
              <a:t>编码器</a:t>
            </a: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4427538" y="1917700"/>
            <a:ext cx="838200" cy="3048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4427538" y="1917700"/>
            <a:ext cx="685800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600" b="1">
                <a:latin typeface="Times New Roman" pitchFamily="18" charset="0"/>
              </a:rPr>
              <a:t>信道</a:t>
            </a: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5651500" y="1917700"/>
            <a:ext cx="990600" cy="3048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5724525" y="1917700"/>
            <a:ext cx="838200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600" b="1">
                <a:latin typeface="Times New Roman" pitchFamily="18" charset="0"/>
              </a:rPr>
              <a:t>译码器</a:t>
            </a:r>
          </a:p>
        </p:txBody>
      </p:sp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7092950" y="1917700"/>
            <a:ext cx="990600" cy="3048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7164388" y="1917700"/>
            <a:ext cx="914400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600" b="1">
                <a:latin typeface="Times New Roman" pitchFamily="18" charset="0"/>
              </a:rPr>
              <a:t>接收器</a:t>
            </a:r>
          </a:p>
        </p:txBody>
      </p:sp>
      <p:sp>
        <p:nvSpPr>
          <p:cNvPr id="55310" name="AutoShape 14"/>
          <p:cNvSpPr>
            <a:spLocks noChangeArrowheads="1"/>
          </p:cNvSpPr>
          <p:nvPr/>
        </p:nvSpPr>
        <p:spPr bwMode="auto">
          <a:xfrm>
            <a:off x="2555875" y="2060575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1" name="AutoShape 15"/>
          <p:cNvSpPr>
            <a:spLocks noChangeArrowheads="1"/>
          </p:cNvSpPr>
          <p:nvPr/>
        </p:nvSpPr>
        <p:spPr bwMode="auto">
          <a:xfrm>
            <a:off x="3995738" y="2060575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2" name="AutoShape 16"/>
          <p:cNvSpPr>
            <a:spLocks noChangeArrowheads="1"/>
          </p:cNvSpPr>
          <p:nvPr/>
        </p:nvSpPr>
        <p:spPr bwMode="auto">
          <a:xfrm>
            <a:off x="5219700" y="2060575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3" name="AutoShape 17"/>
          <p:cNvSpPr>
            <a:spLocks noChangeArrowheads="1"/>
          </p:cNvSpPr>
          <p:nvPr/>
        </p:nvSpPr>
        <p:spPr bwMode="auto">
          <a:xfrm>
            <a:off x="6661150" y="1989138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4" name="Text Box 18"/>
          <p:cNvSpPr txBox="1">
            <a:spLocks noChangeArrowheads="1"/>
          </p:cNvSpPr>
          <p:nvPr/>
        </p:nvSpPr>
        <p:spPr bwMode="auto">
          <a:xfrm>
            <a:off x="4211638" y="1196975"/>
            <a:ext cx="1736725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噪音干扰</a:t>
            </a:r>
          </a:p>
        </p:txBody>
      </p:sp>
      <p:sp>
        <p:nvSpPr>
          <p:cNvPr id="55315" name="AutoShape 19"/>
          <p:cNvSpPr>
            <a:spLocks noChangeArrowheads="1"/>
          </p:cNvSpPr>
          <p:nvPr/>
        </p:nvSpPr>
        <p:spPr bwMode="auto">
          <a:xfrm>
            <a:off x="4643438" y="1557338"/>
            <a:ext cx="228600" cy="3048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6" name="Rectangle 20"/>
          <p:cNvSpPr>
            <a:spLocks noChangeArrowheads="1"/>
          </p:cNvSpPr>
          <p:nvPr/>
        </p:nvSpPr>
        <p:spPr bwMode="auto">
          <a:xfrm>
            <a:off x="1454150" y="3911600"/>
            <a:ext cx="1143000" cy="13716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7" name="Rectangle 21"/>
          <p:cNvSpPr>
            <a:spLocks noChangeArrowheads="1"/>
          </p:cNvSpPr>
          <p:nvPr/>
        </p:nvSpPr>
        <p:spPr bwMode="auto">
          <a:xfrm>
            <a:off x="6434138" y="3949700"/>
            <a:ext cx="1143000" cy="13716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18" name="Text Box 22"/>
          <p:cNvSpPr txBox="1">
            <a:spLocks noChangeArrowheads="1"/>
          </p:cNvSpPr>
          <p:nvPr/>
        </p:nvSpPr>
        <p:spPr bwMode="auto">
          <a:xfrm>
            <a:off x="1606550" y="3530600"/>
            <a:ext cx="9906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信息源</a:t>
            </a:r>
          </a:p>
        </p:txBody>
      </p:sp>
      <p:sp>
        <p:nvSpPr>
          <p:cNvPr id="55319" name="Text Box 23"/>
          <p:cNvSpPr txBox="1">
            <a:spLocks noChangeArrowheads="1"/>
          </p:cNvSpPr>
          <p:nvPr/>
        </p:nvSpPr>
        <p:spPr bwMode="auto">
          <a:xfrm>
            <a:off x="1403350" y="3987800"/>
            <a:ext cx="4318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发送人意图</a:t>
            </a:r>
          </a:p>
        </p:txBody>
      </p:sp>
      <p:sp>
        <p:nvSpPr>
          <p:cNvPr id="55320" name="Text Box 24"/>
          <p:cNvSpPr txBox="1">
            <a:spLocks noChangeArrowheads="1"/>
          </p:cNvSpPr>
          <p:nvPr/>
        </p:nvSpPr>
        <p:spPr bwMode="auto">
          <a:xfrm>
            <a:off x="1911350" y="3911600"/>
            <a:ext cx="762000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技术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过程</a:t>
            </a:r>
          </a:p>
        </p:txBody>
      </p:sp>
      <p:sp>
        <p:nvSpPr>
          <p:cNvPr id="55321" name="Text Box 25"/>
          <p:cNvSpPr txBox="1">
            <a:spLocks noChangeArrowheads="1"/>
          </p:cNvSpPr>
          <p:nvPr/>
        </p:nvSpPr>
        <p:spPr bwMode="auto">
          <a:xfrm>
            <a:off x="1911350" y="4673600"/>
            <a:ext cx="762000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语义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过程</a:t>
            </a:r>
          </a:p>
        </p:txBody>
      </p:sp>
      <p:sp>
        <p:nvSpPr>
          <p:cNvPr id="55322" name="Text Box 26"/>
          <p:cNvSpPr txBox="1">
            <a:spLocks noChangeArrowheads="1"/>
          </p:cNvSpPr>
          <p:nvPr/>
        </p:nvSpPr>
        <p:spPr bwMode="auto">
          <a:xfrm>
            <a:off x="6407150" y="3911600"/>
            <a:ext cx="762000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技术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过程</a:t>
            </a:r>
          </a:p>
        </p:txBody>
      </p:sp>
      <p:sp>
        <p:nvSpPr>
          <p:cNvPr id="55323" name="Text Box 27"/>
          <p:cNvSpPr txBox="1">
            <a:spLocks noChangeArrowheads="1"/>
          </p:cNvSpPr>
          <p:nvPr/>
        </p:nvSpPr>
        <p:spPr bwMode="auto">
          <a:xfrm>
            <a:off x="6407150" y="4597400"/>
            <a:ext cx="762000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语义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过程</a:t>
            </a:r>
          </a:p>
        </p:txBody>
      </p:sp>
      <p:sp>
        <p:nvSpPr>
          <p:cNvPr id="55324" name="Text Box 28"/>
          <p:cNvSpPr txBox="1">
            <a:spLocks noChangeArrowheads="1"/>
          </p:cNvSpPr>
          <p:nvPr/>
        </p:nvSpPr>
        <p:spPr bwMode="auto">
          <a:xfrm>
            <a:off x="7092950" y="3911600"/>
            <a:ext cx="4318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意图被识别</a:t>
            </a:r>
          </a:p>
        </p:txBody>
      </p:sp>
      <p:sp>
        <p:nvSpPr>
          <p:cNvPr id="55325" name="Text Box 29"/>
          <p:cNvSpPr txBox="1">
            <a:spLocks noChangeArrowheads="1"/>
          </p:cNvSpPr>
          <p:nvPr/>
        </p:nvSpPr>
        <p:spPr bwMode="auto">
          <a:xfrm>
            <a:off x="6330950" y="3530600"/>
            <a:ext cx="14478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信息目的地</a:t>
            </a:r>
          </a:p>
        </p:txBody>
      </p:sp>
      <p:sp>
        <p:nvSpPr>
          <p:cNvPr id="55326" name="Rectangle 30"/>
          <p:cNvSpPr>
            <a:spLocks noChangeArrowheads="1"/>
          </p:cNvSpPr>
          <p:nvPr/>
        </p:nvSpPr>
        <p:spPr bwMode="auto">
          <a:xfrm>
            <a:off x="3282950" y="4064000"/>
            <a:ext cx="381000" cy="1143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7" name="Text Box 31"/>
          <p:cNvSpPr txBox="1">
            <a:spLocks noChangeArrowheads="1"/>
          </p:cNvSpPr>
          <p:nvPr/>
        </p:nvSpPr>
        <p:spPr bwMode="auto">
          <a:xfrm>
            <a:off x="3282950" y="4140200"/>
            <a:ext cx="4048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600" b="1">
                <a:latin typeface="Times New Roman" pitchFamily="18" charset="0"/>
              </a:rPr>
              <a:t>技术阶段</a:t>
            </a:r>
          </a:p>
        </p:txBody>
      </p:sp>
      <p:sp>
        <p:nvSpPr>
          <p:cNvPr id="55328" name="Rectangle 32"/>
          <p:cNvSpPr>
            <a:spLocks noChangeArrowheads="1"/>
          </p:cNvSpPr>
          <p:nvPr/>
        </p:nvSpPr>
        <p:spPr bwMode="auto">
          <a:xfrm>
            <a:off x="5187950" y="4064000"/>
            <a:ext cx="381000" cy="11430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29" name="Text Box 33"/>
          <p:cNvSpPr txBox="1">
            <a:spLocks noChangeArrowheads="1"/>
          </p:cNvSpPr>
          <p:nvPr/>
        </p:nvSpPr>
        <p:spPr bwMode="auto">
          <a:xfrm>
            <a:off x="5187950" y="4140200"/>
            <a:ext cx="4048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600" b="1">
                <a:latin typeface="Times New Roman" pitchFamily="18" charset="0"/>
              </a:rPr>
              <a:t>技术阶段</a:t>
            </a:r>
          </a:p>
        </p:txBody>
      </p:sp>
      <p:sp>
        <p:nvSpPr>
          <p:cNvPr id="55330" name="Text Box 34"/>
          <p:cNvSpPr txBox="1">
            <a:spLocks noChangeArrowheads="1"/>
          </p:cNvSpPr>
          <p:nvPr/>
        </p:nvSpPr>
        <p:spPr bwMode="auto">
          <a:xfrm>
            <a:off x="2833688" y="3733800"/>
            <a:ext cx="9144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发送机构</a:t>
            </a:r>
          </a:p>
        </p:txBody>
      </p:sp>
      <p:sp>
        <p:nvSpPr>
          <p:cNvPr id="55331" name="Text Box 35"/>
          <p:cNvSpPr txBox="1">
            <a:spLocks noChangeArrowheads="1"/>
          </p:cNvSpPr>
          <p:nvPr/>
        </p:nvSpPr>
        <p:spPr bwMode="auto">
          <a:xfrm>
            <a:off x="5264150" y="3759200"/>
            <a:ext cx="9144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接收机构</a:t>
            </a:r>
          </a:p>
        </p:txBody>
      </p:sp>
      <p:sp>
        <p:nvSpPr>
          <p:cNvPr id="55332" name="Line 36"/>
          <p:cNvSpPr>
            <a:spLocks noChangeShapeType="1"/>
          </p:cNvSpPr>
          <p:nvPr/>
        </p:nvSpPr>
        <p:spPr bwMode="auto">
          <a:xfrm>
            <a:off x="3663950" y="42926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3" name="Line 37"/>
          <p:cNvSpPr>
            <a:spLocks noChangeShapeType="1"/>
          </p:cNvSpPr>
          <p:nvPr/>
        </p:nvSpPr>
        <p:spPr bwMode="auto">
          <a:xfrm>
            <a:off x="3663950" y="49022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4" name="Text Box 38"/>
          <p:cNvSpPr txBox="1">
            <a:spLocks noChangeArrowheads="1"/>
          </p:cNvSpPr>
          <p:nvPr/>
        </p:nvSpPr>
        <p:spPr bwMode="auto">
          <a:xfrm>
            <a:off x="3968750" y="4445000"/>
            <a:ext cx="8382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信号</a:t>
            </a:r>
          </a:p>
        </p:txBody>
      </p:sp>
      <p:sp>
        <p:nvSpPr>
          <p:cNvPr id="55335" name="Line 39"/>
          <p:cNvSpPr>
            <a:spLocks noChangeShapeType="1"/>
          </p:cNvSpPr>
          <p:nvPr/>
        </p:nvSpPr>
        <p:spPr bwMode="auto">
          <a:xfrm>
            <a:off x="4578350" y="4597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6" name="Line 40"/>
          <p:cNvSpPr>
            <a:spLocks noChangeShapeType="1"/>
          </p:cNvSpPr>
          <p:nvPr/>
        </p:nvSpPr>
        <p:spPr bwMode="auto">
          <a:xfrm>
            <a:off x="1835150" y="4597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7" name="Line 41"/>
          <p:cNvSpPr>
            <a:spLocks noChangeShapeType="1"/>
          </p:cNvSpPr>
          <p:nvPr/>
        </p:nvSpPr>
        <p:spPr bwMode="auto">
          <a:xfrm>
            <a:off x="5568950" y="45974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8" name="Rectangle 42"/>
          <p:cNvSpPr>
            <a:spLocks noChangeArrowheads="1"/>
          </p:cNvSpPr>
          <p:nvPr/>
        </p:nvSpPr>
        <p:spPr bwMode="auto">
          <a:xfrm>
            <a:off x="4044950" y="2997200"/>
            <a:ext cx="990600" cy="3048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39" name="Text Box 43"/>
          <p:cNvSpPr txBox="1">
            <a:spLocks noChangeArrowheads="1"/>
          </p:cNvSpPr>
          <p:nvPr/>
        </p:nvSpPr>
        <p:spPr bwMode="auto">
          <a:xfrm>
            <a:off x="4121150" y="2997200"/>
            <a:ext cx="9906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技术噪音</a:t>
            </a:r>
          </a:p>
        </p:txBody>
      </p:sp>
      <p:sp>
        <p:nvSpPr>
          <p:cNvPr id="55340" name="Rectangle 44"/>
          <p:cNvSpPr>
            <a:spLocks noChangeArrowheads="1"/>
          </p:cNvSpPr>
          <p:nvPr/>
        </p:nvSpPr>
        <p:spPr bwMode="auto">
          <a:xfrm>
            <a:off x="4044950" y="5816600"/>
            <a:ext cx="990600" cy="304800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41" name="Text Box 45"/>
          <p:cNvSpPr txBox="1">
            <a:spLocks noChangeArrowheads="1"/>
          </p:cNvSpPr>
          <p:nvPr/>
        </p:nvSpPr>
        <p:spPr bwMode="auto">
          <a:xfrm>
            <a:off x="4121150" y="5816600"/>
            <a:ext cx="9906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语义噪音</a:t>
            </a:r>
          </a:p>
        </p:txBody>
      </p:sp>
      <p:sp>
        <p:nvSpPr>
          <p:cNvPr id="55342" name="Line 46"/>
          <p:cNvSpPr>
            <a:spLocks noChangeShapeType="1"/>
          </p:cNvSpPr>
          <p:nvPr/>
        </p:nvSpPr>
        <p:spPr bwMode="auto">
          <a:xfrm flipH="1">
            <a:off x="2597150" y="3302000"/>
            <a:ext cx="1447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3" name="Line 47"/>
          <p:cNvSpPr>
            <a:spLocks noChangeShapeType="1"/>
          </p:cNvSpPr>
          <p:nvPr/>
        </p:nvSpPr>
        <p:spPr bwMode="auto">
          <a:xfrm flipH="1">
            <a:off x="3663950" y="3302000"/>
            <a:ext cx="609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4" name="Line 48"/>
          <p:cNvSpPr>
            <a:spLocks noChangeShapeType="1"/>
          </p:cNvSpPr>
          <p:nvPr/>
        </p:nvSpPr>
        <p:spPr bwMode="auto">
          <a:xfrm>
            <a:off x="4730750" y="3302000"/>
            <a:ext cx="457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5" name="Line 49"/>
          <p:cNvSpPr>
            <a:spLocks noChangeShapeType="1"/>
          </p:cNvSpPr>
          <p:nvPr/>
        </p:nvSpPr>
        <p:spPr bwMode="auto">
          <a:xfrm>
            <a:off x="5035550" y="3302000"/>
            <a:ext cx="1371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6" name="Line 50"/>
          <p:cNvSpPr>
            <a:spLocks noChangeShapeType="1"/>
          </p:cNvSpPr>
          <p:nvPr/>
        </p:nvSpPr>
        <p:spPr bwMode="auto">
          <a:xfrm>
            <a:off x="4502150" y="33020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7" name="Line 51"/>
          <p:cNvSpPr>
            <a:spLocks noChangeShapeType="1"/>
          </p:cNvSpPr>
          <p:nvPr/>
        </p:nvSpPr>
        <p:spPr bwMode="auto">
          <a:xfrm flipH="1" flipV="1">
            <a:off x="2597150" y="5283200"/>
            <a:ext cx="1447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8" name="Line 52"/>
          <p:cNvSpPr>
            <a:spLocks noChangeShapeType="1"/>
          </p:cNvSpPr>
          <p:nvPr/>
        </p:nvSpPr>
        <p:spPr bwMode="auto">
          <a:xfrm flipH="1" flipV="1">
            <a:off x="3663950" y="52070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49" name="Line 53"/>
          <p:cNvSpPr>
            <a:spLocks noChangeShapeType="1"/>
          </p:cNvSpPr>
          <p:nvPr/>
        </p:nvSpPr>
        <p:spPr bwMode="auto">
          <a:xfrm flipV="1">
            <a:off x="4502150" y="49022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0" name="Line 54"/>
          <p:cNvSpPr>
            <a:spLocks noChangeShapeType="1"/>
          </p:cNvSpPr>
          <p:nvPr/>
        </p:nvSpPr>
        <p:spPr bwMode="auto">
          <a:xfrm flipV="1">
            <a:off x="4806950" y="52070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1" name="Line 55"/>
          <p:cNvSpPr>
            <a:spLocks noChangeShapeType="1"/>
          </p:cNvSpPr>
          <p:nvPr/>
        </p:nvSpPr>
        <p:spPr bwMode="auto">
          <a:xfrm flipV="1">
            <a:off x="5035550" y="5283200"/>
            <a:ext cx="1371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52" name="Text Box 56"/>
          <p:cNvSpPr txBox="1">
            <a:spLocks noChangeArrowheads="1"/>
          </p:cNvSpPr>
          <p:nvPr/>
        </p:nvSpPr>
        <p:spPr bwMode="auto">
          <a:xfrm>
            <a:off x="3968750" y="3987800"/>
            <a:ext cx="3048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通</a:t>
            </a:r>
          </a:p>
        </p:txBody>
      </p:sp>
      <p:sp>
        <p:nvSpPr>
          <p:cNvPr id="55353" name="Text Box 57"/>
          <p:cNvSpPr txBox="1">
            <a:spLocks noChangeArrowheads="1"/>
          </p:cNvSpPr>
          <p:nvPr/>
        </p:nvSpPr>
        <p:spPr bwMode="auto">
          <a:xfrm>
            <a:off x="4578350" y="3987800"/>
            <a:ext cx="30480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400" b="1">
                <a:latin typeface="Times New Roman" pitchFamily="18" charset="0"/>
              </a:rPr>
              <a:t>道</a:t>
            </a:r>
          </a:p>
        </p:txBody>
      </p:sp>
      <p:sp>
        <p:nvSpPr>
          <p:cNvPr id="55354" name="Rectangle 59"/>
          <p:cNvSpPr>
            <a:spLocks noChangeArrowheads="1"/>
          </p:cNvSpPr>
          <p:nvPr/>
        </p:nvSpPr>
        <p:spPr bwMode="auto">
          <a:xfrm>
            <a:off x="250825" y="2636838"/>
            <a:ext cx="7772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00000"/>
              </a:lnSpc>
              <a:buClr>
                <a:srgbClr val="CC0000"/>
              </a:buClr>
            </a:pPr>
            <a:r>
              <a:rPr lang="zh-CN" altLang="en-US" sz="2800" dirty="0">
                <a:latin typeface="Times New Roman" pitchFamily="18" charset="0"/>
              </a:rPr>
              <a:t>信息传输一般模式</a:t>
            </a:r>
          </a:p>
        </p:txBody>
      </p:sp>
      <p:sp>
        <p:nvSpPr>
          <p:cNvPr id="55355" name="Rectangle 61"/>
          <p:cNvSpPr>
            <a:spLocks noChangeArrowheads="1"/>
          </p:cNvSpPr>
          <p:nvPr/>
        </p:nvSpPr>
        <p:spPr bwMode="auto">
          <a:xfrm>
            <a:off x="34925" y="5473700"/>
            <a:ext cx="3024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00000"/>
              </a:lnSpc>
              <a:buClr>
                <a:srgbClr val="CC0000"/>
              </a:buClr>
            </a:pPr>
            <a:r>
              <a:rPr lang="zh-CN" altLang="en-US" sz="1800" b="1" dirty="0">
                <a:latin typeface="Times New Roman" pitchFamily="18" charset="0"/>
              </a:rPr>
              <a:t>信息传输是衡量信息系统效率的一个重要尺度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5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5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5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5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5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5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5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5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5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5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5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5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5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5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5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5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5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5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5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5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5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5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5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5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5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5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5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5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5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5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5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5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5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5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5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5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5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5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5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5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5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5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55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55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5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5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5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5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55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55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5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5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5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5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55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55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5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55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55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5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55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55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0" grpId="0" animBg="1"/>
      <p:bldP spid="55301" grpId="0"/>
      <p:bldP spid="55302" grpId="0" animBg="1"/>
      <p:bldP spid="55303" grpId="0"/>
      <p:bldP spid="55304" grpId="0" animBg="1"/>
      <p:bldP spid="55305" grpId="0"/>
      <p:bldP spid="55306" grpId="0" animBg="1"/>
      <p:bldP spid="55307" grpId="0"/>
      <p:bldP spid="55308" grpId="0" animBg="1"/>
      <p:bldP spid="55309" grpId="0"/>
      <p:bldP spid="55310" grpId="0" animBg="1"/>
      <p:bldP spid="55311" grpId="0" animBg="1"/>
      <p:bldP spid="55312" grpId="0" animBg="1"/>
      <p:bldP spid="55313" grpId="0" animBg="1"/>
      <p:bldP spid="55314" grpId="0"/>
      <p:bldP spid="55315" grpId="0" animBg="1"/>
      <p:bldP spid="55316" grpId="0" animBg="1"/>
      <p:bldP spid="55317" grpId="0" animBg="1"/>
      <p:bldP spid="55318" grpId="0"/>
      <p:bldP spid="55319" grpId="0"/>
      <p:bldP spid="55320" grpId="0"/>
      <p:bldP spid="55321" grpId="0"/>
      <p:bldP spid="55322" grpId="0"/>
      <p:bldP spid="55323" grpId="0"/>
      <p:bldP spid="55324" grpId="0"/>
      <p:bldP spid="55325" grpId="0"/>
      <p:bldP spid="55326" grpId="0" animBg="1"/>
      <p:bldP spid="55327" grpId="0"/>
      <p:bldP spid="55328" grpId="0" animBg="1"/>
      <p:bldP spid="55329" grpId="0"/>
      <p:bldP spid="55330" grpId="0"/>
      <p:bldP spid="55331" grpId="0"/>
      <p:bldP spid="55332" grpId="0" animBg="1"/>
      <p:bldP spid="55333" grpId="0" animBg="1"/>
      <p:bldP spid="55334" grpId="0"/>
      <p:bldP spid="55335" grpId="0" animBg="1"/>
      <p:bldP spid="55336" grpId="0" animBg="1"/>
      <p:bldP spid="55337" grpId="0" animBg="1"/>
      <p:bldP spid="55338" grpId="0" animBg="1"/>
      <p:bldP spid="55339" grpId="0"/>
      <p:bldP spid="55340" grpId="0" animBg="1"/>
      <p:bldP spid="55341" grpId="0"/>
      <p:bldP spid="55342" grpId="0" animBg="1"/>
      <p:bldP spid="55343" grpId="0" animBg="1"/>
      <p:bldP spid="55344" grpId="0" animBg="1"/>
      <p:bldP spid="55345" grpId="0" animBg="1"/>
      <p:bldP spid="55346" grpId="0" animBg="1"/>
      <p:bldP spid="55347" grpId="0" animBg="1"/>
      <p:bldP spid="55348" grpId="0" animBg="1"/>
      <p:bldP spid="55349" grpId="0" animBg="1"/>
      <p:bldP spid="55350" grpId="0" animBg="1"/>
      <p:bldP spid="55351" grpId="0" animBg="1"/>
      <p:bldP spid="55352" grpId="0"/>
      <p:bldP spid="55353" grpId="0"/>
      <p:bldP spid="553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身边的管理信息系统（</a:t>
            </a:r>
            <a:r>
              <a:rPr lang="en-US" altLang="zh-CN" dirty="0" smtClean="0"/>
              <a:t>MIS</a:t>
            </a:r>
            <a:r>
              <a:rPr lang="zh-CN" altLang="en-US" dirty="0" smtClean="0"/>
              <a:t>）</a:t>
            </a:r>
          </a:p>
        </p:txBody>
      </p:sp>
      <p:sp>
        <p:nvSpPr>
          <p:cNvPr id="635908" name="Text Box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学习：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	高等院校招生信息管理系统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	学籍管理信息系统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	毕业生就业信息管理系统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生活：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	银行个人帐户管理系统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	食堂就餐信息管理系统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	票务管理信息系统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工作：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	超市</a:t>
            </a:r>
            <a:r>
              <a:rPr lang="en-US" altLang="zh-CN" sz="2400" dirty="0" smtClean="0"/>
              <a:t>POS</a:t>
            </a:r>
            <a:r>
              <a:rPr lang="zh-CN" altLang="en-US" sz="2400" dirty="0" smtClean="0"/>
              <a:t>系统、企业电子商务系统</a:t>
            </a:r>
          </a:p>
          <a:p>
            <a:pPr eaLnBrk="1" hangingPunct="1">
              <a:lnSpc>
                <a:spcPct val="90000"/>
              </a:lnSpc>
              <a:tabLst>
                <a:tab pos="762000" algn="l"/>
                <a:tab pos="4724400" algn="l"/>
              </a:tabLst>
            </a:pPr>
            <a:r>
              <a:rPr lang="zh-CN" altLang="en-US" sz="2400" dirty="0" smtClean="0"/>
              <a:t>	办公自动化系统、财务与管理一体化系统、</a:t>
            </a:r>
            <a:r>
              <a:rPr lang="en-US" altLang="zh-CN" sz="2400" dirty="0" smtClean="0"/>
              <a:t>ERP</a:t>
            </a:r>
            <a:r>
              <a:rPr lang="zh-CN" altLang="en-US" sz="2400" dirty="0" smtClean="0"/>
              <a:t>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5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5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5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59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5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59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5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5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5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5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5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59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5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59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5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59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5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59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59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59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59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359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AutoShape 2"/>
          <p:cNvSpPr>
            <a:spLocks noChangeArrowheads="1"/>
          </p:cNvSpPr>
          <p:nvPr/>
        </p:nvSpPr>
        <p:spPr bwMode="auto">
          <a:xfrm>
            <a:off x="395288" y="1706563"/>
            <a:ext cx="1657350" cy="1152525"/>
          </a:xfrm>
          <a:prstGeom prst="roundRect">
            <a:avLst>
              <a:gd name="adj" fmla="val 13745"/>
            </a:avLst>
          </a:prstGeom>
          <a:solidFill>
            <a:srgbClr val="E9C2C1">
              <a:alpha val="31000"/>
            </a:srgbClr>
          </a:solidFill>
          <a:ln w="38100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信息加工</a:t>
            </a:r>
          </a:p>
        </p:txBody>
      </p:sp>
      <p:sp>
        <p:nvSpPr>
          <p:cNvPr id="523267" name="AutoShape 3"/>
          <p:cNvSpPr>
            <a:spLocks noChangeArrowheads="1"/>
          </p:cNvSpPr>
          <p:nvPr/>
        </p:nvSpPr>
        <p:spPr bwMode="auto">
          <a:xfrm>
            <a:off x="3132138" y="1628775"/>
            <a:ext cx="5688012" cy="1512888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信息加工一般形式：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数据       预信息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1……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预信息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N    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3268" name="AutoShape 4"/>
          <p:cNvSpPr>
            <a:spLocks noChangeArrowheads="1"/>
          </p:cNvSpPr>
          <p:nvPr/>
        </p:nvSpPr>
        <p:spPr bwMode="auto">
          <a:xfrm>
            <a:off x="2124075" y="1995488"/>
            <a:ext cx="935038" cy="5762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C0C0">
              <a:alpha val="31000"/>
            </a:srgbClr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3273" name="Text Box 9"/>
          <p:cNvSpPr txBox="1">
            <a:spLocks noChangeArrowheads="1"/>
          </p:cNvSpPr>
          <p:nvPr/>
        </p:nvSpPr>
        <p:spPr bwMode="auto">
          <a:xfrm>
            <a:off x="1908175" y="404813"/>
            <a:ext cx="72358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、信息的加工处理</a:t>
            </a:r>
          </a:p>
        </p:txBody>
      </p:sp>
      <p:sp>
        <p:nvSpPr>
          <p:cNvPr id="523274" name="Line 10"/>
          <p:cNvSpPr>
            <a:spLocks noChangeShapeType="1"/>
          </p:cNvSpPr>
          <p:nvPr/>
        </p:nvSpPr>
        <p:spPr bwMode="auto">
          <a:xfrm>
            <a:off x="3995738" y="2636838"/>
            <a:ext cx="4318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3275" name="Line 11"/>
          <p:cNvSpPr>
            <a:spLocks noChangeShapeType="1"/>
          </p:cNvSpPr>
          <p:nvPr/>
        </p:nvSpPr>
        <p:spPr bwMode="auto">
          <a:xfrm>
            <a:off x="7380288" y="2636838"/>
            <a:ext cx="4318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23276" name="Group 12"/>
          <p:cNvGrpSpPr>
            <a:grpSpLocks/>
          </p:cNvGrpSpPr>
          <p:nvPr/>
        </p:nvGrpSpPr>
        <p:grpSpPr bwMode="auto">
          <a:xfrm>
            <a:off x="827088" y="3502025"/>
            <a:ext cx="7489825" cy="2159000"/>
            <a:chOff x="749" y="2478"/>
            <a:chExt cx="4218" cy="1360"/>
          </a:xfrm>
        </p:grpSpPr>
        <p:sp>
          <p:nvSpPr>
            <p:cNvPr id="523277" name="AutoShape 13"/>
            <p:cNvSpPr>
              <a:spLocks noChangeArrowheads="1"/>
            </p:cNvSpPr>
            <p:nvPr/>
          </p:nvSpPr>
          <p:spPr bwMode="auto">
            <a:xfrm>
              <a:off x="749" y="3430"/>
              <a:ext cx="771" cy="272"/>
            </a:xfrm>
            <a:prstGeom prst="roundRect">
              <a:avLst>
                <a:gd name="adj" fmla="val 13745"/>
              </a:avLst>
            </a:prstGeom>
            <a:solidFill>
              <a:srgbClr val="CCFFCC">
                <a:alpha val="31000"/>
              </a:srgbClr>
            </a:solidFill>
            <a:ln w="381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一次信息</a:t>
              </a:r>
            </a:p>
          </p:txBody>
        </p:sp>
        <p:sp>
          <p:nvSpPr>
            <p:cNvPr id="523278" name="AutoShape 14"/>
            <p:cNvSpPr>
              <a:spLocks noChangeArrowheads="1"/>
            </p:cNvSpPr>
            <p:nvPr/>
          </p:nvSpPr>
          <p:spPr bwMode="auto">
            <a:xfrm>
              <a:off x="1610" y="3430"/>
              <a:ext cx="771" cy="272"/>
            </a:xfrm>
            <a:prstGeom prst="roundRect">
              <a:avLst>
                <a:gd name="adj" fmla="val 13745"/>
              </a:avLst>
            </a:prstGeom>
            <a:solidFill>
              <a:srgbClr val="CCFFCC">
                <a:alpha val="31000"/>
              </a:srgbClr>
            </a:solidFill>
            <a:ln w="381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变换器</a:t>
              </a:r>
            </a:p>
          </p:txBody>
        </p:sp>
        <p:sp>
          <p:nvSpPr>
            <p:cNvPr id="523279" name="AutoShape 15"/>
            <p:cNvSpPr>
              <a:spLocks noChangeArrowheads="1"/>
            </p:cNvSpPr>
            <p:nvPr/>
          </p:nvSpPr>
          <p:spPr bwMode="auto">
            <a:xfrm>
              <a:off x="3334" y="3430"/>
              <a:ext cx="771" cy="272"/>
            </a:xfrm>
            <a:prstGeom prst="roundRect">
              <a:avLst>
                <a:gd name="adj" fmla="val 13745"/>
              </a:avLst>
            </a:prstGeom>
            <a:solidFill>
              <a:srgbClr val="CCFFCC">
                <a:alpha val="31000"/>
              </a:srgbClr>
            </a:solidFill>
            <a:ln w="381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决策者</a:t>
              </a:r>
            </a:p>
          </p:txBody>
        </p:sp>
        <p:sp>
          <p:nvSpPr>
            <p:cNvPr id="523280" name="AutoShape 16"/>
            <p:cNvSpPr>
              <a:spLocks noChangeArrowheads="1"/>
            </p:cNvSpPr>
            <p:nvPr/>
          </p:nvSpPr>
          <p:spPr bwMode="auto">
            <a:xfrm>
              <a:off x="2472" y="3430"/>
              <a:ext cx="771" cy="272"/>
            </a:xfrm>
            <a:prstGeom prst="roundRect">
              <a:avLst>
                <a:gd name="adj" fmla="val 13745"/>
              </a:avLst>
            </a:prstGeom>
            <a:solidFill>
              <a:srgbClr val="CCFFCC">
                <a:alpha val="31000"/>
              </a:srgbClr>
            </a:solidFill>
            <a:ln w="381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二次信息</a:t>
              </a:r>
            </a:p>
          </p:txBody>
        </p:sp>
        <p:sp>
          <p:nvSpPr>
            <p:cNvPr id="523281" name="AutoShape 17"/>
            <p:cNvSpPr>
              <a:spLocks noChangeArrowheads="1"/>
            </p:cNvSpPr>
            <p:nvPr/>
          </p:nvSpPr>
          <p:spPr bwMode="auto">
            <a:xfrm>
              <a:off x="4196" y="3430"/>
              <a:ext cx="771" cy="272"/>
            </a:xfrm>
            <a:prstGeom prst="roundRect">
              <a:avLst>
                <a:gd name="adj" fmla="val 13745"/>
              </a:avLst>
            </a:prstGeom>
            <a:solidFill>
              <a:srgbClr val="CCFFCC">
                <a:alpha val="31000"/>
              </a:srgbClr>
            </a:solidFill>
            <a:ln w="381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三次信息</a:t>
              </a:r>
            </a:p>
          </p:txBody>
        </p:sp>
        <p:sp>
          <p:nvSpPr>
            <p:cNvPr id="523282" name="Line 18"/>
            <p:cNvSpPr>
              <a:spLocks noChangeShapeType="1"/>
            </p:cNvSpPr>
            <p:nvPr/>
          </p:nvSpPr>
          <p:spPr bwMode="auto">
            <a:xfrm>
              <a:off x="1520" y="3566"/>
              <a:ext cx="90" cy="0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3283" name="Line 19"/>
            <p:cNvSpPr>
              <a:spLocks noChangeShapeType="1"/>
            </p:cNvSpPr>
            <p:nvPr/>
          </p:nvSpPr>
          <p:spPr bwMode="auto">
            <a:xfrm>
              <a:off x="2382" y="3566"/>
              <a:ext cx="90" cy="0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3284" name="Line 20"/>
            <p:cNvSpPr>
              <a:spLocks noChangeShapeType="1"/>
            </p:cNvSpPr>
            <p:nvPr/>
          </p:nvSpPr>
          <p:spPr bwMode="auto">
            <a:xfrm>
              <a:off x="4106" y="3566"/>
              <a:ext cx="90" cy="0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3285" name="Line 21"/>
            <p:cNvSpPr>
              <a:spLocks noChangeShapeType="1"/>
            </p:cNvSpPr>
            <p:nvPr/>
          </p:nvSpPr>
          <p:spPr bwMode="auto">
            <a:xfrm>
              <a:off x="3243" y="3566"/>
              <a:ext cx="90" cy="0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3286" name="AutoShape 22"/>
            <p:cNvSpPr>
              <a:spLocks noChangeArrowheads="1"/>
            </p:cNvSpPr>
            <p:nvPr/>
          </p:nvSpPr>
          <p:spPr bwMode="auto">
            <a:xfrm>
              <a:off x="1746" y="2614"/>
              <a:ext cx="544" cy="272"/>
            </a:xfrm>
            <a:prstGeom prst="roundRect">
              <a:avLst>
                <a:gd name="adj" fmla="val 13745"/>
              </a:avLst>
            </a:prstGeom>
            <a:solidFill>
              <a:srgbClr val="CCFFCC">
                <a:alpha val="31000"/>
              </a:srgbClr>
            </a:solidFill>
            <a:ln w="381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规则</a:t>
              </a:r>
            </a:p>
          </p:txBody>
        </p:sp>
        <p:sp>
          <p:nvSpPr>
            <p:cNvPr id="523287" name="AutoShape 23"/>
            <p:cNvSpPr>
              <a:spLocks noChangeArrowheads="1"/>
            </p:cNvSpPr>
            <p:nvPr/>
          </p:nvSpPr>
          <p:spPr bwMode="auto">
            <a:xfrm>
              <a:off x="2472" y="2614"/>
              <a:ext cx="771" cy="272"/>
            </a:xfrm>
            <a:prstGeom prst="roundRect">
              <a:avLst>
                <a:gd name="adj" fmla="val 13745"/>
              </a:avLst>
            </a:prstGeom>
            <a:solidFill>
              <a:srgbClr val="CCFFCC">
                <a:alpha val="31000"/>
              </a:srgbClr>
            </a:solidFill>
            <a:ln w="381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保存信息</a:t>
              </a:r>
            </a:p>
          </p:txBody>
        </p:sp>
        <p:sp>
          <p:nvSpPr>
            <p:cNvPr id="523288" name="AutoShape 24"/>
            <p:cNvSpPr>
              <a:spLocks noChangeArrowheads="1"/>
            </p:cNvSpPr>
            <p:nvPr/>
          </p:nvSpPr>
          <p:spPr bwMode="auto">
            <a:xfrm>
              <a:off x="3425" y="2614"/>
              <a:ext cx="544" cy="272"/>
            </a:xfrm>
            <a:prstGeom prst="roundRect">
              <a:avLst>
                <a:gd name="adj" fmla="val 13745"/>
              </a:avLst>
            </a:prstGeom>
            <a:solidFill>
              <a:srgbClr val="CCFFCC">
                <a:alpha val="31000"/>
              </a:srgbClr>
            </a:solidFill>
            <a:ln w="381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规则</a:t>
              </a:r>
            </a:p>
          </p:txBody>
        </p:sp>
        <p:sp>
          <p:nvSpPr>
            <p:cNvPr id="523289" name="Rectangle 25"/>
            <p:cNvSpPr>
              <a:spLocks noChangeArrowheads="1"/>
            </p:cNvSpPr>
            <p:nvPr/>
          </p:nvSpPr>
          <p:spPr bwMode="auto">
            <a:xfrm>
              <a:off x="1565" y="2478"/>
              <a:ext cx="2585" cy="1360"/>
            </a:xfrm>
            <a:prstGeom prst="rect">
              <a:avLst/>
            </a:prstGeom>
            <a:noFill/>
            <a:ln w="25400" algn="ctr">
              <a:solidFill>
                <a:srgbClr val="006699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3290" name="Line 26"/>
            <p:cNvSpPr>
              <a:spLocks noChangeShapeType="1"/>
            </p:cNvSpPr>
            <p:nvPr/>
          </p:nvSpPr>
          <p:spPr bwMode="auto">
            <a:xfrm>
              <a:off x="2019" y="2886"/>
              <a:ext cx="0" cy="544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3291" name="Line 27"/>
            <p:cNvSpPr>
              <a:spLocks noChangeShapeType="1"/>
            </p:cNvSpPr>
            <p:nvPr/>
          </p:nvSpPr>
          <p:spPr bwMode="auto">
            <a:xfrm>
              <a:off x="3697" y="2886"/>
              <a:ext cx="0" cy="544"/>
            </a:xfrm>
            <a:prstGeom prst="line">
              <a:avLst/>
            </a:prstGeom>
            <a:noFill/>
            <a:ln w="31750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3292" name="Line 28"/>
            <p:cNvSpPr>
              <a:spLocks noChangeShapeType="1"/>
            </p:cNvSpPr>
            <p:nvPr/>
          </p:nvSpPr>
          <p:spPr bwMode="auto">
            <a:xfrm flipH="1">
              <a:off x="2200" y="2886"/>
              <a:ext cx="635" cy="544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657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623888"/>
          </a:xfrm>
        </p:spPr>
        <p:txBody>
          <a:bodyPr/>
          <a:lstStyle/>
          <a:p>
            <a:pPr eaLnBrk="1" hangingPunct="1"/>
            <a:r>
              <a:rPr lang="en-US" altLang="zh-CN" sz="2000" b="1" dirty="0" smtClean="0">
                <a:latin typeface="宋体" pitchFamily="2" charset="-122"/>
              </a:rPr>
              <a:t>1.1.3   4</a:t>
            </a:r>
            <a:r>
              <a:rPr lang="zh-CN" altLang="en-US" sz="2000" b="1" dirty="0" smtClean="0">
                <a:latin typeface="宋体" pitchFamily="2" charset="-122"/>
              </a:rPr>
              <a:t>、信息的储存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836613"/>
            <a:ext cx="7921625" cy="30130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smtClean="0"/>
              <a:t>              信息如果不能储存，信息的利用将无法进行。人类历史也是一部信息储存手段不断发展的历史。目前，计算机储存设备已经发展到一个很高的阶段。信息储存设备有两大类：</a:t>
            </a:r>
          </a:p>
          <a:p>
            <a:pPr eaLnBrk="1" hangingPunct="1">
              <a:buClr>
                <a:srgbClr val="CC0000"/>
              </a:buClr>
            </a:pPr>
            <a:r>
              <a:rPr lang="zh-CN" altLang="en-US" sz="2000" smtClean="0"/>
              <a:t>传统的信息储存介质和手段：纸张、胶卷等。</a:t>
            </a:r>
          </a:p>
          <a:p>
            <a:pPr eaLnBrk="1" hangingPunct="1">
              <a:buClr>
                <a:srgbClr val="CC0000"/>
              </a:buClr>
            </a:pPr>
            <a:r>
              <a:rPr lang="zh-CN" altLang="en-US" sz="2000" smtClean="0"/>
              <a:t>计算机信息储存介质和手段：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zh-CN" altLang="en-US" sz="2000" smtClean="0"/>
              <a:t>内存储器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zh-CN" altLang="en-US" sz="2000" smtClean="0"/>
              <a:t>外存储器</a:t>
            </a:r>
          </a:p>
          <a:p>
            <a:pPr lvl="1" eaLnBrk="1" hangingPunct="1">
              <a:buFontTx/>
              <a:buNone/>
            </a:pPr>
            <a:r>
              <a:rPr lang="zh-CN" altLang="en-US" sz="2000" smtClean="0">
                <a:solidFill>
                  <a:srgbClr val="333333"/>
                </a:solidFill>
                <a:hlinkClick r:id="rId3"/>
              </a:rPr>
              <a:t> </a:t>
            </a:r>
            <a:endParaRPr lang="zh-CN" altLang="en-US" sz="2000" smtClean="0">
              <a:solidFill>
                <a:srgbClr val="333333"/>
              </a:solidFill>
            </a:endParaRPr>
          </a:p>
        </p:txBody>
      </p:sp>
      <p:pic>
        <p:nvPicPr>
          <p:cNvPr id="59396" name="Picture 4" descr="4454181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2420938"/>
            <a:ext cx="1608137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5" descr="46956734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35463"/>
            <a:ext cx="19208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2549525"/>
            <a:ext cx="9144000" cy="8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59399" name="Picture 7" descr="优盘 超稳迷你型OSA(256M)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3573463"/>
            <a:ext cx="935037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2549525"/>
            <a:ext cx="9144000" cy="8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59401" name="Picture 9" descr="希捷 酷鱼5400.1/ST340015A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997200"/>
            <a:ext cx="11525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0" y="2549525"/>
            <a:ext cx="9144000" cy="8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59403" name="Picture 11" descr="莱克沙 CF卡(4X/256M)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483100"/>
            <a:ext cx="1752600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7667625" y="6165850"/>
            <a:ext cx="990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en-US" altLang="zh-CN" sz="1600" b="1">
                <a:latin typeface="Times New Roman" pitchFamily="18" charset="0"/>
              </a:rPr>
              <a:t>CF</a:t>
            </a:r>
            <a:r>
              <a:rPr kumimoji="1" lang="zh-CN" altLang="en-US" sz="1600" b="1">
                <a:latin typeface="Times New Roman" pitchFamily="18" charset="0"/>
              </a:rPr>
              <a:t>卡</a:t>
            </a:r>
            <a:r>
              <a:rPr kumimoji="1"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4343400" y="4267200"/>
            <a:ext cx="7620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硬盘</a:t>
            </a:r>
          </a:p>
        </p:txBody>
      </p:sp>
      <p:sp>
        <p:nvSpPr>
          <p:cNvPr id="59406" name="Text Box 14"/>
          <p:cNvSpPr txBox="1">
            <a:spLocks noChangeArrowheads="1"/>
          </p:cNvSpPr>
          <p:nvPr/>
        </p:nvSpPr>
        <p:spPr bwMode="auto">
          <a:xfrm>
            <a:off x="7164388" y="4005263"/>
            <a:ext cx="6858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en-US" altLang="zh-CN" sz="1800" b="1">
                <a:latin typeface="Times New Roman" pitchFamily="18" charset="0"/>
              </a:rPr>
              <a:t>U</a:t>
            </a:r>
            <a:r>
              <a:rPr kumimoji="1" lang="zh-CN" altLang="en-US" sz="1800" b="1">
                <a:latin typeface="Times New Roman" pitchFamily="18" charset="0"/>
              </a:rPr>
              <a:t>盘</a:t>
            </a:r>
          </a:p>
        </p:txBody>
      </p:sp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6516688" y="2492375"/>
            <a:ext cx="8382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内存</a:t>
            </a: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0" y="6308725"/>
            <a:ext cx="22098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en-US" altLang="zh-CN" sz="1800" b="1">
                <a:latin typeface="Times New Roman" pitchFamily="18" charset="0"/>
              </a:rPr>
              <a:t>IBM</a:t>
            </a:r>
            <a:r>
              <a:rPr kumimoji="1" lang="zh-CN" altLang="en-US" sz="1800" b="1">
                <a:latin typeface="Times New Roman" pitchFamily="18" charset="0"/>
              </a:rPr>
              <a:t>第一台</a:t>
            </a:r>
            <a:r>
              <a:rPr kumimoji="1" lang="en-US" altLang="zh-CN" sz="1800" b="1">
                <a:latin typeface="Times New Roman" pitchFamily="18" charset="0"/>
              </a:rPr>
              <a:t>5M</a:t>
            </a:r>
            <a:r>
              <a:rPr kumimoji="1" lang="zh-CN" altLang="en-US" sz="1800" b="1">
                <a:latin typeface="Times New Roman" pitchFamily="18" charset="0"/>
              </a:rPr>
              <a:t>硬盘</a:t>
            </a: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0" y="2549525"/>
            <a:ext cx="9144000" cy="8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59410" name="Picture 18" descr="KHSYS 1110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997200"/>
            <a:ext cx="1693863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5508625" y="4437063"/>
            <a:ext cx="12954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磁盘阵列</a:t>
            </a: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 flipV="1">
            <a:off x="0" y="2852738"/>
            <a:ext cx="914400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0" y="2549525"/>
            <a:ext cx="9144000" cy="8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59414" name="Picture 22" descr="莱克沙 SD卡(64M)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4868863"/>
            <a:ext cx="14478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15" name="Text Box 23"/>
          <p:cNvSpPr txBox="1">
            <a:spLocks noChangeArrowheads="1"/>
          </p:cNvSpPr>
          <p:nvPr/>
        </p:nvSpPr>
        <p:spPr bwMode="auto">
          <a:xfrm>
            <a:off x="5795963" y="6237288"/>
            <a:ext cx="9144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en-US" altLang="zh-CN" sz="1800" b="1">
                <a:latin typeface="Times New Roman" pitchFamily="18" charset="0"/>
              </a:rPr>
              <a:t>SD</a:t>
            </a:r>
            <a:r>
              <a:rPr kumimoji="1" lang="zh-CN" altLang="en-US" sz="1800" b="1">
                <a:latin typeface="Times New Roman" pitchFamily="18" charset="0"/>
              </a:rPr>
              <a:t>卡</a:t>
            </a:r>
          </a:p>
        </p:txBody>
      </p:sp>
      <p:pic>
        <p:nvPicPr>
          <p:cNvPr id="59416" name="Picture 24" descr="anfang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267200"/>
            <a:ext cx="129540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17" name="Text Box 25"/>
          <p:cNvSpPr txBox="1">
            <a:spLocks noChangeArrowheads="1"/>
          </p:cNvSpPr>
          <p:nvPr/>
        </p:nvSpPr>
        <p:spPr bwMode="auto">
          <a:xfrm>
            <a:off x="2484438" y="6308725"/>
            <a:ext cx="10668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磁带机</a:t>
            </a: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0" y="2549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59419" name="Picture 27" descr="LG GCR-8523B">
            <a:hlinkClick r:id="rId3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5157788"/>
            <a:ext cx="12954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20" name="Text Box 28"/>
          <p:cNvSpPr txBox="1">
            <a:spLocks noChangeArrowheads="1"/>
          </p:cNvSpPr>
          <p:nvPr/>
        </p:nvSpPr>
        <p:spPr bwMode="auto">
          <a:xfrm>
            <a:off x="3708400" y="6308725"/>
            <a:ext cx="1752600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kumimoji="1" lang="zh-CN" altLang="en-US" sz="1800" b="1">
                <a:latin typeface="Times New Roman" pitchFamily="18" charset="0"/>
              </a:rPr>
              <a:t>光盘及光盘机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73025"/>
            <a:ext cx="6985000" cy="3355975"/>
          </a:xfrm>
        </p:spPr>
        <p:txBody>
          <a:bodyPr/>
          <a:lstStyle/>
          <a:p>
            <a:pPr eaLnBrk="1" hangingPunct="1">
              <a:buClr>
                <a:srgbClr val="CC0000"/>
              </a:buClr>
            </a:pPr>
            <a:r>
              <a:rPr lang="zh-CN" altLang="en-US" sz="2800" dirty="0" smtClean="0"/>
              <a:t>信息储存要考虑的问题：</a:t>
            </a:r>
          </a:p>
          <a:p>
            <a:pPr eaLnBrk="1" hangingPunct="1">
              <a:buClr>
                <a:srgbClr val="CC0000"/>
              </a:buClr>
              <a:buFontTx/>
              <a:buNone/>
            </a:pPr>
            <a:endParaRPr lang="zh-CN" altLang="en-US" sz="2800" dirty="0" smtClean="0"/>
          </a:p>
          <a:p>
            <a:pPr lvl="1" eaLnBrk="1" hangingPunct="1">
              <a:buClr>
                <a:srgbClr val="CC6600"/>
              </a:buClr>
            </a:pPr>
            <a:r>
              <a:rPr lang="zh-CN" altLang="en-US" sz="2400" dirty="0" smtClean="0"/>
              <a:t>储存什么信息（什么内容、格式）</a:t>
            </a:r>
          </a:p>
          <a:p>
            <a:pPr lvl="1" eaLnBrk="1" hangingPunct="1">
              <a:buClr>
                <a:srgbClr val="CC6600"/>
              </a:buClr>
            </a:pPr>
            <a:r>
              <a:rPr lang="zh-CN" altLang="en-US" sz="2400" dirty="0" smtClean="0"/>
              <a:t>储存的时间（保存期的长短）</a:t>
            </a:r>
          </a:p>
          <a:p>
            <a:pPr lvl="1" eaLnBrk="1" hangingPunct="1">
              <a:buClr>
                <a:srgbClr val="CC6600"/>
              </a:buClr>
            </a:pPr>
            <a:r>
              <a:rPr lang="zh-CN" altLang="en-US" sz="2400" dirty="0" smtClean="0"/>
              <a:t>储存的方式（分散还是集中）谁决定？</a:t>
            </a:r>
          </a:p>
          <a:p>
            <a:pPr lvl="1" eaLnBrk="1" hangingPunct="1">
              <a:buClr>
                <a:srgbClr val="CC6600"/>
              </a:buClr>
            </a:pPr>
            <a:r>
              <a:rPr lang="zh-CN" altLang="en-US" sz="2400" dirty="0" smtClean="0"/>
              <a:t>储存的介质选择</a:t>
            </a:r>
          </a:p>
          <a:p>
            <a:pPr lvl="1" eaLnBrk="1" hangingPunct="1">
              <a:buClr>
                <a:srgbClr val="CC6600"/>
              </a:buClr>
            </a:pPr>
            <a:r>
              <a:rPr lang="zh-CN" altLang="en-US" sz="2400" dirty="0" smtClean="0"/>
              <a:t>储存的成本</a:t>
            </a:r>
          </a:p>
        </p:txBody>
      </p:sp>
      <p:grpSp>
        <p:nvGrpSpPr>
          <p:cNvPr id="495619" name="Group 3"/>
          <p:cNvGrpSpPr>
            <a:grpSpLocks/>
          </p:cNvGrpSpPr>
          <p:nvPr/>
        </p:nvGrpSpPr>
        <p:grpSpPr bwMode="auto">
          <a:xfrm>
            <a:off x="1331913" y="3429000"/>
            <a:ext cx="6299200" cy="2722563"/>
            <a:chOff x="640" y="2160"/>
            <a:chExt cx="3968" cy="1715"/>
          </a:xfrm>
        </p:grpSpPr>
        <p:sp>
          <p:nvSpPr>
            <p:cNvPr id="60420" name="Text Box 4"/>
            <p:cNvSpPr txBox="1">
              <a:spLocks noChangeArrowheads="1"/>
            </p:cNvSpPr>
            <p:nvPr/>
          </p:nvSpPr>
          <p:spPr bwMode="auto">
            <a:xfrm>
              <a:off x="1200" y="2160"/>
              <a:ext cx="316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zh-CN" altLang="en-US" b="1">
                  <a:latin typeface="Times New Roman" pitchFamily="18" charset="0"/>
                </a:rPr>
                <a:t>信息储存成本呈明显的下降方式。如图：</a:t>
              </a:r>
            </a:p>
          </p:txBody>
        </p:sp>
        <p:sp>
          <p:nvSpPr>
            <p:cNvPr id="60421" name="Text Box 5"/>
            <p:cNvSpPr txBox="1">
              <a:spLocks noChangeArrowheads="1"/>
            </p:cNvSpPr>
            <p:nvPr/>
          </p:nvSpPr>
          <p:spPr bwMode="auto">
            <a:xfrm>
              <a:off x="640" y="2352"/>
              <a:ext cx="272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zh-CN" altLang="en-US" sz="1800" b="1">
                  <a:latin typeface="Times New Roman" pitchFamily="18" charset="0"/>
                </a:rPr>
                <a:t>每兆数据储存价格</a:t>
              </a:r>
            </a:p>
          </p:txBody>
        </p:sp>
        <p:sp>
          <p:nvSpPr>
            <p:cNvPr id="60422" name="Line 6"/>
            <p:cNvSpPr>
              <a:spLocks noChangeShapeType="1"/>
            </p:cNvSpPr>
            <p:nvPr/>
          </p:nvSpPr>
          <p:spPr bwMode="auto">
            <a:xfrm flipV="1">
              <a:off x="1056" y="2352"/>
              <a:ext cx="0" cy="1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3" name="Line 7"/>
            <p:cNvSpPr>
              <a:spLocks noChangeShapeType="1"/>
            </p:cNvSpPr>
            <p:nvPr/>
          </p:nvSpPr>
          <p:spPr bwMode="auto">
            <a:xfrm>
              <a:off x="1056" y="3648"/>
              <a:ext cx="35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4" name="Freeform 8"/>
            <p:cNvSpPr>
              <a:spLocks/>
            </p:cNvSpPr>
            <p:nvPr/>
          </p:nvSpPr>
          <p:spPr bwMode="auto">
            <a:xfrm>
              <a:off x="1104" y="2448"/>
              <a:ext cx="3264" cy="1200"/>
            </a:xfrm>
            <a:custGeom>
              <a:avLst/>
              <a:gdLst>
                <a:gd name="T0" fmla="*/ 0 w 3984"/>
                <a:gd name="T1" fmla="*/ 0 h 1200"/>
                <a:gd name="T2" fmla="*/ 156 w 3984"/>
                <a:gd name="T3" fmla="*/ 816 h 1200"/>
                <a:gd name="T4" fmla="*/ 809 w 3984"/>
                <a:gd name="T5" fmla="*/ 1200 h 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84" h="1200">
                  <a:moveTo>
                    <a:pt x="0" y="0"/>
                  </a:moveTo>
                  <a:cubicBezTo>
                    <a:pt x="52" y="308"/>
                    <a:pt x="104" y="616"/>
                    <a:pt x="768" y="816"/>
                  </a:cubicBezTo>
                  <a:cubicBezTo>
                    <a:pt x="1432" y="1016"/>
                    <a:pt x="2708" y="1108"/>
                    <a:pt x="3984" y="1200"/>
                  </a:cubicBezTo>
                </a:path>
              </a:pathLst>
            </a:custGeom>
            <a:noFill/>
            <a:ln w="9525" cap="flat" cmpd="sng">
              <a:solidFill>
                <a:srgbClr val="FF33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5" name="Text Box 9"/>
            <p:cNvSpPr txBox="1">
              <a:spLocks noChangeArrowheads="1"/>
            </p:cNvSpPr>
            <p:nvPr/>
          </p:nvSpPr>
          <p:spPr bwMode="auto">
            <a:xfrm>
              <a:off x="1008" y="3696"/>
              <a:ext cx="384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1966</a:t>
              </a:r>
            </a:p>
          </p:txBody>
        </p:sp>
        <p:sp>
          <p:nvSpPr>
            <p:cNvPr id="60426" name="Text Box 10"/>
            <p:cNvSpPr txBox="1">
              <a:spLocks noChangeArrowheads="1"/>
            </p:cNvSpPr>
            <p:nvPr/>
          </p:nvSpPr>
          <p:spPr bwMode="auto">
            <a:xfrm>
              <a:off x="1392" y="3696"/>
              <a:ext cx="384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1970</a:t>
              </a:r>
            </a:p>
          </p:txBody>
        </p:sp>
        <p:sp>
          <p:nvSpPr>
            <p:cNvPr id="60427" name="Text Box 11"/>
            <p:cNvSpPr txBox="1">
              <a:spLocks noChangeArrowheads="1"/>
            </p:cNvSpPr>
            <p:nvPr/>
          </p:nvSpPr>
          <p:spPr bwMode="auto">
            <a:xfrm>
              <a:off x="2160" y="3696"/>
              <a:ext cx="384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1980</a:t>
              </a:r>
            </a:p>
          </p:txBody>
        </p:sp>
        <p:sp>
          <p:nvSpPr>
            <p:cNvPr id="60428" name="Text Box 12"/>
            <p:cNvSpPr txBox="1">
              <a:spLocks noChangeArrowheads="1"/>
            </p:cNvSpPr>
            <p:nvPr/>
          </p:nvSpPr>
          <p:spPr bwMode="auto">
            <a:xfrm>
              <a:off x="2976" y="3696"/>
              <a:ext cx="384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1990</a:t>
              </a:r>
            </a:p>
          </p:txBody>
        </p:sp>
        <p:sp>
          <p:nvSpPr>
            <p:cNvPr id="60429" name="Text Box 13"/>
            <p:cNvSpPr txBox="1">
              <a:spLocks noChangeArrowheads="1"/>
            </p:cNvSpPr>
            <p:nvPr/>
          </p:nvSpPr>
          <p:spPr bwMode="auto">
            <a:xfrm>
              <a:off x="3792" y="3696"/>
              <a:ext cx="384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2000</a:t>
              </a:r>
            </a:p>
          </p:txBody>
        </p:sp>
        <p:sp>
          <p:nvSpPr>
            <p:cNvPr id="60430" name="Text Box 14"/>
            <p:cNvSpPr txBox="1">
              <a:spLocks noChangeArrowheads="1"/>
            </p:cNvSpPr>
            <p:nvPr/>
          </p:nvSpPr>
          <p:spPr bwMode="auto">
            <a:xfrm>
              <a:off x="4176" y="3696"/>
              <a:ext cx="384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2005</a:t>
              </a:r>
            </a:p>
          </p:txBody>
        </p:sp>
        <p:sp>
          <p:nvSpPr>
            <p:cNvPr id="60431" name="Text Box 15"/>
            <p:cNvSpPr txBox="1">
              <a:spLocks noChangeArrowheads="1"/>
            </p:cNvSpPr>
            <p:nvPr/>
          </p:nvSpPr>
          <p:spPr bwMode="auto">
            <a:xfrm>
              <a:off x="1056" y="2448"/>
              <a:ext cx="672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2</a:t>
              </a:r>
              <a:r>
                <a:rPr kumimoji="1" lang="zh-CN" altLang="en-US" sz="1400" b="1">
                  <a:latin typeface="Times New Roman" pitchFamily="18" charset="0"/>
                </a:rPr>
                <a:t>百万美元</a:t>
              </a:r>
            </a:p>
          </p:txBody>
        </p:sp>
        <p:sp>
          <p:nvSpPr>
            <p:cNvPr id="60432" name="Text Box 16"/>
            <p:cNvSpPr txBox="1">
              <a:spLocks noChangeArrowheads="1"/>
            </p:cNvSpPr>
            <p:nvPr/>
          </p:nvSpPr>
          <p:spPr bwMode="auto">
            <a:xfrm>
              <a:off x="2160" y="3216"/>
              <a:ext cx="672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1500</a:t>
              </a:r>
              <a:r>
                <a:rPr kumimoji="1" lang="zh-CN" altLang="en-US" sz="1400" b="1">
                  <a:latin typeface="Times New Roman" pitchFamily="18" charset="0"/>
                </a:rPr>
                <a:t>美元</a:t>
              </a:r>
            </a:p>
          </p:txBody>
        </p:sp>
        <p:sp>
          <p:nvSpPr>
            <p:cNvPr id="60433" name="Text Box 17"/>
            <p:cNvSpPr txBox="1">
              <a:spLocks noChangeArrowheads="1"/>
            </p:cNvSpPr>
            <p:nvPr/>
          </p:nvSpPr>
          <p:spPr bwMode="auto">
            <a:xfrm>
              <a:off x="3936" y="3456"/>
              <a:ext cx="672" cy="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kumimoji="1" lang="en-US" altLang="zh-CN" sz="1400" b="1">
                  <a:latin typeface="Times New Roman" pitchFamily="18" charset="0"/>
                </a:rPr>
                <a:t>0.0012</a:t>
              </a:r>
              <a:r>
                <a:rPr kumimoji="1" lang="zh-CN" altLang="en-US" sz="1400" b="1">
                  <a:latin typeface="Times New Roman" pitchFamily="18" charset="0"/>
                </a:rPr>
                <a:t>美元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9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AutoShape 2"/>
          <p:cNvSpPr>
            <a:spLocks noChangeArrowheads="1"/>
          </p:cNvSpPr>
          <p:nvPr/>
        </p:nvSpPr>
        <p:spPr bwMode="auto">
          <a:xfrm>
            <a:off x="395288" y="1417638"/>
            <a:ext cx="1657350" cy="715962"/>
          </a:xfrm>
          <a:prstGeom prst="roundRect">
            <a:avLst>
              <a:gd name="adj" fmla="val 13745"/>
            </a:avLst>
          </a:prstGeom>
          <a:solidFill>
            <a:srgbClr val="E9C2C1">
              <a:alpha val="31000"/>
            </a:srgbClr>
          </a:solidFill>
          <a:ln w="38100">
            <a:solidFill>
              <a:srgbClr val="003366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信息维护</a:t>
            </a:r>
          </a:p>
        </p:txBody>
      </p:sp>
      <p:sp>
        <p:nvSpPr>
          <p:cNvPr id="526339" name="AutoShape 3"/>
          <p:cNvSpPr>
            <a:spLocks noChangeArrowheads="1"/>
          </p:cNvSpPr>
          <p:nvPr/>
        </p:nvSpPr>
        <p:spPr bwMode="auto">
          <a:xfrm>
            <a:off x="3132138" y="1268413"/>
            <a:ext cx="5832475" cy="1439862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保持信息处于合用状态叫信息维护。狭义包括经常更新存储器中数据，使数据均保持合用状态；广义包括系统建成后的全部数据管理工作。</a:t>
            </a:r>
          </a:p>
        </p:txBody>
      </p:sp>
      <p:sp>
        <p:nvSpPr>
          <p:cNvPr id="526340" name="AutoShape 4"/>
          <p:cNvSpPr>
            <a:spLocks noChangeArrowheads="1"/>
          </p:cNvSpPr>
          <p:nvPr/>
        </p:nvSpPr>
        <p:spPr bwMode="auto">
          <a:xfrm>
            <a:off x="2124075" y="1484313"/>
            <a:ext cx="935038" cy="5762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0C0C0">
              <a:alpha val="31000"/>
            </a:srgbClr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6345" name="Text Box 9"/>
          <p:cNvSpPr txBox="1">
            <a:spLocks noChangeArrowheads="1"/>
          </p:cNvSpPr>
          <p:nvPr/>
        </p:nvSpPr>
        <p:spPr bwMode="auto">
          <a:xfrm>
            <a:off x="1908175" y="404813"/>
            <a:ext cx="72358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1.1.3   5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、信息的维护</a:t>
            </a:r>
          </a:p>
        </p:txBody>
      </p:sp>
      <p:sp>
        <p:nvSpPr>
          <p:cNvPr id="526346" name="AutoShape 10"/>
          <p:cNvSpPr>
            <a:spLocks noChangeArrowheads="1"/>
          </p:cNvSpPr>
          <p:nvPr/>
        </p:nvSpPr>
        <p:spPr bwMode="auto">
          <a:xfrm>
            <a:off x="395288" y="3573463"/>
            <a:ext cx="1368425" cy="2232025"/>
          </a:xfrm>
          <a:prstGeom prst="roundRect">
            <a:avLst>
              <a:gd name="adj" fmla="val 13745"/>
            </a:avLst>
          </a:prstGeom>
          <a:solidFill>
            <a:srgbClr val="FFCC99">
              <a:alpha val="31000"/>
            </a:srgbClr>
          </a:solidFill>
          <a:ln w="38100">
            <a:solidFill>
              <a:srgbClr val="003399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信息维护的主要目的在于保证信息的准确、及时、安全和保密。</a:t>
            </a:r>
          </a:p>
        </p:txBody>
      </p:sp>
      <p:sp>
        <p:nvSpPr>
          <p:cNvPr id="526347" name="AutoShape 11"/>
          <p:cNvSpPr>
            <a:spLocks noChangeArrowheads="1"/>
          </p:cNvSpPr>
          <p:nvPr/>
        </p:nvSpPr>
        <p:spPr bwMode="auto">
          <a:xfrm>
            <a:off x="3205163" y="2854325"/>
            <a:ext cx="5867400" cy="792163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准确性：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保证数据是最新的状态；数据要在合理的误差范围内；同时应用数据库保证唯一性。</a:t>
            </a:r>
          </a:p>
        </p:txBody>
      </p:sp>
      <p:sp>
        <p:nvSpPr>
          <p:cNvPr id="526348" name="AutoShape 12"/>
          <p:cNvSpPr>
            <a:spLocks noChangeArrowheads="1"/>
          </p:cNvSpPr>
          <p:nvPr/>
        </p:nvSpPr>
        <p:spPr bwMode="auto">
          <a:xfrm>
            <a:off x="3203575" y="3862388"/>
            <a:ext cx="5867400" cy="792162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及时性：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常用信息放在易取位置，各种设备状态良好，操作人员技术熟练，及时提供信息。</a:t>
            </a:r>
          </a:p>
        </p:txBody>
      </p:sp>
      <p:sp>
        <p:nvSpPr>
          <p:cNvPr id="526349" name="AutoShape 13"/>
          <p:cNvSpPr>
            <a:spLocks noChangeArrowheads="1"/>
          </p:cNvSpPr>
          <p:nvPr/>
        </p:nvSpPr>
        <p:spPr bwMode="auto">
          <a:xfrm>
            <a:off x="3276600" y="5805488"/>
            <a:ext cx="5867400" cy="936625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保密性：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机内采用口令保密，机外则采用严格的处理手续，机房严格管理及加强人员的保密教育等。</a:t>
            </a:r>
          </a:p>
        </p:txBody>
      </p:sp>
      <p:sp>
        <p:nvSpPr>
          <p:cNvPr id="526350" name="AutoShape 14"/>
          <p:cNvSpPr>
            <a:spLocks noChangeArrowheads="1"/>
          </p:cNvSpPr>
          <p:nvPr/>
        </p:nvSpPr>
        <p:spPr bwMode="auto">
          <a:xfrm>
            <a:off x="1906588" y="4437063"/>
            <a:ext cx="1152525" cy="5762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6600">
              <a:alpha val="31000"/>
            </a:srgbClr>
          </a:solidFill>
          <a:ln w="25400" algn="ctr">
            <a:solidFill>
              <a:srgbClr val="0033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6351" name="Rectangle 15"/>
          <p:cNvSpPr>
            <a:spLocks noChangeArrowheads="1"/>
          </p:cNvSpPr>
          <p:nvPr/>
        </p:nvSpPr>
        <p:spPr bwMode="auto">
          <a:xfrm>
            <a:off x="2411413" y="5254625"/>
            <a:ext cx="3900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914400" marR="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80808"/>
              </a:buClr>
              <a:buSzTx/>
              <a:buFontTx/>
              <a:buChar char="•"/>
              <a:tabLst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6352" name="AutoShape 16"/>
          <p:cNvSpPr>
            <a:spLocks noChangeArrowheads="1"/>
          </p:cNvSpPr>
          <p:nvPr/>
        </p:nvSpPr>
        <p:spPr bwMode="auto">
          <a:xfrm>
            <a:off x="3203575" y="4797425"/>
            <a:ext cx="5867400" cy="792163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安全性：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采取措施来防止信息受到破坏，并且能够在万一受到破坏后较容易地恢复数据。</a:t>
            </a:r>
          </a:p>
        </p:txBody>
      </p:sp>
    </p:spTree>
    <p:extLst>
      <p:ext uri="{BB962C8B-B14F-4D97-AF65-F5344CB8AC3E}">
        <p14:creationId xmlns:p14="http://schemas.microsoft.com/office/powerpoint/2010/main" val="379595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13" name="Text Box 9"/>
          <p:cNvSpPr txBox="1">
            <a:spLocks noChangeArrowheads="1"/>
          </p:cNvSpPr>
          <p:nvPr/>
        </p:nvSpPr>
        <p:spPr bwMode="auto">
          <a:xfrm>
            <a:off x="1908175" y="404813"/>
            <a:ext cx="72358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1.1.3   6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信息的使用</a:t>
            </a:r>
          </a:p>
        </p:txBody>
      </p:sp>
      <p:sp>
        <p:nvSpPr>
          <p:cNvPr id="533514" name="AutoShape 10"/>
          <p:cNvSpPr>
            <a:spLocks noChangeArrowheads="1"/>
          </p:cNvSpPr>
          <p:nvPr/>
        </p:nvSpPr>
        <p:spPr bwMode="auto">
          <a:xfrm>
            <a:off x="250825" y="1700213"/>
            <a:ext cx="1298575" cy="1295400"/>
          </a:xfrm>
          <a:prstGeom prst="roundRect">
            <a:avLst>
              <a:gd name="adj" fmla="val 13745"/>
            </a:avLst>
          </a:prstGeom>
          <a:solidFill>
            <a:srgbClr val="FFCC99">
              <a:alpha val="31000"/>
            </a:srgbClr>
          </a:solidFill>
          <a:ln w="38100">
            <a:solidFill>
              <a:srgbClr val="003399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信息的使用</a:t>
            </a:r>
          </a:p>
        </p:txBody>
      </p:sp>
      <p:sp>
        <p:nvSpPr>
          <p:cNvPr id="533515" name="AutoShape 11"/>
          <p:cNvSpPr>
            <a:spLocks noChangeArrowheads="1"/>
          </p:cNvSpPr>
          <p:nvPr/>
        </p:nvSpPr>
        <p:spPr bwMode="auto">
          <a:xfrm>
            <a:off x="2413000" y="1268413"/>
            <a:ext cx="4391025" cy="1296987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技术方面：通过一定的手段，高速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度、高质量地把加工的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有用信息提供给使用者</a:t>
            </a:r>
          </a:p>
        </p:txBody>
      </p:sp>
      <p:sp>
        <p:nvSpPr>
          <p:cNvPr id="533516" name="AutoShape 12"/>
          <p:cNvSpPr>
            <a:spLocks noChangeArrowheads="1"/>
          </p:cNvSpPr>
          <p:nvPr/>
        </p:nvSpPr>
        <p:spPr bwMode="auto">
          <a:xfrm>
            <a:off x="2484438" y="2708275"/>
            <a:ext cx="4391025" cy="1081088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00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价值转化：信息使用概念上的深化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和信息内容使用深度上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的提高</a:t>
            </a:r>
          </a:p>
        </p:txBody>
      </p:sp>
      <p:sp>
        <p:nvSpPr>
          <p:cNvPr id="533517" name="AutoShape 13"/>
          <p:cNvSpPr>
            <a:spLocks noChangeArrowheads="1"/>
          </p:cNvSpPr>
          <p:nvPr/>
        </p:nvSpPr>
        <p:spPr bwMode="auto">
          <a:xfrm>
            <a:off x="1693863" y="2133600"/>
            <a:ext cx="647700" cy="431800"/>
          </a:xfrm>
          <a:prstGeom prst="notchedRightArrow">
            <a:avLst>
              <a:gd name="adj1" fmla="val 50000"/>
              <a:gd name="adj2" fmla="val 37500"/>
            </a:avLst>
          </a:prstGeom>
          <a:solidFill>
            <a:srgbClr val="FF6600">
              <a:alpha val="31000"/>
            </a:srgbClr>
          </a:solidFill>
          <a:ln w="9525" algn="ctr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3518" name="AutoShape 14"/>
          <p:cNvSpPr>
            <a:spLocks noChangeArrowheads="1"/>
          </p:cNvSpPr>
          <p:nvPr/>
        </p:nvSpPr>
        <p:spPr bwMode="auto">
          <a:xfrm>
            <a:off x="3997325" y="3862388"/>
            <a:ext cx="503238" cy="28733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6600">
              <a:alpha val="31000"/>
            </a:srgbClr>
          </a:solidFill>
          <a:ln w="9525" algn="ctr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3522" name="AutoShape 18"/>
          <p:cNvSpPr>
            <a:spLocks noChangeArrowheads="1"/>
          </p:cNvSpPr>
          <p:nvPr/>
        </p:nvSpPr>
        <p:spPr bwMode="auto">
          <a:xfrm>
            <a:off x="5435600" y="3717925"/>
            <a:ext cx="3708400" cy="2806700"/>
          </a:xfrm>
          <a:prstGeom prst="cloudCallout">
            <a:avLst>
              <a:gd name="adj1" fmla="val -39042"/>
              <a:gd name="adj2" fmla="val 30542"/>
            </a:avLst>
          </a:prstGeom>
          <a:noFill/>
          <a:ln w="952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寻找机会阶段是利用信息系统的信息能力并借助于预测决策技术，从信息的汪洋大海中寻找机会，是信息使用的最高阶段。</a:t>
            </a:r>
          </a:p>
        </p:txBody>
      </p:sp>
      <p:sp>
        <p:nvSpPr>
          <p:cNvPr id="533526" name="AutoShape 22"/>
          <p:cNvSpPr>
            <a:spLocks noChangeArrowheads="1"/>
          </p:cNvSpPr>
          <p:nvPr/>
        </p:nvSpPr>
        <p:spPr bwMode="auto">
          <a:xfrm>
            <a:off x="3203575" y="4437063"/>
            <a:ext cx="576263" cy="1439862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800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   </a:t>
            </a:r>
          </a:p>
        </p:txBody>
      </p:sp>
      <p:sp>
        <p:nvSpPr>
          <p:cNvPr id="533527" name="Text Box 23"/>
          <p:cNvSpPr txBox="1">
            <a:spLocks noChangeArrowheads="1"/>
          </p:cNvSpPr>
          <p:nvPr/>
        </p:nvSpPr>
        <p:spPr bwMode="auto">
          <a:xfrm>
            <a:off x="3246438" y="4221163"/>
            <a:ext cx="488950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提高效率阶段</a:t>
            </a:r>
          </a:p>
        </p:txBody>
      </p:sp>
      <p:sp>
        <p:nvSpPr>
          <p:cNvPr id="533528" name="AutoShape 24"/>
          <p:cNvSpPr>
            <a:spLocks noChangeArrowheads="1"/>
          </p:cNvSpPr>
          <p:nvPr/>
        </p:nvSpPr>
        <p:spPr bwMode="auto">
          <a:xfrm>
            <a:off x="3995738" y="4438650"/>
            <a:ext cx="576262" cy="1439863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800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   </a:t>
            </a:r>
          </a:p>
        </p:txBody>
      </p:sp>
      <p:sp>
        <p:nvSpPr>
          <p:cNvPr id="533529" name="Text Box 25"/>
          <p:cNvSpPr txBox="1">
            <a:spLocks noChangeArrowheads="1"/>
          </p:cNvSpPr>
          <p:nvPr/>
        </p:nvSpPr>
        <p:spPr bwMode="auto">
          <a:xfrm>
            <a:off x="4035134" y="4295477"/>
            <a:ext cx="492443" cy="230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及时转化阶段 戴尔</a:t>
            </a:r>
          </a:p>
        </p:txBody>
      </p:sp>
      <p:sp>
        <p:nvSpPr>
          <p:cNvPr id="533530" name="AutoShape 26"/>
          <p:cNvSpPr>
            <a:spLocks noChangeArrowheads="1"/>
          </p:cNvSpPr>
          <p:nvPr/>
        </p:nvSpPr>
        <p:spPr bwMode="auto">
          <a:xfrm>
            <a:off x="4787900" y="4438650"/>
            <a:ext cx="576263" cy="1439863"/>
          </a:xfrm>
          <a:prstGeom prst="roundRect">
            <a:avLst>
              <a:gd name="adj" fmla="val 13745"/>
            </a:avLst>
          </a:prstGeom>
          <a:solidFill>
            <a:srgbClr val="CC99FF">
              <a:alpha val="31000"/>
            </a:srgbClr>
          </a:solidFill>
          <a:ln w="38100">
            <a:solidFill>
              <a:srgbClr val="800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   </a:t>
            </a:r>
          </a:p>
        </p:txBody>
      </p:sp>
      <p:sp>
        <p:nvSpPr>
          <p:cNvPr id="533531" name="Text Box 27"/>
          <p:cNvSpPr txBox="1">
            <a:spLocks noChangeArrowheads="1"/>
          </p:cNvSpPr>
          <p:nvPr/>
        </p:nvSpPr>
        <p:spPr bwMode="auto">
          <a:xfrm>
            <a:off x="4871721" y="4295478"/>
            <a:ext cx="492443" cy="230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寻找机会阶段 谷歌</a:t>
            </a:r>
            <a:endParaRPr kumimoji="1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19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gray">
          <a:xfrm flipH="1" flipV="1">
            <a:off x="4829175" y="5334000"/>
            <a:ext cx="533400" cy="22225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gray">
          <a:xfrm>
            <a:off x="971600" y="1942133"/>
            <a:ext cx="41910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Arial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gray">
          <a:xfrm>
            <a:off x="971600" y="2659683"/>
            <a:ext cx="4267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Arial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gray">
          <a:xfrm>
            <a:off x="971600" y="3488358"/>
            <a:ext cx="3810000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Arial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gray">
          <a:xfrm>
            <a:off x="1143000" y="4527550"/>
            <a:ext cx="3200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Arial" charset="0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gray">
          <a:xfrm>
            <a:off x="1143000" y="5365750"/>
            <a:ext cx="251460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zh-CN" altLang="zh-CN">
              <a:latin typeface="Arial" charset="0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gray">
          <a:xfrm>
            <a:off x="779155" y="78701"/>
            <a:ext cx="7239000" cy="563562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kumimoji="1" lang="en-US" altLang="zh-CN" sz="3200" b="1" dirty="0" smtClean="0">
                <a:solidFill>
                  <a:srgbClr val="000000"/>
                </a:solidFill>
                <a:latin typeface="宋体" charset="-122"/>
              </a:rPr>
              <a:t>1.1.4 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宋体" charset="-122"/>
              </a:rPr>
              <a:t>管理与管理信息</a:t>
            </a:r>
            <a:endParaRPr kumimoji="1" lang="zh-CN" altLang="en-US" sz="32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gray">
          <a:xfrm flipH="1">
            <a:off x="1062087" y="4671045"/>
            <a:ext cx="2952750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gray">
          <a:xfrm flipH="1">
            <a:off x="990650" y="4239245"/>
            <a:ext cx="2809875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gray">
          <a:xfrm flipH="1">
            <a:off x="971600" y="3486770"/>
            <a:ext cx="3287712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gray">
          <a:xfrm flipH="1">
            <a:off x="971600" y="2653333"/>
            <a:ext cx="3765550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gray">
          <a:xfrm flipH="1">
            <a:off x="971600" y="1934195"/>
            <a:ext cx="4067175" cy="9525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gray">
          <a:xfrm>
            <a:off x="1220837" y="1942133"/>
            <a:ext cx="1588" cy="711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gray">
          <a:xfrm>
            <a:off x="1227187" y="2619995"/>
            <a:ext cx="1588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gray">
          <a:xfrm>
            <a:off x="1227187" y="3461370"/>
            <a:ext cx="1588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gray">
          <a:xfrm>
            <a:off x="1206550" y="4166220"/>
            <a:ext cx="25400" cy="6254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1304975" y="2051670"/>
            <a:ext cx="338455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r>
              <a:rPr kumimoji="1" lang="zh-CN" altLang="en-US" dirty="0">
                <a:latin typeface="Arial" charset="0"/>
              </a:rPr>
              <a:t>涉及到一个单位的长远方针大计</a:t>
            </a:r>
            <a:endParaRPr lang="zh-CN" altLang="en-US" sz="1600" dirty="0">
              <a:solidFill>
                <a:srgbClr val="000000"/>
              </a:solidFill>
              <a:cs typeface="Arial" charset="0"/>
            </a:endParaRPr>
          </a:p>
          <a:p>
            <a:r>
              <a:rPr lang="zh-CN" altLang="en-US" sz="1600" dirty="0">
                <a:solidFill>
                  <a:srgbClr val="000000"/>
                </a:solidFill>
                <a:cs typeface="Arial" charset="0"/>
              </a:rPr>
              <a:t>未来经济的预测信息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1135112" y="2726358"/>
            <a:ext cx="429895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r>
              <a:rPr kumimoji="1" lang="zh-CN" altLang="en-US" dirty="0">
                <a:latin typeface="Arial" charset="0"/>
              </a:rPr>
              <a:t>关系到企业在一个时期内的生产经营活动</a:t>
            </a:r>
          </a:p>
          <a:p>
            <a:r>
              <a:rPr lang="zh-CN" altLang="en-US" sz="1600" dirty="0">
                <a:solidFill>
                  <a:srgbClr val="000000"/>
                </a:solidFill>
                <a:cs typeface="Arial" charset="0"/>
              </a:rPr>
              <a:t>报表信息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1277987" y="3518520"/>
            <a:ext cx="338455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r>
              <a:rPr kumimoji="1" lang="zh-CN" altLang="en-US" dirty="0">
                <a:latin typeface="Arial" charset="0"/>
              </a:rPr>
              <a:t>与企业日常业务活动有关的信息</a:t>
            </a:r>
          </a:p>
          <a:p>
            <a:r>
              <a:rPr lang="zh-CN" altLang="en-US" sz="1600" dirty="0">
                <a:solidFill>
                  <a:srgbClr val="000000"/>
                </a:solidFill>
                <a:cs typeface="Arial" charset="0"/>
              </a:rPr>
              <a:t>入库信息</a:t>
            </a:r>
          </a:p>
        </p:txBody>
      </p:sp>
      <p:sp>
        <p:nvSpPr>
          <p:cNvPr id="490518" name="Freeform 22"/>
          <p:cNvSpPr>
            <a:spLocks/>
          </p:cNvSpPr>
          <p:nvPr/>
        </p:nvSpPr>
        <p:spPr bwMode="gray">
          <a:xfrm>
            <a:off x="5038775" y="4400571"/>
            <a:ext cx="4213745" cy="468589"/>
          </a:xfrm>
          <a:custGeom>
            <a:avLst/>
            <a:gdLst/>
            <a:ahLst/>
            <a:cxnLst>
              <a:cxn ang="0">
                <a:pos x="0" y="459"/>
              </a:cxn>
              <a:cxn ang="0">
                <a:pos x="3573" y="459"/>
              </a:cxn>
              <a:cxn ang="0">
                <a:pos x="3946" y="0"/>
              </a:cxn>
              <a:cxn ang="0">
                <a:pos x="505" y="0"/>
              </a:cxn>
              <a:cxn ang="0">
                <a:pos x="0" y="459"/>
              </a:cxn>
            </a:cxnLst>
            <a:rect l="0" t="0" r="r" b="b"/>
            <a:pathLst>
              <a:path w="3947" h="460">
                <a:moveTo>
                  <a:pt x="0" y="459"/>
                </a:moveTo>
                <a:lnTo>
                  <a:pt x="3573" y="459"/>
                </a:lnTo>
                <a:lnTo>
                  <a:pt x="3946" y="0"/>
                </a:lnTo>
                <a:lnTo>
                  <a:pt x="505" y="0"/>
                </a:lnTo>
                <a:lnTo>
                  <a:pt x="0" y="459"/>
                </a:lnTo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>
              <a:latin typeface="Arial" charset="0"/>
              <a:ea typeface="宋体" panose="02010600030101010101" pitchFamily="2" charset="-122"/>
            </a:endParaRPr>
          </a:p>
        </p:txBody>
      </p:sp>
      <p:sp>
        <p:nvSpPr>
          <p:cNvPr id="490519" name="Freeform 23"/>
          <p:cNvSpPr>
            <a:spLocks/>
          </p:cNvSpPr>
          <p:nvPr/>
        </p:nvSpPr>
        <p:spPr bwMode="gray">
          <a:xfrm>
            <a:off x="8379132" y="3776225"/>
            <a:ext cx="799432" cy="995258"/>
          </a:xfrm>
          <a:custGeom>
            <a:avLst/>
            <a:gdLst/>
            <a:ahLst/>
            <a:cxnLst>
              <a:cxn ang="0">
                <a:pos x="382" y="976"/>
              </a:cxn>
              <a:cxn ang="0">
                <a:pos x="0" y="342"/>
              </a:cxn>
              <a:cxn ang="0">
                <a:pos x="280" y="0"/>
              </a:cxn>
              <a:cxn ang="0">
                <a:pos x="748" y="538"/>
              </a:cxn>
              <a:cxn ang="0">
                <a:pos x="382" y="976"/>
              </a:cxn>
            </a:cxnLst>
            <a:rect l="0" t="0" r="r" b="b"/>
            <a:pathLst>
              <a:path w="749" h="977">
                <a:moveTo>
                  <a:pt x="382" y="976"/>
                </a:moveTo>
                <a:lnTo>
                  <a:pt x="0" y="342"/>
                </a:lnTo>
                <a:lnTo>
                  <a:pt x="280" y="0"/>
                </a:lnTo>
                <a:lnTo>
                  <a:pt x="748" y="538"/>
                </a:lnTo>
                <a:lnTo>
                  <a:pt x="382" y="976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72941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>
              <a:latin typeface="Arial" charset="0"/>
              <a:ea typeface="宋体" panose="02010600030101010101" pitchFamily="2" charset="-122"/>
            </a:endParaRPr>
          </a:p>
        </p:txBody>
      </p:sp>
      <p:sp>
        <p:nvSpPr>
          <p:cNvPr id="490520" name="Freeform 24"/>
          <p:cNvSpPr>
            <a:spLocks/>
          </p:cNvSpPr>
          <p:nvPr/>
        </p:nvSpPr>
        <p:spPr bwMode="gray">
          <a:xfrm>
            <a:off x="5517730" y="3776225"/>
            <a:ext cx="3164271" cy="351112"/>
          </a:xfrm>
          <a:custGeom>
            <a:avLst/>
            <a:gdLst/>
            <a:ahLst/>
            <a:cxnLst>
              <a:cxn ang="0">
                <a:pos x="0" y="343"/>
              </a:cxn>
              <a:cxn ang="0">
                <a:pos x="2684" y="343"/>
              </a:cxn>
              <a:cxn ang="0">
                <a:pos x="2963" y="0"/>
              </a:cxn>
              <a:cxn ang="0">
                <a:pos x="531" y="1"/>
              </a:cxn>
              <a:cxn ang="0">
                <a:pos x="0" y="343"/>
              </a:cxn>
            </a:cxnLst>
            <a:rect l="0" t="0" r="r" b="b"/>
            <a:pathLst>
              <a:path w="2964" h="344">
                <a:moveTo>
                  <a:pt x="0" y="343"/>
                </a:moveTo>
                <a:lnTo>
                  <a:pt x="2684" y="343"/>
                </a:lnTo>
                <a:lnTo>
                  <a:pt x="2963" y="0"/>
                </a:lnTo>
                <a:lnTo>
                  <a:pt x="531" y="1"/>
                </a:lnTo>
                <a:lnTo>
                  <a:pt x="0" y="343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4314"/>
                  <a:invGamma/>
                </a:schemeClr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>
              <a:latin typeface="Arial" charset="0"/>
              <a:ea typeface="宋体" panose="02010600030101010101" pitchFamily="2" charset="-122"/>
            </a:endParaRPr>
          </a:p>
        </p:txBody>
      </p:sp>
      <p:sp>
        <p:nvSpPr>
          <p:cNvPr id="19483" name="Freeform 25"/>
          <p:cNvSpPr>
            <a:spLocks/>
          </p:cNvSpPr>
          <p:nvPr/>
        </p:nvSpPr>
        <p:spPr bwMode="gray">
          <a:xfrm>
            <a:off x="5116253" y="4126017"/>
            <a:ext cx="3674921" cy="648105"/>
          </a:xfrm>
          <a:custGeom>
            <a:avLst/>
            <a:gdLst>
              <a:gd name="T0" fmla="*/ 0 w 3443"/>
              <a:gd name="T1" fmla="*/ 106 h 634"/>
              <a:gd name="T2" fmla="*/ 103 w 3443"/>
              <a:gd name="T3" fmla="*/ 106 h 634"/>
              <a:gd name="T4" fmla="*/ 92 w 3443"/>
              <a:gd name="T5" fmla="*/ 0 h 634"/>
              <a:gd name="T6" fmla="*/ 12 w 3443"/>
              <a:gd name="T7" fmla="*/ 0 h 634"/>
              <a:gd name="T8" fmla="*/ 0 w 3443"/>
              <a:gd name="T9" fmla="*/ 106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43"/>
              <a:gd name="T16" fmla="*/ 0 h 634"/>
              <a:gd name="T17" fmla="*/ 3443 w 3443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43" h="634">
                <a:moveTo>
                  <a:pt x="0" y="633"/>
                </a:moveTo>
                <a:lnTo>
                  <a:pt x="3442" y="633"/>
                </a:lnTo>
                <a:lnTo>
                  <a:pt x="3060" y="0"/>
                </a:lnTo>
                <a:lnTo>
                  <a:pt x="377" y="0"/>
                </a:lnTo>
                <a:lnTo>
                  <a:pt x="0" y="633"/>
                </a:ln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0522" name="Freeform 26"/>
          <p:cNvSpPr>
            <a:spLocks/>
          </p:cNvSpPr>
          <p:nvPr/>
        </p:nvSpPr>
        <p:spPr bwMode="gray">
          <a:xfrm>
            <a:off x="7907221" y="3159799"/>
            <a:ext cx="713149" cy="869860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387" y="848"/>
              </a:cxn>
              <a:cxn ang="0">
                <a:pos x="654" y="531"/>
              </a:cxn>
              <a:cxn ang="0">
                <a:pos x="188" y="0"/>
              </a:cxn>
              <a:cxn ang="0">
                <a:pos x="0" y="230"/>
              </a:cxn>
            </a:cxnLst>
            <a:rect l="0" t="0" r="r" b="b"/>
            <a:pathLst>
              <a:path w="655" h="849">
                <a:moveTo>
                  <a:pt x="0" y="230"/>
                </a:moveTo>
                <a:lnTo>
                  <a:pt x="387" y="848"/>
                </a:lnTo>
                <a:lnTo>
                  <a:pt x="654" y="531"/>
                </a:lnTo>
                <a:lnTo>
                  <a:pt x="188" y="0"/>
                </a:lnTo>
                <a:lnTo>
                  <a:pt x="0" y="230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shade val="72941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>
              <a:latin typeface="Arial" charset="0"/>
              <a:ea typeface="宋体" panose="02010600030101010101" pitchFamily="2" charset="-122"/>
            </a:endParaRPr>
          </a:p>
        </p:txBody>
      </p:sp>
      <p:sp>
        <p:nvSpPr>
          <p:cNvPr id="490523" name="Freeform 27"/>
          <p:cNvSpPr>
            <a:spLocks/>
          </p:cNvSpPr>
          <p:nvPr/>
        </p:nvSpPr>
        <p:spPr bwMode="gray">
          <a:xfrm>
            <a:off x="5993163" y="3159799"/>
            <a:ext cx="2127122" cy="234955"/>
          </a:xfrm>
          <a:custGeom>
            <a:avLst/>
            <a:gdLst/>
            <a:ahLst/>
            <a:cxnLst>
              <a:cxn ang="0">
                <a:pos x="0" y="228"/>
              </a:cxn>
              <a:cxn ang="0">
                <a:pos x="1791" y="228"/>
              </a:cxn>
              <a:cxn ang="0">
                <a:pos x="1979" y="0"/>
              </a:cxn>
              <a:cxn ang="0">
                <a:pos x="500" y="0"/>
              </a:cxn>
              <a:cxn ang="0">
                <a:pos x="0" y="228"/>
              </a:cxn>
            </a:cxnLst>
            <a:rect l="0" t="0" r="r" b="b"/>
            <a:pathLst>
              <a:path w="1980" h="229">
                <a:moveTo>
                  <a:pt x="0" y="228"/>
                </a:moveTo>
                <a:lnTo>
                  <a:pt x="1791" y="228"/>
                </a:lnTo>
                <a:lnTo>
                  <a:pt x="1979" y="0"/>
                </a:lnTo>
                <a:lnTo>
                  <a:pt x="500" y="0"/>
                </a:lnTo>
                <a:lnTo>
                  <a:pt x="0" y="228"/>
                </a:lnTo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7451"/>
                  <a:invGamma/>
                </a:schemeClr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>
              <a:latin typeface="Arial" charset="0"/>
              <a:ea typeface="宋体" panose="02010600030101010101" pitchFamily="2" charset="-122"/>
            </a:endParaRPr>
          </a:p>
        </p:txBody>
      </p:sp>
      <p:sp>
        <p:nvSpPr>
          <p:cNvPr id="19486" name="Freeform 28"/>
          <p:cNvSpPr>
            <a:spLocks/>
          </p:cNvSpPr>
          <p:nvPr/>
        </p:nvSpPr>
        <p:spPr bwMode="gray">
          <a:xfrm>
            <a:off x="5586403" y="3392114"/>
            <a:ext cx="2734620" cy="633586"/>
          </a:xfrm>
          <a:custGeom>
            <a:avLst/>
            <a:gdLst>
              <a:gd name="T0" fmla="*/ 0 w 2561"/>
              <a:gd name="T1" fmla="*/ 102 h 621"/>
              <a:gd name="T2" fmla="*/ 77 w 2561"/>
              <a:gd name="T3" fmla="*/ 102 h 621"/>
              <a:gd name="T4" fmla="*/ 65 w 2561"/>
              <a:gd name="T5" fmla="*/ 0 h 621"/>
              <a:gd name="T6" fmla="*/ 12 w 2561"/>
              <a:gd name="T7" fmla="*/ 0 h 621"/>
              <a:gd name="T8" fmla="*/ 0 w 2561"/>
              <a:gd name="T9" fmla="*/ 102 h 6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61"/>
              <a:gd name="T16" fmla="*/ 0 h 621"/>
              <a:gd name="T17" fmla="*/ 2561 w 2561"/>
              <a:gd name="T18" fmla="*/ 621 h 6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61" h="621">
                <a:moveTo>
                  <a:pt x="0" y="620"/>
                </a:moveTo>
                <a:lnTo>
                  <a:pt x="2560" y="620"/>
                </a:lnTo>
                <a:lnTo>
                  <a:pt x="2172" y="0"/>
                </a:lnTo>
                <a:lnTo>
                  <a:pt x="382" y="0"/>
                </a:lnTo>
                <a:lnTo>
                  <a:pt x="0" y="620"/>
                </a:lnTo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0525" name="Freeform 29"/>
          <p:cNvSpPr>
            <a:spLocks/>
          </p:cNvSpPr>
          <p:nvPr/>
        </p:nvSpPr>
        <p:spPr bwMode="gray">
          <a:xfrm>
            <a:off x="7430027" y="2534133"/>
            <a:ext cx="588128" cy="753703"/>
          </a:xfrm>
          <a:custGeom>
            <a:avLst/>
            <a:gdLst/>
            <a:ahLst/>
            <a:cxnLst>
              <a:cxn ang="0">
                <a:pos x="385" y="737"/>
              </a:cxn>
              <a:cxn ang="0">
                <a:pos x="563" y="527"/>
              </a:cxn>
              <a:cxn ang="0">
                <a:pos x="97" y="0"/>
              </a:cxn>
              <a:cxn ang="0">
                <a:pos x="0" y="111"/>
              </a:cxn>
              <a:cxn ang="0">
                <a:pos x="385" y="737"/>
              </a:cxn>
            </a:cxnLst>
            <a:rect l="0" t="0" r="r" b="b"/>
            <a:pathLst>
              <a:path w="564" h="738">
                <a:moveTo>
                  <a:pt x="385" y="737"/>
                </a:moveTo>
                <a:lnTo>
                  <a:pt x="563" y="527"/>
                </a:lnTo>
                <a:lnTo>
                  <a:pt x="97" y="0"/>
                </a:lnTo>
                <a:lnTo>
                  <a:pt x="0" y="111"/>
                </a:lnTo>
                <a:lnTo>
                  <a:pt x="385" y="737"/>
                </a:lnTo>
              </a:path>
            </a:pathLst>
          </a:custGeom>
          <a:gradFill rotWithShape="0">
            <a:gsLst>
              <a:gs pos="0">
                <a:schemeClr val="accent2">
                  <a:gamma/>
                  <a:shade val="79216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>
              <a:latin typeface="Arial" charset="0"/>
              <a:ea typeface="宋体" panose="02010600030101010101" pitchFamily="2" charset="-122"/>
            </a:endParaRPr>
          </a:p>
        </p:txBody>
      </p:sp>
      <p:sp>
        <p:nvSpPr>
          <p:cNvPr id="490526" name="Freeform 30"/>
          <p:cNvSpPr>
            <a:spLocks/>
          </p:cNvSpPr>
          <p:nvPr/>
        </p:nvSpPr>
        <p:spPr bwMode="gray">
          <a:xfrm>
            <a:off x="6477400" y="2534133"/>
            <a:ext cx="1054757" cy="116157"/>
          </a:xfrm>
          <a:custGeom>
            <a:avLst/>
            <a:gdLst/>
            <a:ahLst/>
            <a:cxnLst>
              <a:cxn ang="0">
                <a:pos x="0" y="109"/>
              </a:cxn>
              <a:cxn ang="0">
                <a:pos x="889" y="109"/>
              </a:cxn>
              <a:cxn ang="0">
                <a:pos x="986" y="0"/>
              </a:cxn>
              <a:cxn ang="0">
                <a:pos x="308" y="0"/>
              </a:cxn>
              <a:cxn ang="0">
                <a:pos x="0" y="109"/>
              </a:cxn>
            </a:cxnLst>
            <a:rect l="0" t="0" r="r" b="b"/>
            <a:pathLst>
              <a:path w="987" h="110">
                <a:moveTo>
                  <a:pt x="0" y="109"/>
                </a:moveTo>
                <a:lnTo>
                  <a:pt x="889" y="109"/>
                </a:lnTo>
                <a:lnTo>
                  <a:pt x="986" y="0"/>
                </a:lnTo>
                <a:lnTo>
                  <a:pt x="308" y="0"/>
                </a:lnTo>
                <a:lnTo>
                  <a:pt x="0" y="109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50980"/>
                  <a:invGamma/>
                </a:schemeClr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>
              <a:latin typeface="Arial" charset="0"/>
              <a:ea typeface="宋体" panose="02010600030101010101" pitchFamily="2" charset="-122"/>
            </a:endParaRPr>
          </a:p>
        </p:txBody>
      </p:sp>
      <p:sp>
        <p:nvSpPr>
          <p:cNvPr id="19489" name="Freeform 31"/>
          <p:cNvSpPr>
            <a:spLocks/>
          </p:cNvSpPr>
          <p:nvPr/>
        </p:nvSpPr>
        <p:spPr bwMode="gray">
          <a:xfrm>
            <a:off x="6061836" y="2646330"/>
            <a:ext cx="1781993" cy="641506"/>
          </a:xfrm>
          <a:custGeom>
            <a:avLst/>
            <a:gdLst>
              <a:gd name="T0" fmla="*/ 0 w 1669"/>
              <a:gd name="T1" fmla="*/ 104 h 629"/>
              <a:gd name="T2" fmla="*/ 50 w 1669"/>
              <a:gd name="T3" fmla="*/ 104 h 629"/>
              <a:gd name="T4" fmla="*/ 39 w 1669"/>
              <a:gd name="T5" fmla="*/ 0 h 629"/>
              <a:gd name="T6" fmla="*/ 12 w 1669"/>
              <a:gd name="T7" fmla="*/ 0 h 629"/>
              <a:gd name="T8" fmla="*/ 0 w 1669"/>
              <a:gd name="T9" fmla="*/ 104 h 6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69"/>
              <a:gd name="T16" fmla="*/ 0 h 629"/>
              <a:gd name="T17" fmla="*/ 1669 w 1669"/>
              <a:gd name="T18" fmla="*/ 629 h 6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69" h="629">
                <a:moveTo>
                  <a:pt x="0" y="628"/>
                </a:moveTo>
                <a:lnTo>
                  <a:pt x="1668" y="628"/>
                </a:lnTo>
                <a:lnTo>
                  <a:pt x="1281" y="0"/>
                </a:lnTo>
                <a:lnTo>
                  <a:pt x="388" y="0"/>
                </a:lnTo>
                <a:lnTo>
                  <a:pt x="0" y="628"/>
                </a:ln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0528" name="Freeform 32"/>
          <p:cNvSpPr>
            <a:spLocks/>
          </p:cNvSpPr>
          <p:nvPr/>
        </p:nvSpPr>
        <p:spPr bwMode="gray">
          <a:xfrm>
            <a:off x="6947550" y="1909787"/>
            <a:ext cx="510650" cy="637546"/>
          </a:xfrm>
          <a:custGeom>
            <a:avLst/>
            <a:gdLst/>
            <a:ahLst/>
            <a:cxnLst>
              <a:cxn ang="0">
                <a:pos x="387" y="624"/>
              </a:cxn>
              <a:cxn ang="0">
                <a:pos x="476" y="527"/>
              </a:cxn>
              <a:cxn ang="0">
                <a:pos x="0" y="0"/>
              </a:cxn>
              <a:cxn ang="0">
                <a:pos x="387" y="624"/>
              </a:cxn>
            </a:cxnLst>
            <a:rect l="0" t="0" r="r" b="b"/>
            <a:pathLst>
              <a:path w="477" h="625">
                <a:moveTo>
                  <a:pt x="387" y="624"/>
                </a:moveTo>
                <a:lnTo>
                  <a:pt x="476" y="527"/>
                </a:lnTo>
                <a:lnTo>
                  <a:pt x="0" y="0"/>
                </a:lnTo>
                <a:lnTo>
                  <a:pt x="387" y="624"/>
                </a:lnTo>
              </a:path>
            </a:pathLst>
          </a:custGeom>
          <a:gradFill rotWithShape="0">
            <a:gsLst>
              <a:gs pos="0">
                <a:schemeClr val="hlink">
                  <a:gamma/>
                  <a:shade val="79216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12700" cap="rnd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>
              <a:latin typeface="Arial" charset="0"/>
              <a:ea typeface="宋体" panose="02010600030101010101" pitchFamily="2" charset="-122"/>
            </a:endParaRPr>
          </a:p>
        </p:txBody>
      </p:sp>
      <p:sp>
        <p:nvSpPr>
          <p:cNvPr id="19491" name="Freeform 33"/>
          <p:cNvSpPr>
            <a:spLocks/>
          </p:cNvSpPr>
          <p:nvPr/>
        </p:nvSpPr>
        <p:spPr bwMode="gray">
          <a:xfrm>
            <a:off x="6535508" y="1909787"/>
            <a:ext cx="825845" cy="638866"/>
          </a:xfrm>
          <a:custGeom>
            <a:avLst/>
            <a:gdLst>
              <a:gd name="T0" fmla="*/ 0 w 773"/>
              <a:gd name="T1" fmla="*/ 105 h 625"/>
              <a:gd name="T2" fmla="*/ 23 w 773"/>
              <a:gd name="T3" fmla="*/ 105 h 625"/>
              <a:gd name="T4" fmla="*/ 12 w 773"/>
              <a:gd name="T5" fmla="*/ 0 h 625"/>
              <a:gd name="T6" fmla="*/ 0 w 773"/>
              <a:gd name="T7" fmla="*/ 105 h 625"/>
              <a:gd name="T8" fmla="*/ 0 60000 65536"/>
              <a:gd name="T9" fmla="*/ 0 60000 65536"/>
              <a:gd name="T10" fmla="*/ 0 60000 65536"/>
              <a:gd name="T11" fmla="*/ 0 60000 65536"/>
              <a:gd name="T12" fmla="*/ 0 w 773"/>
              <a:gd name="T13" fmla="*/ 0 h 625"/>
              <a:gd name="T14" fmla="*/ 773 w 773"/>
              <a:gd name="T15" fmla="*/ 625 h 6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3" h="625">
                <a:moveTo>
                  <a:pt x="0" y="624"/>
                </a:moveTo>
                <a:lnTo>
                  <a:pt x="772" y="624"/>
                </a:lnTo>
                <a:lnTo>
                  <a:pt x="387" y="0"/>
                </a:lnTo>
                <a:lnTo>
                  <a:pt x="0" y="624"/>
                </a:lnTo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2" name="Text Box 34"/>
          <p:cNvSpPr txBox="1">
            <a:spLocks noChangeArrowheads="1"/>
          </p:cNvSpPr>
          <p:nvPr/>
        </p:nvSpPr>
        <p:spPr bwMode="gray">
          <a:xfrm>
            <a:off x="6634117" y="2216020"/>
            <a:ext cx="640954" cy="336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Arial" charset="0"/>
                <a:cs typeface="Arial" charset="0"/>
              </a:rPr>
              <a:t>战略</a:t>
            </a:r>
          </a:p>
        </p:txBody>
      </p:sp>
      <p:sp>
        <p:nvSpPr>
          <p:cNvPr id="19493" name="Text Box 35"/>
          <p:cNvSpPr txBox="1">
            <a:spLocks noChangeArrowheads="1"/>
          </p:cNvSpPr>
          <p:nvPr/>
        </p:nvSpPr>
        <p:spPr bwMode="gray">
          <a:xfrm>
            <a:off x="6630595" y="2889205"/>
            <a:ext cx="640954" cy="336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Arial" charset="0"/>
                <a:cs typeface="Arial" charset="0"/>
              </a:rPr>
              <a:t>战术</a:t>
            </a:r>
          </a:p>
        </p:txBody>
      </p:sp>
      <p:sp>
        <p:nvSpPr>
          <p:cNvPr id="19494" name="Text Box 36"/>
          <p:cNvSpPr txBox="1">
            <a:spLocks noChangeArrowheads="1"/>
          </p:cNvSpPr>
          <p:nvPr/>
        </p:nvSpPr>
        <p:spPr bwMode="gray">
          <a:xfrm>
            <a:off x="6299553" y="3595389"/>
            <a:ext cx="1514342" cy="33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b="1" dirty="0">
                <a:solidFill>
                  <a:srgbClr val="FFFFFF"/>
                </a:solidFill>
                <a:latin typeface="Arial" charset="0"/>
                <a:cs typeface="Arial" charset="0"/>
              </a:rPr>
              <a:t>作业级</a:t>
            </a:r>
          </a:p>
        </p:txBody>
      </p:sp>
      <p:sp>
        <p:nvSpPr>
          <p:cNvPr id="19495" name="Text Box 37"/>
          <p:cNvSpPr txBox="1">
            <a:spLocks noChangeArrowheads="1"/>
          </p:cNvSpPr>
          <p:nvPr/>
        </p:nvSpPr>
        <p:spPr bwMode="gray">
          <a:xfrm>
            <a:off x="6167488" y="4306853"/>
            <a:ext cx="1575972" cy="39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Arial" charset="0"/>
                <a:cs typeface="Arial" charset="0"/>
              </a:rPr>
              <a:t>事实、数据</a:t>
            </a:r>
          </a:p>
        </p:txBody>
      </p:sp>
      <p:sp>
        <p:nvSpPr>
          <p:cNvPr id="19496" name="Text Box 38"/>
          <p:cNvSpPr txBox="1">
            <a:spLocks noChangeArrowheads="1"/>
          </p:cNvSpPr>
          <p:nvPr/>
        </p:nvSpPr>
        <p:spPr bwMode="gray">
          <a:xfrm>
            <a:off x="6505574" y="4774370"/>
            <a:ext cx="899801" cy="45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FFFF"/>
                </a:solidFill>
                <a:latin typeface="Arial" charset="0"/>
                <a:cs typeface="Arial" charset="0"/>
              </a:rPr>
              <a:t>Text</a:t>
            </a:r>
          </a:p>
        </p:txBody>
      </p:sp>
      <p:sp>
        <p:nvSpPr>
          <p:cNvPr id="19478" name="Rectangle 39"/>
          <p:cNvSpPr>
            <a:spLocks noChangeArrowheads="1"/>
          </p:cNvSpPr>
          <p:nvPr/>
        </p:nvSpPr>
        <p:spPr bwMode="gray">
          <a:xfrm>
            <a:off x="442962" y="1214462"/>
            <a:ext cx="76327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dirty="0">
                <a:latin typeface="Arial" charset="0"/>
              </a:rPr>
              <a:t>管理一般分为三个层次或三个级别：高层管理也称战略管理；中层管理也称战术管理；基层管理也称事务管理</a:t>
            </a:r>
          </a:p>
        </p:txBody>
      </p:sp>
      <p:pic>
        <p:nvPicPr>
          <p:cNvPr id="19479" name="Picture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694238"/>
            <a:ext cx="8294687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 txBox="1">
            <a:spLocks noChangeArrowheads="1"/>
          </p:cNvSpPr>
          <p:nvPr/>
        </p:nvSpPr>
        <p:spPr>
          <a:xfrm>
            <a:off x="457200" y="872952"/>
            <a:ext cx="8507288" cy="323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dirty="0" smtClean="0">
                <a:solidFill>
                  <a:srgbClr val="CC3300"/>
                </a:solidFill>
              </a:rPr>
              <a:t>管理信息：</a:t>
            </a:r>
            <a:r>
              <a:rPr lang="zh-CN" altLang="en-US" sz="2400" dirty="0" smtClean="0">
                <a:solidFill>
                  <a:srgbClr val="3333CC"/>
                </a:solidFill>
              </a:rPr>
              <a:t>经过加工处理后对组织的管理活动有影响的数据。</a:t>
            </a:r>
          </a:p>
        </p:txBody>
      </p:sp>
    </p:spTree>
    <p:extLst>
      <p:ext uri="{BB962C8B-B14F-4D97-AF65-F5344CB8AC3E}">
        <p14:creationId xmlns:p14="http://schemas.microsoft.com/office/powerpoint/2010/main" val="2912783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0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0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0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0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0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0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0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0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90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4" grpId="0"/>
      <p:bldP spid="19475" grpId="0"/>
      <p:bldP spid="19476" grpId="0"/>
      <p:bldP spid="490518" grpId="0" animBg="1"/>
      <p:bldP spid="490519" grpId="0" animBg="1"/>
      <p:bldP spid="490520" grpId="0" animBg="1"/>
      <p:bldP spid="19483" grpId="0" animBg="1"/>
      <p:bldP spid="490522" grpId="0" animBg="1"/>
      <p:bldP spid="490523" grpId="0" animBg="1"/>
      <p:bldP spid="19486" grpId="0" animBg="1"/>
      <p:bldP spid="490525" grpId="0" animBg="1"/>
      <p:bldP spid="490526" grpId="0" animBg="1"/>
      <p:bldP spid="19489" grpId="0" animBg="1"/>
      <p:bldP spid="490528" grpId="0" animBg="1"/>
      <p:bldP spid="19491" grpId="0" animBg="1"/>
      <p:bldP spid="19492" grpId="0"/>
      <p:bldP spid="19493" grpId="0"/>
      <p:bldP spid="19494" grpId="0"/>
      <p:bldP spid="19495" grpId="0"/>
      <p:bldP spid="19478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282950"/>
            <a:ext cx="16827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211513"/>
            <a:ext cx="1684338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388" y="3209925"/>
            <a:ext cx="1757362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763713" y="4149725"/>
            <a:ext cx="14287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系统是由若干要素组成的（部分和子系统）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3851275" y="4437063"/>
            <a:ext cx="14287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系统有一定的结构</a:t>
            </a: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5911850" y="4365625"/>
            <a:ext cx="1428750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任何系统都有特定的功能</a:t>
            </a:r>
          </a:p>
        </p:txBody>
      </p:sp>
      <p:sp>
        <p:nvSpPr>
          <p:cNvPr id="442377" name="Text Box 9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1.1.5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系统与信息系统</a:t>
            </a:r>
          </a:p>
        </p:txBody>
      </p:sp>
      <p:sp>
        <p:nvSpPr>
          <p:cNvPr id="442379" name="Rectangle 11"/>
          <p:cNvSpPr>
            <a:spLocks noChangeArrowheads="1"/>
          </p:cNvSpPr>
          <p:nvPr/>
        </p:nvSpPr>
        <p:spPr bwMode="auto">
          <a:xfrm>
            <a:off x="0" y="1196752"/>
            <a:ext cx="9144000" cy="201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系统：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是指为了达到某种目的（实现某种功能）由若干相互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联系、相互作用的部分（元素）组成的有机整体。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系统的理解：</a:t>
            </a:r>
          </a:p>
        </p:txBody>
      </p:sp>
      <p:sp>
        <p:nvSpPr>
          <p:cNvPr id="442380" name="Text Box 12"/>
          <p:cNvSpPr txBox="1">
            <a:spLocks noChangeArrowheads="1"/>
          </p:cNvSpPr>
          <p:nvPr/>
        </p:nvSpPr>
        <p:spPr bwMode="auto">
          <a:xfrm>
            <a:off x="323850" y="981075"/>
            <a:ext cx="29511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系统的含义</a:t>
            </a:r>
          </a:p>
        </p:txBody>
      </p:sp>
    </p:spTree>
    <p:extLst>
      <p:ext uri="{BB962C8B-B14F-4D97-AF65-F5344CB8AC3E}">
        <p14:creationId xmlns:p14="http://schemas.microsoft.com/office/powerpoint/2010/main" val="32525247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4"/>
          <p:cNvSpPr>
            <a:spLocks noGrp="1" noChangeArrowheads="1"/>
          </p:cNvSpPr>
          <p:nvPr>
            <p:ph type="title"/>
          </p:nvPr>
        </p:nvSpPr>
        <p:spPr>
          <a:xfrm>
            <a:off x="1743869" y="670634"/>
            <a:ext cx="4897437" cy="647700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2 </a:t>
            </a:r>
            <a:r>
              <a:rPr lang="zh-CN" altLang="en-US" dirty="0" smtClean="0"/>
              <a:t>系统的特征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927225" y="2781300"/>
            <a:ext cx="4516438" cy="688975"/>
            <a:chOff x="720" y="1392"/>
            <a:chExt cx="4058" cy="480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zh-CN">
                <a:latin typeface="Arial" charset="0"/>
              </a:endParaRPr>
            </a:p>
          </p:txBody>
        </p: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66CC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>
                  <a:latin typeface="Arial" charset="0"/>
                </a:endParaRPr>
              </a:p>
            </p:txBody>
          </p:sp>
          <p:sp>
            <p:nvSpPr>
              <p:cNvPr id="8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66CC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>
                  <a:latin typeface="Arial" charset="0"/>
                </a:endParaRPr>
              </a:p>
            </p:txBody>
          </p:sp>
        </p:grp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927225" y="3646488"/>
            <a:ext cx="4589463" cy="688975"/>
            <a:chOff x="720" y="1392"/>
            <a:chExt cx="4058" cy="480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>
                <a:latin typeface="Arial" charset="0"/>
                <a:ea typeface="宋体" panose="02010600030101010101" pitchFamily="2" charset="-122"/>
              </a:endParaRPr>
            </a:p>
          </p:txBody>
        </p: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Arial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Arial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" name="Group 18"/>
          <p:cNvGrpSpPr>
            <a:grpSpLocks/>
          </p:cNvGrpSpPr>
          <p:nvPr/>
        </p:nvGrpSpPr>
        <p:grpSpPr bwMode="auto">
          <a:xfrm>
            <a:off x="1927225" y="2133600"/>
            <a:ext cx="4516438" cy="688975"/>
            <a:chOff x="720" y="1392"/>
            <a:chExt cx="4058" cy="480"/>
          </a:xfrm>
        </p:grpSpPr>
        <p:sp>
          <p:nvSpPr>
            <p:cNvPr id="15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>
                <a:latin typeface="Arial" charset="0"/>
                <a:ea typeface="宋体" panose="02010600030101010101" pitchFamily="2" charset="-122"/>
              </a:endParaRPr>
            </a:p>
          </p:txBody>
        </p:sp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6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Arial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6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Arial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" name="Text Box 23"/>
          <p:cNvSpPr txBox="1">
            <a:spLocks noChangeArrowheads="1"/>
          </p:cNvSpPr>
          <p:nvPr/>
        </p:nvSpPr>
        <p:spPr bwMode="white">
          <a:xfrm>
            <a:off x="2393950" y="2247900"/>
            <a:ext cx="4049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chemeClr val="bg1"/>
                </a:solidFill>
                <a:latin typeface="Arial" charset="0"/>
                <a:cs typeface="Arial" charset="0"/>
              </a:rPr>
              <a:t>系统的目的性</a:t>
            </a:r>
            <a:endParaRPr lang="zh-CN" altLang="en-US" sz="20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white">
          <a:xfrm>
            <a:off x="1835150" y="2973388"/>
            <a:ext cx="4897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latin typeface="Arial" charset="0"/>
                <a:cs typeface="Arial" charset="0"/>
              </a:rPr>
              <a:t>系统的层次性    </a:t>
            </a: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white">
          <a:xfrm>
            <a:off x="2405063" y="3698875"/>
            <a:ext cx="4111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>
                <a:solidFill>
                  <a:schemeClr val="bg1"/>
                </a:solidFill>
                <a:latin typeface="Arial" charset="0"/>
                <a:cs typeface="Arial" charset="0"/>
              </a:rPr>
              <a:t>系统的相关性    </a:t>
            </a:r>
          </a:p>
        </p:txBody>
      </p:sp>
      <p:pic>
        <p:nvPicPr>
          <p:cNvPr id="22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727200" y="4387850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8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2830513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9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2181225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0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1341438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31"/>
          <p:cNvSpPr txBox="1">
            <a:spLocks noChangeArrowheads="1"/>
          </p:cNvSpPr>
          <p:nvPr/>
        </p:nvSpPr>
        <p:spPr bwMode="white">
          <a:xfrm>
            <a:off x="1979613" y="36449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4</a:t>
            </a:r>
          </a:p>
        </p:txBody>
      </p:sp>
      <p:sp>
        <p:nvSpPr>
          <p:cNvPr id="27" name="Text Box 32"/>
          <p:cNvSpPr txBox="1">
            <a:spLocks noChangeArrowheads="1"/>
          </p:cNvSpPr>
          <p:nvPr/>
        </p:nvSpPr>
        <p:spPr bwMode="white">
          <a:xfrm>
            <a:off x="2124075" y="1557338"/>
            <a:ext cx="142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</p:txBody>
      </p:sp>
      <p:sp>
        <p:nvSpPr>
          <p:cNvPr id="28" name="Text Box 33"/>
          <p:cNvSpPr txBox="1">
            <a:spLocks noChangeArrowheads="1"/>
          </p:cNvSpPr>
          <p:nvPr/>
        </p:nvSpPr>
        <p:spPr bwMode="white">
          <a:xfrm>
            <a:off x="1979613" y="2181225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29" name="Text Box 34"/>
          <p:cNvSpPr txBox="1">
            <a:spLocks noChangeArrowheads="1"/>
          </p:cNvSpPr>
          <p:nvPr/>
        </p:nvSpPr>
        <p:spPr bwMode="white">
          <a:xfrm>
            <a:off x="1979613" y="29019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</a:p>
        </p:txBody>
      </p:sp>
      <p:grpSp>
        <p:nvGrpSpPr>
          <p:cNvPr id="30" name="Group 36"/>
          <p:cNvGrpSpPr>
            <a:grpSpLocks/>
          </p:cNvGrpSpPr>
          <p:nvPr/>
        </p:nvGrpSpPr>
        <p:grpSpPr bwMode="auto">
          <a:xfrm>
            <a:off x="1908175" y="1412875"/>
            <a:ext cx="4535488" cy="688975"/>
            <a:chOff x="720" y="1392"/>
            <a:chExt cx="4058" cy="480"/>
          </a:xfrm>
        </p:grpSpPr>
        <p:sp>
          <p:nvSpPr>
            <p:cNvPr id="31" name="AutoShape 3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zh-CN">
                <a:latin typeface="Arial" charset="0"/>
              </a:endParaRPr>
            </a:p>
          </p:txBody>
        </p:sp>
        <p:grpSp>
          <p:nvGrpSpPr>
            <p:cNvPr id="32" name="Group 3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3" name="AutoShape 3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6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Arial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AutoShape 4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6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Arial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5" name="Text Box 41"/>
          <p:cNvSpPr txBox="1">
            <a:spLocks noChangeArrowheads="1"/>
          </p:cNvSpPr>
          <p:nvPr/>
        </p:nvSpPr>
        <p:spPr bwMode="white">
          <a:xfrm>
            <a:off x="2374900" y="1527175"/>
            <a:ext cx="3925888" cy="457200"/>
          </a:xfrm>
          <a:prstGeom prst="rect">
            <a:avLst/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chemeClr val="bg1"/>
                </a:solidFill>
                <a:latin typeface="Arial" charset="0"/>
                <a:cs typeface="Arial" charset="0"/>
              </a:rPr>
              <a:t>系统的整体性</a:t>
            </a:r>
            <a:endParaRPr lang="zh-CN" altLang="en-US" sz="20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white">
          <a:xfrm>
            <a:off x="1979613" y="1484313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</a:p>
        </p:txBody>
      </p:sp>
      <p:pic>
        <p:nvPicPr>
          <p:cNvPr id="37" name="Picture 43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3549650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Box 44"/>
          <p:cNvSpPr txBox="1">
            <a:spLocks noChangeArrowheads="1"/>
          </p:cNvSpPr>
          <p:nvPr/>
        </p:nvSpPr>
        <p:spPr bwMode="white">
          <a:xfrm>
            <a:off x="2051050" y="44196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5</a:t>
            </a:r>
          </a:p>
        </p:txBody>
      </p:sp>
      <p:pic>
        <p:nvPicPr>
          <p:cNvPr id="39" name="Picture 45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1412875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" name="Group 46"/>
          <p:cNvGrpSpPr>
            <a:grpSpLocks/>
          </p:cNvGrpSpPr>
          <p:nvPr/>
        </p:nvGrpSpPr>
        <p:grpSpPr bwMode="auto">
          <a:xfrm>
            <a:off x="1908175" y="5019675"/>
            <a:ext cx="4660900" cy="688975"/>
            <a:chOff x="720" y="1392"/>
            <a:chExt cx="4058" cy="480"/>
          </a:xfrm>
        </p:grpSpPr>
        <p:sp>
          <p:nvSpPr>
            <p:cNvPr id="41" name="AutoShape 4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>
                <a:latin typeface="Arial" charset="0"/>
                <a:ea typeface="宋体" panose="02010600030101010101" pitchFamily="2" charset="-122"/>
              </a:endParaRPr>
            </a:p>
          </p:txBody>
        </p:sp>
        <p:grpSp>
          <p:nvGrpSpPr>
            <p:cNvPr id="42" name="Group 4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3" name="AutoShape 4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Arial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AutoShape 5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1" hangingPunct="1">
                  <a:defRPr/>
                </a:pPr>
                <a:endParaRPr lang="zh-CN" altLang="en-US">
                  <a:latin typeface="Arial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5" name="Text Box 51"/>
          <p:cNvSpPr txBox="1">
            <a:spLocks noChangeArrowheads="1"/>
          </p:cNvSpPr>
          <p:nvPr/>
        </p:nvSpPr>
        <p:spPr bwMode="white">
          <a:xfrm>
            <a:off x="2386013" y="5111750"/>
            <a:ext cx="4130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>
                <a:solidFill>
                  <a:schemeClr val="bg1"/>
                </a:solidFill>
                <a:latin typeface="Arial" charset="0"/>
                <a:cs typeface="Arial" charset="0"/>
              </a:rPr>
              <a:t>系统的稳定性 </a:t>
            </a:r>
          </a:p>
        </p:txBody>
      </p:sp>
      <p:pic>
        <p:nvPicPr>
          <p:cNvPr id="46" name="Picture 52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708150" y="5180013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 Box 53"/>
          <p:cNvSpPr txBox="1">
            <a:spLocks noChangeArrowheads="1"/>
          </p:cNvSpPr>
          <p:nvPr/>
        </p:nvSpPr>
        <p:spPr bwMode="white">
          <a:xfrm>
            <a:off x="2032000" y="50736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6</a:t>
            </a:r>
          </a:p>
        </p:txBody>
      </p:sp>
      <p:grpSp>
        <p:nvGrpSpPr>
          <p:cNvPr id="48" name="Group 54"/>
          <p:cNvGrpSpPr>
            <a:grpSpLocks/>
          </p:cNvGrpSpPr>
          <p:nvPr/>
        </p:nvGrpSpPr>
        <p:grpSpPr bwMode="auto">
          <a:xfrm>
            <a:off x="1862138" y="4365625"/>
            <a:ext cx="4660900" cy="688975"/>
            <a:chOff x="720" y="1392"/>
            <a:chExt cx="4058" cy="480"/>
          </a:xfrm>
        </p:grpSpPr>
        <p:sp>
          <p:nvSpPr>
            <p:cNvPr id="49" name="AutoShape 55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zh-CN">
                <a:latin typeface="Arial" charset="0"/>
              </a:endParaRPr>
            </a:p>
          </p:txBody>
        </p:sp>
        <p:grpSp>
          <p:nvGrpSpPr>
            <p:cNvPr id="50" name="Group 56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1" name="AutoShape 57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FF99CC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>
                  <a:latin typeface="Arial" charset="0"/>
                </a:endParaRPr>
              </a:p>
            </p:txBody>
          </p:sp>
          <p:sp>
            <p:nvSpPr>
              <p:cNvPr id="52" name="AutoShape 58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FF99CC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zh-CN">
                  <a:latin typeface="Arial" charset="0"/>
                </a:endParaRPr>
              </a:p>
            </p:txBody>
          </p:sp>
        </p:grpSp>
      </p:grpSp>
      <p:sp>
        <p:nvSpPr>
          <p:cNvPr id="53" name="Text Box 59"/>
          <p:cNvSpPr txBox="1">
            <a:spLocks noChangeArrowheads="1"/>
          </p:cNvSpPr>
          <p:nvPr/>
        </p:nvSpPr>
        <p:spPr bwMode="white">
          <a:xfrm>
            <a:off x="2339975" y="4508500"/>
            <a:ext cx="424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>
                <a:solidFill>
                  <a:schemeClr val="bg1"/>
                </a:solidFill>
                <a:latin typeface="Arial" charset="0"/>
                <a:cs typeface="Arial" charset="0"/>
              </a:rPr>
              <a:t>系统的动态性 </a:t>
            </a:r>
          </a:p>
        </p:txBody>
      </p:sp>
      <p:sp>
        <p:nvSpPr>
          <p:cNvPr id="54" name="Text Box 60"/>
          <p:cNvSpPr txBox="1">
            <a:spLocks noChangeArrowheads="1"/>
          </p:cNvSpPr>
          <p:nvPr/>
        </p:nvSpPr>
        <p:spPr bwMode="white">
          <a:xfrm>
            <a:off x="1985963" y="44704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charset="0"/>
                <a:cs typeface="Arial" charset="0"/>
              </a:rPr>
              <a:t>5</a:t>
            </a:r>
          </a:p>
        </p:txBody>
      </p:sp>
      <p:pic>
        <p:nvPicPr>
          <p:cNvPr id="55" name="Picture 61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763713" y="4437063"/>
            <a:ext cx="7921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62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92275" y="4365625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1985963" y="23570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1.1.5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系统与信息系统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6" grpId="0"/>
      <p:bldP spid="27" grpId="0"/>
      <p:bldP spid="28" grpId="0"/>
      <p:bldP spid="29" grpId="0"/>
      <p:bldP spid="35" grpId="0" animBg="1"/>
      <p:bldP spid="36" grpId="0"/>
      <p:bldP spid="38" grpId="0"/>
      <p:bldP spid="45" grpId="0"/>
      <p:bldP spid="47" grpId="0"/>
      <p:bldP spid="53" grpId="0"/>
      <p:bldP spid="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7543" name="Group 55"/>
          <p:cNvGrpSpPr>
            <a:grpSpLocks/>
          </p:cNvGrpSpPr>
          <p:nvPr/>
        </p:nvGrpSpPr>
        <p:grpSpPr bwMode="auto">
          <a:xfrm>
            <a:off x="274638" y="2055813"/>
            <a:ext cx="2165350" cy="3819525"/>
            <a:chOff x="173" y="1295"/>
            <a:chExt cx="1364" cy="2406"/>
          </a:xfrm>
        </p:grpSpPr>
        <p:grpSp>
          <p:nvGrpSpPr>
            <p:cNvPr id="447536" name="Group 48"/>
            <p:cNvGrpSpPr>
              <a:grpSpLocks/>
            </p:cNvGrpSpPr>
            <p:nvPr/>
          </p:nvGrpSpPr>
          <p:grpSpPr bwMode="auto">
            <a:xfrm>
              <a:off x="173" y="1295"/>
              <a:ext cx="1364" cy="2406"/>
              <a:chOff x="204" y="1612"/>
              <a:chExt cx="1364" cy="2406"/>
            </a:xfrm>
          </p:grpSpPr>
          <p:grpSp>
            <p:nvGrpSpPr>
              <p:cNvPr id="447495" name="Group 7"/>
              <p:cNvGrpSpPr>
                <a:grpSpLocks/>
              </p:cNvGrpSpPr>
              <p:nvPr/>
            </p:nvGrpSpPr>
            <p:grpSpPr bwMode="auto">
              <a:xfrm>
                <a:off x="980" y="1695"/>
                <a:ext cx="588" cy="83"/>
                <a:chOff x="2003" y="3439"/>
                <a:chExt cx="468" cy="244"/>
              </a:xfrm>
            </p:grpSpPr>
            <p:sp>
              <p:nvSpPr>
                <p:cNvPr id="447496" name="Oval 8"/>
                <p:cNvSpPr>
                  <a:spLocks noChangeArrowheads="1"/>
                </p:cNvSpPr>
                <p:nvPr/>
              </p:nvSpPr>
              <p:spPr bwMode="gray">
                <a:xfrm>
                  <a:off x="2003" y="3439"/>
                  <a:ext cx="79" cy="24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497" name="Rectangle 9"/>
                <p:cNvSpPr>
                  <a:spLocks noChangeArrowheads="1"/>
                </p:cNvSpPr>
                <p:nvPr/>
              </p:nvSpPr>
              <p:spPr bwMode="gray">
                <a:xfrm>
                  <a:off x="2048" y="3441"/>
                  <a:ext cx="388" cy="242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498" name="Oval 10"/>
                <p:cNvSpPr>
                  <a:spLocks noChangeArrowheads="1"/>
                </p:cNvSpPr>
                <p:nvPr/>
              </p:nvSpPr>
              <p:spPr bwMode="gray">
                <a:xfrm>
                  <a:off x="2400" y="3443"/>
                  <a:ext cx="71" cy="23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499" name="Oval 11"/>
                <p:cNvSpPr>
                  <a:spLocks noChangeArrowheads="1"/>
                </p:cNvSpPr>
                <p:nvPr/>
              </p:nvSpPr>
              <p:spPr bwMode="gray">
                <a:xfrm>
                  <a:off x="2438" y="3519"/>
                  <a:ext cx="20" cy="69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447533" name="Group 45"/>
              <p:cNvGrpSpPr>
                <a:grpSpLocks/>
              </p:cNvGrpSpPr>
              <p:nvPr/>
            </p:nvGrpSpPr>
            <p:grpSpPr bwMode="auto">
              <a:xfrm>
                <a:off x="204" y="1612"/>
                <a:ext cx="1056" cy="2406"/>
                <a:chOff x="204" y="1612"/>
                <a:chExt cx="1056" cy="2406"/>
              </a:xfrm>
            </p:grpSpPr>
            <p:sp>
              <p:nvSpPr>
                <p:cNvPr id="447493" name="AutoShape 5"/>
                <p:cNvSpPr>
                  <a:spLocks noChangeArrowheads="1"/>
                </p:cNvSpPr>
                <p:nvPr/>
              </p:nvSpPr>
              <p:spPr bwMode="auto">
                <a:xfrm>
                  <a:off x="204" y="2386"/>
                  <a:ext cx="1056" cy="1632"/>
                </a:xfrm>
                <a:prstGeom prst="roundRect">
                  <a:avLst>
                    <a:gd name="adj" fmla="val 13745"/>
                  </a:avLst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494" name="Rectangle 6"/>
                <p:cNvSpPr>
                  <a:spLocks noChangeArrowheads="1"/>
                </p:cNvSpPr>
                <p:nvPr/>
              </p:nvSpPr>
              <p:spPr bwMode="gray">
                <a:xfrm rot="3419336">
                  <a:off x="373" y="1587"/>
                  <a:ext cx="582" cy="63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9525">
                  <a:miter lim="800000"/>
                  <a:headEnd/>
                  <a:tailEnd/>
                </a:ln>
                <a:effectLst/>
                <a:scene3d>
                  <a:camera prst="legacyPerspectiveFront">
                    <a:rot lat="0" lon="1500000" rev="0"/>
                  </a:camera>
                  <a:lightRig rig="legacyFlat4" dir="b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chemeClr val="hlink"/>
                  </a:extrusionClr>
                  <a:contourClr>
                    <a:schemeClr val="hlink"/>
                  </a:contourClr>
                </a:sp3d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flatTx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13" name="Rectangle 25"/>
                <p:cNvSpPr>
                  <a:spLocks noChangeArrowheads="1"/>
                </p:cNvSpPr>
                <p:nvPr/>
              </p:nvSpPr>
              <p:spPr bwMode="gray">
                <a:xfrm>
                  <a:off x="396" y="1667"/>
                  <a:ext cx="680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8000" rIns="1800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120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楷体_GB2312" pitchFamily="49" charset="-122"/>
                      <a:ea typeface="楷体_GB2312" pitchFamily="49" charset="-122"/>
                      <a:cs typeface="+mn-cs"/>
                    </a:rPr>
                    <a:t>系统形成的方式 </a:t>
                  </a:r>
                </a:p>
              </p:txBody>
            </p:sp>
          </p:grpSp>
        </p:grpSp>
        <p:sp>
          <p:nvSpPr>
            <p:cNvPr id="447517" name="Rectangle 29"/>
            <p:cNvSpPr>
              <a:spLocks noChangeArrowheads="1"/>
            </p:cNvSpPr>
            <p:nvPr/>
          </p:nvSpPr>
          <p:spPr bwMode="auto">
            <a:xfrm>
              <a:off x="295" y="2341"/>
              <a:ext cx="862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A5002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系统分为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自然系统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人造系统</a:t>
              </a: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</a:p>
          </p:txBody>
        </p:sp>
      </p:grpSp>
      <p:grpSp>
        <p:nvGrpSpPr>
          <p:cNvPr id="447544" name="Group 56"/>
          <p:cNvGrpSpPr>
            <a:grpSpLocks/>
          </p:cNvGrpSpPr>
          <p:nvPr/>
        </p:nvGrpSpPr>
        <p:grpSpPr bwMode="auto">
          <a:xfrm>
            <a:off x="2039938" y="1989138"/>
            <a:ext cx="2120900" cy="3886200"/>
            <a:chOff x="1285" y="1253"/>
            <a:chExt cx="1336" cy="2448"/>
          </a:xfrm>
        </p:grpSpPr>
        <p:grpSp>
          <p:nvGrpSpPr>
            <p:cNvPr id="447535" name="Group 47"/>
            <p:cNvGrpSpPr>
              <a:grpSpLocks/>
            </p:cNvGrpSpPr>
            <p:nvPr/>
          </p:nvGrpSpPr>
          <p:grpSpPr bwMode="auto">
            <a:xfrm>
              <a:off x="1285" y="1253"/>
              <a:ext cx="1336" cy="2448"/>
              <a:chOff x="1316" y="1570"/>
              <a:chExt cx="1336" cy="2448"/>
            </a:xfrm>
          </p:grpSpPr>
          <p:grpSp>
            <p:nvGrpSpPr>
              <p:cNvPr id="447501" name="Group 13"/>
              <p:cNvGrpSpPr>
                <a:grpSpLocks/>
              </p:cNvGrpSpPr>
              <p:nvPr/>
            </p:nvGrpSpPr>
            <p:grpSpPr bwMode="auto">
              <a:xfrm>
                <a:off x="2065" y="1695"/>
                <a:ext cx="587" cy="83"/>
                <a:chOff x="2003" y="3439"/>
                <a:chExt cx="468" cy="244"/>
              </a:xfrm>
            </p:grpSpPr>
            <p:sp>
              <p:nvSpPr>
                <p:cNvPr id="447502" name="Oval 14"/>
                <p:cNvSpPr>
                  <a:spLocks noChangeArrowheads="1"/>
                </p:cNvSpPr>
                <p:nvPr/>
              </p:nvSpPr>
              <p:spPr bwMode="gray">
                <a:xfrm>
                  <a:off x="2003" y="3439"/>
                  <a:ext cx="79" cy="24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03" name="Rectangle 15"/>
                <p:cNvSpPr>
                  <a:spLocks noChangeArrowheads="1"/>
                </p:cNvSpPr>
                <p:nvPr/>
              </p:nvSpPr>
              <p:spPr bwMode="gray">
                <a:xfrm>
                  <a:off x="2048" y="3441"/>
                  <a:ext cx="388" cy="242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04" name="Oval 16"/>
                <p:cNvSpPr>
                  <a:spLocks noChangeArrowheads="1"/>
                </p:cNvSpPr>
                <p:nvPr/>
              </p:nvSpPr>
              <p:spPr bwMode="gray">
                <a:xfrm>
                  <a:off x="2400" y="3443"/>
                  <a:ext cx="71" cy="23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05" name="Oval 17"/>
                <p:cNvSpPr>
                  <a:spLocks noChangeArrowheads="1"/>
                </p:cNvSpPr>
                <p:nvPr/>
              </p:nvSpPr>
              <p:spPr bwMode="gray">
                <a:xfrm>
                  <a:off x="2438" y="3519"/>
                  <a:ext cx="20" cy="69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447534" name="Group 46"/>
              <p:cNvGrpSpPr>
                <a:grpSpLocks/>
              </p:cNvGrpSpPr>
              <p:nvPr/>
            </p:nvGrpSpPr>
            <p:grpSpPr bwMode="auto">
              <a:xfrm>
                <a:off x="1316" y="1570"/>
                <a:ext cx="1018" cy="2448"/>
                <a:chOff x="1316" y="1570"/>
                <a:chExt cx="1018" cy="2448"/>
              </a:xfrm>
            </p:grpSpPr>
            <p:sp>
              <p:nvSpPr>
                <p:cNvPr id="447492" name="AutoShape 4"/>
                <p:cNvSpPr>
                  <a:spLocks noChangeArrowheads="1"/>
                </p:cNvSpPr>
                <p:nvPr/>
              </p:nvSpPr>
              <p:spPr bwMode="auto">
                <a:xfrm>
                  <a:off x="1316" y="2386"/>
                  <a:ext cx="1018" cy="1632"/>
                </a:xfrm>
                <a:prstGeom prst="roundRect">
                  <a:avLst>
                    <a:gd name="adj" fmla="val 13745"/>
                  </a:avLst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00" name="Rectangle 12"/>
                <p:cNvSpPr>
                  <a:spLocks noChangeArrowheads="1"/>
                </p:cNvSpPr>
                <p:nvPr/>
              </p:nvSpPr>
              <p:spPr bwMode="gray">
                <a:xfrm rot="3419336">
                  <a:off x="1458" y="1544"/>
                  <a:ext cx="582" cy="633"/>
                </a:xfrm>
                <a:prstGeom prst="rect">
                  <a:avLst/>
                </a:prstGeom>
                <a:solidFill>
                  <a:srgbClr val="339966"/>
                </a:solidFill>
                <a:ln w="9525">
                  <a:miter lim="800000"/>
                  <a:headEnd/>
                  <a:tailEnd/>
                </a:ln>
                <a:effectLst/>
                <a:scene3d>
                  <a:camera prst="legacyPerspectiveFront">
                    <a:rot lat="0" lon="1500000" rev="0"/>
                  </a:camera>
                  <a:lightRig rig="legacyFlat4" dir="b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339966"/>
                  </a:extrusionClr>
                  <a:contourClr>
                    <a:srgbClr val="339966"/>
                  </a:contourClr>
                </a:sp3d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flatTx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14" name="Rectangle 26"/>
                <p:cNvSpPr>
                  <a:spLocks noChangeArrowheads="1"/>
                </p:cNvSpPr>
                <p:nvPr/>
              </p:nvSpPr>
              <p:spPr bwMode="gray">
                <a:xfrm>
                  <a:off x="1484" y="1622"/>
                  <a:ext cx="681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8000" rIns="1800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120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楷体_GB2312" pitchFamily="49" charset="-122"/>
                      <a:ea typeface="楷体_GB2312" pitchFamily="49" charset="-122"/>
                      <a:cs typeface="+mn-cs"/>
                    </a:rPr>
                    <a:t>系统与环境的关系 </a:t>
                  </a:r>
                </a:p>
              </p:txBody>
            </p:sp>
          </p:grpSp>
        </p:grpSp>
        <p:sp>
          <p:nvSpPr>
            <p:cNvPr id="447518" name="Rectangle 30"/>
            <p:cNvSpPr>
              <a:spLocks noChangeArrowheads="1"/>
            </p:cNvSpPr>
            <p:nvPr/>
          </p:nvSpPr>
          <p:spPr bwMode="auto">
            <a:xfrm>
              <a:off x="1338" y="2387"/>
              <a:ext cx="907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A5002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系统分为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封闭系统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开放系统 </a:t>
              </a:r>
            </a:p>
          </p:txBody>
        </p:sp>
      </p:grpSp>
      <p:grpSp>
        <p:nvGrpSpPr>
          <p:cNvPr id="447545" name="Group 57"/>
          <p:cNvGrpSpPr>
            <a:grpSpLocks/>
          </p:cNvGrpSpPr>
          <p:nvPr/>
        </p:nvGrpSpPr>
        <p:grpSpPr bwMode="auto">
          <a:xfrm>
            <a:off x="3779838" y="1989138"/>
            <a:ext cx="2389187" cy="3886200"/>
            <a:chOff x="2381" y="1253"/>
            <a:chExt cx="1505" cy="2448"/>
          </a:xfrm>
        </p:grpSpPr>
        <p:grpSp>
          <p:nvGrpSpPr>
            <p:cNvPr id="447539" name="Group 51"/>
            <p:cNvGrpSpPr>
              <a:grpSpLocks/>
            </p:cNvGrpSpPr>
            <p:nvPr/>
          </p:nvGrpSpPr>
          <p:grpSpPr bwMode="auto">
            <a:xfrm>
              <a:off x="2381" y="1253"/>
              <a:ext cx="1505" cy="2448"/>
              <a:chOff x="2412" y="1570"/>
              <a:chExt cx="1505" cy="2448"/>
            </a:xfrm>
          </p:grpSpPr>
          <p:grpSp>
            <p:nvGrpSpPr>
              <p:cNvPr id="447507" name="Group 19"/>
              <p:cNvGrpSpPr>
                <a:grpSpLocks/>
              </p:cNvGrpSpPr>
              <p:nvPr/>
            </p:nvGrpSpPr>
            <p:grpSpPr bwMode="auto">
              <a:xfrm>
                <a:off x="3149" y="1695"/>
                <a:ext cx="768" cy="83"/>
                <a:chOff x="2003" y="3439"/>
                <a:chExt cx="468" cy="244"/>
              </a:xfrm>
            </p:grpSpPr>
            <p:sp>
              <p:nvSpPr>
                <p:cNvPr id="447508" name="Oval 20"/>
                <p:cNvSpPr>
                  <a:spLocks noChangeArrowheads="1"/>
                </p:cNvSpPr>
                <p:nvPr/>
              </p:nvSpPr>
              <p:spPr bwMode="gray">
                <a:xfrm>
                  <a:off x="2003" y="3439"/>
                  <a:ext cx="79" cy="24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09" name="Rectangle 21"/>
                <p:cNvSpPr>
                  <a:spLocks noChangeArrowheads="1"/>
                </p:cNvSpPr>
                <p:nvPr/>
              </p:nvSpPr>
              <p:spPr bwMode="gray">
                <a:xfrm>
                  <a:off x="2048" y="3441"/>
                  <a:ext cx="388" cy="242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10" name="Oval 22"/>
                <p:cNvSpPr>
                  <a:spLocks noChangeArrowheads="1"/>
                </p:cNvSpPr>
                <p:nvPr/>
              </p:nvSpPr>
              <p:spPr bwMode="gray">
                <a:xfrm>
                  <a:off x="2400" y="3443"/>
                  <a:ext cx="71" cy="23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11" name="Oval 23"/>
                <p:cNvSpPr>
                  <a:spLocks noChangeArrowheads="1"/>
                </p:cNvSpPr>
                <p:nvPr/>
              </p:nvSpPr>
              <p:spPr bwMode="gray">
                <a:xfrm>
                  <a:off x="2438" y="3519"/>
                  <a:ext cx="20" cy="69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447537" name="Group 49"/>
              <p:cNvGrpSpPr>
                <a:grpSpLocks/>
              </p:cNvGrpSpPr>
              <p:nvPr/>
            </p:nvGrpSpPr>
            <p:grpSpPr bwMode="auto">
              <a:xfrm>
                <a:off x="2412" y="1570"/>
                <a:ext cx="1049" cy="2448"/>
                <a:chOff x="2412" y="1570"/>
                <a:chExt cx="1049" cy="2448"/>
              </a:xfrm>
            </p:grpSpPr>
            <p:sp>
              <p:nvSpPr>
                <p:cNvPr id="447491" name="AutoShape 3"/>
                <p:cNvSpPr>
                  <a:spLocks noChangeArrowheads="1"/>
                </p:cNvSpPr>
                <p:nvPr/>
              </p:nvSpPr>
              <p:spPr bwMode="auto">
                <a:xfrm>
                  <a:off x="2412" y="2386"/>
                  <a:ext cx="1049" cy="1632"/>
                </a:xfrm>
                <a:prstGeom prst="roundRect">
                  <a:avLst>
                    <a:gd name="adj" fmla="val 13745"/>
                  </a:avLst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06" name="Rectangle 18"/>
                <p:cNvSpPr>
                  <a:spLocks noChangeArrowheads="1"/>
                </p:cNvSpPr>
                <p:nvPr/>
              </p:nvSpPr>
              <p:spPr bwMode="gray">
                <a:xfrm rot="3419336">
                  <a:off x="2497" y="1544"/>
                  <a:ext cx="582" cy="633"/>
                </a:xfrm>
                <a:prstGeom prst="rect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9525">
                  <a:miter lim="800000"/>
                  <a:headEnd/>
                  <a:tailEnd/>
                </a:ln>
                <a:effectLst/>
                <a:scene3d>
                  <a:camera prst="legacyPerspectiveFront">
                    <a:rot lat="0" lon="1500000" rev="0"/>
                  </a:camera>
                  <a:lightRig rig="legacyFlat4" dir="b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chemeClr val="hlink"/>
                  </a:extrusionClr>
                  <a:contourClr>
                    <a:schemeClr val="hlink"/>
                  </a:contourClr>
                </a:sp3d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flatTx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15" name="Rectangle 27"/>
                <p:cNvSpPr>
                  <a:spLocks noChangeArrowheads="1"/>
                </p:cNvSpPr>
                <p:nvPr/>
              </p:nvSpPr>
              <p:spPr bwMode="gray">
                <a:xfrm>
                  <a:off x="2527" y="1622"/>
                  <a:ext cx="681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120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楷体_GB2312" pitchFamily="49" charset="-122"/>
                      <a:ea typeface="楷体_GB2312" pitchFamily="49" charset="-122"/>
                      <a:cs typeface="+mn-cs"/>
                    </a:rPr>
                    <a:t>系统复杂程度 </a:t>
                  </a:r>
                </a:p>
              </p:txBody>
            </p:sp>
          </p:grpSp>
        </p:grpSp>
        <p:sp>
          <p:nvSpPr>
            <p:cNvPr id="447519" name="Rectangle 31"/>
            <p:cNvSpPr>
              <a:spLocks noChangeArrowheads="1"/>
            </p:cNvSpPr>
            <p:nvPr/>
          </p:nvSpPr>
          <p:spPr bwMode="auto">
            <a:xfrm>
              <a:off x="2426" y="2387"/>
              <a:ext cx="946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A5002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系统分为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复杂系统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简单系统</a:t>
              </a: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</a:p>
          </p:txBody>
        </p:sp>
      </p:grpSp>
      <p:grpSp>
        <p:nvGrpSpPr>
          <p:cNvPr id="447546" name="Group 58"/>
          <p:cNvGrpSpPr>
            <a:grpSpLocks/>
          </p:cNvGrpSpPr>
          <p:nvPr/>
        </p:nvGrpSpPr>
        <p:grpSpPr bwMode="auto">
          <a:xfrm>
            <a:off x="5532438" y="1989138"/>
            <a:ext cx="2400300" cy="3886200"/>
            <a:chOff x="3485" y="1253"/>
            <a:chExt cx="1512" cy="2448"/>
          </a:xfrm>
        </p:grpSpPr>
        <p:sp>
          <p:nvSpPr>
            <p:cNvPr id="447520" name="Rectangle 32"/>
            <p:cNvSpPr>
              <a:spLocks noChangeArrowheads="1"/>
            </p:cNvSpPr>
            <p:nvPr/>
          </p:nvSpPr>
          <p:spPr bwMode="auto">
            <a:xfrm>
              <a:off x="3515" y="2387"/>
              <a:ext cx="1044" cy="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A5002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系统分为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确定型系统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非确定型系统</a:t>
              </a: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</a:p>
          </p:txBody>
        </p:sp>
        <p:grpSp>
          <p:nvGrpSpPr>
            <p:cNvPr id="447541" name="Group 53"/>
            <p:cNvGrpSpPr>
              <a:grpSpLocks/>
            </p:cNvGrpSpPr>
            <p:nvPr/>
          </p:nvGrpSpPr>
          <p:grpSpPr bwMode="auto">
            <a:xfrm>
              <a:off x="3485" y="1253"/>
              <a:ext cx="1512" cy="2448"/>
              <a:chOff x="3516" y="1570"/>
              <a:chExt cx="1512" cy="2448"/>
            </a:xfrm>
          </p:grpSpPr>
          <p:grpSp>
            <p:nvGrpSpPr>
              <p:cNvPr id="447540" name="Group 52"/>
              <p:cNvGrpSpPr>
                <a:grpSpLocks/>
              </p:cNvGrpSpPr>
              <p:nvPr/>
            </p:nvGrpSpPr>
            <p:grpSpPr bwMode="auto">
              <a:xfrm>
                <a:off x="3516" y="1570"/>
                <a:ext cx="1056" cy="2448"/>
                <a:chOff x="3516" y="1570"/>
                <a:chExt cx="1056" cy="2448"/>
              </a:xfrm>
            </p:grpSpPr>
            <p:sp>
              <p:nvSpPr>
                <p:cNvPr id="447490" name="AutoShape 2"/>
                <p:cNvSpPr>
                  <a:spLocks noChangeArrowheads="1"/>
                </p:cNvSpPr>
                <p:nvPr/>
              </p:nvSpPr>
              <p:spPr bwMode="auto">
                <a:xfrm>
                  <a:off x="3516" y="2386"/>
                  <a:ext cx="1056" cy="1632"/>
                </a:xfrm>
                <a:prstGeom prst="roundRect">
                  <a:avLst>
                    <a:gd name="adj" fmla="val 13745"/>
                  </a:avLst>
                </a:prstGeom>
                <a:noFill/>
                <a:ln w="38100">
                  <a:solidFill>
                    <a:schemeClr val="bg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tx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12" name="Rectangle 24"/>
                <p:cNvSpPr>
                  <a:spLocks noChangeArrowheads="1"/>
                </p:cNvSpPr>
                <p:nvPr/>
              </p:nvSpPr>
              <p:spPr bwMode="gray">
                <a:xfrm rot="3419336">
                  <a:off x="3581" y="1545"/>
                  <a:ext cx="582" cy="632"/>
                </a:xfrm>
                <a:prstGeom prst="rect">
                  <a:avLst/>
                </a:prstGeom>
                <a:solidFill>
                  <a:srgbClr val="339966"/>
                </a:solidFill>
                <a:ln w="9525">
                  <a:miter lim="800000"/>
                  <a:headEnd/>
                  <a:tailEnd/>
                </a:ln>
                <a:effectLst/>
                <a:scene3d>
                  <a:camera prst="legacyPerspectiveFront">
                    <a:rot lat="0" lon="1500000" rev="0"/>
                  </a:camera>
                  <a:lightRig rig="legacyFlat4" dir="b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339966"/>
                  </a:extrusionClr>
                  <a:contourClr>
                    <a:srgbClr val="339966"/>
                  </a:contourClr>
                </a:sp3d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flatTx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16" name="Rectangle 28"/>
                <p:cNvSpPr>
                  <a:spLocks noChangeArrowheads="1"/>
                </p:cNvSpPr>
                <p:nvPr/>
              </p:nvSpPr>
              <p:spPr bwMode="gray">
                <a:xfrm>
                  <a:off x="3623" y="1592"/>
                  <a:ext cx="680" cy="57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8000" rIns="1800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1" i="0" u="none" strike="noStrike" kern="120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楷体_GB2312" pitchFamily="49" charset="-122"/>
                      <a:ea typeface="楷体_GB2312" pitchFamily="49" charset="-122"/>
                      <a:cs typeface="+mn-cs"/>
                    </a:rPr>
                    <a:t>系统输入输出的因果关系 </a:t>
                  </a:r>
                </a:p>
              </p:txBody>
            </p:sp>
          </p:grpSp>
          <p:grpSp>
            <p:nvGrpSpPr>
              <p:cNvPr id="447522" name="Group 34"/>
              <p:cNvGrpSpPr>
                <a:grpSpLocks/>
              </p:cNvGrpSpPr>
              <p:nvPr/>
            </p:nvGrpSpPr>
            <p:grpSpPr bwMode="auto">
              <a:xfrm>
                <a:off x="4260" y="1695"/>
                <a:ext cx="768" cy="83"/>
                <a:chOff x="2003" y="3439"/>
                <a:chExt cx="468" cy="244"/>
              </a:xfrm>
            </p:grpSpPr>
            <p:sp>
              <p:nvSpPr>
                <p:cNvPr id="447523" name="Oval 35"/>
                <p:cNvSpPr>
                  <a:spLocks noChangeArrowheads="1"/>
                </p:cNvSpPr>
                <p:nvPr/>
              </p:nvSpPr>
              <p:spPr bwMode="gray">
                <a:xfrm>
                  <a:off x="2003" y="3439"/>
                  <a:ext cx="79" cy="24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24" name="Rectangle 36"/>
                <p:cNvSpPr>
                  <a:spLocks noChangeArrowheads="1"/>
                </p:cNvSpPr>
                <p:nvPr/>
              </p:nvSpPr>
              <p:spPr bwMode="gray">
                <a:xfrm>
                  <a:off x="2048" y="3441"/>
                  <a:ext cx="388" cy="242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25" name="Oval 37"/>
                <p:cNvSpPr>
                  <a:spLocks noChangeArrowheads="1"/>
                </p:cNvSpPr>
                <p:nvPr/>
              </p:nvSpPr>
              <p:spPr bwMode="gray">
                <a:xfrm>
                  <a:off x="2400" y="3443"/>
                  <a:ext cx="71" cy="23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7526" name="Oval 38"/>
                <p:cNvSpPr>
                  <a:spLocks noChangeArrowheads="1"/>
                </p:cNvSpPr>
                <p:nvPr/>
              </p:nvSpPr>
              <p:spPr bwMode="gray">
                <a:xfrm>
                  <a:off x="2438" y="3519"/>
                  <a:ext cx="20" cy="69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>
                        <a:gamma/>
                        <a:shade val="46275"/>
                        <a:invGamma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336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447547" name="Group 59"/>
          <p:cNvGrpSpPr>
            <a:grpSpLocks/>
          </p:cNvGrpSpPr>
          <p:nvPr/>
        </p:nvGrpSpPr>
        <p:grpSpPr bwMode="auto">
          <a:xfrm>
            <a:off x="7296150" y="1989138"/>
            <a:ext cx="1676400" cy="3886200"/>
            <a:chOff x="4596" y="1253"/>
            <a:chExt cx="1056" cy="2448"/>
          </a:xfrm>
        </p:grpSpPr>
        <p:grpSp>
          <p:nvGrpSpPr>
            <p:cNvPr id="447542" name="Group 54"/>
            <p:cNvGrpSpPr>
              <a:grpSpLocks/>
            </p:cNvGrpSpPr>
            <p:nvPr/>
          </p:nvGrpSpPr>
          <p:grpSpPr bwMode="auto">
            <a:xfrm>
              <a:off x="4596" y="1253"/>
              <a:ext cx="1056" cy="2448"/>
              <a:chOff x="4627" y="1570"/>
              <a:chExt cx="1056" cy="2448"/>
            </a:xfrm>
          </p:grpSpPr>
          <p:sp>
            <p:nvSpPr>
              <p:cNvPr id="447521" name="AutoShape 33"/>
              <p:cNvSpPr>
                <a:spLocks noChangeArrowheads="1"/>
              </p:cNvSpPr>
              <p:nvPr/>
            </p:nvSpPr>
            <p:spPr bwMode="auto">
              <a:xfrm>
                <a:off x="4627" y="2386"/>
                <a:ext cx="1056" cy="1632"/>
              </a:xfrm>
              <a:prstGeom prst="roundRect">
                <a:avLst>
                  <a:gd name="adj" fmla="val 13745"/>
                </a:avLst>
              </a:prstGeom>
              <a:noFill/>
              <a:ln w="381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7527" name="Rectangle 39"/>
              <p:cNvSpPr>
                <a:spLocks noChangeArrowheads="1"/>
              </p:cNvSpPr>
              <p:nvPr/>
            </p:nvSpPr>
            <p:spPr bwMode="gray">
              <a:xfrm rot="3419336">
                <a:off x="4692" y="1545"/>
                <a:ext cx="582" cy="632"/>
              </a:xfrm>
              <a:prstGeom prst="rect">
                <a:avLst/>
              </a:prstGeom>
              <a:solidFill>
                <a:schemeClr val="accent1"/>
              </a:soli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  <a:contourClr>
                  <a:schemeClr val="accent1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7528" name="Rectangle 40"/>
              <p:cNvSpPr>
                <a:spLocks noChangeArrowheads="1"/>
              </p:cNvSpPr>
              <p:nvPr/>
            </p:nvSpPr>
            <p:spPr bwMode="gray">
              <a:xfrm>
                <a:off x="4659" y="1622"/>
                <a:ext cx="733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_GB2312" pitchFamily="49" charset="-122"/>
                    <a:ea typeface="楷体_GB2312" pitchFamily="49" charset="-122"/>
                    <a:cs typeface="+mn-cs"/>
                  </a:rPr>
                  <a:t>系统的内部结构 </a:t>
                </a:r>
              </a:p>
            </p:txBody>
          </p:sp>
        </p:grpSp>
        <p:sp>
          <p:nvSpPr>
            <p:cNvPr id="447529" name="Rectangle 41"/>
            <p:cNvSpPr>
              <a:spLocks noChangeArrowheads="1"/>
            </p:cNvSpPr>
            <p:nvPr/>
          </p:nvSpPr>
          <p:spPr bwMode="auto">
            <a:xfrm>
              <a:off x="4694" y="2432"/>
              <a:ext cx="885" cy="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A50021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系统分为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开环系统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闭环系统</a:t>
              </a: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</a:p>
          </p:txBody>
        </p:sp>
      </p:grpSp>
      <p:sp>
        <p:nvSpPr>
          <p:cNvPr id="447531" name="Text Box 43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1.1.5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系统与信息系统</a:t>
            </a:r>
          </a:p>
        </p:txBody>
      </p:sp>
      <p:sp>
        <p:nvSpPr>
          <p:cNvPr id="447532" name="Text Box 44"/>
          <p:cNvSpPr txBox="1">
            <a:spLocks noChangeArrowheads="1"/>
          </p:cNvSpPr>
          <p:nvPr/>
        </p:nvSpPr>
        <p:spPr bwMode="auto">
          <a:xfrm>
            <a:off x="971550" y="1125538"/>
            <a:ext cx="2735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>
                <a:solidFill>
                  <a:srgbClr val="003366"/>
                </a:solidFill>
                <a:latin typeface="Arial" panose="020B0604020202020204" pitchFamily="34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、系统分类：</a:t>
            </a:r>
          </a:p>
        </p:txBody>
      </p:sp>
    </p:spTree>
    <p:extLst>
      <p:ext uri="{BB962C8B-B14F-4D97-AF65-F5344CB8AC3E}">
        <p14:creationId xmlns:p14="http://schemas.microsoft.com/office/powerpoint/2010/main" val="20568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7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7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7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7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7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7" name="Text Box 5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1.1.5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系统与信息系统</a:t>
            </a:r>
          </a:p>
        </p:txBody>
      </p:sp>
      <p:sp>
        <p:nvSpPr>
          <p:cNvPr id="448518" name="Text Box 6"/>
          <p:cNvSpPr txBox="1">
            <a:spLocks noChangeArrowheads="1"/>
          </p:cNvSpPr>
          <p:nvPr/>
        </p:nvSpPr>
        <p:spPr bwMode="auto">
          <a:xfrm>
            <a:off x="684213" y="1125538"/>
            <a:ext cx="29511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、信息系统</a:t>
            </a: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55650" y="1916113"/>
            <a:ext cx="8388350" cy="1728787"/>
            <a:chOff x="652411" y="1347614"/>
            <a:chExt cx="6007821" cy="999589"/>
          </a:xfrm>
        </p:grpSpPr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>
              <a:off x="652411" y="1347614"/>
              <a:ext cx="5802022" cy="848180"/>
            </a:xfrm>
            <a:prstGeom prst="homePlate">
              <a:avLst>
                <a:gd name="adj" fmla="val 40030"/>
              </a:avLst>
            </a:prstGeom>
            <a:solidFill>
              <a:srgbClr val="EFE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marL="357188" indent="-357188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1</a:t>
              </a: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、信息系统的定义</a:t>
              </a:r>
            </a:p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  </a:t>
              </a: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信息系统 </a:t>
              </a:r>
              <a:r>
                <a:rPr kumimoji="1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(</a:t>
              </a: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广义）：对信息进行加工处理的系统</a:t>
              </a: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。</a:t>
              </a:r>
            </a:p>
          </p:txBody>
        </p:sp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6054599" y="1347615"/>
              <a:ext cx="605633" cy="846710"/>
            </a:xfrm>
            <a:prstGeom prst="chevron">
              <a:avLst>
                <a:gd name="adj" fmla="val 55472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4" name="AutoShape 13"/>
            <p:cNvSpPr>
              <a:spLocks noChangeArrowheads="1"/>
            </p:cNvSpPr>
            <p:nvPr/>
          </p:nvSpPr>
          <p:spPr bwMode="auto">
            <a:xfrm rot="10800000">
              <a:off x="656959" y="2204929"/>
              <a:ext cx="5409768" cy="142274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000000">
                    <a:alpha val="17999"/>
                  </a:srgb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5" name="AutoShape 14"/>
            <p:cNvSpPr>
              <a:spLocks noChangeArrowheads="1"/>
            </p:cNvSpPr>
            <p:nvPr/>
          </p:nvSpPr>
          <p:spPr bwMode="auto">
            <a:xfrm>
              <a:off x="6060479" y="2204614"/>
              <a:ext cx="266067" cy="142589"/>
            </a:xfrm>
            <a:custGeom>
              <a:avLst/>
              <a:gdLst>
                <a:gd name="T0" fmla="*/ 266067 w 21600"/>
                <a:gd name="T1" fmla="*/ 71295 h 21600"/>
                <a:gd name="T2" fmla="*/ 133034 w 21600"/>
                <a:gd name="T3" fmla="*/ 142589 h 21600"/>
                <a:gd name="T4" fmla="*/ 0 w 21600"/>
                <a:gd name="T5" fmla="*/ 71295 h 21600"/>
                <a:gd name="T6" fmla="*/ 1330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13"/>
          <p:cNvGrpSpPr>
            <a:grpSpLocks/>
          </p:cNvGrpSpPr>
          <p:nvPr/>
        </p:nvGrpSpPr>
        <p:grpSpPr bwMode="auto">
          <a:xfrm>
            <a:off x="755650" y="3644900"/>
            <a:ext cx="8388350" cy="1728788"/>
            <a:chOff x="652411" y="1347614"/>
            <a:chExt cx="6007821" cy="999589"/>
          </a:xfrm>
        </p:grpSpPr>
        <p:sp>
          <p:nvSpPr>
            <p:cNvPr id="15" name="AutoShape 7"/>
            <p:cNvSpPr>
              <a:spLocks noChangeArrowheads="1"/>
            </p:cNvSpPr>
            <p:nvPr/>
          </p:nvSpPr>
          <p:spPr bwMode="auto">
            <a:xfrm>
              <a:off x="652411" y="1347614"/>
              <a:ext cx="5802022" cy="848180"/>
            </a:xfrm>
            <a:prstGeom prst="homePlate">
              <a:avLst>
                <a:gd name="adj" fmla="val 40030"/>
              </a:avLst>
            </a:prstGeom>
            <a:solidFill>
              <a:srgbClr val="EFE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marL="357188" indent="-357188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  </a:t>
              </a: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信息系统（狭义）：</a:t>
              </a: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是一个基于计算机、通信技术</a:t>
              </a:r>
            </a:p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  等现代化信息技术手段且服务于管理决策领域的系统。</a:t>
              </a:r>
            </a:p>
            <a:p>
              <a:pPr marL="357188" marR="0" lvl="0" indent="-3571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  </a:t>
              </a:r>
              <a:endPara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AutoShape 8"/>
            <p:cNvSpPr>
              <a:spLocks noChangeArrowheads="1"/>
            </p:cNvSpPr>
            <p:nvPr/>
          </p:nvSpPr>
          <p:spPr bwMode="auto">
            <a:xfrm>
              <a:off x="6054599" y="1347615"/>
              <a:ext cx="605633" cy="846710"/>
            </a:xfrm>
            <a:prstGeom prst="chevron">
              <a:avLst>
                <a:gd name="adj" fmla="val 55472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 rot="10800000">
              <a:off x="656959" y="2204929"/>
              <a:ext cx="5409768" cy="142274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000000">
                    <a:alpha val="17999"/>
                  </a:srgb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>
          <p:nvSpPr>
            <p:cNvPr id="18" name="AutoShape 14"/>
            <p:cNvSpPr>
              <a:spLocks noChangeArrowheads="1"/>
            </p:cNvSpPr>
            <p:nvPr/>
          </p:nvSpPr>
          <p:spPr bwMode="auto">
            <a:xfrm>
              <a:off x="6060479" y="2204614"/>
              <a:ext cx="266067" cy="142589"/>
            </a:xfrm>
            <a:custGeom>
              <a:avLst/>
              <a:gdLst>
                <a:gd name="T0" fmla="*/ 266067 w 21600"/>
                <a:gd name="T1" fmla="*/ 71295 h 21600"/>
                <a:gd name="T2" fmla="*/ 133034 w 21600"/>
                <a:gd name="T3" fmla="*/ 142589 h 21600"/>
                <a:gd name="T4" fmla="*/ 0 w 21600"/>
                <a:gd name="T5" fmla="*/ 71295 h 21600"/>
                <a:gd name="T6" fmla="*/ 1330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9898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7142163" y="776288"/>
            <a:ext cx="282575" cy="6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88"/>
              </a:lnSpc>
              <a:spcBef>
                <a:spcPct val="0"/>
              </a:spcBef>
              <a:buFontTx/>
              <a:buNone/>
            </a:pPr>
            <a:r>
              <a:rPr lang="en-US" altLang="zh-CN" sz="500">
                <a:solidFill>
                  <a:srgbClr val="5F5F5F"/>
                </a:solidFill>
                <a:latin typeface="Times New Roman" pitchFamily="18" charset="0"/>
              </a:rPr>
              <a:t>NANJING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7445375" y="760413"/>
            <a:ext cx="676275" cy="8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638"/>
              </a:lnSpc>
              <a:spcBef>
                <a:spcPct val="0"/>
              </a:spcBef>
              <a:buFontTx/>
              <a:buNone/>
            </a:pPr>
            <a:r>
              <a:rPr lang="en-US" altLang="zh-CN" sz="700">
                <a:solidFill>
                  <a:srgbClr val="5F5F5F"/>
                </a:solidFill>
                <a:latin typeface="Times New Roman" pitchFamily="18" charset="0"/>
              </a:rPr>
              <a:t>AUDIT </a:t>
            </a:r>
            <a:r>
              <a:rPr lang="en-US" altLang="zh-CN" sz="500">
                <a:solidFill>
                  <a:srgbClr val="5F5F5F"/>
                </a:solidFill>
                <a:latin typeface="Times New Roman" pitchFamily="18" charset="0"/>
              </a:rPr>
              <a:t>UNIVERSITY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395536" y="1096963"/>
            <a:ext cx="8064895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01688" eaLnBrk="0" hangingPunct="0"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133350" algn="l"/>
                <a:tab pos="266700" algn="l"/>
                <a:tab pos="427672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342900" indent="-342900" eaLnBrk="1" hangingPunct="1">
              <a:lnSpc>
                <a:spcPts val="2100"/>
              </a:lnSpc>
              <a:spcBef>
                <a:spcPct val="0"/>
              </a:spcBef>
              <a:buFont typeface="Wingdings" pitchFamily="2" charset="2"/>
              <a:buChar char="u"/>
            </a:pPr>
            <a:r>
              <a:rPr lang="zh-CN" altLang="en-US" sz="2100" b="1" dirty="0" smtClean="0">
                <a:latin typeface="Times New Roman" pitchFamily="18" charset="0"/>
              </a:rPr>
              <a:t>案例</a:t>
            </a:r>
            <a:r>
              <a:rPr lang="en-US" altLang="zh-CN" sz="2100" b="1" dirty="0" smtClean="0">
                <a:latin typeface="Times New Roman" pitchFamily="18" charset="0"/>
              </a:rPr>
              <a:t>1</a:t>
            </a:r>
            <a:r>
              <a:rPr lang="zh-CN" altLang="en-US" sz="2100" b="1" dirty="0" smtClean="0">
                <a:latin typeface="Times New Roman" pitchFamily="18" charset="0"/>
              </a:rPr>
              <a:t>：信息技术助推戴尔计算机公司的直销与个性化服务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2400" dirty="0">
              <a:solidFill>
                <a:srgbClr val="3333CC"/>
              </a:solidFill>
              <a:latin typeface="Times New Roman" pitchFamily="18" charset="0"/>
            </a:endParaRPr>
          </a:p>
          <a:p>
            <a:pPr marL="342900" indent="-342900" eaLnBrk="1" hangingPunct="1">
              <a:lnSpc>
                <a:spcPts val="2938"/>
              </a:lnSpc>
              <a:spcBef>
                <a:spcPct val="0"/>
              </a:spcBef>
              <a:buFont typeface="Wingdings" pitchFamily="2" charset="2"/>
              <a:buChar char="u"/>
            </a:pPr>
            <a:r>
              <a:rPr lang="zh-CN" altLang="en-US" sz="2100" dirty="0" smtClean="0">
                <a:solidFill>
                  <a:srgbClr val="CC3300"/>
                </a:solidFill>
                <a:latin typeface="Times New Roman" pitchFamily="18" charset="0"/>
              </a:rPr>
              <a:t>向</a:t>
            </a:r>
            <a:r>
              <a:rPr lang="zh-CN" altLang="en-US" sz="2100" dirty="0">
                <a:solidFill>
                  <a:srgbClr val="CC3300"/>
                </a:solidFill>
                <a:latin typeface="Times New Roman" pitchFamily="18" charset="0"/>
              </a:rPr>
              <a:t>企业销售</a:t>
            </a:r>
            <a:r>
              <a:rPr lang="zh-CN" altLang="en-US" sz="2100" dirty="0" smtClean="0">
                <a:solidFill>
                  <a:srgbClr val="CC3300"/>
                </a:solidFill>
                <a:latin typeface="Times New Roman" pitchFamily="18" charset="0"/>
              </a:rPr>
              <a:t>：</a:t>
            </a:r>
            <a:endParaRPr lang="en-US" altLang="zh-CN" sz="2100" dirty="0" smtClean="0">
              <a:solidFill>
                <a:srgbClr val="CC3300"/>
              </a:solidFill>
              <a:latin typeface="Times New Roman" pitchFamily="18" charset="0"/>
            </a:endParaRPr>
          </a:p>
          <a:p>
            <a:pPr marL="342900" indent="-342900" eaLnBrk="1" hangingPunct="1">
              <a:lnSpc>
                <a:spcPts val="2938"/>
              </a:lnSpc>
              <a:spcBef>
                <a:spcPct val="0"/>
              </a:spcBef>
              <a:buFont typeface="Wingdings" pitchFamily="2" charset="2"/>
              <a:buChar char="u"/>
            </a:pP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通过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该网络化平台系统，戴尔公司实现了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可为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每个客户建立一套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网页，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并且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能与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客户的内联网联接（销售和租赁），使得获准的雇员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能在线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配置个人计算机、付款、跟踪交付的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情况。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网页还让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客户能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即刻得到技术支持（再也不用在电话里等待！），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与销售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人员联系。</a:t>
            </a:r>
          </a:p>
          <a:p>
            <a:pPr marL="342900" indent="-342900" eaLnBrk="1" hangingPunct="1">
              <a:lnSpc>
                <a:spcPts val="2938"/>
              </a:lnSpc>
              <a:spcBef>
                <a:spcPct val="0"/>
              </a:spcBef>
              <a:buFont typeface="Wingdings" pitchFamily="2" charset="2"/>
              <a:buChar char="u"/>
            </a:pPr>
            <a:r>
              <a:rPr lang="zh-CN" altLang="en-US" sz="2100" dirty="0" smtClean="0">
                <a:solidFill>
                  <a:srgbClr val="CC3300"/>
                </a:solidFill>
                <a:latin typeface="Times New Roman" pitchFamily="18" charset="0"/>
              </a:rPr>
              <a:t>向</a:t>
            </a:r>
            <a:r>
              <a:rPr lang="zh-CN" altLang="en-US" sz="2100" dirty="0">
                <a:solidFill>
                  <a:srgbClr val="CC3300"/>
                </a:solidFill>
                <a:latin typeface="Times New Roman" pitchFamily="18" charset="0"/>
              </a:rPr>
              <a:t>个人销售：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网上订购、网上跟踪、网上支付、网上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服务</a:t>
            </a:r>
            <a:endParaRPr lang="en-US" altLang="zh-CN" sz="2100" dirty="0" smtClean="0">
              <a:solidFill>
                <a:srgbClr val="3333CC"/>
              </a:solidFill>
              <a:latin typeface="Times New Roman" pitchFamily="18" charset="0"/>
            </a:endParaRPr>
          </a:p>
          <a:p>
            <a:pPr marL="342900" indent="-342900" eaLnBrk="1" hangingPunct="1">
              <a:lnSpc>
                <a:spcPts val="2938"/>
              </a:lnSpc>
              <a:spcBef>
                <a:spcPct val="0"/>
              </a:spcBef>
              <a:buFont typeface="Wingdings" pitchFamily="2" charset="2"/>
              <a:buChar char="u"/>
            </a:pPr>
            <a:endParaRPr lang="en-US" altLang="zh-CN" sz="2100" dirty="0">
              <a:solidFill>
                <a:srgbClr val="3333CC"/>
              </a:solidFill>
              <a:latin typeface="Times New Roman" pitchFamily="18" charset="0"/>
            </a:endParaRPr>
          </a:p>
          <a:p>
            <a:pPr marL="342900" indent="-342900" eaLnBrk="1" hangingPunct="1">
              <a:lnSpc>
                <a:spcPts val="2938"/>
              </a:lnSpc>
              <a:spcBef>
                <a:spcPct val="0"/>
              </a:spcBef>
              <a:buFont typeface="Wingdings" pitchFamily="2" charset="2"/>
              <a:buChar char="u"/>
            </a:pP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对比一下</a:t>
            </a: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谷</a:t>
            </a:r>
            <a:r>
              <a:rPr lang="zh-CN" altLang="en-US" sz="2100" dirty="0" smtClean="0">
                <a:solidFill>
                  <a:srgbClr val="3333CC"/>
                </a:solidFill>
                <a:latin typeface="Times New Roman" pitchFamily="18" charset="0"/>
              </a:rPr>
              <a:t>歌公司，理解数据和信息</a:t>
            </a:r>
            <a:endParaRPr lang="zh-CN" altLang="en-US" sz="2100" dirty="0">
              <a:solidFill>
                <a:srgbClr val="3333CC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2100" dirty="0">
              <a:solidFill>
                <a:srgbClr val="3333CC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2100" dirty="0">
              <a:solidFill>
                <a:srgbClr val="3333CC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2100" dirty="0">
              <a:solidFill>
                <a:srgbClr val="3333CC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2100" dirty="0">
              <a:solidFill>
                <a:srgbClr val="3333CC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2100" dirty="0">
              <a:solidFill>
                <a:srgbClr val="3333CC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2100" dirty="0">
              <a:solidFill>
                <a:srgbClr val="3333CC"/>
              </a:solidFill>
              <a:latin typeface="Times New Roman" pitchFamily="18" charset="0"/>
            </a:endParaRPr>
          </a:p>
          <a:p>
            <a:pPr eaLnBrk="1" hangingPunct="1">
              <a:lnSpc>
                <a:spcPts val="1450"/>
              </a:lnSpc>
              <a:spcBef>
                <a:spcPct val="0"/>
              </a:spcBef>
              <a:buFontTx/>
              <a:buNone/>
            </a:pPr>
            <a:r>
              <a:rPr lang="zh-CN" altLang="en-US" sz="2100" dirty="0">
                <a:solidFill>
                  <a:srgbClr val="3333CC"/>
                </a:solidFill>
                <a:latin typeface="Times New Roman" pitchFamily="18" charset="0"/>
              </a:rPr>
              <a:t>			</a:t>
            </a:r>
            <a:endParaRPr lang="en-US" altLang="zh-CN" sz="1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1"/>
          <p:cNvSpPr>
            <a:spLocks noChangeArrowheads="1"/>
          </p:cNvSpPr>
          <p:nvPr/>
        </p:nvSpPr>
        <p:spPr bwMode="auto">
          <a:xfrm>
            <a:off x="153168" y="188913"/>
            <a:ext cx="87844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/>
              <a:t>                    1.1.5  </a:t>
            </a:r>
            <a:r>
              <a:rPr lang="zh-CN" altLang="en-US" sz="2400" b="1" dirty="0" smtClean="0"/>
              <a:t>系统与信息系统</a:t>
            </a:r>
            <a:r>
              <a:rPr lang="en-US" altLang="zh-CN" sz="2400" b="1" dirty="0" smtClean="0"/>
              <a:t>                          </a:t>
            </a:r>
            <a:r>
              <a:rPr lang="zh-CN" altLang="en-US" sz="2400" b="1" dirty="0" smtClean="0"/>
              <a:t>信息系统框图</a:t>
            </a:r>
            <a:endParaRPr lang="zh-CN" altLang="en-US" sz="1800" dirty="0"/>
          </a:p>
        </p:txBody>
      </p:sp>
      <p:sp>
        <p:nvSpPr>
          <p:cNvPr id="79877" name="Rectangle 24"/>
          <p:cNvSpPr>
            <a:spLocks noChangeArrowheads="1"/>
          </p:cNvSpPr>
          <p:nvPr/>
        </p:nvSpPr>
        <p:spPr bwMode="auto">
          <a:xfrm>
            <a:off x="800100" y="601663"/>
            <a:ext cx="22225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solidFill>
                  <a:srgbClr val="000000"/>
                </a:solidFill>
                <a:latin typeface="宋体" pitchFamily="2" charset="-122"/>
              </a:rPr>
              <a:t> </a:t>
            </a:r>
            <a:endParaRPr lang="zh-CN" altLang="en-US" sz="1800"/>
          </a:p>
        </p:txBody>
      </p:sp>
      <p:sp>
        <p:nvSpPr>
          <p:cNvPr id="79885" name="Rectangle 33"/>
          <p:cNvSpPr>
            <a:spLocks noChangeArrowheads="1"/>
          </p:cNvSpPr>
          <p:nvPr/>
        </p:nvSpPr>
        <p:spPr bwMode="auto">
          <a:xfrm>
            <a:off x="7239000" y="1905000"/>
            <a:ext cx="29718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latin typeface="宋体" pitchFamily="2" charset="-122"/>
              </a:rPr>
              <a:t>系统资源</a:t>
            </a:r>
            <a:r>
              <a:rPr lang="en-US" altLang="zh-CN" sz="1900">
                <a:solidFill>
                  <a:srgbClr val="000000"/>
                </a:solidFill>
                <a:latin typeface="宋体" pitchFamily="2" charset="-122"/>
              </a:rPr>
              <a:t>                                                                      </a:t>
            </a:r>
            <a:endParaRPr lang="en-US" altLang="zh-CN" sz="1800"/>
          </a:p>
        </p:txBody>
      </p:sp>
      <p:sp>
        <p:nvSpPr>
          <p:cNvPr id="79897" name="Rectangle 45"/>
          <p:cNvSpPr>
            <a:spLocks noChangeArrowheads="1"/>
          </p:cNvSpPr>
          <p:nvPr/>
        </p:nvSpPr>
        <p:spPr bwMode="auto">
          <a:xfrm>
            <a:off x="800100" y="5654675"/>
            <a:ext cx="22225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solidFill>
                  <a:srgbClr val="000000"/>
                </a:solidFill>
                <a:latin typeface="宋体" pitchFamily="2" charset="-122"/>
              </a:rPr>
              <a:t> </a:t>
            </a:r>
            <a:endParaRPr lang="zh-CN" altLang="en-US" sz="1800"/>
          </a:p>
        </p:txBody>
      </p:sp>
      <p:sp>
        <p:nvSpPr>
          <p:cNvPr id="79898" name="Rectangle 46"/>
          <p:cNvSpPr>
            <a:spLocks noChangeArrowheads="1"/>
          </p:cNvSpPr>
          <p:nvPr/>
        </p:nvSpPr>
        <p:spPr bwMode="auto">
          <a:xfrm>
            <a:off x="800100" y="6015038"/>
            <a:ext cx="3332163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solidFill>
                  <a:srgbClr val="000000"/>
                </a:solidFill>
                <a:latin typeface="宋体" pitchFamily="2" charset="-122"/>
              </a:rPr>
              <a:t>                             </a:t>
            </a:r>
            <a:endParaRPr lang="zh-CN" altLang="en-US" sz="1800"/>
          </a:p>
        </p:txBody>
      </p:sp>
      <p:sp>
        <p:nvSpPr>
          <p:cNvPr id="79899" name="Rectangle 47"/>
          <p:cNvSpPr>
            <a:spLocks noChangeArrowheads="1"/>
          </p:cNvSpPr>
          <p:nvPr/>
        </p:nvSpPr>
        <p:spPr bwMode="auto">
          <a:xfrm>
            <a:off x="3871913" y="6015038"/>
            <a:ext cx="442912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solidFill>
                  <a:srgbClr val="000000"/>
                </a:solidFill>
                <a:latin typeface="宋体" pitchFamily="2" charset="-122"/>
              </a:rPr>
              <a:t>   </a:t>
            </a:r>
            <a:endParaRPr lang="zh-CN" altLang="en-US" sz="1800"/>
          </a:p>
        </p:txBody>
      </p:sp>
      <p:sp>
        <p:nvSpPr>
          <p:cNvPr id="79900" name="Rectangle 51"/>
          <p:cNvSpPr>
            <a:spLocks noChangeArrowheads="1"/>
          </p:cNvSpPr>
          <p:nvPr/>
        </p:nvSpPr>
        <p:spPr bwMode="auto">
          <a:xfrm>
            <a:off x="6324600" y="6019800"/>
            <a:ext cx="1206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solidFill>
                  <a:srgbClr val="000000"/>
                </a:solidFill>
                <a:latin typeface="宋体" pitchFamily="2" charset="-122"/>
              </a:rPr>
              <a:t> </a:t>
            </a:r>
            <a:endParaRPr lang="zh-CN" altLang="en-US" sz="1800"/>
          </a:p>
        </p:txBody>
      </p:sp>
      <p:sp>
        <p:nvSpPr>
          <p:cNvPr id="79901" name="Rectangle 52"/>
          <p:cNvSpPr>
            <a:spLocks noChangeArrowheads="1"/>
          </p:cNvSpPr>
          <p:nvPr/>
        </p:nvSpPr>
        <p:spPr bwMode="auto">
          <a:xfrm>
            <a:off x="-104775" y="6376988"/>
            <a:ext cx="22225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solidFill>
                  <a:srgbClr val="000000"/>
                </a:solidFill>
                <a:latin typeface="宋体" pitchFamily="2" charset="-122"/>
              </a:rPr>
              <a:t> </a:t>
            </a:r>
            <a:endParaRPr lang="zh-CN" altLang="en-US" sz="1800"/>
          </a:p>
        </p:txBody>
      </p:sp>
      <p:sp>
        <p:nvSpPr>
          <p:cNvPr id="79930" name="Rectangle 81"/>
          <p:cNvSpPr>
            <a:spLocks noChangeArrowheads="1"/>
          </p:cNvSpPr>
          <p:nvPr/>
        </p:nvSpPr>
        <p:spPr bwMode="auto">
          <a:xfrm>
            <a:off x="2033588" y="5554663"/>
            <a:ext cx="4191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solidFill>
                  <a:srgbClr val="000000"/>
                </a:solidFill>
                <a:latin typeface="Times New Roman" pitchFamily="18" charset="0"/>
              </a:rPr>
              <a:t>      </a:t>
            </a:r>
            <a:endParaRPr lang="zh-CN" altLang="en-US" sz="1800"/>
          </a:p>
        </p:txBody>
      </p:sp>
      <p:sp>
        <p:nvSpPr>
          <p:cNvPr id="79933" name="Rectangle 85"/>
          <p:cNvSpPr>
            <a:spLocks noChangeArrowheads="1"/>
          </p:cNvSpPr>
          <p:nvPr/>
        </p:nvSpPr>
        <p:spPr bwMode="auto">
          <a:xfrm>
            <a:off x="6057900" y="5554663"/>
            <a:ext cx="144463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90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zh-CN" altLang="en-US" sz="1800"/>
          </a:p>
        </p:txBody>
      </p:sp>
      <p:sp>
        <p:nvSpPr>
          <p:cNvPr id="213141" name="Text Box 149"/>
          <p:cNvSpPr txBox="1">
            <a:spLocks noChangeArrowheads="1"/>
          </p:cNvSpPr>
          <p:nvPr/>
        </p:nvSpPr>
        <p:spPr bwMode="auto">
          <a:xfrm>
            <a:off x="323850" y="5734050"/>
            <a:ext cx="799306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系统资源</a:t>
            </a:r>
            <a:r>
              <a:rPr lang="zh-CN" altLang="en-US" sz="2400" b="1" dirty="0"/>
              <a:t>是</a:t>
            </a: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信息系统</a:t>
            </a:r>
            <a:r>
              <a:rPr lang="zh-CN" altLang="en-US" sz="2400" b="1" dirty="0"/>
              <a:t>基础</a:t>
            </a:r>
            <a:r>
              <a:rPr lang="zh-CN" altLang="en-US" sz="2400" b="1" dirty="0" smtClean="0"/>
              <a:t>，</a:t>
            </a:r>
            <a:endParaRPr lang="en-US" altLang="zh-CN" sz="2400" b="1" dirty="0" smtClean="0"/>
          </a:p>
          <a:p>
            <a:pPr marL="342900" indent="-342900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系统</a:t>
            </a: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管理</a:t>
            </a:r>
            <a:r>
              <a:rPr lang="zh-CN" altLang="en-US" sz="2400" b="1" dirty="0"/>
              <a:t>是保证信息系统正常运行的重要条件之一。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00100" y="688975"/>
            <a:ext cx="8039100" cy="4937125"/>
            <a:chOff x="800100" y="688975"/>
            <a:chExt cx="8039100" cy="4937125"/>
          </a:xfrm>
        </p:grpSpPr>
        <p:sp>
          <p:nvSpPr>
            <p:cNvPr id="79875" name="Rectangle 22"/>
            <p:cNvSpPr>
              <a:spLocks noChangeArrowheads="1"/>
            </p:cNvSpPr>
            <p:nvPr/>
          </p:nvSpPr>
          <p:spPr bwMode="auto">
            <a:xfrm>
              <a:off x="6916738" y="688975"/>
              <a:ext cx="9652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latin typeface="宋体" pitchFamily="2" charset="-122"/>
                </a:rPr>
                <a:t>系统管理</a:t>
              </a:r>
              <a:endParaRPr lang="zh-CN" altLang="en-US" sz="1800"/>
            </a:p>
          </p:txBody>
        </p:sp>
        <p:sp>
          <p:nvSpPr>
            <p:cNvPr id="79876" name="Rectangle 23"/>
            <p:cNvSpPr>
              <a:spLocks noChangeArrowheads="1"/>
            </p:cNvSpPr>
            <p:nvPr/>
          </p:nvSpPr>
          <p:spPr bwMode="auto">
            <a:xfrm>
              <a:off x="7764463" y="688975"/>
              <a:ext cx="12065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78" name="Rectangle 25"/>
            <p:cNvSpPr>
              <a:spLocks noChangeArrowheads="1"/>
            </p:cNvSpPr>
            <p:nvPr/>
          </p:nvSpPr>
          <p:spPr bwMode="auto">
            <a:xfrm>
              <a:off x="7162800" y="1268413"/>
              <a:ext cx="16764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latin typeface="宋体" pitchFamily="2" charset="-122"/>
                </a:rPr>
                <a:t>系统应用软件</a:t>
              </a: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                                      </a:t>
              </a:r>
              <a:endParaRPr lang="zh-CN" altLang="en-US" sz="1800"/>
            </a:p>
          </p:txBody>
        </p:sp>
        <p:sp>
          <p:nvSpPr>
            <p:cNvPr id="79879" name="Rectangle 27"/>
            <p:cNvSpPr>
              <a:spLocks noChangeArrowheads="1"/>
            </p:cNvSpPr>
            <p:nvPr/>
          </p:nvSpPr>
          <p:spPr bwMode="auto">
            <a:xfrm>
              <a:off x="2090738" y="1323975"/>
              <a:ext cx="665162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统应用软件</a:t>
              </a:r>
              <a:endParaRPr lang="zh-CN" altLang="en-US" sz="1800"/>
            </a:p>
          </p:txBody>
        </p:sp>
        <p:sp>
          <p:nvSpPr>
            <p:cNvPr id="79880" name="Rectangle 28"/>
            <p:cNvSpPr>
              <a:spLocks noChangeArrowheads="1"/>
            </p:cNvSpPr>
            <p:nvPr/>
          </p:nvSpPr>
          <p:spPr bwMode="auto">
            <a:xfrm>
              <a:off x="3149600" y="1323975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81" name="Rectangle 29"/>
            <p:cNvSpPr>
              <a:spLocks noChangeArrowheads="1"/>
            </p:cNvSpPr>
            <p:nvPr/>
          </p:nvSpPr>
          <p:spPr bwMode="auto">
            <a:xfrm>
              <a:off x="3255963" y="1323975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82" name="Rectangle 30"/>
            <p:cNvSpPr>
              <a:spLocks noChangeArrowheads="1"/>
            </p:cNvSpPr>
            <p:nvPr/>
          </p:nvSpPr>
          <p:spPr bwMode="auto">
            <a:xfrm>
              <a:off x="800100" y="1684338"/>
              <a:ext cx="1001713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       </a:t>
              </a:r>
              <a:endParaRPr lang="zh-CN" altLang="en-US" sz="1800"/>
            </a:p>
          </p:txBody>
        </p:sp>
        <p:sp>
          <p:nvSpPr>
            <p:cNvPr id="79883" name="Rectangle 31"/>
            <p:cNvSpPr>
              <a:spLocks noChangeArrowheads="1"/>
            </p:cNvSpPr>
            <p:nvPr/>
          </p:nvSpPr>
          <p:spPr bwMode="auto">
            <a:xfrm>
              <a:off x="1647825" y="1684338"/>
              <a:ext cx="7000875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                                                             </a:t>
              </a:r>
              <a:endParaRPr lang="zh-CN" altLang="en-US" sz="1800"/>
            </a:p>
          </p:txBody>
        </p:sp>
        <p:sp>
          <p:nvSpPr>
            <p:cNvPr id="79884" name="Rectangle 32"/>
            <p:cNvSpPr>
              <a:spLocks noChangeArrowheads="1"/>
            </p:cNvSpPr>
            <p:nvPr/>
          </p:nvSpPr>
          <p:spPr bwMode="auto">
            <a:xfrm>
              <a:off x="8215313" y="1684338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86" name="Rectangle 34"/>
            <p:cNvSpPr>
              <a:spLocks noChangeArrowheads="1"/>
            </p:cNvSpPr>
            <p:nvPr/>
          </p:nvSpPr>
          <p:spPr bwMode="auto">
            <a:xfrm>
              <a:off x="2090738" y="2406650"/>
              <a:ext cx="554037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系统资源</a:t>
              </a:r>
              <a:endParaRPr lang="zh-CN" altLang="en-US" sz="1800"/>
            </a:p>
          </p:txBody>
        </p:sp>
        <p:sp>
          <p:nvSpPr>
            <p:cNvPr id="79887" name="Rectangle 35"/>
            <p:cNvSpPr>
              <a:spLocks noChangeArrowheads="1"/>
            </p:cNvSpPr>
            <p:nvPr/>
          </p:nvSpPr>
          <p:spPr bwMode="auto">
            <a:xfrm>
              <a:off x="2938463" y="2406650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88" name="Rectangle 36"/>
            <p:cNvSpPr>
              <a:spLocks noChangeArrowheads="1"/>
            </p:cNvSpPr>
            <p:nvPr/>
          </p:nvSpPr>
          <p:spPr bwMode="auto">
            <a:xfrm>
              <a:off x="800100" y="2767013"/>
              <a:ext cx="8002588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                                                                      </a:t>
              </a:r>
              <a:endParaRPr lang="zh-CN" altLang="en-US" sz="1800"/>
            </a:p>
          </p:txBody>
        </p:sp>
        <p:sp>
          <p:nvSpPr>
            <p:cNvPr id="79889" name="Rectangle 37"/>
            <p:cNvSpPr>
              <a:spLocks noChangeArrowheads="1"/>
            </p:cNvSpPr>
            <p:nvPr/>
          </p:nvSpPr>
          <p:spPr bwMode="auto">
            <a:xfrm>
              <a:off x="8321675" y="276701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90" name="Rectangle 38"/>
            <p:cNvSpPr>
              <a:spLocks noChangeArrowheads="1"/>
            </p:cNvSpPr>
            <p:nvPr/>
          </p:nvSpPr>
          <p:spPr bwMode="auto">
            <a:xfrm>
              <a:off x="800100" y="312896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91" name="Rectangle 39"/>
            <p:cNvSpPr>
              <a:spLocks noChangeArrowheads="1"/>
            </p:cNvSpPr>
            <p:nvPr/>
          </p:nvSpPr>
          <p:spPr bwMode="auto">
            <a:xfrm>
              <a:off x="800100" y="3489325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92" name="Rectangle 40"/>
            <p:cNvSpPr>
              <a:spLocks noChangeArrowheads="1"/>
            </p:cNvSpPr>
            <p:nvPr/>
          </p:nvSpPr>
          <p:spPr bwMode="auto">
            <a:xfrm>
              <a:off x="800100" y="3849688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93" name="Rectangle 41"/>
            <p:cNvSpPr>
              <a:spLocks noChangeArrowheads="1"/>
            </p:cNvSpPr>
            <p:nvPr/>
          </p:nvSpPr>
          <p:spPr bwMode="auto">
            <a:xfrm>
              <a:off x="800100" y="4211638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94" name="Rectangle 42"/>
            <p:cNvSpPr>
              <a:spLocks noChangeArrowheads="1"/>
            </p:cNvSpPr>
            <p:nvPr/>
          </p:nvSpPr>
          <p:spPr bwMode="auto">
            <a:xfrm>
              <a:off x="800100" y="4572000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95" name="Rectangle 43"/>
            <p:cNvSpPr>
              <a:spLocks noChangeArrowheads="1"/>
            </p:cNvSpPr>
            <p:nvPr/>
          </p:nvSpPr>
          <p:spPr bwMode="auto">
            <a:xfrm>
              <a:off x="800100" y="493236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896" name="Rectangle 44"/>
            <p:cNvSpPr>
              <a:spLocks noChangeArrowheads="1"/>
            </p:cNvSpPr>
            <p:nvPr/>
          </p:nvSpPr>
          <p:spPr bwMode="auto">
            <a:xfrm>
              <a:off x="800100" y="529431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endParaRPr lang="zh-CN" altLang="en-US" sz="1800"/>
            </a:p>
          </p:txBody>
        </p:sp>
        <p:sp>
          <p:nvSpPr>
            <p:cNvPr id="79902" name="Rectangle 53"/>
            <p:cNvSpPr>
              <a:spLocks noChangeArrowheads="1"/>
            </p:cNvSpPr>
            <p:nvPr/>
          </p:nvSpPr>
          <p:spPr bwMode="auto">
            <a:xfrm>
              <a:off x="1958975" y="1230313"/>
              <a:ext cx="5224463" cy="4395787"/>
            </a:xfrm>
            <a:prstGeom prst="rect">
              <a:avLst/>
            </a:prstGeom>
            <a:solidFill>
              <a:srgbClr val="FFFFFF"/>
            </a:solidFill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03" name="Rectangle 54"/>
            <p:cNvSpPr>
              <a:spLocks noChangeArrowheads="1"/>
            </p:cNvSpPr>
            <p:nvPr/>
          </p:nvSpPr>
          <p:spPr bwMode="auto">
            <a:xfrm>
              <a:off x="2033588" y="1223963"/>
              <a:ext cx="1030287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</a:t>
              </a:r>
              <a:endParaRPr lang="zh-CN" altLang="en-US" sz="1800"/>
            </a:p>
          </p:txBody>
        </p:sp>
        <p:sp>
          <p:nvSpPr>
            <p:cNvPr id="79904" name="Rectangle 55"/>
            <p:cNvSpPr>
              <a:spLocks noChangeArrowheads="1"/>
            </p:cNvSpPr>
            <p:nvPr/>
          </p:nvSpPr>
          <p:spPr bwMode="auto">
            <a:xfrm>
              <a:off x="3833813" y="1235075"/>
              <a:ext cx="554037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组织机构</a:t>
              </a:r>
              <a:endParaRPr lang="zh-CN" altLang="en-US" sz="1800"/>
            </a:p>
          </p:txBody>
        </p:sp>
        <p:sp>
          <p:nvSpPr>
            <p:cNvPr id="79905" name="Rectangle 56"/>
            <p:cNvSpPr>
              <a:spLocks noChangeArrowheads="1"/>
            </p:cNvSpPr>
            <p:nvPr/>
          </p:nvSpPr>
          <p:spPr bwMode="auto">
            <a:xfrm>
              <a:off x="4681538" y="1223963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06" name="Rectangle 57"/>
            <p:cNvSpPr>
              <a:spLocks noChangeArrowheads="1"/>
            </p:cNvSpPr>
            <p:nvPr/>
          </p:nvSpPr>
          <p:spPr bwMode="auto">
            <a:xfrm>
              <a:off x="2033588" y="1584325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07" name="Rectangle 58"/>
            <p:cNvSpPr>
              <a:spLocks noChangeArrowheads="1"/>
            </p:cNvSpPr>
            <p:nvPr/>
          </p:nvSpPr>
          <p:spPr bwMode="auto">
            <a:xfrm>
              <a:off x="2033588" y="1946275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08" name="Rectangle 59"/>
            <p:cNvSpPr>
              <a:spLocks noChangeArrowheads="1"/>
            </p:cNvSpPr>
            <p:nvPr/>
          </p:nvSpPr>
          <p:spPr bwMode="auto">
            <a:xfrm>
              <a:off x="2033588" y="2306638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09" name="Rectangle 60"/>
            <p:cNvSpPr>
              <a:spLocks noChangeArrowheads="1"/>
            </p:cNvSpPr>
            <p:nvPr/>
          </p:nvSpPr>
          <p:spPr bwMode="auto">
            <a:xfrm>
              <a:off x="2033588" y="267811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系</a:t>
              </a:r>
              <a:endParaRPr lang="zh-CN" altLang="en-US" sz="1800"/>
            </a:p>
          </p:txBody>
        </p:sp>
        <p:sp>
          <p:nvSpPr>
            <p:cNvPr id="79910" name="Rectangle 61"/>
            <p:cNvSpPr>
              <a:spLocks noChangeArrowheads="1"/>
            </p:cNvSpPr>
            <p:nvPr/>
          </p:nvSpPr>
          <p:spPr bwMode="auto">
            <a:xfrm>
              <a:off x="2244725" y="2667000"/>
              <a:ext cx="24225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                </a:t>
              </a:r>
              <a:endParaRPr lang="zh-CN" altLang="en-US" sz="1800"/>
            </a:p>
          </p:txBody>
        </p:sp>
        <p:sp>
          <p:nvSpPr>
            <p:cNvPr id="79911" name="Rectangle 62"/>
            <p:cNvSpPr>
              <a:spLocks noChangeArrowheads="1"/>
            </p:cNvSpPr>
            <p:nvPr/>
          </p:nvSpPr>
          <p:spPr bwMode="auto">
            <a:xfrm>
              <a:off x="6694488" y="267811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人</a:t>
              </a:r>
              <a:endParaRPr lang="zh-CN" altLang="en-US" sz="1800"/>
            </a:p>
          </p:txBody>
        </p:sp>
        <p:sp>
          <p:nvSpPr>
            <p:cNvPr id="79912" name="Rectangle 63"/>
            <p:cNvSpPr>
              <a:spLocks noChangeArrowheads="1"/>
            </p:cNvSpPr>
            <p:nvPr/>
          </p:nvSpPr>
          <p:spPr bwMode="auto">
            <a:xfrm>
              <a:off x="6905625" y="2667000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13" name="Rectangle 64"/>
            <p:cNvSpPr>
              <a:spLocks noChangeArrowheads="1"/>
            </p:cNvSpPr>
            <p:nvPr/>
          </p:nvSpPr>
          <p:spPr bwMode="auto">
            <a:xfrm>
              <a:off x="2033588" y="304006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统</a:t>
              </a:r>
              <a:endParaRPr lang="zh-CN" altLang="en-US" sz="1800"/>
            </a:p>
          </p:txBody>
        </p:sp>
        <p:sp>
          <p:nvSpPr>
            <p:cNvPr id="79914" name="Rectangle 65"/>
            <p:cNvSpPr>
              <a:spLocks noChangeArrowheads="1"/>
            </p:cNvSpPr>
            <p:nvPr/>
          </p:nvSpPr>
          <p:spPr bwMode="auto">
            <a:xfrm>
              <a:off x="2244725" y="3028950"/>
              <a:ext cx="24225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                </a:t>
              </a:r>
              <a:endParaRPr lang="zh-CN" altLang="en-US" sz="1800"/>
            </a:p>
          </p:txBody>
        </p:sp>
        <p:sp>
          <p:nvSpPr>
            <p:cNvPr id="79915" name="Rectangle 66"/>
            <p:cNvSpPr>
              <a:spLocks noChangeArrowheads="1"/>
            </p:cNvSpPr>
            <p:nvPr/>
          </p:nvSpPr>
          <p:spPr bwMode="auto">
            <a:xfrm>
              <a:off x="6694488" y="304006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员</a:t>
              </a:r>
              <a:endParaRPr lang="zh-CN" altLang="en-US" sz="1800"/>
            </a:p>
          </p:txBody>
        </p:sp>
        <p:sp>
          <p:nvSpPr>
            <p:cNvPr id="79916" name="Rectangle 67"/>
            <p:cNvSpPr>
              <a:spLocks noChangeArrowheads="1"/>
            </p:cNvSpPr>
            <p:nvPr/>
          </p:nvSpPr>
          <p:spPr bwMode="auto">
            <a:xfrm>
              <a:off x="6905625" y="3028950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17" name="Rectangle 68"/>
            <p:cNvSpPr>
              <a:spLocks noChangeArrowheads="1"/>
            </p:cNvSpPr>
            <p:nvPr/>
          </p:nvSpPr>
          <p:spPr bwMode="auto">
            <a:xfrm>
              <a:off x="2033588" y="3400425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规</a:t>
              </a:r>
              <a:endParaRPr lang="zh-CN" altLang="en-US" sz="1800"/>
            </a:p>
          </p:txBody>
        </p:sp>
        <p:sp>
          <p:nvSpPr>
            <p:cNvPr id="79918" name="Rectangle 69"/>
            <p:cNvSpPr>
              <a:spLocks noChangeArrowheads="1"/>
            </p:cNvSpPr>
            <p:nvPr/>
          </p:nvSpPr>
          <p:spPr bwMode="auto">
            <a:xfrm>
              <a:off x="2244725" y="3389313"/>
              <a:ext cx="24225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                </a:t>
              </a:r>
              <a:endParaRPr lang="zh-CN" altLang="en-US" sz="1800"/>
            </a:p>
          </p:txBody>
        </p:sp>
        <p:sp>
          <p:nvSpPr>
            <p:cNvPr id="79919" name="Rectangle 70"/>
            <p:cNvSpPr>
              <a:spLocks noChangeArrowheads="1"/>
            </p:cNvSpPr>
            <p:nvPr/>
          </p:nvSpPr>
          <p:spPr bwMode="auto">
            <a:xfrm>
              <a:off x="6694488" y="3400425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管</a:t>
              </a:r>
              <a:endParaRPr lang="zh-CN" altLang="en-US" sz="1800"/>
            </a:p>
          </p:txBody>
        </p:sp>
        <p:sp>
          <p:nvSpPr>
            <p:cNvPr id="79920" name="Rectangle 71"/>
            <p:cNvSpPr>
              <a:spLocks noChangeArrowheads="1"/>
            </p:cNvSpPr>
            <p:nvPr/>
          </p:nvSpPr>
          <p:spPr bwMode="auto">
            <a:xfrm>
              <a:off x="6905625" y="3389313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21" name="Rectangle 72"/>
            <p:cNvSpPr>
              <a:spLocks noChangeArrowheads="1"/>
            </p:cNvSpPr>
            <p:nvPr/>
          </p:nvSpPr>
          <p:spPr bwMode="auto">
            <a:xfrm>
              <a:off x="2033588" y="3760788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划</a:t>
              </a:r>
              <a:endParaRPr lang="zh-CN" altLang="en-US" sz="1800"/>
            </a:p>
          </p:txBody>
        </p:sp>
        <p:sp>
          <p:nvSpPr>
            <p:cNvPr id="79922" name="Rectangle 73"/>
            <p:cNvSpPr>
              <a:spLocks noChangeArrowheads="1"/>
            </p:cNvSpPr>
            <p:nvPr/>
          </p:nvSpPr>
          <p:spPr bwMode="auto">
            <a:xfrm>
              <a:off x="2244725" y="3749675"/>
              <a:ext cx="6397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</a:t>
              </a:r>
              <a:endParaRPr lang="zh-CN" altLang="en-US" sz="1800"/>
            </a:p>
          </p:txBody>
        </p:sp>
        <p:sp>
          <p:nvSpPr>
            <p:cNvPr id="79923" name="Rectangle 74"/>
            <p:cNvSpPr>
              <a:spLocks noChangeArrowheads="1"/>
            </p:cNvSpPr>
            <p:nvPr/>
          </p:nvSpPr>
          <p:spPr bwMode="auto">
            <a:xfrm>
              <a:off x="3303588" y="3749675"/>
              <a:ext cx="18637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      </a:t>
              </a:r>
              <a:endParaRPr lang="zh-CN" altLang="en-US" sz="1800"/>
            </a:p>
          </p:txBody>
        </p:sp>
        <p:sp>
          <p:nvSpPr>
            <p:cNvPr id="79924" name="Rectangle 75"/>
            <p:cNvSpPr>
              <a:spLocks noChangeArrowheads="1"/>
            </p:cNvSpPr>
            <p:nvPr/>
          </p:nvSpPr>
          <p:spPr bwMode="auto">
            <a:xfrm>
              <a:off x="6694488" y="3760788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理</a:t>
              </a:r>
              <a:endParaRPr lang="zh-CN" altLang="en-US" sz="1800"/>
            </a:p>
          </p:txBody>
        </p:sp>
        <p:sp>
          <p:nvSpPr>
            <p:cNvPr id="79925" name="Rectangle 76"/>
            <p:cNvSpPr>
              <a:spLocks noChangeArrowheads="1"/>
            </p:cNvSpPr>
            <p:nvPr/>
          </p:nvSpPr>
          <p:spPr bwMode="auto">
            <a:xfrm>
              <a:off x="6905625" y="3749675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26" name="Rectangle 77"/>
            <p:cNvSpPr>
              <a:spLocks noChangeArrowheads="1"/>
            </p:cNvSpPr>
            <p:nvPr/>
          </p:nvSpPr>
          <p:spPr bwMode="auto">
            <a:xfrm>
              <a:off x="2033588" y="4111625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27" name="Rectangle 78"/>
            <p:cNvSpPr>
              <a:spLocks noChangeArrowheads="1"/>
            </p:cNvSpPr>
            <p:nvPr/>
          </p:nvSpPr>
          <p:spPr bwMode="auto">
            <a:xfrm>
              <a:off x="2033588" y="4471988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28" name="Rectangle 79"/>
            <p:cNvSpPr>
              <a:spLocks noChangeArrowheads="1"/>
            </p:cNvSpPr>
            <p:nvPr/>
          </p:nvSpPr>
          <p:spPr bwMode="auto">
            <a:xfrm>
              <a:off x="2033588" y="4832350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29" name="Rectangle 80"/>
            <p:cNvSpPr>
              <a:spLocks noChangeArrowheads="1"/>
            </p:cNvSpPr>
            <p:nvPr/>
          </p:nvSpPr>
          <p:spPr bwMode="auto">
            <a:xfrm>
              <a:off x="2033588" y="5194300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31" name="Rectangle 82"/>
            <p:cNvSpPr>
              <a:spLocks noChangeArrowheads="1"/>
            </p:cNvSpPr>
            <p:nvPr/>
          </p:nvSpPr>
          <p:spPr bwMode="auto">
            <a:xfrm>
              <a:off x="2667000" y="5029200"/>
              <a:ext cx="9652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latin typeface="宋体" pitchFamily="2" charset="-122"/>
                </a:rPr>
                <a:t>人工处理</a:t>
              </a:r>
            </a:p>
          </p:txBody>
        </p:sp>
        <p:sp>
          <p:nvSpPr>
            <p:cNvPr id="79932" name="Rectangle 84"/>
            <p:cNvSpPr>
              <a:spLocks noChangeArrowheads="1"/>
            </p:cNvSpPr>
            <p:nvPr/>
          </p:nvSpPr>
          <p:spPr bwMode="auto">
            <a:xfrm>
              <a:off x="5211763" y="5105400"/>
              <a:ext cx="9652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规章制度</a:t>
              </a:r>
            </a:p>
          </p:txBody>
        </p:sp>
        <p:sp>
          <p:nvSpPr>
            <p:cNvPr id="79934" name="Rectangle 86"/>
            <p:cNvSpPr>
              <a:spLocks noChangeArrowheads="1"/>
            </p:cNvSpPr>
            <p:nvPr/>
          </p:nvSpPr>
          <p:spPr bwMode="auto">
            <a:xfrm>
              <a:off x="2498725" y="1984375"/>
              <a:ext cx="4146550" cy="2887663"/>
            </a:xfrm>
            <a:prstGeom prst="rect">
              <a:avLst/>
            </a:prstGeom>
            <a:solidFill>
              <a:srgbClr val="FFFFFF"/>
            </a:solidFill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35" name="Rectangle 87"/>
            <p:cNvSpPr>
              <a:spLocks noChangeArrowheads="1"/>
            </p:cNvSpPr>
            <p:nvPr/>
          </p:nvSpPr>
          <p:spPr bwMode="auto">
            <a:xfrm>
              <a:off x="2576513" y="2217738"/>
              <a:ext cx="750887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</a:t>
              </a:r>
              <a:endParaRPr lang="zh-CN" altLang="en-US" sz="1800"/>
            </a:p>
          </p:txBody>
        </p:sp>
        <p:sp>
          <p:nvSpPr>
            <p:cNvPr id="79936" name="Rectangle 88"/>
            <p:cNvSpPr>
              <a:spLocks noChangeArrowheads="1"/>
            </p:cNvSpPr>
            <p:nvPr/>
          </p:nvSpPr>
          <p:spPr bwMode="auto">
            <a:xfrm>
              <a:off x="3848100" y="2057400"/>
              <a:ext cx="12065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应用子系统</a:t>
              </a:r>
              <a:endParaRPr lang="zh-CN" altLang="en-US" sz="1800"/>
            </a:p>
          </p:txBody>
        </p:sp>
        <p:sp>
          <p:nvSpPr>
            <p:cNvPr id="79937" name="Rectangle 89"/>
            <p:cNvSpPr>
              <a:spLocks noChangeArrowheads="1"/>
            </p:cNvSpPr>
            <p:nvPr/>
          </p:nvSpPr>
          <p:spPr bwMode="auto">
            <a:xfrm>
              <a:off x="4906963" y="2217738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38" name="Rectangle 90"/>
            <p:cNvSpPr>
              <a:spLocks noChangeArrowheads="1"/>
            </p:cNvSpPr>
            <p:nvPr/>
          </p:nvSpPr>
          <p:spPr bwMode="auto">
            <a:xfrm>
              <a:off x="2576513" y="2578100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39" name="Rectangle 91"/>
            <p:cNvSpPr>
              <a:spLocks noChangeArrowheads="1"/>
            </p:cNvSpPr>
            <p:nvPr/>
          </p:nvSpPr>
          <p:spPr bwMode="auto">
            <a:xfrm>
              <a:off x="2576513" y="295116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应</a:t>
              </a:r>
              <a:endParaRPr lang="zh-CN" altLang="en-US" sz="1800"/>
            </a:p>
          </p:txBody>
        </p:sp>
        <p:sp>
          <p:nvSpPr>
            <p:cNvPr id="79940" name="Rectangle 92"/>
            <p:cNvSpPr>
              <a:spLocks noChangeArrowheads="1"/>
            </p:cNvSpPr>
            <p:nvPr/>
          </p:nvSpPr>
          <p:spPr bwMode="auto">
            <a:xfrm>
              <a:off x="2789238" y="2940050"/>
              <a:ext cx="18637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      </a:t>
              </a:r>
              <a:endParaRPr lang="zh-CN" altLang="en-US" sz="1800"/>
            </a:p>
          </p:txBody>
        </p:sp>
        <p:sp>
          <p:nvSpPr>
            <p:cNvPr id="79941" name="Rectangle 93"/>
            <p:cNvSpPr>
              <a:spLocks noChangeArrowheads="1"/>
            </p:cNvSpPr>
            <p:nvPr/>
          </p:nvSpPr>
          <p:spPr bwMode="auto">
            <a:xfrm>
              <a:off x="6178550" y="2951163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应</a:t>
              </a:r>
              <a:endParaRPr lang="zh-CN" altLang="en-US" sz="1800"/>
            </a:p>
          </p:txBody>
        </p:sp>
        <p:sp>
          <p:nvSpPr>
            <p:cNvPr id="79942" name="Rectangle 94"/>
            <p:cNvSpPr>
              <a:spLocks noChangeArrowheads="1"/>
            </p:cNvSpPr>
            <p:nvPr/>
          </p:nvSpPr>
          <p:spPr bwMode="auto">
            <a:xfrm>
              <a:off x="6391275" y="2940050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43" name="Rectangle 95"/>
            <p:cNvSpPr>
              <a:spLocks noChangeArrowheads="1"/>
            </p:cNvSpPr>
            <p:nvPr/>
          </p:nvSpPr>
          <p:spPr bwMode="auto">
            <a:xfrm>
              <a:off x="2576513" y="3311525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用</a:t>
              </a:r>
              <a:endParaRPr lang="zh-CN" altLang="en-US" sz="1800"/>
            </a:p>
          </p:txBody>
        </p:sp>
        <p:sp>
          <p:nvSpPr>
            <p:cNvPr id="79944" name="Rectangle 96"/>
            <p:cNvSpPr>
              <a:spLocks noChangeArrowheads="1"/>
            </p:cNvSpPr>
            <p:nvPr/>
          </p:nvSpPr>
          <p:spPr bwMode="auto">
            <a:xfrm>
              <a:off x="2789238" y="3300413"/>
              <a:ext cx="18637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      </a:t>
              </a:r>
              <a:endParaRPr lang="zh-CN" altLang="en-US" sz="1800"/>
            </a:p>
          </p:txBody>
        </p:sp>
        <p:sp>
          <p:nvSpPr>
            <p:cNvPr id="79945" name="Rectangle 97"/>
            <p:cNvSpPr>
              <a:spLocks noChangeArrowheads="1"/>
            </p:cNvSpPr>
            <p:nvPr/>
          </p:nvSpPr>
          <p:spPr bwMode="auto">
            <a:xfrm>
              <a:off x="6178550" y="3311525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用</a:t>
              </a:r>
              <a:endParaRPr lang="zh-CN" altLang="en-US" sz="1800"/>
            </a:p>
          </p:txBody>
        </p:sp>
        <p:sp>
          <p:nvSpPr>
            <p:cNvPr id="79946" name="Rectangle 98"/>
            <p:cNvSpPr>
              <a:spLocks noChangeArrowheads="1"/>
            </p:cNvSpPr>
            <p:nvPr/>
          </p:nvSpPr>
          <p:spPr bwMode="auto">
            <a:xfrm>
              <a:off x="6391275" y="3300413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47" name="Rectangle 99"/>
            <p:cNvSpPr>
              <a:spLocks noChangeArrowheads="1"/>
            </p:cNvSpPr>
            <p:nvPr/>
          </p:nvSpPr>
          <p:spPr bwMode="auto">
            <a:xfrm>
              <a:off x="2576513" y="3671888"/>
              <a:ext cx="331787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子</a:t>
              </a:r>
              <a:endParaRPr lang="zh-CN" altLang="en-US" sz="1800"/>
            </a:p>
          </p:txBody>
        </p:sp>
        <p:sp>
          <p:nvSpPr>
            <p:cNvPr id="79948" name="Rectangle 100"/>
            <p:cNvSpPr>
              <a:spLocks noChangeArrowheads="1"/>
            </p:cNvSpPr>
            <p:nvPr/>
          </p:nvSpPr>
          <p:spPr bwMode="auto">
            <a:xfrm>
              <a:off x="2789238" y="3660775"/>
              <a:ext cx="18637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      </a:t>
              </a:r>
              <a:endParaRPr lang="zh-CN" altLang="en-US" sz="1800"/>
            </a:p>
          </p:txBody>
        </p:sp>
        <p:sp>
          <p:nvSpPr>
            <p:cNvPr id="79949" name="Rectangle 101"/>
            <p:cNvSpPr>
              <a:spLocks noChangeArrowheads="1"/>
            </p:cNvSpPr>
            <p:nvPr/>
          </p:nvSpPr>
          <p:spPr bwMode="auto">
            <a:xfrm>
              <a:off x="6178550" y="3671888"/>
              <a:ext cx="331788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子</a:t>
              </a:r>
              <a:endParaRPr lang="zh-CN" altLang="en-US" sz="1800"/>
            </a:p>
          </p:txBody>
        </p:sp>
        <p:sp>
          <p:nvSpPr>
            <p:cNvPr id="79950" name="Rectangle 102"/>
            <p:cNvSpPr>
              <a:spLocks noChangeArrowheads="1"/>
            </p:cNvSpPr>
            <p:nvPr/>
          </p:nvSpPr>
          <p:spPr bwMode="auto">
            <a:xfrm>
              <a:off x="6391275" y="3660775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51" name="Rectangle 103"/>
            <p:cNvSpPr>
              <a:spLocks noChangeArrowheads="1"/>
            </p:cNvSpPr>
            <p:nvPr/>
          </p:nvSpPr>
          <p:spPr bwMode="auto">
            <a:xfrm>
              <a:off x="2576513" y="4033838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系</a:t>
              </a:r>
              <a:endParaRPr lang="zh-CN" altLang="en-US" sz="1800"/>
            </a:p>
          </p:txBody>
        </p:sp>
        <p:sp>
          <p:nvSpPr>
            <p:cNvPr id="79952" name="Rectangle 104"/>
            <p:cNvSpPr>
              <a:spLocks noChangeArrowheads="1"/>
            </p:cNvSpPr>
            <p:nvPr/>
          </p:nvSpPr>
          <p:spPr bwMode="auto">
            <a:xfrm>
              <a:off x="2789238" y="4022725"/>
              <a:ext cx="1863725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      </a:t>
              </a:r>
              <a:endParaRPr lang="zh-CN" altLang="en-US" sz="1800"/>
            </a:p>
          </p:txBody>
        </p:sp>
        <p:sp>
          <p:nvSpPr>
            <p:cNvPr id="79953" name="Rectangle 105"/>
            <p:cNvSpPr>
              <a:spLocks noChangeArrowheads="1"/>
            </p:cNvSpPr>
            <p:nvPr/>
          </p:nvSpPr>
          <p:spPr bwMode="auto">
            <a:xfrm>
              <a:off x="6178550" y="4033838"/>
              <a:ext cx="222250" cy="293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系</a:t>
              </a:r>
              <a:endParaRPr lang="zh-CN" altLang="en-US" sz="1800"/>
            </a:p>
          </p:txBody>
        </p:sp>
        <p:sp>
          <p:nvSpPr>
            <p:cNvPr id="79954" name="Rectangle 106"/>
            <p:cNvSpPr>
              <a:spLocks noChangeArrowheads="1"/>
            </p:cNvSpPr>
            <p:nvPr/>
          </p:nvSpPr>
          <p:spPr bwMode="auto">
            <a:xfrm>
              <a:off x="6391275" y="4022725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55" name="Rectangle 107"/>
            <p:cNvSpPr>
              <a:spLocks noChangeArrowheads="1"/>
            </p:cNvSpPr>
            <p:nvPr/>
          </p:nvSpPr>
          <p:spPr bwMode="auto">
            <a:xfrm>
              <a:off x="2576513" y="4394200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统</a:t>
              </a:r>
              <a:endParaRPr lang="zh-CN" altLang="en-US" sz="1800"/>
            </a:p>
          </p:txBody>
        </p:sp>
        <p:sp>
          <p:nvSpPr>
            <p:cNvPr id="79956" name="Rectangle 108"/>
            <p:cNvSpPr>
              <a:spLocks noChangeArrowheads="1"/>
            </p:cNvSpPr>
            <p:nvPr/>
          </p:nvSpPr>
          <p:spPr bwMode="auto">
            <a:xfrm>
              <a:off x="2789238" y="4383088"/>
              <a:ext cx="1531937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    </a:t>
              </a:r>
              <a:endParaRPr lang="zh-CN" altLang="en-US" sz="1800"/>
            </a:p>
          </p:txBody>
        </p:sp>
        <p:sp>
          <p:nvSpPr>
            <p:cNvPr id="79957" name="Rectangle 109"/>
            <p:cNvSpPr>
              <a:spLocks noChangeArrowheads="1"/>
            </p:cNvSpPr>
            <p:nvPr/>
          </p:nvSpPr>
          <p:spPr bwMode="auto">
            <a:xfrm>
              <a:off x="5543550" y="4383088"/>
              <a:ext cx="419100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</a:t>
              </a:r>
              <a:endParaRPr lang="zh-CN" altLang="en-US" sz="1800"/>
            </a:p>
          </p:txBody>
        </p:sp>
        <p:sp>
          <p:nvSpPr>
            <p:cNvPr id="79958" name="Rectangle 110"/>
            <p:cNvSpPr>
              <a:spLocks noChangeArrowheads="1"/>
            </p:cNvSpPr>
            <p:nvPr/>
          </p:nvSpPr>
          <p:spPr bwMode="auto">
            <a:xfrm>
              <a:off x="6178550" y="4394200"/>
              <a:ext cx="222250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统</a:t>
              </a:r>
              <a:endParaRPr lang="zh-CN" altLang="en-US" sz="1800"/>
            </a:p>
          </p:txBody>
        </p:sp>
        <p:sp>
          <p:nvSpPr>
            <p:cNvPr id="79959" name="Rectangle 111"/>
            <p:cNvSpPr>
              <a:spLocks noChangeArrowheads="1"/>
            </p:cNvSpPr>
            <p:nvPr/>
          </p:nvSpPr>
          <p:spPr bwMode="auto">
            <a:xfrm>
              <a:off x="6391275" y="4383088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60" name="Rectangle 112"/>
            <p:cNvSpPr>
              <a:spLocks noChangeArrowheads="1"/>
            </p:cNvSpPr>
            <p:nvPr/>
          </p:nvSpPr>
          <p:spPr bwMode="auto">
            <a:xfrm>
              <a:off x="2576513" y="4743450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61" name="Rectangle 114"/>
            <p:cNvSpPr>
              <a:spLocks noChangeArrowheads="1"/>
            </p:cNvSpPr>
            <p:nvPr/>
          </p:nvSpPr>
          <p:spPr bwMode="auto">
            <a:xfrm>
              <a:off x="3848100" y="4572000"/>
              <a:ext cx="12065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应用子系统</a:t>
              </a:r>
            </a:p>
          </p:txBody>
        </p:sp>
        <p:sp>
          <p:nvSpPr>
            <p:cNvPr id="79962" name="Rectangle 115"/>
            <p:cNvSpPr>
              <a:spLocks noChangeArrowheads="1"/>
            </p:cNvSpPr>
            <p:nvPr/>
          </p:nvSpPr>
          <p:spPr bwMode="auto">
            <a:xfrm>
              <a:off x="4906963" y="5105400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63" name="Rectangle 116"/>
            <p:cNvSpPr>
              <a:spLocks noChangeArrowheads="1"/>
            </p:cNvSpPr>
            <p:nvPr/>
          </p:nvSpPr>
          <p:spPr bwMode="auto">
            <a:xfrm>
              <a:off x="3040063" y="2449513"/>
              <a:ext cx="3062287" cy="1958975"/>
            </a:xfrm>
            <a:prstGeom prst="rect">
              <a:avLst/>
            </a:prstGeom>
            <a:solidFill>
              <a:srgbClr val="FFFFFF"/>
            </a:solidFill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64" name="Rectangle 117"/>
            <p:cNvSpPr>
              <a:spLocks noChangeArrowheads="1"/>
            </p:cNvSpPr>
            <p:nvPr/>
          </p:nvSpPr>
          <p:spPr bwMode="auto">
            <a:xfrm>
              <a:off x="3124200" y="3254375"/>
              <a:ext cx="4826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</a:t>
              </a:r>
              <a:endParaRPr lang="zh-CN" altLang="en-US" sz="1800"/>
            </a:p>
          </p:txBody>
        </p:sp>
        <p:sp>
          <p:nvSpPr>
            <p:cNvPr id="79965" name="Rectangle 118"/>
            <p:cNvSpPr>
              <a:spLocks noChangeArrowheads="1"/>
            </p:cNvSpPr>
            <p:nvPr/>
          </p:nvSpPr>
          <p:spPr bwMode="auto">
            <a:xfrm>
              <a:off x="3963988" y="2743200"/>
              <a:ext cx="989012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操作系统</a:t>
              </a:r>
              <a:endParaRPr lang="zh-CN" altLang="en-US" sz="1800"/>
            </a:p>
          </p:txBody>
        </p:sp>
        <p:sp>
          <p:nvSpPr>
            <p:cNvPr id="79966" name="Rectangle 119"/>
            <p:cNvSpPr>
              <a:spLocks noChangeArrowheads="1"/>
            </p:cNvSpPr>
            <p:nvPr/>
          </p:nvSpPr>
          <p:spPr bwMode="auto">
            <a:xfrm>
              <a:off x="4811713" y="3211513"/>
              <a:ext cx="144462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67" name="Rectangle 120"/>
            <p:cNvSpPr>
              <a:spLocks noChangeArrowheads="1"/>
            </p:cNvSpPr>
            <p:nvPr/>
          </p:nvSpPr>
          <p:spPr bwMode="auto">
            <a:xfrm>
              <a:off x="3124200" y="2743200"/>
              <a:ext cx="214313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通</a:t>
              </a:r>
              <a:endParaRPr lang="zh-CN" altLang="en-US" sz="1800"/>
            </a:p>
          </p:txBody>
        </p:sp>
        <p:sp>
          <p:nvSpPr>
            <p:cNvPr id="79968" name="Rectangle 121"/>
            <p:cNvSpPr>
              <a:spLocks noChangeArrowheads="1"/>
            </p:cNvSpPr>
            <p:nvPr/>
          </p:nvSpPr>
          <p:spPr bwMode="auto">
            <a:xfrm>
              <a:off x="3328988" y="3571875"/>
              <a:ext cx="1309687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</a:t>
              </a:r>
              <a:endParaRPr lang="zh-CN" altLang="en-US" sz="1800"/>
            </a:p>
          </p:txBody>
        </p:sp>
        <p:sp>
          <p:nvSpPr>
            <p:cNvPr id="79969" name="Rectangle 122"/>
            <p:cNvSpPr>
              <a:spLocks noChangeArrowheads="1"/>
            </p:cNvSpPr>
            <p:nvPr/>
          </p:nvSpPr>
          <p:spPr bwMode="auto">
            <a:xfrm>
              <a:off x="5659438" y="2743200"/>
              <a:ext cx="2413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网</a:t>
              </a:r>
              <a:endParaRPr lang="zh-CN" altLang="en-US" sz="1800"/>
            </a:p>
          </p:txBody>
        </p:sp>
        <p:sp>
          <p:nvSpPr>
            <p:cNvPr id="79970" name="Rectangle 123"/>
            <p:cNvSpPr>
              <a:spLocks noChangeArrowheads="1"/>
            </p:cNvSpPr>
            <p:nvPr/>
          </p:nvSpPr>
          <p:spPr bwMode="auto">
            <a:xfrm>
              <a:off x="5870575" y="3571875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71" name="Rectangle 124"/>
            <p:cNvSpPr>
              <a:spLocks noChangeArrowheads="1"/>
            </p:cNvSpPr>
            <p:nvPr/>
          </p:nvSpPr>
          <p:spPr bwMode="auto">
            <a:xfrm>
              <a:off x="3116263" y="3048000"/>
              <a:ext cx="2413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用</a:t>
              </a:r>
              <a:endParaRPr lang="zh-CN" altLang="en-US" sz="1800"/>
            </a:p>
          </p:txBody>
        </p:sp>
        <p:sp>
          <p:nvSpPr>
            <p:cNvPr id="79972" name="Rectangle 125"/>
            <p:cNvSpPr>
              <a:spLocks noChangeArrowheads="1"/>
            </p:cNvSpPr>
            <p:nvPr/>
          </p:nvSpPr>
          <p:spPr bwMode="auto">
            <a:xfrm>
              <a:off x="3328988" y="3933825"/>
              <a:ext cx="1309687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</a:t>
              </a:r>
              <a:endParaRPr lang="zh-CN" altLang="en-US" sz="1800"/>
            </a:p>
          </p:txBody>
        </p:sp>
        <p:sp>
          <p:nvSpPr>
            <p:cNvPr id="79973" name="Rectangle 126"/>
            <p:cNvSpPr>
              <a:spLocks noChangeArrowheads="1"/>
            </p:cNvSpPr>
            <p:nvPr/>
          </p:nvSpPr>
          <p:spPr bwMode="auto">
            <a:xfrm>
              <a:off x="5659438" y="3048000"/>
              <a:ext cx="2413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络</a:t>
              </a:r>
              <a:endParaRPr lang="zh-CN" altLang="en-US" sz="1800"/>
            </a:p>
          </p:txBody>
        </p:sp>
        <p:sp>
          <p:nvSpPr>
            <p:cNvPr id="79974" name="Rectangle 127"/>
            <p:cNvSpPr>
              <a:spLocks noChangeArrowheads="1"/>
            </p:cNvSpPr>
            <p:nvPr/>
          </p:nvSpPr>
          <p:spPr bwMode="auto">
            <a:xfrm>
              <a:off x="5870575" y="3933825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75" name="Rectangle 128"/>
            <p:cNvSpPr>
              <a:spLocks noChangeArrowheads="1"/>
            </p:cNvSpPr>
            <p:nvPr/>
          </p:nvSpPr>
          <p:spPr bwMode="auto">
            <a:xfrm>
              <a:off x="3116263" y="3352800"/>
              <a:ext cx="2413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工</a:t>
              </a:r>
              <a:endParaRPr lang="zh-CN" altLang="en-US" sz="1800"/>
            </a:p>
          </p:txBody>
        </p:sp>
        <p:sp>
          <p:nvSpPr>
            <p:cNvPr id="79976" name="Rectangle 129"/>
            <p:cNvSpPr>
              <a:spLocks noChangeArrowheads="1"/>
            </p:cNvSpPr>
            <p:nvPr/>
          </p:nvSpPr>
          <p:spPr bwMode="auto">
            <a:xfrm>
              <a:off x="3328988" y="4294188"/>
              <a:ext cx="1309687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                  </a:t>
              </a:r>
              <a:endParaRPr lang="zh-CN" altLang="en-US" sz="1800"/>
            </a:p>
          </p:txBody>
        </p:sp>
        <p:sp>
          <p:nvSpPr>
            <p:cNvPr id="79977" name="Rectangle 130"/>
            <p:cNvSpPr>
              <a:spLocks noChangeArrowheads="1"/>
            </p:cNvSpPr>
            <p:nvPr/>
          </p:nvSpPr>
          <p:spPr bwMode="auto">
            <a:xfrm>
              <a:off x="5659438" y="3352800"/>
              <a:ext cx="2413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软</a:t>
              </a:r>
              <a:endParaRPr lang="zh-CN" altLang="en-US" sz="1800"/>
            </a:p>
          </p:txBody>
        </p:sp>
        <p:sp>
          <p:nvSpPr>
            <p:cNvPr id="79978" name="Rectangle 131"/>
            <p:cNvSpPr>
              <a:spLocks noChangeArrowheads="1"/>
            </p:cNvSpPr>
            <p:nvPr/>
          </p:nvSpPr>
          <p:spPr bwMode="auto">
            <a:xfrm>
              <a:off x="5870575" y="4294188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79" name="Rectangle 132"/>
            <p:cNvSpPr>
              <a:spLocks noChangeArrowheads="1"/>
            </p:cNvSpPr>
            <p:nvPr/>
          </p:nvSpPr>
          <p:spPr bwMode="auto">
            <a:xfrm>
              <a:off x="3116263" y="3657600"/>
              <a:ext cx="2413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具</a:t>
              </a:r>
              <a:endParaRPr lang="zh-CN" altLang="en-US" sz="1800"/>
            </a:p>
          </p:txBody>
        </p:sp>
        <p:sp>
          <p:nvSpPr>
            <p:cNvPr id="79980" name="Rectangle 133"/>
            <p:cNvSpPr>
              <a:spLocks noChangeArrowheads="1"/>
            </p:cNvSpPr>
            <p:nvPr/>
          </p:nvSpPr>
          <p:spPr bwMode="auto">
            <a:xfrm>
              <a:off x="3328988" y="4654550"/>
              <a:ext cx="196850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</a:t>
              </a:r>
              <a:endParaRPr lang="zh-CN" altLang="en-US" sz="1800"/>
            </a:p>
          </p:txBody>
        </p:sp>
        <p:sp>
          <p:nvSpPr>
            <p:cNvPr id="79981" name="Rectangle 134"/>
            <p:cNvSpPr>
              <a:spLocks noChangeArrowheads="1"/>
            </p:cNvSpPr>
            <p:nvPr/>
          </p:nvSpPr>
          <p:spPr bwMode="auto">
            <a:xfrm>
              <a:off x="3352800" y="4038600"/>
              <a:ext cx="1031875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程序语言</a:t>
              </a:r>
              <a:endParaRPr lang="zh-CN" altLang="en-US" sz="1800"/>
            </a:p>
          </p:txBody>
        </p:sp>
        <p:sp>
          <p:nvSpPr>
            <p:cNvPr id="79982" name="Rectangle 135"/>
            <p:cNvSpPr>
              <a:spLocks noChangeArrowheads="1"/>
            </p:cNvSpPr>
            <p:nvPr/>
          </p:nvSpPr>
          <p:spPr bwMode="auto">
            <a:xfrm>
              <a:off x="4387850" y="4038600"/>
              <a:ext cx="1046163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</a:t>
              </a:r>
              <a:r>
                <a:rPr lang="en-US" altLang="zh-CN" sz="1900">
                  <a:solidFill>
                    <a:srgbClr val="000000"/>
                  </a:solidFill>
                  <a:latin typeface="Times New Roman" pitchFamily="18" charset="0"/>
                </a:rPr>
                <a:t>DBMS  </a:t>
              </a:r>
              <a:endParaRPr lang="en-US" altLang="zh-CN" sz="1800"/>
            </a:p>
          </p:txBody>
        </p:sp>
        <p:sp>
          <p:nvSpPr>
            <p:cNvPr id="79983" name="Rectangle 136"/>
            <p:cNvSpPr>
              <a:spLocks noChangeArrowheads="1"/>
            </p:cNvSpPr>
            <p:nvPr/>
          </p:nvSpPr>
          <p:spPr bwMode="auto">
            <a:xfrm>
              <a:off x="5619750" y="3673475"/>
              <a:ext cx="24130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宋体" pitchFamily="2" charset="-122"/>
                </a:rPr>
                <a:t>件</a:t>
              </a:r>
              <a:endParaRPr lang="zh-CN" altLang="en-US" sz="1800"/>
            </a:p>
          </p:txBody>
        </p:sp>
        <p:sp>
          <p:nvSpPr>
            <p:cNvPr id="79984" name="Rectangle 137"/>
            <p:cNvSpPr>
              <a:spLocks noChangeArrowheads="1"/>
            </p:cNvSpPr>
            <p:nvPr/>
          </p:nvSpPr>
          <p:spPr bwMode="auto">
            <a:xfrm>
              <a:off x="5832475" y="4654550"/>
              <a:ext cx="144463" cy="349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85" name="Rectangle 138"/>
            <p:cNvSpPr>
              <a:spLocks noChangeArrowheads="1"/>
            </p:cNvSpPr>
            <p:nvPr/>
          </p:nvSpPr>
          <p:spPr bwMode="auto">
            <a:xfrm>
              <a:off x="3511550" y="3200400"/>
              <a:ext cx="1978025" cy="722313"/>
            </a:xfrm>
            <a:prstGeom prst="rect">
              <a:avLst/>
            </a:prstGeom>
            <a:solidFill>
              <a:srgbClr val="FFFFFF"/>
            </a:solidFill>
            <a:ln w="142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86" name="Rectangle 139"/>
            <p:cNvSpPr>
              <a:spLocks noChangeArrowheads="1"/>
            </p:cNvSpPr>
            <p:nvPr/>
          </p:nvSpPr>
          <p:spPr bwMode="auto">
            <a:xfrm>
              <a:off x="3660775" y="3811588"/>
              <a:ext cx="1520825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>
                  <a:solidFill>
                    <a:srgbClr val="000000"/>
                  </a:solidFill>
                  <a:latin typeface="Times New Roman" pitchFamily="18" charset="0"/>
                </a:rPr>
                <a:t>    </a:t>
              </a:r>
              <a:endParaRPr lang="zh-CN" altLang="en-US" sz="1800"/>
            </a:p>
          </p:txBody>
        </p:sp>
        <p:sp>
          <p:nvSpPr>
            <p:cNvPr id="79987" name="Rectangle 140"/>
            <p:cNvSpPr>
              <a:spLocks noChangeArrowheads="1"/>
            </p:cNvSpPr>
            <p:nvPr/>
          </p:nvSpPr>
          <p:spPr bwMode="auto">
            <a:xfrm>
              <a:off x="4084638" y="3778250"/>
              <a:ext cx="163512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88" name="Rectangle 141"/>
            <p:cNvSpPr>
              <a:spLocks noChangeArrowheads="1"/>
            </p:cNvSpPr>
            <p:nvPr/>
          </p:nvSpPr>
          <p:spPr bwMode="auto">
            <a:xfrm>
              <a:off x="4040188" y="3429000"/>
              <a:ext cx="760412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000000"/>
                  </a:solidFill>
                  <a:latin typeface="宋体" pitchFamily="2" charset="-122"/>
                </a:rPr>
                <a:t> 硬件</a:t>
              </a:r>
              <a:endParaRPr lang="zh-CN" altLang="en-US" sz="1800"/>
            </a:p>
          </p:txBody>
        </p:sp>
        <p:sp>
          <p:nvSpPr>
            <p:cNvPr id="79989" name="Rectangle 142"/>
            <p:cNvSpPr>
              <a:spLocks noChangeArrowheads="1"/>
            </p:cNvSpPr>
            <p:nvPr/>
          </p:nvSpPr>
          <p:spPr bwMode="auto">
            <a:xfrm>
              <a:off x="4710113" y="3778250"/>
              <a:ext cx="163512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90" name="Rectangle 143"/>
            <p:cNvSpPr>
              <a:spLocks noChangeArrowheads="1"/>
            </p:cNvSpPr>
            <p:nvPr/>
          </p:nvSpPr>
          <p:spPr bwMode="auto">
            <a:xfrm>
              <a:off x="4835525" y="3778250"/>
              <a:ext cx="163513" cy="3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zh-CN" altLang="en-US" sz="1800"/>
            </a:p>
          </p:txBody>
        </p:sp>
        <p:sp>
          <p:nvSpPr>
            <p:cNvPr id="79991" name="Line 144"/>
            <p:cNvSpPr>
              <a:spLocks noChangeShapeType="1"/>
            </p:cNvSpPr>
            <p:nvPr/>
          </p:nvSpPr>
          <p:spPr bwMode="auto">
            <a:xfrm flipV="1">
              <a:off x="5489575" y="2262188"/>
              <a:ext cx="722313" cy="900112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92" name="Line 145"/>
            <p:cNvSpPr>
              <a:spLocks noChangeShapeType="1"/>
            </p:cNvSpPr>
            <p:nvPr/>
          </p:nvSpPr>
          <p:spPr bwMode="auto">
            <a:xfrm flipV="1">
              <a:off x="6096000" y="2286000"/>
              <a:ext cx="76200" cy="228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93" name="Line 146"/>
            <p:cNvSpPr>
              <a:spLocks noChangeShapeType="1"/>
            </p:cNvSpPr>
            <p:nvPr/>
          </p:nvSpPr>
          <p:spPr bwMode="auto">
            <a:xfrm>
              <a:off x="6211888" y="2262188"/>
              <a:ext cx="2166937" cy="1587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94" name="Line 147"/>
            <p:cNvSpPr>
              <a:spLocks noChangeShapeType="1"/>
            </p:cNvSpPr>
            <p:nvPr/>
          </p:nvSpPr>
          <p:spPr bwMode="auto">
            <a:xfrm flipV="1">
              <a:off x="6650038" y="1619250"/>
              <a:ext cx="360362" cy="3619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95" name="Line 148"/>
            <p:cNvSpPr>
              <a:spLocks noChangeShapeType="1"/>
            </p:cNvSpPr>
            <p:nvPr/>
          </p:nvSpPr>
          <p:spPr bwMode="auto">
            <a:xfrm>
              <a:off x="7010400" y="1600200"/>
              <a:ext cx="1444625" cy="1588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97" name="Line 151"/>
            <p:cNvSpPr>
              <a:spLocks noChangeShapeType="1"/>
            </p:cNvSpPr>
            <p:nvPr/>
          </p:nvSpPr>
          <p:spPr bwMode="auto">
            <a:xfrm flipH="1">
              <a:off x="6477000" y="836613"/>
              <a:ext cx="471488" cy="382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998" name="Line 152"/>
            <p:cNvSpPr>
              <a:spLocks noChangeShapeType="1"/>
            </p:cNvSpPr>
            <p:nvPr/>
          </p:nvSpPr>
          <p:spPr bwMode="auto">
            <a:xfrm>
              <a:off x="6940550" y="981075"/>
              <a:ext cx="914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3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3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4905" name="Group 9"/>
          <p:cNvGrpSpPr>
            <a:grpSpLocks/>
          </p:cNvGrpSpPr>
          <p:nvPr/>
        </p:nvGrpSpPr>
        <p:grpSpPr bwMode="auto">
          <a:xfrm>
            <a:off x="576400" y="3933056"/>
            <a:ext cx="8099425" cy="1866900"/>
            <a:chOff x="912" y="2016"/>
            <a:chExt cx="3984" cy="932"/>
          </a:xfrm>
        </p:grpSpPr>
        <p:sp>
          <p:nvSpPr>
            <p:cNvPr id="464906" name="AutoShape 10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64907" name="Group 11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464908" name="AutoShape 12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solidFill>
                <a:schemeClr val="hlink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4909" name="Freeform 13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4910" name="Text Box 14"/>
              <p:cNvSpPr txBox="1">
                <a:spLocks noChangeArrowheads="1"/>
              </p:cNvSpPr>
              <p:nvPr/>
            </p:nvSpPr>
            <p:spPr bwMode="gray">
              <a:xfrm>
                <a:off x="1015" y="2303"/>
                <a:ext cx="719" cy="26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定义</a:t>
                </a:r>
                <a:r>
                  <a:rPr kumimoji="0" lang="en-US" altLang="zh-CN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5</a:t>
                </a:r>
                <a:r>
                  <a:rPr kumimoji="0" lang="zh-CN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：</a:t>
                </a:r>
              </a:p>
            </p:txBody>
          </p:sp>
        </p:grpSp>
        <p:sp>
          <p:nvSpPr>
            <p:cNvPr id="464911" name="Text Box 15"/>
            <p:cNvSpPr txBox="1">
              <a:spLocks noChangeArrowheads="1"/>
            </p:cNvSpPr>
            <p:nvPr/>
          </p:nvSpPr>
          <p:spPr bwMode="gray">
            <a:xfrm>
              <a:off x="1872" y="2141"/>
              <a:ext cx="2928" cy="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是以人为主导、利用计算机硬件、软件、网络通信设备以及其它办公设备，进行信息的收集、传输、加工、储存、更新和维护，以企业战略竟优、提高效益和效率为目的，支持企业高层决策、中层控制和基层运作的集成化的人机系统。</a:t>
              </a:r>
            </a:p>
          </p:txBody>
        </p:sp>
      </p:grpSp>
      <p:grpSp>
        <p:nvGrpSpPr>
          <p:cNvPr id="464912" name="Group 16"/>
          <p:cNvGrpSpPr>
            <a:grpSpLocks/>
          </p:cNvGrpSpPr>
          <p:nvPr/>
        </p:nvGrpSpPr>
        <p:grpSpPr bwMode="auto">
          <a:xfrm>
            <a:off x="557351" y="1432371"/>
            <a:ext cx="8137525" cy="1740621"/>
            <a:chOff x="912" y="3036"/>
            <a:chExt cx="3984" cy="917"/>
          </a:xfrm>
        </p:grpSpPr>
        <p:sp>
          <p:nvSpPr>
            <p:cNvPr id="464913" name="AutoShape 17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64914" name="Group 18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464915" name="AutoShape 19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solidFill>
                <a:srgbClr val="339966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4916" name="Freeform 20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4917" name="Text Box 21"/>
              <p:cNvSpPr txBox="1">
                <a:spLocks noChangeArrowheads="1"/>
              </p:cNvSpPr>
              <p:nvPr/>
            </p:nvSpPr>
            <p:spPr bwMode="gray">
              <a:xfrm>
                <a:off x="1016" y="3324"/>
                <a:ext cx="716" cy="2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定义</a:t>
                </a:r>
                <a:r>
                  <a:rPr kumimoji="0" lang="en-US" altLang="zh-CN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1</a:t>
                </a:r>
                <a:r>
                  <a:rPr kumimoji="0" lang="zh-CN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：</a:t>
                </a:r>
              </a:p>
            </p:txBody>
          </p:sp>
        </p:grpSp>
        <p:sp>
          <p:nvSpPr>
            <p:cNvPr id="464918" name="Text Box 22"/>
            <p:cNvSpPr txBox="1">
              <a:spLocks noChangeArrowheads="1"/>
            </p:cNvSpPr>
            <p:nvPr/>
          </p:nvSpPr>
          <p:spPr bwMode="gray">
            <a:xfrm>
              <a:off x="1872" y="3102"/>
              <a:ext cx="2928" cy="8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是一个能够提供过去、现在和将来预期信息的一种有条理的方法，这些信息涉及到内部业务和外部情报。它按适当的时间间隔供给格式相同的信息，支持一个组织的计划、控制和操作功能，以便辅助决策过程。</a:t>
              </a:r>
            </a:p>
          </p:txBody>
        </p:sp>
      </p:grpSp>
      <p:sp>
        <p:nvSpPr>
          <p:cNvPr id="464919" name="Text Box 23"/>
          <p:cNvSpPr txBox="1">
            <a:spLocks noChangeArrowheads="1"/>
          </p:cNvSpPr>
          <p:nvPr/>
        </p:nvSpPr>
        <p:spPr bwMode="auto">
          <a:xfrm>
            <a:off x="900113" y="1052513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MIS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定义</a:t>
            </a:r>
          </a:p>
        </p:txBody>
      </p:sp>
      <p:sp>
        <p:nvSpPr>
          <p:cNvPr id="464921" name="Text Box 25"/>
          <p:cNvSpPr txBox="1">
            <a:spLocks noChangeArrowheads="1"/>
          </p:cNvSpPr>
          <p:nvPr/>
        </p:nvSpPr>
        <p:spPr bwMode="auto">
          <a:xfrm>
            <a:off x="1763688" y="260648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1.1.6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管理信息系统定义</a:t>
            </a:r>
          </a:p>
        </p:txBody>
      </p:sp>
    </p:spTree>
    <p:extLst>
      <p:ext uri="{BB962C8B-B14F-4D97-AF65-F5344CB8AC3E}">
        <p14:creationId xmlns:p14="http://schemas.microsoft.com/office/powerpoint/2010/main" val="65079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sym typeface="Symbol" panose="05050102010706020507" pitchFamily="18" charset="2"/>
              </a:rPr>
              <a:t>管理信息系统的定义（</a:t>
            </a:r>
            <a:r>
              <a:rPr lang="en-US" altLang="zh-CN" b="1">
                <a:solidFill>
                  <a:schemeClr val="tx1"/>
                </a:solidFill>
                <a:sym typeface="Symbol" panose="05050102010706020507" pitchFamily="18" charset="2"/>
              </a:rPr>
              <a:t>1</a:t>
            </a:r>
            <a:r>
              <a:rPr lang="zh-CN" altLang="en-US" b="1">
                <a:solidFill>
                  <a:schemeClr val="tx1"/>
                </a:solidFill>
                <a:sym typeface="Symbol" panose="05050102010706020507" pitchFamily="18" charset="2"/>
              </a:rPr>
              <a:t>）</a:t>
            </a:r>
            <a:r>
              <a:rPr lang="zh-CN" altLang="en-US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8362950" cy="5062538"/>
          </a:xfrm>
        </p:spPr>
        <p:txBody>
          <a:bodyPr/>
          <a:lstStyle/>
          <a:p>
            <a:r>
              <a:rPr lang="zh-CN" altLang="en-US" b="1">
                <a:solidFill>
                  <a:srgbClr val="FF3300"/>
                </a:solidFill>
              </a:rPr>
              <a:t>“管理信息系统”</a:t>
            </a:r>
            <a:r>
              <a:rPr lang="zh-CN" altLang="en-US"/>
              <a:t>一词最早出现在</a:t>
            </a:r>
            <a:r>
              <a:rPr lang="en-US" altLang="zh-CN"/>
              <a:t>1970</a:t>
            </a:r>
            <a:r>
              <a:rPr lang="zh-CN" altLang="en-US"/>
              <a:t>年，由瓦尔特</a:t>
            </a:r>
            <a:r>
              <a:rPr lang="en-US" altLang="zh-CN"/>
              <a:t>·</a:t>
            </a:r>
            <a:r>
              <a:rPr lang="zh-CN" altLang="en-US"/>
              <a:t>肯尼万给它下了一个定义：“</a:t>
            </a:r>
            <a:r>
              <a:rPr lang="zh-CN" altLang="en-US" u="sng">
                <a:solidFill>
                  <a:srgbClr val="FF3300"/>
                </a:solidFill>
              </a:rPr>
              <a:t>以书面或口头的形式，</a:t>
            </a:r>
            <a:r>
              <a:rPr lang="zh-CN" altLang="en-US"/>
              <a:t>在合适的时间向经理、职员以及外界人员提供过去的、现在的、预测未来的有关企业内部及其环境的信息，以帮助他们进行决策。”</a:t>
            </a:r>
          </a:p>
          <a:p>
            <a:r>
              <a:rPr lang="zh-CN" altLang="en-US"/>
              <a:t>很明显，这个定义是</a:t>
            </a:r>
            <a:r>
              <a:rPr lang="zh-CN" altLang="en-US" u="sng">
                <a:solidFill>
                  <a:srgbClr val="FF3300"/>
                </a:solidFill>
              </a:rPr>
              <a:t>出自管理的</a:t>
            </a:r>
            <a:r>
              <a:rPr lang="zh-CN" altLang="en-US"/>
              <a:t>，而不是计算机的。它没有强调一定要用计算机，它强调了</a:t>
            </a:r>
            <a:r>
              <a:rPr lang="zh-CN" altLang="en-US" u="sng">
                <a:solidFill>
                  <a:srgbClr val="FF3300"/>
                </a:solidFill>
              </a:rPr>
              <a:t>用信息支持决策</a:t>
            </a:r>
            <a:r>
              <a:rPr lang="zh-CN" altLang="en-US"/>
              <a:t>，但没有强调应用模型。</a:t>
            </a:r>
          </a:p>
        </p:txBody>
      </p:sp>
    </p:spTree>
    <p:extLst>
      <p:ext uri="{BB962C8B-B14F-4D97-AF65-F5344CB8AC3E}">
        <p14:creationId xmlns:p14="http://schemas.microsoft.com/office/powerpoint/2010/main" val="282259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3800" y="144463"/>
            <a:ext cx="4140200" cy="476250"/>
          </a:xfrm>
        </p:spPr>
        <p:txBody>
          <a:bodyPr/>
          <a:lstStyle/>
          <a:p>
            <a:pPr algn="r"/>
            <a:r>
              <a:rPr lang="zh-CN" altLang="en-US" sz="2400" b="1">
                <a:solidFill>
                  <a:schemeClr val="tx1"/>
                </a:solidFill>
                <a:sym typeface="Symbol" panose="05050102010706020507" pitchFamily="18" charset="2"/>
              </a:rPr>
              <a:t>管理信息系统的定义</a:t>
            </a:r>
            <a:r>
              <a:rPr lang="zh-CN" altLang="en-US" sz="2400">
                <a:solidFill>
                  <a:schemeClr val="tx1"/>
                </a:solidFill>
                <a:sym typeface="Symbol" panose="05050102010706020507" pitchFamily="18" charset="2"/>
              </a:rPr>
              <a:t> （</a:t>
            </a:r>
            <a:r>
              <a:rPr lang="en-US" altLang="zh-CN" sz="2400">
                <a:solidFill>
                  <a:schemeClr val="tx1"/>
                </a:solidFill>
                <a:sym typeface="Symbol" panose="05050102010706020507" pitchFamily="18" charset="2"/>
              </a:rPr>
              <a:t>2</a:t>
            </a:r>
            <a:r>
              <a:rPr lang="zh-CN" altLang="en-US" sz="2400">
                <a:solidFill>
                  <a:schemeClr val="tx1"/>
                </a:solidFill>
                <a:sym typeface="Symbol" panose="05050102010706020507" pitchFamily="18" charset="2"/>
              </a:rPr>
              <a:t>）</a:t>
            </a:r>
          </a:p>
        </p:txBody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8362950" cy="5445125"/>
          </a:xfrm>
        </p:spPr>
        <p:txBody>
          <a:bodyPr/>
          <a:lstStyle/>
          <a:p>
            <a:r>
              <a:rPr lang="zh-CN" altLang="en-US" sz="2800"/>
              <a:t>    直到</a:t>
            </a:r>
            <a:r>
              <a:rPr lang="en-US" altLang="zh-CN" sz="2800"/>
              <a:t>80</a:t>
            </a:r>
            <a:r>
              <a:rPr lang="zh-CN" altLang="en-US" sz="2800"/>
              <a:t>年代，</a:t>
            </a:r>
            <a:r>
              <a:rPr lang="en-US" altLang="zh-CN" sz="2800"/>
              <a:t>1985</a:t>
            </a:r>
            <a:r>
              <a:rPr lang="zh-CN" altLang="en-US" sz="2800"/>
              <a:t>年管理信息系统的创始人，明尼苏达大学卡尔森管理学院的著名教授</a:t>
            </a:r>
            <a:r>
              <a:rPr lang="zh-CN" altLang="en-US" sz="2800" b="1" u="sng">
                <a:solidFill>
                  <a:srgbClr val="FF3300"/>
                </a:solidFill>
              </a:rPr>
              <a:t>高登</a:t>
            </a:r>
            <a:r>
              <a:rPr lang="en-US" altLang="zh-CN" sz="2800" b="1" u="sng">
                <a:solidFill>
                  <a:srgbClr val="FF3300"/>
                </a:solidFill>
              </a:rPr>
              <a:t>·</a:t>
            </a:r>
            <a:r>
              <a:rPr lang="zh-CN" altLang="en-US" sz="2800" b="1" u="sng">
                <a:solidFill>
                  <a:srgbClr val="FF3300"/>
                </a:solidFill>
              </a:rPr>
              <a:t>戴维斯</a:t>
            </a:r>
            <a:r>
              <a:rPr lang="zh-CN" altLang="en-US" sz="2800"/>
              <a:t>才给出管理信息系统的一个较完整的定义：“它是一个</a:t>
            </a:r>
            <a:r>
              <a:rPr lang="zh-CN" altLang="en-US" sz="2800" u="sng">
                <a:solidFill>
                  <a:srgbClr val="FF3300"/>
                </a:solidFill>
              </a:rPr>
              <a:t>利用计算机硬件和软件</a:t>
            </a:r>
            <a:r>
              <a:rPr lang="zh-CN" altLang="en-US" sz="2800"/>
              <a:t>，</a:t>
            </a:r>
            <a:r>
              <a:rPr lang="zh-CN" altLang="en-US" sz="2800" u="sng">
                <a:solidFill>
                  <a:srgbClr val="FF3300"/>
                </a:solidFill>
              </a:rPr>
              <a:t>手工作业，分析、计划、控制和决策模型</a:t>
            </a:r>
            <a:r>
              <a:rPr lang="zh-CN" altLang="en-US" sz="2800"/>
              <a:t>，以及数据库的用户</a:t>
            </a:r>
            <a:r>
              <a:rPr lang="en-US" altLang="zh-CN" sz="2800"/>
              <a:t>-</a:t>
            </a:r>
            <a:r>
              <a:rPr lang="zh-CN" altLang="en-US" sz="2800"/>
              <a:t>机器系统。它能提供信息，支持企业或组织的</a:t>
            </a:r>
            <a:r>
              <a:rPr lang="zh-CN" altLang="en-US" sz="2800" u="sng">
                <a:solidFill>
                  <a:srgbClr val="FF3300"/>
                </a:solidFill>
              </a:rPr>
              <a:t>运行、管理和决策</a:t>
            </a:r>
            <a:r>
              <a:rPr lang="zh-CN" altLang="en-US" sz="2800"/>
              <a:t>功能。”</a:t>
            </a:r>
          </a:p>
          <a:p>
            <a:r>
              <a:rPr lang="zh-CN" altLang="en-US" sz="2800"/>
              <a:t>    这个定义说明了管理信息系统的目标、功能和组成，而且反映了管理信息系统当时已达到的水平。它说明了管理信息系统的</a:t>
            </a:r>
            <a:r>
              <a:rPr lang="zh-CN" altLang="en-US" sz="2800" u="sng">
                <a:solidFill>
                  <a:srgbClr val="FF3300"/>
                </a:solidFill>
              </a:rPr>
              <a:t>目标是在高、中、低三个层次</a:t>
            </a:r>
            <a:r>
              <a:rPr lang="zh-CN" altLang="en-US" sz="2800"/>
              <a:t>，即</a:t>
            </a:r>
            <a:r>
              <a:rPr lang="zh-CN" altLang="en-US" sz="2800" u="sng">
                <a:solidFill>
                  <a:srgbClr val="FF3300"/>
                </a:solidFill>
              </a:rPr>
              <a:t>决策层、管理层和运行层</a:t>
            </a:r>
            <a:r>
              <a:rPr lang="zh-CN" altLang="en-US" sz="2800"/>
              <a:t>上支持</a:t>
            </a:r>
            <a:r>
              <a:rPr lang="zh-CN" altLang="en-US" sz="2800" u="sng">
                <a:solidFill>
                  <a:srgbClr val="FF3300"/>
                </a:solidFill>
              </a:rPr>
              <a:t>管理</a:t>
            </a:r>
            <a:r>
              <a:rPr lang="zh-CN" altLang="en-US" sz="2800"/>
              <a:t>活动。</a:t>
            </a:r>
          </a:p>
        </p:txBody>
      </p:sp>
    </p:spTree>
    <p:extLst>
      <p:ext uri="{BB962C8B-B14F-4D97-AF65-F5344CB8AC3E}">
        <p14:creationId xmlns:p14="http://schemas.microsoft.com/office/powerpoint/2010/main" val="423524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63575" y="0"/>
            <a:ext cx="8229600" cy="692150"/>
          </a:xfrm>
        </p:spPr>
        <p:txBody>
          <a:bodyPr/>
          <a:lstStyle/>
          <a:p>
            <a:pPr algn="r"/>
            <a:r>
              <a:rPr lang="zh-CN" altLang="en-US" b="1">
                <a:solidFill>
                  <a:schemeClr val="tx1"/>
                </a:solidFill>
                <a:sym typeface="Symbol" panose="05050102010706020507" pitchFamily="18" charset="2"/>
              </a:rPr>
              <a:t>管理信息系统的定义</a:t>
            </a:r>
            <a:r>
              <a:rPr lang="zh-CN" altLang="en-US">
                <a:solidFill>
                  <a:schemeClr val="tx1"/>
                </a:solidFill>
                <a:sym typeface="Symbol" panose="05050102010706020507" pitchFamily="18" charset="2"/>
              </a:rPr>
              <a:t> （</a:t>
            </a:r>
            <a:r>
              <a:rPr lang="en-US" altLang="zh-CN">
                <a:solidFill>
                  <a:schemeClr val="tx1"/>
                </a:solidFill>
                <a:sym typeface="Symbol" panose="05050102010706020507" pitchFamily="18" charset="2"/>
              </a:rPr>
              <a:t>3</a:t>
            </a:r>
            <a:r>
              <a:rPr lang="zh-CN" altLang="en-US">
                <a:solidFill>
                  <a:schemeClr val="tx1"/>
                </a:solidFill>
                <a:sym typeface="Symbol" panose="05050102010706020507" pitchFamily="18" charset="2"/>
              </a:rPr>
              <a:t>）</a:t>
            </a:r>
          </a:p>
        </p:txBody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8362950" cy="5445125"/>
          </a:xfrm>
        </p:spPr>
        <p:txBody>
          <a:bodyPr/>
          <a:lstStyle/>
          <a:p>
            <a:r>
              <a:rPr lang="zh-CN" altLang="en-US" sz="2800"/>
              <a:t>    “管理信息系统”一词在中国最早出现于</a:t>
            </a:r>
            <a:r>
              <a:rPr lang="en-US" altLang="zh-CN" sz="2800"/>
              <a:t>20</a:t>
            </a:r>
            <a:r>
              <a:rPr lang="zh-CN" altLang="en-US" sz="2800"/>
              <a:t>世纪</a:t>
            </a:r>
            <a:r>
              <a:rPr lang="en-US" altLang="zh-CN" sz="2800"/>
              <a:t>70</a:t>
            </a:r>
            <a:r>
              <a:rPr lang="zh-CN" altLang="en-US" sz="2800"/>
              <a:t>年代末</a:t>
            </a:r>
            <a:r>
              <a:rPr lang="en-US" altLang="zh-CN" sz="2800"/>
              <a:t>80</a:t>
            </a:r>
            <a:r>
              <a:rPr lang="zh-CN" altLang="en-US" sz="2800"/>
              <a:t>年代初，根据中国的特点，许多从事管理信息系统工作的学者给管理信息系统也下了一个定义：管理信息系统是“一个由</a:t>
            </a:r>
            <a:r>
              <a:rPr lang="zh-CN" altLang="en-US" sz="2800" b="1" u="sng">
                <a:solidFill>
                  <a:srgbClr val="FF3300"/>
                </a:solidFill>
              </a:rPr>
              <a:t>人、计算机等组成</a:t>
            </a:r>
            <a:r>
              <a:rPr lang="zh-CN" altLang="en-US" sz="2800"/>
              <a:t>的能进行</a:t>
            </a:r>
            <a:r>
              <a:rPr lang="zh-CN" altLang="en-US" sz="2800" b="1" u="sng">
                <a:solidFill>
                  <a:srgbClr val="FF3300"/>
                </a:solidFill>
              </a:rPr>
              <a:t>信息的收集、传递、存储、加工、维护和使用的系统</a:t>
            </a:r>
            <a:r>
              <a:rPr lang="zh-CN" altLang="en-US" sz="2800"/>
              <a:t>。管理信息系统能实测企业的各种运行情况；利用过去的数据预测未来；从企业全局出发辅助企业进行</a:t>
            </a:r>
            <a:r>
              <a:rPr lang="zh-CN" altLang="en-US" sz="2800" b="1" u="sng">
                <a:solidFill>
                  <a:srgbClr val="FF3300"/>
                </a:solidFill>
              </a:rPr>
              <a:t>决策</a:t>
            </a:r>
            <a:r>
              <a:rPr lang="zh-CN" altLang="en-US" sz="2800"/>
              <a:t>；利用信息</a:t>
            </a:r>
            <a:r>
              <a:rPr lang="zh-CN" altLang="en-US" sz="2800" b="1" u="sng">
                <a:solidFill>
                  <a:srgbClr val="FF3300"/>
                </a:solidFill>
              </a:rPr>
              <a:t>控制</a:t>
            </a:r>
            <a:r>
              <a:rPr lang="zh-CN" altLang="en-US" sz="2800"/>
              <a:t>企业的行为；帮助企业</a:t>
            </a:r>
            <a:r>
              <a:rPr lang="zh-CN" altLang="en-US" sz="2800" b="1" u="sng">
                <a:solidFill>
                  <a:srgbClr val="FF3300"/>
                </a:solidFill>
              </a:rPr>
              <a:t>实现其规划目标</a:t>
            </a:r>
            <a:r>
              <a:rPr lang="zh-CN" altLang="en-US" sz="2800"/>
              <a:t>。”</a:t>
            </a:r>
          </a:p>
          <a:p>
            <a:r>
              <a:rPr lang="zh-CN" altLang="en-US" sz="2800"/>
              <a:t>    问题：从这个定义上看，管理信息系统的</a:t>
            </a:r>
            <a:r>
              <a:rPr lang="zh-CN" altLang="en-US" sz="2800" b="1" u="sng">
                <a:solidFill>
                  <a:srgbClr val="FF3300"/>
                </a:solidFill>
              </a:rPr>
              <a:t>组成包括哪些？功能包括哪些？目标包括哪些？</a:t>
            </a:r>
          </a:p>
        </p:txBody>
      </p:sp>
    </p:spTree>
    <p:extLst>
      <p:ext uri="{BB962C8B-B14F-4D97-AF65-F5344CB8AC3E}">
        <p14:creationId xmlns:p14="http://schemas.microsoft.com/office/powerpoint/2010/main" val="198674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806450" y="0"/>
            <a:ext cx="8229600" cy="620713"/>
          </a:xfrm>
        </p:spPr>
        <p:txBody>
          <a:bodyPr/>
          <a:lstStyle/>
          <a:p>
            <a:pPr algn="r"/>
            <a:r>
              <a:rPr lang="zh-CN" altLang="en-US" b="1">
                <a:solidFill>
                  <a:schemeClr val="tx1"/>
                </a:solidFill>
                <a:sym typeface="Symbol" panose="05050102010706020507" pitchFamily="18" charset="2"/>
              </a:rPr>
              <a:t>管理信息系统的定义</a:t>
            </a:r>
            <a:r>
              <a:rPr lang="zh-CN" altLang="en-US">
                <a:solidFill>
                  <a:schemeClr val="tx1"/>
                </a:solidFill>
                <a:sym typeface="Symbol" panose="05050102010706020507" pitchFamily="18" charset="2"/>
              </a:rPr>
              <a:t> （</a:t>
            </a:r>
            <a:r>
              <a:rPr lang="en-US" altLang="zh-CN">
                <a:solidFill>
                  <a:schemeClr val="tx1"/>
                </a:solidFill>
                <a:sym typeface="Symbol" panose="05050102010706020507" pitchFamily="18" charset="2"/>
              </a:rPr>
              <a:t>4</a:t>
            </a:r>
            <a:r>
              <a:rPr lang="zh-CN" altLang="en-US">
                <a:solidFill>
                  <a:schemeClr val="tx1"/>
                </a:solidFill>
                <a:sym typeface="Symbol" panose="05050102010706020507" pitchFamily="18" charset="2"/>
              </a:rPr>
              <a:t>）</a:t>
            </a:r>
          </a:p>
        </p:txBody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362950" cy="60261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700"/>
              <a:t>       ２０世纪９０年代以后，支持管理信息系统的一些环境和技术有了很大的变化，因而对管理信息系统的定义的描述也有了一些变化： </a:t>
            </a:r>
          </a:p>
          <a:p>
            <a:pPr>
              <a:lnSpc>
                <a:spcPct val="90000"/>
              </a:lnSpc>
            </a:pPr>
            <a:r>
              <a:rPr lang="zh-CN" altLang="en-US" sz="2700"/>
              <a:t>    信息系统不仅是一个能向管理者提供帮助的</a:t>
            </a:r>
            <a:r>
              <a:rPr lang="zh-CN" altLang="en-US" sz="2700" b="1" u="sng">
                <a:solidFill>
                  <a:srgbClr val="FF3300"/>
                </a:solidFill>
              </a:rPr>
              <a:t>基于计算机的人机系统</a:t>
            </a:r>
            <a:r>
              <a:rPr lang="zh-CN" altLang="en-US" sz="2700"/>
              <a:t>，而且也是一个社会技术系统，因此，应将信息系统放在组织与社会这个大背景中去考察，并把考察的重点，从科学理论转向社会实践，从技术方法转向使用这些技术的组织与人，从系统本身转向系统与组织、环境的交互作用。 </a:t>
            </a:r>
          </a:p>
          <a:p>
            <a:pPr>
              <a:lnSpc>
                <a:spcPct val="90000"/>
              </a:lnSpc>
            </a:pPr>
            <a:r>
              <a:rPr lang="zh-CN" altLang="en-US" sz="2700"/>
              <a:t>     管理信息系统的应用不仅有赖于</a:t>
            </a:r>
            <a:r>
              <a:rPr lang="zh-CN" altLang="en-US" sz="2700" b="1" u="sng">
                <a:solidFill>
                  <a:srgbClr val="FF3300"/>
                </a:solidFill>
              </a:rPr>
              <a:t>信息技术本身，而且依赖于组织的外部环境</a:t>
            </a:r>
            <a:r>
              <a:rPr lang="zh-CN" altLang="en-US" sz="2700"/>
              <a:t>。开始关注对系统的需求</a:t>
            </a:r>
          </a:p>
        </p:txBody>
      </p:sp>
    </p:spTree>
    <p:extLst>
      <p:ext uri="{BB962C8B-B14F-4D97-AF65-F5344CB8AC3E}">
        <p14:creationId xmlns:p14="http://schemas.microsoft.com/office/powerpoint/2010/main" val="67464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1.1.6 </a:t>
            </a:r>
            <a:r>
              <a:rPr lang="zh-CN" altLang="en-US" dirty="0" smtClean="0"/>
              <a:t>管理信息系统定义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zh-CN" sz="2800" dirty="0">
              <a:sym typeface="Symbol" pitchFamily="18" charset="2"/>
            </a:endParaRPr>
          </a:p>
          <a:p>
            <a:pPr eaLnBrk="1" hangingPunct="1"/>
            <a:endParaRPr lang="en-US" altLang="zh-CN" sz="2800" dirty="0" smtClean="0">
              <a:sym typeface="Symbol" pitchFamily="18" charset="2"/>
            </a:endParaRPr>
          </a:p>
          <a:p>
            <a:pPr eaLnBrk="1" hangingPunct="1"/>
            <a:r>
              <a:rPr lang="zh-CN" altLang="en-US" sz="2800" dirty="0" smtClean="0">
                <a:sym typeface="Symbol" pitchFamily="18" charset="2"/>
              </a:rPr>
              <a:t>利用计算机的</a:t>
            </a:r>
            <a:r>
              <a:rPr lang="zh-CN" altLang="en-US" sz="2800" dirty="0" smtClean="0">
                <a:solidFill>
                  <a:srgbClr val="FF0000"/>
                </a:solidFill>
                <a:sym typeface="Symbol" pitchFamily="18" charset="2"/>
              </a:rPr>
              <a:t>软硬件资源</a:t>
            </a:r>
            <a:r>
              <a:rPr lang="zh-CN" altLang="en-US" sz="2800" dirty="0" smtClean="0">
                <a:sym typeface="Symbol" pitchFamily="18" charset="2"/>
              </a:rPr>
              <a:t>、网络通信设备以及办公设备，为实现组织</a:t>
            </a:r>
            <a:r>
              <a:rPr lang="zh-CN" altLang="en-US" sz="2800" dirty="0" smtClean="0">
                <a:solidFill>
                  <a:srgbClr val="FF0000"/>
                </a:solidFill>
                <a:sym typeface="Symbol" pitchFamily="18" charset="2"/>
              </a:rPr>
              <a:t>整体目标</a:t>
            </a:r>
            <a:r>
              <a:rPr lang="zh-CN" altLang="en-US" sz="2800" dirty="0" smtClean="0">
                <a:sym typeface="Symbol" pitchFamily="18" charset="2"/>
              </a:rPr>
              <a:t>，对信息进行收集、传输、存储、加工、输出，给各级管理人员提供业务信息和决策信息，并由其执行管理过程的</a:t>
            </a:r>
            <a:r>
              <a:rPr lang="zh-CN" altLang="en-US" sz="2800" dirty="0" smtClean="0">
                <a:solidFill>
                  <a:srgbClr val="FF0000"/>
                </a:solidFill>
                <a:sym typeface="Symbol" pitchFamily="18" charset="2"/>
              </a:rPr>
              <a:t>人机系统</a:t>
            </a:r>
            <a:r>
              <a:rPr lang="zh-CN" altLang="en-US" sz="2800" dirty="0" smtClean="0">
                <a:sym typeface="Symbol" pitchFamily="18" charset="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AutoShape 2"/>
          <p:cNvSpPr>
            <a:spLocks noChangeArrowheads="1"/>
          </p:cNvSpPr>
          <p:nvPr/>
        </p:nvSpPr>
        <p:spPr bwMode="gray">
          <a:xfrm>
            <a:off x="107950" y="1474788"/>
            <a:ext cx="5715000" cy="5410200"/>
          </a:xfrm>
          <a:prstGeom prst="rightArrow">
            <a:avLst>
              <a:gd name="adj1" fmla="val 79306"/>
              <a:gd name="adj2" fmla="val 26164"/>
            </a:avLst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03" name="AutoShape 3"/>
          <p:cNvSpPr>
            <a:spLocks noChangeArrowheads="1"/>
          </p:cNvSpPr>
          <p:nvPr/>
        </p:nvSpPr>
        <p:spPr bwMode="blackWhite">
          <a:xfrm>
            <a:off x="355600" y="2051050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人机系统 </a:t>
            </a:r>
          </a:p>
        </p:txBody>
      </p:sp>
      <p:sp>
        <p:nvSpPr>
          <p:cNvPr id="460804" name="AutoShape 4"/>
          <p:cNvSpPr>
            <a:spLocks noChangeArrowheads="1"/>
          </p:cNvSpPr>
          <p:nvPr/>
        </p:nvSpPr>
        <p:spPr bwMode="blackWhite">
          <a:xfrm>
            <a:off x="355600" y="3151188"/>
            <a:ext cx="4038600" cy="990600"/>
          </a:xfrm>
          <a:prstGeom prst="roundRect">
            <a:avLst>
              <a:gd name="adj" fmla="val 9106"/>
            </a:avLst>
          </a:prstGeom>
          <a:solidFill>
            <a:srgbClr val="339966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一体化的集成系统 </a:t>
            </a:r>
          </a:p>
        </p:txBody>
      </p:sp>
      <p:sp>
        <p:nvSpPr>
          <p:cNvPr id="460805" name="AutoShape 5"/>
          <p:cNvSpPr>
            <a:spLocks noChangeArrowheads="1"/>
          </p:cNvSpPr>
          <p:nvPr/>
        </p:nvSpPr>
        <p:spPr bwMode="blackWhite">
          <a:xfrm>
            <a:off x="355600" y="5349875"/>
            <a:ext cx="4038600" cy="990600"/>
          </a:xfrm>
          <a:prstGeom prst="roundRect">
            <a:avLst>
              <a:gd name="adj" fmla="val 9106"/>
            </a:avLst>
          </a:prstGeom>
          <a:solidFill>
            <a:schemeClr val="hlink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中心数据库 网络系统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（重要标志） </a:t>
            </a:r>
          </a:p>
        </p:txBody>
      </p:sp>
      <p:sp>
        <p:nvSpPr>
          <p:cNvPr id="460806" name="AutoShape 6"/>
          <p:cNvSpPr>
            <a:spLocks noChangeArrowheads="1"/>
          </p:cNvSpPr>
          <p:nvPr/>
        </p:nvSpPr>
        <p:spPr bwMode="blackWhite">
          <a:xfrm>
            <a:off x="371331" y="4283304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数学模型的应用 </a:t>
            </a:r>
          </a:p>
        </p:txBody>
      </p:sp>
      <p:sp>
        <p:nvSpPr>
          <p:cNvPr id="460807" name="Rectangle 7"/>
          <p:cNvSpPr>
            <a:spLocks noChangeArrowheads="1"/>
          </p:cNvSpPr>
          <p:nvPr/>
        </p:nvSpPr>
        <p:spPr bwMode="auto">
          <a:xfrm>
            <a:off x="5724525" y="1773238"/>
            <a:ext cx="3141663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管理信息系统的三大构成要素，即：系统的观点、数学的方法和计算机的应用，它们反映了企业在管理思想、管理方法和管理手段方面的先进性，因此管理信息系统是管理现代化的重要标志。 </a:t>
            </a:r>
          </a:p>
        </p:txBody>
      </p:sp>
      <p:sp>
        <p:nvSpPr>
          <p:cNvPr id="460809" name="Text Box 9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1.1.7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管理信息系统的特点</a:t>
            </a:r>
          </a:p>
        </p:txBody>
      </p:sp>
      <p:sp>
        <p:nvSpPr>
          <p:cNvPr id="460810" name="Text Box 10"/>
          <p:cNvSpPr txBox="1">
            <a:spLocks noChangeArrowheads="1"/>
          </p:cNvSpPr>
          <p:nvPr/>
        </p:nvSpPr>
        <p:spPr bwMode="auto">
          <a:xfrm>
            <a:off x="1331913" y="1125538"/>
            <a:ext cx="27352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MIS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特点</a:t>
            </a:r>
          </a:p>
        </p:txBody>
      </p:sp>
    </p:spTree>
    <p:extLst>
      <p:ext uri="{BB962C8B-B14F-4D97-AF65-F5344CB8AC3E}">
        <p14:creationId xmlns:p14="http://schemas.microsoft.com/office/powerpoint/2010/main" val="145414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621088" y="2411413"/>
            <a:ext cx="4411662" cy="1220787"/>
            <a:chOff x="3650291" y="1805278"/>
            <a:chExt cx="4412200" cy="914847"/>
          </a:xfrm>
        </p:grpSpPr>
        <p:pic>
          <p:nvPicPr>
            <p:cNvPr id="461827" name="矩形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0291" y="2069512"/>
              <a:ext cx="4412200" cy="65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61828" name="组合 5"/>
            <p:cNvGrpSpPr>
              <a:grpSpLocks/>
            </p:cNvGrpSpPr>
            <p:nvPr/>
          </p:nvGrpSpPr>
          <p:grpSpPr bwMode="auto">
            <a:xfrm>
              <a:off x="3941944" y="1805278"/>
              <a:ext cx="746584" cy="746584"/>
              <a:chOff x="3811619" y="2311385"/>
              <a:chExt cx="950912" cy="950912"/>
            </a:xfrm>
          </p:grpSpPr>
          <p:pic>
            <p:nvPicPr>
              <p:cNvPr id="461829" name="圆角矩形 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1619" y="2311385"/>
                <a:ext cx="950912" cy="950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1830" name="TextBox 61"/>
              <p:cNvSpPr txBox="1">
                <a:spLocks noChangeArrowheads="1"/>
              </p:cNvSpPr>
              <p:nvPr/>
            </p:nvSpPr>
            <p:spPr bwMode="auto">
              <a:xfrm>
                <a:off x="4102131" y="2601897"/>
                <a:ext cx="379413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8080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</a:t>
                </a:r>
              </a:p>
            </p:txBody>
          </p:sp>
        </p:grpSp>
      </p:grpSp>
      <p:sp>
        <p:nvSpPr>
          <p:cNvPr id="9" name="TextBox 71"/>
          <p:cNvSpPr txBox="1">
            <a:spLocks noChangeArrowheads="1"/>
          </p:cNvSpPr>
          <p:nvPr/>
        </p:nvSpPr>
        <p:spPr bwMode="auto">
          <a:xfrm>
            <a:off x="4524375" y="2843213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DSS </a:t>
            </a: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217863" y="3328988"/>
            <a:ext cx="4810125" cy="1228725"/>
            <a:chOff x="3247708" y="2494528"/>
            <a:chExt cx="4809797" cy="919832"/>
          </a:xfrm>
        </p:grpSpPr>
        <p:pic>
          <p:nvPicPr>
            <p:cNvPr id="461833" name="矩形 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7708" y="2762501"/>
              <a:ext cx="4809797" cy="651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61834" name="组合 11"/>
            <p:cNvGrpSpPr>
              <a:grpSpLocks/>
            </p:cNvGrpSpPr>
            <p:nvPr/>
          </p:nvGrpSpPr>
          <p:grpSpPr bwMode="auto">
            <a:xfrm>
              <a:off x="3597942" y="2494528"/>
              <a:ext cx="746584" cy="746585"/>
              <a:chOff x="3373469" y="3189272"/>
              <a:chExt cx="950912" cy="950913"/>
            </a:xfrm>
          </p:grpSpPr>
          <p:pic>
            <p:nvPicPr>
              <p:cNvPr id="461835" name="圆角矩形 1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3469" y="3189272"/>
                <a:ext cx="950912" cy="950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1836" name="TextBox 61"/>
              <p:cNvSpPr txBox="1">
                <a:spLocks noChangeArrowheads="1"/>
              </p:cNvSpPr>
              <p:nvPr/>
            </p:nvSpPr>
            <p:spPr bwMode="auto">
              <a:xfrm>
                <a:off x="3662394" y="3476610"/>
                <a:ext cx="379412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8080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</a:t>
                </a:r>
              </a:p>
            </p:txBody>
          </p:sp>
        </p:grp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792413" y="4268788"/>
            <a:ext cx="5227637" cy="1211262"/>
            <a:chOff x="2821445" y="3198736"/>
            <a:chExt cx="5227336" cy="908614"/>
          </a:xfrm>
        </p:grpSpPr>
        <p:pic>
          <p:nvPicPr>
            <p:cNvPr id="461838" name="矩形 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1445" y="3456737"/>
              <a:ext cx="5227336" cy="65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61839" name="组合 16"/>
            <p:cNvGrpSpPr>
              <a:grpSpLocks/>
            </p:cNvGrpSpPr>
            <p:nvPr/>
          </p:nvGrpSpPr>
          <p:grpSpPr bwMode="auto">
            <a:xfrm>
              <a:off x="3180403" y="3198736"/>
              <a:ext cx="747831" cy="746584"/>
              <a:chOff x="2841656" y="4086210"/>
              <a:chExt cx="952500" cy="950912"/>
            </a:xfrm>
          </p:grpSpPr>
          <p:pic>
            <p:nvPicPr>
              <p:cNvPr id="461840" name="圆角矩形 1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1656" y="4086210"/>
                <a:ext cx="952500" cy="950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1841" name="TextBox 61"/>
              <p:cNvSpPr txBox="1">
                <a:spLocks noChangeArrowheads="1"/>
              </p:cNvSpPr>
              <p:nvPr/>
            </p:nvSpPr>
            <p:spPr bwMode="auto">
              <a:xfrm>
                <a:off x="3128994" y="4375135"/>
                <a:ext cx="379412" cy="306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8080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4</a:t>
                </a:r>
              </a:p>
            </p:txBody>
          </p:sp>
        </p:grp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2419350" y="5194300"/>
            <a:ext cx="5624513" cy="1212850"/>
            <a:chOff x="2448776" y="3892971"/>
            <a:chExt cx="5623686" cy="908615"/>
          </a:xfrm>
        </p:grpSpPr>
        <p:pic>
          <p:nvPicPr>
            <p:cNvPr id="461843" name="矩形 5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776" y="4145988"/>
              <a:ext cx="5623686" cy="655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61844" name="组合 21"/>
            <p:cNvGrpSpPr>
              <a:grpSpLocks/>
            </p:cNvGrpSpPr>
            <p:nvPr/>
          </p:nvGrpSpPr>
          <p:grpSpPr bwMode="auto">
            <a:xfrm>
              <a:off x="2817706" y="3892971"/>
              <a:ext cx="746584" cy="746585"/>
              <a:chOff x="2379694" y="4970447"/>
              <a:chExt cx="950912" cy="950913"/>
            </a:xfrm>
          </p:grpSpPr>
          <p:pic>
            <p:nvPicPr>
              <p:cNvPr id="461845" name="圆角矩形 16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9694" y="4970447"/>
                <a:ext cx="950912" cy="950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1846" name="TextBox 61"/>
              <p:cNvSpPr txBox="1">
                <a:spLocks noChangeArrowheads="1"/>
              </p:cNvSpPr>
              <p:nvPr/>
            </p:nvSpPr>
            <p:spPr bwMode="auto">
              <a:xfrm>
                <a:off x="2667031" y="5259372"/>
                <a:ext cx="37782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8080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5</a:t>
                </a:r>
              </a:p>
            </p:txBody>
          </p:sp>
        </p:grpSp>
      </p:grpSp>
      <p:pic>
        <p:nvPicPr>
          <p:cNvPr id="25" name="任意多边形 18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338263"/>
            <a:ext cx="239712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34"/>
          <p:cNvSpPr txBox="1">
            <a:spLocks noChangeArrowheads="1"/>
          </p:cNvSpPr>
          <p:nvPr/>
        </p:nvSpPr>
        <p:spPr bwMode="auto">
          <a:xfrm>
            <a:off x="4170363" y="3790950"/>
            <a:ext cx="2132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MIS</a:t>
            </a:r>
          </a:p>
        </p:txBody>
      </p:sp>
      <p:sp>
        <p:nvSpPr>
          <p:cNvPr id="27" name="TextBox 71"/>
          <p:cNvSpPr txBox="1">
            <a:spLocks noChangeArrowheads="1"/>
          </p:cNvSpPr>
          <p:nvPr/>
        </p:nvSpPr>
        <p:spPr bwMode="auto">
          <a:xfrm>
            <a:off x="3759200" y="46942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KWS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OAS</a:t>
            </a:r>
          </a:p>
        </p:txBody>
      </p:sp>
      <p:sp>
        <p:nvSpPr>
          <p:cNvPr id="28" name="TextBox 71"/>
          <p:cNvSpPr txBox="1">
            <a:spLocks noChangeArrowheads="1"/>
          </p:cNvSpPr>
          <p:nvPr/>
        </p:nvSpPr>
        <p:spPr bwMode="auto">
          <a:xfrm>
            <a:off x="3386138" y="5627688"/>
            <a:ext cx="2770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事务处理系统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TPS</a:t>
            </a:r>
          </a:p>
        </p:txBody>
      </p:sp>
      <p:pic>
        <p:nvPicPr>
          <p:cNvPr id="29" name="图片 28" descr="未标题-1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719263"/>
            <a:ext cx="150018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971925" y="1477963"/>
            <a:ext cx="4019550" cy="1193800"/>
            <a:chOff x="4037916" y="1130984"/>
            <a:chExt cx="4019590" cy="894904"/>
          </a:xfrm>
        </p:grpSpPr>
        <p:pic>
          <p:nvPicPr>
            <p:cNvPr id="461853" name="矩形 1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7916" y="1375275"/>
              <a:ext cx="4019590" cy="65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61854" name="组合 31"/>
            <p:cNvGrpSpPr>
              <a:grpSpLocks/>
            </p:cNvGrpSpPr>
            <p:nvPr/>
          </p:nvGrpSpPr>
          <p:grpSpPr bwMode="auto">
            <a:xfrm>
              <a:off x="4344526" y="1130984"/>
              <a:ext cx="746585" cy="746585"/>
              <a:chOff x="4324381" y="1452547"/>
              <a:chExt cx="950913" cy="950913"/>
            </a:xfrm>
          </p:grpSpPr>
          <p:pic>
            <p:nvPicPr>
              <p:cNvPr id="461855" name="圆角矩形 22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4381" y="1452547"/>
                <a:ext cx="950913" cy="950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1856" name="TextBox 61"/>
              <p:cNvSpPr txBox="1">
                <a:spLocks noChangeArrowheads="1"/>
              </p:cNvSpPr>
              <p:nvPr/>
            </p:nvSpPr>
            <p:spPr bwMode="auto">
              <a:xfrm>
                <a:off x="4611678" y="1737669"/>
                <a:ext cx="380365" cy="291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80808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</a:t>
                </a:r>
              </a:p>
            </p:txBody>
          </p:sp>
        </p:grpSp>
      </p:grp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900613" y="1814513"/>
            <a:ext cx="2130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ESS</a:t>
            </a:r>
          </a:p>
        </p:txBody>
      </p:sp>
      <p:sp>
        <p:nvSpPr>
          <p:cNvPr id="461859" name="Text Box 35"/>
          <p:cNvSpPr txBox="1">
            <a:spLocks noChangeArrowheads="1"/>
          </p:cNvSpPr>
          <p:nvPr/>
        </p:nvSpPr>
        <p:spPr bwMode="auto">
          <a:xfrm>
            <a:off x="1788318" y="190669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1.2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管理信息系统的产生和发展</a:t>
            </a:r>
          </a:p>
        </p:txBody>
      </p:sp>
    </p:spTree>
    <p:extLst>
      <p:ext uri="{BB962C8B-B14F-4D97-AF65-F5344CB8AC3E}">
        <p14:creationId xmlns:p14="http://schemas.microsoft.com/office/powerpoint/2010/main" val="6169675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7" grpId="0"/>
      <p:bldP spid="28" grpId="0"/>
      <p:bldP spid="3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Rectangle 2"/>
          <p:cNvSpPr>
            <a:spLocks noChangeArrowheads="1"/>
          </p:cNvSpPr>
          <p:nvPr/>
        </p:nvSpPr>
        <p:spPr bwMode="auto">
          <a:xfrm>
            <a:off x="0" y="692150"/>
            <a:ext cx="9144000" cy="5473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   </a:t>
            </a:r>
            <a:endParaRPr lang="zh-CN" altLang="en-US" sz="3200" b="1" dirty="0">
              <a:solidFill>
                <a:srgbClr val="E4E925"/>
              </a:solidFill>
              <a:effectLst>
                <a:outerShdw blurRad="38100" dist="38100" dir="2700000" algn="tl">
                  <a:srgbClr val="C0C0C0"/>
                </a:outerShdw>
              </a:effectLst>
              <a:sym typeface="Symbol" pitchFamily="18" charset="2"/>
            </a:endParaRP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MIS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可从服务的组织对象、层次、职能等角度分类。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见下图：       层次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                  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   高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   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   中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组织   低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 专业型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     企业                           职能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    行政机关 市场 生产 财务 人力资源</a:t>
            </a: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  <a:p>
            <a:pPr>
              <a:lnSpc>
                <a:spcPct val="100000"/>
              </a:lnSpc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           </a:t>
            </a:r>
          </a:p>
        </p:txBody>
      </p:sp>
      <p:grpSp>
        <p:nvGrpSpPr>
          <p:cNvPr id="104451" name="Group 3"/>
          <p:cNvGrpSpPr>
            <a:grpSpLocks/>
          </p:cNvGrpSpPr>
          <p:nvPr/>
        </p:nvGrpSpPr>
        <p:grpSpPr bwMode="auto">
          <a:xfrm>
            <a:off x="1905000" y="1905000"/>
            <a:ext cx="5257800" cy="3657600"/>
            <a:chOff x="1200" y="1200"/>
            <a:chExt cx="3312" cy="2304"/>
          </a:xfrm>
        </p:grpSpPr>
        <p:sp>
          <p:nvSpPr>
            <p:cNvPr id="104453" name="Rectangle 4"/>
            <p:cNvSpPr>
              <a:spLocks noChangeArrowheads="1"/>
            </p:cNvSpPr>
            <p:nvPr/>
          </p:nvSpPr>
          <p:spPr bwMode="auto">
            <a:xfrm>
              <a:off x="2256" y="2208"/>
              <a:ext cx="1584" cy="1296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2513000" prstMaterial="legacyWirefram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04454" name="Line 5"/>
            <p:cNvSpPr>
              <a:spLocks noChangeShapeType="1"/>
            </p:cNvSpPr>
            <p:nvPr/>
          </p:nvSpPr>
          <p:spPr bwMode="auto">
            <a:xfrm>
              <a:off x="2256" y="3504"/>
              <a:ext cx="2256" cy="0"/>
            </a:xfrm>
            <a:prstGeom prst="line">
              <a:avLst/>
            </a:prstGeom>
            <a:noFill/>
            <a:ln w="28575">
              <a:solidFill>
                <a:srgbClr val="99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55" name="Line 6"/>
            <p:cNvSpPr>
              <a:spLocks noChangeShapeType="1"/>
            </p:cNvSpPr>
            <p:nvPr/>
          </p:nvSpPr>
          <p:spPr bwMode="auto">
            <a:xfrm flipV="1">
              <a:off x="2256" y="1200"/>
              <a:ext cx="0" cy="2304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56" name="Line 7"/>
            <p:cNvSpPr>
              <a:spLocks noChangeShapeType="1"/>
            </p:cNvSpPr>
            <p:nvPr/>
          </p:nvSpPr>
          <p:spPr bwMode="auto">
            <a:xfrm flipH="1" flipV="1">
              <a:off x="1200" y="2448"/>
              <a:ext cx="1056" cy="105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57" name="Line 8"/>
            <p:cNvSpPr>
              <a:spLocks noChangeShapeType="1"/>
            </p:cNvSpPr>
            <p:nvPr/>
          </p:nvSpPr>
          <p:spPr bwMode="auto">
            <a:xfrm>
              <a:off x="2256" y="2208"/>
              <a:ext cx="1584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58" name="Line 9"/>
            <p:cNvSpPr>
              <a:spLocks noChangeShapeType="1"/>
            </p:cNvSpPr>
            <p:nvPr/>
          </p:nvSpPr>
          <p:spPr bwMode="auto">
            <a:xfrm>
              <a:off x="3840" y="2208"/>
              <a:ext cx="0" cy="1296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59" name="Line 10"/>
            <p:cNvSpPr>
              <a:spLocks noChangeShapeType="1"/>
            </p:cNvSpPr>
            <p:nvPr/>
          </p:nvSpPr>
          <p:spPr bwMode="auto">
            <a:xfrm>
              <a:off x="3264" y="1632"/>
              <a:ext cx="576" cy="576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0" name="Line 11"/>
            <p:cNvSpPr>
              <a:spLocks noChangeShapeType="1"/>
            </p:cNvSpPr>
            <p:nvPr/>
          </p:nvSpPr>
          <p:spPr bwMode="auto">
            <a:xfrm>
              <a:off x="1680" y="1632"/>
              <a:ext cx="1584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1" name="Line 12"/>
            <p:cNvSpPr>
              <a:spLocks noChangeShapeType="1"/>
            </p:cNvSpPr>
            <p:nvPr/>
          </p:nvSpPr>
          <p:spPr bwMode="auto">
            <a:xfrm>
              <a:off x="1680" y="1632"/>
              <a:ext cx="576" cy="576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2" name="Line 13"/>
            <p:cNvSpPr>
              <a:spLocks noChangeShapeType="1"/>
            </p:cNvSpPr>
            <p:nvPr/>
          </p:nvSpPr>
          <p:spPr bwMode="auto">
            <a:xfrm>
              <a:off x="1680" y="1632"/>
              <a:ext cx="0" cy="1296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3" name="Line 14"/>
            <p:cNvSpPr>
              <a:spLocks noChangeShapeType="1"/>
            </p:cNvSpPr>
            <p:nvPr/>
          </p:nvSpPr>
          <p:spPr bwMode="auto">
            <a:xfrm>
              <a:off x="1680" y="2928"/>
              <a:ext cx="1584" cy="0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4" name="Line 15"/>
            <p:cNvSpPr>
              <a:spLocks noChangeShapeType="1"/>
            </p:cNvSpPr>
            <p:nvPr/>
          </p:nvSpPr>
          <p:spPr bwMode="auto">
            <a:xfrm>
              <a:off x="3264" y="2928"/>
              <a:ext cx="576" cy="576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5" name="Line 16"/>
            <p:cNvSpPr>
              <a:spLocks noChangeShapeType="1"/>
            </p:cNvSpPr>
            <p:nvPr/>
          </p:nvSpPr>
          <p:spPr bwMode="auto">
            <a:xfrm flipV="1">
              <a:off x="3264" y="1632"/>
              <a:ext cx="0" cy="1296"/>
            </a:xfrm>
            <a:prstGeom prst="line">
              <a:avLst/>
            </a:prstGeom>
            <a:noFill/>
            <a:ln w="28575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6" name="Line 17"/>
            <p:cNvSpPr>
              <a:spLocks noChangeShapeType="1"/>
            </p:cNvSpPr>
            <p:nvPr/>
          </p:nvSpPr>
          <p:spPr bwMode="auto">
            <a:xfrm>
              <a:off x="2256" y="2592"/>
              <a:ext cx="1584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7" name="Line 18"/>
            <p:cNvSpPr>
              <a:spLocks noChangeShapeType="1"/>
            </p:cNvSpPr>
            <p:nvPr/>
          </p:nvSpPr>
          <p:spPr bwMode="auto">
            <a:xfrm>
              <a:off x="2256" y="3024"/>
              <a:ext cx="1584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8" name="Line 19"/>
            <p:cNvSpPr>
              <a:spLocks noChangeShapeType="1"/>
            </p:cNvSpPr>
            <p:nvPr/>
          </p:nvSpPr>
          <p:spPr bwMode="auto">
            <a:xfrm flipH="1" flipV="1">
              <a:off x="1680" y="2016"/>
              <a:ext cx="576" cy="576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69" name="Line 20"/>
            <p:cNvSpPr>
              <a:spLocks noChangeShapeType="1"/>
            </p:cNvSpPr>
            <p:nvPr/>
          </p:nvSpPr>
          <p:spPr bwMode="auto">
            <a:xfrm flipH="1" flipV="1">
              <a:off x="1680" y="2448"/>
              <a:ext cx="576" cy="576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70" name="Line 21"/>
            <p:cNvSpPr>
              <a:spLocks noChangeShapeType="1"/>
            </p:cNvSpPr>
            <p:nvPr/>
          </p:nvSpPr>
          <p:spPr bwMode="auto">
            <a:xfrm>
              <a:off x="1872" y="1824"/>
              <a:ext cx="0" cy="129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71" name="Line 22"/>
            <p:cNvSpPr>
              <a:spLocks noChangeShapeType="1"/>
            </p:cNvSpPr>
            <p:nvPr/>
          </p:nvSpPr>
          <p:spPr bwMode="auto">
            <a:xfrm>
              <a:off x="2064" y="2016"/>
              <a:ext cx="0" cy="129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72" name="Line 23"/>
            <p:cNvSpPr>
              <a:spLocks noChangeShapeType="1"/>
            </p:cNvSpPr>
            <p:nvPr/>
          </p:nvSpPr>
          <p:spPr bwMode="auto">
            <a:xfrm>
              <a:off x="3072" y="2208"/>
              <a:ext cx="0" cy="1296"/>
            </a:xfrm>
            <a:prstGeom prst="line">
              <a:avLst/>
            </a:prstGeom>
            <a:noFill/>
            <a:ln w="28575">
              <a:solidFill>
                <a:srgbClr val="99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73" name="Line 24"/>
            <p:cNvSpPr>
              <a:spLocks noChangeShapeType="1"/>
            </p:cNvSpPr>
            <p:nvPr/>
          </p:nvSpPr>
          <p:spPr bwMode="auto">
            <a:xfrm>
              <a:off x="2640" y="2208"/>
              <a:ext cx="0" cy="1296"/>
            </a:xfrm>
            <a:prstGeom prst="line">
              <a:avLst/>
            </a:prstGeom>
            <a:noFill/>
            <a:ln w="28575">
              <a:solidFill>
                <a:srgbClr val="99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474" name="Line 25"/>
            <p:cNvSpPr>
              <a:spLocks noChangeShapeType="1"/>
            </p:cNvSpPr>
            <p:nvPr/>
          </p:nvSpPr>
          <p:spPr bwMode="auto">
            <a:xfrm>
              <a:off x="3456" y="2208"/>
              <a:ext cx="0" cy="1296"/>
            </a:xfrm>
            <a:prstGeom prst="line">
              <a:avLst/>
            </a:prstGeom>
            <a:noFill/>
            <a:ln w="28575">
              <a:solidFill>
                <a:srgbClr val="99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4452" name="Rectangle 26"/>
          <p:cNvSpPr>
            <a:spLocks noChangeArrowheads="1"/>
          </p:cNvSpPr>
          <p:nvPr/>
        </p:nvSpPr>
        <p:spPr bwMode="auto">
          <a:xfrm>
            <a:off x="2123281" y="0"/>
            <a:ext cx="489743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50000"/>
              </a:spcBef>
              <a:buNone/>
              <a:defRPr/>
            </a:pPr>
            <a:r>
              <a:rPr lang="en-US" altLang="zh-CN" sz="3200" b="1" dirty="0">
                <a:solidFill>
                  <a:srgbClr val="003366"/>
                </a:solidFill>
                <a:latin typeface="Arial" panose="020B0604020202020204" pitchFamily="34" charset="0"/>
              </a:rPr>
              <a:t>1.3 </a:t>
            </a:r>
            <a:r>
              <a:rPr lang="zh-CN" altLang="en-US" sz="3200" b="1" dirty="0">
                <a:solidFill>
                  <a:srgbClr val="003366"/>
                </a:solidFill>
                <a:latin typeface="Arial" panose="020B0604020202020204" pitchFamily="34" charset="0"/>
              </a:rPr>
              <a:t>管理信息系统的分类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ws_67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9" r="6532" b="10991"/>
          <a:stretch/>
        </p:blipFill>
        <p:spPr bwMode="auto">
          <a:xfrm>
            <a:off x="652463" y="950431"/>
            <a:ext cx="7331477" cy="4926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7142163" y="776288"/>
            <a:ext cx="282575" cy="6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88"/>
              </a:lnSpc>
              <a:spcBef>
                <a:spcPct val="0"/>
              </a:spcBef>
              <a:buFontTx/>
              <a:buNone/>
            </a:pPr>
            <a:r>
              <a:rPr lang="en-US" altLang="zh-CN" sz="500">
                <a:solidFill>
                  <a:srgbClr val="5F5F5F"/>
                </a:solidFill>
                <a:latin typeface="Times New Roman" pitchFamily="18" charset="0"/>
              </a:rPr>
              <a:t>NANJING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445375" y="760413"/>
            <a:ext cx="676275" cy="8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638"/>
              </a:lnSpc>
              <a:spcBef>
                <a:spcPct val="0"/>
              </a:spcBef>
              <a:buFontTx/>
              <a:buNone/>
            </a:pPr>
            <a:r>
              <a:rPr lang="en-US" altLang="zh-CN" sz="700">
                <a:solidFill>
                  <a:srgbClr val="5F5F5F"/>
                </a:solidFill>
                <a:latin typeface="Times New Roman" pitchFamily="18" charset="0"/>
              </a:rPr>
              <a:t>AUDIT </a:t>
            </a:r>
            <a:r>
              <a:rPr lang="en-US" altLang="zh-CN" sz="500">
                <a:solidFill>
                  <a:srgbClr val="5F5F5F"/>
                </a:solidFill>
                <a:latin typeface="Times New Roman" pitchFamily="18" charset="0"/>
              </a:rPr>
              <a:t>UNIVERSITY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057650" y="1479550"/>
            <a:ext cx="14128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738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00"/>
                </a:solidFill>
                <a:latin typeface="Times New Roman" pitchFamily="18" charset="0"/>
              </a:rPr>
              <a:t>Dell Computer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403350" y="3033713"/>
            <a:ext cx="132715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46831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38"/>
              </a:lnSpc>
              <a:spcBef>
                <a:spcPct val="0"/>
              </a:spcBef>
              <a:buFontTx/>
              <a:buNone/>
            </a:pPr>
            <a:r>
              <a:rPr lang="zh-CN" altLang="en-US" sz="1600" dirty="0"/>
              <a:t>	</a:t>
            </a:r>
            <a:r>
              <a:rPr lang="en-US" altLang="zh-CN" sz="1800" dirty="0">
                <a:solidFill>
                  <a:srgbClr val="CC3300"/>
                </a:solidFill>
                <a:latin typeface="Times New Roman" pitchFamily="18" charset="0"/>
              </a:rPr>
              <a:t>Internet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2288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FFFF00"/>
                </a:solidFill>
                <a:latin typeface="Times New Roman" pitchFamily="18" charset="0"/>
              </a:rPr>
              <a:t>供应商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324225" y="3219450"/>
            <a:ext cx="1393825" cy="81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5461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38"/>
              </a:lnSpc>
              <a:spcBef>
                <a:spcPct val="0"/>
              </a:spcBef>
              <a:buFontTx/>
              <a:buNone/>
            </a:pPr>
            <a:r>
              <a:rPr lang="zh-CN" altLang="en-US" sz="1600" dirty="0"/>
              <a:t>	</a:t>
            </a:r>
            <a:r>
              <a:rPr lang="en-US" altLang="zh-CN" sz="1800" dirty="0">
                <a:solidFill>
                  <a:srgbClr val="CC3300"/>
                </a:solidFill>
                <a:latin typeface="Times New Roman" pitchFamily="18" charset="0"/>
              </a:rPr>
              <a:t>Internet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 dirty="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2588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FFFF00"/>
                </a:solidFill>
                <a:latin typeface="Times New Roman" pitchFamily="18" charset="0"/>
              </a:rPr>
              <a:t>制造合作伙伴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5453063" y="3157538"/>
            <a:ext cx="133667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33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38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CC3300"/>
                </a:solidFill>
                <a:latin typeface="Times New Roman" pitchFamily="18" charset="0"/>
              </a:rPr>
              <a:t>Internet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800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2275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CC3300"/>
                </a:solidFill>
                <a:latin typeface="Times New Roman" pitchFamily="18" charset="0"/>
              </a:rPr>
              <a:t>	</a:t>
            </a:r>
            <a:r>
              <a:rPr lang="zh-CN" altLang="en-US" sz="1800">
                <a:solidFill>
                  <a:srgbClr val="FFFF00"/>
                </a:solidFill>
                <a:latin typeface="Times New Roman" pitchFamily="18" charset="0"/>
              </a:rPr>
              <a:t>物流合作伙伴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892175" y="1533525"/>
            <a:ext cx="239077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75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CC3300"/>
                </a:solidFill>
                <a:latin typeface="Times New Roman" pitchFamily="18" charset="0"/>
              </a:rPr>
              <a:t>顾客利用</a:t>
            </a:r>
            <a:r>
              <a:rPr lang="en-US" altLang="zh-CN" sz="1800" b="1">
                <a:solidFill>
                  <a:srgbClr val="CC3300"/>
                </a:solidFill>
                <a:latin typeface="Times New Roman" pitchFamily="18" charset="0"/>
              </a:rPr>
              <a:t>Web</a:t>
            </a:r>
            <a:r>
              <a:rPr lang="zh-CN" altLang="en-US" sz="1800">
                <a:solidFill>
                  <a:srgbClr val="CC3300"/>
                </a:solidFill>
                <a:latin typeface="Times New Roman" pitchFamily="18" charset="0"/>
              </a:rPr>
              <a:t>查询信息</a:t>
            </a:r>
            <a:r>
              <a:rPr lang="zh-CN" altLang="en-US" sz="1800">
                <a:solidFill>
                  <a:srgbClr val="CC3300"/>
                </a:solidFill>
              </a:rPr>
              <a:t>，</a:t>
            </a:r>
          </a:p>
          <a:p>
            <a:pPr eaLnBrk="1" hangingPunct="1">
              <a:lnSpc>
                <a:spcPts val="21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CC3300"/>
                </a:solidFill>
              </a:rPr>
              <a:t>提出要求或确定定单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218238" y="1249363"/>
            <a:ext cx="1589087" cy="83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1555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300"/>
              </a:lnSpc>
              <a:spcBef>
                <a:spcPct val="0"/>
              </a:spcBef>
              <a:buFontTx/>
              <a:buNone/>
            </a:pPr>
            <a:r>
              <a:rPr lang="en-US" altLang="zh-CN" sz="2500" b="1">
                <a:solidFill>
                  <a:srgbClr val="CC3300"/>
                </a:solidFill>
                <a:latin typeface="Times New Roman" pitchFamily="18" charset="0"/>
              </a:rPr>
              <a:t>Dell Online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2500" b="1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2500" b="1">
              <a:solidFill>
                <a:srgbClr val="CC3300"/>
              </a:solidFill>
              <a:latin typeface="Times New Roman" pitchFamily="18" charset="0"/>
            </a:endParaRPr>
          </a:p>
          <a:p>
            <a:pPr eaLnBrk="1" hangingPunct="1">
              <a:lnSpc>
                <a:spcPts val="2275"/>
              </a:lnSpc>
              <a:spcBef>
                <a:spcPct val="0"/>
              </a:spcBef>
              <a:buFontTx/>
              <a:buNone/>
            </a:pPr>
            <a:r>
              <a:rPr lang="en-US" altLang="zh-CN" sz="2500" b="1">
                <a:solidFill>
                  <a:srgbClr val="CC3300"/>
                </a:solidFill>
                <a:latin typeface="Times New Roman" pitchFamily="18" charset="0"/>
              </a:rPr>
              <a:t>	</a:t>
            </a:r>
            <a:r>
              <a:rPr lang="en-US" altLang="zh-CN" sz="1800">
                <a:solidFill>
                  <a:srgbClr val="CC3300"/>
                </a:solidFill>
                <a:latin typeface="Times New Roman" pitchFamily="18" charset="0"/>
              </a:rPr>
              <a:t>Internet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175000" y="4675188"/>
            <a:ext cx="2800350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75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在</a:t>
            </a: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Autin,Texas</a:t>
            </a: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组装美国</a:t>
            </a: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PC</a:t>
            </a: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；</a:t>
            </a:r>
          </a:p>
          <a:p>
            <a:pPr eaLnBrk="1" hangingPunct="1">
              <a:lnSpc>
                <a:spcPts val="21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在</a:t>
            </a: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Limerick, Ireland</a:t>
            </a: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组装欧</a:t>
            </a:r>
            <a:r>
              <a:rPr lang="zh-CN" altLang="en-US" sz="1800">
                <a:solidFill>
                  <a:srgbClr val="000000"/>
                </a:solidFill>
              </a:rPr>
              <a:t>洲</a:t>
            </a:r>
          </a:p>
          <a:p>
            <a:pPr eaLnBrk="1" hangingPunct="1">
              <a:lnSpc>
                <a:spcPts val="21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PC</a:t>
            </a: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；在</a:t>
            </a: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Penang, Malaysia</a:t>
            </a: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组装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789738" y="4662488"/>
            <a:ext cx="400050" cy="20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588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000000"/>
                </a:solidFill>
                <a:latin typeface="Times New Roman" pitchFamily="18" charset="0"/>
              </a:rPr>
              <a:t>UPS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1284288" y="4622800"/>
            <a:ext cx="14827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77788" algn="l"/>
                <a:tab pos="1666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875"/>
              </a:lnSpc>
              <a:spcBef>
                <a:spcPct val="0"/>
              </a:spcBef>
              <a:buFontTx/>
              <a:buNone/>
            </a:pPr>
            <a:r>
              <a:rPr lang="zh-CN" altLang="en-US" sz="1600"/>
              <a:t>		</a:t>
            </a: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CPU</a:t>
            </a: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：</a:t>
            </a: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intel;</a:t>
            </a:r>
          </a:p>
          <a:p>
            <a:pPr eaLnBrk="1" hangingPunct="1">
              <a:lnSpc>
                <a:spcPts val="21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硬盘：</a:t>
            </a: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maxtor</a:t>
            </a:r>
          </a:p>
          <a:p>
            <a:pPr eaLnBrk="1" hangingPunct="1">
              <a:lnSpc>
                <a:spcPts val="21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Times New Roman" pitchFamily="18" charset="0"/>
              </a:rPr>
              <a:t>主板：</a:t>
            </a:r>
            <a:r>
              <a:rPr lang="en-US" altLang="zh-CN" sz="1800" b="1">
                <a:solidFill>
                  <a:srgbClr val="000000"/>
                </a:solidFill>
                <a:latin typeface="Times New Roman" pitchFamily="18" charset="0"/>
              </a:rPr>
              <a:t>Selection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2"/>
          <p:cNvGrpSpPr>
            <a:grpSpLocks/>
          </p:cNvGrpSpPr>
          <p:nvPr/>
        </p:nvGrpSpPr>
        <p:grpSpPr bwMode="auto">
          <a:xfrm>
            <a:off x="755650" y="1093788"/>
            <a:ext cx="8137525" cy="1182687"/>
            <a:chOff x="476" y="981"/>
            <a:chExt cx="5126" cy="745"/>
          </a:xfrm>
        </p:grpSpPr>
        <p:sp>
          <p:nvSpPr>
            <p:cNvPr id="56348" name="AutoShape 3"/>
            <p:cNvSpPr>
              <a:spLocks noChangeArrowheads="1"/>
            </p:cNvSpPr>
            <p:nvPr/>
          </p:nvSpPr>
          <p:spPr bwMode="gray">
            <a:xfrm>
              <a:off x="476" y="981"/>
              <a:ext cx="5126" cy="718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3F3F3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5556" name="AutoShape 4"/>
            <p:cNvSpPr>
              <a:spLocks noChangeArrowheads="1"/>
            </p:cNvSpPr>
            <p:nvPr/>
          </p:nvSpPr>
          <p:spPr bwMode="gray">
            <a:xfrm>
              <a:off x="603" y="1026"/>
              <a:ext cx="988" cy="588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5557" name="Text Box 5"/>
            <p:cNvSpPr txBox="1">
              <a:spLocks noChangeArrowheads="1"/>
            </p:cNvSpPr>
            <p:nvPr/>
          </p:nvSpPr>
          <p:spPr bwMode="gray">
            <a:xfrm>
              <a:off x="567" y="1162"/>
              <a:ext cx="103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概念结构</a:t>
              </a:r>
            </a:p>
          </p:txBody>
        </p:sp>
        <p:sp>
          <p:nvSpPr>
            <p:cNvPr id="56351" name="Text Box 6"/>
            <p:cNvSpPr txBox="1">
              <a:spLocks noChangeArrowheads="1"/>
            </p:cNvSpPr>
            <p:nvPr/>
          </p:nvSpPr>
          <p:spPr bwMode="gray">
            <a:xfrm>
              <a:off x="1711" y="1092"/>
              <a:ext cx="3767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从系统概念角度，任何</a:t>
              </a:r>
              <a:r>
                <a:rPr kumimoji="0" lang="en-US" altLang="zh-CN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IS</a:t>
              </a: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由信息源、信息处理器、信息用户、信息存储器、信息管理者和传输通道组成。</a:t>
              </a:r>
            </a:p>
          </p:txBody>
        </p:sp>
      </p:grpSp>
      <p:sp>
        <p:nvSpPr>
          <p:cNvPr id="535559" name="Freeform 7"/>
          <p:cNvSpPr>
            <a:spLocks/>
          </p:cNvSpPr>
          <p:nvPr/>
        </p:nvSpPr>
        <p:spPr bwMode="gray">
          <a:xfrm>
            <a:off x="1055688" y="1689100"/>
            <a:ext cx="782637" cy="466725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4510"/>
                  <a:invGamma/>
                </a:schemeClr>
              </a:gs>
              <a:gs pos="50000">
                <a:schemeClr val="accent1">
                  <a:alpha val="0"/>
                </a:schemeClr>
              </a:gs>
              <a:gs pos="100000">
                <a:schemeClr val="accent1">
                  <a:gamma/>
                  <a:tint val="54510"/>
                  <a:invGamma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5560" name="Freeform 8"/>
          <p:cNvSpPr>
            <a:spLocks/>
          </p:cNvSpPr>
          <p:nvPr/>
        </p:nvSpPr>
        <p:spPr bwMode="gray">
          <a:xfrm>
            <a:off x="1060450" y="2898775"/>
            <a:ext cx="777875" cy="352425"/>
          </a:xfrm>
          <a:custGeom>
            <a:avLst/>
            <a:gdLst>
              <a:gd name="T0" fmla="*/ 118 w 596"/>
              <a:gd name="T1" fmla="*/ 0 h 598"/>
              <a:gd name="T2" fmla="*/ 0 w 596"/>
              <a:gd name="T3" fmla="*/ 118 h 598"/>
              <a:gd name="T4" fmla="*/ 0 w 596"/>
              <a:gd name="T5" fmla="*/ 589 h 598"/>
              <a:gd name="T6" fmla="*/ 161 w 596"/>
              <a:gd name="T7" fmla="*/ 174 h 598"/>
              <a:gd name="T8" fmla="*/ 589 w 596"/>
              <a:gd name="T9" fmla="*/ 0 h 598"/>
              <a:gd name="T10" fmla="*/ 118 w 596"/>
              <a:gd name="T11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2353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6325" name="Group 9"/>
          <p:cNvGrpSpPr>
            <a:grpSpLocks/>
          </p:cNvGrpSpPr>
          <p:nvPr/>
        </p:nvGrpSpPr>
        <p:grpSpPr bwMode="auto">
          <a:xfrm>
            <a:off x="755650" y="2278063"/>
            <a:ext cx="8099425" cy="863600"/>
            <a:chOff x="476" y="1752"/>
            <a:chExt cx="5102" cy="544"/>
          </a:xfrm>
        </p:grpSpPr>
        <p:sp>
          <p:nvSpPr>
            <p:cNvPr id="56344" name="AutoShape 10"/>
            <p:cNvSpPr>
              <a:spLocks noChangeArrowheads="1"/>
            </p:cNvSpPr>
            <p:nvPr/>
          </p:nvSpPr>
          <p:spPr bwMode="gray">
            <a:xfrm>
              <a:off x="476" y="1752"/>
              <a:ext cx="5102" cy="54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2F2F2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5563" name="AutoShape 11"/>
            <p:cNvSpPr>
              <a:spLocks noChangeArrowheads="1"/>
            </p:cNvSpPr>
            <p:nvPr/>
          </p:nvSpPr>
          <p:spPr bwMode="gray">
            <a:xfrm>
              <a:off x="612" y="1797"/>
              <a:ext cx="983" cy="445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>
                    <a:gamma/>
                    <a:tint val="72549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5564" name="Text Box 12"/>
            <p:cNvSpPr txBox="1">
              <a:spLocks noChangeArrowheads="1"/>
            </p:cNvSpPr>
            <p:nvPr/>
          </p:nvSpPr>
          <p:spPr bwMode="gray">
            <a:xfrm>
              <a:off x="567" y="1842"/>
              <a:ext cx="103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Ø"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层次结构</a:t>
              </a:r>
            </a:p>
          </p:txBody>
        </p:sp>
        <p:sp>
          <p:nvSpPr>
            <p:cNvPr id="56347" name="Text Box 13"/>
            <p:cNvSpPr txBox="1">
              <a:spLocks noChangeArrowheads="1"/>
            </p:cNvSpPr>
            <p:nvPr/>
          </p:nvSpPr>
          <p:spPr bwMode="gray">
            <a:xfrm>
              <a:off x="1701" y="1888"/>
              <a:ext cx="375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战略级、战术级、作业级</a:t>
              </a:r>
            </a:p>
          </p:txBody>
        </p:sp>
      </p:grpSp>
      <p:grpSp>
        <p:nvGrpSpPr>
          <p:cNvPr id="56326" name="Group 14"/>
          <p:cNvGrpSpPr>
            <a:grpSpLocks/>
          </p:cNvGrpSpPr>
          <p:nvPr/>
        </p:nvGrpSpPr>
        <p:grpSpPr bwMode="auto">
          <a:xfrm>
            <a:off x="755650" y="3211513"/>
            <a:ext cx="8137525" cy="1225550"/>
            <a:chOff x="912" y="3036"/>
            <a:chExt cx="3984" cy="912"/>
          </a:xfrm>
        </p:grpSpPr>
        <p:sp>
          <p:nvSpPr>
            <p:cNvPr id="56338" name="AutoShape 15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EEEEEE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6339" name="Group 16"/>
            <p:cNvGrpSpPr>
              <a:grpSpLocks/>
            </p:cNvGrpSpPr>
            <p:nvPr/>
          </p:nvGrpSpPr>
          <p:grpSpPr bwMode="auto">
            <a:xfrm>
              <a:off x="970" y="3120"/>
              <a:ext cx="806" cy="746"/>
              <a:chOff x="970" y="3120"/>
              <a:chExt cx="806" cy="746"/>
            </a:xfrm>
          </p:grpSpPr>
          <p:sp>
            <p:nvSpPr>
              <p:cNvPr id="56341" name="AutoShape 17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solidFill>
                <a:srgbClr val="339966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50000"/>
                  </a:spcBef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50000"/>
                  </a:spcBef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50000"/>
                  </a:spcBef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50000"/>
                  </a:spcBef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50000"/>
                  </a:spcBef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sz="2400" b="1">
                    <a:solidFill>
                      <a:srgbClr val="003366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5570" name="Freeform 18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5571" name="Text Box 19"/>
              <p:cNvSpPr txBox="1">
                <a:spLocks noChangeArrowheads="1"/>
              </p:cNvSpPr>
              <p:nvPr/>
            </p:nvSpPr>
            <p:spPr bwMode="gray">
              <a:xfrm>
                <a:off x="970" y="3341"/>
                <a:ext cx="806" cy="3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功能结构</a:t>
                </a:r>
              </a:p>
            </p:txBody>
          </p:sp>
        </p:grpSp>
        <p:sp>
          <p:nvSpPr>
            <p:cNvPr id="56340" name="Text Box 20"/>
            <p:cNvSpPr txBox="1">
              <a:spLocks noChangeArrowheads="1"/>
            </p:cNvSpPr>
            <p:nvPr/>
          </p:nvSpPr>
          <p:spPr bwMode="gray">
            <a:xfrm>
              <a:off x="1872" y="3161"/>
              <a:ext cx="2928" cy="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50000"/>
                </a:spcBef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sz="2400" b="1">
                  <a:solidFill>
                    <a:srgbClr val="003366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管理信息系统应该有支持整个组织在不同层次的各种功能，这些具有不同功能的部分（子系统）是一个有机的整体，构成了系统的功能结构。</a:t>
              </a:r>
            </a:p>
          </p:txBody>
        </p:sp>
      </p:grpSp>
      <p:sp>
        <p:nvSpPr>
          <p:cNvPr id="56328" name="Text Box 22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1.4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节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管理信息系统的结构</a:t>
            </a:r>
          </a:p>
        </p:txBody>
      </p:sp>
      <p:sp>
        <p:nvSpPr>
          <p:cNvPr id="56329" name="AutoShape 23"/>
          <p:cNvSpPr>
            <a:spLocks noChangeArrowheads="1"/>
          </p:cNvSpPr>
          <p:nvPr/>
        </p:nvSpPr>
        <p:spPr bwMode="gray">
          <a:xfrm>
            <a:off x="755650" y="4510088"/>
            <a:ext cx="8099425" cy="8636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/>
              </a:gs>
              <a:gs pos="50000">
                <a:srgbClr val="F2F2F2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30" name="AutoShape 24"/>
          <p:cNvSpPr>
            <a:spLocks noChangeArrowheads="1"/>
          </p:cNvSpPr>
          <p:nvPr/>
        </p:nvSpPr>
        <p:spPr bwMode="gray">
          <a:xfrm>
            <a:off x="971550" y="4581525"/>
            <a:ext cx="1560513" cy="706438"/>
          </a:xfrm>
          <a:prstGeom prst="roundRect">
            <a:avLst>
              <a:gd name="adj" fmla="val 11921"/>
            </a:avLst>
          </a:prstGeom>
          <a:solidFill>
            <a:srgbClr val="336699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5577" name="Text Box 25"/>
          <p:cNvSpPr txBox="1">
            <a:spLocks noChangeArrowheads="1"/>
          </p:cNvSpPr>
          <p:nvPr/>
        </p:nvSpPr>
        <p:spPr bwMode="gray">
          <a:xfrm>
            <a:off x="900113" y="4652963"/>
            <a:ext cx="1646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硬件结构</a:t>
            </a:r>
          </a:p>
        </p:txBody>
      </p:sp>
      <p:sp>
        <p:nvSpPr>
          <p:cNvPr id="56332" name="Text Box 26"/>
          <p:cNvSpPr txBox="1">
            <a:spLocks noChangeArrowheads="1"/>
          </p:cNvSpPr>
          <p:nvPr/>
        </p:nvSpPr>
        <p:spPr bwMode="gray">
          <a:xfrm>
            <a:off x="2700338" y="4725988"/>
            <a:ext cx="5953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集中式、分散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集中式、分布式</a:t>
            </a:r>
          </a:p>
        </p:txBody>
      </p:sp>
      <p:sp>
        <p:nvSpPr>
          <p:cNvPr id="56333" name="AutoShape 27"/>
          <p:cNvSpPr>
            <a:spLocks noChangeArrowheads="1"/>
          </p:cNvSpPr>
          <p:nvPr/>
        </p:nvSpPr>
        <p:spPr bwMode="gray">
          <a:xfrm>
            <a:off x="755650" y="5464175"/>
            <a:ext cx="8099425" cy="86360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/>
              </a:gs>
              <a:gs pos="50000">
                <a:srgbClr val="F2F2F2"/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334" name="AutoShape 28"/>
          <p:cNvSpPr>
            <a:spLocks noChangeArrowheads="1"/>
          </p:cNvSpPr>
          <p:nvPr/>
        </p:nvSpPr>
        <p:spPr bwMode="gray">
          <a:xfrm>
            <a:off x="971550" y="5535613"/>
            <a:ext cx="1560513" cy="706437"/>
          </a:xfrm>
          <a:prstGeom prst="roundRect">
            <a:avLst>
              <a:gd name="adj" fmla="val 11921"/>
            </a:avLst>
          </a:prstGeom>
          <a:solidFill>
            <a:srgbClr val="008080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5581" name="Text Box 29"/>
          <p:cNvSpPr txBox="1">
            <a:spLocks noChangeArrowheads="1"/>
          </p:cNvSpPr>
          <p:nvPr/>
        </p:nvSpPr>
        <p:spPr bwMode="gray">
          <a:xfrm>
            <a:off x="900113" y="5607050"/>
            <a:ext cx="1646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软件结构</a:t>
            </a:r>
          </a:p>
        </p:txBody>
      </p:sp>
      <p:sp>
        <p:nvSpPr>
          <p:cNvPr id="56336" name="Text Box 30"/>
          <p:cNvSpPr txBox="1">
            <a:spLocks noChangeArrowheads="1"/>
          </p:cNvSpPr>
          <p:nvPr/>
        </p:nvSpPr>
        <p:spPr bwMode="gray">
          <a:xfrm>
            <a:off x="2700338" y="5680075"/>
            <a:ext cx="59531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MIS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的软件组成：公用程序模块、专用程序模块、数据库、模型库等。</a:t>
            </a:r>
          </a:p>
        </p:txBody>
      </p:sp>
      <p:sp>
        <p:nvSpPr>
          <p:cNvPr id="56337" name="Text Box 31"/>
          <p:cNvSpPr txBox="1">
            <a:spLocks noChangeArrowheads="1"/>
          </p:cNvSpPr>
          <p:nvPr/>
        </p:nvSpPr>
        <p:spPr bwMode="auto">
          <a:xfrm>
            <a:off x="130215" y="1844675"/>
            <a:ext cx="553998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MIS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系统结构</a:t>
            </a:r>
          </a:p>
        </p:txBody>
      </p:sp>
    </p:spTree>
    <p:extLst>
      <p:ext uri="{BB962C8B-B14F-4D97-AF65-F5344CB8AC3E}">
        <p14:creationId xmlns:p14="http://schemas.microsoft.com/office/powerpoint/2010/main" val="322378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Group 2"/>
          <p:cNvGrpSpPr>
            <a:grpSpLocks/>
          </p:cNvGrpSpPr>
          <p:nvPr/>
        </p:nvGrpSpPr>
        <p:grpSpPr bwMode="auto">
          <a:xfrm>
            <a:off x="684213" y="1303338"/>
            <a:ext cx="7848600" cy="3024187"/>
            <a:chOff x="2160" y="10956"/>
            <a:chExt cx="7380" cy="2285"/>
          </a:xfrm>
        </p:grpSpPr>
        <p:sp>
          <p:nvSpPr>
            <p:cNvPr id="105481" name="Text Box 3"/>
            <p:cNvSpPr txBox="1">
              <a:spLocks noChangeArrowheads="1"/>
            </p:cNvSpPr>
            <p:nvPr/>
          </p:nvSpPr>
          <p:spPr bwMode="auto">
            <a:xfrm>
              <a:off x="4973" y="11920"/>
              <a:ext cx="1687" cy="412"/>
            </a:xfrm>
            <a:prstGeom prst="rect">
              <a:avLst/>
            </a:prstGeom>
            <a:solidFill>
              <a:schemeClr val="accent1">
                <a:alpha val="58038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latin typeface="Times New Roman" pitchFamily="18" charset="0"/>
                </a:rPr>
                <a:t>信息处理器</a:t>
              </a:r>
              <a:endParaRPr lang="zh-CN" altLang="en-US" b="1"/>
            </a:p>
          </p:txBody>
        </p:sp>
        <p:sp>
          <p:nvSpPr>
            <p:cNvPr id="105482" name="AutoShape 4"/>
            <p:cNvSpPr>
              <a:spLocks noChangeArrowheads="1"/>
            </p:cNvSpPr>
            <p:nvPr/>
          </p:nvSpPr>
          <p:spPr bwMode="auto">
            <a:xfrm>
              <a:off x="8138" y="11736"/>
              <a:ext cx="1402" cy="596"/>
            </a:xfrm>
            <a:prstGeom prst="parallelogram">
              <a:avLst>
                <a:gd name="adj" fmla="val 58809"/>
              </a:avLst>
            </a:prstGeom>
            <a:solidFill>
              <a:schemeClr val="accent1">
                <a:alpha val="58038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latin typeface="Times New Roman" pitchFamily="18" charset="0"/>
                </a:rPr>
                <a:t>用户</a:t>
              </a:r>
              <a:endParaRPr lang="zh-CN" altLang="en-US" b="1"/>
            </a:p>
          </p:txBody>
        </p:sp>
        <p:sp>
          <p:nvSpPr>
            <p:cNvPr id="105483" name="Line 5"/>
            <p:cNvSpPr>
              <a:spLocks noChangeShapeType="1"/>
            </p:cNvSpPr>
            <p:nvPr/>
          </p:nvSpPr>
          <p:spPr bwMode="auto">
            <a:xfrm>
              <a:off x="6660" y="12984"/>
              <a:ext cx="21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84" name="Text Box 6"/>
            <p:cNvSpPr txBox="1">
              <a:spLocks noChangeArrowheads="1"/>
            </p:cNvSpPr>
            <p:nvPr/>
          </p:nvSpPr>
          <p:spPr bwMode="auto">
            <a:xfrm>
              <a:off x="5040" y="12828"/>
              <a:ext cx="1620" cy="413"/>
            </a:xfrm>
            <a:prstGeom prst="rect">
              <a:avLst/>
            </a:prstGeom>
            <a:solidFill>
              <a:schemeClr val="accent1">
                <a:alpha val="58038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latin typeface="Times New Roman" pitchFamily="18" charset="0"/>
                </a:rPr>
                <a:t>信息管理者</a:t>
              </a:r>
              <a:endParaRPr lang="zh-CN" altLang="en-US" b="1"/>
            </a:p>
          </p:txBody>
        </p:sp>
        <p:sp>
          <p:nvSpPr>
            <p:cNvPr id="105485" name="AutoShape 7"/>
            <p:cNvSpPr>
              <a:spLocks noChangeArrowheads="1"/>
            </p:cNvSpPr>
            <p:nvPr/>
          </p:nvSpPr>
          <p:spPr bwMode="auto">
            <a:xfrm>
              <a:off x="4270" y="10956"/>
              <a:ext cx="1055" cy="551"/>
            </a:xfrm>
            <a:prstGeom prst="can">
              <a:avLst>
                <a:gd name="adj" fmla="val 25000"/>
              </a:avLst>
            </a:prstGeom>
            <a:solidFill>
              <a:schemeClr val="accent1">
                <a:alpha val="58038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latin typeface="Times New Roman" pitchFamily="18" charset="0"/>
                </a:rPr>
                <a:t>数据库</a:t>
              </a:r>
              <a:endParaRPr lang="zh-CN" altLang="en-US" b="1"/>
            </a:p>
          </p:txBody>
        </p:sp>
        <p:sp>
          <p:nvSpPr>
            <p:cNvPr id="105486" name="AutoShape 8"/>
            <p:cNvSpPr>
              <a:spLocks noChangeArrowheads="1"/>
            </p:cNvSpPr>
            <p:nvPr/>
          </p:nvSpPr>
          <p:spPr bwMode="auto">
            <a:xfrm>
              <a:off x="5852" y="10956"/>
              <a:ext cx="1582" cy="551"/>
            </a:xfrm>
            <a:prstGeom prst="flowChartOnlineStorage">
              <a:avLst/>
            </a:prstGeom>
            <a:solidFill>
              <a:schemeClr val="accent1">
                <a:alpha val="58038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latin typeface="Times New Roman" pitchFamily="18" charset="0"/>
                </a:rPr>
                <a:t>数据存储</a:t>
              </a:r>
              <a:endParaRPr lang="zh-CN" altLang="en-US" b="1"/>
            </a:p>
          </p:txBody>
        </p:sp>
        <p:sp>
          <p:nvSpPr>
            <p:cNvPr id="105487" name="AutoShape 9"/>
            <p:cNvSpPr>
              <a:spLocks noChangeArrowheads="1"/>
            </p:cNvSpPr>
            <p:nvPr/>
          </p:nvSpPr>
          <p:spPr bwMode="auto">
            <a:xfrm>
              <a:off x="2160" y="11736"/>
              <a:ext cx="1620" cy="596"/>
            </a:xfrm>
            <a:prstGeom prst="parallelogram">
              <a:avLst>
                <a:gd name="adj" fmla="val 67953"/>
              </a:avLst>
            </a:prstGeom>
            <a:solidFill>
              <a:schemeClr val="accent1">
                <a:alpha val="58038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latin typeface="Times New Roman" pitchFamily="18" charset="0"/>
                </a:rPr>
                <a:t>信息源</a:t>
              </a:r>
              <a:endParaRPr lang="zh-CN" altLang="en-US" b="1"/>
            </a:p>
          </p:txBody>
        </p:sp>
        <p:sp>
          <p:nvSpPr>
            <p:cNvPr id="105488" name="Line 10"/>
            <p:cNvSpPr>
              <a:spLocks noChangeShapeType="1"/>
            </p:cNvSpPr>
            <p:nvPr/>
          </p:nvSpPr>
          <p:spPr bwMode="auto">
            <a:xfrm>
              <a:off x="3567" y="12057"/>
              <a:ext cx="140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89" name="Line 11"/>
            <p:cNvSpPr>
              <a:spLocks noChangeShapeType="1"/>
            </p:cNvSpPr>
            <p:nvPr/>
          </p:nvSpPr>
          <p:spPr bwMode="auto">
            <a:xfrm>
              <a:off x="6660" y="12048"/>
              <a:ext cx="1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90" name="Line 12"/>
            <p:cNvSpPr>
              <a:spLocks noChangeShapeType="1"/>
            </p:cNvSpPr>
            <p:nvPr/>
          </p:nvSpPr>
          <p:spPr bwMode="auto">
            <a:xfrm>
              <a:off x="3039" y="13021"/>
              <a:ext cx="19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91" name="Line 13"/>
            <p:cNvSpPr>
              <a:spLocks noChangeShapeType="1"/>
            </p:cNvSpPr>
            <p:nvPr/>
          </p:nvSpPr>
          <p:spPr bwMode="auto">
            <a:xfrm flipV="1">
              <a:off x="8820" y="12360"/>
              <a:ext cx="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92" name="Line 14"/>
            <p:cNvSpPr>
              <a:spLocks noChangeShapeType="1"/>
            </p:cNvSpPr>
            <p:nvPr/>
          </p:nvSpPr>
          <p:spPr bwMode="auto">
            <a:xfrm>
              <a:off x="4973" y="11507"/>
              <a:ext cx="527" cy="4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93" name="Line 15"/>
            <p:cNvSpPr>
              <a:spLocks noChangeShapeType="1"/>
            </p:cNvSpPr>
            <p:nvPr/>
          </p:nvSpPr>
          <p:spPr bwMode="auto">
            <a:xfrm flipH="1">
              <a:off x="6204" y="11507"/>
              <a:ext cx="351" cy="4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5475" name="Line 16"/>
          <p:cNvSpPr>
            <a:spLocks noChangeShapeType="1"/>
          </p:cNvSpPr>
          <p:nvPr/>
        </p:nvSpPr>
        <p:spPr bwMode="auto">
          <a:xfrm flipV="1">
            <a:off x="1619250" y="3103563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5476" name="Picture 19" descr="Fish1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29383">
            <a:off x="7812088" y="5734050"/>
            <a:ext cx="5762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7" name="Rectangle 20"/>
          <p:cNvSpPr>
            <a:spLocks noGrp="1" noChangeArrowheads="1"/>
          </p:cNvSpPr>
          <p:nvPr>
            <p:ph type="title"/>
          </p:nvPr>
        </p:nvSpPr>
        <p:spPr>
          <a:xfrm>
            <a:off x="855128" y="209208"/>
            <a:ext cx="6855498" cy="608013"/>
          </a:xfrm>
        </p:spPr>
        <p:txBody>
          <a:bodyPr/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 i="0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1.4 </a:t>
            </a:r>
            <a:r>
              <a:rPr lang="zh-CN" altLang="en-US" sz="3200" i="0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管理信息系统</a:t>
            </a:r>
            <a:r>
              <a:rPr lang="zh-CN" altLang="en-US" sz="3200" i="0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的结构</a:t>
            </a:r>
          </a:p>
        </p:txBody>
      </p:sp>
      <p:sp>
        <p:nvSpPr>
          <p:cNvPr id="105478" name="Text Box 21"/>
          <p:cNvSpPr txBox="1">
            <a:spLocks noChangeArrowheads="1"/>
          </p:cNvSpPr>
          <p:nvPr/>
        </p:nvSpPr>
        <p:spPr bwMode="auto">
          <a:xfrm>
            <a:off x="179388" y="836613"/>
            <a:ext cx="46085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600" b="1" dirty="0" smtClean="0">
                <a:latin typeface="Verdana" pitchFamily="34" charset="0"/>
              </a:rPr>
              <a:t> </a:t>
            </a:r>
            <a:r>
              <a:rPr lang="zh-CN" altLang="en-US" sz="2600" b="1" dirty="0">
                <a:latin typeface="Verdana" pitchFamily="34" charset="0"/>
              </a:rPr>
              <a:t>逻辑功能的视角，</a:t>
            </a:r>
            <a:r>
              <a:rPr lang="zh-CN" altLang="en-US" sz="2600" b="1" dirty="0" smtClean="0">
                <a:latin typeface="Verdana" pitchFamily="34" charset="0"/>
              </a:rPr>
              <a:t>概念</a:t>
            </a:r>
            <a:r>
              <a:rPr lang="zh-CN" altLang="en-US" sz="2600" b="1" dirty="0">
                <a:latin typeface="Verdana" pitchFamily="34" charset="0"/>
              </a:rPr>
              <a:t>结构</a:t>
            </a:r>
          </a:p>
        </p:txBody>
      </p:sp>
      <p:sp>
        <p:nvSpPr>
          <p:cNvPr id="105479" name="Line 22"/>
          <p:cNvSpPr>
            <a:spLocks noChangeShapeType="1"/>
          </p:cNvSpPr>
          <p:nvPr/>
        </p:nvSpPr>
        <p:spPr bwMode="auto">
          <a:xfrm>
            <a:off x="4067175" y="1663700"/>
            <a:ext cx="57626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0" name="Rectangle 23"/>
          <p:cNvSpPr>
            <a:spLocks noChangeArrowheads="1"/>
          </p:cNvSpPr>
          <p:nvPr/>
        </p:nvSpPr>
        <p:spPr bwMode="auto">
          <a:xfrm>
            <a:off x="539750" y="4437063"/>
            <a:ext cx="7772400" cy="210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kumimoji="1" lang="zh-CN" altLang="en-US" sz="2400" b="1" dirty="0">
                <a:latin typeface="Times New Roman" pitchFamily="18" charset="0"/>
              </a:rPr>
              <a:t>信息源：是信息的产生地。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kumimoji="1" lang="zh-CN" altLang="en-US" sz="2400" b="1" dirty="0">
                <a:latin typeface="Times New Roman" pitchFamily="18" charset="0"/>
              </a:rPr>
              <a:t>信息处理器：负责信息的传输、加工、存储。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kumimoji="1" lang="zh-CN" altLang="en-US" sz="2400" b="1" dirty="0">
                <a:latin typeface="Times New Roman" pitchFamily="18" charset="0"/>
              </a:rPr>
              <a:t>信息用户：是系统的用户。</a:t>
            </a:r>
          </a:p>
          <a:p>
            <a:pPr>
              <a:lnSpc>
                <a:spcPct val="10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kumimoji="1" lang="zh-CN" altLang="en-US" sz="2400" b="1" dirty="0">
                <a:latin typeface="Times New Roman" pitchFamily="18" charset="0"/>
              </a:rPr>
              <a:t>信息管理者：负责系统设计、实现、运行和维护。</a:t>
            </a:r>
          </a:p>
        </p:txBody>
      </p:sp>
      <p:sp>
        <p:nvSpPr>
          <p:cNvPr id="22" name="Line 14"/>
          <p:cNvSpPr>
            <a:spLocks noChangeShapeType="1"/>
          </p:cNvSpPr>
          <p:nvPr/>
        </p:nvSpPr>
        <p:spPr bwMode="auto">
          <a:xfrm flipH="1">
            <a:off x="4608512" y="3103563"/>
            <a:ext cx="34926" cy="67735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4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4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4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790575" y="188640"/>
            <a:ext cx="7921625" cy="595312"/>
          </a:xfrm>
        </p:spPr>
        <p:txBody>
          <a:bodyPr/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3200" i="0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1.5 </a:t>
            </a:r>
            <a:r>
              <a:rPr lang="zh-CN" altLang="en-US" sz="3200" i="0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管理信息系统</a:t>
            </a:r>
            <a:r>
              <a:rPr lang="zh-CN" altLang="en-US" sz="3200" i="0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学科特点</a:t>
            </a: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1042988" y="1989138"/>
            <a:ext cx="734536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dirty="0"/>
              <a:t>管理信息系统与其他学科的关系如下图所示：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dirty="0"/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dirty="0"/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dirty="0"/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dirty="0"/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dirty="0"/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dirty="0"/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zh-CN" altLang="en-US" dirty="0"/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dirty="0"/>
              <a:t>　</a:t>
            </a:r>
          </a:p>
        </p:txBody>
      </p:sp>
      <p:sp>
        <p:nvSpPr>
          <p:cNvPr id="102404" name="Line 4"/>
          <p:cNvSpPr>
            <a:spLocks noChangeShapeType="1"/>
          </p:cNvSpPr>
          <p:nvPr/>
        </p:nvSpPr>
        <p:spPr bwMode="auto">
          <a:xfrm>
            <a:off x="6178550" y="5688013"/>
            <a:ext cx="2857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2182813" y="3457575"/>
            <a:ext cx="25685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6" name="Line 6"/>
          <p:cNvSpPr>
            <a:spLocks noChangeShapeType="1"/>
          </p:cNvSpPr>
          <p:nvPr/>
        </p:nvSpPr>
        <p:spPr bwMode="auto">
          <a:xfrm>
            <a:off x="3038475" y="4324350"/>
            <a:ext cx="8572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66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07" name="Line 7"/>
          <p:cNvSpPr>
            <a:spLocks noChangeShapeType="1"/>
          </p:cNvSpPr>
          <p:nvPr/>
        </p:nvSpPr>
        <p:spPr bwMode="auto">
          <a:xfrm>
            <a:off x="4751388" y="3457575"/>
            <a:ext cx="0" cy="6143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8" name="Line 8"/>
          <p:cNvSpPr>
            <a:spLocks noChangeShapeType="1"/>
          </p:cNvSpPr>
          <p:nvPr/>
        </p:nvSpPr>
        <p:spPr bwMode="auto">
          <a:xfrm flipV="1">
            <a:off x="4751388" y="4687888"/>
            <a:ext cx="0" cy="615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9" name="Line 9"/>
          <p:cNvSpPr>
            <a:spLocks noChangeShapeType="1"/>
          </p:cNvSpPr>
          <p:nvPr/>
        </p:nvSpPr>
        <p:spPr bwMode="auto">
          <a:xfrm>
            <a:off x="6178550" y="2871788"/>
            <a:ext cx="0" cy="2805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10" name="Line 10"/>
          <p:cNvSpPr>
            <a:spLocks noChangeShapeType="1"/>
          </p:cNvSpPr>
          <p:nvPr/>
        </p:nvSpPr>
        <p:spPr bwMode="auto">
          <a:xfrm flipH="1">
            <a:off x="6178550" y="3595688"/>
            <a:ext cx="2857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11" name="Line 11"/>
          <p:cNvSpPr>
            <a:spLocks noChangeShapeType="1"/>
          </p:cNvSpPr>
          <p:nvPr/>
        </p:nvSpPr>
        <p:spPr bwMode="auto">
          <a:xfrm flipH="1">
            <a:off x="6178550" y="2871788"/>
            <a:ext cx="2857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12" name="Line 12"/>
          <p:cNvSpPr>
            <a:spLocks noChangeShapeType="1"/>
          </p:cNvSpPr>
          <p:nvPr/>
        </p:nvSpPr>
        <p:spPr bwMode="auto">
          <a:xfrm flipH="1">
            <a:off x="6178550" y="4991100"/>
            <a:ext cx="2857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13" name="Line 13"/>
          <p:cNvSpPr>
            <a:spLocks noChangeShapeType="1"/>
          </p:cNvSpPr>
          <p:nvPr/>
        </p:nvSpPr>
        <p:spPr bwMode="auto">
          <a:xfrm flipH="1">
            <a:off x="5322888" y="4324350"/>
            <a:ext cx="114141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66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14" name="Line 14"/>
          <p:cNvSpPr>
            <a:spLocks noChangeShapeType="1"/>
          </p:cNvSpPr>
          <p:nvPr/>
        </p:nvSpPr>
        <p:spPr bwMode="auto">
          <a:xfrm>
            <a:off x="2754313" y="5303838"/>
            <a:ext cx="19970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66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15" name="Rectangle 15"/>
          <p:cNvSpPr>
            <a:spLocks noChangeArrowheads="1"/>
          </p:cNvSpPr>
          <p:nvPr/>
        </p:nvSpPr>
        <p:spPr bwMode="auto">
          <a:xfrm>
            <a:off x="5508625" y="3644900"/>
            <a:ext cx="508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理论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观点</a:t>
            </a:r>
            <a:endParaRPr lang="zh-CN" altLang="en-US"/>
          </a:p>
        </p:txBody>
      </p:sp>
      <p:sp>
        <p:nvSpPr>
          <p:cNvPr id="102416" name="Rectangle 16"/>
          <p:cNvSpPr>
            <a:spLocks noChangeArrowheads="1"/>
          </p:cNvSpPr>
          <p:nvPr/>
        </p:nvSpPr>
        <p:spPr bwMode="auto">
          <a:xfrm>
            <a:off x="3348038" y="3141663"/>
            <a:ext cx="508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要求</a:t>
            </a:r>
            <a:endParaRPr lang="zh-CN" altLang="en-US"/>
          </a:p>
        </p:txBody>
      </p:sp>
      <p:sp>
        <p:nvSpPr>
          <p:cNvPr id="102417" name="Rectangle 17"/>
          <p:cNvSpPr>
            <a:spLocks noChangeArrowheads="1"/>
          </p:cNvSpPr>
          <p:nvPr/>
        </p:nvSpPr>
        <p:spPr bwMode="auto">
          <a:xfrm>
            <a:off x="3348038" y="4005263"/>
            <a:ext cx="508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手段</a:t>
            </a:r>
            <a:endParaRPr lang="zh-CN" altLang="en-US"/>
          </a:p>
        </p:txBody>
      </p:sp>
      <p:sp>
        <p:nvSpPr>
          <p:cNvPr id="102418" name="Rectangle 18"/>
          <p:cNvSpPr>
            <a:spLocks noChangeArrowheads="1"/>
          </p:cNvSpPr>
          <p:nvPr/>
        </p:nvSpPr>
        <p:spPr bwMode="auto">
          <a:xfrm>
            <a:off x="3348038" y="4941888"/>
            <a:ext cx="574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算法</a:t>
            </a:r>
            <a:endParaRPr lang="zh-CN" altLang="en-US"/>
          </a:p>
        </p:txBody>
      </p:sp>
      <p:sp>
        <p:nvSpPr>
          <p:cNvPr id="102419" name="Rectangle 19"/>
          <p:cNvSpPr>
            <a:spLocks noChangeArrowheads="1"/>
          </p:cNvSpPr>
          <p:nvPr/>
        </p:nvSpPr>
        <p:spPr bwMode="auto">
          <a:xfrm>
            <a:off x="5513388" y="4483100"/>
            <a:ext cx="508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思想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方法</a:t>
            </a:r>
            <a:endParaRPr lang="zh-CN" altLang="en-US"/>
          </a:p>
        </p:txBody>
      </p:sp>
      <p:sp>
        <p:nvSpPr>
          <p:cNvPr id="102420" name="Rectangle 20"/>
          <p:cNvSpPr>
            <a:spLocks noChangeArrowheads="1"/>
          </p:cNvSpPr>
          <p:nvPr/>
        </p:nvSpPr>
        <p:spPr bwMode="auto">
          <a:xfrm>
            <a:off x="6429375" y="4062413"/>
            <a:ext cx="1462088" cy="523875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信息论</a:t>
            </a:r>
            <a:endParaRPr lang="zh-CN" altLang="en-US"/>
          </a:p>
        </p:txBody>
      </p:sp>
      <p:sp>
        <p:nvSpPr>
          <p:cNvPr id="102421" name="Rectangle 21"/>
          <p:cNvSpPr>
            <a:spLocks noChangeArrowheads="1"/>
          </p:cNvSpPr>
          <p:nvPr/>
        </p:nvSpPr>
        <p:spPr bwMode="auto">
          <a:xfrm>
            <a:off x="6429375" y="5426075"/>
            <a:ext cx="1462088" cy="523875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行为科学</a:t>
            </a:r>
            <a:endParaRPr lang="zh-CN" altLang="en-US"/>
          </a:p>
        </p:txBody>
      </p:sp>
      <p:sp>
        <p:nvSpPr>
          <p:cNvPr id="102422" name="Rectangle 22"/>
          <p:cNvSpPr>
            <a:spLocks noChangeArrowheads="1"/>
          </p:cNvSpPr>
          <p:nvPr/>
        </p:nvSpPr>
        <p:spPr bwMode="auto">
          <a:xfrm>
            <a:off x="6429375" y="4729163"/>
            <a:ext cx="1462088" cy="523875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控制论</a:t>
            </a:r>
            <a:endParaRPr lang="zh-CN" altLang="en-US"/>
          </a:p>
        </p:txBody>
      </p:sp>
      <p:sp>
        <p:nvSpPr>
          <p:cNvPr id="102423" name="Rectangle 23"/>
          <p:cNvSpPr>
            <a:spLocks noChangeArrowheads="1"/>
          </p:cNvSpPr>
          <p:nvPr/>
        </p:nvSpPr>
        <p:spPr bwMode="auto">
          <a:xfrm>
            <a:off x="6429375" y="3333750"/>
            <a:ext cx="1462088" cy="523875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系统论</a:t>
            </a:r>
            <a:endParaRPr lang="zh-CN" altLang="en-US"/>
          </a:p>
        </p:txBody>
      </p:sp>
      <p:sp>
        <p:nvSpPr>
          <p:cNvPr id="102424" name="Rectangle 24"/>
          <p:cNvSpPr>
            <a:spLocks noChangeArrowheads="1"/>
          </p:cNvSpPr>
          <p:nvPr/>
        </p:nvSpPr>
        <p:spPr bwMode="auto">
          <a:xfrm>
            <a:off x="6429375" y="2636838"/>
            <a:ext cx="1462088" cy="522287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哲 学</a:t>
            </a:r>
            <a:endParaRPr lang="zh-CN" altLang="en-US"/>
          </a:p>
        </p:txBody>
      </p:sp>
      <p:sp>
        <p:nvSpPr>
          <p:cNvPr id="102425" name="Rectangle 25"/>
          <p:cNvSpPr>
            <a:spLocks noChangeArrowheads="1"/>
          </p:cNvSpPr>
          <p:nvPr/>
        </p:nvSpPr>
        <p:spPr bwMode="auto">
          <a:xfrm>
            <a:off x="755650" y="3211513"/>
            <a:ext cx="1462088" cy="523875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管理科学</a:t>
            </a:r>
            <a:endParaRPr lang="zh-CN" altLang="en-US"/>
          </a:p>
        </p:txBody>
      </p:sp>
      <p:sp>
        <p:nvSpPr>
          <p:cNvPr id="102426" name="Rectangle 26"/>
          <p:cNvSpPr>
            <a:spLocks noChangeArrowheads="1"/>
          </p:cNvSpPr>
          <p:nvPr/>
        </p:nvSpPr>
        <p:spPr bwMode="auto">
          <a:xfrm>
            <a:off x="755650" y="4956175"/>
            <a:ext cx="1949450" cy="52228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数学、运筹学</a:t>
            </a:r>
            <a:endParaRPr lang="zh-CN" altLang="en-US"/>
          </a:p>
        </p:txBody>
      </p:sp>
      <p:sp>
        <p:nvSpPr>
          <p:cNvPr id="102427" name="Rectangle 27"/>
          <p:cNvSpPr>
            <a:spLocks noChangeArrowheads="1"/>
          </p:cNvSpPr>
          <p:nvPr/>
        </p:nvSpPr>
        <p:spPr bwMode="auto">
          <a:xfrm>
            <a:off x="755650" y="3889375"/>
            <a:ext cx="2436813" cy="87153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现代技术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（计算机、通讯等）</a:t>
            </a:r>
          </a:p>
        </p:txBody>
      </p:sp>
      <p:sp>
        <p:nvSpPr>
          <p:cNvPr id="102428" name="Rectangle 28"/>
          <p:cNvSpPr>
            <a:spLocks noChangeArrowheads="1"/>
          </p:cNvSpPr>
          <p:nvPr/>
        </p:nvSpPr>
        <p:spPr bwMode="auto">
          <a:xfrm>
            <a:off x="3895725" y="3979863"/>
            <a:ext cx="1427163" cy="688975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管理信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latin typeface="Times New Roman" pitchFamily="18" charset="0"/>
              </a:rPr>
              <a:t>息系统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435975" cy="50292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、结合自己的专业，</a:t>
            </a:r>
            <a:r>
              <a:rPr kumimoji="1" lang="zh-CN" altLang="en-US" sz="2400" b="1" dirty="0" smtClean="0"/>
              <a:t>请你说出管理系统中的作业级信息、战术级信息、战略级信息，试举例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kumimoji="1" lang="en-US" altLang="zh-CN" sz="2400" b="1" dirty="0" smtClean="0"/>
              <a:t>2</a:t>
            </a:r>
            <a:r>
              <a:rPr kumimoji="1" lang="zh-CN" altLang="en-US" sz="2400" b="1" dirty="0" smtClean="0"/>
              <a:t>、结合专业，描述你所知道的管理信息系统应用实例（审计系统）。</a:t>
            </a:r>
          </a:p>
        </p:txBody>
      </p:sp>
      <p:sp>
        <p:nvSpPr>
          <p:cNvPr id="65540" name="Text Box 6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50000"/>
              </a:spcBef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作业</a:t>
            </a:r>
          </a:p>
        </p:txBody>
      </p:sp>
    </p:spTree>
    <p:extLst>
      <p:ext uri="{BB962C8B-B14F-4D97-AF65-F5344CB8AC3E}">
        <p14:creationId xmlns:p14="http://schemas.microsoft.com/office/powerpoint/2010/main" val="337270735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1403350" y="2349500"/>
            <a:ext cx="7056438" cy="1152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7200" dirty="0" smtClean="0"/>
              <a:t>谢谢！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ws_6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4" r="4409" b="8961"/>
          <a:stretch/>
        </p:blipFill>
        <p:spPr bwMode="auto">
          <a:xfrm>
            <a:off x="0" y="946150"/>
            <a:ext cx="8121650" cy="502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786063" y="6237288"/>
            <a:ext cx="5235575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263"/>
              </a:lnSpc>
              <a:spcBef>
                <a:spcPct val="0"/>
              </a:spcBef>
              <a:buFontTx/>
              <a:buNone/>
            </a:pPr>
            <a:r>
              <a:rPr lang="en-US" altLang="zh-CN" sz="2100" b="1" dirty="0">
                <a:solidFill>
                  <a:srgbClr val="CC3300"/>
                </a:solidFill>
                <a:latin typeface="Times New Roman" pitchFamily="18" charset="0"/>
              </a:rPr>
              <a:t>WAL-MART</a:t>
            </a:r>
            <a:r>
              <a:rPr lang="zh-CN" altLang="en-US" sz="2100" dirty="0">
                <a:solidFill>
                  <a:srgbClr val="CC3300"/>
                </a:solidFill>
                <a:latin typeface="Times New Roman" pitchFamily="18" charset="0"/>
              </a:rPr>
              <a:t>供应</a:t>
            </a:r>
            <a:r>
              <a:rPr lang="zh-CN" altLang="en-US" sz="2100" dirty="0" smtClean="0">
                <a:solidFill>
                  <a:srgbClr val="CC3300"/>
                </a:solidFill>
                <a:latin typeface="Times New Roman" pitchFamily="18" charset="0"/>
              </a:rPr>
              <a:t>链</a:t>
            </a:r>
            <a:endParaRPr lang="en-US" altLang="zh-CN" sz="1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7142163" y="776288"/>
            <a:ext cx="282575" cy="6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488"/>
              </a:lnSpc>
              <a:spcBef>
                <a:spcPct val="0"/>
              </a:spcBef>
              <a:buFontTx/>
              <a:buNone/>
            </a:pPr>
            <a:r>
              <a:rPr lang="en-US" altLang="zh-CN" sz="500">
                <a:solidFill>
                  <a:srgbClr val="5F5F5F"/>
                </a:solidFill>
                <a:latin typeface="Times New Roman" pitchFamily="18" charset="0"/>
              </a:rPr>
              <a:t>NANJING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445375" y="760413"/>
            <a:ext cx="676275" cy="8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638"/>
              </a:lnSpc>
              <a:spcBef>
                <a:spcPct val="0"/>
              </a:spcBef>
              <a:buFontTx/>
              <a:buNone/>
            </a:pPr>
            <a:r>
              <a:rPr lang="en-US" altLang="zh-CN" sz="700">
                <a:solidFill>
                  <a:srgbClr val="5F5F5F"/>
                </a:solidFill>
                <a:latin typeface="Times New Roman" pitchFamily="18" charset="0"/>
              </a:rPr>
              <a:t>AUDIT </a:t>
            </a:r>
            <a:r>
              <a:rPr lang="en-US" altLang="zh-CN" sz="500">
                <a:solidFill>
                  <a:srgbClr val="5F5F5F"/>
                </a:solidFill>
                <a:latin typeface="Times New Roman" pitchFamily="18" charset="0"/>
              </a:rPr>
              <a:t>UNIVERSITY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692275" y="5768975"/>
            <a:ext cx="1065213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513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0000FF"/>
                </a:solidFill>
                <a:latin typeface="Times New Roman" pitchFamily="18" charset="0"/>
              </a:rPr>
              <a:t>配销中心</a:t>
            </a:r>
            <a:r>
              <a:rPr lang="en-US" altLang="zh-CN" sz="1400" b="1">
                <a:solidFill>
                  <a:srgbClr val="0000FF"/>
                </a:solidFill>
                <a:latin typeface="Times New Roman" pitchFamily="18" charset="0"/>
              </a:rPr>
              <a:t>(DC)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156075" y="4664075"/>
            <a:ext cx="3513138" cy="94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11150" algn="l"/>
                <a:tab pos="457200" algn="l"/>
                <a:tab pos="306228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488"/>
              </a:lnSpc>
              <a:spcBef>
                <a:spcPct val="0"/>
              </a:spcBef>
              <a:buFontTx/>
              <a:buNone/>
            </a:pPr>
            <a:r>
              <a:rPr lang="zh-CN" altLang="en-US" sz="1600"/>
              <a:t>		</a:t>
            </a:r>
            <a:r>
              <a:rPr lang="zh-CN" altLang="en-US" sz="1500">
                <a:solidFill>
                  <a:srgbClr val="0000FF"/>
                </a:solidFill>
                <a:latin typeface="Times New Roman" pitchFamily="18" charset="0"/>
              </a:rPr>
              <a:t>通讯支持</a:t>
            </a:r>
          </a:p>
          <a:p>
            <a:pPr eaLnBrk="1" hangingPunct="1">
              <a:lnSpc>
                <a:spcPts val="1675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>
                <a:solidFill>
                  <a:srgbClr val="0000FF"/>
                </a:solidFill>
                <a:latin typeface="Times New Roman" pitchFamily="18" charset="0"/>
              </a:rPr>
              <a:t>(COMMUNICATION</a:t>
            </a:r>
          </a:p>
          <a:p>
            <a:pPr eaLnBrk="1" hangingPunct="1">
              <a:lnSpc>
                <a:spcPts val="1713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>
                <a:solidFill>
                  <a:srgbClr val="0000FF"/>
                </a:solidFill>
                <a:latin typeface="Times New Roman" pitchFamily="18" charset="0"/>
              </a:rPr>
              <a:t>	S SUPPORT)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400" b="1" i="1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ts val="1475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>
                <a:solidFill>
                  <a:srgbClr val="0000FF"/>
                </a:solidFill>
                <a:latin typeface="Times New Roman" pitchFamily="18" charset="0"/>
              </a:rPr>
              <a:t>			</a:t>
            </a:r>
            <a:r>
              <a:rPr lang="zh-CN" altLang="en-US" sz="1400">
                <a:solidFill>
                  <a:srgbClr val="0000FF"/>
                </a:solidFill>
                <a:latin typeface="Times New Roman" pitchFamily="18" charset="0"/>
              </a:rPr>
              <a:t>供应商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4711700" y="1809750"/>
            <a:ext cx="1350963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513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rgbClr val="0000FF"/>
                </a:solidFill>
                <a:latin typeface="Times New Roman" pitchFamily="18" charset="0"/>
              </a:rPr>
              <a:t>WAL-MART</a:t>
            </a:r>
            <a:r>
              <a:rPr lang="zh-CN" altLang="en-US" sz="1400">
                <a:solidFill>
                  <a:srgbClr val="0000FF"/>
                </a:solidFill>
                <a:latin typeface="Times New Roman" pitchFamily="18" charset="0"/>
              </a:rPr>
              <a:t>总部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467475" y="1468438"/>
            <a:ext cx="349250" cy="1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488"/>
              </a:lnSpc>
              <a:spcBef>
                <a:spcPct val="0"/>
              </a:spcBef>
              <a:buFontTx/>
              <a:buNone/>
            </a:pPr>
            <a:r>
              <a:rPr lang="zh-CN" altLang="en-US" sz="1500">
                <a:solidFill>
                  <a:srgbClr val="0000FF"/>
                </a:solidFill>
                <a:latin typeface="Times New Roman" pitchFamily="18" charset="0"/>
              </a:rPr>
              <a:t>财务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6091238" y="1719263"/>
            <a:ext cx="1101725" cy="16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263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>
                <a:solidFill>
                  <a:srgbClr val="0000FF"/>
                </a:solidFill>
                <a:latin typeface="Times New Roman" pitchFamily="18" charset="0"/>
              </a:rPr>
              <a:t>(FINANCING)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3835400" y="3752850"/>
            <a:ext cx="698500" cy="18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413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0000FF"/>
                </a:solidFill>
                <a:latin typeface="Times New Roman" pitchFamily="18" charset="0"/>
              </a:rPr>
              <a:t>卫星通讯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1851025" y="4116388"/>
            <a:ext cx="700088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413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0000FF"/>
                </a:solidFill>
                <a:latin typeface="Times New Roman" pitchFamily="18" charset="0"/>
              </a:rPr>
              <a:t>零售商店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2865438" y="1714500"/>
            <a:ext cx="114300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233363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488"/>
              </a:lnSpc>
              <a:spcBef>
                <a:spcPct val="0"/>
              </a:spcBef>
              <a:buFontTx/>
              <a:buNone/>
            </a:pPr>
            <a:r>
              <a:rPr lang="zh-CN" altLang="en-US" sz="1600"/>
              <a:t>	</a:t>
            </a:r>
            <a:r>
              <a:rPr lang="zh-CN" altLang="en-US" sz="1500">
                <a:solidFill>
                  <a:srgbClr val="0000FF"/>
                </a:solidFill>
                <a:latin typeface="Times New Roman" pitchFamily="18" charset="0"/>
              </a:rPr>
              <a:t>组织学习</a:t>
            </a:r>
          </a:p>
          <a:p>
            <a:pPr eaLnBrk="1" hangingPunct="1">
              <a:lnSpc>
                <a:spcPts val="1800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>
                <a:solidFill>
                  <a:srgbClr val="0000FF"/>
                </a:solidFill>
                <a:latin typeface="Times New Roman" pitchFamily="18" charset="0"/>
              </a:rPr>
              <a:t>(Organizational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2527300" y="2203450"/>
            <a:ext cx="525621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68300" algn="l"/>
                <a:tab pos="557213" algn="l"/>
                <a:tab pos="44989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263"/>
              </a:lnSpc>
              <a:spcBef>
                <a:spcPct val="0"/>
              </a:spcBef>
              <a:buFontTx/>
              <a:buNone/>
            </a:pPr>
            <a:r>
              <a:rPr lang="zh-CN" altLang="en-US" sz="1600" dirty="0"/>
              <a:t>		</a:t>
            </a:r>
            <a:r>
              <a:rPr lang="en-US" altLang="zh-CN" sz="1400" b="1" i="1" dirty="0">
                <a:solidFill>
                  <a:srgbClr val="0000FF"/>
                </a:solidFill>
                <a:latin typeface="Times New Roman" pitchFamily="18" charset="0"/>
              </a:rPr>
              <a:t>Learning)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400" b="1" i="1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400" b="1" i="1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400" b="1" i="1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ts val="1950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 dirty="0">
                <a:solidFill>
                  <a:srgbClr val="0000FF"/>
                </a:solidFill>
                <a:latin typeface="Times New Roman" pitchFamily="18" charset="0"/>
              </a:rPr>
              <a:t>	POS</a:t>
            </a:r>
            <a:r>
              <a:rPr lang="zh-CN" altLang="en-US" sz="1500" dirty="0">
                <a:solidFill>
                  <a:srgbClr val="0000FF"/>
                </a:solidFill>
                <a:latin typeface="Times New Roman" pitchFamily="18" charset="0"/>
              </a:rPr>
              <a:t>数据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1500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ts val="1663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 dirty="0">
                <a:solidFill>
                  <a:srgbClr val="0000FF"/>
                </a:solidFill>
                <a:latin typeface="Times New Roman" pitchFamily="18" charset="0"/>
              </a:rPr>
              <a:t>(Point-of-sale data)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en-US" altLang="zh-CN" sz="1400" b="1" i="1" dirty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ts val="1463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 dirty="0">
                <a:solidFill>
                  <a:srgbClr val="0000FF"/>
                </a:solidFill>
                <a:latin typeface="Times New Roman" pitchFamily="18" charset="0"/>
              </a:rPr>
              <a:t>			</a:t>
            </a:r>
            <a:r>
              <a:rPr lang="zh-CN" altLang="en-US" sz="1400" dirty="0">
                <a:solidFill>
                  <a:srgbClr val="0000FF"/>
                </a:solidFill>
                <a:latin typeface="Times New Roman" pitchFamily="18" charset="0"/>
              </a:rPr>
              <a:t>支付供应</a:t>
            </a:r>
            <a:r>
              <a:rPr lang="zh-CN" altLang="en-US" sz="1400" dirty="0">
                <a:solidFill>
                  <a:srgbClr val="0000FF"/>
                </a:solidFill>
              </a:rPr>
              <a:t>商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2678113" y="946150"/>
            <a:ext cx="1355725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00038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488"/>
              </a:lnSpc>
              <a:spcBef>
                <a:spcPct val="0"/>
              </a:spcBef>
              <a:buFontTx/>
              <a:buNone/>
            </a:pPr>
            <a:r>
              <a:rPr lang="zh-CN" altLang="en-US" sz="1600"/>
              <a:t>	</a:t>
            </a:r>
            <a:r>
              <a:rPr lang="zh-CN" altLang="en-US" sz="1500">
                <a:solidFill>
                  <a:srgbClr val="0000FF"/>
                </a:solidFill>
                <a:latin typeface="Times New Roman" pitchFamily="18" charset="0"/>
              </a:rPr>
              <a:t>视讯联接</a:t>
            </a:r>
          </a:p>
          <a:p>
            <a:pPr eaLnBrk="1" hangingPunct="1">
              <a:lnSpc>
                <a:spcPts val="1675"/>
              </a:lnSpc>
              <a:spcBef>
                <a:spcPct val="0"/>
              </a:spcBef>
              <a:buFontTx/>
              <a:buNone/>
            </a:pPr>
            <a:r>
              <a:rPr lang="zh-CN" altLang="en-US" sz="1500">
                <a:solidFill>
                  <a:srgbClr val="0000FF"/>
                </a:solidFill>
                <a:latin typeface="Times New Roman" pitchFamily="18" charset="0"/>
              </a:rPr>
              <a:t>（</a:t>
            </a:r>
            <a:r>
              <a:rPr lang="en-US" altLang="zh-CN" sz="1400" b="1" i="1">
                <a:solidFill>
                  <a:srgbClr val="0000FF"/>
                </a:solidFill>
                <a:latin typeface="Times New Roman" pitchFamily="18" charset="0"/>
              </a:rPr>
              <a:t>VIDEO LINK</a:t>
            </a:r>
            <a:r>
              <a:rPr lang="zh-CN" altLang="en-US" sz="1500">
                <a:solidFill>
                  <a:srgbClr val="0000FF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5178425" y="3719513"/>
            <a:ext cx="1404938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368300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575"/>
              </a:lnSpc>
              <a:spcBef>
                <a:spcPct val="0"/>
              </a:spcBef>
              <a:buFontTx/>
              <a:buNone/>
            </a:pPr>
            <a:r>
              <a:rPr lang="zh-CN" altLang="en-US" sz="1600"/>
              <a:t>	</a:t>
            </a:r>
            <a:r>
              <a:rPr lang="en-US" altLang="zh-CN" sz="1400" b="1" i="1">
                <a:solidFill>
                  <a:srgbClr val="0000FF"/>
                </a:solidFill>
                <a:latin typeface="Times New Roman" pitchFamily="18" charset="0"/>
              </a:rPr>
              <a:t>POS</a:t>
            </a:r>
            <a:r>
              <a:rPr lang="zh-CN" altLang="en-US" sz="1500">
                <a:solidFill>
                  <a:srgbClr val="0000FF"/>
                </a:solidFill>
                <a:latin typeface="Times New Roman" pitchFamily="18" charset="0"/>
              </a:rPr>
              <a:t>数据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lnSpc>
                <a:spcPts val="1650"/>
              </a:lnSpc>
              <a:spcBef>
                <a:spcPct val="0"/>
              </a:spcBef>
              <a:buFontTx/>
              <a:buNone/>
            </a:pPr>
            <a:r>
              <a:rPr lang="en-US" altLang="zh-CN" sz="1400" b="1" i="1">
                <a:solidFill>
                  <a:srgbClr val="0000FF"/>
                </a:solidFill>
                <a:latin typeface="Times New Roman" pitchFamily="18" charset="0"/>
              </a:rPr>
              <a:t>(Point-of-sale data)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6654800" y="5654675"/>
            <a:ext cx="752475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1913"/>
              </a:lnSpc>
              <a:spcBef>
                <a:spcPct val="0"/>
              </a:spcBef>
              <a:buFontTx/>
              <a:buNone/>
            </a:pPr>
            <a:r>
              <a:rPr lang="en-US" altLang="zh-CN" sz="2100">
                <a:solidFill>
                  <a:srgbClr val="CC3300"/>
                </a:solidFill>
                <a:latin typeface="Times New Roman" pitchFamily="18" charset="0"/>
              </a:rPr>
              <a:t>Partner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81451" y="116632"/>
            <a:ext cx="7240187" cy="41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801688" eaLnBrk="0" hangingPunct="0"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 eaLnBrk="0" hangingPunct="0"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 eaLnBrk="0" hangingPunct="0"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 eaLnBrk="0" hangingPunct="0"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 eaLnBrk="0" hangingPunct="0"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tabLst>
                <a:tab pos="801688" algn="l"/>
                <a:tab pos="4143375" algn="l"/>
              </a:tabLst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2263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CC3300"/>
                </a:solidFill>
                <a:latin typeface="Times New Roman" pitchFamily="18" charset="0"/>
              </a:rPr>
              <a:t>案例</a:t>
            </a:r>
            <a:r>
              <a:rPr lang="en-US" altLang="zh-CN" sz="2800" dirty="0">
                <a:solidFill>
                  <a:srgbClr val="CC3300"/>
                </a:solidFill>
                <a:latin typeface="Times New Roman" pitchFamily="18" charset="0"/>
              </a:rPr>
              <a:t>2</a:t>
            </a:r>
            <a:r>
              <a:rPr lang="zh-CN" altLang="en-US" sz="2800" dirty="0">
                <a:solidFill>
                  <a:srgbClr val="CC3300"/>
                </a:solidFill>
                <a:latin typeface="Times New Roman" pitchFamily="18" charset="0"/>
              </a:rPr>
              <a:t>：降低成本的典范</a:t>
            </a:r>
            <a:r>
              <a:rPr lang="en-US" altLang="zh-CN" sz="2800" dirty="0">
                <a:solidFill>
                  <a:srgbClr val="CC3300"/>
                </a:solidFill>
                <a:latin typeface="Times New Roman" pitchFamily="18" charset="0"/>
              </a:rPr>
              <a:t>: </a:t>
            </a:r>
            <a:r>
              <a:rPr lang="en-US" altLang="zh-CN" sz="2800" b="1" dirty="0">
                <a:solidFill>
                  <a:srgbClr val="CC3300"/>
                </a:solidFill>
                <a:latin typeface="Times New Roman" pitchFamily="18" charset="0"/>
              </a:rPr>
              <a:t>Wall-Mart </a:t>
            </a:r>
            <a:r>
              <a:rPr lang="zh-CN" altLang="en-US" sz="2800" dirty="0">
                <a:solidFill>
                  <a:srgbClr val="CC3300"/>
                </a:solidFill>
                <a:latin typeface="Times New Roman" pitchFamily="18" charset="0"/>
              </a:rPr>
              <a:t>沃尔</a:t>
            </a:r>
            <a:r>
              <a:rPr lang="en-US" altLang="zh-CN" sz="2800" b="1" dirty="0">
                <a:solidFill>
                  <a:srgbClr val="CC3300"/>
                </a:solidFill>
                <a:latin typeface="Times New Roman" pitchFamily="18" charset="0"/>
              </a:rPr>
              <a:t>-</a:t>
            </a:r>
            <a:r>
              <a:rPr lang="zh-CN" altLang="en-US" sz="2800" dirty="0">
                <a:solidFill>
                  <a:srgbClr val="CC3300"/>
                </a:solidFill>
                <a:latin typeface="Times New Roman" pitchFamily="18" charset="0"/>
              </a:rPr>
              <a:t>马特</a:t>
            </a:r>
          </a:p>
          <a:p>
            <a:pPr eaLnBrk="1" hangingPunct="1">
              <a:lnSpc>
                <a:spcPts val="875"/>
              </a:lnSpc>
              <a:spcBef>
                <a:spcPct val="0"/>
              </a:spcBef>
              <a:buFontTx/>
              <a:buNone/>
            </a:pPr>
            <a:endParaRPr lang="zh-CN" altLang="en-US" sz="2100" dirty="0">
              <a:solidFill>
                <a:srgbClr val="3333CC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52500" y="930275"/>
            <a:ext cx="7632700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552950" y="2225675"/>
            <a:ext cx="1890713" cy="533400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系统开发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6642100" y="2225675"/>
            <a:ext cx="2106613" cy="533400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管理及应用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320925" y="2241550"/>
            <a:ext cx="2106613" cy="533400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>
                <a:latin typeface="Times New Roman" pitchFamily="18" charset="0"/>
              </a:rPr>
              <a:t>管理意义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6783388" y="3378200"/>
            <a:ext cx="1676400" cy="2514600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dist="107763" dir="189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主要学习如何对管理信息系统进行管理和应用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en-US" dirty="0">
              <a:latin typeface="Times New Roman" pitchFamily="18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4500563" y="3357563"/>
            <a:ext cx="1800225" cy="2520950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dist="107763" dir="189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>
                <a:latin typeface="Times New Roman" pitchFamily="18" charset="0"/>
              </a:rPr>
              <a:t>本部分重点介绍管理信息系统战略规划、系统分析、设计、维护</a:t>
            </a:r>
            <a:endParaRPr kumimoji="1" lang="zh-CN" altLang="en-US">
              <a:latin typeface="Times New Roman" pitchFamily="18" charset="0"/>
            </a:endParaRPr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H="1">
            <a:off x="984250" y="1403350"/>
            <a:ext cx="35052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 flipH="1">
            <a:off x="3651250" y="1403350"/>
            <a:ext cx="8382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4489450" y="1403350"/>
            <a:ext cx="7620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4489450" y="1403350"/>
            <a:ext cx="30480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auto">
          <a:xfrm>
            <a:off x="984250" y="2851150"/>
            <a:ext cx="485775" cy="457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0733" name="AutoShape 13"/>
          <p:cNvSpPr>
            <a:spLocks noChangeArrowheads="1"/>
          </p:cNvSpPr>
          <p:nvPr/>
        </p:nvSpPr>
        <p:spPr bwMode="auto">
          <a:xfrm>
            <a:off x="5251450" y="2851150"/>
            <a:ext cx="485775" cy="457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0734" name="AutoShape 14"/>
          <p:cNvSpPr>
            <a:spLocks noChangeArrowheads="1"/>
          </p:cNvSpPr>
          <p:nvPr/>
        </p:nvSpPr>
        <p:spPr bwMode="auto">
          <a:xfrm>
            <a:off x="7326313" y="2851150"/>
            <a:ext cx="485775" cy="457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0735" name="AutoShape 15"/>
          <p:cNvSpPr>
            <a:spLocks noChangeArrowheads="1"/>
          </p:cNvSpPr>
          <p:nvPr/>
        </p:nvSpPr>
        <p:spPr bwMode="auto">
          <a:xfrm>
            <a:off x="2965450" y="2851150"/>
            <a:ext cx="485775" cy="457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374650" y="2241550"/>
            <a:ext cx="1893888" cy="533400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基本概念</a:t>
            </a: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215900" y="3384550"/>
            <a:ext cx="1835150" cy="2514600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dist="107763" dir="189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介绍</a:t>
            </a:r>
            <a:r>
              <a:rPr kumimoji="1" lang="en-US" altLang="zh-CN" b="1" dirty="0">
                <a:latin typeface="Times New Roman" pitchFamily="18" charset="0"/>
              </a:rPr>
              <a:t>MIS</a:t>
            </a:r>
            <a:r>
              <a:rPr kumimoji="1" lang="zh-CN" altLang="en-US" b="1" dirty="0">
                <a:latin typeface="Times New Roman" pitchFamily="18" charset="0"/>
              </a:rPr>
              <a:t>的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一些基本概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念、</a:t>
            </a:r>
            <a:r>
              <a:rPr kumimoji="1" lang="en-US" altLang="zh-CN" b="1" dirty="0">
                <a:latin typeface="Times New Roman" pitchFamily="18" charset="0"/>
              </a:rPr>
              <a:t>MIS</a:t>
            </a:r>
            <a:r>
              <a:rPr kumimoji="1" lang="zh-CN" altLang="en-US" b="1" dirty="0">
                <a:latin typeface="Times New Roman" pitchFamily="18" charset="0"/>
              </a:rPr>
              <a:t>的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结构和类型，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与管理决策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latin typeface="Times New Roman" pitchFamily="18" charset="0"/>
              </a:rPr>
              <a:t>的关系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2565400" y="620713"/>
            <a:ext cx="399415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5000" b="1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管理信息系统</a:t>
            </a:r>
          </a:p>
        </p:txBody>
      </p:sp>
      <p:sp>
        <p:nvSpPr>
          <p:cNvPr id="30739" name="Rectangle 19"/>
          <p:cNvSpPr>
            <a:spLocks noChangeArrowheads="1"/>
          </p:cNvSpPr>
          <p:nvPr/>
        </p:nvSpPr>
        <p:spPr bwMode="auto">
          <a:xfrm>
            <a:off x="2465388" y="3378200"/>
            <a:ext cx="1890712" cy="2514600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dist="107763" dir="189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b="1">
                <a:latin typeface="Verdana" pitchFamily="34" charset="0"/>
              </a:rPr>
              <a:t>介绍管理信息系统与组织、管理的关系，在管理中的作用</a:t>
            </a:r>
            <a:endParaRPr kumimoji="1" lang="zh-CN" altLang="en-US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26" grpId="0" animBg="1"/>
      <p:bldP spid="30727" grpId="0" animBg="1"/>
      <p:bldP spid="30732" grpId="0" animBg="1"/>
      <p:bldP spid="30733" grpId="0" animBg="1"/>
      <p:bldP spid="30734" grpId="0" animBg="1"/>
      <p:bldP spid="30735" grpId="0" animBg="1"/>
      <p:bldP spid="30736" grpId="0" animBg="1"/>
      <p:bldP spid="30737" grpId="0" animBg="1"/>
      <p:bldP spid="307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3601" name="Group 33"/>
          <p:cNvGrpSpPr>
            <a:grpSpLocks/>
          </p:cNvGrpSpPr>
          <p:nvPr/>
        </p:nvGrpSpPr>
        <p:grpSpPr bwMode="auto">
          <a:xfrm>
            <a:off x="1476375" y="1341438"/>
            <a:ext cx="5867400" cy="766762"/>
            <a:chOff x="912" y="1008"/>
            <a:chExt cx="3984" cy="912"/>
          </a:xfrm>
        </p:grpSpPr>
        <p:sp>
          <p:nvSpPr>
            <p:cNvPr id="493602" name="AutoShape 3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3603" name="Group 35"/>
            <p:cNvGrpSpPr>
              <a:grpSpLocks/>
            </p:cNvGrpSpPr>
            <p:nvPr/>
          </p:nvGrpSpPr>
          <p:grpSpPr bwMode="auto">
            <a:xfrm>
              <a:off x="948" y="1092"/>
              <a:ext cx="849" cy="752"/>
              <a:chOff x="948" y="1092"/>
              <a:chExt cx="849" cy="752"/>
            </a:xfrm>
          </p:grpSpPr>
          <p:sp>
            <p:nvSpPr>
              <p:cNvPr id="493604" name="AutoShape 3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3605" name="Freeform 37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3606" name="Text Box 38"/>
              <p:cNvSpPr txBox="1">
                <a:spLocks noChangeArrowheads="1"/>
              </p:cNvSpPr>
              <p:nvPr/>
            </p:nvSpPr>
            <p:spPr bwMode="gray">
              <a:xfrm>
                <a:off x="948" y="1282"/>
                <a:ext cx="849" cy="5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zh-CN" altLang="en-US" sz="28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第一节</a:t>
                </a:r>
              </a:p>
            </p:txBody>
          </p:sp>
        </p:grpSp>
        <p:sp>
          <p:nvSpPr>
            <p:cNvPr id="493607" name="Text Box 39"/>
            <p:cNvSpPr txBox="1">
              <a:spLocks noChangeArrowheads="1"/>
            </p:cNvSpPr>
            <p:nvPr/>
          </p:nvSpPr>
          <p:spPr bwMode="gray">
            <a:xfrm>
              <a:off x="1872" y="1258"/>
              <a:ext cx="2928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 smtClean="0">
                  <a:solidFill>
                    <a:srgbClr val="000000"/>
                  </a:solidFill>
                </a:rPr>
                <a:t>管理信息系统的概念</a:t>
              </a:r>
              <a:endParaRPr lang="zh-CN" altLang="en-US" sz="2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93608" name="Group 40"/>
          <p:cNvGrpSpPr>
            <a:grpSpLocks/>
          </p:cNvGrpSpPr>
          <p:nvPr/>
        </p:nvGrpSpPr>
        <p:grpSpPr bwMode="auto">
          <a:xfrm>
            <a:off x="1476375" y="2349500"/>
            <a:ext cx="6048547" cy="863600"/>
            <a:chOff x="912" y="2016"/>
            <a:chExt cx="4107" cy="912"/>
          </a:xfrm>
        </p:grpSpPr>
        <p:sp>
          <p:nvSpPr>
            <p:cNvPr id="493609" name="AutoShape 4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3610" name="Group 42"/>
            <p:cNvGrpSpPr>
              <a:grpSpLocks/>
            </p:cNvGrpSpPr>
            <p:nvPr/>
          </p:nvGrpSpPr>
          <p:grpSpPr bwMode="auto">
            <a:xfrm>
              <a:off x="948" y="2100"/>
              <a:ext cx="849" cy="746"/>
              <a:chOff x="948" y="2100"/>
              <a:chExt cx="849" cy="746"/>
            </a:xfrm>
          </p:grpSpPr>
          <p:sp>
            <p:nvSpPr>
              <p:cNvPr id="493611" name="AutoShape 43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3612" name="Freeform 44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3613" name="Text Box 45"/>
              <p:cNvSpPr txBox="1">
                <a:spLocks noChangeArrowheads="1"/>
              </p:cNvSpPr>
              <p:nvPr/>
            </p:nvSpPr>
            <p:spPr bwMode="gray">
              <a:xfrm>
                <a:off x="948" y="2284"/>
                <a:ext cx="849" cy="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zh-CN" altLang="en-US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第二节</a:t>
                </a:r>
              </a:p>
            </p:txBody>
          </p:sp>
        </p:grpSp>
        <p:sp>
          <p:nvSpPr>
            <p:cNvPr id="493614" name="Text Box 46"/>
            <p:cNvSpPr txBox="1">
              <a:spLocks noChangeArrowheads="1"/>
            </p:cNvSpPr>
            <p:nvPr/>
          </p:nvSpPr>
          <p:spPr bwMode="gray">
            <a:xfrm>
              <a:off x="1872" y="2243"/>
              <a:ext cx="3147" cy="4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 smtClean="0">
                  <a:solidFill>
                    <a:srgbClr val="000000"/>
                  </a:solidFill>
                </a:rPr>
                <a:t>管理信息系统的产生与发展</a:t>
              </a:r>
              <a:endParaRPr lang="zh-CN" altLang="en-US" sz="2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93615" name="Group 47"/>
          <p:cNvGrpSpPr>
            <a:grpSpLocks/>
          </p:cNvGrpSpPr>
          <p:nvPr/>
        </p:nvGrpSpPr>
        <p:grpSpPr bwMode="auto">
          <a:xfrm>
            <a:off x="1476375" y="3429000"/>
            <a:ext cx="5867400" cy="719138"/>
            <a:chOff x="912" y="3036"/>
            <a:chExt cx="3984" cy="912"/>
          </a:xfrm>
        </p:grpSpPr>
        <p:sp>
          <p:nvSpPr>
            <p:cNvPr id="493616" name="AutoShape 4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3617" name="Group 49"/>
            <p:cNvGrpSpPr>
              <a:grpSpLocks/>
            </p:cNvGrpSpPr>
            <p:nvPr/>
          </p:nvGrpSpPr>
          <p:grpSpPr bwMode="auto">
            <a:xfrm>
              <a:off x="948" y="3120"/>
              <a:ext cx="849" cy="784"/>
              <a:chOff x="948" y="3120"/>
              <a:chExt cx="849" cy="784"/>
            </a:xfrm>
          </p:grpSpPr>
          <p:sp>
            <p:nvSpPr>
              <p:cNvPr id="493618" name="AutoShape 50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solidFill>
                <a:srgbClr val="339966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3619" name="Freeform 51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3620" name="Text Box 52"/>
              <p:cNvSpPr txBox="1">
                <a:spLocks noChangeArrowheads="1"/>
              </p:cNvSpPr>
              <p:nvPr/>
            </p:nvSpPr>
            <p:spPr bwMode="gray">
              <a:xfrm>
                <a:off x="948" y="3303"/>
                <a:ext cx="849" cy="6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zh-CN" altLang="en-US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第三节</a:t>
                </a:r>
              </a:p>
            </p:txBody>
          </p:sp>
        </p:grpSp>
        <p:sp>
          <p:nvSpPr>
            <p:cNvPr id="493621" name="Text Box 53"/>
            <p:cNvSpPr txBox="1">
              <a:spLocks noChangeArrowheads="1"/>
            </p:cNvSpPr>
            <p:nvPr/>
          </p:nvSpPr>
          <p:spPr bwMode="gray">
            <a:xfrm>
              <a:off x="1872" y="3219"/>
              <a:ext cx="2928" cy="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 smtClean="0">
                  <a:solidFill>
                    <a:srgbClr val="000000"/>
                  </a:solidFill>
                </a:rPr>
                <a:t>管理信息系统的分类</a:t>
              </a:r>
              <a:endParaRPr lang="zh-CN" altLang="en-US" sz="2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93622" name="Group 54"/>
          <p:cNvGrpSpPr>
            <a:grpSpLocks/>
          </p:cNvGrpSpPr>
          <p:nvPr/>
        </p:nvGrpSpPr>
        <p:grpSpPr bwMode="auto">
          <a:xfrm>
            <a:off x="1476375" y="4437063"/>
            <a:ext cx="5867400" cy="719137"/>
            <a:chOff x="912" y="3036"/>
            <a:chExt cx="3984" cy="912"/>
          </a:xfrm>
        </p:grpSpPr>
        <p:sp>
          <p:nvSpPr>
            <p:cNvPr id="493623" name="AutoShape 55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3624" name="Group 56"/>
            <p:cNvGrpSpPr>
              <a:grpSpLocks/>
            </p:cNvGrpSpPr>
            <p:nvPr/>
          </p:nvGrpSpPr>
          <p:grpSpPr bwMode="auto">
            <a:xfrm>
              <a:off x="947" y="3120"/>
              <a:ext cx="849" cy="784"/>
              <a:chOff x="947" y="3120"/>
              <a:chExt cx="849" cy="784"/>
            </a:xfrm>
          </p:grpSpPr>
          <p:sp>
            <p:nvSpPr>
              <p:cNvPr id="493625" name="AutoShape 57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solidFill>
                <a:srgbClr val="008080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3626" name="Freeform 58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F9DB7">
                      <a:alpha val="0"/>
                    </a:srgbClr>
                  </a:gs>
                  <a:gs pos="100000">
                    <a:srgbClr val="6F9DB7">
                      <a:gamma/>
                      <a:tint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3627" name="Text Box 59"/>
              <p:cNvSpPr txBox="1">
                <a:spLocks noChangeArrowheads="1"/>
              </p:cNvSpPr>
              <p:nvPr/>
            </p:nvSpPr>
            <p:spPr bwMode="gray">
              <a:xfrm>
                <a:off x="947" y="3303"/>
                <a:ext cx="849" cy="6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zh-CN" altLang="en-US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第四节</a:t>
                </a:r>
              </a:p>
            </p:txBody>
          </p:sp>
        </p:grpSp>
        <p:sp>
          <p:nvSpPr>
            <p:cNvPr id="493628" name="Text Box 60"/>
            <p:cNvSpPr txBox="1">
              <a:spLocks noChangeArrowheads="1"/>
            </p:cNvSpPr>
            <p:nvPr/>
          </p:nvSpPr>
          <p:spPr bwMode="gray">
            <a:xfrm>
              <a:off x="1872" y="3213"/>
              <a:ext cx="2928" cy="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 smtClean="0">
                  <a:solidFill>
                    <a:srgbClr val="000000"/>
                  </a:solidFill>
                </a:rPr>
                <a:t>管理信息系统结构</a:t>
              </a:r>
              <a:endParaRPr lang="zh-CN" altLang="en-US" sz="28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493629" name="Group 61"/>
          <p:cNvGrpSpPr>
            <a:grpSpLocks/>
          </p:cNvGrpSpPr>
          <p:nvPr/>
        </p:nvGrpSpPr>
        <p:grpSpPr bwMode="auto">
          <a:xfrm>
            <a:off x="1476375" y="5445125"/>
            <a:ext cx="5867400" cy="720725"/>
            <a:chOff x="912" y="3036"/>
            <a:chExt cx="3984" cy="912"/>
          </a:xfrm>
        </p:grpSpPr>
        <p:sp>
          <p:nvSpPr>
            <p:cNvPr id="493630" name="AutoShape 62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93631" name="Group 63"/>
            <p:cNvGrpSpPr>
              <a:grpSpLocks/>
            </p:cNvGrpSpPr>
            <p:nvPr/>
          </p:nvGrpSpPr>
          <p:grpSpPr bwMode="auto">
            <a:xfrm>
              <a:off x="947" y="3120"/>
              <a:ext cx="850" cy="782"/>
              <a:chOff x="947" y="3120"/>
              <a:chExt cx="850" cy="782"/>
            </a:xfrm>
          </p:grpSpPr>
          <p:sp>
            <p:nvSpPr>
              <p:cNvPr id="493632" name="AutoShape 64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solidFill>
                <a:schemeClr val="hlink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3633" name="Freeform 65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>
                      <a:alpha val="0"/>
                    </a:srgbClr>
                  </a:gs>
                  <a:gs pos="100000">
                    <a:srgbClr val="808080">
                      <a:gamma/>
                      <a:tint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3634" name="Text Box 66"/>
              <p:cNvSpPr txBox="1">
                <a:spLocks noChangeArrowheads="1"/>
              </p:cNvSpPr>
              <p:nvPr/>
            </p:nvSpPr>
            <p:spPr bwMode="gray">
              <a:xfrm>
                <a:off x="947" y="3303"/>
                <a:ext cx="850" cy="5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tIns="0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zh-CN" altLang="en-US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第五节</a:t>
                </a:r>
              </a:p>
            </p:txBody>
          </p:sp>
        </p:grpSp>
        <p:sp>
          <p:nvSpPr>
            <p:cNvPr id="493635" name="Text Box 67"/>
            <p:cNvSpPr txBox="1">
              <a:spLocks noChangeArrowheads="1"/>
            </p:cNvSpPr>
            <p:nvPr/>
          </p:nvSpPr>
          <p:spPr bwMode="gray">
            <a:xfrm>
              <a:off x="1872" y="3303"/>
              <a:ext cx="2928" cy="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dirty="0" smtClean="0">
                  <a:solidFill>
                    <a:srgbClr val="000000"/>
                  </a:solidFill>
                </a:rPr>
                <a:t>管理信息系统学科的特点</a:t>
              </a:r>
              <a:endParaRPr lang="zh-CN" altLang="en-US" sz="28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章</a:t>
            </a: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  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管理信息系统概论</a:t>
            </a:r>
          </a:p>
        </p:txBody>
      </p:sp>
    </p:spTree>
    <p:extLst>
      <p:ext uri="{BB962C8B-B14F-4D97-AF65-F5344CB8AC3E}">
        <p14:creationId xmlns:p14="http://schemas.microsoft.com/office/powerpoint/2010/main" val="27039120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endParaRPr lang="zh-CN" altLang="en-US" sz="3200" b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   </a:t>
            </a:r>
          </a:p>
        </p:txBody>
      </p:sp>
      <p:sp>
        <p:nvSpPr>
          <p:cNvPr id="142356" name="Rectangle 20"/>
          <p:cNvSpPr>
            <a:spLocks noChangeArrowheads="1"/>
          </p:cNvSpPr>
          <p:nvPr/>
        </p:nvSpPr>
        <p:spPr bwMode="auto">
          <a:xfrm>
            <a:off x="0" y="44624"/>
            <a:ext cx="95408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>
              <a:defRPr/>
            </a:pPr>
            <a:r>
              <a:rPr lang="zh-CN" altLang="en-US" sz="2400" b="1" dirty="0">
                <a:latin typeface="Arial" charset="0"/>
              </a:rPr>
              <a:t>           </a:t>
            </a:r>
          </a:p>
          <a:p>
            <a:pPr algn="l">
              <a:lnSpc>
                <a:spcPct val="110000"/>
              </a:lnSpc>
              <a:buNone/>
              <a:defRPr/>
            </a:pPr>
            <a:endParaRPr lang="zh-CN" altLang="en-US" sz="36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  <a:p>
            <a:pPr algn="l">
              <a:lnSpc>
                <a:spcPct val="110000"/>
              </a:lnSpc>
              <a:defRPr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1.1.1 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数据与信息</a:t>
            </a:r>
            <a:endParaRPr lang="en-US" altLang="zh-CN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</p:txBody>
      </p:sp>
      <p:sp>
        <p:nvSpPr>
          <p:cNvPr id="142358" name="Rectangle 22"/>
          <p:cNvSpPr>
            <a:spLocks noChangeArrowheads="1"/>
          </p:cNvSpPr>
          <p:nvPr/>
        </p:nvSpPr>
        <p:spPr bwMode="auto">
          <a:xfrm>
            <a:off x="0" y="1787699"/>
            <a:ext cx="853244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 anchorCtr="0"/>
          <a:lstStyle/>
          <a:p>
            <a:pPr algn="l">
              <a:lnSpc>
                <a:spcPct val="150000"/>
              </a:lnSpc>
              <a:defRPr/>
            </a:pPr>
            <a:r>
              <a:rPr kumimoji="1" lang="zh-CN" altLang="en-US" sz="2400" dirty="0">
                <a:latin typeface="Times New Roman" pitchFamily="18" charset="0"/>
              </a:rPr>
              <a:t>      </a:t>
            </a:r>
            <a:r>
              <a:rPr kumimoji="1" lang="zh-CN" altLang="en-US" sz="2400" b="1" dirty="0">
                <a:latin typeface="Times New Roman" pitchFamily="18" charset="0"/>
              </a:rPr>
              <a:t>信息（</a:t>
            </a:r>
            <a:r>
              <a:rPr kumimoji="1" lang="en-US" altLang="zh-CN" sz="2400" b="1" dirty="0">
                <a:latin typeface="Times New Roman" pitchFamily="18" charset="0"/>
              </a:rPr>
              <a:t>Information</a:t>
            </a:r>
            <a:r>
              <a:rPr kumimoji="1" lang="en-US" altLang="zh-CN" sz="2400" b="1" dirty="0" smtClean="0">
                <a:latin typeface="Times New Roman" pitchFamily="18" charset="0"/>
              </a:rPr>
              <a:t>）</a:t>
            </a:r>
            <a:r>
              <a:rPr kumimoji="1" lang="zh-CN" altLang="en-US" sz="2400" b="1" dirty="0" smtClean="0">
                <a:latin typeface="Times New Roman" pitchFamily="18" charset="0"/>
              </a:rPr>
              <a:t>含义</a:t>
            </a:r>
            <a:r>
              <a:rPr kumimoji="1" lang="zh-CN" altLang="en-US" sz="2400" b="1" dirty="0">
                <a:latin typeface="Times New Roman" pitchFamily="18" charset="0"/>
              </a:rPr>
              <a:t>：</a:t>
            </a:r>
          </a:p>
          <a:p>
            <a:pPr algn="l">
              <a:lnSpc>
                <a:spcPct val="150000"/>
              </a:lnSpc>
              <a:defRPr/>
            </a:pPr>
            <a:r>
              <a:rPr kumimoji="1" lang="zh-CN" altLang="en-US" sz="2400" b="1" dirty="0" smtClean="0">
                <a:latin typeface="Times New Roman" pitchFamily="18" charset="0"/>
                <a:sym typeface="Wingdings" pitchFamily="2" charset="2"/>
              </a:rPr>
              <a:t>    （</a:t>
            </a:r>
            <a:r>
              <a:rPr kumimoji="1" lang="en-US" altLang="zh-CN" sz="2400" b="1" dirty="0" smtClean="0">
                <a:latin typeface="Times New Roman" pitchFamily="18" charset="0"/>
                <a:sym typeface="Wingdings" pitchFamily="2" charset="2"/>
              </a:rPr>
              <a:t>1</a:t>
            </a:r>
            <a:r>
              <a:rPr kumimoji="1" lang="zh-CN" altLang="en-US" sz="2400" b="1" dirty="0" smtClean="0">
                <a:latin typeface="Times New Roman" pitchFamily="18" charset="0"/>
                <a:sym typeface="Wingdings" pitchFamily="2" charset="2"/>
              </a:rPr>
              <a:t>）</a:t>
            </a:r>
            <a:r>
              <a:rPr kumimoji="1" lang="zh-CN" altLang="en-US" sz="2400" b="1" dirty="0">
                <a:latin typeface="Times New Roman" pitchFamily="18" charset="0"/>
                <a:sym typeface="Wingdings" pitchFamily="2" charset="2"/>
              </a:rPr>
              <a:t>信息是一种经过加工处理后的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sym typeface="Wingdings" pitchFamily="2" charset="2"/>
              </a:rPr>
              <a:t>数据</a:t>
            </a:r>
            <a:r>
              <a:rPr kumimoji="1" lang="zh-CN" altLang="en-US" sz="2400" b="1" dirty="0" smtClean="0">
                <a:latin typeface="Times New Roman" pitchFamily="18" charset="0"/>
                <a:sym typeface="Wingdings" pitchFamily="2" charset="2"/>
              </a:rPr>
              <a:t>，对接收者有用 </a:t>
            </a:r>
            <a:r>
              <a:rPr kumimoji="1" lang="zh-CN" altLang="en-US" sz="2400" b="1" dirty="0">
                <a:latin typeface="Times New Roman" pitchFamily="18" charset="0"/>
                <a:sym typeface="Wingdings" pitchFamily="2" charset="2"/>
              </a:rPr>
              <a:t>；</a:t>
            </a:r>
          </a:p>
          <a:p>
            <a:pPr algn="l">
              <a:lnSpc>
                <a:spcPct val="150000"/>
              </a:lnSpc>
              <a:defRPr/>
            </a:pPr>
            <a:r>
              <a:rPr kumimoji="1" lang="zh-CN" altLang="en-US" sz="2400" b="1" dirty="0">
                <a:latin typeface="Times New Roman" pitchFamily="18" charset="0"/>
                <a:sym typeface="Wingdings" pitchFamily="2" charset="2"/>
              </a:rPr>
              <a:t>    </a:t>
            </a:r>
            <a:r>
              <a:rPr kumimoji="1" lang="zh-CN" altLang="en-US" sz="2400" b="1" dirty="0" smtClean="0">
                <a:latin typeface="Times New Roman" pitchFamily="18" charset="0"/>
                <a:sym typeface="Wingdings" pitchFamily="2" charset="2"/>
              </a:rPr>
              <a:t>（</a:t>
            </a:r>
            <a:r>
              <a:rPr kumimoji="1" lang="en-US" altLang="zh-CN" sz="2400" b="1" dirty="0" smtClean="0">
                <a:latin typeface="Times New Roman" pitchFamily="18" charset="0"/>
                <a:sym typeface="Wingdings" pitchFamily="2" charset="2"/>
              </a:rPr>
              <a:t>2</a:t>
            </a:r>
            <a:r>
              <a:rPr kumimoji="1" lang="zh-CN" altLang="en-US" sz="2400" b="1" dirty="0" smtClean="0">
                <a:latin typeface="Times New Roman" pitchFamily="18" charset="0"/>
                <a:sym typeface="Wingdings" pitchFamily="2" charset="2"/>
              </a:rPr>
              <a:t>）</a:t>
            </a:r>
            <a:r>
              <a:rPr kumimoji="1" lang="zh-CN" altLang="en-US" sz="2400" b="1" dirty="0">
                <a:latin typeface="Times New Roman" pitchFamily="18" charset="0"/>
                <a:sym typeface="Wingdings" pitchFamily="2" charset="2"/>
              </a:rPr>
              <a:t>信息</a:t>
            </a:r>
            <a:r>
              <a:rPr kumimoji="1" lang="zh-CN" altLang="en-US" sz="2400" b="1" dirty="0" smtClean="0">
                <a:latin typeface="Times New Roman" pitchFamily="18" charset="0"/>
                <a:sym typeface="Wingdings" pitchFamily="2" charset="2"/>
              </a:rPr>
              <a:t>具有（潜在）</a:t>
            </a:r>
            <a:r>
              <a:rPr kumimoji="1" lang="zh-CN" alt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sym typeface="Wingdings" pitchFamily="2" charset="2"/>
              </a:rPr>
              <a:t>价值</a:t>
            </a:r>
            <a:r>
              <a:rPr kumimoji="1" lang="zh-CN" altLang="en-US" sz="2400" b="1" dirty="0">
                <a:latin typeface="Times New Roman" pitchFamily="18" charset="0"/>
                <a:sym typeface="Wingdings" pitchFamily="2" charset="2"/>
              </a:rPr>
              <a:t>，但它只有通过接受者的决策或</a:t>
            </a:r>
            <a:r>
              <a:rPr kumimoji="1" lang="zh-CN" altLang="en-US" sz="2400" b="1" dirty="0" smtClean="0">
                <a:latin typeface="Times New Roman" pitchFamily="18" charset="0"/>
                <a:sym typeface="Wingdings" pitchFamily="2" charset="2"/>
              </a:rPr>
              <a:t>行为才能</a:t>
            </a:r>
            <a:r>
              <a:rPr kumimoji="1" lang="zh-CN" altLang="en-US" sz="2400" b="1" dirty="0">
                <a:latin typeface="Times New Roman" pitchFamily="18" charset="0"/>
                <a:sym typeface="Wingdings" pitchFamily="2" charset="2"/>
              </a:rPr>
              <a:t>实现。</a:t>
            </a:r>
            <a:endParaRPr kumimoji="1" lang="zh-CN" altLang="en-US" sz="2400" b="1" dirty="0">
              <a:latin typeface="Times New Roman" pitchFamily="18" charset="0"/>
            </a:endParaRPr>
          </a:p>
          <a:p>
            <a:pPr algn="l">
              <a:defRPr/>
            </a:pPr>
            <a:r>
              <a:rPr kumimoji="1" lang="zh-CN" altLang="en-US" sz="2400" b="1" dirty="0">
                <a:latin typeface="Times New Roman" pitchFamily="18" charset="0"/>
              </a:rPr>
              <a:t>      </a:t>
            </a:r>
          </a:p>
        </p:txBody>
      </p:sp>
      <p:sp>
        <p:nvSpPr>
          <p:cNvPr id="142360" name="Rectangle 24"/>
          <p:cNvSpPr>
            <a:spLocks noGrp="1" noChangeArrowheads="1"/>
          </p:cNvSpPr>
          <p:nvPr>
            <p:ph type="title"/>
          </p:nvPr>
        </p:nvSpPr>
        <p:spPr>
          <a:xfrm>
            <a:off x="0" y="-99392"/>
            <a:ext cx="8229600" cy="8699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Symbol" pitchFamily="18" charset="2"/>
              </a:rPr>
              <a:t>1.1 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Symbol" pitchFamily="18" charset="2"/>
              </a:rPr>
              <a:t>管理信息系统的概念</a:t>
            </a:r>
          </a:p>
        </p:txBody>
      </p:sp>
    </p:spTree>
    <p:extLst>
      <p:ext uri="{BB962C8B-B14F-4D97-AF65-F5344CB8AC3E}">
        <p14:creationId xmlns:p14="http://schemas.microsoft.com/office/powerpoint/2010/main" val="7308841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2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23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2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23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56" grpId="0"/>
      <p:bldP spid="1423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0386" name="Group 27"/>
          <p:cNvGrpSpPr>
            <a:grpSpLocks/>
          </p:cNvGrpSpPr>
          <p:nvPr/>
        </p:nvGrpSpPr>
        <p:grpSpPr bwMode="auto">
          <a:xfrm>
            <a:off x="749300" y="4010025"/>
            <a:ext cx="7908925" cy="2019300"/>
            <a:chOff x="794" y="1199"/>
            <a:chExt cx="4308" cy="2120"/>
          </a:xfrm>
        </p:grpSpPr>
        <p:sp>
          <p:nvSpPr>
            <p:cNvPr id="400387" name="Freeform 28"/>
            <p:cNvSpPr>
              <a:spLocks/>
            </p:cNvSpPr>
            <p:nvPr/>
          </p:nvSpPr>
          <p:spPr bwMode="ltGray">
            <a:xfrm>
              <a:off x="873" y="1293"/>
              <a:ext cx="1267" cy="1938"/>
            </a:xfrm>
            <a:custGeom>
              <a:avLst/>
              <a:gdLst>
                <a:gd name="T0" fmla="*/ 87 w 1692"/>
                <a:gd name="T1" fmla="*/ 193 h 2586"/>
                <a:gd name="T2" fmla="*/ 240 w 1692"/>
                <a:gd name="T3" fmla="*/ 157 h 2586"/>
                <a:gd name="T4" fmla="*/ 325 w 1692"/>
                <a:gd name="T5" fmla="*/ 180 h 2586"/>
                <a:gd name="T6" fmla="*/ 312 w 1692"/>
                <a:gd name="T7" fmla="*/ 333 h 2586"/>
                <a:gd name="T8" fmla="*/ 204 w 1692"/>
                <a:gd name="T9" fmla="*/ 436 h 2586"/>
                <a:gd name="T10" fmla="*/ 163 w 1692"/>
                <a:gd name="T11" fmla="*/ 535 h 2586"/>
                <a:gd name="T12" fmla="*/ 213 w 1692"/>
                <a:gd name="T13" fmla="*/ 722 h 2586"/>
                <a:gd name="T14" fmla="*/ 237 w 1692"/>
                <a:gd name="T15" fmla="*/ 719 h 2586"/>
                <a:gd name="T16" fmla="*/ 246 w 1692"/>
                <a:gd name="T17" fmla="*/ 679 h 2586"/>
                <a:gd name="T18" fmla="*/ 358 w 1692"/>
                <a:gd name="T19" fmla="*/ 865 h 2586"/>
                <a:gd name="T20" fmla="*/ 487 w 1692"/>
                <a:gd name="T21" fmla="*/ 899 h 2586"/>
                <a:gd name="T22" fmla="*/ 595 w 1692"/>
                <a:gd name="T23" fmla="*/ 1012 h 2586"/>
                <a:gd name="T24" fmla="*/ 639 w 1692"/>
                <a:gd name="T25" fmla="*/ 1066 h 2586"/>
                <a:gd name="T26" fmla="*/ 577 w 1692"/>
                <a:gd name="T27" fmla="*/ 1205 h 2586"/>
                <a:gd name="T28" fmla="*/ 686 w 1692"/>
                <a:gd name="T29" fmla="*/ 1335 h 2586"/>
                <a:gd name="T30" fmla="*/ 774 w 1692"/>
                <a:gd name="T31" fmla="*/ 1515 h 2586"/>
                <a:gd name="T32" fmla="*/ 819 w 1692"/>
                <a:gd name="T33" fmla="*/ 1731 h 2586"/>
                <a:gd name="T34" fmla="*/ 894 w 1692"/>
                <a:gd name="T35" fmla="*/ 1904 h 2586"/>
                <a:gd name="T36" fmla="*/ 958 w 1692"/>
                <a:gd name="T37" fmla="*/ 1889 h 2586"/>
                <a:gd name="T38" fmla="*/ 932 w 1692"/>
                <a:gd name="T39" fmla="*/ 1794 h 2586"/>
                <a:gd name="T40" fmla="*/ 964 w 1692"/>
                <a:gd name="T41" fmla="*/ 1728 h 2586"/>
                <a:gd name="T42" fmla="*/ 1024 w 1692"/>
                <a:gd name="T43" fmla="*/ 1670 h 2586"/>
                <a:gd name="T44" fmla="*/ 1084 w 1692"/>
                <a:gd name="T45" fmla="*/ 1556 h 2586"/>
                <a:gd name="T46" fmla="*/ 1174 w 1692"/>
                <a:gd name="T47" fmla="*/ 1461 h 2586"/>
                <a:gd name="T48" fmla="*/ 1215 w 1692"/>
                <a:gd name="T49" fmla="*/ 1308 h 2586"/>
                <a:gd name="T50" fmla="*/ 1162 w 1692"/>
                <a:gd name="T51" fmla="*/ 1153 h 2586"/>
                <a:gd name="T52" fmla="*/ 1030 w 1692"/>
                <a:gd name="T53" fmla="*/ 1057 h 2586"/>
                <a:gd name="T54" fmla="*/ 827 w 1692"/>
                <a:gd name="T55" fmla="*/ 959 h 2586"/>
                <a:gd name="T56" fmla="*/ 729 w 1692"/>
                <a:gd name="T57" fmla="*/ 944 h 2586"/>
                <a:gd name="T58" fmla="*/ 677 w 1692"/>
                <a:gd name="T59" fmla="*/ 950 h 2586"/>
                <a:gd name="T60" fmla="*/ 595 w 1692"/>
                <a:gd name="T61" fmla="*/ 980 h 2586"/>
                <a:gd name="T62" fmla="*/ 568 w 1692"/>
                <a:gd name="T63" fmla="*/ 880 h 2586"/>
                <a:gd name="T64" fmla="*/ 551 w 1692"/>
                <a:gd name="T65" fmla="*/ 796 h 2586"/>
                <a:gd name="T66" fmla="*/ 473 w 1692"/>
                <a:gd name="T67" fmla="*/ 827 h 2586"/>
                <a:gd name="T68" fmla="*/ 425 w 1692"/>
                <a:gd name="T69" fmla="*/ 712 h 2586"/>
                <a:gd name="T70" fmla="*/ 554 w 1692"/>
                <a:gd name="T71" fmla="*/ 683 h 2586"/>
                <a:gd name="T72" fmla="*/ 631 w 1692"/>
                <a:gd name="T73" fmla="*/ 679 h 2586"/>
                <a:gd name="T74" fmla="*/ 671 w 1692"/>
                <a:gd name="T75" fmla="*/ 674 h 2586"/>
                <a:gd name="T76" fmla="*/ 792 w 1692"/>
                <a:gd name="T77" fmla="*/ 562 h 2586"/>
                <a:gd name="T78" fmla="*/ 887 w 1692"/>
                <a:gd name="T79" fmla="*/ 508 h 2586"/>
                <a:gd name="T80" fmla="*/ 957 w 1692"/>
                <a:gd name="T81" fmla="*/ 477 h 2586"/>
                <a:gd name="T82" fmla="*/ 1003 w 1692"/>
                <a:gd name="T83" fmla="*/ 403 h 2586"/>
                <a:gd name="T84" fmla="*/ 964 w 1692"/>
                <a:gd name="T85" fmla="*/ 384 h 2586"/>
                <a:gd name="T86" fmla="*/ 1143 w 1692"/>
                <a:gd name="T87" fmla="*/ 342 h 2586"/>
                <a:gd name="T88" fmla="*/ 1053 w 1692"/>
                <a:gd name="T89" fmla="*/ 256 h 2586"/>
                <a:gd name="T90" fmla="*/ 994 w 1692"/>
                <a:gd name="T91" fmla="*/ 198 h 2586"/>
                <a:gd name="T92" fmla="*/ 915 w 1692"/>
                <a:gd name="T93" fmla="*/ 273 h 2586"/>
                <a:gd name="T94" fmla="*/ 831 w 1692"/>
                <a:gd name="T95" fmla="*/ 333 h 2586"/>
                <a:gd name="T96" fmla="*/ 765 w 1692"/>
                <a:gd name="T97" fmla="*/ 228 h 2586"/>
                <a:gd name="T98" fmla="*/ 908 w 1692"/>
                <a:gd name="T99" fmla="*/ 180 h 2586"/>
                <a:gd name="T100" fmla="*/ 948 w 1692"/>
                <a:gd name="T101" fmla="*/ 148 h 2586"/>
                <a:gd name="T102" fmla="*/ 994 w 1692"/>
                <a:gd name="T103" fmla="*/ 129 h 2586"/>
                <a:gd name="T104" fmla="*/ 963 w 1692"/>
                <a:gd name="T105" fmla="*/ 108 h 2586"/>
                <a:gd name="T106" fmla="*/ 945 w 1692"/>
                <a:gd name="T107" fmla="*/ 90 h 2586"/>
                <a:gd name="T108" fmla="*/ 900 w 1692"/>
                <a:gd name="T109" fmla="*/ 76 h 2586"/>
                <a:gd name="T110" fmla="*/ 828 w 1692"/>
                <a:gd name="T111" fmla="*/ 102 h 2586"/>
                <a:gd name="T112" fmla="*/ 711 w 1692"/>
                <a:gd name="T113" fmla="*/ 90 h 2586"/>
                <a:gd name="T114" fmla="*/ 412 w 1692"/>
                <a:gd name="T115" fmla="*/ 0 h 2586"/>
                <a:gd name="T116" fmla="*/ 258 w 1692"/>
                <a:gd name="T117" fmla="*/ 24 h 2586"/>
                <a:gd name="T118" fmla="*/ 217 w 1692"/>
                <a:gd name="T119" fmla="*/ 76 h 2586"/>
                <a:gd name="T120" fmla="*/ 96 w 1692"/>
                <a:gd name="T121" fmla="*/ 130 h 2586"/>
                <a:gd name="T122" fmla="*/ 96 w 1692"/>
                <a:gd name="T123" fmla="*/ 162 h 2586"/>
                <a:gd name="T124" fmla="*/ 1 w 1692"/>
                <a:gd name="T125" fmla="*/ 189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88" name="Freeform 29"/>
            <p:cNvSpPr>
              <a:spLocks/>
            </p:cNvSpPr>
            <p:nvPr/>
          </p:nvSpPr>
          <p:spPr bwMode="ltGray">
            <a:xfrm>
              <a:off x="833" y="1478"/>
              <a:ext cx="34" cy="28"/>
            </a:xfrm>
            <a:custGeom>
              <a:avLst/>
              <a:gdLst>
                <a:gd name="T0" fmla="*/ 12 w 46"/>
                <a:gd name="T1" fmla="*/ 3 h 38"/>
                <a:gd name="T2" fmla="*/ 0 w 46"/>
                <a:gd name="T3" fmla="*/ 16 h 38"/>
                <a:gd name="T4" fmla="*/ 16 w 46"/>
                <a:gd name="T5" fmla="*/ 28 h 38"/>
                <a:gd name="T6" fmla="*/ 34 w 46"/>
                <a:gd name="T7" fmla="*/ 19 h 38"/>
                <a:gd name="T8" fmla="*/ 22 w 46"/>
                <a:gd name="T9" fmla="*/ 0 h 38"/>
                <a:gd name="T10" fmla="*/ 12 w 46"/>
                <a:gd name="T11" fmla="*/ 3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89" name="Freeform 30"/>
            <p:cNvSpPr>
              <a:spLocks/>
            </p:cNvSpPr>
            <p:nvPr/>
          </p:nvSpPr>
          <p:spPr bwMode="ltGray">
            <a:xfrm>
              <a:off x="1140" y="1601"/>
              <a:ext cx="39" cy="32"/>
            </a:xfrm>
            <a:custGeom>
              <a:avLst/>
              <a:gdLst>
                <a:gd name="T0" fmla="*/ 9 w 52"/>
                <a:gd name="T1" fmla="*/ 0 h 44"/>
                <a:gd name="T2" fmla="*/ 20 w 52"/>
                <a:gd name="T3" fmla="*/ 32 h 44"/>
                <a:gd name="T4" fmla="*/ 32 w 52"/>
                <a:gd name="T5" fmla="*/ 31 h 44"/>
                <a:gd name="T6" fmla="*/ 29 w 52"/>
                <a:gd name="T7" fmla="*/ 12 h 44"/>
                <a:gd name="T8" fmla="*/ 20 w 52"/>
                <a:gd name="T9" fmla="*/ 1 h 44"/>
                <a:gd name="T10" fmla="*/ 9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0" name="Freeform 31"/>
            <p:cNvSpPr>
              <a:spLocks/>
            </p:cNvSpPr>
            <p:nvPr/>
          </p:nvSpPr>
          <p:spPr bwMode="ltGray">
            <a:xfrm>
              <a:off x="1922" y="1657"/>
              <a:ext cx="98" cy="74"/>
            </a:xfrm>
            <a:custGeom>
              <a:avLst/>
              <a:gdLst>
                <a:gd name="T0" fmla="*/ 73 w 131"/>
                <a:gd name="T1" fmla="*/ 0 h 98"/>
                <a:gd name="T2" fmla="*/ 59 w 131"/>
                <a:gd name="T3" fmla="*/ 6 h 98"/>
                <a:gd name="T4" fmla="*/ 40 w 131"/>
                <a:gd name="T5" fmla="*/ 18 h 98"/>
                <a:gd name="T6" fmla="*/ 29 w 131"/>
                <a:gd name="T7" fmla="*/ 30 h 98"/>
                <a:gd name="T8" fmla="*/ 16 w 131"/>
                <a:gd name="T9" fmla="*/ 39 h 98"/>
                <a:gd name="T10" fmla="*/ 47 w 131"/>
                <a:gd name="T11" fmla="*/ 62 h 98"/>
                <a:gd name="T12" fmla="*/ 59 w 131"/>
                <a:gd name="T13" fmla="*/ 71 h 98"/>
                <a:gd name="T14" fmla="*/ 64 w 131"/>
                <a:gd name="T15" fmla="*/ 69 h 98"/>
                <a:gd name="T16" fmla="*/ 67 w 131"/>
                <a:gd name="T17" fmla="*/ 65 h 98"/>
                <a:gd name="T18" fmla="*/ 73 w 131"/>
                <a:gd name="T19" fmla="*/ 74 h 98"/>
                <a:gd name="T20" fmla="*/ 92 w 131"/>
                <a:gd name="T21" fmla="*/ 65 h 98"/>
                <a:gd name="T22" fmla="*/ 97 w 131"/>
                <a:gd name="T23" fmla="*/ 56 h 98"/>
                <a:gd name="T24" fmla="*/ 76 w 131"/>
                <a:gd name="T25" fmla="*/ 30 h 98"/>
                <a:gd name="T26" fmla="*/ 86 w 131"/>
                <a:gd name="T27" fmla="*/ 18 h 98"/>
                <a:gd name="T28" fmla="*/ 83 w 131"/>
                <a:gd name="T29" fmla="*/ 3 h 98"/>
                <a:gd name="T30" fmla="*/ 73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1" name="Freeform 32"/>
            <p:cNvSpPr>
              <a:spLocks/>
            </p:cNvSpPr>
            <p:nvPr/>
          </p:nvSpPr>
          <p:spPr bwMode="ltGray">
            <a:xfrm>
              <a:off x="1448" y="2041"/>
              <a:ext cx="158" cy="84"/>
            </a:xfrm>
            <a:custGeom>
              <a:avLst/>
              <a:gdLst>
                <a:gd name="T0" fmla="*/ 35 w 212"/>
                <a:gd name="T1" fmla="*/ 9 h 112"/>
                <a:gd name="T2" fmla="*/ 13 w 212"/>
                <a:gd name="T3" fmla="*/ 9 h 112"/>
                <a:gd name="T4" fmla="*/ 4 w 212"/>
                <a:gd name="T5" fmla="*/ 12 h 112"/>
                <a:gd name="T6" fmla="*/ 19 w 212"/>
                <a:gd name="T7" fmla="*/ 39 h 112"/>
                <a:gd name="T8" fmla="*/ 38 w 212"/>
                <a:gd name="T9" fmla="*/ 33 h 112"/>
                <a:gd name="T10" fmla="*/ 69 w 212"/>
                <a:gd name="T11" fmla="*/ 41 h 112"/>
                <a:gd name="T12" fmla="*/ 83 w 212"/>
                <a:gd name="T13" fmla="*/ 45 h 112"/>
                <a:gd name="T14" fmla="*/ 99 w 212"/>
                <a:gd name="T15" fmla="*/ 66 h 112"/>
                <a:gd name="T16" fmla="*/ 105 w 212"/>
                <a:gd name="T17" fmla="*/ 84 h 112"/>
                <a:gd name="T18" fmla="*/ 117 w 212"/>
                <a:gd name="T19" fmla="*/ 75 h 112"/>
                <a:gd name="T20" fmla="*/ 126 w 212"/>
                <a:gd name="T21" fmla="*/ 72 h 112"/>
                <a:gd name="T22" fmla="*/ 139 w 212"/>
                <a:gd name="T23" fmla="*/ 77 h 112"/>
                <a:gd name="T24" fmla="*/ 145 w 212"/>
                <a:gd name="T25" fmla="*/ 60 h 112"/>
                <a:gd name="T26" fmla="*/ 114 w 212"/>
                <a:gd name="T27" fmla="*/ 41 h 112"/>
                <a:gd name="T28" fmla="*/ 78 w 212"/>
                <a:gd name="T29" fmla="*/ 15 h 112"/>
                <a:gd name="T30" fmla="*/ 40 w 212"/>
                <a:gd name="T31" fmla="*/ 20 h 112"/>
                <a:gd name="T32" fmla="*/ 35 w 212"/>
                <a:gd name="T33" fmla="*/ 9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2" name="Freeform 33"/>
            <p:cNvSpPr>
              <a:spLocks/>
            </p:cNvSpPr>
            <p:nvPr/>
          </p:nvSpPr>
          <p:spPr bwMode="ltGray">
            <a:xfrm>
              <a:off x="1578" y="2105"/>
              <a:ext cx="99" cy="41"/>
            </a:xfrm>
            <a:custGeom>
              <a:avLst/>
              <a:gdLst>
                <a:gd name="T0" fmla="*/ 42 w 133"/>
                <a:gd name="T1" fmla="*/ 0 h 54"/>
                <a:gd name="T2" fmla="*/ 32 w 133"/>
                <a:gd name="T3" fmla="*/ 5 h 54"/>
                <a:gd name="T4" fmla="*/ 23 w 133"/>
                <a:gd name="T5" fmla="*/ 23 h 54"/>
                <a:gd name="T6" fmla="*/ 11 w 133"/>
                <a:gd name="T7" fmla="*/ 26 h 54"/>
                <a:gd name="T8" fmla="*/ 2 w 133"/>
                <a:gd name="T9" fmla="*/ 32 h 54"/>
                <a:gd name="T10" fmla="*/ 10 w 133"/>
                <a:gd name="T11" fmla="*/ 41 h 54"/>
                <a:gd name="T12" fmla="*/ 99 w 133"/>
                <a:gd name="T13" fmla="*/ 26 h 54"/>
                <a:gd name="T14" fmla="*/ 92 w 133"/>
                <a:gd name="T15" fmla="*/ 12 h 54"/>
                <a:gd name="T16" fmla="*/ 78 w 133"/>
                <a:gd name="T17" fmla="*/ 6 h 54"/>
                <a:gd name="T18" fmla="*/ 75 w 133"/>
                <a:gd name="T19" fmla="*/ 18 h 54"/>
                <a:gd name="T20" fmla="*/ 66 w 133"/>
                <a:gd name="T21" fmla="*/ 14 h 54"/>
                <a:gd name="T22" fmla="*/ 50 w 133"/>
                <a:gd name="T23" fmla="*/ 11 h 54"/>
                <a:gd name="T24" fmla="*/ 42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3" name="Freeform 34"/>
            <p:cNvSpPr>
              <a:spLocks/>
            </p:cNvSpPr>
            <p:nvPr/>
          </p:nvSpPr>
          <p:spPr bwMode="ltGray">
            <a:xfrm>
              <a:off x="1683" y="2131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4" name="Freeform 35"/>
            <p:cNvSpPr>
              <a:spLocks/>
            </p:cNvSpPr>
            <p:nvPr/>
          </p:nvSpPr>
          <p:spPr bwMode="ltGray">
            <a:xfrm>
              <a:off x="1739" y="2134"/>
              <a:ext cx="12" cy="25"/>
            </a:xfrm>
            <a:custGeom>
              <a:avLst/>
              <a:gdLst>
                <a:gd name="T0" fmla="*/ 11 w 16"/>
                <a:gd name="T1" fmla="*/ 0 h 34"/>
                <a:gd name="T2" fmla="*/ 0 w 16"/>
                <a:gd name="T3" fmla="*/ 10 h 34"/>
                <a:gd name="T4" fmla="*/ 12 w 16"/>
                <a:gd name="T5" fmla="*/ 25 h 34"/>
                <a:gd name="T6" fmla="*/ 9 w 16"/>
                <a:gd name="T7" fmla="*/ 13 h 34"/>
                <a:gd name="T8" fmla="*/ 12 w 16"/>
                <a:gd name="T9" fmla="*/ 4 h 34"/>
                <a:gd name="T10" fmla="*/ 11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5" name="Freeform 36"/>
            <p:cNvSpPr>
              <a:spLocks/>
            </p:cNvSpPr>
            <p:nvPr/>
          </p:nvSpPr>
          <p:spPr bwMode="ltGray">
            <a:xfrm>
              <a:off x="1556" y="1288"/>
              <a:ext cx="180" cy="88"/>
            </a:xfrm>
            <a:custGeom>
              <a:avLst/>
              <a:gdLst>
                <a:gd name="T0" fmla="*/ 48 w 240"/>
                <a:gd name="T1" fmla="*/ 1 h 117"/>
                <a:gd name="T2" fmla="*/ 18 w 240"/>
                <a:gd name="T3" fmla="*/ 23 h 117"/>
                <a:gd name="T4" fmla="*/ 5 w 240"/>
                <a:gd name="T5" fmla="*/ 28 h 117"/>
                <a:gd name="T6" fmla="*/ 0 w 240"/>
                <a:gd name="T7" fmla="*/ 29 h 117"/>
                <a:gd name="T8" fmla="*/ 20 w 240"/>
                <a:gd name="T9" fmla="*/ 44 h 117"/>
                <a:gd name="T10" fmla="*/ 29 w 240"/>
                <a:gd name="T11" fmla="*/ 47 h 117"/>
                <a:gd name="T12" fmla="*/ 51 w 240"/>
                <a:gd name="T13" fmla="*/ 35 h 117"/>
                <a:gd name="T14" fmla="*/ 60 w 240"/>
                <a:gd name="T15" fmla="*/ 32 h 117"/>
                <a:gd name="T16" fmla="*/ 62 w 240"/>
                <a:gd name="T17" fmla="*/ 41 h 117"/>
                <a:gd name="T18" fmla="*/ 48 w 240"/>
                <a:gd name="T19" fmla="*/ 46 h 117"/>
                <a:gd name="T20" fmla="*/ 54 w 240"/>
                <a:gd name="T21" fmla="*/ 55 h 117"/>
                <a:gd name="T22" fmla="*/ 30 w 240"/>
                <a:gd name="T23" fmla="*/ 65 h 117"/>
                <a:gd name="T24" fmla="*/ 53 w 240"/>
                <a:gd name="T25" fmla="*/ 82 h 117"/>
                <a:gd name="T26" fmla="*/ 62 w 240"/>
                <a:gd name="T27" fmla="*/ 85 h 117"/>
                <a:gd name="T28" fmla="*/ 89 w 240"/>
                <a:gd name="T29" fmla="*/ 77 h 117"/>
                <a:gd name="T30" fmla="*/ 113 w 240"/>
                <a:gd name="T31" fmla="*/ 79 h 117"/>
                <a:gd name="T32" fmla="*/ 126 w 240"/>
                <a:gd name="T33" fmla="*/ 88 h 117"/>
                <a:gd name="T34" fmla="*/ 153 w 240"/>
                <a:gd name="T35" fmla="*/ 82 h 117"/>
                <a:gd name="T36" fmla="*/ 168 w 240"/>
                <a:gd name="T37" fmla="*/ 77 h 117"/>
                <a:gd name="T38" fmla="*/ 167 w 240"/>
                <a:gd name="T39" fmla="*/ 58 h 117"/>
                <a:gd name="T40" fmla="*/ 176 w 240"/>
                <a:gd name="T41" fmla="*/ 52 h 117"/>
                <a:gd name="T42" fmla="*/ 179 w 240"/>
                <a:gd name="T43" fmla="*/ 35 h 117"/>
                <a:gd name="T44" fmla="*/ 158 w 240"/>
                <a:gd name="T45" fmla="*/ 43 h 117"/>
                <a:gd name="T46" fmla="*/ 150 w 240"/>
                <a:gd name="T47" fmla="*/ 32 h 117"/>
                <a:gd name="T48" fmla="*/ 129 w 240"/>
                <a:gd name="T49" fmla="*/ 34 h 117"/>
                <a:gd name="T50" fmla="*/ 101 w 240"/>
                <a:gd name="T51" fmla="*/ 7 h 117"/>
                <a:gd name="T52" fmla="*/ 71 w 240"/>
                <a:gd name="T53" fmla="*/ 8 h 117"/>
                <a:gd name="T54" fmla="*/ 62 w 240"/>
                <a:gd name="T55" fmla="*/ 1 h 117"/>
                <a:gd name="T56" fmla="*/ 48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6" name="Freeform 37"/>
            <p:cNvSpPr>
              <a:spLocks/>
            </p:cNvSpPr>
            <p:nvPr/>
          </p:nvSpPr>
          <p:spPr bwMode="ltGray">
            <a:xfrm>
              <a:off x="1636" y="1247"/>
              <a:ext cx="146" cy="60"/>
            </a:xfrm>
            <a:custGeom>
              <a:avLst/>
              <a:gdLst>
                <a:gd name="T0" fmla="*/ 73 w 194"/>
                <a:gd name="T1" fmla="*/ 8 h 80"/>
                <a:gd name="T2" fmla="*/ 10 w 194"/>
                <a:gd name="T3" fmla="*/ 18 h 80"/>
                <a:gd name="T4" fmla="*/ 7 w 194"/>
                <a:gd name="T5" fmla="*/ 26 h 80"/>
                <a:gd name="T6" fmla="*/ 43 w 194"/>
                <a:gd name="T7" fmla="*/ 39 h 80"/>
                <a:gd name="T8" fmla="*/ 102 w 194"/>
                <a:gd name="T9" fmla="*/ 56 h 80"/>
                <a:gd name="T10" fmla="*/ 132 w 194"/>
                <a:gd name="T11" fmla="*/ 51 h 80"/>
                <a:gd name="T12" fmla="*/ 141 w 194"/>
                <a:gd name="T13" fmla="*/ 48 h 80"/>
                <a:gd name="T14" fmla="*/ 132 w 194"/>
                <a:gd name="T15" fmla="*/ 33 h 80"/>
                <a:gd name="T16" fmla="*/ 123 w 194"/>
                <a:gd name="T17" fmla="*/ 27 h 80"/>
                <a:gd name="T18" fmla="*/ 97 w 194"/>
                <a:gd name="T19" fmla="*/ 20 h 80"/>
                <a:gd name="T20" fmla="*/ 73 w 194"/>
                <a:gd name="T21" fmla="*/ 8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7" name="Freeform 38"/>
            <p:cNvSpPr>
              <a:spLocks/>
            </p:cNvSpPr>
            <p:nvPr/>
          </p:nvSpPr>
          <p:spPr bwMode="ltGray">
            <a:xfrm>
              <a:off x="1841" y="1317"/>
              <a:ext cx="233" cy="190"/>
            </a:xfrm>
            <a:custGeom>
              <a:avLst/>
              <a:gdLst>
                <a:gd name="T0" fmla="*/ 50 w 310"/>
                <a:gd name="T1" fmla="*/ 7 h 254"/>
                <a:gd name="T2" fmla="*/ 38 w 310"/>
                <a:gd name="T3" fmla="*/ 17 h 254"/>
                <a:gd name="T4" fmla="*/ 16 w 310"/>
                <a:gd name="T5" fmla="*/ 29 h 254"/>
                <a:gd name="T6" fmla="*/ 40 w 310"/>
                <a:gd name="T7" fmla="*/ 58 h 254"/>
                <a:gd name="T8" fmla="*/ 59 w 310"/>
                <a:gd name="T9" fmla="*/ 64 h 254"/>
                <a:gd name="T10" fmla="*/ 77 w 310"/>
                <a:gd name="T11" fmla="*/ 74 h 254"/>
                <a:gd name="T12" fmla="*/ 95 w 310"/>
                <a:gd name="T13" fmla="*/ 64 h 254"/>
                <a:gd name="T14" fmla="*/ 107 w 310"/>
                <a:gd name="T15" fmla="*/ 76 h 254"/>
                <a:gd name="T16" fmla="*/ 112 w 310"/>
                <a:gd name="T17" fmla="*/ 95 h 254"/>
                <a:gd name="T18" fmla="*/ 86 w 310"/>
                <a:gd name="T19" fmla="*/ 113 h 254"/>
                <a:gd name="T20" fmla="*/ 67 w 310"/>
                <a:gd name="T21" fmla="*/ 129 h 254"/>
                <a:gd name="T22" fmla="*/ 52 w 310"/>
                <a:gd name="T23" fmla="*/ 126 h 254"/>
                <a:gd name="T24" fmla="*/ 43 w 310"/>
                <a:gd name="T25" fmla="*/ 123 h 254"/>
                <a:gd name="T26" fmla="*/ 32 w 310"/>
                <a:gd name="T27" fmla="*/ 140 h 254"/>
                <a:gd name="T28" fmla="*/ 29 w 310"/>
                <a:gd name="T29" fmla="*/ 149 h 254"/>
                <a:gd name="T30" fmla="*/ 55 w 310"/>
                <a:gd name="T31" fmla="*/ 153 h 254"/>
                <a:gd name="T32" fmla="*/ 71 w 310"/>
                <a:gd name="T33" fmla="*/ 152 h 254"/>
                <a:gd name="T34" fmla="*/ 86 w 310"/>
                <a:gd name="T35" fmla="*/ 173 h 254"/>
                <a:gd name="T36" fmla="*/ 95 w 310"/>
                <a:gd name="T37" fmla="*/ 176 h 254"/>
                <a:gd name="T38" fmla="*/ 104 w 310"/>
                <a:gd name="T39" fmla="*/ 179 h 254"/>
                <a:gd name="T40" fmla="*/ 117 w 310"/>
                <a:gd name="T41" fmla="*/ 188 h 254"/>
                <a:gd name="T42" fmla="*/ 136 w 310"/>
                <a:gd name="T43" fmla="*/ 177 h 254"/>
                <a:gd name="T44" fmla="*/ 153 w 310"/>
                <a:gd name="T45" fmla="*/ 176 h 254"/>
                <a:gd name="T46" fmla="*/ 172 w 310"/>
                <a:gd name="T47" fmla="*/ 159 h 254"/>
                <a:gd name="T48" fmla="*/ 169 w 310"/>
                <a:gd name="T49" fmla="*/ 138 h 254"/>
                <a:gd name="T50" fmla="*/ 163 w 310"/>
                <a:gd name="T51" fmla="*/ 129 h 254"/>
                <a:gd name="T52" fmla="*/ 175 w 310"/>
                <a:gd name="T53" fmla="*/ 125 h 254"/>
                <a:gd name="T54" fmla="*/ 184 w 310"/>
                <a:gd name="T55" fmla="*/ 137 h 254"/>
                <a:gd name="T56" fmla="*/ 186 w 310"/>
                <a:gd name="T57" fmla="*/ 147 h 254"/>
                <a:gd name="T58" fmla="*/ 196 w 310"/>
                <a:gd name="T59" fmla="*/ 144 h 254"/>
                <a:gd name="T60" fmla="*/ 228 w 310"/>
                <a:gd name="T61" fmla="*/ 126 h 254"/>
                <a:gd name="T62" fmla="*/ 220 w 310"/>
                <a:gd name="T63" fmla="*/ 110 h 254"/>
                <a:gd name="T64" fmla="*/ 195 w 310"/>
                <a:gd name="T65" fmla="*/ 92 h 254"/>
                <a:gd name="T66" fmla="*/ 199 w 310"/>
                <a:gd name="T67" fmla="*/ 80 h 254"/>
                <a:gd name="T68" fmla="*/ 208 w 310"/>
                <a:gd name="T69" fmla="*/ 77 h 254"/>
                <a:gd name="T70" fmla="*/ 190 w 310"/>
                <a:gd name="T71" fmla="*/ 47 h 254"/>
                <a:gd name="T72" fmla="*/ 175 w 310"/>
                <a:gd name="T73" fmla="*/ 44 h 254"/>
                <a:gd name="T74" fmla="*/ 166 w 310"/>
                <a:gd name="T75" fmla="*/ 41 h 254"/>
                <a:gd name="T76" fmla="*/ 151 w 310"/>
                <a:gd name="T77" fmla="*/ 25 h 254"/>
                <a:gd name="T78" fmla="*/ 117 w 310"/>
                <a:gd name="T79" fmla="*/ 34 h 254"/>
                <a:gd name="T80" fmla="*/ 126 w 310"/>
                <a:gd name="T81" fmla="*/ 19 h 254"/>
                <a:gd name="T82" fmla="*/ 104 w 310"/>
                <a:gd name="T83" fmla="*/ 13 h 254"/>
                <a:gd name="T84" fmla="*/ 89 w 310"/>
                <a:gd name="T85" fmla="*/ 14 h 254"/>
                <a:gd name="T86" fmla="*/ 50 w 310"/>
                <a:gd name="T87" fmla="*/ 7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8" name="Freeform 39"/>
            <p:cNvSpPr>
              <a:spLocks/>
            </p:cNvSpPr>
            <p:nvPr/>
          </p:nvSpPr>
          <p:spPr bwMode="ltGray">
            <a:xfrm>
              <a:off x="1839" y="1235"/>
              <a:ext cx="44" cy="37"/>
            </a:xfrm>
            <a:custGeom>
              <a:avLst/>
              <a:gdLst>
                <a:gd name="T0" fmla="*/ 19 w 59"/>
                <a:gd name="T1" fmla="*/ 0 h 50"/>
                <a:gd name="T2" fmla="*/ 0 w 59"/>
                <a:gd name="T3" fmla="*/ 7 h 50"/>
                <a:gd name="T4" fmla="*/ 22 w 59"/>
                <a:gd name="T5" fmla="*/ 30 h 50"/>
                <a:gd name="T6" fmla="*/ 36 w 59"/>
                <a:gd name="T7" fmla="*/ 37 h 50"/>
                <a:gd name="T8" fmla="*/ 43 w 59"/>
                <a:gd name="T9" fmla="*/ 21 h 50"/>
                <a:gd name="T10" fmla="*/ 33 w 59"/>
                <a:gd name="T11" fmla="*/ 6 h 50"/>
                <a:gd name="T12" fmla="*/ 19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9" name="Freeform 40"/>
            <p:cNvSpPr>
              <a:spLocks/>
            </p:cNvSpPr>
            <p:nvPr/>
          </p:nvSpPr>
          <p:spPr bwMode="ltGray">
            <a:xfrm>
              <a:off x="1755" y="1305"/>
              <a:ext cx="65" cy="42"/>
            </a:xfrm>
            <a:custGeom>
              <a:avLst/>
              <a:gdLst>
                <a:gd name="T0" fmla="*/ 33 w 86"/>
                <a:gd name="T1" fmla="*/ 5 h 57"/>
                <a:gd name="T2" fmla="*/ 18 w 86"/>
                <a:gd name="T3" fmla="*/ 18 h 57"/>
                <a:gd name="T4" fmla="*/ 3 w 86"/>
                <a:gd name="T5" fmla="*/ 20 h 57"/>
                <a:gd name="T6" fmla="*/ 12 w 86"/>
                <a:gd name="T7" fmla="*/ 42 h 57"/>
                <a:gd name="T8" fmla="*/ 56 w 86"/>
                <a:gd name="T9" fmla="*/ 26 h 57"/>
                <a:gd name="T10" fmla="*/ 65 w 86"/>
                <a:gd name="T11" fmla="*/ 13 h 57"/>
                <a:gd name="T12" fmla="*/ 42 w 86"/>
                <a:gd name="T13" fmla="*/ 5 h 57"/>
                <a:gd name="T14" fmla="*/ 33 w 86"/>
                <a:gd name="T15" fmla="*/ 5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0" name="Freeform 41"/>
            <p:cNvSpPr>
              <a:spLocks/>
            </p:cNvSpPr>
            <p:nvPr/>
          </p:nvSpPr>
          <p:spPr bwMode="ltGray">
            <a:xfrm>
              <a:off x="1823" y="1313"/>
              <a:ext cx="54" cy="25"/>
            </a:xfrm>
            <a:custGeom>
              <a:avLst/>
              <a:gdLst>
                <a:gd name="T0" fmla="*/ 30 w 73"/>
                <a:gd name="T1" fmla="*/ 0 h 34"/>
                <a:gd name="T2" fmla="*/ 7 w 73"/>
                <a:gd name="T3" fmla="*/ 12 h 34"/>
                <a:gd name="T4" fmla="*/ 18 w 73"/>
                <a:gd name="T5" fmla="*/ 25 h 34"/>
                <a:gd name="T6" fmla="*/ 38 w 73"/>
                <a:gd name="T7" fmla="*/ 21 h 34"/>
                <a:gd name="T8" fmla="*/ 47 w 73"/>
                <a:gd name="T9" fmla="*/ 15 h 34"/>
                <a:gd name="T10" fmla="*/ 30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1" name="Freeform 42"/>
            <p:cNvSpPr>
              <a:spLocks/>
            </p:cNvSpPr>
            <p:nvPr/>
          </p:nvSpPr>
          <p:spPr bwMode="ltGray">
            <a:xfrm>
              <a:off x="1794" y="1277"/>
              <a:ext cx="64" cy="34"/>
            </a:xfrm>
            <a:custGeom>
              <a:avLst/>
              <a:gdLst>
                <a:gd name="T0" fmla="*/ 44 w 85"/>
                <a:gd name="T1" fmla="*/ 8 h 45"/>
                <a:gd name="T2" fmla="*/ 21 w 85"/>
                <a:gd name="T3" fmla="*/ 3 h 45"/>
                <a:gd name="T4" fmla="*/ 0 w 85"/>
                <a:gd name="T5" fmla="*/ 14 h 45"/>
                <a:gd name="T6" fmla="*/ 30 w 85"/>
                <a:gd name="T7" fmla="*/ 24 h 45"/>
                <a:gd name="T8" fmla="*/ 48 w 85"/>
                <a:gd name="T9" fmla="*/ 30 h 45"/>
                <a:gd name="T10" fmla="*/ 63 w 85"/>
                <a:gd name="T11" fmla="*/ 14 h 45"/>
                <a:gd name="T12" fmla="*/ 62 w 85"/>
                <a:gd name="T13" fmla="*/ 5 h 45"/>
                <a:gd name="T14" fmla="*/ 48 w 85"/>
                <a:gd name="T15" fmla="*/ 0 h 45"/>
                <a:gd name="T16" fmla="*/ 44 w 85"/>
                <a:gd name="T17" fmla="*/ 8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2" name="Freeform 43"/>
            <p:cNvSpPr>
              <a:spLocks/>
            </p:cNvSpPr>
            <p:nvPr/>
          </p:nvSpPr>
          <p:spPr bwMode="ltGray">
            <a:xfrm>
              <a:off x="1767" y="1245"/>
              <a:ext cx="44" cy="24"/>
            </a:xfrm>
            <a:custGeom>
              <a:avLst/>
              <a:gdLst>
                <a:gd name="T0" fmla="*/ 12 w 58"/>
                <a:gd name="T1" fmla="*/ 3 h 31"/>
                <a:gd name="T2" fmla="*/ 0 w 58"/>
                <a:gd name="T3" fmla="*/ 14 h 31"/>
                <a:gd name="T4" fmla="*/ 15 w 58"/>
                <a:gd name="T5" fmla="*/ 22 h 31"/>
                <a:gd name="T6" fmla="*/ 21 w 58"/>
                <a:gd name="T7" fmla="*/ 15 h 31"/>
                <a:gd name="T8" fmla="*/ 39 w 58"/>
                <a:gd name="T9" fmla="*/ 9 h 31"/>
                <a:gd name="T10" fmla="*/ 33 w 58"/>
                <a:gd name="T11" fmla="*/ 0 h 31"/>
                <a:gd name="T12" fmla="*/ 12 w 58"/>
                <a:gd name="T13" fmla="*/ 3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3" name="Freeform 44"/>
            <p:cNvSpPr>
              <a:spLocks/>
            </p:cNvSpPr>
            <p:nvPr/>
          </p:nvSpPr>
          <p:spPr bwMode="ltGray">
            <a:xfrm>
              <a:off x="1881" y="1248"/>
              <a:ext cx="114" cy="77"/>
            </a:xfrm>
            <a:custGeom>
              <a:avLst/>
              <a:gdLst>
                <a:gd name="T0" fmla="*/ 29 w 152"/>
                <a:gd name="T1" fmla="*/ 0 h 102"/>
                <a:gd name="T2" fmla="*/ 11 w 152"/>
                <a:gd name="T3" fmla="*/ 5 h 102"/>
                <a:gd name="T4" fmla="*/ 3 w 152"/>
                <a:gd name="T5" fmla="*/ 29 h 102"/>
                <a:gd name="T6" fmla="*/ 9 w 152"/>
                <a:gd name="T7" fmla="*/ 42 h 102"/>
                <a:gd name="T8" fmla="*/ 0 w 152"/>
                <a:gd name="T9" fmla="*/ 54 h 102"/>
                <a:gd name="T10" fmla="*/ 42 w 152"/>
                <a:gd name="T11" fmla="*/ 65 h 102"/>
                <a:gd name="T12" fmla="*/ 62 w 152"/>
                <a:gd name="T13" fmla="*/ 69 h 102"/>
                <a:gd name="T14" fmla="*/ 114 w 152"/>
                <a:gd name="T15" fmla="*/ 65 h 102"/>
                <a:gd name="T16" fmla="*/ 57 w 152"/>
                <a:gd name="T17" fmla="*/ 53 h 102"/>
                <a:gd name="T18" fmla="*/ 41 w 152"/>
                <a:gd name="T19" fmla="*/ 47 h 102"/>
                <a:gd name="T20" fmla="*/ 33 w 152"/>
                <a:gd name="T21" fmla="*/ 39 h 102"/>
                <a:gd name="T22" fmla="*/ 38 w 152"/>
                <a:gd name="T23" fmla="*/ 26 h 102"/>
                <a:gd name="T24" fmla="*/ 29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4" name="Freeform 45"/>
            <p:cNvSpPr>
              <a:spLocks/>
            </p:cNvSpPr>
            <p:nvPr/>
          </p:nvSpPr>
          <p:spPr bwMode="ltGray">
            <a:xfrm>
              <a:off x="794" y="1493"/>
              <a:ext cx="25" cy="15"/>
            </a:xfrm>
            <a:custGeom>
              <a:avLst/>
              <a:gdLst>
                <a:gd name="T0" fmla="*/ 25 w 34"/>
                <a:gd name="T1" fmla="*/ 0 h 20"/>
                <a:gd name="T2" fmla="*/ 18 w 34"/>
                <a:gd name="T3" fmla="*/ 15 h 20"/>
                <a:gd name="T4" fmla="*/ 3 w 34"/>
                <a:gd name="T5" fmla="*/ 14 h 20"/>
                <a:gd name="T6" fmla="*/ 3 w 34"/>
                <a:gd name="T7" fmla="*/ 5 h 20"/>
                <a:gd name="T8" fmla="*/ 25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5" name="Freeform 46"/>
            <p:cNvSpPr>
              <a:spLocks/>
            </p:cNvSpPr>
            <p:nvPr/>
          </p:nvSpPr>
          <p:spPr bwMode="ltGray">
            <a:xfrm>
              <a:off x="1551" y="2004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10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6" name="Freeform 47"/>
            <p:cNvSpPr>
              <a:spLocks/>
            </p:cNvSpPr>
            <p:nvPr/>
          </p:nvSpPr>
          <p:spPr bwMode="ltGray">
            <a:xfrm>
              <a:off x="1554" y="2029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10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7" name="Freeform 48"/>
            <p:cNvSpPr>
              <a:spLocks/>
            </p:cNvSpPr>
            <p:nvPr/>
          </p:nvSpPr>
          <p:spPr bwMode="ltGray">
            <a:xfrm>
              <a:off x="1758" y="2161"/>
              <a:ext cx="15" cy="12"/>
            </a:xfrm>
            <a:custGeom>
              <a:avLst/>
              <a:gdLst>
                <a:gd name="T0" fmla="*/ 2 w 21"/>
                <a:gd name="T1" fmla="*/ 0 h 16"/>
                <a:gd name="T2" fmla="*/ 9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8" name="Freeform 49"/>
            <p:cNvSpPr>
              <a:spLocks/>
            </p:cNvSpPr>
            <p:nvPr/>
          </p:nvSpPr>
          <p:spPr bwMode="ltGray">
            <a:xfrm>
              <a:off x="1882" y="1677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9" name="Freeform 50"/>
            <p:cNvSpPr>
              <a:spLocks/>
            </p:cNvSpPr>
            <p:nvPr/>
          </p:nvSpPr>
          <p:spPr bwMode="ltGray">
            <a:xfrm>
              <a:off x="1782" y="1472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0" name="Freeform 51"/>
            <p:cNvSpPr>
              <a:spLocks/>
            </p:cNvSpPr>
            <p:nvPr/>
          </p:nvSpPr>
          <p:spPr bwMode="ltGray">
            <a:xfrm>
              <a:off x="1847" y="1293"/>
              <a:ext cx="39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1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1" name="Freeform 52"/>
            <p:cNvSpPr>
              <a:spLocks/>
            </p:cNvSpPr>
            <p:nvPr/>
          </p:nvSpPr>
          <p:spPr bwMode="ltGray">
            <a:xfrm>
              <a:off x="1910" y="1401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2" name="Freeform 53"/>
            <p:cNvSpPr>
              <a:spLocks/>
            </p:cNvSpPr>
            <p:nvPr/>
          </p:nvSpPr>
          <p:spPr bwMode="ltGray">
            <a:xfrm>
              <a:off x="1926" y="1199"/>
              <a:ext cx="696" cy="346"/>
            </a:xfrm>
            <a:custGeom>
              <a:avLst/>
              <a:gdLst>
                <a:gd name="T0" fmla="*/ 21 w 929"/>
                <a:gd name="T1" fmla="*/ 42 h 462"/>
                <a:gd name="T2" fmla="*/ 4 w 929"/>
                <a:gd name="T3" fmla="*/ 69 h 462"/>
                <a:gd name="T4" fmla="*/ 27 w 929"/>
                <a:gd name="T5" fmla="*/ 75 h 462"/>
                <a:gd name="T6" fmla="*/ 12 w 929"/>
                <a:gd name="T7" fmla="*/ 87 h 462"/>
                <a:gd name="T8" fmla="*/ 78 w 929"/>
                <a:gd name="T9" fmla="*/ 102 h 462"/>
                <a:gd name="T10" fmla="*/ 106 w 929"/>
                <a:gd name="T11" fmla="*/ 97 h 462"/>
                <a:gd name="T12" fmla="*/ 187 w 929"/>
                <a:gd name="T13" fmla="*/ 58 h 462"/>
                <a:gd name="T14" fmla="*/ 225 w 929"/>
                <a:gd name="T15" fmla="*/ 49 h 462"/>
                <a:gd name="T16" fmla="*/ 243 w 929"/>
                <a:gd name="T17" fmla="*/ 60 h 462"/>
                <a:gd name="T18" fmla="*/ 204 w 929"/>
                <a:gd name="T19" fmla="*/ 66 h 462"/>
                <a:gd name="T20" fmla="*/ 181 w 929"/>
                <a:gd name="T21" fmla="*/ 84 h 462"/>
                <a:gd name="T22" fmla="*/ 190 w 929"/>
                <a:gd name="T23" fmla="*/ 90 h 462"/>
                <a:gd name="T24" fmla="*/ 195 w 929"/>
                <a:gd name="T25" fmla="*/ 118 h 462"/>
                <a:gd name="T26" fmla="*/ 262 w 929"/>
                <a:gd name="T27" fmla="*/ 144 h 462"/>
                <a:gd name="T28" fmla="*/ 252 w 929"/>
                <a:gd name="T29" fmla="*/ 157 h 462"/>
                <a:gd name="T30" fmla="*/ 276 w 929"/>
                <a:gd name="T31" fmla="*/ 184 h 462"/>
                <a:gd name="T32" fmla="*/ 261 w 929"/>
                <a:gd name="T33" fmla="*/ 199 h 462"/>
                <a:gd name="T34" fmla="*/ 243 w 929"/>
                <a:gd name="T35" fmla="*/ 220 h 462"/>
                <a:gd name="T36" fmla="*/ 220 w 929"/>
                <a:gd name="T37" fmla="*/ 243 h 462"/>
                <a:gd name="T38" fmla="*/ 219 w 929"/>
                <a:gd name="T39" fmla="*/ 315 h 462"/>
                <a:gd name="T40" fmla="*/ 249 w 929"/>
                <a:gd name="T41" fmla="*/ 334 h 462"/>
                <a:gd name="T42" fmla="*/ 291 w 929"/>
                <a:gd name="T43" fmla="*/ 336 h 462"/>
                <a:gd name="T44" fmla="*/ 309 w 929"/>
                <a:gd name="T45" fmla="*/ 316 h 462"/>
                <a:gd name="T46" fmla="*/ 379 w 929"/>
                <a:gd name="T47" fmla="*/ 267 h 462"/>
                <a:gd name="T48" fmla="*/ 429 w 929"/>
                <a:gd name="T49" fmla="*/ 250 h 462"/>
                <a:gd name="T50" fmla="*/ 484 w 929"/>
                <a:gd name="T51" fmla="*/ 231 h 462"/>
                <a:gd name="T52" fmla="*/ 539 w 929"/>
                <a:gd name="T53" fmla="*/ 217 h 462"/>
                <a:gd name="T54" fmla="*/ 571 w 929"/>
                <a:gd name="T55" fmla="*/ 195 h 462"/>
                <a:gd name="T56" fmla="*/ 599 w 929"/>
                <a:gd name="T57" fmla="*/ 150 h 462"/>
                <a:gd name="T58" fmla="*/ 601 w 929"/>
                <a:gd name="T59" fmla="*/ 115 h 462"/>
                <a:gd name="T60" fmla="*/ 601 w 929"/>
                <a:gd name="T61" fmla="*/ 93 h 462"/>
                <a:gd name="T62" fmla="*/ 623 w 929"/>
                <a:gd name="T63" fmla="*/ 67 h 462"/>
                <a:gd name="T64" fmla="*/ 656 w 929"/>
                <a:gd name="T65" fmla="*/ 70 h 462"/>
                <a:gd name="T66" fmla="*/ 691 w 929"/>
                <a:gd name="T67" fmla="*/ 39 h 462"/>
                <a:gd name="T68" fmla="*/ 665 w 929"/>
                <a:gd name="T69" fmla="*/ 42 h 462"/>
                <a:gd name="T70" fmla="*/ 635 w 929"/>
                <a:gd name="T71" fmla="*/ 34 h 462"/>
                <a:gd name="T72" fmla="*/ 595 w 929"/>
                <a:gd name="T73" fmla="*/ 16 h 462"/>
                <a:gd name="T74" fmla="*/ 481 w 929"/>
                <a:gd name="T75" fmla="*/ 19 h 462"/>
                <a:gd name="T76" fmla="*/ 438 w 929"/>
                <a:gd name="T77" fmla="*/ 28 h 462"/>
                <a:gd name="T78" fmla="*/ 417 w 929"/>
                <a:gd name="T79" fmla="*/ 28 h 462"/>
                <a:gd name="T80" fmla="*/ 387 w 929"/>
                <a:gd name="T81" fmla="*/ 40 h 462"/>
                <a:gd name="T82" fmla="*/ 358 w 929"/>
                <a:gd name="T83" fmla="*/ 22 h 462"/>
                <a:gd name="T84" fmla="*/ 324 w 929"/>
                <a:gd name="T85" fmla="*/ 30 h 462"/>
                <a:gd name="T86" fmla="*/ 274 w 929"/>
                <a:gd name="T87" fmla="*/ 39 h 462"/>
                <a:gd name="T88" fmla="*/ 307 w 929"/>
                <a:gd name="T89" fmla="*/ 28 h 462"/>
                <a:gd name="T90" fmla="*/ 264 w 929"/>
                <a:gd name="T91" fmla="*/ 6 h 462"/>
                <a:gd name="T92" fmla="*/ 250 w 929"/>
                <a:gd name="T93" fmla="*/ 1 h 462"/>
                <a:gd name="T94" fmla="*/ 235 w 929"/>
                <a:gd name="T95" fmla="*/ 6 h 462"/>
                <a:gd name="T96" fmla="*/ 180 w 929"/>
                <a:gd name="T97" fmla="*/ 12 h 462"/>
                <a:gd name="T98" fmla="*/ 120 w 929"/>
                <a:gd name="T99" fmla="*/ 21 h 462"/>
                <a:gd name="T100" fmla="*/ 81 w 929"/>
                <a:gd name="T101" fmla="*/ 19 h 462"/>
                <a:gd name="T102" fmla="*/ 85 w 929"/>
                <a:gd name="T103" fmla="*/ 51 h 462"/>
                <a:gd name="T104" fmla="*/ 78 w 929"/>
                <a:gd name="T105" fmla="*/ 39 h 462"/>
                <a:gd name="T106" fmla="*/ 45 w 929"/>
                <a:gd name="T107" fmla="*/ 31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3" name="Freeform 54"/>
            <p:cNvSpPr>
              <a:spLocks/>
            </p:cNvSpPr>
            <p:nvPr/>
          </p:nvSpPr>
          <p:spPr bwMode="ltGray">
            <a:xfrm>
              <a:off x="2139" y="1383"/>
              <a:ext cx="39" cy="24"/>
            </a:xfrm>
            <a:custGeom>
              <a:avLst/>
              <a:gdLst>
                <a:gd name="T0" fmla="*/ 26 w 52"/>
                <a:gd name="T1" fmla="*/ 0 h 32"/>
                <a:gd name="T2" fmla="*/ 6 w 52"/>
                <a:gd name="T3" fmla="*/ 15 h 32"/>
                <a:gd name="T4" fmla="*/ 18 w 52"/>
                <a:gd name="T5" fmla="*/ 24 h 32"/>
                <a:gd name="T6" fmla="*/ 32 w 52"/>
                <a:gd name="T7" fmla="*/ 23 h 32"/>
                <a:gd name="T8" fmla="*/ 2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4" name="Freeform 55"/>
            <p:cNvSpPr>
              <a:spLocks/>
            </p:cNvSpPr>
            <p:nvPr/>
          </p:nvSpPr>
          <p:spPr bwMode="ltGray">
            <a:xfrm>
              <a:off x="2422" y="1449"/>
              <a:ext cx="128" cy="54"/>
            </a:xfrm>
            <a:custGeom>
              <a:avLst/>
              <a:gdLst>
                <a:gd name="T0" fmla="*/ 76 w 172"/>
                <a:gd name="T1" fmla="*/ 6 h 72"/>
                <a:gd name="T2" fmla="*/ 49 w 172"/>
                <a:gd name="T3" fmla="*/ 3 h 72"/>
                <a:gd name="T4" fmla="*/ 40 w 172"/>
                <a:gd name="T5" fmla="*/ 0 h 72"/>
                <a:gd name="T6" fmla="*/ 0 w 172"/>
                <a:gd name="T7" fmla="*/ 21 h 72"/>
                <a:gd name="T8" fmla="*/ 21 w 172"/>
                <a:gd name="T9" fmla="*/ 30 h 72"/>
                <a:gd name="T10" fmla="*/ 31 w 172"/>
                <a:gd name="T11" fmla="*/ 45 h 72"/>
                <a:gd name="T12" fmla="*/ 49 w 172"/>
                <a:gd name="T13" fmla="*/ 51 h 72"/>
                <a:gd name="T14" fmla="*/ 58 w 172"/>
                <a:gd name="T15" fmla="*/ 54 h 72"/>
                <a:gd name="T16" fmla="*/ 97 w 172"/>
                <a:gd name="T17" fmla="*/ 45 h 72"/>
                <a:gd name="T18" fmla="*/ 128 w 172"/>
                <a:gd name="T19" fmla="*/ 33 h 72"/>
                <a:gd name="T20" fmla="*/ 110 w 172"/>
                <a:gd name="T21" fmla="*/ 14 h 72"/>
                <a:gd name="T22" fmla="*/ 101 w 172"/>
                <a:gd name="T23" fmla="*/ 3 h 72"/>
                <a:gd name="T24" fmla="*/ 76 w 172"/>
                <a:gd name="T25" fmla="*/ 6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5" name="Freeform 56"/>
            <p:cNvSpPr>
              <a:spLocks/>
            </p:cNvSpPr>
            <p:nvPr/>
          </p:nvSpPr>
          <p:spPr bwMode="ltGray">
            <a:xfrm>
              <a:off x="2523" y="1286"/>
              <a:ext cx="39" cy="24"/>
            </a:xfrm>
            <a:custGeom>
              <a:avLst/>
              <a:gdLst>
                <a:gd name="T0" fmla="*/ 26 w 52"/>
                <a:gd name="T1" fmla="*/ 0 h 32"/>
                <a:gd name="T2" fmla="*/ 6 w 52"/>
                <a:gd name="T3" fmla="*/ 15 h 32"/>
                <a:gd name="T4" fmla="*/ 18 w 52"/>
                <a:gd name="T5" fmla="*/ 24 h 32"/>
                <a:gd name="T6" fmla="*/ 32 w 52"/>
                <a:gd name="T7" fmla="*/ 23 h 32"/>
                <a:gd name="T8" fmla="*/ 2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6" name="Freeform 57"/>
            <p:cNvSpPr>
              <a:spLocks/>
            </p:cNvSpPr>
            <p:nvPr/>
          </p:nvSpPr>
          <p:spPr bwMode="ltGray">
            <a:xfrm>
              <a:off x="2792" y="1254"/>
              <a:ext cx="155" cy="63"/>
            </a:xfrm>
            <a:custGeom>
              <a:avLst/>
              <a:gdLst>
                <a:gd name="T0" fmla="*/ 144 w 206"/>
                <a:gd name="T1" fmla="*/ 5 h 85"/>
                <a:gd name="T2" fmla="*/ 78 w 206"/>
                <a:gd name="T3" fmla="*/ 7 h 85"/>
                <a:gd name="T4" fmla="*/ 82 w 206"/>
                <a:gd name="T5" fmla="*/ 19 h 85"/>
                <a:gd name="T6" fmla="*/ 81 w 206"/>
                <a:gd name="T7" fmla="*/ 24 h 85"/>
                <a:gd name="T8" fmla="*/ 67 w 206"/>
                <a:gd name="T9" fmla="*/ 20 h 85"/>
                <a:gd name="T10" fmla="*/ 58 w 206"/>
                <a:gd name="T11" fmla="*/ 14 h 85"/>
                <a:gd name="T12" fmla="*/ 17 w 206"/>
                <a:gd name="T13" fmla="*/ 20 h 85"/>
                <a:gd name="T14" fmla="*/ 23 w 206"/>
                <a:gd name="T15" fmla="*/ 36 h 85"/>
                <a:gd name="T16" fmla="*/ 41 w 206"/>
                <a:gd name="T17" fmla="*/ 39 h 85"/>
                <a:gd name="T18" fmla="*/ 56 w 206"/>
                <a:gd name="T19" fmla="*/ 54 h 85"/>
                <a:gd name="T20" fmla="*/ 67 w 206"/>
                <a:gd name="T21" fmla="*/ 63 h 85"/>
                <a:gd name="T22" fmla="*/ 82 w 206"/>
                <a:gd name="T23" fmla="*/ 50 h 85"/>
                <a:gd name="T24" fmla="*/ 91 w 206"/>
                <a:gd name="T25" fmla="*/ 44 h 85"/>
                <a:gd name="T26" fmla="*/ 96 w 206"/>
                <a:gd name="T27" fmla="*/ 35 h 85"/>
                <a:gd name="T28" fmla="*/ 126 w 206"/>
                <a:gd name="T29" fmla="*/ 26 h 85"/>
                <a:gd name="T30" fmla="*/ 141 w 206"/>
                <a:gd name="T31" fmla="*/ 23 h 85"/>
                <a:gd name="T32" fmla="*/ 150 w 206"/>
                <a:gd name="T33" fmla="*/ 20 h 85"/>
                <a:gd name="T34" fmla="*/ 144 w 206"/>
                <a:gd name="T35" fmla="*/ 5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7" name="Freeform 58"/>
            <p:cNvSpPr>
              <a:spLocks/>
            </p:cNvSpPr>
            <p:nvPr/>
          </p:nvSpPr>
          <p:spPr bwMode="ltGray">
            <a:xfrm>
              <a:off x="2889" y="1287"/>
              <a:ext cx="48" cy="21"/>
            </a:xfrm>
            <a:custGeom>
              <a:avLst/>
              <a:gdLst>
                <a:gd name="T0" fmla="*/ 27 w 64"/>
                <a:gd name="T1" fmla="*/ 5 h 28"/>
                <a:gd name="T2" fmla="*/ 6 w 64"/>
                <a:gd name="T3" fmla="*/ 3 h 28"/>
                <a:gd name="T4" fmla="*/ 18 w 64"/>
                <a:gd name="T5" fmla="*/ 21 h 28"/>
                <a:gd name="T6" fmla="*/ 41 w 64"/>
                <a:gd name="T7" fmla="*/ 11 h 28"/>
                <a:gd name="T8" fmla="*/ 27 w 64"/>
                <a:gd name="T9" fmla="*/ 5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8" name="Freeform 59"/>
            <p:cNvSpPr>
              <a:spLocks/>
            </p:cNvSpPr>
            <p:nvPr/>
          </p:nvSpPr>
          <p:spPr bwMode="ltGray">
            <a:xfrm>
              <a:off x="2597" y="1559"/>
              <a:ext cx="109" cy="132"/>
            </a:xfrm>
            <a:custGeom>
              <a:avLst/>
              <a:gdLst>
                <a:gd name="T0" fmla="*/ 18 w 146"/>
                <a:gd name="T1" fmla="*/ 14 h 176"/>
                <a:gd name="T2" fmla="*/ 0 w 146"/>
                <a:gd name="T3" fmla="*/ 19 h 176"/>
                <a:gd name="T4" fmla="*/ 10 w 146"/>
                <a:gd name="T5" fmla="*/ 32 h 176"/>
                <a:gd name="T6" fmla="*/ 25 w 146"/>
                <a:gd name="T7" fmla="*/ 65 h 176"/>
                <a:gd name="T8" fmla="*/ 39 w 146"/>
                <a:gd name="T9" fmla="*/ 68 h 176"/>
                <a:gd name="T10" fmla="*/ 37 w 146"/>
                <a:gd name="T11" fmla="*/ 80 h 176"/>
                <a:gd name="T12" fmla="*/ 21 w 146"/>
                <a:gd name="T13" fmla="*/ 85 h 176"/>
                <a:gd name="T14" fmla="*/ 12 w 146"/>
                <a:gd name="T15" fmla="*/ 98 h 176"/>
                <a:gd name="T16" fmla="*/ 13 w 146"/>
                <a:gd name="T17" fmla="*/ 103 h 176"/>
                <a:gd name="T18" fmla="*/ 22 w 146"/>
                <a:gd name="T19" fmla="*/ 106 h 176"/>
                <a:gd name="T20" fmla="*/ 13 w 146"/>
                <a:gd name="T21" fmla="*/ 127 h 176"/>
                <a:gd name="T22" fmla="*/ 15 w 146"/>
                <a:gd name="T23" fmla="*/ 131 h 176"/>
                <a:gd name="T24" fmla="*/ 25 w 146"/>
                <a:gd name="T25" fmla="*/ 128 h 176"/>
                <a:gd name="T26" fmla="*/ 43 w 146"/>
                <a:gd name="T27" fmla="*/ 127 h 176"/>
                <a:gd name="T28" fmla="*/ 69 w 146"/>
                <a:gd name="T29" fmla="*/ 128 h 176"/>
                <a:gd name="T30" fmla="*/ 82 w 146"/>
                <a:gd name="T31" fmla="*/ 127 h 176"/>
                <a:gd name="T32" fmla="*/ 91 w 146"/>
                <a:gd name="T33" fmla="*/ 124 h 176"/>
                <a:gd name="T34" fmla="*/ 96 w 146"/>
                <a:gd name="T35" fmla="*/ 106 h 176"/>
                <a:gd name="T36" fmla="*/ 109 w 146"/>
                <a:gd name="T37" fmla="*/ 100 h 176"/>
                <a:gd name="T38" fmla="*/ 82 w 146"/>
                <a:gd name="T39" fmla="*/ 82 h 176"/>
                <a:gd name="T40" fmla="*/ 66 w 146"/>
                <a:gd name="T41" fmla="*/ 62 h 176"/>
                <a:gd name="T42" fmla="*/ 61 w 146"/>
                <a:gd name="T43" fmla="*/ 52 h 176"/>
                <a:gd name="T44" fmla="*/ 48 w 146"/>
                <a:gd name="T45" fmla="*/ 46 h 176"/>
                <a:gd name="T46" fmla="*/ 64 w 146"/>
                <a:gd name="T47" fmla="*/ 34 h 176"/>
                <a:gd name="T48" fmla="*/ 48 w 146"/>
                <a:gd name="T49" fmla="*/ 23 h 176"/>
                <a:gd name="T50" fmla="*/ 52 w 146"/>
                <a:gd name="T51" fmla="*/ 10 h 176"/>
                <a:gd name="T52" fmla="*/ 34 w 146"/>
                <a:gd name="T53" fmla="*/ 1 h 176"/>
                <a:gd name="T54" fmla="*/ 22 w 146"/>
                <a:gd name="T55" fmla="*/ 7 h 176"/>
                <a:gd name="T56" fmla="*/ 18 w 146"/>
                <a:gd name="T57" fmla="*/ 14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19" name="Freeform 60"/>
            <p:cNvSpPr>
              <a:spLocks/>
            </p:cNvSpPr>
            <p:nvPr/>
          </p:nvSpPr>
          <p:spPr bwMode="ltGray">
            <a:xfrm>
              <a:off x="2543" y="1607"/>
              <a:ext cx="69" cy="68"/>
            </a:xfrm>
            <a:custGeom>
              <a:avLst/>
              <a:gdLst>
                <a:gd name="T0" fmla="*/ 44 w 92"/>
                <a:gd name="T1" fmla="*/ 4 h 92"/>
                <a:gd name="T2" fmla="*/ 62 w 92"/>
                <a:gd name="T3" fmla="*/ 6 h 92"/>
                <a:gd name="T4" fmla="*/ 69 w 92"/>
                <a:gd name="T5" fmla="*/ 19 h 92"/>
                <a:gd name="T6" fmla="*/ 59 w 92"/>
                <a:gd name="T7" fmla="*/ 35 h 92"/>
                <a:gd name="T8" fmla="*/ 35 w 92"/>
                <a:gd name="T9" fmla="*/ 56 h 92"/>
                <a:gd name="T10" fmla="*/ 14 w 92"/>
                <a:gd name="T11" fmla="*/ 68 h 92"/>
                <a:gd name="T12" fmla="*/ 6 w 92"/>
                <a:gd name="T13" fmla="*/ 53 h 92"/>
                <a:gd name="T14" fmla="*/ 15 w 92"/>
                <a:gd name="T15" fmla="*/ 47 h 92"/>
                <a:gd name="T16" fmla="*/ 11 w 92"/>
                <a:gd name="T17" fmla="*/ 34 h 92"/>
                <a:gd name="T18" fmla="*/ 30 w 92"/>
                <a:gd name="T19" fmla="*/ 21 h 92"/>
                <a:gd name="T20" fmla="*/ 44 w 92"/>
                <a:gd name="T21" fmla="*/ 4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0" name="Freeform 61"/>
            <p:cNvSpPr>
              <a:spLocks/>
            </p:cNvSpPr>
            <p:nvPr/>
          </p:nvSpPr>
          <p:spPr bwMode="ltGray">
            <a:xfrm>
              <a:off x="4229" y="2750"/>
              <a:ext cx="474" cy="495"/>
            </a:xfrm>
            <a:custGeom>
              <a:avLst/>
              <a:gdLst>
                <a:gd name="T0" fmla="*/ 159 w 633"/>
                <a:gd name="T1" fmla="*/ 8 h 660"/>
                <a:gd name="T2" fmla="*/ 132 w 633"/>
                <a:gd name="T3" fmla="*/ 14 h 660"/>
                <a:gd name="T4" fmla="*/ 108 w 633"/>
                <a:gd name="T5" fmla="*/ 38 h 660"/>
                <a:gd name="T6" fmla="*/ 78 w 633"/>
                <a:gd name="T7" fmla="*/ 44 h 660"/>
                <a:gd name="T8" fmla="*/ 63 w 633"/>
                <a:gd name="T9" fmla="*/ 56 h 660"/>
                <a:gd name="T10" fmla="*/ 51 w 633"/>
                <a:gd name="T11" fmla="*/ 86 h 660"/>
                <a:gd name="T12" fmla="*/ 27 w 633"/>
                <a:gd name="T13" fmla="*/ 125 h 660"/>
                <a:gd name="T14" fmla="*/ 0 w 633"/>
                <a:gd name="T15" fmla="*/ 134 h 660"/>
                <a:gd name="T16" fmla="*/ 54 w 633"/>
                <a:gd name="T17" fmla="*/ 242 h 660"/>
                <a:gd name="T18" fmla="*/ 90 w 633"/>
                <a:gd name="T19" fmla="*/ 320 h 660"/>
                <a:gd name="T20" fmla="*/ 108 w 633"/>
                <a:gd name="T21" fmla="*/ 332 h 660"/>
                <a:gd name="T22" fmla="*/ 126 w 633"/>
                <a:gd name="T23" fmla="*/ 338 h 660"/>
                <a:gd name="T24" fmla="*/ 171 w 633"/>
                <a:gd name="T25" fmla="*/ 323 h 660"/>
                <a:gd name="T26" fmla="*/ 189 w 633"/>
                <a:gd name="T27" fmla="*/ 317 h 660"/>
                <a:gd name="T28" fmla="*/ 225 w 633"/>
                <a:gd name="T29" fmla="*/ 338 h 660"/>
                <a:gd name="T30" fmla="*/ 243 w 633"/>
                <a:gd name="T31" fmla="*/ 395 h 660"/>
                <a:gd name="T32" fmla="*/ 252 w 633"/>
                <a:gd name="T33" fmla="*/ 392 h 660"/>
                <a:gd name="T34" fmla="*/ 258 w 633"/>
                <a:gd name="T35" fmla="*/ 383 h 660"/>
                <a:gd name="T36" fmla="*/ 276 w 633"/>
                <a:gd name="T37" fmla="*/ 410 h 660"/>
                <a:gd name="T38" fmla="*/ 303 w 633"/>
                <a:gd name="T39" fmla="*/ 428 h 660"/>
                <a:gd name="T40" fmla="*/ 326 w 633"/>
                <a:gd name="T41" fmla="*/ 452 h 660"/>
                <a:gd name="T42" fmla="*/ 332 w 633"/>
                <a:gd name="T43" fmla="*/ 461 h 660"/>
                <a:gd name="T44" fmla="*/ 341 w 633"/>
                <a:gd name="T45" fmla="*/ 467 h 660"/>
                <a:gd name="T46" fmla="*/ 362 w 633"/>
                <a:gd name="T47" fmla="*/ 491 h 660"/>
                <a:gd name="T48" fmla="*/ 368 w 633"/>
                <a:gd name="T49" fmla="*/ 473 h 660"/>
                <a:gd name="T50" fmla="*/ 404 w 633"/>
                <a:gd name="T51" fmla="*/ 494 h 660"/>
                <a:gd name="T52" fmla="*/ 440 w 633"/>
                <a:gd name="T53" fmla="*/ 491 h 660"/>
                <a:gd name="T54" fmla="*/ 461 w 633"/>
                <a:gd name="T55" fmla="*/ 398 h 660"/>
                <a:gd name="T56" fmla="*/ 473 w 633"/>
                <a:gd name="T57" fmla="*/ 347 h 660"/>
                <a:gd name="T58" fmla="*/ 464 w 633"/>
                <a:gd name="T59" fmla="*/ 275 h 660"/>
                <a:gd name="T60" fmla="*/ 401 w 633"/>
                <a:gd name="T61" fmla="*/ 203 h 660"/>
                <a:gd name="T62" fmla="*/ 395 w 633"/>
                <a:gd name="T63" fmla="*/ 176 h 660"/>
                <a:gd name="T64" fmla="*/ 344 w 633"/>
                <a:gd name="T65" fmla="*/ 134 h 660"/>
                <a:gd name="T66" fmla="*/ 353 w 633"/>
                <a:gd name="T67" fmla="*/ 116 h 660"/>
                <a:gd name="T68" fmla="*/ 341 w 633"/>
                <a:gd name="T69" fmla="*/ 98 h 660"/>
                <a:gd name="T70" fmla="*/ 312 w 633"/>
                <a:gd name="T71" fmla="*/ 59 h 660"/>
                <a:gd name="T72" fmla="*/ 294 w 633"/>
                <a:gd name="T73" fmla="*/ 23 h 660"/>
                <a:gd name="T74" fmla="*/ 291 w 633"/>
                <a:gd name="T75" fmla="*/ 14 h 660"/>
                <a:gd name="T76" fmla="*/ 273 w 633"/>
                <a:gd name="T77" fmla="*/ 113 h 660"/>
                <a:gd name="T78" fmla="*/ 243 w 633"/>
                <a:gd name="T79" fmla="*/ 86 h 660"/>
                <a:gd name="T80" fmla="*/ 219 w 633"/>
                <a:gd name="T81" fmla="*/ 83 h 660"/>
                <a:gd name="T82" fmla="*/ 204 w 633"/>
                <a:gd name="T83" fmla="*/ 65 h 660"/>
                <a:gd name="T84" fmla="*/ 198 w 633"/>
                <a:gd name="T85" fmla="*/ 47 h 660"/>
                <a:gd name="T86" fmla="*/ 207 w 633"/>
                <a:gd name="T87" fmla="*/ 41 h 660"/>
                <a:gd name="T88" fmla="*/ 180 w 633"/>
                <a:gd name="T89" fmla="*/ 14 h 660"/>
                <a:gd name="T90" fmla="*/ 162 w 633"/>
                <a:gd name="T91" fmla="*/ 8 h 660"/>
                <a:gd name="T92" fmla="*/ 153 w 633"/>
                <a:gd name="T93" fmla="*/ 5 h 660"/>
                <a:gd name="T94" fmla="*/ 159 w 633"/>
                <a:gd name="T95" fmla="*/ 8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1" name="Freeform 62"/>
            <p:cNvSpPr>
              <a:spLocks/>
            </p:cNvSpPr>
            <p:nvPr/>
          </p:nvSpPr>
          <p:spPr bwMode="ltGray">
            <a:xfrm>
              <a:off x="4376" y="2489"/>
              <a:ext cx="319" cy="210"/>
            </a:xfrm>
            <a:custGeom>
              <a:avLst/>
              <a:gdLst>
                <a:gd name="T0" fmla="*/ 63 w 426"/>
                <a:gd name="T1" fmla="*/ 45 h 280"/>
                <a:gd name="T2" fmla="*/ 51 w 426"/>
                <a:gd name="T3" fmla="*/ 27 h 280"/>
                <a:gd name="T4" fmla="*/ 48 w 426"/>
                <a:gd name="T5" fmla="*/ 12 h 280"/>
                <a:gd name="T6" fmla="*/ 39 w 426"/>
                <a:gd name="T7" fmla="*/ 9 h 280"/>
                <a:gd name="T8" fmla="*/ 12 w 426"/>
                <a:gd name="T9" fmla="*/ 12 h 280"/>
                <a:gd name="T10" fmla="*/ 33 w 426"/>
                <a:gd name="T11" fmla="*/ 30 h 280"/>
                <a:gd name="T12" fmla="*/ 36 w 426"/>
                <a:gd name="T13" fmla="*/ 39 h 280"/>
                <a:gd name="T14" fmla="*/ 18 w 426"/>
                <a:gd name="T15" fmla="*/ 51 h 280"/>
                <a:gd name="T16" fmla="*/ 66 w 426"/>
                <a:gd name="T17" fmla="*/ 69 h 280"/>
                <a:gd name="T18" fmla="*/ 93 w 426"/>
                <a:gd name="T19" fmla="*/ 84 h 280"/>
                <a:gd name="T20" fmla="*/ 96 w 426"/>
                <a:gd name="T21" fmla="*/ 93 h 280"/>
                <a:gd name="T22" fmla="*/ 105 w 426"/>
                <a:gd name="T23" fmla="*/ 99 h 280"/>
                <a:gd name="T24" fmla="*/ 111 w 426"/>
                <a:gd name="T25" fmla="*/ 117 h 280"/>
                <a:gd name="T26" fmla="*/ 99 w 426"/>
                <a:gd name="T27" fmla="*/ 147 h 280"/>
                <a:gd name="T28" fmla="*/ 135 w 426"/>
                <a:gd name="T29" fmla="*/ 141 h 280"/>
                <a:gd name="T30" fmla="*/ 144 w 426"/>
                <a:gd name="T31" fmla="*/ 162 h 280"/>
                <a:gd name="T32" fmla="*/ 162 w 426"/>
                <a:gd name="T33" fmla="*/ 168 h 280"/>
                <a:gd name="T34" fmla="*/ 171 w 426"/>
                <a:gd name="T35" fmla="*/ 171 h 280"/>
                <a:gd name="T36" fmla="*/ 189 w 426"/>
                <a:gd name="T37" fmla="*/ 168 h 280"/>
                <a:gd name="T38" fmla="*/ 207 w 426"/>
                <a:gd name="T39" fmla="*/ 147 h 280"/>
                <a:gd name="T40" fmla="*/ 252 w 426"/>
                <a:gd name="T41" fmla="*/ 189 h 280"/>
                <a:gd name="T42" fmla="*/ 273 w 426"/>
                <a:gd name="T43" fmla="*/ 210 h 280"/>
                <a:gd name="T44" fmla="*/ 270 w 426"/>
                <a:gd name="T45" fmla="*/ 168 h 280"/>
                <a:gd name="T46" fmla="*/ 252 w 426"/>
                <a:gd name="T47" fmla="*/ 150 h 280"/>
                <a:gd name="T48" fmla="*/ 279 w 426"/>
                <a:gd name="T49" fmla="*/ 126 h 280"/>
                <a:gd name="T50" fmla="*/ 306 w 426"/>
                <a:gd name="T51" fmla="*/ 117 h 280"/>
                <a:gd name="T52" fmla="*/ 315 w 426"/>
                <a:gd name="T53" fmla="*/ 114 h 280"/>
                <a:gd name="T54" fmla="*/ 318 w 426"/>
                <a:gd name="T55" fmla="*/ 105 h 280"/>
                <a:gd name="T56" fmla="*/ 267 w 426"/>
                <a:gd name="T57" fmla="*/ 111 h 280"/>
                <a:gd name="T58" fmla="*/ 228 w 426"/>
                <a:gd name="T59" fmla="*/ 105 h 280"/>
                <a:gd name="T60" fmla="*/ 225 w 426"/>
                <a:gd name="T61" fmla="*/ 96 h 280"/>
                <a:gd name="T62" fmla="*/ 219 w 426"/>
                <a:gd name="T63" fmla="*/ 87 h 280"/>
                <a:gd name="T64" fmla="*/ 165 w 426"/>
                <a:gd name="T65" fmla="*/ 60 h 280"/>
                <a:gd name="T66" fmla="*/ 120 w 426"/>
                <a:gd name="T67" fmla="*/ 45 h 280"/>
                <a:gd name="T68" fmla="*/ 102 w 426"/>
                <a:gd name="T69" fmla="*/ 39 h 280"/>
                <a:gd name="T70" fmla="*/ 60 w 426"/>
                <a:gd name="T71" fmla="*/ 39 h 280"/>
                <a:gd name="T72" fmla="*/ 51 w 426"/>
                <a:gd name="T73" fmla="*/ 24 h 280"/>
                <a:gd name="T74" fmla="*/ 51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rotWithShape="0">
                      <a:srgbClr val="858585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2" name="Freeform 63"/>
            <p:cNvSpPr>
              <a:spLocks/>
            </p:cNvSpPr>
            <p:nvPr/>
          </p:nvSpPr>
          <p:spPr bwMode="ltGray">
            <a:xfrm>
              <a:off x="4385" y="2491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15 w 416"/>
                <a:gd name="T3" fmla="*/ 28 h 282"/>
                <a:gd name="T4" fmla="*/ 21 w 416"/>
                <a:gd name="T5" fmla="*/ 37 h 282"/>
                <a:gd name="T6" fmla="*/ 63 w 416"/>
                <a:gd name="T7" fmla="*/ 67 h 282"/>
                <a:gd name="T8" fmla="*/ 90 w 416"/>
                <a:gd name="T9" fmla="*/ 85 h 282"/>
                <a:gd name="T10" fmla="*/ 99 w 416"/>
                <a:gd name="T11" fmla="*/ 91 h 282"/>
                <a:gd name="T12" fmla="*/ 102 w 416"/>
                <a:gd name="T13" fmla="*/ 126 h 282"/>
                <a:gd name="T14" fmla="*/ 87 w 416"/>
                <a:gd name="T15" fmla="*/ 150 h 282"/>
                <a:gd name="T16" fmla="*/ 102 w 416"/>
                <a:gd name="T17" fmla="*/ 147 h 282"/>
                <a:gd name="T18" fmla="*/ 111 w 416"/>
                <a:gd name="T19" fmla="*/ 141 h 282"/>
                <a:gd name="T20" fmla="*/ 120 w 416"/>
                <a:gd name="T21" fmla="*/ 150 h 282"/>
                <a:gd name="T22" fmla="*/ 138 w 416"/>
                <a:gd name="T23" fmla="*/ 162 h 282"/>
                <a:gd name="T24" fmla="*/ 156 w 416"/>
                <a:gd name="T25" fmla="*/ 174 h 282"/>
                <a:gd name="T26" fmla="*/ 179 w 416"/>
                <a:gd name="T27" fmla="*/ 165 h 282"/>
                <a:gd name="T28" fmla="*/ 185 w 416"/>
                <a:gd name="T29" fmla="*/ 147 h 282"/>
                <a:gd name="T30" fmla="*/ 200 w 416"/>
                <a:gd name="T31" fmla="*/ 150 h 282"/>
                <a:gd name="T32" fmla="*/ 218 w 416"/>
                <a:gd name="T33" fmla="*/ 156 h 282"/>
                <a:gd name="T34" fmla="*/ 254 w 416"/>
                <a:gd name="T35" fmla="*/ 210 h 282"/>
                <a:gd name="T36" fmla="*/ 266 w 416"/>
                <a:gd name="T37" fmla="*/ 207 h 282"/>
                <a:gd name="T38" fmla="*/ 263 w 416"/>
                <a:gd name="T39" fmla="*/ 189 h 282"/>
                <a:gd name="T40" fmla="*/ 236 w 416"/>
                <a:gd name="T41" fmla="*/ 147 h 282"/>
                <a:gd name="T42" fmla="*/ 269 w 416"/>
                <a:gd name="T43" fmla="*/ 129 h 282"/>
                <a:gd name="T44" fmla="*/ 305 w 416"/>
                <a:gd name="T45" fmla="*/ 108 h 282"/>
                <a:gd name="T46" fmla="*/ 306 w 416"/>
                <a:gd name="T47" fmla="*/ 90 h 282"/>
                <a:gd name="T48" fmla="*/ 274 w 416"/>
                <a:gd name="T49" fmla="*/ 103 h 282"/>
                <a:gd name="T50" fmla="*/ 230 w 416"/>
                <a:gd name="T51" fmla="*/ 103 h 282"/>
                <a:gd name="T52" fmla="*/ 197 w 416"/>
                <a:gd name="T53" fmla="*/ 73 h 282"/>
                <a:gd name="T54" fmla="*/ 135 w 416"/>
                <a:gd name="T55" fmla="*/ 46 h 282"/>
                <a:gd name="T56" fmla="*/ 99 w 416"/>
                <a:gd name="T57" fmla="*/ 25 h 282"/>
                <a:gd name="T58" fmla="*/ 69 w 416"/>
                <a:gd name="T59" fmla="*/ 31 h 282"/>
                <a:gd name="T60" fmla="*/ 57 w 416"/>
                <a:gd name="T61" fmla="*/ 43 h 282"/>
                <a:gd name="T62" fmla="*/ 42 w 416"/>
                <a:gd name="T63" fmla="*/ 13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3" name="Freeform 64"/>
            <p:cNvSpPr>
              <a:spLocks/>
            </p:cNvSpPr>
            <p:nvPr/>
          </p:nvSpPr>
          <p:spPr bwMode="ltGray">
            <a:xfrm>
              <a:off x="4615" y="3261"/>
              <a:ext cx="45" cy="58"/>
            </a:xfrm>
            <a:custGeom>
              <a:avLst/>
              <a:gdLst>
                <a:gd name="T0" fmla="*/ 24 w 60"/>
                <a:gd name="T1" fmla="*/ 13 h 78"/>
                <a:gd name="T2" fmla="*/ 0 w 60"/>
                <a:gd name="T3" fmla="*/ 13 h 78"/>
                <a:gd name="T4" fmla="*/ 15 w 60"/>
                <a:gd name="T5" fmla="*/ 31 h 78"/>
                <a:gd name="T6" fmla="*/ 21 w 60"/>
                <a:gd name="T7" fmla="*/ 49 h 78"/>
                <a:gd name="T8" fmla="*/ 24 w 60"/>
                <a:gd name="T9" fmla="*/ 58 h 78"/>
                <a:gd name="T10" fmla="*/ 45 w 60"/>
                <a:gd name="T11" fmla="*/ 37 h 78"/>
                <a:gd name="T12" fmla="*/ 24 w 60"/>
                <a:gd name="T13" fmla="*/ 13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4" name="Freeform 65"/>
            <p:cNvSpPr>
              <a:spLocks/>
            </p:cNvSpPr>
            <p:nvPr/>
          </p:nvSpPr>
          <p:spPr bwMode="ltGray">
            <a:xfrm>
              <a:off x="4751" y="3171"/>
              <a:ext cx="164" cy="85"/>
            </a:xfrm>
            <a:custGeom>
              <a:avLst/>
              <a:gdLst>
                <a:gd name="T0" fmla="*/ 35 w 219"/>
                <a:gd name="T1" fmla="*/ 55 h 113"/>
                <a:gd name="T2" fmla="*/ 29 w 219"/>
                <a:gd name="T3" fmla="*/ 46 h 113"/>
                <a:gd name="T4" fmla="*/ 11 w 219"/>
                <a:gd name="T5" fmla="*/ 52 h 113"/>
                <a:gd name="T6" fmla="*/ 29 w 219"/>
                <a:gd name="T7" fmla="*/ 85 h 113"/>
                <a:gd name="T8" fmla="*/ 92 w 219"/>
                <a:gd name="T9" fmla="*/ 67 h 113"/>
                <a:gd name="T10" fmla="*/ 110 w 219"/>
                <a:gd name="T11" fmla="*/ 55 h 113"/>
                <a:gd name="T12" fmla="*/ 128 w 219"/>
                <a:gd name="T13" fmla="*/ 49 h 113"/>
                <a:gd name="T14" fmla="*/ 164 w 219"/>
                <a:gd name="T15" fmla="*/ 14 h 113"/>
                <a:gd name="T16" fmla="*/ 157 w 219"/>
                <a:gd name="T17" fmla="*/ 0 h 113"/>
                <a:gd name="T18" fmla="*/ 134 w 219"/>
                <a:gd name="T19" fmla="*/ 13 h 113"/>
                <a:gd name="T20" fmla="*/ 80 w 219"/>
                <a:gd name="T21" fmla="*/ 31 h 113"/>
                <a:gd name="T22" fmla="*/ 62 w 219"/>
                <a:gd name="T23" fmla="*/ 34 h 113"/>
                <a:gd name="T24" fmla="*/ 44 w 219"/>
                <a:gd name="T25" fmla="*/ 40 h 113"/>
                <a:gd name="T26" fmla="*/ 35 w 219"/>
                <a:gd name="T27" fmla="*/ 55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5" name="Freeform 66"/>
            <p:cNvSpPr>
              <a:spLocks/>
            </p:cNvSpPr>
            <p:nvPr/>
          </p:nvSpPr>
          <p:spPr bwMode="ltGray">
            <a:xfrm>
              <a:off x="4921" y="3121"/>
              <a:ext cx="104" cy="92"/>
            </a:xfrm>
            <a:custGeom>
              <a:avLst/>
              <a:gdLst>
                <a:gd name="T0" fmla="*/ 9 w 139"/>
                <a:gd name="T1" fmla="*/ 45 h 122"/>
                <a:gd name="T2" fmla="*/ 6 w 139"/>
                <a:gd name="T3" fmla="*/ 63 h 122"/>
                <a:gd name="T4" fmla="*/ 0 w 139"/>
                <a:gd name="T5" fmla="*/ 81 h 122"/>
                <a:gd name="T6" fmla="*/ 27 w 139"/>
                <a:gd name="T7" fmla="*/ 87 h 122"/>
                <a:gd name="T8" fmla="*/ 39 w 139"/>
                <a:gd name="T9" fmla="*/ 72 h 122"/>
                <a:gd name="T10" fmla="*/ 93 w 139"/>
                <a:gd name="T11" fmla="*/ 51 h 122"/>
                <a:gd name="T12" fmla="*/ 102 w 139"/>
                <a:gd name="T13" fmla="*/ 33 h 122"/>
                <a:gd name="T14" fmla="*/ 84 w 139"/>
                <a:gd name="T15" fmla="*/ 21 h 122"/>
                <a:gd name="T16" fmla="*/ 75 w 139"/>
                <a:gd name="T17" fmla="*/ 15 h 122"/>
                <a:gd name="T18" fmla="*/ 48 w 139"/>
                <a:gd name="T19" fmla="*/ 9 h 122"/>
                <a:gd name="T20" fmla="*/ 39 w 139"/>
                <a:gd name="T21" fmla="*/ 27 h 122"/>
                <a:gd name="T22" fmla="*/ 9 w 139"/>
                <a:gd name="T23" fmla="*/ 45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6" name="Freeform 67"/>
            <p:cNvSpPr>
              <a:spLocks/>
            </p:cNvSpPr>
            <p:nvPr/>
          </p:nvSpPr>
          <p:spPr bwMode="ltGray">
            <a:xfrm>
              <a:off x="4976" y="3080"/>
              <a:ext cx="37" cy="26"/>
            </a:xfrm>
            <a:custGeom>
              <a:avLst/>
              <a:gdLst>
                <a:gd name="T0" fmla="*/ 22 w 49"/>
                <a:gd name="T1" fmla="*/ 0 h 35"/>
                <a:gd name="T2" fmla="*/ 6 w 49"/>
                <a:gd name="T3" fmla="*/ 8 h 35"/>
                <a:gd name="T4" fmla="*/ 18 w 49"/>
                <a:gd name="T5" fmla="*/ 26 h 35"/>
                <a:gd name="T6" fmla="*/ 29 w 49"/>
                <a:gd name="T7" fmla="*/ 19 h 35"/>
                <a:gd name="T8" fmla="*/ 22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7" name="Freeform 68"/>
            <p:cNvSpPr>
              <a:spLocks/>
            </p:cNvSpPr>
            <p:nvPr/>
          </p:nvSpPr>
          <p:spPr bwMode="ltGray">
            <a:xfrm>
              <a:off x="3253" y="2594"/>
              <a:ext cx="123" cy="201"/>
            </a:xfrm>
            <a:custGeom>
              <a:avLst/>
              <a:gdLst>
                <a:gd name="T0" fmla="*/ 96 w 164"/>
                <a:gd name="T1" fmla="*/ 0 h 268"/>
                <a:gd name="T2" fmla="*/ 78 w 164"/>
                <a:gd name="T3" fmla="*/ 21 h 268"/>
                <a:gd name="T4" fmla="*/ 66 w 164"/>
                <a:gd name="T5" fmla="*/ 48 h 268"/>
                <a:gd name="T6" fmla="*/ 27 w 164"/>
                <a:gd name="T7" fmla="*/ 63 h 268"/>
                <a:gd name="T8" fmla="*/ 21 w 164"/>
                <a:gd name="T9" fmla="*/ 72 h 268"/>
                <a:gd name="T10" fmla="*/ 12 w 164"/>
                <a:gd name="T11" fmla="*/ 75 h 268"/>
                <a:gd name="T12" fmla="*/ 15 w 164"/>
                <a:gd name="T13" fmla="*/ 99 h 268"/>
                <a:gd name="T14" fmla="*/ 21 w 164"/>
                <a:gd name="T15" fmla="*/ 117 h 268"/>
                <a:gd name="T16" fmla="*/ 0 w 164"/>
                <a:gd name="T17" fmla="*/ 150 h 268"/>
                <a:gd name="T18" fmla="*/ 21 w 164"/>
                <a:gd name="T19" fmla="*/ 195 h 268"/>
                <a:gd name="T20" fmla="*/ 39 w 164"/>
                <a:gd name="T21" fmla="*/ 201 h 268"/>
                <a:gd name="T22" fmla="*/ 66 w 164"/>
                <a:gd name="T23" fmla="*/ 162 h 268"/>
                <a:gd name="T24" fmla="*/ 78 w 164"/>
                <a:gd name="T25" fmla="*/ 144 h 268"/>
                <a:gd name="T26" fmla="*/ 96 w 164"/>
                <a:gd name="T27" fmla="*/ 87 h 268"/>
                <a:gd name="T28" fmla="*/ 105 w 164"/>
                <a:gd name="T29" fmla="*/ 57 h 268"/>
                <a:gd name="T30" fmla="*/ 123 w 164"/>
                <a:gd name="T31" fmla="*/ 54 h 268"/>
                <a:gd name="T32" fmla="*/ 96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8" name="Freeform 69"/>
            <p:cNvSpPr>
              <a:spLocks/>
            </p:cNvSpPr>
            <p:nvPr/>
          </p:nvSpPr>
          <p:spPr bwMode="ltGray">
            <a:xfrm>
              <a:off x="3785" y="2282"/>
              <a:ext cx="49" cy="61"/>
            </a:xfrm>
            <a:custGeom>
              <a:avLst/>
              <a:gdLst>
                <a:gd name="T0" fmla="*/ 22 w 66"/>
                <a:gd name="T1" fmla="*/ 0 h 81"/>
                <a:gd name="T2" fmla="*/ 19 w 66"/>
                <a:gd name="T3" fmla="*/ 45 h 81"/>
                <a:gd name="T4" fmla="*/ 22 w 66"/>
                <a:gd name="T5" fmla="*/ 57 h 81"/>
                <a:gd name="T6" fmla="*/ 30 w 66"/>
                <a:gd name="T7" fmla="*/ 60 h 81"/>
                <a:gd name="T8" fmla="*/ 42 w 66"/>
                <a:gd name="T9" fmla="*/ 57 h 81"/>
                <a:gd name="T10" fmla="*/ 2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9" name="Freeform 70"/>
            <p:cNvSpPr>
              <a:spLocks/>
            </p:cNvSpPr>
            <p:nvPr/>
          </p:nvSpPr>
          <p:spPr bwMode="ltGray">
            <a:xfrm>
              <a:off x="4118" y="2348"/>
              <a:ext cx="111" cy="183"/>
            </a:xfrm>
            <a:custGeom>
              <a:avLst/>
              <a:gdLst>
                <a:gd name="T0" fmla="*/ 72 w 148"/>
                <a:gd name="T1" fmla="*/ 0 h 244"/>
                <a:gd name="T2" fmla="*/ 45 w 148"/>
                <a:gd name="T3" fmla="*/ 63 h 244"/>
                <a:gd name="T4" fmla="*/ 27 w 148"/>
                <a:gd name="T5" fmla="*/ 69 h 244"/>
                <a:gd name="T6" fmla="*/ 9 w 148"/>
                <a:gd name="T7" fmla="*/ 81 h 244"/>
                <a:gd name="T8" fmla="*/ 30 w 148"/>
                <a:gd name="T9" fmla="*/ 141 h 244"/>
                <a:gd name="T10" fmla="*/ 39 w 148"/>
                <a:gd name="T11" fmla="*/ 168 h 244"/>
                <a:gd name="T12" fmla="*/ 45 w 148"/>
                <a:gd name="T13" fmla="*/ 177 h 244"/>
                <a:gd name="T14" fmla="*/ 63 w 148"/>
                <a:gd name="T15" fmla="*/ 183 h 244"/>
                <a:gd name="T16" fmla="*/ 72 w 148"/>
                <a:gd name="T17" fmla="*/ 147 h 244"/>
                <a:gd name="T18" fmla="*/ 93 w 148"/>
                <a:gd name="T19" fmla="*/ 126 h 244"/>
                <a:gd name="T20" fmla="*/ 84 w 148"/>
                <a:gd name="T21" fmla="*/ 51 h 244"/>
                <a:gd name="T22" fmla="*/ 105 w 148"/>
                <a:gd name="T23" fmla="*/ 36 h 244"/>
                <a:gd name="T24" fmla="*/ 84 w 148"/>
                <a:gd name="T25" fmla="*/ 15 h 244"/>
                <a:gd name="T26" fmla="*/ 72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0" name="Freeform 71"/>
            <p:cNvSpPr>
              <a:spLocks/>
            </p:cNvSpPr>
            <p:nvPr/>
          </p:nvSpPr>
          <p:spPr bwMode="ltGray">
            <a:xfrm>
              <a:off x="4024" y="2291"/>
              <a:ext cx="72" cy="137"/>
            </a:xfrm>
            <a:custGeom>
              <a:avLst/>
              <a:gdLst>
                <a:gd name="T0" fmla="*/ 36 w 96"/>
                <a:gd name="T1" fmla="*/ 1 h 183"/>
                <a:gd name="T2" fmla="*/ 38 w 96"/>
                <a:gd name="T3" fmla="*/ 26 h 183"/>
                <a:gd name="T4" fmla="*/ 45 w 96"/>
                <a:gd name="T5" fmla="*/ 46 h 183"/>
                <a:gd name="T6" fmla="*/ 47 w 96"/>
                <a:gd name="T7" fmla="*/ 69 h 183"/>
                <a:gd name="T8" fmla="*/ 51 w 96"/>
                <a:gd name="T9" fmla="*/ 79 h 183"/>
                <a:gd name="T10" fmla="*/ 53 w 96"/>
                <a:gd name="T11" fmla="*/ 94 h 183"/>
                <a:gd name="T12" fmla="*/ 43 w 96"/>
                <a:gd name="T13" fmla="*/ 70 h 183"/>
                <a:gd name="T14" fmla="*/ 26 w 96"/>
                <a:gd name="T15" fmla="*/ 58 h 183"/>
                <a:gd name="T16" fmla="*/ 4 w 96"/>
                <a:gd name="T17" fmla="*/ 62 h 183"/>
                <a:gd name="T18" fmla="*/ 6 w 96"/>
                <a:gd name="T19" fmla="*/ 76 h 183"/>
                <a:gd name="T20" fmla="*/ 31 w 96"/>
                <a:gd name="T21" fmla="*/ 85 h 183"/>
                <a:gd name="T22" fmla="*/ 43 w 96"/>
                <a:gd name="T23" fmla="*/ 101 h 183"/>
                <a:gd name="T24" fmla="*/ 53 w 96"/>
                <a:gd name="T25" fmla="*/ 101 h 183"/>
                <a:gd name="T26" fmla="*/ 59 w 96"/>
                <a:gd name="T27" fmla="*/ 112 h 183"/>
                <a:gd name="T28" fmla="*/ 72 w 96"/>
                <a:gd name="T29" fmla="*/ 134 h 183"/>
                <a:gd name="T30" fmla="*/ 61 w 96"/>
                <a:gd name="T31" fmla="*/ 94 h 183"/>
                <a:gd name="T32" fmla="*/ 60 w 96"/>
                <a:gd name="T33" fmla="*/ 70 h 183"/>
                <a:gd name="T34" fmla="*/ 53 w 96"/>
                <a:gd name="T35" fmla="*/ 47 h 183"/>
                <a:gd name="T36" fmla="*/ 47 w 96"/>
                <a:gd name="T37" fmla="*/ 31 h 183"/>
                <a:gd name="T38" fmla="*/ 43 w 96"/>
                <a:gd name="T39" fmla="*/ 15 h 183"/>
                <a:gd name="T40" fmla="*/ 36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1" name="Freeform 72"/>
            <p:cNvSpPr>
              <a:spLocks/>
            </p:cNvSpPr>
            <p:nvPr/>
          </p:nvSpPr>
          <p:spPr bwMode="ltGray">
            <a:xfrm>
              <a:off x="4073" y="2401"/>
              <a:ext cx="40" cy="131"/>
            </a:xfrm>
            <a:custGeom>
              <a:avLst/>
              <a:gdLst>
                <a:gd name="T0" fmla="*/ 4 w 54"/>
                <a:gd name="T1" fmla="*/ 0 h 175"/>
                <a:gd name="T2" fmla="*/ 0 w 54"/>
                <a:gd name="T3" fmla="*/ 19 h 175"/>
                <a:gd name="T4" fmla="*/ 7 w 54"/>
                <a:gd name="T5" fmla="*/ 40 h 175"/>
                <a:gd name="T6" fmla="*/ 13 w 54"/>
                <a:gd name="T7" fmla="*/ 70 h 175"/>
                <a:gd name="T8" fmla="*/ 25 w 54"/>
                <a:gd name="T9" fmla="*/ 97 h 175"/>
                <a:gd name="T10" fmla="*/ 40 w 54"/>
                <a:gd name="T11" fmla="*/ 131 h 175"/>
                <a:gd name="T12" fmla="*/ 30 w 54"/>
                <a:gd name="T13" fmla="*/ 86 h 175"/>
                <a:gd name="T14" fmla="*/ 25 w 54"/>
                <a:gd name="T15" fmla="*/ 70 h 175"/>
                <a:gd name="T16" fmla="*/ 21 w 54"/>
                <a:gd name="T17" fmla="*/ 46 h 175"/>
                <a:gd name="T18" fmla="*/ 19 w 54"/>
                <a:gd name="T19" fmla="*/ 34 h 175"/>
                <a:gd name="T20" fmla="*/ 12 w 54"/>
                <a:gd name="T21" fmla="*/ 28 h 175"/>
                <a:gd name="T22" fmla="*/ 4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2" name="Freeform 73"/>
            <p:cNvSpPr>
              <a:spLocks/>
            </p:cNvSpPr>
            <p:nvPr/>
          </p:nvSpPr>
          <p:spPr bwMode="ltGray">
            <a:xfrm>
              <a:off x="4118" y="2538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6 w 86"/>
                <a:gd name="T3" fmla="*/ 25 h 73"/>
                <a:gd name="T4" fmla="*/ 17 w 86"/>
                <a:gd name="T5" fmla="*/ 32 h 73"/>
                <a:gd name="T6" fmla="*/ 36 w 86"/>
                <a:gd name="T7" fmla="*/ 36 h 73"/>
                <a:gd name="T8" fmla="*/ 47 w 86"/>
                <a:gd name="T9" fmla="*/ 42 h 73"/>
                <a:gd name="T10" fmla="*/ 56 w 86"/>
                <a:gd name="T11" fmla="*/ 49 h 73"/>
                <a:gd name="T12" fmla="*/ 65 w 86"/>
                <a:gd name="T13" fmla="*/ 51 h 73"/>
                <a:gd name="T14" fmla="*/ 54 w 86"/>
                <a:gd name="T15" fmla="*/ 29 h 73"/>
                <a:gd name="T16" fmla="*/ 48 w 86"/>
                <a:gd name="T17" fmla="*/ 16 h 73"/>
                <a:gd name="T18" fmla="*/ 27 w 86"/>
                <a:gd name="T19" fmla="*/ 18 h 73"/>
                <a:gd name="T20" fmla="*/ 18 w 86"/>
                <a:gd name="T21" fmla="*/ 14 h 73"/>
                <a:gd name="T22" fmla="*/ 5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3" name="Freeform 74"/>
            <p:cNvSpPr>
              <a:spLocks/>
            </p:cNvSpPr>
            <p:nvPr/>
          </p:nvSpPr>
          <p:spPr bwMode="ltGray">
            <a:xfrm>
              <a:off x="4222" y="2443"/>
              <a:ext cx="83" cy="117"/>
            </a:xfrm>
            <a:custGeom>
              <a:avLst/>
              <a:gdLst>
                <a:gd name="T0" fmla="*/ 73 w 111"/>
                <a:gd name="T1" fmla="*/ 0 h 156"/>
                <a:gd name="T2" fmla="*/ 56 w 111"/>
                <a:gd name="T3" fmla="*/ 8 h 156"/>
                <a:gd name="T4" fmla="*/ 17 w 111"/>
                <a:gd name="T5" fmla="*/ 11 h 156"/>
                <a:gd name="T6" fmla="*/ 10 w 111"/>
                <a:gd name="T7" fmla="*/ 25 h 156"/>
                <a:gd name="T8" fmla="*/ 8 w 111"/>
                <a:gd name="T9" fmla="*/ 46 h 156"/>
                <a:gd name="T10" fmla="*/ 10 w 111"/>
                <a:gd name="T11" fmla="*/ 56 h 156"/>
                <a:gd name="T12" fmla="*/ 2 w 111"/>
                <a:gd name="T13" fmla="*/ 66 h 156"/>
                <a:gd name="T14" fmla="*/ 10 w 111"/>
                <a:gd name="T15" fmla="*/ 82 h 156"/>
                <a:gd name="T16" fmla="*/ 17 w 111"/>
                <a:gd name="T17" fmla="*/ 93 h 156"/>
                <a:gd name="T18" fmla="*/ 11 w 111"/>
                <a:gd name="T19" fmla="*/ 108 h 156"/>
                <a:gd name="T20" fmla="*/ 18 w 111"/>
                <a:gd name="T21" fmla="*/ 117 h 156"/>
                <a:gd name="T22" fmla="*/ 31 w 111"/>
                <a:gd name="T23" fmla="*/ 108 h 156"/>
                <a:gd name="T24" fmla="*/ 37 w 111"/>
                <a:gd name="T25" fmla="*/ 70 h 156"/>
                <a:gd name="T26" fmla="*/ 42 w 111"/>
                <a:gd name="T27" fmla="*/ 95 h 156"/>
                <a:gd name="T28" fmla="*/ 49 w 111"/>
                <a:gd name="T29" fmla="*/ 109 h 156"/>
                <a:gd name="T30" fmla="*/ 46 w 111"/>
                <a:gd name="T31" fmla="*/ 84 h 156"/>
                <a:gd name="T32" fmla="*/ 54 w 111"/>
                <a:gd name="T33" fmla="*/ 55 h 156"/>
                <a:gd name="T34" fmla="*/ 52 w 111"/>
                <a:gd name="T35" fmla="*/ 38 h 156"/>
                <a:gd name="T36" fmla="*/ 40 w 111"/>
                <a:gd name="T37" fmla="*/ 45 h 156"/>
                <a:gd name="T38" fmla="*/ 26 w 111"/>
                <a:gd name="T39" fmla="*/ 41 h 156"/>
                <a:gd name="T40" fmla="*/ 31 w 111"/>
                <a:gd name="T41" fmla="*/ 27 h 156"/>
                <a:gd name="T42" fmla="*/ 46 w 111"/>
                <a:gd name="T43" fmla="*/ 26 h 156"/>
                <a:gd name="T44" fmla="*/ 58 w 111"/>
                <a:gd name="T45" fmla="*/ 29 h 156"/>
                <a:gd name="T46" fmla="*/ 73 w 111"/>
                <a:gd name="T47" fmla="*/ 23 h 156"/>
                <a:gd name="T48" fmla="*/ 83 w 111"/>
                <a:gd name="T49" fmla="*/ 10 h 156"/>
                <a:gd name="T50" fmla="*/ 73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4" name="Freeform 75"/>
            <p:cNvSpPr>
              <a:spLocks/>
            </p:cNvSpPr>
            <p:nvPr/>
          </p:nvSpPr>
          <p:spPr bwMode="ltGray">
            <a:xfrm>
              <a:off x="4194" y="2025"/>
              <a:ext cx="22" cy="71"/>
            </a:xfrm>
            <a:custGeom>
              <a:avLst/>
              <a:gdLst>
                <a:gd name="T0" fmla="*/ 9 w 30"/>
                <a:gd name="T1" fmla="*/ 0 h 94"/>
                <a:gd name="T2" fmla="*/ 0 w 30"/>
                <a:gd name="T3" fmla="*/ 12 h 94"/>
                <a:gd name="T4" fmla="*/ 4 w 30"/>
                <a:gd name="T5" fmla="*/ 28 h 94"/>
                <a:gd name="T6" fmla="*/ 1 w 30"/>
                <a:gd name="T7" fmla="*/ 46 h 94"/>
                <a:gd name="T8" fmla="*/ 12 w 30"/>
                <a:gd name="T9" fmla="*/ 71 h 94"/>
                <a:gd name="T10" fmla="*/ 22 w 30"/>
                <a:gd name="T11" fmla="*/ 62 h 94"/>
                <a:gd name="T12" fmla="*/ 16 w 30"/>
                <a:gd name="T13" fmla="*/ 46 h 94"/>
                <a:gd name="T14" fmla="*/ 9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5" name="Freeform 76"/>
            <p:cNvSpPr>
              <a:spLocks/>
            </p:cNvSpPr>
            <p:nvPr/>
          </p:nvSpPr>
          <p:spPr bwMode="ltGray">
            <a:xfrm>
              <a:off x="4208" y="2144"/>
              <a:ext cx="61" cy="118"/>
            </a:xfrm>
            <a:custGeom>
              <a:avLst/>
              <a:gdLst>
                <a:gd name="T0" fmla="*/ 9 w 81"/>
                <a:gd name="T1" fmla="*/ 1 h 158"/>
                <a:gd name="T2" fmla="*/ 0 w 81"/>
                <a:gd name="T3" fmla="*/ 15 h 158"/>
                <a:gd name="T4" fmla="*/ 6 w 81"/>
                <a:gd name="T5" fmla="*/ 37 h 158"/>
                <a:gd name="T6" fmla="*/ 5 w 81"/>
                <a:gd name="T7" fmla="*/ 80 h 158"/>
                <a:gd name="T8" fmla="*/ 13 w 81"/>
                <a:gd name="T9" fmla="*/ 77 h 158"/>
                <a:gd name="T10" fmla="*/ 15 w 81"/>
                <a:gd name="T11" fmla="*/ 86 h 158"/>
                <a:gd name="T12" fmla="*/ 22 w 81"/>
                <a:gd name="T13" fmla="*/ 91 h 158"/>
                <a:gd name="T14" fmla="*/ 29 w 81"/>
                <a:gd name="T15" fmla="*/ 105 h 158"/>
                <a:gd name="T16" fmla="*/ 36 w 81"/>
                <a:gd name="T17" fmla="*/ 96 h 158"/>
                <a:gd name="T18" fmla="*/ 49 w 81"/>
                <a:gd name="T19" fmla="*/ 100 h 158"/>
                <a:gd name="T20" fmla="*/ 47 w 81"/>
                <a:gd name="T21" fmla="*/ 81 h 158"/>
                <a:gd name="T22" fmla="*/ 36 w 81"/>
                <a:gd name="T23" fmla="*/ 78 h 158"/>
                <a:gd name="T24" fmla="*/ 29 w 81"/>
                <a:gd name="T25" fmla="*/ 68 h 158"/>
                <a:gd name="T26" fmla="*/ 25 w 81"/>
                <a:gd name="T27" fmla="*/ 55 h 158"/>
                <a:gd name="T28" fmla="*/ 31 w 81"/>
                <a:gd name="T29" fmla="*/ 40 h 158"/>
                <a:gd name="T30" fmla="*/ 26 w 81"/>
                <a:gd name="T31" fmla="*/ 26 h 158"/>
                <a:gd name="T32" fmla="*/ 32 w 81"/>
                <a:gd name="T33" fmla="*/ 15 h 158"/>
                <a:gd name="T34" fmla="*/ 22 w 81"/>
                <a:gd name="T35" fmla="*/ 3 h 158"/>
                <a:gd name="T36" fmla="*/ 14 w 81"/>
                <a:gd name="T37" fmla="*/ 5 h 158"/>
                <a:gd name="T38" fmla="*/ 9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6" name="Freeform 77"/>
            <p:cNvSpPr>
              <a:spLocks/>
            </p:cNvSpPr>
            <p:nvPr/>
          </p:nvSpPr>
          <p:spPr bwMode="ltGray">
            <a:xfrm>
              <a:off x="4251" y="2300"/>
              <a:ext cx="64" cy="79"/>
            </a:xfrm>
            <a:custGeom>
              <a:avLst/>
              <a:gdLst>
                <a:gd name="T0" fmla="*/ 39 w 85"/>
                <a:gd name="T1" fmla="*/ 0 h 105"/>
                <a:gd name="T2" fmla="*/ 33 w 85"/>
                <a:gd name="T3" fmla="*/ 14 h 105"/>
                <a:gd name="T4" fmla="*/ 24 w 85"/>
                <a:gd name="T5" fmla="*/ 23 h 105"/>
                <a:gd name="T6" fmla="*/ 12 w 85"/>
                <a:gd name="T7" fmla="*/ 26 h 105"/>
                <a:gd name="T8" fmla="*/ 6 w 85"/>
                <a:gd name="T9" fmla="*/ 36 h 105"/>
                <a:gd name="T10" fmla="*/ 3 w 85"/>
                <a:gd name="T11" fmla="*/ 56 h 105"/>
                <a:gd name="T12" fmla="*/ 10 w 85"/>
                <a:gd name="T13" fmla="*/ 53 h 105"/>
                <a:gd name="T14" fmla="*/ 19 w 85"/>
                <a:gd name="T15" fmla="*/ 47 h 105"/>
                <a:gd name="T16" fmla="*/ 26 w 85"/>
                <a:gd name="T17" fmla="*/ 52 h 105"/>
                <a:gd name="T18" fmla="*/ 44 w 85"/>
                <a:gd name="T19" fmla="*/ 74 h 105"/>
                <a:gd name="T20" fmla="*/ 53 w 85"/>
                <a:gd name="T21" fmla="*/ 54 h 105"/>
                <a:gd name="T22" fmla="*/ 64 w 85"/>
                <a:gd name="T23" fmla="*/ 51 h 105"/>
                <a:gd name="T24" fmla="*/ 56 w 85"/>
                <a:gd name="T25" fmla="*/ 29 h 105"/>
                <a:gd name="T26" fmla="*/ 39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7" name="Freeform 78"/>
            <p:cNvSpPr>
              <a:spLocks/>
            </p:cNvSpPr>
            <p:nvPr/>
          </p:nvSpPr>
          <p:spPr bwMode="ltGray">
            <a:xfrm>
              <a:off x="4327" y="2441"/>
              <a:ext cx="29" cy="49"/>
            </a:xfrm>
            <a:custGeom>
              <a:avLst/>
              <a:gdLst>
                <a:gd name="T0" fmla="*/ 5 w 38"/>
                <a:gd name="T1" fmla="*/ 20 h 66"/>
                <a:gd name="T2" fmla="*/ 20 w 38"/>
                <a:gd name="T3" fmla="*/ 49 h 66"/>
                <a:gd name="T4" fmla="*/ 23 w 38"/>
                <a:gd name="T5" fmla="*/ 39 h 66"/>
                <a:gd name="T6" fmla="*/ 29 w 38"/>
                <a:gd name="T7" fmla="*/ 30 h 66"/>
                <a:gd name="T8" fmla="*/ 23 w 38"/>
                <a:gd name="T9" fmla="*/ 19 h 66"/>
                <a:gd name="T10" fmla="*/ 15 w 38"/>
                <a:gd name="T11" fmla="*/ 10 h 66"/>
                <a:gd name="T12" fmla="*/ 8 w 38"/>
                <a:gd name="T13" fmla="*/ 1 h 66"/>
                <a:gd name="T14" fmla="*/ 2 w 38"/>
                <a:gd name="T15" fmla="*/ 9 h 66"/>
                <a:gd name="T16" fmla="*/ 5 w 38"/>
                <a:gd name="T17" fmla="*/ 20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8" name="Freeform 79"/>
            <p:cNvSpPr>
              <a:spLocks/>
            </p:cNvSpPr>
            <p:nvPr/>
          </p:nvSpPr>
          <p:spPr bwMode="ltGray">
            <a:xfrm>
              <a:off x="4311" y="2523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5 w 24"/>
                <a:gd name="T3" fmla="*/ 17 h 23"/>
                <a:gd name="T4" fmla="*/ 18 w 24"/>
                <a:gd name="T5" fmla="*/ 8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39" name="Freeform 80"/>
            <p:cNvSpPr>
              <a:spLocks/>
            </p:cNvSpPr>
            <p:nvPr/>
          </p:nvSpPr>
          <p:spPr bwMode="ltGray">
            <a:xfrm>
              <a:off x="4338" y="2513"/>
              <a:ext cx="45" cy="37"/>
            </a:xfrm>
            <a:custGeom>
              <a:avLst/>
              <a:gdLst>
                <a:gd name="T0" fmla="*/ 7 w 60"/>
                <a:gd name="T1" fmla="*/ 0 h 49"/>
                <a:gd name="T2" fmla="*/ 0 w 60"/>
                <a:gd name="T3" fmla="*/ 14 h 49"/>
                <a:gd name="T4" fmla="*/ 21 w 60"/>
                <a:gd name="T5" fmla="*/ 25 h 49"/>
                <a:gd name="T6" fmla="*/ 32 w 60"/>
                <a:gd name="T7" fmla="*/ 35 h 49"/>
                <a:gd name="T8" fmla="*/ 45 w 60"/>
                <a:gd name="T9" fmla="*/ 32 h 49"/>
                <a:gd name="T10" fmla="*/ 37 w 60"/>
                <a:gd name="T11" fmla="*/ 18 h 49"/>
                <a:gd name="T12" fmla="*/ 21 w 60"/>
                <a:gd name="T13" fmla="*/ 2 h 49"/>
                <a:gd name="T14" fmla="*/ 14 w 60"/>
                <a:gd name="T15" fmla="*/ 12 h 49"/>
                <a:gd name="T16" fmla="*/ 7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0" name="Freeform 81"/>
            <p:cNvSpPr>
              <a:spLocks/>
            </p:cNvSpPr>
            <p:nvPr/>
          </p:nvSpPr>
          <p:spPr bwMode="ltGray">
            <a:xfrm>
              <a:off x="4407" y="2583"/>
              <a:ext cx="24" cy="33"/>
            </a:xfrm>
            <a:custGeom>
              <a:avLst/>
              <a:gdLst>
                <a:gd name="T0" fmla="*/ 21 w 32"/>
                <a:gd name="T1" fmla="*/ 0 h 44"/>
                <a:gd name="T2" fmla="*/ 8 w 32"/>
                <a:gd name="T3" fmla="*/ 8 h 44"/>
                <a:gd name="T4" fmla="*/ 9 w 32"/>
                <a:gd name="T5" fmla="*/ 24 h 44"/>
                <a:gd name="T6" fmla="*/ 18 w 32"/>
                <a:gd name="T7" fmla="*/ 27 h 44"/>
                <a:gd name="T8" fmla="*/ 21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1" name="Freeform 82"/>
            <p:cNvSpPr>
              <a:spLocks/>
            </p:cNvSpPr>
            <p:nvPr/>
          </p:nvSpPr>
          <p:spPr bwMode="ltGray">
            <a:xfrm>
              <a:off x="4674" y="2541"/>
              <a:ext cx="46" cy="47"/>
            </a:xfrm>
            <a:custGeom>
              <a:avLst/>
              <a:gdLst>
                <a:gd name="T0" fmla="*/ 5 w 61"/>
                <a:gd name="T1" fmla="*/ 0 h 63"/>
                <a:gd name="T2" fmla="*/ 0 w 61"/>
                <a:gd name="T3" fmla="*/ 10 h 63"/>
                <a:gd name="T4" fmla="*/ 18 w 61"/>
                <a:gd name="T5" fmla="*/ 26 h 63"/>
                <a:gd name="T6" fmla="*/ 27 w 61"/>
                <a:gd name="T7" fmla="*/ 40 h 63"/>
                <a:gd name="T8" fmla="*/ 35 w 61"/>
                <a:gd name="T9" fmla="*/ 47 h 63"/>
                <a:gd name="T10" fmla="*/ 46 w 61"/>
                <a:gd name="T11" fmla="*/ 42 h 63"/>
                <a:gd name="T12" fmla="*/ 25 w 61"/>
                <a:gd name="T13" fmla="*/ 13 h 63"/>
                <a:gd name="T14" fmla="*/ 5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2" name="Freeform 83"/>
            <p:cNvSpPr>
              <a:spLocks/>
            </p:cNvSpPr>
            <p:nvPr/>
          </p:nvSpPr>
          <p:spPr bwMode="ltGray">
            <a:xfrm>
              <a:off x="4277" y="2600"/>
              <a:ext cx="46" cy="50"/>
            </a:xfrm>
            <a:custGeom>
              <a:avLst/>
              <a:gdLst>
                <a:gd name="T0" fmla="*/ 21 w 61"/>
                <a:gd name="T1" fmla="*/ 5 h 67"/>
                <a:gd name="T2" fmla="*/ 23 w 61"/>
                <a:gd name="T3" fmla="*/ 25 h 67"/>
                <a:gd name="T4" fmla="*/ 12 w 61"/>
                <a:gd name="T5" fmla="*/ 32 h 67"/>
                <a:gd name="T6" fmla="*/ 17 w 61"/>
                <a:gd name="T7" fmla="*/ 50 h 67"/>
                <a:gd name="T8" fmla="*/ 36 w 61"/>
                <a:gd name="T9" fmla="*/ 43 h 67"/>
                <a:gd name="T10" fmla="*/ 45 w 61"/>
                <a:gd name="T11" fmla="*/ 35 h 67"/>
                <a:gd name="T12" fmla="*/ 38 w 61"/>
                <a:gd name="T13" fmla="*/ 21 h 67"/>
                <a:gd name="T14" fmla="*/ 43 w 61"/>
                <a:gd name="T15" fmla="*/ 10 h 67"/>
                <a:gd name="T16" fmla="*/ 41 w 61"/>
                <a:gd name="T17" fmla="*/ 1 h 67"/>
                <a:gd name="T18" fmla="*/ 35 w 61"/>
                <a:gd name="T19" fmla="*/ 3 h 67"/>
                <a:gd name="T20" fmla="*/ 38 w 61"/>
                <a:gd name="T21" fmla="*/ 4 h 67"/>
                <a:gd name="T22" fmla="*/ 37 w 61"/>
                <a:gd name="T23" fmla="*/ 12 h 67"/>
                <a:gd name="T24" fmla="*/ 32 w 61"/>
                <a:gd name="T25" fmla="*/ 17 h 67"/>
                <a:gd name="T26" fmla="*/ 21 w 61"/>
                <a:gd name="T27" fmla="*/ 5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3" name="Freeform 84"/>
            <p:cNvSpPr>
              <a:spLocks/>
            </p:cNvSpPr>
            <p:nvPr/>
          </p:nvSpPr>
          <p:spPr bwMode="ltGray">
            <a:xfrm>
              <a:off x="4228" y="2619"/>
              <a:ext cx="32" cy="27"/>
            </a:xfrm>
            <a:custGeom>
              <a:avLst/>
              <a:gdLst>
                <a:gd name="T0" fmla="*/ 16 w 43"/>
                <a:gd name="T1" fmla="*/ 2 h 36"/>
                <a:gd name="T2" fmla="*/ 4 w 43"/>
                <a:gd name="T3" fmla="*/ 5 h 36"/>
                <a:gd name="T4" fmla="*/ 25 w 43"/>
                <a:gd name="T5" fmla="*/ 27 h 36"/>
                <a:gd name="T6" fmla="*/ 31 w 43"/>
                <a:gd name="T7" fmla="*/ 23 h 36"/>
                <a:gd name="T8" fmla="*/ 16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4" name="Freeform 85"/>
            <p:cNvSpPr>
              <a:spLocks/>
            </p:cNvSpPr>
            <p:nvPr/>
          </p:nvSpPr>
          <p:spPr bwMode="ltGray">
            <a:xfrm>
              <a:off x="4207" y="2590"/>
              <a:ext cx="24" cy="31"/>
            </a:xfrm>
            <a:custGeom>
              <a:avLst/>
              <a:gdLst>
                <a:gd name="T0" fmla="*/ 16 w 32"/>
                <a:gd name="T1" fmla="*/ 0 h 41"/>
                <a:gd name="T2" fmla="*/ 0 w 32"/>
                <a:gd name="T3" fmla="*/ 20 h 41"/>
                <a:gd name="T4" fmla="*/ 12 w 32"/>
                <a:gd name="T5" fmla="*/ 18 h 41"/>
                <a:gd name="T6" fmla="*/ 14 w 32"/>
                <a:gd name="T7" fmla="*/ 22 h 41"/>
                <a:gd name="T8" fmla="*/ 12 w 32"/>
                <a:gd name="T9" fmla="*/ 26 h 41"/>
                <a:gd name="T10" fmla="*/ 23 w 32"/>
                <a:gd name="T11" fmla="*/ 16 h 41"/>
                <a:gd name="T12" fmla="*/ 18 w 32"/>
                <a:gd name="T13" fmla="*/ 7 h 41"/>
                <a:gd name="T14" fmla="*/ 16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5" name="Freeform 86"/>
            <p:cNvSpPr>
              <a:spLocks/>
            </p:cNvSpPr>
            <p:nvPr/>
          </p:nvSpPr>
          <p:spPr bwMode="ltGray">
            <a:xfrm>
              <a:off x="4241" y="2601"/>
              <a:ext cx="34" cy="24"/>
            </a:xfrm>
            <a:custGeom>
              <a:avLst/>
              <a:gdLst>
                <a:gd name="T0" fmla="*/ 16 w 45"/>
                <a:gd name="T1" fmla="*/ 0 h 32"/>
                <a:gd name="T2" fmla="*/ 0 w 45"/>
                <a:gd name="T3" fmla="*/ 5 h 32"/>
                <a:gd name="T4" fmla="*/ 20 w 45"/>
                <a:gd name="T5" fmla="*/ 23 h 32"/>
                <a:gd name="T6" fmla="*/ 34 w 45"/>
                <a:gd name="T7" fmla="*/ 18 h 32"/>
                <a:gd name="T8" fmla="*/ 17 w 45"/>
                <a:gd name="T9" fmla="*/ 8 h 32"/>
                <a:gd name="T10" fmla="*/ 16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6" name="Freeform 87"/>
            <p:cNvSpPr>
              <a:spLocks/>
            </p:cNvSpPr>
            <p:nvPr/>
          </p:nvSpPr>
          <p:spPr bwMode="ltGray">
            <a:xfrm>
              <a:off x="4192" y="2269"/>
              <a:ext cx="27" cy="55"/>
            </a:xfrm>
            <a:custGeom>
              <a:avLst/>
              <a:gdLst>
                <a:gd name="T0" fmla="*/ 23 w 35"/>
                <a:gd name="T1" fmla="*/ 0 h 74"/>
                <a:gd name="T2" fmla="*/ 16 w 35"/>
                <a:gd name="T3" fmla="*/ 11 h 74"/>
                <a:gd name="T4" fmla="*/ 7 w 35"/>
                <a:gd name="T5" fmla="*/ 27 h 74"/>
                <a:gd name="T6" fmla="*/ 0 w 35"/>
                <a:gd name="T7" fmla="*/ 44 h 74"/>
                <a:gd name="T8" fmla="*/ 6 w 35"/>
                <a:gd name="T9" fmla="*/ 55 h 74"/>
                <a:gd name="T10" fmla="*/ 15 w 35"/>
                <a:gd name="T11" fmla="*/ 44 h 74"/>
                <a:gd name="T12" fmla="*/ 27 w 35"/>
                <a:gd name="T13" fmla="*/ 24 h 74"/>
                <a:gd name="T14" fmla="*/ 23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7" name="Freeform 88"/>
            <p:cNvSpPr>
              <a:spLocks/>
            </p:cNvSpPr>
            <p:nvPr/>
          </p:nvSpPr>
          <p:spPr bwMode="ltGray">
            <a:xfrm>
              <a:off x="4243" y="2260"/>
              <a:ext cx="19" cy="55"/>
            </a:xfrm>
            <a:custGeom>
              <a:avLst/>
              <a:gdLst>
                <a:gd name="T0" fmla="*/ 10 w 25"/>
                <a:gd name="T1" fmla="*/ 5 h 73"/>
                <a:gd name="T2" fmla="*/ 3 w 25"/>
                <a:gd name="T3" fmla="*/ 6 h 73"/>
                <a:gd name="T4" fmla="*/ 0 w 25"/>
                <a:gd name="T5" fmla="*/ 17 h 73"/>
                <a:gd name="T6" fmla="*/ 11 w 25"/>
                <a:gd name="T7" fmla="*/ 31 h 73"/>
                <a:gd name="T8" fmla="*/ 19 w 25"/>
                <a:gd name="T9" fmla="*/ 42 h 73"/>
                <a:gd name="T10" fmla="*/ 12 w 25"/>
                <a:gd name="T11" fmla="*/ 15 h 73"/>
                <a:gd name="T12" fmla="*/ 10 w 25"/>
                <a:gd name="T13" fmla="*/ 5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8" name="Freeform 89"/>
            <p:cNvSpPr>
              <a:spLocks/>
            </p:cNvSpPr>
            <p:nvPr/>
          </p:nvSpPr>
          <p:spPr bwMode="ltGray">
            <a:xfrm>
              <a:off x="4265" y="2243"/>
              <a:ext cx="10" cy="25"/>
            </a:xfrm>
            <a:custGeom>
              <a:avLst/>
              <a:gdLst>
                <a:gd name="T0" fmla="*/ 8 w 14"/>
                <a:gd name="T1" fmla="*/ 0 h 33"/>
                <a:gd name="T2" fmla="*/ 1 w 14"/>
                <a:gd name="T3" fmla="*/ 8 h 33"/>
                <a:gd name="T4" fmla="*/ 8 w 14"/>
                <a:gd name="T5" fmla="*/ 19 h 33"/>
                <a:gd name="T6" fmla="*/ 8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49" name="Freeform 90"/>
            <p:cNvSpPr>
              <a:spLocks/>
            </p:cNvSpPr>
            <p:nvPr/>
          </p:nvSpPr>
          <p:spPr bwMode="ltGray">
            <a:xfrm>
              <a:off x="4275" y="2255"/>
              <a:ext cx="21" cy="48"/>
            </a:xfrm>
            <a:custGeom>
              <a:avLst/>
              <a:gdLst>
                <a:gd name="T0" fmla="*/ 4 w 28"/>
                <a:gd name="T1" fmla="*/ 0 h 64"/>
                <a:gd name="T2" fmla="*/ 8 w 28"/>
                <a:gd name="T3" fmla="*/ 11 h 64"/>
                <a:gd name="T4" fmla="*/ 15 w 28"/>
                <a:gd name="T5" fmla="*/ 16 h 64"/>
                <a:gd name="T6" fmla="*/ 6 w 28"/>
                <a:gd name="T7" fmla="*/ 29 h 64"/>
                <a:gd name="T8" fmla="*/ 0 w 28"/>
                <a:gd name="T9" fmla="*/ 42 h 64"/>
                <a:gd name="T10" fmla="*/ 8 w 28"/>
                <a:gd name="T11" fmla="*/ 43 h 64"/>
                <a:gd name="T12" fmla="*/ 20 w 28"/>
                <a:gd name="T13" fmla="*/ 20 h 64"/>
                <a:gd name="T14" fmla="*/ 4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0" name="Freeform 91"/>
            <p:cNvSpPr>
              <a:spLocks/>
            </p:cNvSpPr>
            <p:nvPr/>
          </p:nvSpPr>
          <p:spPr bwMode="ltGray">
            <a:xfrm>
              <a:off x="4006" y="2324"/>
              <a:ext cx="12" cy="27"/>
            </a:xfrm>
            <a:custGeom>
              <a:avLst/>
              <a:gdLst>
                <a:gd name="T0" fmla="*/ 11 w 16"/>
                <a:gd name="T1" fmla="*/ 2 h 36"/>
                <a:gd name="T2" fmla="*/ 0 w 16"/>
                <a:gd name="T3" fmla="*/ 5 h 36"/>
                <a:gd name="T4" fmla="*/ 6 w 16"/>
                <a:gd name="T5" fmla="*/ 17 h 36"/>
                <a:gd name="T6" fmla="*/ 11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1" name="Freeform 92"/>
            <p:cNvSpPr>
              <a:spLocks/>
            </p:cNvSpPr>
            <p:nvPr/>
          </p:nvSpPr>
          <p:spPr bwMode="ltGray">
            <a:xfrm>
              <a:off x="3996" y="2301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2" name="Freeform 93"/>
            <p:cNvSpPr>
              <a:spLocks/>
            </p:cNvSpPr>
            <p:nvPr/>
          </p:nvSpPr>
          <p:spPr bwMode="ltGray">
            <a:xfrm>
              <a:off x="3992" y="2283"/>
              <a:ext cx="12" cy="14"/>
            </a:xfrm>
            <a:custGeom>
              <a:avLst/>
              <a:gdLst>
                <a:gd name="T0" fmla="*/ 8 w 16"/>
                <a:gd name="T1" fmla="*/ 4 h 19"/>
                <a:gd name="T2" fmla="*/ 0 w 16"/>
                <a:gd name="T3" fmla="*/ 7 h 19"/>
                <a:gd name="T4" fmla="*/ 9 w 16"/>
                <a:gd name="T5" fmla="*/ 14 h 19"/>
                <a:gd name="T6" fmla="*/ 8 w 16"/>
                <a:gd name="T7" fmla="*/ 4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3" name="Freeform 94"/>
            <p:cNvSpPr>
              <a:spLocks/>
            </p:cNvSpPr>
            <p:nvPr/>
          </p:nvSpPr>
          <p:spPr bwMode="ltGray">
            <a:xfrm>
              <a:off x="3980" y="2243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4" name="Freeform 95"/>
            <p:cNvSpPr>
              <a:spLocks/>
            </p:cNvSpPr>
            <p:nvPr/>
          </p:nvSpPr>
          <p:spPr bwMode="ltGray">
            <a:xfrm>
              <a:off x="3982" y="2268"/>
              <a:ext cx="16" cy="13"/>
            </a:xfrm>
            <a:custGeom>
              <a:avLst/>
              <a:gdLst>
                <a:gd name="T0" fmla="*/ 9 w 22"/>
                <a:gd name="T1" fmla="*/ 0 h 18"/>
                <a:gd name="T2" fmla="*/ 14 w 22"/>
                <a:gd name="T3" fmla="*/ 13 h 18"/>
                <a:gd name="T4" fmla="*/ 10 w 22"/>
                <a:gd name="T5" fmla="*/ 4 h 18"/>
                <a:gd name="T6" fmla="*/ 9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5" name="Freeform 96"/>
            <p:cNvSpPr>
              <a:spLocks/>
            </p:cNvSpPr>
            <p:nvPr/>
          </p:nvSpPr>
          <p:spPr bwMode="ltGray">
            <a:xfrm>
              <a:off x="4818" y="2891"/>
              <a:ext cx="45" cy="60"/>
            </a:xfrm>
            <a:custGeom>
              <a:avLst/>
              <a:gdLst>
                <a:gd name="T0" fmla="*/ 8 w 60"/>
                <a:gd name="T1" fmla="*/ 5 h 81"/>
                <a:gd name="T2" fmla="*/ 2 w 60"/>
                <a:gd name="T3" fmla="*/ 13 h 81"/>
                <a:gd name="T4" fmla="*/ 11 w 60"/>
                <a:gd name="T5" fmla="*/ 29 h 81"/>
                <a:gd name="T6" fmla="*/ 20 w 60"/>
                <a:gd name="T7" fmla="*/ 40 h 81"/>
                <a:gd name="T8" fmla="*/ 30 w 60"/>
                <a:gd name="T9" fmla="*/ 47 h 81"/>
                <a:gd name="T10" fmla="*/ 38 w 60"/>
                <a:gd name="T11" fmla="*/ 60 h 81"/>
                <a:gd name="T12" fmla="*/ 39 w 60"/>
                <a:gd name="T13" fmla="*/ 42 h 81"/>
                <a:gd name="T14" fmla="*/ 32 w 60"/>
                <a:gd name="T15" fmla="*/ 27 h 81"/>
                <a:gd name="T16" fmla="*/ 19 w 60"/>
                <a:gd name="T17" fmla="*/ 13 h 81"/>
                <a:gd name="T18" fmla="*/ 8 w 60"/>
                <a:gd name="T19" fmla="*/ 5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6" name="Freeform 97"/>
            <p:cNvSpPr>
              <a:spLocks/>
            </p:cNvSpPr>
            <p:nvPr/>
          </p:nvSpPr>
          <p:spPr bwMode="ltGray">
            <a:xfrm>
              <a:off x="5049" y="2842"/>
              <a:ext cx="53" cy="46"/>
            </a:xfrm>
            <a:custGeom>
              <a:avLst/>
              <a:gdLst>
                <a:gd name="T0" fmla="*/ 21 w 71"/>
                <a:gd name="T1" fmla="*/ 17 h 61"/>
                <a:gd name="T2" fmla="*/ 10 w 71"/>
                <a:gd name="T3" fmla="*/ 24 h 61"/>
                <a:gd name="T4" fmla="*/ 1 w 71"/>
                <a:gd name="T5" fmla="*/ 33 h 61"/>
                <a:gd name="T6" fmla="*/ 10 w 71"/>
                <a:gd name="T7" fmla="*/ 44 h 61"/>
                <a:gd name="T8" fmla="*/ 21 w 71"/>
                <a:gd name="T9" fmla="*/ 33 h 61"/>
                <a:gd name="T10" fmla="*/ 30 w 71"/>
                <a:gd name="T11" fmla="*/ 17 h 61"/>
                <a:gd name="T12" fmla="*/ 41 w 71"/>
                <a:gd name="T13" fmla="*/ 0 h 61"/>
                <a:gd name="T14" fmla="*/ 53 w 71"/>
                <a:gd name="T15" fmla="*/ 8 h 61"/>
                <a:gd name="T16" fmla="*/ 26 w 71"/>
                <a:gd name="T17" fmla="*/ 17 h 61"/>
                <a:gd name="T18" fmla="*/ 21 w 71"/>
                <a:gd name="T19" fmla="*/ 17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7" name="Freeform 98"/>
            <p:cNvSpPr>
              <a:spLocks/>
            </p:cNvSpPr>
            <p:nvPr/>
          </p:nvSpPr>
          <p:spPr bwMode="ltGray">
            <a:xfrm>
              <a:off x="4889" y="2817"/>
              <a:ext cx="17" cy="23"/>
            </a:xfrm>
            <a:custGeom>
              <a:avLst/>
              <a:gdLst>
                <a:gd name="T0" fmla="*/ 7 w 23"/>
                <a:gd name="T1" fmla="*/ 0 h 30"/>
                <a:gd name="T2" fmla="*/ 0 w 23"/>
                <a:gd name="T3" fmla="*/ 11 h 30"/>
                <a:gd name="T4" fmla="*/ 9 w 23"/>
                <a:gd name="T5" fmla="*/ 23 h 30"/>
                <a:gd name="T6" fmla="*/ 7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8" name="Freeform 99"/>
            <p:cNvSpPr>
              <a:spLocks/>
            </p:cNvSpPr>
            <p:nvPr/>
          </p:nvSpPr>
          <p:spPr bwMode="ltGray">
            <a:xfrm>
              <a:off x="4881" y="2795"/>
              <a:ext cx="20" cy="17"/>
            </a:xfrm>
            <a:custGeom>
              <a:avLst/>
              <a:gdLst>
                <a:gd name="T0" fmla="*/ 15 w 26"/>
                <a:gd name="T1" fmla="*/ 0 h 23"/>
                <a:gd name="T2" fmla="*/ 0 w 26"/>
                <a:gd name="T3" fmla="*/ 10 h 23"/>
                <a:gd name="T4" fmla="*/ 16 w 26"/>
                <a:gd name="T5" fmla="*/ 15 h 23"/>
                <a:gd name="T6" fmla="*/ 15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59" name="Freeform 100"/>
            <p:cNvSpPr>
              <a:spLocks/>
            </p:cNvSpPr>
            <p:nvPr/>
          </p:nvSpPr>
          <p:spPr bwMode="ltGray">
            <a:xfrm>
              <a:off x="4728" y="2601"/>
              <a:ext cx="24" cy="33"/>
            </a:xfrm>
            <a:custGeom>
              <a:avLst/>
              <a:gdLst>
                <a:gd name="T0" fmla="*/ 21 w 32"/>
                <a:gd name="T1" fmla="*/ 0 h 44"/>
                <a:gd name="T2" fmla="*/ 8 w 32"/>
                <a:gd name="T3" fmla="*/ 8 h 44"/>
                <a:gd name="T4" fmla="*/ 9 w 32"/>
                <a:gd name="T5" fmla="*/ 24 h 44"/>
                <a:gd name="T6" fmla="*/ 18 w 32"/>
                <a:gd name="T7" fmla="*/ 27 h 44"/>
                <a:gd name="T8" fmla="*/ 21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0" name="Freeform 101"/>
            <p:cNvSpPr>
              <a:spLocks/>
            </p:cNvSpPr>
            <p:nvPr/>
          </p:nvSpPr>
          <p:spPr bwMode="ltGray">
            <a:xfrm>
              <a:off x="4762" y="2644"/>
              <a:ext cx="26" cy="33"/>
            </a:xfrm>
            <a:custGeom>
              <a:avLst/>
              <a:gdLst>
                <a:gd name="T0" fmla="*/ 23 w 34"/>
                <a:gd name="T1" fmla="*/ 0 h 44"/>
                <a:gd name="T2" fmla="*/ 8 w 34"/>
                <a:gd name="T3" fmla="*/ 7 h 44"/>
                <a:gd name="T4" fmla="*/ 11 w 34"/>
                <a:gd name="T5" fmla="*/ 24 h 44"/>
                <a:gd name="T6" fmla="*/ 20 w 34"/>
                <a:gd name="T7" fmla="*/ 27 h 44"/>
                <a:gd name="T8" fmla="*/ 23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1" name="Freeform 102"/>
            <p:cNvSpPr>
              <a:spLocks/>
            </p:cNvSpPr>
            <p:nvPr/>
          </p:nvSpPr>
          <p:spPr bwMode="ltGray">
            <a:xfrm>
              <a:off x="4789" y="2707"/>
              <a:ext cx="28" cy="28"/>
            </a:xfrm>
            <a:custGeom>
              <a:avLst/>
              <a:gdLst>
                <a:gd name="T0" fmla="*/ 25 w 38"/>
                <a:gd name="T1" fmla="*/ 2 h 37"/>
                <a:gd name="T2" fmla="*/ 7 w 38"/>
                <a:gd name="T3" fmla="*/ 2 h 37"/>
                <a:gd name="T4" fmla="*/ 10 w 38"/>
                <a:gd name="T5" fmla="*/ 19 h 37"/>
                <a:gd name="T6" fmla="*/ 19 w 38"/>
                <a:gd name="T7" fmla="*/ 22 h 37"/>
                <a:gd name="T8" fmla="*/ 25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2" name="Freeform 103"/>
            <p:cNvSpPr>
              <a:spLocks/>
            </p:cNvSpPr>
            <p:nvPr/>
          </p:nvSpPr>
          <p:spPr bwMode="ltGray">
            <a:xfrm>
              <a:off x="4823" y="2697"/>
              <a:ext cx="28" cy="26"/>
            </a:xfrm>
            <a:custGeom>
              <a:avLst/>
              <a:gdLst>
                <a:gd name="T0" fmla="*/ 25 w 38"/>
                <a:gd name="T1" fmla="*/ 2 h 34"/>
                <a:gd name="T2" fmla="*/ 7 w 38"/>
                <a:gd name="T3" fmla="*/ 2 h 34"/>
                <a:gd name="T4" fmla="*/ 12 w 38"/>
                <a:gd name="T5" fmla="*/ 17 h 34"/>
                <a:gd name="T6" fmla="*/ 20 w 38"/>
                <a:gd name="T7" fmla="*/ 17 h 34"/>
                <a:gd name="T8" fmla="*/ 25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3" name="Freeform 104"/>
            <p:cNvSpPr>
              <a:spLocks/>
            </p:cNvSpPr>
            <p:nvPr/>
          </p:nvSpPr>
          <p:spPr bwMode="ltGray">
            <a:xfrm>
              <a:off x="4813" y="2661"/>
              <a:ext cx="26" cy="20"/>
            </a:xfrm>
            <a:custGeom>
              <a:avLst/>
              <a:gdLst>
                <a:gd name="T0" fmla="*/ 23 w 35"/>
                <a:gd name="T1" fmla="*/ 1 h 27"/>
                <a:gd name="T2" fmla="*/ 7 w 35"/>
                <a:gd name="T3" fmla="*/ 1 h 27"/>
                <a:gd name="T4" fmla="*/ 10 w 35"/>
                <a:gd name="T5" fmla="*/ 11 h 27"/>
                <a:gd name="T6" fmla="*/ 19 w 35"/>
                <a:gd name="T7" fmla="*/ 14 h 27"/>
                <a:gd name="T8" fmla="*/ 2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4" name="Freeform 105"/>
            <p:cNvSpPr>
              <a:spLocks/>
            </p:cNvSpPr>
            <p:nvPr/>
          </p:nvSpPr>
          <p:spPr bwMode="ltGray">
            <a:xfrm>
              <a:off x="4787" y="2636"/>
              <a:ext cx="26" cy="35"/>
            </a:xfrm>
            <a:custGeom>
              <a:avLst/>
              <a:gdLst>
                <a:gd name="T0" fmla="*/ 21 w 35"/>
                <a:gd name="T1" fmla="*/ 12 h 47"/>
                <a:gd name="T2" fmla="*/ 14 w 35"/>
                <a:gd name="T3" fmla="*/ 1 h 47"/>
                <a:gd name="T4" fmla="*/ 7 w 35"/>
                <a:gd name="T5" fmla="*/ 19 h 47"/>
                <a:gd name="T6" fmla="*/ 14 w 35"/>
                <a:gd name="T7" fmla="*/ 26 h 47"/>
                <a:gd name="T8" fmla="*/ 20 w 35"/>
                <a:gd name="T9" fmla="*/ 22 h 47"/>
                <a:gd name="T10" fmla="*/ 21 w 35"/>
                <a:gd name="T11" fmla="*/ 12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5" name="Freeform 106"/>
            <p:cNvSpPr>
              <a:spLocks/>
            </p:cNvSpPr>
            <p:nvPr/>
          </p:nvSpPr>
          <p:spPr bwMode="ltGray">
            <a:xfrm>
              <a:off x="4755" y="2620"/>
              <a:ext cx="24" cy="26"/>
            </a:xfrm>
            <a:custGeom>
              <a:avLst/>
              <a:gdLst>
                <a:gd name="T0" fmla="*/ 17 w 32"/>
                <a:gd name="T1" fmla="*/ 7 h 35"/>
                <a:gd name="T2" fmla="*/ 8 w 32"/>
                <a:gd name="T3" fmla="*/ 1 h 35"/>
                <a:gd name="T4" fmla="*/ 9 w 32"/>
                <a:gd name="T5" fmla="*/ 17 h 35"/>
                <a:gd name="T6" fmla="*/ 18 w 32"/>
                <a:gd name="T7" fmla="*/ 20 h 35"/>
                <a:gd name="T8" fmla="*/ 17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6" name="Freeform 107"/>
            <p:cNvSpPr>
              <a:spLocks/>
            </p:cNvSpPr>
            <p:nvPr/>
          </p:nvSpPr>
          <p:spPr bwMode="ltGray">
            <a:xfrm>
              <a:off x="4795" y="2673"/>
              <a:ext cx="24" cy="26"/>
            </a:xfrm>
            <a:custGeom>
              <a:avLst/>
              <a:gdLst>
                <a:gd name="T0" fmla="*/ 17 w 32"/>
                <a:gd name="T1" fmla="*/ 7 h 35"/>
                <a:gd name="T2" fmla="*/ 8 w 32"/>
                <a:gd name="T3" fmla="*/ 1 h 35"/>
                <a:gd name="T4" fmla="*/ 9 w 32"/>
                <a:gd name="T5" fmla="*/ 17 h 35"/>
                <a:gd name="T6" fmla="*/ 18 w 32"/>
                <a:gd name="T7" fmla="*/ 20 h 35"/>
                <a:gd name="T8" fmla="*/ 17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7" name="Freeform 108"/>
            <p:cNvSpPr>
              <a:spLocks/>
            </p:cNvSpPr>
            <p:nvPr/>
          </p:nvSpPr>
          <p:spPr bwMode="ltGray">
            <a:xfrm>
              <a:off x="2526" y="1398"/>
              <a:ext cx="761" cy="542"/>
            </a:xfrm>
            <a:custGeom>
              <a:avLst/>
              <a:gdLst>
                <a:gd name="T0" fmla="*/ 78 w 1016"/>
                <a:gd name="T1" fmla="*/ 495 h 723"/>
                <a:gd name="T2" fmla="*/ 4 w 1016"/>
                <a:gd name="T3" fmla="*/ 493 h 723"/>
                <a:gd name="T4" fmla="*/ 19 w 1016"/>
                <a:gd name="T5" fmla="*/ 412 h 723"/>
                <a:gd name="T6" fmla="*/ 91 w 1016"/>
                <a:gd name="T7" fmla="*/ 396 h 723"/>
                <a:gd name="T8" fmla="*/ 87 w 1016"/>
                <a:gd name="T9" fmla="*/ 331 h 723"/>
                <a:gd name="T10" fmla="*/ 130 w 1016"/>
                <a:gd name="T11" fmla="*/ 304 h 723"/>
                <a:gd name="T12" fmla="*/ 207 w 1016"/>
                <a:gd name="T13" fmla="*/ 272 h 723"/>
                <a:gd name="T14" fmla="*/ 246 w 1016"/>
                <a:gd name="T15" fmla="*/ 216 h 723"/>
                <a:gd name="T16" fmla="*/ 275 w 1016"/>
                <a:gd name="T17" fmla="*/ 232 h 723"/>
                <a:gd name="T18" fmla="*/ 356 w 1016"/>
                <a:gd name="T19" fmla="*/ 239 h 723"/>
                <a:gd name="T20" fmla="*/ 404 w 1016"/>
                <a:gd name="T21" fmla="*/ 198 h 723"/>
                <a:gd name="T22" fmla="*/ 441 w 1016"/>
                <a:gd name="T23" fmla="*/ 178 h 723"/>
                <a:gd name="T24" fmla="*/ 431 w 1016"/>
                <a:gd name="T25" fmla="*/ 165 h 723"/>
                <a:gd name="T26" fmla="*/ 433 w 1016"/>
                <a:gd name="T27" fmla="*/ 91 h 723"/>
                <a:gd name="T28" fmla="*/ 381 w 1016"/>
                <a:gd name="T29" fmla="*/ 106 h 723"/>
                <a:gd name="T30" fmla="*/ 361 w 1016"/>
                <a:gd name="T31" fmla="*/ 181 h 723"/>
                <a:gd name="T32" fmla="*/ 303 w 1016"/>
                <a:gd name="T33" fmla="*/ 216 h 723"/>
                <a:gd name="T34" fmla="*/ 252 w 1016"/>
                <a:gd name="T35" fmla="*/ 196 h 723"/>
                <a:gd name="T36" fmla="*/ 223 w 1016"/>
                <a:gd name="T37" fmla="*/ 146 h 723"/>
                <a:gd name="T38" fmla="*/ 286 w 1016"/>
                <a:gd name="T39" fmla="*/ 88 h 723"/>
                <a:gd name="T40" fmla="*/ 352 w 1016"/>
                <a:gd name="T41" fmla="*/ 19 h 723"/>
                <a:gd name="T42" fmla="*/ 430 w 1016"/>
                <a:gd name="T43" fmla="*/ 3 h 723"/>
                <a:gd name="T44" fmla="*/ 484 w 1016"/>
                <a:gd name="T45" fmla="*/ 21 h 723"/>
                <a:gd name="T46" fmla="*/ 556 w 1016"/>
                <a:gd name="T47" fmla="*/ 32 h 723"/>
                <a:gd name="T48" fmla="*/ 598 w 1016"/>
                <a:gd name="T49" fmla="*/ 61 h 723"/>
                <a:gd name="T50" fmla="*/ 621 w 1016"/>
                <a:gd name="T51" fmla="*/ 68 h 723"/>
                <a:gd name="T52" fmla="*/ 657 w 1016"/>
                <a:gd name="T53" fmla="*/ 34 h 723"/>
                <a:gd name="T54" fmla="*/ 680 w 1016"/>
                <a:gd name="T55" fmla="*/ 36 h 723"/>
                <a:gd name="T56" fmla="*/ 756 w 1016"/>
                <a:gd name="T57" fmla="*/ 86 h 723"/>
                <a:gd name="T58" fmla="*/ 720 w 1016"/>
                <a:gd name="T59" fmla="*/ 502 h 723"/>
                <a:gd name="T60" fmla="*/ 626 w 1016"/>
                <a:gd name="T61" fmla="*/ 542 h 723"/>
                <a:gd name="T62" fmla="*/ 557 w 1016"/>
                <a:gd name="T63" fmla="*/ 499 h 723"/>
                <a:gd name="T64" fmla="*/ 491 w 1016"/>
                <a:gd name="T65" fmla="*/ 475 h 723"/>
                <a:gd name="T66" fmla="*/ 563 w 1016"/>
                <a:gd name="T67" fmla="*/ 410 h 723"/>
                <a:gd name="T68" fmla="*/ 628 w 1016"/>
                <a:gd name="T69" fmla="*/ 425 h 723"/>
                <a:gd name="T70" fmla="*/ 661 w 1016"/>
                <a:gd name="T71" fmla="*/ 396 h 723"/>
                <a:gd name="T72" fmla="*/ 640 w 1016"/>
                <a:gd name="T73" fmla="*/ 335 h 723"/>
                <a:gd name="T74" fmla="*/ 578 w 1016"/>
                <a:gd name="T75" fmla="*/ 392 h 723"/>
                <a:gd name="T76" fmla="*/ 507 w 1016"/>
                <a:gd name="T77" fmla="*/ 394 h 723"/>
                <a:gd name="T78" fmla="*/ 450 w 1016"/>
                <a:gd name="T79" fmla="*/ 432 h 723"/>
                <a:gd name="T80" fmla="*/ 446 w 1016"/>
                <a:gd name="T81" fmla="*/ 500 h 723"/>
                <a:gd name="T82" fmla="*/ 395 w 1016"/>
                <a:gd name="T83" fmla="*/ 445 h 723"/>
                <a:gd name="T84" fmla="*/ 327 w 1016"/>
                <a:gd name="T85" fmla="*/ 385 h 723"/>
                <a:gd name="T86" fmla="*/ 327 w 1016"/>
                <a:gd name="T87" fmla="*/ 419 h 723"/>
                <a:gd name="T88" fmla="*/ 381 w 1016"/>
                <a:gd name="T89" fmla="*/ 446 h 723"/>
                <a:gd name="T90" fmla="*/ 341 w 1016"/>
                <a:gd name="T91" fmla="*/ 455 h 723"/>
                <a:gd name="T92" fmla="*/ 271 w 1016"/>
                <a:gd name="T93" fmla="*/ 424 h 723"/>
                <a:gd name="T94" fmla="*/ 242 w 1016"/>
                <a:gd name="T95" fmla="*/ 460 h 723"/>
                <a:gd name="T96" fmla="*/ 242 w 1016"/>
                <a:gd name="T97" fmla="*/ 392 h 723"/>
                <a:gd name="T98" fmla="*/ 181 w 1016"/>
                <a:gd name="T99" fmla="*/ 401 h 723"/>
                <a:gd name="T100" fmla="*/ 145 w 1016"/>
                <a:gd name="T101" fmla="*/ 439 h 72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16" h="723">
                  <a:moveTo>
                    <a:pt x="214" y="612"/>
                  </a:moveTo>
                  <a:cubicBezTo>
                    <a:pt x="204" y="613"/>
                    <a:pt x="199" y="613"/>
                    <a:pt x="191" y="618"/>
                  </a:cubicBezTo>
                  <a:cubicBezTo>
                    <a:pt x="184" y="627"/>
                    <a:pt x="178" y="635"/>
                    <a:pt x="167" y="637"/>
                  </a:cubicBezTo>
                  <a:cubicBezTo>
                    <a:pt x="162" y="639"/>
                    <a:pt x="158" y="640"/>
                    <a:pt x="154" y="643"/>
                  </a:cubicBezTo>
                  <a:cubicBezTo>
                    <a:pt x="143" y="661"/>
                    <a:pt x="124" y="659"/>
                    <a:pt x="104" y="660"/>
                  </a:cubicBezTo>
                  <a:cubicBezTo>
                    <a:pt x="99" y="661"/>
                    <a:pt x="94" y="663"/>
                    <a:pt x="89" y="664"/>
                  </a:cubicBezTo>
                  <a:cubicBezTo>
                    <a:pt x="83" y="663"/>
                    <a:pt x="80" y="660"/>
                    <a:pt x="74" y="658"/>
                  </a:cubicBezTo>
                  <a:cubicBezTo>
                    <a:pt x="68" y="652"/>
                    <a:pt x="60" y="647"/>
                    <a:pt x="52" y="643"/>
                  </a:cubicBezTo>
                  <a:cubicBezTo>
                    <a:pt x="42" y="645"/>
                    <a:pt x="33" y="648"/>
                    <a:pt x="23" y="649"/>
                  </a:cubicBezTo>
                  <a:cubicBezTo>
                    <a:pt x="17" y="652"/>
                    <a:pt x="11" y="653"/>
                    <a:pt x="5" y="657"/>
                  </a:cubicBezTo>
                  <a:cubicBezTo>
                    <a:pt x="0" y="648"/>
                    <a:pt x="3" y="639"/>
                    <a:pt x="7" y="630"/>
                  </a:cubicBezTo>
                  <a:cubicBezTo>
                    <a:pt x="8" y="623"/>
                    <a:pt x="11" y="623"/>
                    <a:pt x="17" y="627"/>
                  </a:cubicBezTo>
                  <a:cubicBezTo>
                    <a:pt x="24" y="615"/>
                    <a:pt x="21" y="609"/>
                    <a:pt x="14" y="598"/>
                  </a:cubicBezTo>
                  <a:cubicBezTo>
                    <a:pt x="13" y="589"/>
                    <a:pt x="15" y="589"/>
                    <a:pt x="23" y="588"/>
                  </a:cubicBezTo>
                  <a:cubicBezTo>
                    <a:pt x="36" y="583"/>
                    <a:pt x="30" y="561"/>
                    <a:pt x="26" y="550"/>
                  </a:cubicBezTo>
                  <a:cubicBezTo>
                    <a:pt x="25" y="543"/>
                    <a:pt x="21" y="537"/>
                    <a:pt x="17" y="531"/>
                  </a:cubicBezTo>
                  <a:cubicBezTo>
                    <a:pt x="21" y="518"/>
                    <a:pt x="38" y="521"/>
                    <a:pt x="50" y="519"/>
                  </a:cubicBezTo>
                  <a:cubicBezTo>
                    <a:pt x="66" y="509"/>
                    <a:pt x="61" y="509"/>
                    <a:pt x="88" y="514"/>
                  </a:cubicBezTo>
                  <a:cubicBezTo>
                    <a:pt x="93" y="518"/>
                    <a:pt x="97" y="519"/>
                    <a:pt x="103" y="520"/>
                  </a:cubicBezTo>
                  <a:cubicBezTo>
                    <a:pt x="109" y="523"/>
                    <a:pt x="115" y="526"/>
                    <a:pt x="121" y="528"/>
                  </a:cubicBezTo>
                  <a:cubicBezTo>
                    <a:pt x="130" y="526"/>
                    <a:pt x="139" y="523"/>
                    <a:pt x="148" y="522"/>
                  </a:cubicBezTo>
                  <a:cubicBezTo>
                    <a:pt x="153" y="519"/>
                    <a:pt x="157" y="518"/>
                    <a:pt x="160" y="513"/>
                  </a:cubicBezTo>
                  <a:cubicBezTo>
                    <a:pt x="162" y="504"/>
                    <a:pt x="162" y="494"/>
                    <a:pt x="166" y="486"/>
                  </a:cubicBezTo>
                  <a:cubicBezTo>
                    <a:pt x="169" y="472"/>
                    <a:pt x="169" y="447"/>
                    <a:pt x="152" y="444"/>
                  </a:cubicBezTo>
                  <a:cubicBezTo>
                    <a:pt x="136" y="436"/>
                    <a:pt x="165" y="450"/>
                    <a:pt x="116" y="441"/>
                  </a:cubicBezTo>
                  <a:cubicBezTo>
                    <a:pt x="113" y="440"/>
                    <a:pt x="114" y="435"/>
                    <a:pt x="112" y="432"/>
                  </a:cubicBezTo>
                  <a:cubicBezTo>
                    <a:pt x="113" y="409"/>
                    <a:pt x="109" y="418"/>
                    <a:pt x="122" y="412"/>
                  </a:cubicBezTo>
                  <a:cubicBezTo>
                    <a:pt x="130" y="413"/>
                    <a:pt x="145" y="420"/>
                    <a:pt x="145" y="420"/>
                  </a:cubicBezTo>
                  <a:cubicBezTo>
                    <a:pt x="150" y="418"/>
                    <a:pt x="156" y="418"/>
                    <a:pt x="161" y="415"/>
                  </a:cubicBezTo>
                  <a:cubicBezTo>
                    <a:pt x="165" y="410"/>
                    <a:pt x="168" y="409"/>
                    <a:pt x="173" y="406"/>
                  </a:cubicBezTo>
                  <a:cubicBezTo>
                    <a:pt x="178" y="418"/>
                    <a:pt x="184" y="405"/>
                    <a:pt x="191" y="403"/>
                  </a:cubicBezTo>
                  <a:cubicBezTo>
                    <a:pt x="196" y="402"/>
                    <a:pt x="201" y="402"/>
                    <a:pt x="206" y="402"/>
                  </a:cubicBezTo>
                  <a:cubicBezTo>
                    <a:pt x="217" y="398"/>
                    <a:pt x="225" y="394"/>
                    <a:pt x="235" y="388"/>
                  </a:cubicBezTo>
                  <a:cubicBezTo>
                    <a:pt x="237" y="374"/>
                    <a:pt x="242" y="376"/>
                    <a:pt x="257" y="375"/>
                  </a:cubicBezTo>
                  <a:cubicBezTo>
                    <a:pt x="264" y="371"/>
                    <a:pt x="270" y="367"/>
                    <a:pt x="277" y="363"/>
                  </a:cubicBezTo>
                  <a:cubicBezTo>
                    <a:pt x="280" y="357"/>
                    <a:pt x="283" y="354"/>
                    <a:pt x="289" y="351"/>
                  </a:cubicBezTo>
                  <a:cubicBezTo>
                    <a:pt x="292" y="345"/>
                    <a:pt x="295" y="342"/>
                    <a:pt x="301" y="339"/>
                  </a:cubicBezTo>
                  <a:cubicBezTo>
                    <a:pt x="306" y="331"/>
                    <a:pt x="305" y="330"/>
                    <a:pt x="314" y="331"/>
                  </a:cubicBezTo>
                  <a:cubicBezTo>
                    <a:pt x="319" y="339"/>
                    <a:pt x="322" y="337"/>
                    <a:pt x="332" y="336"/>
                  </a:cubicBezTo>
                  <a:cubicBezTo>
                    <a:pt x="340" y="322"/>
                    <a:pt x="339" y="301"/>
                    <a:pt x="329" y="288"/>
                  </a:cubicBezTo>
                  <a:cubicBezTo>
                    <a:pt x="331" y="271"/>
                    <a:pt x="330" y="270"/>
                    <a:pt x="346" y="273"/>
                  </a:cubicBezTo>
                  <a:cubicBezTo>
                    <a:pt x="354" y="271"/>
                    <a:pt x="360" y="268"/>
                    <a:pt x="367" y="265"/>
                  </a:cubicBezTo>
                  <a:cubicBezTo>
                    <a:pt x="372" y="271"/>
                    <a:pt x="375" y="277"/>
                    <a:pt x="380" y="283"/>
                  </a:cubicBezTo>
                  <a:cubicBezTo>
                    <a:pt x="378" y="292"/>
                    <a:pt x="368" y="295"/>
                    <a:pt x="361" y="300"/>
                  </a:cubicBezTo>
                  <a:cubicBezTo>
                    <a:pt x="358" y="307"/>
                    <a:pt x="360" y="309"/>
                    <a:pt x="367" y="310"/>
                  </a:cubicBezTo>
                  <a:cubicBezTo>
                    <a:pt x="376" y="314"/>
                    <a:pt x="385" y="320"/>
                    <a:pt x="394" y="324"/>
                  </a:cubicBezTo>
                  <a:cubicBezTo>
                    <a:pt x="401" y="322"/>
                    <a:pt x="407" y="322"/>
                    <a:pt x="413" y="318"/>
                  </a:cubicBezTo>
                  <a:cubicBezTo>
                    <a:pt x="421" y="323"/>
                    <a:pt x="427" y="329"/>
                    <a:pt x="436" y="331"/>
                  </a:cubicBezTo>
                  <a:cubicBezTo>
                    <a:pt x="444" y="330"/>
                    <a:pt x="450" y="328"/>
                    <a:pt x="457" y="327"/>
                  </a:cubicBezTo>
                  <a:cubicBezTo>
                    <a:pt x="463" y="324"/>
                    <a:pt x="469" y="321"/>
                    <a:pt x="475" y="319"/>
                  </a:cubicBezTo>
                  <a:cubicBezTo>
                    <a:pt x="479" y="314"/>
                    <a:pt x="481" y="312"/>
                    <a:pt x="487" y="310"/>
                  </a:cubicBezTo>
                  <a:cubicBezTo>
                    <a:pt x="493" y="313"/>
                    <a:pt x="498" y="318"/>
                    <a:pt x="505" y="319"/>
                  </a:cubicBezTo>
                  <a:cubicBezTo>
                    <a:pt x="513" y="318"/>
                    <a:pt x="518" y="314"/>
                    <a:pt x="526" y="312"/>
                  </a:cubicBezTo>
                  <a:cubicBezTo>
                    <a:pt x="523" y="294"/>
                    <a:pt x="526" y="293"/>
                    <a:pt x="539" y="283"/>
                  </a:cubicBezTo>
                  <a:cubicBezTo>
                    <a:pt x="542" y="276"/>
                    <a:pt x="543" y="271"/>
                    <a:pt x="539" y="264"/>
                  </a:cubicBezTo>
                  <a:cubicBezTo>
                    <a:pt x="537" y="255"/>
                    <a:pt x="543" y="258"/>
                    <a:pt x="550" y="259"/>
                  </a:cubicBezTo>
                  <a:cubicBezTo>
                    <a:pt x="556" y="262"/>
                    <a:pt x="559" y="259"/>
                    <a:pt x="565" y="258"/>
                  </a:cubicBezTo>
                  <a:cubicBezTo>
                    <a:pt x="573" y="259"/>
                    <a:pt x="574" y="263"/>
                    <a:pt x="580" y="267"/>
                  </a:cubicBezTo>
                  <a:cubicBezTo>
                    <a:pt x="593" y="264"/>
                    <a:pt x="590" y="260"/>
                    <a:pt x="584" y="250"/>
                  </a:cubicBezTo>
                  <a:cubicBezTo>
                    <a:pt x="583" y="243"/>
                    <a:pt x="581" y="239"/>
                    <a:pt x="589" y="237"/>
                  </a:cubicBezTo>
                  <a:cubicBezTo>
                    <a:pt x="604" y="226"/>
                    <a:pt x="622" y="228"/>
                    <a:pt x="640" y="225"/>
                  </a:cubicBezTo>
                  <a:cubicBezTo>
                    <a:pt x="648" y="221"/>
                    <a:pt x="656" y="219"/>
                    <a:pt x="664" y="214"/>
                  </a:cubicBezTo>
                  <a:cubicBezTo>
                    <a:pt x="666" y="201"/>
                    <a:pt x="656" y="205"/>
                    <a:pt x="644" y="204"/>
                  </a:cubicBezTo>
                  <a:cubicBezTo>
                    <a:pt x="627" y="195"/>
                    <a:pt x="606" y="201"/>
                    <a:pt x="587" y="205"/>
                  </a:cubicBezTo>
                  <a:cubicBezTo>
                    <a:pt x="583" y="211"/>
                    <a:pt x="581" y="219"/>
                    <a:pt x="575" y="220"/>
                  </a:cubicBezTo>
                  <a:cubicBezTo>
                    <a:pt x="561" y="218"/>
                    <a:pt x="555" y="209"/>
                    <a:pt x="541" y="207"/>
                  </a:cubicBezTo>
                  <a:cubicBezTo>
                    <a:pt x="533" y="199"/>
                    <a:pt x="531" y="189"/>
                    <a:pt x="524" y="180"/>
                  </a:cubicBezTo>
                  <a:cubicBezTo>
                    <a:pt x="521" y="164"/>
                    <a:pt x="528" y="153"/>
                    <a:pt x="544" y="150"/>
                  </a:cubicBezTo>
                  <a:cubicBezTo>
                    <a:pt x="564" y="135"/>
                    <a:pt x="532" y="135"/>
                    <a:pt x="568" y="132"/>
                  </a:cubicBezTo>
                  <a:cubicBezTo>
                    <a:pt x="573" y="128"/>
                    <a:pt x="573" y="125"/>
                    <a:pt x="578" y="121"/>
                  </a:cubicBezTo>
                  <a:cubicBezTo>
                    <a:pt x="585" y="107"/>
                    <a:pt x="568" y="109"/>
                    <a:pt x="559" y="108"/>
                  </a:cubicBezTo>
                  <a:cubicBezTo>
                    <a:pt x="555" y="107"/>
                    <a:pt x="552" y="103"/>
                    <a:pt x="548" y="103"/>
                  </a:cubicBezTo>
                  <a:cubicBezTo>
                    <a:pt x="543" y="103"/>
                    <a:pt x="533" y="106"/>
                    <a:pt x="533" y="106"/>
                  </a:cubicBezTo>
                  <a:cubicBezTo>
                    <a:pt x="526" y="114"/>
                    <a:pt x="528" y="116"/>
                    <a:pt x="530" y="126"/>
                  </a:cubicBezTo>
                  <a:cubicBezTo>
                    <a:pt x="529" y="139"/>
                    <a:pt x="520" y="138"/>
                    <a:pt x="508" y="141"/>
                  </a:cubicBezTo>
                  <a:cubicBezTo>
                    <a:pt x="492" y="137"/>
                    <a:pt x="486" y="143"/>
                    <a:pt x="479" y="157"/>
                  </a:cubicBezTo>
                  <a:cubicBezTo>
                    <a:pt x="485" y="173"/>
                    <a:pt x="486" y="169"/>
                    <a:pt x="479" y="186"/>
                  </a:cubicBezTo>
                  <a:cubicBezTo>
                    <a:pt x="483" y="198"/>
                    <a:pt x="493" y="203"/>
                    <a:pt x="499" y="214"/>
                  </a:cubicBezTo>
                  <a:cubicBezTo>
                    <a:pt x="500" y="220"/>
                    <a:pt x="500" y="224"/>
                    <a:pt x="497" y="229"/>
                  </a:cubicBezTo>
                  <a:cubicBezTo>
                    <a:pt x="496" y="236"/>
                    <a:pt x="489" y="240"/>
                    <a:pt x="482" y="241"/>
                  </a:cubicBezTo>
                  <a:cubicBezTo>
                    <a:pt x="474" y="245"/>
                    <a:pt x="474" y="249"/>
                    <a:pt x="470" y="256"/>
                  </a:cubicBezTo>
                  <a:cubicBezTo>
                    <a:pt x="469" y="265"/>
                    <a:pt x="469" y="274"/>
                    <a:pt x="460" y="279"/>
                  </a:cubicBezTo>
                  <a:cubicBezTo>
                    <a:pt x="457" y="286"/>
                    <a:pt x="450" y="288"/>
                    <a:pt x="443" y="289"/>
                  </a:cubicBezTo>
                  <a:cubicBezTo>
                    <a:pt x="436" y="294"/>
                    <a:pt x="430" y="299"/>
                    <a:pt x="422" y="304"/>
                  </a:cubicBezTo>
                  <a:cubicBezTo>
                    <a:pt x="414" y="300"/>
                    <a:pt x="409" y="295"/>
                    <a:pt x="404" y="288"/>
                  </a:cubicBezTo>
                  <a:cubicBezTo>
                    <a:pt x="403" y="282"/>
                    <a:pt x="401" y="276"/>
                    <a:pt x="398" y="270"/>
                  </a:cubicBezTo>
                  <a:cubicBezTo>
                    <a:pt x="397" y="263"/>
                    <a:pt x="392" y="256"/>
                    <a:pt x="389" y="250"/>
                  </a:cubicBezTo>
                  <a:cubicBezTo>
                    <a:pt x="387" y="238"/>
                    <a:pt x="387" y="240"/>
                    <a:pt x="373" y="241"/>
                  </a:cubicBezTo>
                  <a:cubicBezTo>
                    <a:pt x="365" y="244"/>
                    <a:pt x="359" y="251"/>
                    <a:pt x="350" y="253"/>
                  </a:cubicBezTo>
                  <a:cubicBezTo>
                    <a:pt x="346" y="256"/>
                    <a:pt x="341" y="259"/>
                    <a:pt x="337" y="262"/>
                  </a:cubicBezTo>
                  <a:cubicBezTo>
                    <a:pt x="328" y="260"/>
                    <a:pt x="334" y="262"/>
                    <a:pt x="322" y="256"/>
                  </a:cubicBezTo>
                  <a:cubicBezTo>
                    <a:pt x="320" y="255"/>
                    <a:pt x="316" y="253"/>
                    <a:pt x="316" y="253"/>
                  </a:cubicBezTo>
                  <a:cubicBezTo>
                    <a:pt x="312" y="247"/>
                    <a:pt x="306" y="241"/>
                    <a:pt x="302" y="235"/>
                  </a:cubicBezTo>
                  <a:cubicBezTo>
                    <a:pt x="300" y="231"/>
                    <a:pt x="296" y="223"/>
                    <a:pt x="296" y="223"/>
                  </a:cubicBezTo>
                  <a:cubicBezTo>
                    <a:pt x="294" y="214"/>
                    <a:pt x="294" y="204"/>
                    <a:pt x="298" y="195"/>
                  </a:cubicBezTo>
                  <a:cubicBezTo>
                    <a:pt x="299" y="189"/>
                    <a:pt x="301" y="183"/>
                    <a:pt x="304" y="177"/>
                  </a:cubicBezTo>
                  <a:cubicBezTo>
                    <a:pt x="307" y="161"/>
                    <a:pt x="307" y="150"/>
                    <a:pt x="325" y="147"/>
                  </a:cubicBezTo>
                  <a:cubicBezTo>
                    <a:pt x="333" y="143"/>
                    <a:pt x="343" y="140"/>
                    <a:pt x="352" y="138"/>
                  </a:cubicBezTo>
                  <a:cubicBezTo>
                    <a:pt x="358" y="135"/>
                    <a:pt x="363" y="130"/>
                    <a:pt x="370" y="129"/>
                  </a:cubicBezTo>
                  <a:cubicBezTo>
                    <a:pt x="375" y="125"/>
                    <a:pt x="377" y="121"/>
                    <a:pt x="382" y="118"/>
                  </a:cubicBezTo>
                  <a:cubicBezTo>
                    <a:pt x="386" y="112"/>
                    <a:pt x="390" y="108"/>
                    <a:pt x="394" y="102"/>
                  </a:cubicBezTo>
                  <a:cubicBezTo>
                    <a:pt x="395" y="95"/>
                    <a:pt x="399" y="90"/>
                    <a:pt x="403" y="84"/>
                  </a:cubicBezTo>
                  <a:cubicBezTo>
                    <a:pt x="404" y="77"/>
                    <a:pt x="411" y="73"/>
                    <a:pt x="418" y="72"/>
                  </a:cubicBezTo>
                  <a:cubicBezTo>
                    <a:pt x="426" y="68"/>
                    <a:pt x="431" y="62"/>
                    <a:pt x="439" y="57"/>
                  </a:cubicBezTo>
                  <a:cubicBezTo>
                    <a:pt x="446" y="46"/>
                    <a:pt x="458" y="30"/>
                    <a:pt x="470" y="25"/>
                  </a:cubicBezTo>
                  <a:cubicBezTo>
                    <a:pt x="483" y="19"/>
                    <a:pt x="500" y="21"/>
                    <a:pt x="514" y="16"/>
                  </a:cubicBezTo>
                  <a:cubicBezTo>
                    <a:pt x="518" y="13"/>
                    <a:pt x="527" y="8"/>
                    <a:pt x="532" y="7"/>
                  </a:cubicBezTo>
                  <a:cubicBezTo>
                    <a:pt x="538" y="6"/>
                    <a:pt x="545" y="5"/>
                    <a:pt x="551" y="4"/>
                  </a:cubicBezTo>
                  <a:cubicBezTo>
                    <a:pt x="553" y="4"/>
                    <a:pt x="557" y="3"/>
                    <a:pt x="557" y="3"/>
                  </a:cubicBezTo>
                  <a:cubicBezTo>
                    <a:pt x="564" y="0"/>
                    <a:pt x="567" y="3"/>
                    <a:pt x="574" y="4"/>
                  </a:cubicBezTo>
                  <a:cubicBezTo>
                    <a:pt x="580" y="9"/>
                    <a:pt x="582" y="9"/>
                    <a:pt x="589" y="7"/>
                  </a:cubicBezTo>
                  <a:cubicBezTo>
                    <a:pt x="594" y="3"/>
                    <a:pt x="601" y="1"/>
                    <a:pt x="607" y="0"/>
                  </a:cubicBezTo>
                  <a:cubicBezTo>
                    <a:pt x="618" y="1"/>
                    <a:pt x="624" y="2"/>
                    <a:pt x="634" y="4"/>
                  </a:cubicBezTo>
                  <a:cubicBezTo>
                    <a:pt x="640" y="13"/>
                    <a:pt x="634" y="19"/>
                    <a:pt x="629" y="27"/>
                  </a:cubicBezTo>
                  <a:cubicBezTo>
                    <a:pt x="633" y="35"/>
                    <a:pt x="640" y="31"/>
                    <a:pt x="646" y="28"/>
                  </a:cubicBezTo>
                  <a:cubicBezTo>
                    <a:pt x="668" y="29"/>
                    <a:pt x="674" y="31"/>
                    <a:pt x="691" y="34"/>
                  </a:cubicBezTo>
                  <a:cubicBezTo>
                    <a:pt x="696" y="38"/>
                    <a:pt x="696" y="42"/>
                    <a:pt x="703" y="43"/>
                  </a:cubicBezTo>
                  <a:cubicBezTo>
                    <a:pt x="709" y="46"/>
                    <a:pt x="712" y="43"/>
                    <a:pt x="718" y="42"/>
                  </a:cubicBezTo>
                  <a:cubicBezTo>
                    <a:pt x="724" y="39"/>
                    <a:pt x="727" y="41"/>
                    <a:pt x="731" y="46"/>
                  </a:cubicBezTo>
                  <a:cubicBezTo>
                    <a:pt x="735" y="63"/>
                    <a:pt x="734" y="48"/>
                    <a:pt x="742" y="43"/>
                  </a:cubicBezTo>
                  <a:cubicBezTo>
                    <a:pt x="747" y="49"/>
                    <a:pt x="751" y="50"/>
                    <a:pt x="754" y="57"/>
                  </a:cubicBezTo>
                  <a:cubicBezTo>
                    <a:pt x="756" y="69"/>
                    <a:pt x="761" y="58"/>
                    <a:pt x="767" y="54"/>
                  </a:cubicBezTo>
                  <a:cubicBezTo>
                    <a:pt x="773" y="58"/>
                    <a:pt x="779" y="63"/>
                    <a:pt x="785" y="67"/>
                  </a:cubicBezTo>
                  <a:cubicBezTo>
                    <a:pt x="792" y="66"/>
                    <a:pt x="797" y="66"/>
                    <a:pt x="803" y="70"/>
                  </a:cubicBezTo>
                  <a:cubicBezTo>
                    <a:pt x="806" y="77"/>
                    <a:pt x="805" y="78"/>
                    <a:pt x="799" y="82"/>
                  </a:cubicBezTo>
                  <a:cubicBezTo>
                    <a:pt x="796" y="88"/>
                    <a:pt x="792" y="89"/>
                    <a:pt x="787" y="93"/>
                  </a:cubicBezTo>
                  <a:cubicBezTo>
                    <a:pt x="784" y="98"/>
                    <a:pt x="782" y="103"/>
                    <a:pt x="787" y="108"/>
                  </a:cubicBezTo>
                  <a:cubicBezTo>
                    <a:pt x="791" y="112"/>
                    <a:pt x="800" y="118"/>
                    <a:pt x="800" y="118"/>
                  </a:cubicBezTo>
                  <a:cubicBezTo>
                    <a:pt x="810" y="116"/>
                    <a:pt x="798" y="98"/>
                    <a:pt x="812" y="87"/>
                  </a:cubicBezTo>
                  <a:cubicBezTo>
                    <a:pt x="819" y="88"/>
                    <a:pt x="823" y="90"/>
                    <a:pt x="829" y="91"/>
                  </a:cubicBezTo>
                  <a:cubicBezTo>
                    <a:pt x="833" y="94"/>
                    <a:pt x="837" y="97"/>
                    <a:pt x="842" y="99"/>
                  </a:cubicBezTo>
                  <a:cubicBezTo>
                    <a:pt x="856" y="93"/>
                    <a:pt x="847" y="80"/>
                    <a:pt x="836" y="78"/>
                  </a:cubicBezTo>
                  <a:cubicBezTo>
                    <a:pt x="831" y="72"/>
                    <a:pt x="828" y="66"/>
                    <a:pt x="823" y="60"/>
                  </a:cubicBezTo>
                  <a:cubicBezTo>
                    <a:pt x="824" y="42"/>
                    <a:pt x="826" y="34"/>
                    <a:pt x="844" y="30"/>
                  </a:cubicBezTo>
                  <a:cubicBezTo>
                    <a:pt x="857" y="31"/>
                    <a:pt x="866" y="38"/>
                    <a:pt x="877" y="45"/>
                  </a:cubicBezTo>
                  <a:cubicBezTo>
                    <a:pt x="879" y="60"/>
                    <a:pt x="868" y="60"/>
                    <a:pt x="857" y="63"/>
                  </a:cubicBezTo>
                  <a:cubicBezTo>
                    <a:pt x="850" y="68"/>
                    <a:pt x="849" y="74"/>
                    <a:pt x="859" y="76"/>
                  </a:cubicBezTo>
                  <a:cubicBezTo>
                    <a:pt x="864" y="79"/>
                    <a:pt x="877" y="75"/>
                    <a:pt x="877" y="75"/>
                  </a:cubicBezTo>
                  <a:cubicBezTo>
                    <a:pt x="882" y="73"/>
                    <a:pt x="884" y="69"/>
                    <a:pt x="889" y="66"/>
                  </a:cubicBezTo>
                  <a:cubicBezTo>
                    <a:pt x="894" y="57"/>
                    <a:pt x="898" y="50"/>
                    <a:pt x="908" y="48"/>
                  </a:cubicBezTo>
                  <a:cubicBezTo>
                    <a:pt x="920" y="43"/>
                    <a:pt x="931" y="35"/>
                    <a:pt x="943" y="33"/>
                  </a:cubicBezTo>
                  <a:cubicBezTo>
                    <a:pt x="952" y="38"/>
                    <a:pt x="960" y="41"/>
                    <a:pt x="970" y="43"/>
                  </a:cubicBezTo>
                  <a:cubicBezTo>
                    <a:pt x="978" y="47"/>
                    <a:pt x="991" y="47"/>
                    <a:pt x="1000" y="48"/>
                  </a:cubicBezTo>
                  <a:cubicBezTo>
                    <a:pt x="1005" y="51"/>
                    <a:pt x="1009" y="53"/>
                    <a:pt x="1012" y="58"/>
                  </a:cubicBezTo>
                  <a:cubicBezTo>
                    <a:pt x="1016" y="76"/>
                    <a:pt x="1010" y="96"/>
                    <a:pt x="1009" y="115"/>
                  </a:cubicBezTo>
                  <a:cubicBezTo>
                    <a:pt x="1008" y="150"/>
                    <a:pt x="1012" y="215"/>
                    <a:pt x="1004" y="256"/>
                  </a:cubicBezTo>
                  <a:cubicBezTo>
                    <a:pt x="1002" y="273"/>
                    <a:pt x="1000" y="289"/>
                    <a:pt x="998" y="306"/>
                  </a:cubicBezTo>
                  <a:cubicBezTo>
                    <a:pt x="996" y="338"/>
                    <a:pt x="991" y="371"/>
                    <a:pt x="986" y="402"/>
                  </a:cubicBezTo>
                  <a:cubicBezTo>
                    <a:pt x="983" y="442"/>
                    <a:pt x="985" y="539"/>
                    <a:pt x="997" y="574"/>
                  </a:cubicBezTo>
                  <a:cubicBezTo>
                    <a:pt x="1001" y="624"/>
                    <a:pt x="1016" y="662"/>
                    <a:pt x="961" y="670"/>
                  </a:cubicBezTo>
                  <a:cubicBezTo>
                    <a:pt x="954" y="673"/>
                    <a:pt x="949" y="675"/>
                    <a:pt x="941" y="676"/>
                  </a:cubicBezTo>
                  <a:cubicBezTo>
                    <a:pt x="930" y="682"/>
                    <a:pt x="920" y="689"/>
                    <a:pt x="907" y="691"/>
                  </a:cubicBezTo>
                  <a:cubicBezTo>
                    <a:pt x="901" y="695"/>
                    <a:pt x="894" y="699"/>
                    <a:pt x="887" y="700"/>
                  </a:cubicBezTo>
                  <a:cubicBezTo>
                    <a:pt x="876" y="705"/>
                    <a:pt x="862" y="716"/>
                    <a:pt x="851" y="718"/>
                  </a:cubicBezTo>
                  <a:cubicBezTo>
                    <a:pt x="846" y="720"/>
                    <a:pt x="841" y="721"/>
                    <a:pt x="836" y="723"/>
                  </a:cubicBezTo>
                  <a:cubicBezTo>
                    <a:pt x="810" y="719"/>
                    <a:pt x="823" y="711"/>
                    <a:pt x="815" y="691"/>
                  </a:cubicBezTo>
                  <a:cubicBezTo>
                    <a:pt x="814" y="683"/>
                    <a:pt x="813" y="677"/>
                    <a:pt x="809" y="670"/>
                  </a:cubicBezTo>
                  <a:cubicBezTo>
                    <a:pt x="800" y="673"/>
                    <a:pt x="792" y="677"/>
                    <a:pt x="782" y="679"/>
                  </a:cubicBezTo>
                  <a:cubicBezTo>
                    <a:pt x="773" y="678"/>
                    <a:pt x="767" y="676"/>
                    <a:pt x="757" y="675"/>
                  </a:cubicBezTo>
                  <a:cubicBezTo>
                    <a:pt x="750" y="671"/>
                    <a:pt x="751" y="667"/>
                    <a:pt x="743" y="666"/>
                  </a:cubicBezTo>
                  <a:cubicBezTo>
                    <a:pt x="734" y="667"/>
                    <a:pt x="728" y="674"/>
                    <a:pt x="719" y="676"/>
                  </a:cubicBezTo>
                  <a:cubicBezTo>
                    <a:pt x="709" y="683"/>
                    <a:pt x="698" y="677"/>
                    <a:pt x="688" y="675"/>
                  </a:cubicBezTo>
                  <a:cubicBezTo>
                    <a:pt x="684" y="668"/>
                    <a:pt x="682" y="667"/>
                    <a:pt x="674" y="666"/>
                  </a:cubicBezTo>
                  <a:cubicBezTo>
                    <a:pt x="669" y="660"/>
                    <a:pt x="666" y="655"/>
                    <a:pt x="662" y="648"/>
                  </a:cubicBezTo>
                  <a:cubicBezTo>
                    <a:pt x="661" y="642"/>
                    <a:pt x="659" y="639"/>
                    <a:pt x="656" y="634"/>
                  </a:cubicBezTo>
                  <a:cubicBezTo>
                    <a:pt x="661" y="618"/>
                    <a:pt x="654" y="612"/>
                    <a:pt x="643" y="604"/>
                  </a:cubicBezTo>
                  <a:cubicBezTo>
                    <a:pt x="638" y="595"/>
                    <a:pt x="676" y="581"/>
                    <a:pt x="685" y="579"/>
                  </a:cubicBezTo>
                  <a:cubicBezTo>
                    <a:pt x="691" y="576"/>
                    <a:pt x="696" y="571"/>
                    <a:pt x="703" y="570"/>
                  </a:cubicBezTo>
                  <a:cubicBezTo>
                    <a:pt x="714" y="572"/>
                    <a:pt x="723" y="569"/>
                    <a:pt x="733" y="567"/>
                  </a:cubicBezTo>
                  <a:cubicBezTo>
                    <a:pt x="738" y="560"/>
                    <a:pt x="743" y="550"/>
                    <a:pt x="751" y="547"/>
                  </a:cubicBezTo>
                  <a:cubicBezTo>
                    <a:pt x="758" y="552"/>
                    <a:pt x="759" y="553"/>
                    <a:pt x="769" y="552"/>
                  </a:cubicBezTo>
                  <a:cubicBezTo>
                    <a:pt x="774" y="549"/>
                    <a:pt x="778" y="547"/>
                    <a:pt x="784" y="546"/>
                  </a:cubicBezTo>
                  <a:cubicBezTo>
                    <a:pt x="794" y="548"/>
                    <a:pt x="798" y="555"/>
                    <a:pt x="802" y="564"/>
                  </a:cubicBezTo>
                  <a:cubicBezTo>
                    <a:pt x="804" y="574"/>
                    <a:pt x="808" y="571"/>
                    <a:pt x="818" y="570"/>
                  </a:cubicBezTo>
                  <a:cubicBezTo>
                    <a:pt x="829" y="566"/>
                    <a:pt x="818" y="570"/>
                    <a:pt x="839" y="567"/>
                  </a:cubicBezTo>
                  <a:cubicBezTo>
                    <a:pt x="845" y="566"/>
                    <a:pt x="857" y="564"/>
                    <a:pt x="857" y="564"/>
                  </a:cubicBezTo>
                  <a:cubicBezTo>
                    <a:pt x="862" y="562"/>
                    <a:pt x="867" y="561"/>
                    <a:pt x="872" y="559"/>
                  </a:cubicBezTo>
                  <a:cubicBezTo>
                    <a:pt x="886" y="562"/>
                    <a:pt x="881" y="564"/>
                    <a:pt x="898" y="562"/>
                  </a:cubicBezTo>
                  <a:cubicBezTo>
                    <a:pt x="916" y="553"/>
                    <a:pt x="901" y="545"/>
                    <a:pt x="892" y="537"/>
                  </a:cubicBezTo>
                  <a:cubicBezTo>
                    <a:pt x="889" y="534"/>
                    <a:pt x="885" y="532"/>
                    <a:pt x="883" y="528"/>
                  </a:cubicBezTo>
                  <a:cubicBezTo>
                    <a:pt x="882" y="526"/>
                    <a:pt x="881" y="524"/>
                    <a:pt x="880" y="523"/>
                  </a:cubicBezTo>
                  <a:cubicBezTo>
                    <a:pt x="869" y="512"/>
                    <a:pt x="850" y="504"/>
                    <a:pt x="836" y="496"/>
                  </a:cubicBezTo>
                  <a:cubicBezTo>
                    <a:pt x="828" y="486"/>
                    <a:pt x="845" y="479"/>
                    <a:pt x="853" y="474"/>
                  </a:cubicBezTo>
                  <a:cubicBezTo>
                    <a:pt x="854" y="468"/>
                    <a:pt x="857" y="465"/>
                    <a:pt x="859" y="460"/>
                  </a:cubicBezTo>
                  <a:cubicBezTo>
                    <a:pt x="860" y="453"/>
                    <a:pt x="862" y="449"/>
                    <a:pt x="854" y="447"/>
                  </a:cubicBezTo>
                  <a:cubicBezTo>
                    <a:pt x="848" y="444"/>
                    <a:pt x="843" y="447"/>
                    <a:pt x="836" y="448"/>
                  </a:cubicBezTo>
                  <a:cubicBezTo>
                    <a:pt x="829" y="459"/>
                    <a:pt x="822" y="467"/>
                    <a:pt x="809" y="469"/>
                  </a:cubicBezTo>
                  <a:cubicBezTo>
                    <a:pt x="803" y="472"/>
                    <a:pt x="795" y="474"/>
                    <a:pt x="788" y="475"/>
                  </a:cubicBezTo>
                  <a:cubicBezTo>
                    <a:pt x="775" y="485"/>
                    <a:pt x="782" y="484"/>
                    <a:pt x="799" y="486"/>
                  </a:cubicBezTo>
                  <a:cubicBezTo>
                    <a:pt x="802" y="506"/>
                    <a:pt x="782" y="509"/>
                    <a:pt x="772" y="523"/>
                  </a:cubicBezTo>
                  <a:cubicBezTo>
                    <a:pt x="765" y="519"/>
                    <a:pt x="767" y="516"/>
                    <a:pt x="764" y="510"/>
                  </a:cubicBezTo>
                  <a:cubicBezTo>
                    <a:pt x="761" y="493"/>
                    <a:pt x="755" y="484"/>
                    <a:pt x="737" y="483"/>
                  </a:cubicBezTo>
                  <a:cubicBezTo>
                    <a:pt x="730" y="481"/>
                    <a:pt x="726" y="483"/>
                    <a:pt x="724" y="475"/>
                  </a:cubicBezTo>
                  <a:cubicBezTo>
                    <a:pt x="708" y="480"/>
                    <a:pt x="706" y="499"/>
                    <a:pt x="689" y="502"/>
                  </a:cubicBezTo>
                  <a:cubicBezTo>
                    <a:pt x="682" y="510"/>
                    <a:pt x="685" y="521"/>
                    <a:pt x="677" y="526"/>
                  </a:cubicBezTo>
                  <a:cubicBezTo>
                    <a:pt x="673" y="533"/>
                    <a:pt x="670" y="531"/>
                    <a:pt x="664" y="534"/>
                  </a:cubicBezTo>
                  <a:cubicBezTo>
                    <a:pt x="658" y="546"/>
                    <a:pt x="670" y="549"/>
                    <a:pt x="679" y="552"/>
                  </a:cubicBezTo>
                  <a:cubicBezTo>
                    <a:pt x="676" y="564"/>
                    <a:pt x="656" y="578"/>
                    <a:pt x="644" y="580"/>
                  </a:cubicBezTo>
                  <a:cubicBezTo>
                    <a:pt x="630" y="579"/>
                    <a:pt x="626" y="575"/>
                    <a:pt x="614" y="573"/>
                  </a:cubicBezTo>
                  <a:cubicBezTo>
                    <a:pt x="608" y="569"/>
                    <a:pt x="603" y="568"/>
                    <a:pt x="601" y="576"/>
                  </a:cubicBezTo>
                  <a:cubicBezTo>
                    <a:pt x="602" y="584"/>
                    <a:pt x="600" y="585"/>
                    <a:pt x="593" y="588"/>
                  </a:cubicBezTo>
                  <a:cubicBezTo>
                    <a:pt x="584" y="601"/>
                    <a:pt x="584" y="595"/>
                    <a:pt x="596" y="607"/>
                  </a:cubicBezTo>
                  <a:cubicBezTo>
                    <a:pt x="601" y="618"/>
                    <a:pt x="607" y="628"/>
                    <a:pt x="613" y="639"/>
                  </a:cubicBezTo>
                  <a:cubicBezTo>
                    <a:pt x="614" y="647"/>
                    <a:pt x="615" y="651"/>
                    <a:pt x="608" y="655"/>
                  </a:cubicBezTo>
                  <a:cubicBezTo>
                    <a:pt x="604" y="661"/>
                    <a:pt x="600" y="662"/>
                    <a:pt x="596" y="667"/>
                  </a:cubicBezTo>
                  <a:cubicBezTo>
                    <a:pt x="575" y="666"/>
                    <a:pt x="583" y="663"/>
                    <a:pt x="569" y="655"/>
                  </a:cubicBezTo>
                  <a:cubicBezTo>
                    <a:pt x="566" y="651"/>
                    <a:pt x="563" y="646"/>
                    <a:pt x="560" y="642"/>
                  </a:cubicBezTo>
                  <a:cubicBezTo>
                    <a:pt x="559" y="636"/>
                    <a:pt x="541" y="633"/>
                    <a:pt x="556" y="630"/>
                  </a:cubicBezTo>
                  <a:cubicBezTo>
                    <a:pt x="554" y="625"/>
                    <a:pt x="545" y="618"/>
                    <a:pt x="545" y="618"/>
                  </a:cubicBezTo>
                  <a:cubicBezTo>
                    <a:pt x="539" y="608"/>
                    <a:pt x="537" y="600"/>
                    <a:pt x="527" y="594"/>
                  </a:cubicBezTo>
                  <a:cubicBezTo>
                    <a:pt x="521" y="586"/>
                    <a:pt x="519" y="582"/>
                    <a:pt x="515" y="574"/>
                  </a:cubicBezTo>
                  <a:cubicBezTo>
                    <a:pt x="513" y="563"/>
                    <a:pt x="505" y="554"/>
                    <a:pt x="494" y="552"/>
                  </a:cubicBezTo>
                  <a:cubicBezTo>
                    <a:pt x="488" y="544"/>
                    <a:pt x="479" y="539"/>
                    <a:pt x="470" y="535"/>
                  </a:cubicBezTo>
                  <a:cubicBezTo>
                    <a:pt x="459" y="539"/>
                    <a:pt x="450" y="536"/>
                    <a:pt x="442" y="528"/>
                  </a:cubicBezTo>
                  <a:cubicBezTo>
                    <a:pt x="440" y="523"/>
                    <a:pt x="439" y="518"/>
                    <a:pt x="437" y="513"/>
                  </a:cubicBezTo>
                  <a:cubicBezTo>
                    <a:pt x="435" y="504"/>
                    <a:pt x="431" y="502"/>
                    <a:pt x="422" y="501"/>
                  </a:cubicBezTo>
                  <a:cubicBezTo>
                    <a:pt x="412" y="502"/>
                    <a:pt x="409" y="506"/>
                    <a:pt x="401" y="511"/>
                  </a:cubicBezTo>
                  <a:cubicBezTo>
                    <a:pt x="403" y="522"/>
                    <a:pt x="403" y="530"/>
                    <a:pt x="415" y="532"/>
                  </a:cubicBezTo>
                  <a:cubicBezTo>
                    <a:pt x="420" y="536"/>
                    <a:pt x="421" y="539"/>
                    <a:pt x="424" y="544"/>
                  </a:cubicBezTo>
                  <a:cubicBezTo>
                    <a:pt x="425" y="555"/>
                    <a:pt x="424" y="558"/>
                    <a:pt x="436" y="559"/>
                  </a:cubicBezTo>
                  <a:cubicBezTo>
                    <a:pt x="450" y="566"/>
                    <a:pt x="455" y="567"/>
                    <a:pt x="473" y="577"/>
                  </a:cubicBezTo>
                  <a:cubicBezTo>
                    <a:pt x="477" y="584"/>
                    <a:pt x="479" y="585"/>
                    <a:pt x="487" y="586"/>
                  </a:cubicBezTo>
                  <a:cubicBezTo>
                    <a:pt x="488" y="587"/>
                    <a:pt x="490" y="588"/>
                    <a:pt x="491" y="588"/>
                  </a:cubicBezTo>
                  <a:cubicBezTo>
                    <a:pt x="493" y="588"/>
                    <a:pt x="494" y="584"/>
                    <a:pt x="496" y="585"/>
                  </a:cubicBezTo>
                  <a:cubicBezTo>
                    <a:pt x="501" y="587"/>
                    <a:pt x="509" y="595"/>
                    <a:pt x="509" y="595"/>
                  </a:cubicBezTo>
                  <a:cubicBezTo>
                    <a:pt x="513" y="601"/>
                    <a:pt x="514" y="605"/>
                    <a:pt x="506" y="607"/>
                  </a:cubicBezTo>
                  <a:cubicBezTo>
                    <a:pt x="497" y="611"/>
                    <a:pt x="489" y="605"/>
                    <a:pt x="485" y="615"/>
                  </a:cubicBezTo>
                  <a:cubicBezTo>
                    <a:pt x="489" y="623"/>
                    <a:pt x="483" y="627"/>
                    <a:pt x="476" y="628"/>
                  </a:cubicBezTo>
                  <a:cubicBezTo>
                    <a:pt x="471" y="632"/>
                    <a:pt x="467" y="634"/>
                    <a:pt x="460" y="636"/>
                  </a:cubicBezTo>
                  <a:cubicBezTo>
                    <a:pt x="450" y="620"/>
                    <a:pt x="468" y="651"/>
                    <a:pt x="455" y="607"/>
                  </a:cubicBezTo>
                  <a:cubicBezTo>
                    <a:pt x="455" y="606"/>
                    <a:pt x="441" y="599"/>
                    <a:pt x="440" y="598"/>
                  </a:cubicBezTo>
                  <a:cubicBezTo>
                    <a:pt x="436" y="593"/>
                    <a:pt x="426" y="589"/>
                    <a:pt x="419" y="588"/>
                  </a:cubicBezTo>
                  <a:cubicBezTo>
                    <a:pt x="421" y="575"/>
                    <a:pt x="421" y="571"/>
                    <a:pt x="410" y="564"/>
                  </a:cubicBezTo>
                  <a:cubicBezTo>
                    <a:pt x="400" y="548"/>
                    <a:pt x="391" y="568"/>
                    <a:pt x="383" y="573"/>
                  </a:cubicBezTo>
                  <a:cubicBezTo>
                    <a:pt x="375" y="571"/>
                    <a:pt x="369" y="568"/>
                    <a:pt x="362" y="565"/>
                  </a:cubicBezTo>
                  <a:cubicBezTo>
                    <a:pt x="358" y="567"/>
                    <a:pt x="353" y="568"/>
                    <a:pt x="349" y="570"/>
                  </a:cubicBezTo>
                  <a:cubicBezTo>
                    <a:pt x="346" y="576"/>
                    <a:pt x="348" y="578"/>
                    <a:pt x="353" y="583"/>
                  </a:cubicBezTo>
                  <a:cubicBezTo>
                    <a:pt x="357" y="592"/>
                    <a:pt x="357" y="601"/>
                    <a:pt x="353" y="610"/>
                  </a:cubicBezTo>
                  <a:cubicBezTo>
                    <a:pt x="352" y="617"/>
                    <a:pt x="350" y="618"/>
                    <a:pt x="344" y="621"/>
                  </a:cubicBezTo>
                  <a:cubicBezTo>
                    <a:pt x="334" y="619"/>
                    <a:pt x="328" y="621"/>
                    <a:pt x="323" y="613"/>
                  </a:cubicBezTo>
                  <a:cubicBezTo>
                    <a:pt x="324" y="604"/>
                    <a:pt x="324" y="596"/>
                    <a:pt x="328" y="588"/>
                  </a:cubicBezTo>
                  <a:cubicBezTo>
                    <a:pt x="329" y="582"/>
                    <a:pt x="333" y="575"/>
                    <a:pt x="337" y="570"/>
                  </a:cubicBezTo>
                  <a:cubicBezTo>
                    <a:pt x="340" y="557"/>
                    <a:pt x="344" y="549"/>
                    <a:pt x="358" y="546"/>
                  </a:cubicBezTo>
                  <a:cubicBezTo>
                    <a:pt x="369" y="527"/>
                    <a:pt x="354" y="528"/>
                    <a:pt x="340" y="517"/>
                  </a:cubicBezTo>
                  <a:cubicBezTo>
                    <a:pt x="333" y="519"/>
                    <a:pt x="329" y="522"/>
                    <a:pt x="323" y="523"/>
                  </a:cubicBezTo>
                  <a:cubicBezTo>
                    <a:pt x="317" y="528"/>
                    <a:pt x="309" y="530"/>
                    <a:pt x="302" y="534"/>
                  </a:cubicBezTo>
                  <a:cubicBezTo>
                    <a:pt x="295" y="543"/>
                    <a:pt x="290" y="533"/>
                    <a:pt x="284" y="528"/>
                  </a:cubicBezTo>
                  <a:cubicBezTo>
                    <a:pt x="280" y="521"/>
                    <a:pt x="276" y="522"/>
                    <a:pt x="268" y="523"/>
                  </a:cubicBezTo>
                  <a:cubicBezTo>
                    <a:pt x="263" y="525"/>
                    <a:pt x="259" y="528"/>
                    <a:pt x="254" y="531"/>
                  </a:cubicBezTo>
                  <a:cubicBezTo>
                    <a:pt x="247" y="529"/>
                    <a:pt x="245" y="528"/>
                    <a:pt x="242" y="535"/>
                  </a:cubicBezTo>
                  <a:cubicBezTo>
                    <a:pt x="244" y="541"/>
                    <a:pt x="244" y="547"/>
                    <a:pt x="247" y="553"/>
                  </a:cubicBezTo>
                  <a:cubicBezTo>
                    <a:pt x="244" y="561"/>
                    <a:pt x="243" y="562"/>
                    <a:pt x="235" y="559"/>
                  </a:cubicBezTo>
                  <a:cubicBezTo>
                    <a:pt x="230" y="560"/>
                    <a:pt x="225" y="559"/>
                    <a:pt x="221" y="561"/>
                  </a:cubicBezTo>
                  <a:cubicBezTo>
                    <a:pt x="214" y="563"/>
                    <a:pt x="215" y="572"/>
                    <a:pt x="206" y="574"/>
                  </a:cubicBezTo>
                  <a:cubicBezTo>
                    <a:pt x="201" y="578"/>
                    <a:pt x="198" y="581"/>
                    <a:pt x="194" y="586"/>
                  </a:cubicBezTo>
                  <a:cubicBezTo>
                    <a:pt x="191" y="599"/>
                    <a:pt x="193" y="599"/>
                    <a:pt x="208" y="601"/>
                  </a:cubicBezTo>
                  <a:cubicBezTo>
                    <a:pt x="214" y="604"/>
                    <a:pt x="214" y="606"/>
                    <a:pt x="214" y="6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8" name="Freeform 109"/>
            <p:cNvSpPr>
              <a:spLocks/>
            </p:cNvSpPr>
            <p:nvPr/>
          </p:nvSpPr>
          <p:spPr bwMode="ltGray">
            <a:xfrm>
              <a:off x="3232" y="1290"/>
              <a:ext cx="1164" cy="618"/>
            </a:xfrm>
            <a:custGeom>
              <a:avLst/>
              <a:gdLst>
                <a:gd name="T0" fmla="*/ 548 w 1555"/>
                <a:gd name="T1" fmla="*/ 42 h 824"/>
                <a:gd name="T2" fmla="*/ 527 w 1555"/>
                <a:gd name="T3" fmla="*/ 57 h 824"/>
                <a:gd name="T4" fmla="*/ 497 w 1555"/>
                <a:gd name="T5" fmla="*/ 23 h 824"/>
                <a:gd name="T6" fmla="*/ 437 w 1555"/>
                <a:gd name="T7" fmla="*/ 11 h 824"/>
                <a:gd name="T8" fmla="*/ 416 w 1555"/>
                <a:gd name="T9" fmla="*/ 9 h 824"/>
                <a:gd name="T10" fmla="*/ 367 w 1555"/>
                <a:gd name="T11" fmla="*/ 6 h 824"/>
                <a:gd name="T12" fmla="*/ 322 w 1555"/>
                <a:gd name="T13" fmla="*/ 26 h 824"/>
                <a:gd name="T14" fmla="*/ 280 w 1555"/>
                <a:gd name="T15" fmla="*/ 35 h 824"/>
                <a:gd name="T16" fmla="*/ 272 w 1555"/>
                <a:gd name="T17" fmla="*/ 41 h 824"/>
                <a:gd name="T18" fmla="*/ 278 w 1555"/>
                <a:gd name="T19" fmla="*/ 65 h 824"/>
                <a:gd name="T20" fmla="*/ 252 w 1555"/>
                <a:gd name="T21" fmla="*/ 65 h 824"/>
                <a:gd name="T22" fmla="*/ 258 w 1555"/>
                <a:gd name="T23" fmla="*/ 86 h 824"/>
                <a:gd name="T24" fmla="*/ 271 w 1555"/>
                <a:gd name="T25" fmla="*/ 101 h 824"/>
                <a:gd name="T26" fmla="*/ 226 w 1555"/>
                <a:gd name="T27" fmla="*/ 87 h 824"/>
                <a:gd name="T28" fmla="*/ 192 w 1555"/>
                <a:gd name="T29" fmla="*/ 71 h 824"/>
                <a:gd name="T30" fmla="*/ 181 w 1555"/>
                <a:gd name="T31" fmla="*/ 81 h 824"/>
                <a:gd name="T32" fmla="*/ 223 w 1555"/>
                <a:gd name="T33" fmla="*/ 125 h 824"/>
                <a:gd name="T34" fmla="*/ 213 w 1555"/>
                <a:gd name="T35" fmla="*/ 165 h 824"/>
                <a:gd name="T36" fmla="*/ 184 w 1555"/>
                <a:gd name="T37" fmla="*/ 161 h 824"/>
                <a:gd name="T38" fmla="*/ 210 w 1555"/>
                <a:gd name="T39" fmla="*/ 146 h 824"/>
                <a:gd name="T40" fmla="*/ 171 w 1555"/>
                <a:gd name="T41" fmla="*/ 90 h 824"/>
                <a:gd name="T42" fmla="*/ 160 w 1555"/>
                <a:gd name="T43" fmla="*/ 75 h 824"/>
                <a:gd name="T44" fmla="*/ 132 w 1555"/>
                <a:gd name="T45" fmla="*/ 71 h 824"/>
                <a:gd name="T46" fmla="*/ 126 w 1555"/>
                <a:gd name="T47" fmla="*/ 89 h 824"/>
                <a:gd name="T48" fmla="*/ 153 w 1555"/>
                <a:gd name="T49" fmla="*/ 122 h 824"/>
                <a:gd name="T50" fmla="*/ 163 w 1555"/>
                <a:gd name="T51" fmla="*/ 141 h 824"/>
                <a:gd name="T52" fmla="*/ 120 w 1555"/>
                <a:gd name="T53" fmla="*/ 129 h 824"/>
                <a:gd name="T54" fmla="*/ 79 w 1555"/>
                <a:gd name="T55" fmla="*/ 140 h 824"/>
                <a:gd name="T56" fmla="*/ 55 w 1555"/>
                <a:gd name="T57" fmla="*/ 141 h 824"/>
                <a:gd name="T58" fmla="*/ 19 w 1555"/>
                <a:gd name="T59" fmla="*/ 191 h 824"/>
                <a:gd name="T60" fmla="*/ 12 w 1555"/>
                <a:gd name="T61" fmla="*/ 215 h 824"/>
                <a:gd name="T62" fmla="*/ 0 w 1555"/>
                <a:gd name="T63" fmla="*/ 345 h 824"/>
                <a:gd name="T64" fmla="*/ 19 w 1555"/>
                <a:gd name="T65" fmla="*/ 554 h 824"/>
                <a:gd name="T66" fmla="*/ 72 w 1555"/>
                <a:gd name="T67" fmla="*/ 615 h 824"/>
                <a:gd name="T68" fmla="*/ 148 w 1555"/>
                <a:gd name="T69" fmla="*/ 617 h 824"/>
                <a:gd name="T70" fmla="*/ 211 w 1555"/>
                <a:gd name="T71" fmla="*/ 603 h 824"/>
                <a:gd name="T72" fmla="*/ 295 w 1555"/>
                <a:gd name="T73" fmla="*/ 540 h 824"/>
                <a:gd name="T74" fmla="*/ 386 w 1555"/>
                <a:gd name="T75" fmla="*/ 474 h 824"/>
                <a:gd name="T76" fmla="*/ 485 w 1555"/>
                <a:gd name="T77" fmla="*/ 387 h 824"/>
                <a:gd name="T78" fmla="*/ 603 w 1555"/>
                <a:gd name="T79" fmla="*/ 321 h 824"/>
                <a:gd name="T80" fmla="*/ 678 w 1555"/>
                <a:gd name="T81" fmla="*/ 279 h 824"/>
                <a:gd name="T82" fmla="*/ 793 w 1555"/>
                <a:gd name="T83" fmla="*/ 210 h 824"/>
                <a:gd name="T84" fmla="*/ 879 w 1555"/>
                <a:gd name="T85" fmla="*/ 162 h 824"/>
                <a:gd name="T86" fmla="*/ 964 w 1555"/>
                <a:gd name="T87" fmla="*/ 107 h 824"/>
                <a:gd name="T88" fmla="*/ 1067 w 1555"/>
                <a:gd name="T89" fmla="*/ 74 h 824"/>
                <a:gd name="T90" fmla="*/ 1124 w 1555"/>
                <a:gd name="T91" fmla="*/ 23 h 824"/>
                <a:gd name="T92" fmla="*/ 1159 w 1555"/>
                <a:gd name="T93" fmla="*/ 15 h 824"/>
                <a:gd name="T94" fmla="*/ 1136 w 1555"/>
                <a:gd name="T95" fmla="*/ 0 h 824"/>
                <a:gd name="T96" fmla="*/ 1045 w 1555"/>
                <a:gd name="T97" fmla="*/ 17 h 824"/>
                <a:gd name="T98" fmla="*/ 1015 w 1555"/>
                <a:gd name="T99" fmla="*/ 44 h 824"/>
                <a:gd name="T100" fmla="*/ 994 w 1555"/>
                <a:gd name="T101" fmla="*/ 72 h 824"/>
                <a:gd name="T102" fmla="*/ 955 w 1555"/>
                <a:gd name="T103" fmla="*/ 59 h 824"/>
                <a:gd name="T104" fmla="*/ 895 w 1555"/>
                <a:gd name="T105" fmla="*/ 54 h 824"/>
                <a:gd name="T106" fmla="*/ 858 w 1555"/>
                <a:gd name="T107" fmla="*/ 57 h 824"/>
                <a:gd name="T108" fmla="*/ 808 w 1555"/>
                <a:gd name="T109" fmla="*/ 41 h 824"/>
                <a:gd name="T110" fmla="*/ 740 w 1555"/>
                <a:gd name="T111" fmla="*/ 68 h 824"/>
                <a:gd name="T112" fmla="*/ 717 w 1555"/>
                <a:gd name="T113" fmla="*/ 60 h 824"/>
                <a:gd name="T114" fmla="*/ 663 w 1555"/>
                <a:gd name="T115" fmla="*/ 41 h 824"/>
                <a:gd name="T116" fmla="*/ 599 w 1555"/>
                <a:gd name="T117" fmla="*/ 59 h 8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555" h="824">
                  <a:moveTo>
                    <a:pt x="760" y="58"/>
                  </a:moveTo>
                  <a:cubicBezTo>
                    <a:pt x="748" y="56"/>
                    <a:pt x="744" y="54"/>
                    <a:pt x="732" y="56"/>
                  </a:cubicBezTo>
                  <a:cubicBezTo>
                    <a:pt x="725" y="60"/>
                    <a:pt x="723" y="68"/>
                    <a:pt x="716" y="72"/>
                  </a:cubicBezTo>
                  <a:cubicBezTo>
                    <a:pt x="712" y="74"/>
                    <a:pt x="704" y="76"/>
                    <a:pt x="704" y="76"/>
                  </a:cubicBezTo>
                  <a:cubicBezTo>
                    <a:pt x="694" y="60"/>
                    <a:pt x="695" y="63"/>
                    <a:pt x="676" y="60"/>
                  </a:cubicBezTo>
                  <a:cubicBezTo>
                    <a:pt x="664" y="52"/>
                    <a:pt x="671" y="41"/>
                    <a:pt x="664" y="30"/>
                  </a:cubicBezTo>
                  <a:cubicBezTo>
                    <a:pt x="655" y="16"/>
                    <a:pt x="630" y="12"/>
                    <a:pt x="614" y="8"/>
                  </a:cubicBezTo>
                  <a:cubicBezTo>
                    <a:pt x="592" y="10"/>
                    <a:pt x="602" y="8"/>
                    <a:pt x="584" y="14"/>
                  </a:cubicBezTo>
                  <a:cubicBezTo>
                    <a:pt x="578" y="16"/>
                    <a:pt x="566" y="20"/>
                    <a:pt x="566" y="20"/>
                  </a:cubicBezTo>
                  <a:cubicBezTo>
                    <a:pt x="546" y="15"/>
                    <a:pt x="567" y="23"/>
                    <a:pt x="556" y="12"/>
                  </a:cubicBezTo>
                  <a:cubicBezTo>
                    <a:pt x="551" y="7"/>
                    <a:pt x="538" y="4"/>
                    <a:pt x="532" y="0"/>
                  </a:cubicBezTo>
                  <a:cubicBezTo>
                    <a:pt x="518" y="2"/>
                    <a:pt x="504" y="3"/>
                    <a:pt x="490" y="8"/>
                  </a:cubicBezTo>
                  <a:cubicBezTo>
                    <a:pt x="484" y="25"/>
                    <a:pt x="480" y="29"/>
                    <a:pt x="466" y="38"/>
                  </a:cubicBezTo>
                  <a:cubicBezTo>
                    <a:pt x="448" y="35"/>
                    <a:pt x="450" y="32"/>
                    <a:pt x="430" y="34"/>
                  </a:cubicBezTo>
                  <a:cubicBezTo>
                    <a:pt x="422" y="37"/>
                    <a:pt x="419" y="39"/>
                    <a:pt x="414" y="46"/>
                  </a:cubicBezTo>
                  <a:cubicBezTo>
                    <a:pt x="407" y="45"/>
                    <a:pt x="384" y="42"/>
                    <a:pt x="374" y="46"/>
                  </a:cubicBezTo>
                  <a:cubicBezTo>
                    <a:pt x="372" y="47"/>
                    <a:pt x="372" y="50"/>
                    <a:pt x="370" y="52"/>
                  </a:cubicBezTo>
                  <a:cubicBezTo>
                    <a:pt x="368" y="53"/>
                    <a:pt x="366" y="53"/>
                    <a:pt x="364" y="54"/>
                  </a:cubicBezTo>
                  <a:cubicBezTo>
                    <a:pt x="361" y="63"/>
                    <a:pt x="362" y="67"/>
                    <a:pt x="370" y="72"/>
                  </a:cubicBezTo>
                  <a:cubicBezTo>
                    <a:pt x="374" y="77"/>
                    <a:pt x="377" y="79"/>
                    <a:pt x="372" y="86"/>
                  </a:cubicBezTo>
                  <a:cubicBezTo>
                    <a:pt x="368" y="91"/>
                    <a:pt x="354" y="94"/>
                    <a:pt x="354" y="94"/>
                  </a:cubicBezTo>
                  <a:cubicBezTo>
                    <a:pt x="349" y="90"/>
                    <a:pt x="336" y="86"/>
                    <a:pt x="336" y="86"/>
                  </a:cubicBezTo>
                  <a:cubicBezTo>
                    <a:pt x="326" y="88"/>
                    <a:pt x="322" y="87"/>
                    <a:pt x="316" y="96"/>
                  </a:cubicBezTo>
                  <a:cubicBezTo>
                    <a:pt x="320" y="110"/>
                    <a:pt x="331" y="110"/>
                    <a:pt x="344" y="114"/>
                  </a:cubicBezTo>
                  <a:cubicBezTo>
                    <a:pt x="350" y="116"/>
                    <a:pt x="362" y="120"/>
                    <a:pt x="362" y="120"/>
                  </a:cubicBezTo>
                  <a:cubicBezTo>
                    <a:pt x="367" y="127"/>
                    <a:pt x="372" y="131"/>
                    <a:pt x="362" y="134"/>
                  </a:cubicBezTo>
                  <a:cubicBezTo>
                    <a:pt x="350" y="126"/>
                    <a:pt x="334" y="119"/>
                    <a:pt x="320" y="114"/>
                  </a:cubicBezTo>
                  <a:cubicBezTo>
                    <a:pt x="314" y="115"/>
                    <a:pt x="308" y="115"/>
                    <a:pt x="302" y="116"/>
                  </a:cubicBezTo>
                  <a:cubicBezTo>
                    <a:pt x="298" y="117"/>
                    <a:pt x="290" y="120"/>
                    <a:pt x="290" y="120"/>
                  </a:cubicBezTo>
                  <a:cubicBezTo>
                    <a:pt x="275" y="117"/>
                    <a:pt x="272" y="99"/>
                    <a:pt x="256" y="94"/>
                  </a:cubicBezTo>
                  <a:cubicBezTo>
                    <a:pt x="253" y="95"/>
                    <a:pt x="248" y="94"/>
                    <a:pt x="246" y="96"/>
                  </a:cubicBezTo>
                  <a:cubicBezTo>
                    <a:pt x="243" y="99"/>
                    <a:pt x="242" y="108"/>
                    <a:pt x="242" y="108"/>
                  </a:cubicBezTo>
                  <a:cubicBezTo>
                    <a:pt x="245" y="116"/>
                    <a:pt x="262" y="124"/>
                    <a:pt x="262" y="124"/>
                  </a:cubicBezTo>
                  <a:cubicBezTo>
                    <a:pt x="275" y="143"/>
                    <a:pt x="278" y="153"/>
                    <a:pt x="298" y="166"/>
                  </a:cubicBezTo>
                  <a:cubicBezTo>
                    <a:pt x="306" y="178"/>
                    <a:pt x="306" y="194"/>
                    <a:pt x="314" y="206"/>
                  </a:cubicBezTo>
                  <a:cubicBezTo>
                    <a:pt x="310" y="217"/>
                    <a:pt x="294" y="217"/>
                    <a:pt x="284" y="220"/>
                  </a:cubicBezTo>
                  <a:cubicBezTo>
                    <a:pt x="280" y="221"/>
                    <a:pt x="272" y="224"/>
                    <a:pt x="272" y="224"/>
                  </a:cubicBezTo>
                  <a:cubicBezTo>
                    <a:pt x="261" y="223"/>
                    <a:pt x="250" y="225"/>
                    <a:pt x="246" y="214"/>
                  </a:cubicBezTo>
                  <a:cubicBezTo>
                    <a:pt x="257" y="210"/>
                    <a:pt x="267" y="212"/>
                    <a:pt x="278" y="208"/>
                  </a:cubicBezTo>
                  <a:cubicBezTo>
                    <a:pt x="283" y="201"/>
                    <a:pt x="284" y="203"/>
                    <a:pt x="280" y="194"/>
                  </a:cubicBezTo>
                  <a:cubicBezTo>
                    <a:pt x="280" y="193"/>
                    <a:pt x="245" y="150"/>
                    <a:pt x="242" y="148"/>
                  </a:cubicBezTo>
                  <a:cubicBezTo>
                    <a:pt x="238" y="136"/>
                    <a:pt x="239" y="128"/>
                    <a:pt x="228" y="120"/>
                  </a:cubicBezTo>
                  <a:cubicBezTo>
                    <a:pt x="226" y="114"/>
                    <a:pt x="230" y="102"/>
                    <a:pt x="230" y="102"/>
                  </a:cubicBezTo>
                  <a:cubicBezTo>
                    <a:pt x="210" y="89"/>
                    <a:pt x="242" y="108"/>
                    <a:pt x="214" y="100"/>
                  </a:cubicBezTo>
                  <a:cubicBezTo>
                    <a:pt x="211" y="99"/>
                    <a:pt x="202" y="87"/>
                    <a:pt x="198" y="84"/>
                  </a:cubicBezTo>
                  <a:cubicBezTo>
                    <a:pt x="187" y="86"/>
                    <a:pt x="184" y="86"/>
                    <a:pt x="176" y="94"/>
                  </a:cubicBezTo>
                  <a:cubicBezTo>
                    <a:pt x="174" y="100"/>
                    <a:pt x="172" y="106"/>
                    <a:pt x="170" y="112"/>
                  </a:cubicBezTo>
                  <a:cubicBezTo>
                    <a:pt x="169" y="114"/>
                    <a:pt x="168" y="118"/>
                    <a:pt x="168" y="118"/>
                  </a:cubicBezTo>
                  <a:cubicBezTo>
                    <a:pt x="168" y="119"/>
                    <a:pt x="162" y="144"/>
                    <a:pt x="166" y="148"/>
                  </a:cubicBezTo>
                  <a:cubicBezTo>
                    <a:pt x="175" y="157"/>
                    <a:pt x="194" y="155"/>
                    <a:pt x="204" y="162"/>
                  </a:cubicBezTo>
                  <a:cubicBezTo>
                    <a:pt x="208" y="165"/>
                    <a:pt x="216" y="170"/>
                    <a:pt x="216" y="170"/>
                  </a:cubicBezTo>
                  <a:cubicBezTo>
                    <a:pt x="221" y="184"/>
                    <a:pt x="221" y="178"/>
                    <a:pt x="218" y="188"/>
                  </a:cubicBezTo>
                  <a:cubicBezTo>
                    <a:pt x="204" y="186"/>
                    <a:pt x="205" y="182"/>
                    <a:pt x="194" y="176"/>
                  </a:cubicBezTo>
                  <a:cubicBezTo>
                    <a:pt x="185" y="171"/>
                    <a:pt x="164" y="172"/>
                    <a:pt x="160" y="172"/>
                  </a:cubicBezTo>
                  <a:cubicBezTo>
                    <a:pt x="140" y="159"/>
                    <a:pt x="120" y="169"/>
                    <a:pt x="96" y="170"/>
                  </a:cubicBezTo>
                  <a:cubicBezTo>
                    <a:pt x="99" y="178"/>
                    <a:pt x="103" y="178"/>
                    <a:pt x="106" y="186"/>
                  </a:cubicBezTo>
                  <a:cubicBezTo>
                    <a:pt x="103" y="202"/>
                    <a:pt x="103" y="199"/>
                    <a:pt x="92" y="192"/>
                  </a:cubicBezTo>
                  <a:cubicBezTo>
                    <a:pt x="86" y="183"/>
                    <a:pt x="90" y="184"/>
                    <a:pt x="74" y="188"/>
                  </a:cubicBezTo>
                  <a:cubicBezTo>
                    <a:pt x="70" y="189"/>
                    <a:pt x="62" y="192"/>
                    <a:pt x="62" y="192"/>
                  </a:cubicBezTo>
                  <a:cubicBezTo>
                    <a:pt x="49" y="211"/>
                    <a:pt x="43" y="237"/>
                    <a:pt x="26" y="254"/>
                  </a:cubicBezTo>
                  <a:cubicBezTo>
                    <a:pt x="23" y="266"/>
                    <a:pt x="25" y="259"/>
                    <a:pt x="20" y="274"/>
                  </a:cubicBezTo>
                  <a:cubicBezTo>
                    <a:pt x="19" y="278"/>
                    <a:pt x="16" y="286"/>
                    <a:pt x="16" y="286"/>
                  </a:cubicBezTo>
                  <a:cubicBezTo>
                    <a:pt x="11" y="325"/>
                    <a:pt x="16" y="366"/>
                    <a:pt x="6" y="404"/>
                  </a:cubicBezTo>
                  <a:cubicBezTo>
                    <a:pt x="4" y="423"/>
                    <a:pt x="2" y="441"/>
                    <a:pt x="0" y="460"/>
                  </a:cubicBezTo>
                  <a:cubicBezTo>
                    <a:pt x="1" y="530"/>
                    <a:pt x="3" y="592"/>
                    <a:pt x="14" y="660"/>
                  </a:cubicBezTo>
                  <a:cubicBezTo>
                    <a:pt x="15" y="683"/>
                    <a:pt x="12" y="717"/>
                    <a:pt x="26" y="738"/>
                  </a:cubicBezTo>
                  <a:cubicBezTo>
                    <a:pt x="31" y="759"/>
                    <a:pt x="39" y="781"/>
                    <a:pt x="58" y="794"/>
                  </a:cubicBezTo>
                  <a:cubicBezTo>
                    <a:pt x="66" y="806"/>
                    <a:pt x="81" y="818"/>
                    <a:pt x="96" y="820"/>
                  </a:cubicBezTo>
                  <a:cubicBezTo>
                    <a:pt x="109" y="822"/>
                    <a:pt x="134" y="824"/>
                    <a:pt x="134" y="824"/>
                  </a:cubicBezTo>
                  <a:cubicBezTo>
                    <a:pt x="155" y="823"/>
                    <a:pt x="177" y="823"/>
                    <a:pt x="198" y="822"/>
                  </a:cubicBezTo>
                  <a:cubicBezTo>
                    <a:pt x="210" y="821"/>
                    <a:pt x="234" y="818"/>
                    <a:pt x="234" y="818"/>
                  </a:cubicBezTo>
                  <a:cubicBezTo>
                    <a:pt x="251" y="814"/>
                    <a:pt x="266" y="808"/>
                    <a:pt x="282" y="804"/>
                  </a:cubicBezTo>
                  <a:cubicBezTo>
                    <a:pt x="296" y="795"/>
                    <a:pt x="310" y="785"/>
                    <a:pt x="324" y="776"/>
                  </a:cubicBezTo>
                  <a:cubicBezTo>
                    <a:pt x="341" y="751"/>
                    <a:pt x="370" y="737"/>
                    <a:pt x="394" y="720"/>
                  </a:cubicBezTo>
                  <a:cubicBezTo>
                    <a:pt x="408" y="710"/>
                    <a:pt x="418" y="696"/>
                    <a:pt x="432" y="686"/>
                  </a:cubicBezTo>
                  <a:cubicBezTo>
                    <a:pt x="459" y="667"/>
                    <a:pt x="489" y="650"/>
                    <a:pt x="516" y="632"/>
                  </a:cubicBezTo>
                  <a:cubicBezTo>
                    <a:pt x="524" y="620"/>
                    <a:pt x="539" y="615"/>
                    <a:pt x="550" y="604"/>
                  </a:cubicBezTo>
                  <a:cubicBezTo>
                    <a:pt x="576" y="578"/>
                    <a:pt x="614" y="529"/>
                    <a:pt x="648" y="516"/>
                  </a:cubicBezTo>
                  <a:cubicBezTo>
                    <a:pt x="678" y="486"/>
                    <a:pt x="721" y="456"/>
                    <a:pt x="762" y="446"/>
                  </a:cubicBezTo>
                  <a:cubicBezTo>
                    <a:pt x="775" y="437"/>
                    <a:pt x="791" y="433"/>
                    <a:pt x="806" y="428"/>
                  </a:cubicBezTo>
                  <a:cubicBezTo>
                    <a:pt x="819" y="424"/>
                    <a:pt x="830" y="415"/>
                    <a:pt x="844" y="412"/>
                  </a:cubicBezTo>
                  <a:cubicBezTo>
                    <a:pt x="863" y="399"/>
                    <a:pt x="885" y="379"/>
                    <a:pt x="906" y="372"/>
                  </a:cubicBezTo>
                  <a:cubicBezTo>
                    <a:pt x="935" y="349"/>
                    <a:pt x="973" y="341"/>
                    <a:pt x="1002" y="318"/>
                  </a:cubicBezTo>
                  <a:cubicBezTo>
                    <a:pt x="1020" y="303"/>
                    <a:pt x="1042" y="294"/>
                    <a:pt x="1060" y="280"/>
                  </a:cubicBezTo>
                  <a:cubicBezTo>
                    <a:pt x="1071" y="272"/>
                    <a:pt x="1084" y="259"/>
                    <a:pt x="1098" y="254"/>
                  </a:cubicBezTo>
                  <a:cubicBezTo>
                    <a:pt x="1121" y="237"/>
                    <a:pt x="1149" y="230"/>
                    <a:pt x="1174" y="216"/>
                  </a:cubicBezTo>
                  <a:cubicBezTo>
                    <a:pt x="1193" y="205"/>
                    <a:pt x="1210" y="188"/>
                    <a:pt x="1230" y="180"/>
                  </a:cubicBezTo>
                  <a:cubicBezTo>
                    <a:pt x="1241" y="169"/>
                    <a:pt x="1272" y="146"/>
                    <a:pt x="1288" y="142"/>
                  </a:cubicBezTo>
                  <a:cubicBezTo>
                    <a:pt x="1306" y="130"/>
                    <a:pt x="1329" y="126"/>
                    <a:pt x="1350" y="120"/>
                  </a:cubicBezTo>
                  <a:cubicBezTo>
                    <a:pt x="1375" y="112"/>
                    <a:pt x="1400" y="104"/>
                    <a:pt x="1426" y="98"/>
                  </a:cubicBezTo>
                  <a:cubicBezTo>
                    <a:pt x="1436" y="88"/>
                    <a:pt x="1460" y="80"/>
                    <a:pt x="1474" y="76"/>
                  </a:cubicBezTo>
                  <a:cubicBezTo>
                    <a:pt x="1491" y="65"/>
                    <a:pt x="1485" y="41"/>
                    <a:pt x="1502" y="30"/>
                  </a:cubicBezTo>
                  <a:cubicBezTo>
                    <a:pt x="1506" y="23"/>
                    <a:pt x="1537" y="28"/>
                    <a:pt x="1544" y="26"/>
                  </a:cubicBezTo>
                  <a:cubicBezTo>
                    <a:pt x="1545" y="24"/>
                    <a:pt x="1546" y="22"/>
                    <a:pt x="1548" y="20"/>
                  </a:cubicBezTo>
                  <a:cubicBezTo>
                    <a:pt x="1550" y="19"/>
                    <a:pt x="1555" y="20"/>
                    <a:pt x="1554" y="18"/>
                  </a:cubicBezTo>
                  <a:cubicBezTo>
                    <a:pt x="1549" y="10"/>
                    <a:pt x="1527" y="3"/>
                    <a:pt x="1518" y="0"/>
                  </a:cubicBezTo>
                  <a:cubicBezTo>
                    <a:pt x="1483" y="3"/>
                    <a:pt x="1450" y="10"/>
                    <a:pt x="1414" y="12"/>
                  </a:cubicBezTo>
                  <a:cubicBezTo>
                    <a:pt x="1399" y="17"/>
                    <a:pt x="1405" y="13"/>
                    <a:pt x="1396" y="22"/>
                  </a:cubicBezTo>
                  <a:cubicBezTo>
                    <a:pt x="1394" y="28"/>
                    <a:pt x="1382" y="36"/>
                    <a:pt x="1382" y="36"/>
                  </a:cubicBezTo>
                  <a:cubicBezTo>
                    <a:pt x="1375" y="58"/>
                    <a:pt x="1394" y="54"/>
                    <a:pt x="1356" y="58"/>
                  </a:cubicBezTo>
                  <a:cubicBezTo>
                    <a:pt x="1351" y="66"/>
                    <a:pt x="1347" y="82"/>
                    <a:pt x="1340" y="88"/>
                  </a:cubicBezTo>
                  <a:cubicBezTo>
                    <a:pt x="1336" y="91"/>
                    <a:pt x="1328" y="96"/>
                    <a:pt x="1328" y="96"/>
                  </a:cubicBezTo>
                  <a:cubicBezTo>
                    <a:pt x="1321" y="94"/>
                    <a:pt x="1310" y="86"/>
                    <a:pt x="1310" y="86"/>
                  </a:cubicBezTo>
                  <a:cubicBezTo>
                    <a:pt x="1300" y="71"/>
                    <a:pt x="1296" y="76"/>
                    <a:pt x="1276" y="78"/>
                  </a:cubicBezTo>
                  <a:cubicBezTo>
                    <a:pt x="1261" y="83"/>
                    <a:pt x="1240" y="78"/>
                    <a:pt x="1224" y="76"/>
                  </a:cubicBezTo>
                  <a:cubicBezTo>
                    <a:pt x="1215" y="75"/>
                    <a:pt x="1196" y="72"/>
                    <a:pt x="1196" y="72"/>
                  </a:cubicBezTo>
                  <a:cubicBezTo>
                    <a:pt x="1178" y="66"/>
                    <a:pt x="1188" y="68"/>
                    <a:pt x="1166" y="70"/>
                  </a:cubicBezTo>
                  <a:cubicBezTo>
                    <a:pt x="1159" y="72"/>
                    <a:pt x="1146" y="76"/>
                    <a:pt x="1146" y="76"/>
                  </a:cubicBezTo>
                  <a:cubicBezTo>
                    <a:pt x="1130" y="71"/>
                    <a:pt x="1113" y="69"/>
                    <a:pt x="1096" y="68"/>
                  </a:cubicBezTo>
                  <a:cubicBezTo>
                    <a:pt x="1091" y="61"/>
                    <a:pt x="1088" y="57"/>
                    <a:pt x="1080" y="54"/>
                  </a:cubicBezTo>
                  <a:cubicBezTo>
                    <a:pt x="1061" y="56"/>
                    <a:pt x="1042" y="62"/>
                    <a:pt x="1024" y="68"/>
                  </a:cubicBezTo>
                  <a:cubicBezTo>
                    <a:pt x="1019" y="89"/>
                    <a:pt x="1007" y="87"/>
                    <a:pt x="988" y="90"/>
                  </a:cubicBezTo>
                  <a:cubicBezTo>
                    <a:pt x="985" y="100"/>
                    <a:pt x="985" y="103"/>
                    <a:pt x="974" y="100"/>
                  </a:cubicBezTo>
                  <a:cubicBezTo>
                    <a:pt x="966" y="92"/>
                    <a:pt x="968" y="83"/>
                    <a:pt x="958" y="80"/>
                  </a:cubicBezTo>
                  <a:cubicBezTo>
                    <a:pt x="944" y="85"/>
                    <a:pt x="950" y="82"/>
                    <a:pt x="940" y="88"/>
                  </a:cubicBezTo>
                  <a:cubicBezTo>
                    <a:pt x="921" y="75"/>
                    <a:pt x="908" y="61"/>
                    <a:pt x="886" y="54"/>
                  </a:cubicBezTo>
                  <a:cubicBezTo>
                    <a:pt x="863" y="56"/>
                    <a:pt x="843" y="60"/>
                    <a:pt x="820" y="62"/>
                  </a:cubicBezTo>
                  <a:cubicBezTo>
                    <a:pt x="806" y="67"/>
                    <a:pt x="811" y="74"/>
                    <a:pt x="800" y="78"/>
                  </a:cubicBezTo>
                  <a:cubicBezTo>
                    <a:pt x="782" y="75"/>
                    <a:pt x="773" y="71"/>
                    <a:pt x="760" y="5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69" name="Freeform 110"/>
            <p:cNvSpPr>
              <a:spLocks/>
            </p:cNvSpPr>
            <p:nvPr/>
          </p:nvSpPr>
          <p:spPr bwMode="ltGray">
            <a:xfrm>
              <a:off x="3185" y="1299"/>
              <a:ext cx="141" cy="108"/>
            </a:xfrm>
            <a:custGeom>
              <a:avLst/>
              <a:gdLst>
                <a:gd name="T0" fmla="*/ 128 w 189"/>
                <a:gd name="T1" fmla="*/ 3 h 144"/>
                <a:gd name="T2" fmla="*/ 138 w 189"/>
                <a:gd name="T3" fmla="*/ 3 h 144"/>
                <a:gd name="T4" fmla="*/ 141 w 189"/>
                <a:gd name="T5" fmla="*/ 12 h 144"/>
                <a:gd name="T6" fmla="*/ 140 w 189"/>
                <a:gd name="T7" fmla="*/ 18 h 144"/>
                <a:gd name="T8" fmla="*/ 98 w 189"/>
                <a:gd name="T9" fmla="*/ 33 h 144"/>
                <a:gd name="T10" fmla="*/ 81 w 189"/>
                <a:gd name="T11" fmla="*/ 44 h 144"/>
                <a:gd name="T12" fmla="*/ 72 w 189"/>
                <a:gd name="T13" fmla="*/ 47 h 144"/>
                <a:gd name="T14" fmla="*/ 53 w 189"/>
                <a:gd name="T15" fmla="*/ 62 h 144"/>
                <a:gd name="T16" fmla="*/ 56 w 189"/>
                <a:gd name="T17" fmla="*/ 69 h 144"/>
                <a:gd name="T18" fmla="*/ 62 w 189"/>
                <a:gd name="T19" fmla="*/ 87 h 144"/>
                <a:gd name="T20" fmla="*/ 80 w 189"/>
                <a:gd name="T21" fmla="*/ 95 h 144"/>
                <a:gd name="T22" fmla="*/ 69 w 189"/>
                <a:gd name="T23" fmla="*/ 105 h 144"/>
                <a:gd name="T24" fmla="*/ 62 w 189"/>
                <a:gd name="T25" fmla="*/ 98 h 144"/>
                <a:gd name="T26" fmla="*/ 53 w 189"/>
                <a:gd name="T27" fmla="*/ 101 h 144"/>
                <a:gd name="T28" fmla="*/ 16 w 189"/>
                <a:gd name="T29" fmla="*/ 92 h 144"/>
                <a:gd name="T30" fmla="*/ 14 w 189"/>
                <a:gd name="T31" fmla="*/ 80 h 144"/>
                <a:gd name="T32" fmla="*/ 35 w 189"/>
                <a:gd name="T33" fmla="*/ 68 h 144"/>
                <a:gd name="T34" fmla="*/ 38 w 189"/>
                <a:gd name="T35" fmla="*/ 57 h 144"/>
                <a:gd name="T36" fmla="*/ 35 w 189"/>
                <a:gd name="T37" fmla="*/ 48 h 144"/>
                <a:gd name="T38" fmla="*/ 54 w 189"/>
                <a:gd name="T39" fmla="*/ 35 h 144"/>
                <a:gd name="T40" fmla="*/ 72 w 189"/>
                <a:gd name="T41" fmla="*/ 27 h 144"/>
                <a:gd name="T42" fmla="*/ 84 w 189"/>
                <a:gd name="T43" fmla="*/ 18 h 144"/>
                <a:gd name="T44" fmla="*/ 128 w 189"/>
                <a:gd name="T45" fmla="*/ 3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0" name="Freeform 111"/>
            <p:cNvSpPr>
              <a:spLocks/>
            </p:cNvSpPr>
            <p:nvPr/>
          </p:nvSpPr>
          <p:spPr bwMode="ltGray">
            <a:xfrm>
              <a:off x="3269" y="1403"/>
              <a:ext cx="40" cy="12"/>
            </a:xfrm>
            <a:custGeom>
              <a:avLst/>
              <a:gdLst>
                <a:gd name="T0" fmla="*/ 18 w 53"/>
                <a:gd name="T1" fmla="*/ 0 h 17"/>
                <a:gd name="T2" fmla="*/ 9 w 53"/>
                <a:gd name="T3" fmla="*/ 1 h 17"/>
                <a:gd name="T4" fmla="*/ 24 w 53"/>
                <a:gd name="T5" fmla="*/ 11 h 17"/>
                <a:gd name="T6" fmla="*/ 33 w 53"/>
                <a:gd name="T7" fmla="*/ 10 h 17"/>
                <a:gd name="T8" fmla="*/ 18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1" name="Freeform 112"/>
            <p:cNvSpPr>
              <a:spLocks/>
            </p:cNvSpPr>
            <p:nvPr/>
          </p:nvSpPr>
          <p:spPr bwMode="ltGray">
            <a:xfrm>
              <a:off x="3474" y="1247"/>
              <a:ext cx="42" cy="28"/>
            </a:xfrm>
            <a:custGeom>
              <a:avLst/>
              <a:gdLst>
                <a:gd name="T0" fmla="*/ 42 w 57"/>
                <a:gd name="T1" fmla="*/ 3 h 37"/>
                <a:gd name="T2" fmla="*/ 18 w 57"/>
                <a:gd name="T3" fmla="*/ 18 h 37"/>
                <a:gd name="T4" fmla="*/ 8 w 57"/>
                <a:gd name="T5" fmla="*/ 26 h 37"/>
                <a:gd name="T6" fmla="*/ 7 w 57"/>
                <a:gd name="T7" fmla="*/ 3 h 37"/>
                <a:gd name="T8" fmla="*/ 15 w 57"/>
                <a:gd name="T9" fmla="*/ 0 h 37"/>
                <a:gd name="T10" fmla="*/ 42 w 57"/>
                <a:gd name="T11" fmla="*/ 3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2" name="Freeform 113"/>
            <p:cNvSpPr>
              <a:spLocks/>
            </p:cNvSpPr>
            <p:nvPr/>
          </p:nvSpPr>
          <p:spPr bwMode="ltGray">
            <a:xfrm>
              <a:off x="3504" y="1260"/>
              <a:ext cx="50" cy="20"/>
            </a:xfrm>
            <a:custGeom>
              <a:avLst/>
              <a:gdLst>
                <a:gd name="T0" fmla="*/ 21 w 68"/>
                <a:gd name="T1" fmla="*/ 0 h 26"/>
                <a:gd name="T2" fmla="*/ 8 w 68"/>
                <a:gd name="T3" fmla="*/ 5 h 26"/>
                <a:gd name="T4" fmla="*/ 42 w 68"/>
                <a:gd name="T5" fmla="*/ 20 h 26"/>
                <a:gd name="T6" fmla="*/ 46 w 68"/>
                <a:gd name="T7" fmla="*/ 18 h 26"/>
                <a:gd name="T8" fmla="*/ 2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3" name="Freeform 114"/>
            <p:cNvSpPr>
              <a:spLocks/>
            </p:cNvSpPr>
            <p:nvPr/>
          </p:nvSpPr>
          <p:spPr bwMode="ltGray">
            <a:xfrm>
              <a:off x="3558" y="1263"/>
              <a:ext cx="50" cy="32"/>
            </a:xfrm>
            <a:custGeom>
              <a:avLst/>
              <a:gdLst>
                <a:gd name="T0" fmla="*/ 38 w 66"/>
                <a:gd name="T1" fmla="*/ 7 h 43"/>
                <a:gd name="T2" fmla="*/ 20 w 66"/>
                <a:gd name="T3" fmla="*/ 7 h 43"/>
                <a:gd name="T4" fmla="*/ 8 w 66"/>
                <a:gd name="T5" fmla="*/ 7 h 43"/>
                <a:gd name="T6" fmla="*/ 6 w 66"/>
                <a:gd name="T7" fmla="*/ 26 h 43"/>
                <a:gd name="T8" fmla="*/ 24 w 66"/>
                <a:gd name="T9" fmla="*/ 32 h 43"/>
                <a:gd name="T10" fmla="*/ 47 w 66"/>
                <a:gd name="T11" fmla="*/ 20 h 43"/>
                <a:gd name="T12" fmla="*/ 38 w 66"/>
                <a:gd name="T13" fmla="*/ 7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4" name="Freeform 115"/>
            <p:cNvSpPr>
              <a:spLocks/>
            </p:cNvSpPr>
            <p:nvPr/>
          </p:nvSpPr>
          <p:spPr bwMode="ltGray">
            <a:xfrm>
              <a:off x="3907" y="1290"/>
              <a:ext cx="88" cy="31"/>
            </a:xfrm>
            <a:custGeom>
              <a:avLst/>
              <a:gdLst>
                <a:gd name="T0" fmla="*/ 11 w 117"/>
                <a:gd name="T1" fmla="*/ 0 h 41"/>
                <a:gd name="T2" fmla="*/ 6 w 117"/>
                <a:gd name="T3" fmla="*/ 12 h 41"/>
                <a:gd name="T4" fmla="*/ 38 w 117"/>
                <a:gd name="T5" fmla="*/ 23 h 41"/>
                <a:gd name="T6" fmla="*/ 57 w 117"/>
                <a:gd name="T7" fmla="*/ 27 h 41"/>
                <a:gd name="T8" fmla="*/ 84 w 117"/>
                <a:gd name="T9" fmla="*/ 17 h 41"/>
                <a:gd name="T10" fmla="*/ 59 w 117"/>
                <a:gd name="T11" fmla="*/ 3 h 41"/>
                <a:gd name="T12" fmla="*/ 11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5" name="Freeform 116"/>
            <p:cNvSpPr>
              <a:spLocks/>
            </p:cNvSpPr>
            <p:nvPr/>
          </p:nvSpPr>
          <p:spPr bwMode="ltGray">
            <a:xfrm>
              <a:off x="3997" y="1289"/>
              <a:ext cx="46" cy="24"/>
            </a:xfrm>
            <a:custGeom>
              <a:avLst/>
              <a:gdLst>
                <a:gd name="T0" fmla="*/ 24 w 62"/>
                <a:gd name="T1" fmla="*/ 3 h 32"/>
                <a:gd name="T2" fmla="*/ 46 w 62"/>
                <a:gd name="T3" fmla="*/ 8 h 32"/>
                <a:gd name="T4" fmla="*/ 22 w 62"/>
                <a:gd name="T5" fmla="*/ 24 h 32"/>
                <a:gd name="T6" fmla="*/ 4 w 62"/>
                <a:gd name="T7" fmla="*/ 17 h 32"/>
                <a:gd name="T8" fmla="*/ 24 w 62"/>
                <a:gd name="T9" fmla="*/ 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6" name="Freeform 117"/>
            <p:cNvSpPr>
              <a:spLocks/>
            </p:cNvSpPr>
            <p:nvPr/>
          </p:nvSpPr>
          <p:spPr bwMode="ltGray">
            <a:xfrm>
              <a:off x="3976" y="1318"/>
              <a:ext cx="37" cy="17"/>
            </a:xfrm>
            <a:custGeom>
              <a:avLst/>
              <a:gdLst>
                <a:gd name="T0" fmla="*/ 15 w 49"/>
                <a:gd name="T1" fmla="*/ 1 h 23"/>
                <a:gd name="T2" fmla="*/ 5 w 49"/>
                <a:gd name="T3" fmla="*/ 4 h 23"/>
                <a:gd name="T4" fmla="*/ 29 w 49"/>
                <a:gd name="T5" fmla="*/ 17 h 23"/>
                <a:gd name="T6" fmla="*/ 15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7" name="Freeform 118"/>
            <p:cNvSpPr>
              <a:spLocks/>
            </p:cNvSpPr>
            <p:nvPr/>
          </p:nvSpPr>
          <p:spPr bwMode="ltGray">
            <a:xfrm>
              <a:off x="4228" y="1542"/>
              <a:ext cx="76" cy="114"/>
            </a:xfrm>
            <a:custGeom>
              <a:avLst/>
              <a:gdLst>
                <a:gd name="T0" fmla="*/ 4 w 102"/>
                <a:gd name="T1" fmla="*/ 0 h 152"/>
                <a:gd name="T2" fmla="*/ 0 w 102"/>
                <a:gd name="T3" fmla="*/ 14 h 152"/>
                <a:gd name="T4" fmla="*/ 10 w 102"/>
                <a:gd name="T5" fmla="*/ 32 h 152"/>
                <a:gd name="T6" fmla="*/ 24 w 102"/>
                <a:gd name="T7" fmla="*/ 54 h 152"/>
                <a:gd name="T8" fmla="*/ 27 w 102"/>
                <a:gd name="T9" fmla="*/ 78 h 152"/>
                <a:gd name="T10" fmla="*/ 60 w 102"/>
                <a:gd name="T11" fmla="*/ 114 h 152"/>
                <a:gd name="T12" fmla="*/ 64 w 102"/>
                <a:gd name="T13" fmla="*/ 93 h 152"/>
                <a:gd name="T14" fmla="*/ 55 w 102"/>
                <a:gd name="T15" fmla="*/ 77 h 152"/>
                <a:gd name="T16" fmla="*/ 46 w 102"/>
                <a:gd name="T17" fmla="*/ 69 h 152"/>
                <a:gd name="T18" fmla="*/ 39 w 102"/>
                <a:gd name="T19" fmla="*/ 56 h 152"/>
                <a:gd name="T20" fmla="*/ 31 w 102"/>
                <a:gd name="T21" fmla="*/ 33 h 152"/>
                <a:gd name="T22" fmla="*/ 3 w 102"/>
                <a:gd name="T23" fmla="*/ 9 h 152"/>
                <a:gd name="T24" fmla="*/ 4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8" name="Freeform 119"/>
            <p:cNvSpPr>
              <a:spLocks/>
            </p:cNvSpPr>
            <p:nvPr/>
          </p:nvSpPr>
          <p:spPr bwMode="ltGray">
            <a:xfrm>
              <a:off x="4289" y="1660"/>
              <a:ext cx="55" cy="78"/>
            </a:xfrm>
            <a:custGeom>
              <a:avLst/>
              <a:gdLst>
                <a:gd name="T0" fmla="*/ 48 w 74"/>
                <a:gd name="T1" fmla="*/ 17 h 103"/>
                <a:gd name="T2" fmla="*/ 55 w 74"/>
                <a:gd name="T3" fmla="*/ 30 h 103"/>
                <a:gd name="T4" fmla="*/ 22 w 74"/>
                <a:gd name="T5" fmla="*/ 64 h 103"/>
                <a:gd name="T6" fmla="*/ 24 w 74"/>
                <a:gd name="T7" fmla="*/ 76 h 103"/>
                <a:gd name="T8" fmla="*/ 15 w 74"/>
                <a:gd name="T9" fmla="*/ 71 h 103"/>
                <a:gd name="T10" fmla="*/ 4 w 74"/>
                <a:gd name="T11" fmla="*/ 64 h 103"/>
                <a:gd name="T12" fmla="*/ 0 w 74"/>
                <a:gd name="T13" fmla="*/ 62 h 103"/>
                <a:gd name="T14" fmla="*/ 7 w 74"/>
                <a:gd name="T15" fmla="*/ 44 h 103"/>
                <a:gd name="T16" fmla="*/ 9 w 74"/>
                <a:gd name="T17" fmla="*/ 39 h 103"/>
                <a:gd name="T18" fmla="*/ 1 w 74"/>
                <a:gd name="T19" fmla="*/ 18 h 103"/>
                <a:gd name="T20" fmla="*/ 3 w 74"/>
                <a:gd name="T21" fmla="*/ 11 h 103"/>
                <a:gd name="T22" fmla="*/ 19 w 74"/>
                <a:gd name="T23" fmla="*/ 17 h 103"/>
                <a:gd name="T24" fmla="*/ 27 w 74"/>
                <a:gd name="T25" fmla="*/ 27 h 103"/>
                <a:gd name="T26" fmla="*/ 48 w 74"/>
                <a:gd name="T27" fmla="*/ 17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79" name="Freeform 120"/>
            <p:cNvSpPr>
              <a:spLocks/>
            </p:cNvSpPr>
            <p:nvPr/>
          </p:nvSpPr>
          <p:spPr bwMode="ltGray">
            <a:xfrm>
              <a:off x="4253" y="1740"/>
              <a:ext cx="109" cy="189"/>
            </a:xfrm>
            <a:custGeom>
              <a:avLst/>
              <a:gdLst>
                <a:gd name="T0" fmla="*/ 61 w 146"/>
                <a:gd name="T1" fmla="*/ 75 h 252"/>
                <a:gd name="T2" fmla="*/ 49 w 146"/>
                <a:gd name="T3" fmla="*/ 80 h 252"/>
                <a:gd name="T4" fmla="*/ 48 w 146"/>
                <a:gd name="T5" fmla="*/ 99 h 252"/>
                <a:gd name="T6" fmla="*/ 16 w 146"/>
                <a:gd name="T7" fmla="*/ 110 h 252"/>
                <a:gd name="T8" fmla="*/ 6 w 146"/>
                <a:gd name="T9" fmla="*/ 126 h 252"/>
                <a:gd name="T10" fmla="*/ 15 w 146"/>
                <a:gd name="T11" fmla="*/ 137 h 252"/>
                <a:gd name="T12" fmla="*/ 6 w 146"/>
                <a:gd name="T13" fmla="*/ 149 h 252"/>
                <a:gd name="T14" fmla="*/ 18 w 146"/>
                <a:gd name="T15" fmla="*/ 189 h 252"/>
                <a:gd name="T16" fmla="*/ 21 w 146"/>
                <a:gd name="T17" fmla="*/ 161 h 252"/>
                <a:gd name="T18" fmla="*/ 16 w 146"/>
                <a:gd name="T19" fmla="*/ 144 h 252"/>
                <a:gd name="T20" fmla="*/ 31 w 146"/>
                <a:gd name="T21" fmla="*/ 132 h 252"/>
                <a:gd name="T22" fmla="*/ 39 w 146"/>
                <a:gd name="T23" fmla="*/ 119 h 252"/>
                <a:gd name="T24" fmla="*/ 49 w 146"/>
                <a:gd name="T25" fmla="*/ 131 h 252"/>
                <a:gd name="T26" fmla="*/ 33 w 146"/>
                <a:gd name="T27" fmla="*/ 143 h 252"/>
                <a:gd name="T28" fmla="*/ 42 w 146"/>
                <a:gd name="T29" fmla="*/ 150 h 252"/>
                <a:gd name="T30" fmla="*/ 51 w 146"/>
                <a:gd name="T31" fmla="*/ 134 h 252"/>
                <a:gd name="T32" fmla="*/ 63 w 146"/>
                <a:gd name="T33" fmla="*/ 138 h 252"/>
                <a:gd name="T34" fmla="*/ 78 w 146"/>
                <a:gd name="T35" fmla="*/ 111 h 252"/>
                <a:gd name="T36" fmla="*/ 85 w 146"/>
                <a:gd name="T37" fmla="*/ 117 h 252"/>
                <a:gd name="T38" fmla="*/ 102 w 146"/>
                <a:gd name="T39" fmla="*/ 111 h 252"/>
                <a:gd name="T40" fmla="*/ 109 w 146"/>
                <a:gd name="T41" fmla="*/ 98 h 252"/>
                <a:gd name="T42" fmla="*/ 106 w 146"/>
                <a:gd name="T43" fmla="*/ 83 h 252"/>
                <a:gd name="T44" fmla="*/ 100 w 146"/>
                <a:gd name="T45" fmla="*/ 74 h 252"/>
                <a:gd name="T46" fmla="*/ 91 w 146"/>
                <a:gd name="T47" fmla="*/ 30 h 252"/>
                <a:gd name="T48" fmla="*/ 70 w 146"/>
                <a:gd name="T49" fmla="*/ 0 h 252"/>
                <a:gd name="T50" fmla="*/ 58 w 146"/>
                <a:gd name="T51" fmla="*/ 9 h 252"/>
                <a:gd name="T52" fmla="*/ 72 w 146"/>
                <a:gd name="T53" fmla="*/ 26 h 252"/>
                <a:gd name="T54" fmla="*/ 72 w 146"/>
                <a:gd name="T55" fmla="*/ 48 h 252"/>
                <a:gd name="T56" fmla="*/ 61 w 146"/>
                <a:gd name="T57" fmla="*/ 75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0" name="Freeform 121"/>
            <p:cNvSpPr>
              <a:spLocks/>
            </p:cNvSpPr>
            <p:nvPr/>
          </p:nvSpPr>
          <p:spPr bwMode="ltGray">
            <a:xfrm>
              <a:off x="3192" y="1236"/>
              <a:ext cx="52" cy="30"/>
            </a:xfrm>
            <a:custGeom>
              <a:avLst/>
              <a:gdLst>
                <a:gd name="T0" fmla="*/ 44 w 70"/>
                <a:gd name="T1" fmla="*/ 0 h 40"/>
                <a:gd name="T2" fmla="*/ 48 w 70"/>
                <a:gd name="T3" fmla="*/ 15 h 40"/>
                <a:gd name="T4" fmla="*/ 30 w 70"/>
                <a:gd name="T5" fmla="*/ 18 h 40"/>
                <a:gd name="T6" fmla="*/ 23 w 70"/>
                <a:gd name="T7" fmla="*/ 30 h 40"/>
                <a:gd name="T8" fmla="*/ 5 w 70"/>
                <a:gd name="T9" fmla="*/ 29 h 40"/>
                <a:gd name="T10" fmla="*/ 1 w 70"/>
                <a:gd name="T11" fmla="*/ 27 h 40"/>
                <a:gd name="T12" fmla="*/ 25 w 70"/>
                <a:gd name="T13" fmla="*/ 15 h 40"/>
                <a:gd name="T14" fmla="*/ 44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1" name="Freeform 122"/>
            <p:cNvSpPr>
              <a:spLocks/>
            </p:cNvSpPr>
            <p:nvPr/>
          </p:nvSpPr>
          <p:spPr bwMode="ltGray">
            <a:xfrm>
              <a:off x="3085" y="1245"/>
              <a:ext cx="19" cy="22"/>
            </a:xfrm>
            <a:custGeom>
              <a:avLst/>
              <a:gdLst>
                <a:gd name="T0" fmla="*/ 13 w 26"/>
                <a:gd name="T1" fmla="*/ 0 h 29"/>
                <a:gd name="T2" fmla="*/ 0 w 26"/>
                <a:gd name="T3" fmla="*/ 14 h 29"/>
                <a:gd name="T4" fmla="*/ 13 w 26"/>
                <a:gd name="T5" fmla="*/ 20 h 29"/>
                <a:gd name="T6" fmla="*/ 13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2" name="Freeform 123"/>
            <p:cNvSpPr>
              <a:spLocks/>
            </p:cNvSpPr>
            <p:nvPr/>
          </p:nvSpPr>
          <p:spPr bwMode="ltGray">
            <a:xfrm>
              <a:off x="3109" y="1244"/>
              <a:ext cx="37" cy="27"/>
            </a:xfrm>
            <a:custGeom>
              <a:avLst/>
              <a:gdLst>
                <a:gd name="T0" fmla="*/ 11 w 49"/>
                <a:gd name="T1" fmla="*/ 5 h 36"/>
                <a:gd name="T2" fmla="*/ 0 w 49"/>
                <a:gd name="T3" fmla="*/ 14 h 36"/>
                <a:gd name="T4" fmla="*/ 5 w 49"/>
                <a:gd name="T5" fmla="*/ 24 h 36"/>
                <a:gd name="T6" fmla="*/ 14 w 49"/>
                <a:gd name="T7" fmla="*/ 27 h 36"/>
                <a:gd name="T8" fmla="*/ 30 w 49"/>
                <a:gd name="T9" fmla="*/ 20 h 36"/>
                <a:gd name="T10" fmla="*/ 11 w 49"/>
                <a:gd name="T11" fmla="*/ 5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3" name="Freeform 124"/>
            <p:cNvSpPr>
              <a:spLocks/>
            </p:cNvSpPr>
            <p:nvPr/>
          </p:nvSpPr>
          <p:spPr bwMode="ltGray">
            <a:xfrm>
              <a:off x="3170" y="1235"/>
              <a:ext cx="20" cy="16"/>
            </a:xfrm>
            <a:custGeom>
              <a:avLst/>
              <a:gdLst>
                <a:gd name="T0" fmla="*/ 8 w 27"/>
                <a:gd name="T1" fmla="*/ 0 h 22"/>
                <a:gd name="T2" fmla="*/ 2 w 27"/>
                <a:gd name="T3" fmla="*/ 9 h 22"/>
                <a:gd name="T4" fmla="*/ 14 w 27"/>
                <a:gd name="T5" fmla="*/ 16 h 22"/>
                <a:gd name="T6" fmla="*/ 8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4" name="Freeform 125"/>
            <p:cNvSpPr>
              <a:spLocks/>
            </p:cNvSpPr>
            <p:nvPr/>
          </p:nvSpPr>
          <p:spPr bwMode="ltGray">
            <a:xfrm>
              <a:off x="3152" y="1253"/>
              <a:ext cx="15" cy="13"/>
            </a:xfrm>
            <a:custGeom>
              <a:avLst/>
              <a:gdLst>
                <a:gd name="T0" fmla="*/ 8 w 20"/>
                <a:gd name="T1" fmla="*/ 0 h 18"/>
                <a:gd name="T2" fmla="*/ 7 w 20"/>
                <a:gd name="T3" fmla="*/ 13 h 18"/>
                <a:gd name="T4" fmla="*/ 8 w 20"/>
                <a:gd name="T5" fmla="*/ 0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5" name="Freeform 126"/>
            <p:cNvSpPr>
              <a:spLocks/>
            </p:cNvSpPr>
            <p:nvPr/>
          </p:nvSpPr>
          <p:spPr bwMode="ltGray">
            <a:xfrm>
              <a:off x="4292" y="1269"/>
              <a:ext cx="18" cy="33"/>
            </a:xfrm>
            <a:custGeom>
              <a:avLst/>
              <a:gdLst>
                <a:gd name="T0" fmla="*/ 18 w 24"/>
                <a:gd name="T1" fmla="*/ 0 h 44"/>
                <a:gd name="T2" fmla="*/ 6 w 24"/>
                <a:gd name="T3" fmla="*/ 12 h 44"/>
                <a:gd name="T4" fmla="*/ 0 w 24"/>
                <a:gd name="T5" fmla="*/ 26 h 44"/>
                <a:gd name="T6" fmla="*/ 12 w 24"/>
                <a:gd name="T7" fmla="*/ 30 h 44"/>
                <a:gd name="T8" fmla="*/ 18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6" name="Freeform 127"/>
            <p:cNvSpPr>
              <a:spLocks/>
            </p:cNvSpPr>
            <p:nvPr/>
          </p:nvSpPr>
          <p:spPr bwMode="ltGray">
            <a:xfrm>
              <a:off x="3408" y="2721"/>
              <a:ext cx="31" cy="18"/>
            </a:xfrm>
            <a:custGeom>
              <a:avLst/>
              <a:gdLst>
                <a:gd name="T0" fmla="*/ 23 w 41"/>
                <a:gd name="T1" fmla="*/ 0 h 24"/>
                <a:gd name="T2" fmla="*/ 20 w 41"/>
                <a:gd name="T3" fmla="*/ 18 h 24"/>
                <a:gd name="T4" fmla="*/ 23 w 41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7" name="Freeform 128"/>
            <p:cNvSpPr>
              <a:spLocks/>
            </p:cNvSpPr>
            <p:nvPr/>
          </p:nvSpPr>
          <p:spPr bwMode="ltGray">
            <a:xfrm>
              <a:off x="3448" y="2714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8" name="Freeform 129"/>
            <p:cNvSpPr>
              <a:spLocks/>
            </p:cNvSpPr>
            <p:nvPr/>
          </p:nvSpPr>
          <p:spPr bwMode="ltGray">
            <a:xfrm>
              <a:off x="3381" y="2560"/>
              <a:ext cx="9" cy="15"/>
            </a:xfrm>
            <a:custGeom>
              <a:avLst/>
              <a:gdLst>
                <a:gd name="T0" fmla="*/ 7 w 13"/>
                <a:gd name="T1" fmla="*/ 4 h 20"/>
                <a:gd name="T2" fmla="*/ 1 w 13"/>
                <a:gd name="T3" fmla="*/ 8 h 20"/>
                <a:gd name="T4" fmla="*/ 6 w 13"/>
                <a:gd name="T5" fmla="*/ 15 h 20"/>
                <a:gd name="T6" fmla="*/ 7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89" name="Freeform 130"/>
            <p:cNvSpPr>
              <a:spLocks/>
            </p:cNvSpPr>
            <p:nvPr/>
          </p:nvSpPr>
          <p:spPr bwMode="ltGray">
            <a:xfrm>
              <a:off x="3441" y="2487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90" name="Freeform 131"/>
            <p:cNvSpPr>
              <a:spLocks/>
            </p:cNvSpPr>
            <p:nvPr/>
          </p:nvSpPr>
          <p:spPr bwMode="ltGray">
            <a:xfrm>
              <a:off x="3417" y="2486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91" name="Freeform 132"/>
            <p:cNvSpPr>
              <a:spLocks/>
            </p:cNvSpPr>
            <p:nvPr/>
          </p:nvSpPr>
          <p:spPr bwMode="ltGray">
            <a:xfrm>
              <a:off x="3406" y="2508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92" name="Freeform 133"/>
            <p:cNvSpPr>
              <a:spLocks/>
            </p:cNvSpPr>
            <p:nvPr/>
          </p:nvSpPr>
          <p:spPr bwMode="ltGray">
            <a:xfrm>
              <a:off x="3381" y="2542"/>
              <a:ext cx="9" cy="15"/>
            </a:xfrm>
            <a:custGeom>
              <a:avLst/>
              <a:gdLst>
                <a:gd name="T0" fmla="*/ 7 w 13"/>
                <a:gd name="T1" fmla="*/ 4 h 20"/>
                <a:gd name="T2" fmla="*/ 1 w 13"/>
                <a:gd name="T3" fmla="*/ 8 h 20"/>
                <a:gd name="T4" fmla="*/ 6 w 13"/>
                <a:gd name="T5" fmla="*/ 15 h 20"/>
                <a:gd name="T6" fmla="*/ 7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93" name="Freeform 134"/>
            <p:cNvSpPr>
              <a:spLocks/>
            </p:cNvSpPr>
            <p:nvPr/>
          </p:nvSpPr>
          <p:spPr bwMode="ltGray">
            <a:xfrm>
              <a:off x="3400" y="2529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94" name="Freeform 135"/>
            <p:cNvSpPr>
              <a:spLocks/>
            </p:cNvSpPr>
            <p:nvPr/>
          </p:nvSpPr>
          <p:spPr bwMode="ltGray">
            <a:xfrm>
              <a:off x="2667" y="1541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95" name="Freeform 136"/>
            <p:cNvSpPr>
              <a:spLocks/>
            </p:cNvSpPr>
            <p:nvPr/>
          </p:nvSpPr>
          <p:spPr bwMode="ltGray">
            <a:xfrm>
              <a:off x="2606" y="1507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96" name="Freeform 137"/>
            <p:cNvSpPr>
              <a:spLocks/>
            </p:cNvSpPr>
            <p:nvPr/>
          </p:nvSpPr>
          <p:spPr bwMode="ltGray">
            <a:xfrm>
              <a:off x="2387" y="1287"/>
              <a:ext cx="2053" cy="1635"/>
            </a:xfrm>
            <a:custGeom>
              <a:avLst/>
              <a:gdLst>
                <a:gd name="T0" fmla="*/ 544 w 2742"/>
                <a:gd name="T1" fmla="*/ 680 h 2182"/>
                <a:gd name="T2" fmla="*/ 416 w 2742"/>
                <a:gd name="T3" fmla="*/ 643 h 2182"/>
                <a:gd name="T4" fmla="*/ 331 w 2742"/>
                <a:gd name="T5" fmla="*/ 599 h 2182"/>
                <a:gd name="T6" fmla="*/ 174 w 2742"/>
                <a:gd name="T7" fmla="*/ 622 h 2182"/>
                <a:gd name="T8" fmla="*/ 129 w 2742"/>
                <a:gd name="T9" fmla="*/ 673 h 2182"/>
                <a:gd name="T10" fmla="*/ 46 w 2742"/>
                <a:gd name="T11" fmla="*/ 761 h 2182"/>
                <a:gd name="T12" fmla="*/ 16 w 2742"/>
                <a:gd name="T13" fmla="*/ 856 h 2182"/>
                <a:gd name="T14" fmla="*/ 58 w 2742"/>
                <a:gd name="T15" fmla="*/ 1001 h 2182"/>
                <a:gd name="T16" fmla="*/ 145 w 2742"/>
                <a:gd name="T17" fmla="*/ 1058 h 2182"/>
                <a:gd name="T18" fmla="*/ 238 w 2742"/>
                <a:gd name="T19" fmla="*/ 1049 h 2182"/>
                <a:gd name="T20" fmla="*/ 340 w 2742"/>
                <a:gd name="T21" fmla="*/ 1066 h 2182"/>
                <a:gd name="T22" fmla="*/ 394 w 2742"/>
                <a:gd name="T23" fmla="*/ 1136 h 2182"/>
                <a:gd name="T24" fmla="*/ 428 w 2742"/>
                <a:gd name="T25" fmla="*/ 1362 h 2182"/>
                <a:gd name="T26" fmla="*/ 463 w 2742"/>
                <a:gd name="T27" fmla="*/ 1515 h 2182"/>
                <a:gd name="T28" fmla="*/ 494 w 2742"/>
                <a:gd name="T29" fmla="*/ 1620 h 2182"/>
                <a:gd name="T30" fmla="*/ 651 w 2742"/>
                <a:gd name="T31" fmla="*/ 1607 h 2182"/>
                <a:gd name="T32" fmla="*/ 750 w 2742"/>
                <a:gd name="T33" fmla="*/ 1487 h 2182"/>
                <a:gd name="T34" fmla="*/ 813 w 2742"/>
                <a:gd name="T35" fmla="*/ 1374 h 2182"/>
                <a:gd name="T36" fmla="*/ 827 w 2742"/>
                <a:gd name="T37" fmla="*/ 1262 h 2182"/>
                <a:gd name="T38" fmla="*/ 927 w 2742"/>
                <a:gd name="T39" fmla="*/ 1092 h 2182"/>
                <a:gd name="T40" fmla="*/ 994 w 2742"/>
                <a:gd name="T41" fmla="*/ 998 h 2182"/>
                <a:gd name="T42" fmla="*/ 840 w 2742"/>
                <a:gd name="T43" fmla="*/ 931 h 2182"/>
                <a:gd name="T44" fmla="*/ 726 w 2742"/>
                <a:gd name="T45" fmla="*/ 727 h 2182"/>
                <a:gd name="T46" fmla="*/ 813 w 2742"/>
                <a:gd name="T47" fmla="*/ 821 h 2182"/>
                <a:gd name="T48" fmla="*/ 906 w 2742"/>
                <a:gd name="T49" fmla="*/ 955 h 2182"/>
                <a:gd name="T50" fmla="*/ 1063 w 2742"/>
                <a:gd name="T51" fmla="*/ 889 h 2182"/>
                <a:gd name="T52" fmla="*/ 1093 w 2742"/>
                <a:gd name="T53" fmla="*/ 794 h 2182"/>
                <a:gd name="T54" fmla="*/ 1045 w 2742"/>
                <a:gd name="T55" fmla="*/ 778 h 2182"/>
                <a:gd name="T56" fmla="*/ 999 w 2742"/>
                <a:gd name="T57" fmla="*/ 779 h 2182"/>
                <a:gd name="T58" fmla="*/ 925 w 2742"/>
                <a:gd name="T59" fmla="*/ 719 h 2182"/>
                <a:gd name="T60" fmla="*/ 1054 w 2742"/>
                <a:gd name="T61" fmla="*/ 737 h 2182"/>
                <a:gd name="T62" fmla="*/ 1175 w 2742"/>
                <a:gd name="T63" fmla="*/ 767 h 2182"/>
                <a:gd name="T64" fmla="*/ 1289 w 2742"/>
                <a:gd name="T65" fmla="*/ 853 h 2182"/>
                <a:gd name="T66" fmla="*/ 1313 w 2742"/>
                <a:gd name="T67" fmla="*/ 881 h 2182"/>
                <a:gd name="T68" fmla="*/ 1418 w 2742"/>
                <a:gd name="T69" fmla="*/ 959 h 2182"/>
                <a:gd name="T70" fmla="*/ 1601 w 2742"/>
                <a:gd name="T71" fmla="*/ 848 h 2182"/>
                <a:gd name="T72" fmla="*/ 1668 w 2742"/>
                <a:gd name="T73" fmla="*/ 974 h 2182"/>
                <a:gd name="T74" fmla="*/ 1731 w 2742"/>
                <a:gd name="T75" fmla="*/ 971 h 2182"/>
                <a:gd name="T76" fmla="*/ 1700 w 2742"/>
                <a:gd name="T77" fmla="*/ 875 h 2182"/>
                <a:gd name="T78" fmla="*/ 1725 w 2742"/>
                <a:gd name="T79" fmla="*/ 826 h 2182"/>
                <a:gd name="T80" fmla="*/ 1801 w 2742"/>
                <a:gd name="T81" fmla="*/ 659 h 2182"/>
                <a:gd name="T82" fmla="*/ 1776 w 2742"/>
                <a:gd name="T83" fmla="*/ 548 h 2182"/>
                <a:gd name="T84" fmla="*/ 1780 w 2742"/>
                <a:gd name="T85" fmla="*/ 505 h 2182"/>
                <a:gd name="T86" fmla="*/ 1822 w 2742"/>
                <a:gd name="T87" fmla="*/ 592 h 2182"/>
                <a:gd name="T88" fmla="*/ 1836 w 2742"/>
                <a:gd name="T89" fmla="*/ 433 h 2182"/>
                <a:gd name="T90" fmla="*/ 1818 w 2742"/>
                <a:gd name="T91" fmla="*/ 283 h 2182"/>
                <a:gd name="T92" fmla="*/ 1845 w 2742"/>
                <a:gd name="T93" fmla="*/ 171 h 2182"/>
                <a:gd name="T94" fmla="*/ 1891 w 2742"/>
                <a:gd name="T95" fmla="*/ 118 h 2182"/>
                <a:gd name="T96" fmla="*/ 1909 w 2742"/>
                <a:gd name="T97" fmla="*/ 186 h 2182"/>
                <a:gd name="T98" fmla="*/ 2005 w 2742"/>
                <a:gd name="T99" fmla="*/ 225 h 2182"/>
                <a:gd name="T100" fmla="*/ 1935 w 2742"/>
                <a:gd name="T101" fmla="*/ 135 h 2182"/>
                <a:gd name="T102" fmla="*/ 1996 w 2742"/>
                <a:gd name="T103" fmla="*/ 69 h 2182"/>
                <a:gd name="T104" fmla="*/ 1996 w 2742"/>
                <a:gd name="T105" fmla="*/ 31 h 2182"/>
                <a:gd name="T106" fmla="*/ 2034 w 2742"/>
                <a:gd name="T107" fmla="*/ 0 h 21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42" h="2182">
                  <a:moveTo>
                    <a:pt x="926" y="908"/>
                  </a:moveTo>
                  <a:cubicBezTo>
                    <a:pt x="877" y="906"/>
                    <a:pt x="867" y="898"/>
                    <a:pt x="822" y="896"/>
                  </a:cubicBezTo>
                  <a:cubicBezTo>
                    <a:pt x="806" y="893"/>
                    <a:pt x="790" y="887"/>
                    <a:pt x="774" y="884"/>
                  </a:cubicBezTo>
                  <a:cubicBezTo>
                    <a:pt x="768" y="880"/>
                    <a:pt x="756" y="872"/>
                    <a:pt x="756" y="872"/>
                  </a:cubicBezTo>
                  <a:cubicBezTo>
                    <a:pt x="733" y="875"/>
                    <a:pt x="741" y="879"/>
                    <a:pt x="726" y="884"/>
                  </a:cubicBezTo>
                  <a:cubicBezTo>
                    <a:pt x="718" y="895"/>
                    <a:pt x="721" y="897"/>
                    <a:pt x="726" y="908"/>
                  </a:cubicBezTo>
                  <a:cubicBezTo>
                    <a:pt x="728" y="912"/>
                    <a:pt x="730" y="920"/>
                    <a:pt x="730" y="920"/>
                  </a:cubicBezTo>
                  <a:cubicBezTo>
                    <a:pt x="700" y="930"/>
                    <a:pt x="674" y="909"/>
                    <a:pt x="648" y="900"/>
                  </a:cubicBezTo>
                  <a:cubicBezTo>
                    <a:pt x="640" y="876"/>
                    <a:pt x="628" y="879"/>
                    <a:pt x="602" y="876"/>
                  </a:cubicBezTo>
                  <a:cubicBezTo>
                    <a:pt x="593" y="870"/>
                    <a:pt x="591" y="870"/>
                    <a:pt x="580" y="872"/>
                  </a:cubicBezTo>
                  <a:cubicBezTo>
                    <a:pt x="569" y="868"/>
                    <a:pt x="576" y="871"/>
                    <a:pt x="562" y="862"/>
                  </a:cubicBezTo>
                  <a:cubicBezTo>
                    <a:pt x="560" y="861"/>
                    <a:pt x="556" y="858"/>
                    <a:pt x="556" y="858"/>
                  </a:cubicBezTo>
                  <a:cubicBezTo>
                    <a:pt x="554" y="856"/>
                    <a:pt x="550" y="850"/>
                    <a:pt x="550" y="846"/>
                  </a:cubicBezTo>
                  <a:cubicBezTo>
                    <a:pt x="551" y="840"/>
                    <a:pt x="556" y="828"/>
                    <a:pt x="556" y="828"/>
                  </a:cubicBezTo>
                  <a:cubicBezTo>
                    <a:pt x="554" y="796"/>
                    <a:pt x="560" y="791"/>
                    <a:pt x="530" y="794"/>
                  </a:cubicBezTo>
                  <a:cubicBezTo>
                    <a:pt x="519" y="805"/>
                    <a:pt x="518" y="800"/>
                    <a:pt x="506" y="796"/>
                  </a:cubicBezTo>
                  <a:cubicBezTo>
                    <a:pt x="491" y="797"/>
                    <a:pt x="479" y="800"/>
                    <a:pt x="464" y="802"/>
                  </a:cubicBezTo>
                  <a:cubicBezTo>
                    <a:pt x="457" y="801"/>
                    <a:pt x="449" y="802"/>
                    <a:pt x="442" y="800"/>
                  </a:cubicBezTo>
                  <a:cubicBezTo>
                    <a:pt x="440" y="799"/>
                    <a:pt x="438" y="796"/>
                    <a:pt x="436" y="796"/>
                  </a:cubicBezTo>
                  <a:cubicBezTo>
                    <a:pt x="417" y="794"/>
                    <a:pt x="394" y="803"/>
                    <a:pt x="376" y="808"/>
                  </a:cubicBezTo>
                  <a:cubicBezTo>
                    <a:pt x="366" y="811"/>
                    <a:pt x="356" y="815"/>
                    <a:pt x="346" y="818"/>
                  </a:cubicBezTo>
                  <a:cubicBezTo>
                    <a:pt x="340" y="820"/>
                    <a:pt x="328" y="824"/>
                    <a:pt x="328" y="824"/>
                  </a:cubicBezTo>
                  <a:cubicBezTo>
                    <a:pt x="302" y="821"/>
                    <a:pt x="278" y="820"/>
                    <a:pt x="252" y="822"/>
                  </a:cubicBezTo>
                  <a:cubicBezTo>
                    <a:pt x="245" y="824"/>
                    <a:pt x="239" y="826"/>
                    <a:pt x="232" y="830"/>
                  </a:cubicBezTo>
                  <a:cubicBezTo>
                    <a:pt x="231" y="832"/>
                    <a:pt x="231" y="834"/>
                    <a:pt x="230" y="836"/>
                  </a:cubicBezTo>
                  <a:cubicBezTo>
                    <a:pt x="228" y="838"/>
                    <a:pt x="225" y="838"/>
                    <a:pt x="224" y="840"/>
                  </a:cubicBezTo>
                  <a:cubicBezTo>
                    <a:pt x="217" y="852"/>
                    <a:pt x="222" y="860"/>
                    <a:pt x="210" y="866"/>
                  </a:cubicBezTo>
                  <a:cubicBezTo>
                    <a:pt x="204" y="870"/>
                    <a:pt x="198" y="874"/>
                    <a:pt x="192" y="878"/>
                  </a:cubicBezTo>
                  <a:cubicBezTo>
                    <a:pt x="188" y="881"/>
                    <a:pt x="180" y="886"/>
                    <a:pt x="180" y="886"/>
                  </a:cubicBezTo>
                  <a:cubicBezTo>
                    <a:pt x="178" y="891"/>
                    <a:pt x="173" y="893"/>
                    <a:pt x="172" y="898"/>
                  </a:cubicBezTo>
                  <a:cubicBezTo>
                    <a:pt x="170" y="907"/>
                    <a:pt x="174" y="927"/>
                    <a:pt x="164" y="936"/>
                  </a:cubicBezTo>
                  <a:cubicBezTo>
                    <a:pt x="156" y="943"/>
                    <a:pt x="144" y="950"/>
                    <a:pt x="134" y="954"/>
                  </a:cubicBezTo>
                  <a:cubicBezTo>
                    <a:pt x="134" y="954"/>
                    <a:pt x="119" y="959"/>
                    <a:pt x="116" y="960"/>
                  </a:cubicBezTo>
                  <a:cubicBezTo>
                    <a:pt x="114" y="961"/>
                    <a:pt x="110" y="962"/>
                    <a:pt x="110" y="962"/>
                  </a:cubicBezTo>
                  <a:cubicBezTo>
                    <a:pt x="101" y="971"/>
                    <a:pt x="91" y="981"/>
                    <a:pt x="80" y="988"/>
                  </a:cubicBezTo>
                  <a:cubicBezTo>
                    <a:pt x="74" y="998"/>
                    <a:pt x="71" y="1010"/>
                    <a:pt x="62" y="1016"/>
                  </a:cubicBezTo>
                  <a:cubicBezTo>
                    <a:pt x="57" y="1024"/>
                    <a:pt x="49" y="1028"/>
                    <a:pt x="42" y="1036"/>
                  </a:cubicBezTo>
                  <a:cubicBezTo>
                    <a:pt x="35" y="1044"/>
                    <a:pt x="33" y="1056"/>
                    <a:pt x="30" y="1066"/>
                  </a:cubicBezTo>
                  <a:cubicBezTo>
                    <a:pt x="27" y="1074"/>
                    <a:pt x="25" y="1082"/>
                    <a:pt x="22" y="1090"/>
                  </a:cubicBezTo>
                  <a:cubicBezTo>
                    <a:pt x="21" y="1094"/>
                    <a:pt x="18" y="1102"/>
                    <a:pt x="18" y="1102"/>
                  </a:cubicBezTo>
                  <a:cubicBezTo>
                    <a:pt x="21" y="1111"/>
                    <a:pt x="36" y="1126"/>
                    <a:pt x="36" y="1126"/>
                  </a:cubicBezTo>
                  <a:cubicBezTo>
                    <a:pt x="34" y="1133"/>
                    <a:pt x="22" y="1142"/>
                    <a:pt x="22" y="1142"/>
                  </a:cubicBezTo>
                  <a:cubicBezTo>
                    <a:pt x="19" y="1152"/>
                    <a:pt x="23" y="1158"/>
                    <a:pt x="32" y="1164"/>
                  </a:cubicBezTo>
                  <a:cubicBezTo>
                    <a:pt x="38" y="1181"/>
                    <a:pt x="22" y="1205"/>
                    <a:pt x="8" y="1214"/>
                  </a:cubicBezTo>
                  <a:cubicBezTo>
                    <a:pt x="0" y="1238"/>
                    <a:pt x="6" y="1237"/>
                    <a:pt x="16" y="1256"/>
                  </a:cubicBezTo>
                  <a:cubicBezTo>
                    <a:pt x="31" y="1285"/>
                    <a:pt x="40" y="1292"/>
                    <a:pt x="70" y="1302"/>
                  </a:cubicBezTo>
                  <a:cubicBezTo>
                    <a:pt x="80" y="1316"/>
                    <a:pt x="75" y="1311"/>
                    <a:pt x="84" y="1320"/>
                  </a:cubicBezTo>
                  <a:cubicBezTo>
                    <a:pt x="83" y="1326"/>
                    <a:pt x="79" y="1330"/>
                    <a:pt x="78" y="1336"/>
                  </a:cubicBezTo>
                  <a:cubicBezTo>
                    <a:pt x="77" y="1346"/>
                    <a:pt x="93" y="1361"/>
                    <a:pt x="98" y="1368"/>
                  </a:cubicBezTo>
                  <a:cubicBezTo>
                    <a:pt x="103" y="1376"/>
                    <a:pt x="122" y="1382"/>
                    <a:pt x="122" y="1382"/>
                  </a:cubicBezTo>
                  <a:cubicBezTo>
                    <a:pt x="125" y="1381"/>
                    <a:pt x="128" y="1382"/>
                    <a:pt x="130" y="1380"/>
                  </a:cubicBezTo>
                  <a:cubicBezTo>
                    <a:pt x="132" y="1379"/>
                    <a:pt x="130" y="1375"/>
                    <a:pt x="132" y="1374"/>
                  </a:cubicBezTo>
                  <a:cubicBezTo>
                    <a:pt x="134" y="1373"/>
                    <a:pt x="143" y="1384"/>
                    <a:pt x="144" y="1384"/>
                  </a:cubicBezTo>
                  <a:cubicBezTo>
                    <a:pt x="158" y="1396"/>
                    <a:pt x="177" y="1406"/>
                    <a:pt x="194" y="1412"/>
                  </a:cubicBezTo>
                  <a:cubicBezTo>
                    <a:pt x="197" y="1422"/>
                    <a:pt x="202" y="1420"/>
                    <a:pt x="212" y="1418"/>
                  </a:cubicBezTo>
                  <a:cubicBezTo>
                    <a:pt x="216" y="1415"/>
                    <a:pt x="220" y="1413"/>
                    <a:pt x="224" y="1410"/>
                  </a:cubicBezTo>
                  <a:cubicBezTo>
                    <a:pt x="228" y="1408"/>
                    <a:pt x="236" y="1406"/>
                    <a:pt x="236" y="1406"/>
                  </a:cubicBezTo>
                  <a:cubicBezTo>
                    <a:pt x="256" y="1413"/>
                    <a:pt x="278" y="1414"/>
                    <a:pt x="298" y="1416"/>
                  </a:cubicBezTo>
                  <a:cubicBezTo>
                    <a:pt x="307" y="1422"/>
                    <a:pt x="304" y="1427"/>
                    <a:pt x="316" y="1424"/>
                  </a:cubicBezTo>
                  <a:cubicBezTo>
                    <a:pt x="317" y="1416"/>
                    <a:pt x="316" y="1408"/>
                    <a:pt x="318" y="1400"/>
                  </a:cubicBezTo>
                  <a:cubicBezTo>
                    <a:pt x="322" y="1387"/>
                    <a:pt x="342" y="1413"/>
                    <a:pt x="346" y="1414"/>
                  </a:cubicBezTo>
                  <a:cubicBezTo>
                    <a:pt x="355" y="1400"/>
                    <a:pt x="370" y="1401"/>
                    <a:pt x="386" y="1400"/>
                  </a:cubicBezTo>
                  <a:cubicBezTo>
                    <a:pt x="395" y="1397"/>
                    <a:pt x="401" y="1391"/>
                    <a:pt x="410" y="1388"/>
                  </a:cubicBezTo>
                  <a:cubicBezTo>
                    <a:pt x="424" y="1390"/>
                    <a:pt x="438" y="1393"/>
                    <a:pt x="452" y="1398"/>
                  </a:cubicBezTo>
                  <a:cubicBezTo>
                    <a:pt x="454" y="1400"/>
                    <a:pt x="458" y="1406"/>
                    <a:pt x="458" y="1410"/>
                  </a:cubicBezTo>
                  <a:cubicBezTo>
                    <a:pt x="458" y="1414"/>
                    <a:pt x="454" y="1422"/>
                    <a:pt x="454" y="1422"/>
                  </a:cubicBezTo>
                  <a:cubicBezTo>
                    <a:pt x="462" y="1427"/>
                    <a:pt x="471" y="1429"/>
                    <a:pt x="480" y="1432"/>
                  </a:cubicBezTo>
                  <a:cubicBezTo>
                    <a:pt x="482" y="1433"/>
                    <a:pt x="486" y="1434"/>
                    <a:pt x="486" y="1434"/>
                  </a:cubicBezTo>
                  <a:cubicBezTo>
                    <a:pt x="498" y="1430"/>
                    <a:pt x="511" y="1431"/>
                    <a:pt x="522" y="1438"/>
                  </a:cubicBezTo>
                  <a:cubicBezTo>
                    <a:pt x="526" y="1444"/>
                    <a:pt x="530" y="1450"/>
                    <a:pt x="534" y="1456"/>
                  </a:cubicBezTo>
                  <a:cubicBezTo>
                    <a:pt x="537" y="1460"/>
                    <a:pt x="542" y="1468"/>
                    <a:pt x="542" y="1468"/>
                  </a:cubicBezTo>
                  <a:cubicBezTo>
                    <a:pt x="537" y="1484"/>
                    <a:pt x="531" y="1500"/>
                    <a:pt x="526" y="1516"/>
                  </a:cubicBezTo>
                  <a:cubicBezTo>
                    <a:pt x="522" y="1527"/>
                    <a:pt x="525" y="1520"/>
                    <a:pt x="516" y="1534"/>
                  </a:cubicBezTo>
                  <a:cubicBezTo>
                    <a:pt x="515" y="1536"/>
                    <a:pt x="512" y="1540"/>
                    <a:pt x="512" y="1540"/>
                  </a:cubicBezTo>
                  <a:cubicBezTo>
                    <a:pt x="516" y="1577"/>
                    <a:pt x="528" y="1570"/>
                    <a:pt x="546" y="1594"/>
                  </a:cubicBezTo>
                  <a:cubicBezTo>
                    <a:pt x="568" y="1622"/>
                    <a:pt x="585" y="1649"/>
                    <a:pt x="594" y="1684"/>
                  </a:cubicBezTo>
                  <a:cubicBezTo>
                    <a:pt x="593" y="1702"/>
                    <a:pt x="601" y="1747"/>
                    <a:pt x="578" y="1762"/>
                  </a:cubicBezTo>
                  <a:cubicBezTo>
                    <a:pt x="569" y="1790"/>
                    <a:pt x="576" y="1763"/>
                    <a:pt x="572" y="1818"/>
                  </a:cubicBezTo>
                  <a:cubicBezTo>
                    <a:pt x="571" y="1829"/>
                    <a:pt x="560" y="1837"/>
                    <a:pt x="556" y="1848"/>
                  </a:cubicBezTo>
                  <a:cubicBezTo>
                    <a:pt x="560" y="1877"/>
                    <a:pt x="572" y="1890"/>
                    <a:pt x="592" y="1910"/>
                  </a:cubicBezTo>
                  <a:cubicBezTo>
                    <a:pt x="596" y="1914"/>
                    <a:pt x="600" y="1917"/>
                    <a:pt x="602" y="1922"/>
                  </a:cubicBezTo>
                  <a:cubicBezTo>
                    <a:pt x="604" y="1926"/>
                    <a:pt x="606" y="1934"/>
                    <a:pt x="606" y="1934"/>
                  </a:cubicBezTo>
                  <a:cubicBezTo>
                    <a:pt x="608" y="1959"/>
                    <a:pt x="609" y="1976"/>
                    <a:pt x="612" y="1998"/>
                  </a:cubicBezTo>
                  <a:cubicBezTo>
                    <a:pt x="614" y="2012"/>
                    <a:pt x="613" y="2008"/>
                    <a:pt x="618" y="2022"/>
                  </a:cubicBezTo>
                  <a:cubicBezTo>
                    <a:pt x="619" y="2024"/>
                    <a:pt x="620" y="2028"/>
                    <a:pt x="620" y="2028"/>
                  </a:cubicBezTo>
                  <a:cubicBezTo>
                    <a:pt x="622" y="2048"/>
                    <a:pt x="623" y="2060"/>
                    <a:pt x="640" y="2072"/>
                  </a:cubicBezTo>
                  <a:cubicBezTo>
                    <a:pt x="645" y="2079"/>
                    <a:pt x="649" y="2083"/>
                    <a:pt x="656" y="2088"/>
                  </a:cubicBezTo>
                  <a:cubicBezTo>
                    <a:pt x="661" y="2104"/>
                    <a:pt x="669" y="2120"/>
                    <a:pt x="674" y="2136"/>
                  </a:cubicBezTo>
                  <a:cubicBezTo>
                    <a:pt x="673" y="2142"/>
                    <a:pt x="675" y="2149"/>
                    <a:pt x="672" y="2154"/>
                  </a:cubicBezTo>
                  <a:cubicBezTo>
                    <a:pt x="670" y="2158"/>
                    <a:pt x="660" y="2162"/>
                    <a:pt x="660" y="2162"/>
                  </a:cubicBezTo>
                  <a:cubicBezTo>
                    <a:pt x="649" y="2179"/>
                    <a:pt x="678" y="2181"/>
                    <a:pt x="688" y="2182"/>
                  </a:cubicBezTo>
                  <a:cubicBezTo>
                    <a:pt x="716" y="2176"/>
                    <a:pt x="741" y="2170"/>
                    <a:pt x="770" y="2168"/>
                  </a:cubicBezTo>
                  <a:cubicBezTo>
                    <a:pt x="794" y="2164"/>
                    <a:pt x="816" y="2159"/>
                    <a:pt x="840" y="2156"/>
                  </a:cubicBezTo>
                  <a:cubicBezTo>
                    <a:pt x="844" y="2155"/>
                    <a:pt x="848" y="2154"/>
                    <a:pt x="852" y="2152"/>
                  </a:cubicBezTo>
                  <a:cubicBezTo>
                    <a:pt x="854" y="2151"/>
                    <a:pt x="856" y="2149"/>
                    <a:pt x="858" y="2148"/>
                  </a:cubicBezTo>
                  <a:cubicBezTo>
                    <a:pt x="862" y="2146"/>
                    <a:pt x="870" y="2144"/>
                    <a:pt x="870" y="2144"/>
                  </a:cubicBezTo>
                  <a:cubicBezTo>
                    <a:pt x="877" y="2137"/>
                    <a:pt x="884" y="2129"/>
                    <a:pt x="892" y="2124"/>
                  </a:cubicBezTo>
                  <a:cubicBezTo>
                    <a:pt x="897" y="2117"/>
                    <a:pt x="901" y="2113"/>
                    <a:pt x="908" y="2108"/>
                  </a:cubicBezTo>
                  <a:cubicBezTo>
                    <a:pt x="914" y="2099"/>
                    <a:pt x="926" y="2093"/>
                    <a:pt x="936" y="2090"/>
                  </a:cubicBezTo>
                  <a:cubicBezTo>
                    <a:pt x="951" y="2075"/>
                    <a:pt x="965" y="2059"/>
                    <a:pt x="972" y="2038"/>
                  </a:cubicBezTo>
                  <a:cubicBezTo>
                    <a:pt x="971" y="2034"/>
                    <a:pt x="970" y="2030"/>
                    <a:pt x="970" y="2026"/>
                  </a:cubicBezTo>
                  <a:cubicBezTo>
                    <a:pt x="970" y="1985"/>
                    <a:pt x="979" y="1999"/>
                    <a:pt x="1002" y="1984"/>
                  </a:cubicBezTo>
                  <a:cubicBezTo>
                    <a:pt x="1008" y="1976"/>
                    <a:pt x="1013" y="1969"/>
                    <a:pt x="1016" y="1960"/>
                  </a:cubicBezTo>
                  <a:cubicBezTo>
                    <a:pt x="1015" y="1938"/>
                    <a:pt x="1017" y="1912"/>
                    <a:pt x="1004" y="1892"/>
                  </a:cubicBezTo>
                  <a:cubicBezTo>
                    <a:pt x="1009" y="1878"/>
                    <a:pt x="1025" y="1886"/>
                    <a:pt x="1036" y="1890"/>
                  </a:cubicBezTo>
                  <a:cubicBezTo>
                    <a:pt x="1040" y="1896"/>
                    <a:pt x="1040" y="1907"/>
                    <a:pt x="1044" y="1896"/>
                  </a:cubicBezTo>
                  <a:cubicBezTo>
                    <a:pt x="1045" y="1882"/>
                    <a:pt x="1045" y="1868"/>
                    <a:pt x="1046" y="1854"/>
                  </a:cubicBezTo>
                  <a:cubicBezTo>
                    <a:pt x="1047" y="1843"/>
                    <a:pt x="1077" y="1840"/>
                    <a:pt x="1086" y="1834"/>
                  </a:cubicBezTo>
                  <a:cubicBezTo>
                    <a:pt x="1092" y="1825"/>
                    <a:pt x="1105" y="1818"/>
                    <a:pt x="1114" y="1812"/>
                  </a:cubicBezTo>
                  <a:cubicBezTo>
                    <a:pt x="1118" y="1809"/>
                    <a:pt x="1126" y="1804"/>
                    <a:pt x="1126" y="1804"/>
                  </a:cubicBezTo>
                  <a:cubicBezTo>
                    <a:pt x="1137" y="1788"/>
                    <a:pt x="1125" y="1773"/>
                    <a:pt x="1122" y="1756"/>
                  </a:cubicBezTo>
                  <a:cubicBezTo>
                    <a:pt x="1124" y="1742"/>
                    <a:pt x="1126" y="1740"/>
                    <a:pt x="1130" y="1728"/>
                  </a:cubicBezTo>
                  <a:cubicBezTo>
                    <a:pt x="1127" y="1713"/>
                    <a:pt x="1120" y="1712"/>
                    <a:pt x="1110" y="1702"/>
                  </a:cubicBezTo>
                  <a:cubicBezTo>
                    <a:pt x="1108" y="1696"/>
                    <a:pt x="1104" y="1684"/>
                    <a:pt x="1104" y="1684"/>
                  </a:cubicBezTo>
                  <a:cubicBezTo>
                    <a:pt x="1105" y="1664"/>
                    <a:pt x="1105" y="1644"/>
                    <a:pt x="1106" y="1624"/>
                  </a:cubicBezTo>
                  <a:cubicBezTo>
                    <a:pt x="1108" y="1587"/>
                    <a:pt x="1144" y="1574"/>
                    <a:pt x="1166" y="1552"/>
                  </a:cubicBezTo>
                  <a:cubicBezTo>
                    <a:pt x="1169" y="1544"/>
                    <a:pt x="1175" y="1544"/>
                    <a:pt x="1178" y="1536"/>
                  </a:cubicBezTo>
                  <a:cubicBezTo>
                    <a:pt x="1183" y="1524"/>
                    <a:pt x="1181" y="1521"/>
                    <a:pt x="1190" y="1512"/>
                  </a:cubicBezTo>
                  <a:cubicBezTo>
                    <a:pt x="1194" y="1501"/>
                    <a:pt x="1204" y="1484"/>
                    <a:pt x="1216" y="1480"/>
                  </a:cubicBezTo>
                  <a:cubicBezTo>
                    <a:pt x="1222" y="1471"/>
                    <a:pt x="1229" y="1464"/>
                    <a:pt x="1238" y="1458"/>
                  </a:cubicBezTo>
                  <a:cubicBezTo>
                    <a:pt x="1243" y="1451"/>
                    <a:pt x="1247" y="1451"/>
                    <a:pt x="1254" y="1446"/>
                  </a:cubicBezTo>
                  <a:cubicBezTo>
                    <a:pt x="1259" y="1439"/>
                    <a:pt x="1262" y="1437"/>
                    <a:pt x="1270" y="1434"/>
                  </a:cubicBezTo>
                  <a:cubicBezTo>
                    <a:pt x="1279" y="1420"/>
                    <a:pt x="1274" y="1425"/>
                    <a:pt x="1284" y="1418"/>
                  </a:cubicBezTo>
                  <a:cubicBezTo>
                    <a:pt x="1292" y="1406"/>
                    <a:pt x="1300" y="1394"/>
                    <a:pt x="1308" y="1382"/>
                  </a:cubicBezTo>
                  <a:cubicBezTo>
                    <a:pt x="1313" y="1374"/>
                    <a:pt x="1315" y="1359"/>
                    <a:pt x="1318" y="1350"/>
                  </a:cubicBezTo>
                  <a:cubicBezTo>
                    <a:pt x="1322" y="1339"/>
                    <a:pt x="1319" y="1346"/>
                    <a:pt x="1328" y="1332"/>
                  </a:cubicBezTo>
                  <a:cubicBezTo>
                    <a:pt x="1333" y="1324"/>
                    <a:pt x="1333" y="1313"/>
                    <a:pt x="1336" y="1304"/>
                  </a:cubicBezTo>
                  <a:cubicBezTo>
                    <a:pt x="1333" y="1289"/>
                    <a:pt x="1329" y="1295"/>
                    <a:pt x="1316" y="1298"/>
                  </a:cubicBezTo>
                  <a:cubicBezTo>
                    <a:pt x="1290" y="1315"/>
                    <a:pt x="1252" y="1311"/>
                    <a:pt x="1224" y="1312"/>
                  </a:cubicBezTo>
                  <a:cubicBezTo>
                    <a:pt x="1186" y="1309"/>
                    <a:pt x="1190" y="1304"/>
                    <a:pt x="1168" y="1282"/>
                  </a:cubicBezTo>
                  <a:cubicBezTo>
                    <a:pt x="1163" y="1266"/>
                    <a:pt x="1153" y="1259"/>
                    <a:pt x="1140" y="1250"/>
                  </a:cubicBezTo>
                  <a:cubicBezTo>
                    <a:pt x="1135" y="1246"/>
                    <a:pt x="1122" y="1242"/>
                    <a:pt x="1122" y="1242"/>
                  </a:cubicBezTo>
                  <a:cubicBezTo>
                    <a:pt x="1113" y="1215"/>
                    <a:pt x="1102" y="1190"/>
                    <a:pt x="1086" y="1166"/>
                  </a:cubicBezTo>
                  <a:cubicBezTo>
                    <a:pt x="1079" y="1156"/>
                    <a:pt x="1084" y="1161"/>
                    <a:pt x="1070" y="1152"/>
                  </a:cubicBezTo>
                  <a:cubicBezTo>
                    <a:pt x="1066" y="1149"/>
                    <a:pt x="1058" y="1144"/>
                    <a:pt x="1058" y="1144"/>
                  </a:cubicBezTo>
                  <a:cubicBezTo>
                    <a:pt x="1046" y="1126"/>
                    <a:pt x="1056" y="1104"/>
                    <a:pt x="1044" y="1086"/>
                  </a:cubicBezTo>
                  <a:cubicBezTo>
                    <a:pt x="1029" y="1063"/>
                    <a:pt x="1009" y="1033"/>
                    <a:pt x="990" y="1014"/>
                  </a:cubicBezTo>
                  <a:cubicBezTo>
                    <a:pt x="986" y="996"/>
                    <a:pt x="980" y="985"/>
                    <a:pt x="970" y="970"/>
                  </a:cubicBezTo>
                  <a:cubicBezTo>
                    <a:pt x="966" y="965"/>
                    <a:pt x="962" y="952"/>
                    <a:pt x="962" y="952"/>
                  </a:cubicBezTo>
                  <a:cubicBezTo>
                    <a:pt x="985" y="944"/>
                    <a:pt x="1006" y="982"/>
                    <a:pt x="1020" y="996"/>
                  </a:cubicBezTo>
                  <a:cubicBezTo>
                    <a:pt x="1026" y="1015"/>
                    <a:pt x="1026" y="1017"/>
                    <a:pt x="1046" y="1024"/>
                  </a:cubicBezTo>
                  <a:cubicBezTo>
                    <a:pt x="1053" y="1026"/>
                    <a:pt x="1064" y="1036"/>
                    <a:pt x="1064" y="1036"/>
                  </a:cubicBezTo>
                  <a:cubicBezTo>
                    <a:pt x="1069" y="1044"/>
                    <a:pt x="1075" y="1050"/>
                    <a:pt x="1080" y="1058"/>
                  </a:cubicBezTo>
                  <a:cubicBezTo>
                    <a:pt x="1081" y="1075"/>
                    <a:pt x="1082" y="1082"/>
                    <a:pt x="1086" y="1096"/>
                  </a:cubicBezTo>
                  <a:cubicBezTo>
                    <a:pt x="1089" y="1125"/>
                    <a:pt x="1091" y="1124"/>
                    <a:pt x="1116" y="1132"/>
                  </a:cubicBezTo>
                  <a:cubicBezTo>
                    <a:pt x="1122" y="1138"/>
                    <a:pt x="1126" y="1144"/>
                    <a:pt x="1132" y="1150"/>
                  </a:cubicBezTo>
                  <a:cubicBezTo>
                    <a:pt x="1133" y="1152"/>
                    <a:pt x="1134" y="1154"/>
                    <a:pt x="1134" y="1156"/>
                  </a:cubicBezTo>
                  <a:cubicBezTo>
                    <a:pt x="1135" y="1161"/>
                    <a:pt x="1135" y="1167"/>
                    <a:pt x="1136" y="1172"/>
                  </a:cubicBezTo>
                  <a:cubicBezTo>
                    <a:pt x="1139" y="1182"/>
                    <a:pt x="1157" y="1187"/>
                    <a:pt x="1164" y="1194"/>
                  </a:cubicBezTo>
                  <a:cubicBezTo>
                    <a:pt x="1179" y="1238"/>
                    <a:pt x="1157" y="1261"/>
                    <a:pt x="1210" y="1274"/>
                  </a:cubicBezTo>
                  <a:cubicBezTo>
                    <a:pt x="1225" y="1272"/>
                    <a:pt x="1231" y="1274"/>
                    <a:pt x="1242" y="1266"/>
                  </a:cubicBezTo>
                  <a:cubicBezTo>
                    <a:pt x="1248" y="1257"/>
                    <a:pt x="1255" y="1255"/>
                    <a:pt x="1264" y="1250"/>
                  </a:cubicBezTo>
                  <a:cubicBezTo>
                    <a:pt x="1292" y="1234"/>
                    <a:pt x="1301" y="1229"/>
                    <a:pt x="1334" y="1222"/>
                  </a:cubicBezTo>
                  <a:cubicBezTo>
                    <a:pt x="1343" y="1220"/>
                    <a:pt x="1353" y="1217"/>
                    <a:pt x="1362" y="1214"/>
                  </a:cubicBezTo>
                  <a:cubicBezTo>
                    <a:pt x="1371" y="1211"/>
                    <a:pt x="1377" y="1201"/>
                    <a:pt x="1386" y="1198"/>
                  </a:cubicBezTo>
                  <a:cubicBezTo>
                    <a:pt x="1398" y="1194"/>
                    <a:pt x="1410" y="1193"/>
                    <a:pt x="1420" y="1186"/>
                  </a:cubicBezTo>
                  <a:cubicBezTo>
                    <a:pt x="1426" y="1177"/>
                    <a:pt x="1435" y="1171"/>
                    <a:pt x="1440" y="1162"/>
                  </a:cubicBezTo>
                  <a:cubicBezTo>
                    <a:pt x="1446" y="1150"/>
                    <a:pt x="1448" y="1136"/>
                    <a:pt x="1460" y="1128"/>
                  </a:cubicBezTo>
                  <a:cubicBezTo>
                    <a:pt x="1467" y="1117"/>
                    <a:pt x="1470" y="1104"/>
                    <a:pt x="1474" y="1092"/>
                  </a:cubicBezTo>
                  <a:cubicBezTo>
                    <a:pt x="1476" y="1085"/>
                    <a:pt x="1482" y="1081"/>
                    <a:pt x="1484" y="1074"/>
                  </a:cubicBezTo>
                  <a:cubicBezTo>
                    <a:pt x="1475" y="1071"/>
                    <a:pt x="1475" y="1077"/>
                    <a:pt x="1466" y="1080"/>
                  </a:cubicBezTo>
                  <a:cubicBezTo>
                    <a:pt x="1461" y="1073"/>
                    <a:pt x="1467" y="1065"/>
                    <a:pt x="1460" y="1060"/>
                  </a:cubicBezTo>
                  <a:cubicBezTo>
                    <a:pt x="1455" y="1057"/>
                    <a:pt x="1442" y="1054"/>
                    <a:pt x="1442" y="1054"/>
                  </a:cubicBezTo>
                  <a:cubicBezTo>
                    <a:pt x="1432" y="1044"/>
                    <a:pt x="1430" y="1047"/>
                    <a:pt x="1418" y="1052"/>
                  </a:cubicBezTo>
                  <a:cubicBezTo>
                    <a:pt x="1414" y="1054"/>
                    <a:pt x="1406" y="1056"/>
                    <a:pt x="1406" y="1056"/>
                  </a:cubicBezTo>
                  <a:cubicBezTo>
                    <a:pt x="1402" y="1055"/>
                    <a:pt x="1397" y="1057"/>
                    <a:pt x="1394" y="1054"/>
                  </a:cubicBezTo>
                  <a:cubicBezTo>
                    <a:pt x="1391" y="1051"/>
                    <a:pt x="1390" y="1042"/>
                    <a:pt x="1390" y="1042"/>
                  </a:cubicBezTo>
                  <a:cubicBezTo>
                    <a:pt x="1392" y="1041"/>
                    <a:pt x="1394" y="1039"/>
                    <a:pt x="1396" y="1038"/>
                  </a:cubicBezTo>
                  <a:cubicBezTo>
                    <a:pt x="1410" y="1034"/>
                    <a:pt x="1419" y="1042"/>
                    <a:pt x="1410" y="1022"/>
                  </a:cubicBezTo>
                  <a:cubicBezTo>
                    <a:pt x="1409" y="1020"/>
                    <a:pt x="1406" y="1019"/>
                    <a:pt x="1404" y="1018"/>
                  </a:cubicBezTo>
                  <a:cubicBezTo>
                    <a:pt x="1400" y="1019"/>
                    <a:pt x="1394" y="1018"/>
                    <a:pt x="1392" y="1022"/>
                  </a:cubicBezTo>
                  <a:cubicBezTo>
                    <a:pt x="1391" y="1024"/>
                    <a:pt x="1390" y="1026"/>
                    <a:pt x="1388" y="1028"/>
                  </a:cubicBezTo>
                  <a:cubicBezTo>
                    <a:pt x="1377" y="1037"/>
                    <a:pt x="1363" y="1040"/>
                    <a:pt x="1350" y="1044"/>
                  </a:cubicBezTo>
                  <a:cubicBezTo>
                    <a:pt x="1345" y="1043"/>
                    <a:pt x="1339" y="1041"/>
                    <a:pt x="1334" y="1040"/>
                  </a:cubicBezTo>
                  <a:cubicBezTo>
                    <a:pt x="1331" y="1039"/>
                    <a:pt x="1326" y="1038"/>
                    <a:pt x="1326" y="1038"/>
                  </a:cubicBezTo>
                  <a:cubicBezTo>
                    <a:pt x="1314" y="1020"/>
                    <a:pt x="1311" y="1018"/>
                    <a:pt x="1290" y="1014"/>
                  </a:cubicBezTo>
                  <a:cubicBezTo>
                    <a:pt x="1291" y="1008"/>
                    <a:pt x="1294" y="1000"/>
                    <a:pt x="1290" y="994"/>
                  </a:cubicBezTo>
                  <a:cubicBezTo>
                    <a:pt x="1288" y="991"/>
                    <a:pt x="1276" y="986"/>
                    <a:pt x="1272" y="984"/>
                  </a:cubicBezTo>
                  <a:cubicBezTo>
                    <a:pt x="1268" y="982"/>
                    <a:pt x="1260" y="980"/>
                    <a:pt x="1260" y="980"/>
                  </a:cubicBezTo>
                  <a:cubicBezTo>
                    <a:pt x="1252" y="972"/>
                    <a:pt x="1244" y="968"/>
                    <a:pt x="1236" y="960"/>
                  </a:cubicBezTo>
                  <a:cubicBezTo>
                    <a:pt x="1238" y="947"/>
                    <a:pt x="1239" y="938"/>
                    <a:pt x="1252" y="934"/>
                  </a:cubicBezTo>
                  <a:cubicBezTo>
                    <a:pt x="1270" y="936"/>
                    <a:pt x="1286" y="940"/>
                    <a:pt x="1304" y="944"/>
                  </a:cubicBezTo>
                  <a:cubicBezTo>
                    <a:pt x="1311" y="954"/>
                    <a:pt x="1314" y="959"/>
                    <a:pt x="1324" y="966"/>
                  </a:cubicBezTo>
                  <a:cubicBezTo>
                    <a:pt x="1335" y="983"/>
                    <a:pt x="1346" y="985"/>
                    <a:pt x="1362" y="996"/>
                  </a:cubicBezTo>
                  <a:cubicBezTo>
                    <a:pt x="1374" y="995"/>
                    <a:pt x="1389" y="1000"/>
                    <a:pt x="1398" y="992"/>
                  </a:cubicBezTo>
                  <a:cubicBezTo>
                    <a:pt x="1411" y="982"/>
                    <a:pt x="1393" y="989"/>
                    <a:pt x="1408" y="984"/>
                  </a:cubicBezTo>
                  <a:cubicBezTo>
                    <a:pt x="1414" y="988"/>
                    <a:pt x="1420" y="990"/>
                    <a:pt x="1426" y="994"/>
                  </a:cubicBezTo>
                  <a:cubicBezTo>
                    <a:pt x="1435" y="1007"/>
                    <a:pt x="1454" y="1005"/>
                    <a:pt x="1468" y="1008"/>
                  </a:cubicBezTo>
                  <a:cubicBezTo>
                    <a:pt x="1491" y="1023"/>
                    <a:pt x="1475" y="1016"/>
                    <a:pt x="1518" y="1018"/>
                  </a:cubicBezTo>
                  <a:cubicBezTo>
                    <a:pt x="1531" y="1022"/>
                    <a:pt x="1538" y="1026"/>
                    <a:pt x="1546" y="1038"/>
                  </a:cubicBezTo>
                  <a:cubicBezTo>
                    <a:pt x="1542" y="1053"/>
                    <a:pt x="1552" y="1045"/>
                    <a:pt x="1560" y="1040"/>
                  </a:cubicBezTo>
                  <a:cubicBezTo>
                    <a:pt x="1563" y="1032"/>
                    <a:pt x="1567" y="1032"/>
                    <a:pt x="1570" y="1024"/>
                  </a:cubicBezTo>
                  <a:cubicBezTo>
                    <a:pt x="1583" y="1028"/>
                    <a:pt x="1580" y="1034"/>
                    <a:pt x="1578" y="1048"/>
                  </a:cubicBezTo>
                  <a:cubicBezTo>
                    <a:pt x="1590" y="1056"/>
                    <a:pt x="1603" y="1052"/>
                    <a:pt x="1616" y="1056"/>
                  </a:cubicBezTo>
                  <a:cubicBezTo>
                    <a:pt x="1625" y="1059"/>
                    <a:pt x="1631" y="1067"/>
                    <a:pt x="1640" y="1070"/>
                  </a:cubicBezTo>
                  <a:cubicBezTo>
                    <a:pt x="1655" y="1075"/>
                    <a:pt x="1670" y="1080"/>
                    <a:pt x="1682" y="1092"/>
                  </a:cubicBezTo>
                  <a:cubicBezTo>
                    <a:pt x="1686" y="1105"/>
                    <a:pt x="1692" y="1112"/>
                    <a:pt x="1704" y="1116"/>
                  </a:cubicBezTo>
                  <a:cubicBezTo>
                    <a:pt x="1710" y="1125"/>
                    <a:pt x="1713" y="1132"/>
                    <a:pt x="1722" y="1138"/>
                  </a:cubicBezTo>
                  <a:cubicBezTo>
                    <a:pt x="1740" y="1135"/>
                    <a:pt x="1732" y="1137"/>
                    <a:pt x="1748" y="1132"/>
                  </a:cubicBezTo>
                  <a:cubicBezTo>
                    <a:pt x="1750" y="1131"/>
                    <a:pt x="1754" y="1130"/>
                    <a:pt x="1754" y="1130"/>
                  </a:cubicBezTo>
                  <a:cubicBezTo>
                    <a:pt x="1767" y="1139"/>
                    <a:pt x="1757" y="1126"/>
                    <a:pt x="1754" y="1122"/>
                  </a:cubicBezTo>
                  <a:cubicBezTo>
                    <a:pt x="1750" y="1128"/>
                    <a:pt x="1744" y="1133"/>
                    <a:pt x="1742" y="1140"/>
                  </a:cubicBezTo>
                  <a:cubicBezTo>
                    <a:pt x="1741" y="1144"/>
                    <a:pt x="1738" y="1152"/>
                    <a:pt x="1738" y="1152"/>
                  </a:cubicBezTo>
                  <a:cubicBezTo>
                    <a:pt x="1739" y="1161"/>
                    <a:pt x="1741" y="1176"/>
                    <a:pt x="1754" y="1176"/>
                  </a:cubicBezTo>
                  <a:lnTo>
                    <a:pt x="1756" y="1222"/>
                  </a:lnTo>
                  <a:lnTo>
                    <a:pt x="1794" y="1340"/>
                  </a:lnTo>
                  <a:lnTo>
                    <a:pt x="1826" y="1378"/>
                  </a:lnTo>
                  <a:lnTo>
                    <a:pt x="1884" y="1326"/>
                  </a:lnTo>
                  <a:lnTo>
                    <a:pt x="1880" y="1290"/>
                  </a:lnTo>
                  <a:lnTo>
                    <a:pt x="1894" y="1280"/>
                  </a:lnTo>
                  <a:lnTo>
                    <a:pt x="1892" y="1236"/>
                  </a:lnTo>
                  <a:lnTo>
                    <a:pt x="1930" y="1222"/>
                  </a:lnTo>
                  <a:lnTo>
                    <a:pt x="2022" y="1142"/>
                  </a:lnTo>
                  <a:lnTo>
                    <a:pt x="2038" y="1122"/>
                  </a:lnTo>
                  <a:lnTo>
                    <a:pt x="2112" y="1102"/>
                  </a:lnTo>
                  <a:lnTo>
                    <a:pt x="2138" y="1132"/>
                  </a:lnTo>
                  <a:lnTo>
                    <a:pt x="2130" y="1146"/>
                  </a:lnTo>
                  <a:lnTo>
                    <a:pt x="2154" y="1170"/>
                  </a:lnTo>
                  <a:lnTo>
                    <a:pt x="2160" y="1200"/>
                  </a:lnTo>
                  <a:lnTo>
                    <a:pt x="2182" y="1210"/>
                  </a:lnTo>
                  <a:lnTo>
                    <a:pt x="2230" y="1192"/>
                  </a:lnTo>
                  <a:lnTo>
                    <a:pt x="2228" y="1300"/>
                  </a:lnTo>
                  <a:lnTo>
                    <a:pt x="2240" y="1276"/>
                  </a:lnTo>
                  <a:lnTo>
                    <a:pt x="2270" y="1334"/>
                  </a:lnTo>
                  <a:lnTo>
                    <a:pt x="2266" y="1374"/>
                  </a:lnTo>
                  <a:lnTo>
                    <a:pt x="2286" y="1350"/>
                  </a:lnTo>
                  <a:lnTo>
                    <a:pt x="2290" y="1330"/>
                  </a:lnTo>
                  <a:lnTo>
                    <a:pt x="2312" y="1296"/>
                  </a:lnTo>
                  <a:lnTo>
                    <a:pt x="2298" y="1278"/>
                  </a:lnTo>
                  <a:lnTo>
                    <a:pt x="2310" y="1258"/>
                  </a:lnTo>
                  <a:lnTo>
                    <a:pt x="2294" y="1218"/>
                  </a:lnTo>
                  <a:lnTo>
                    <a:pt x="2304" y="1188"/>
                  </a:lnTo>
                  <a:lnTo>
                    <a:pt x="2280" y="1196"/>
                  </a:lnTo>
                  <a:lnTo>
                    <a:pt x="2270" y="1168"/>
                  </a:lnTo>
                  <a:lnTo>
                    <a:pt x="2262" y="1128"/>
                  </a:lnTo>
                  <a:lnTo>
                    <a:pt x="2278" y="1090"/>
                  </a:lnTo>
                  <a:lnTo>
                    <a:pt x="2298" y="1116"/>
                  </a:lnTo>
                  <a:lnTo>
                    <a:pt x="2290" y="1176"/>
                  </a:lnTo>
                  <a:lnTo>
                    <a:pt x="2312" y="1134"/>
                  </a:lnTo>
                  <a:lnTo>
                    <a:pt x="2304" y="1102"/>
                  </a:lnTo>
                  <a:lnTo>
                    <a:pt x="2330" y="1080"/>
                  </a:lnTo>
                  <a:lnTo>
                    <a:pt x="2330" y="1066"/>
                  </a:lnTo>
                  <a:lnTo>
                    <a:pt x="2338" y="1070"/>
                  </a:lnTo>
                  <a:lnTo>
                    <a:pt x="2388" y="1012"/>
                  </a:lnTo>
                  <a:lnTo>
                    <a:pt x="2400" y="918"/>
                  </a:lnTo>
                  <a:lnTo>
                    <a:pt x="2406" y="880"/>
                  </a:lnTo>
                  <a:lnTo>
                    <a:pt x="2386" y="892"/>
                  </a:lnTo>
                  <a:lnTo>
                    <a:pt x="2378" y="878"/>
                  </a:lnTo>
                  <a:lnTo>
                    <a:pt x="2394" y="856"/>
                  </a:lnTo>
                  <a:lnTo>
                    <a:pt x="2362" y="796"/>
                  </a:lnTo>
                  <a:lnTo>
                    <a:pt x="2344" y="780"/>
                  </a:lnTo>
                  <a:lnTo>
                    <a:pt x="2372" y="732"/>
                  </a:lnTo>
                  <a:lnTo>
                    <a:pt x="2342" y="726"/>
                  </a:lnTo>
                  <a:lnTo>
                    <a:pt x="2318" y="716"/>
                  </a:lnTo>
                  <a:lnTo>
                    <a:pt x="2328" y="680"/>
                  </a:lnTo>
                  <a:lnTo>
                    <a:pt x="2344" y="658"/>
                  </a:lnTo>
                  <a:lnTo>
                    <a:pt x="2348" y="700"/>
                  </a:lnTo>
                  <a:lnTo>
                    <a:pt x="2378" y="674"/>
                  </a:lnTo>
                  <a:lnTo>
                    <a:pt x="2400" y="672"/>
                  </a:lnTo>
                  <a:lnTo>
                    <a:pt x="2390" y="700"/>
                  </a:lnTo>
                  <a:lnTo>
                    <a:pt x="2424" y="712"/>
                  </a:lnTo>
                  <a:lnTo>
                    <a:pt x="2414" y="734"/>
                  </a:lnTo>
                  <a:lnTo>
                    <a:pt x="2434" y="754"/>
                  </a:lnTo>
                  <a:lnTo>
                    <a:pt x="2434" y="790"/>
                  </a:lnTo>
                  <a:lnTo>
                    <a:pt x="2474" y="754"/>
                  </a:lnTo>
                  <a:lnTo>
                    <a:pt x="2460" y="716"/>
                  </a:lnTo>
                  <a:lnTo>
                    <a:pt x="2420" y="660"/>
                  </a:lnTo>
                  <a:lnTo>
                    <a:pt x="2434" y="640"/>
                  </a:lnTo>
                  <a:lnTo>
                    <a:pt x="2426" y="608"/>
                  </a:lnTo>
                  <a:lnTo>
                    <a:pt x="2452" y="578"/>
                  </a:lnTo>
                  <a:lnTo>
                    <a:pt x="2484" y="564"/>
                  </a:lnTo>
                  <a:lnTo>
                    <a:pt x="2482" y="500"/>
                  </a:lnTo>
                  <a:lnTo>
                    <a:pt x="2480" y="454"/>
                  </a:lnTo>
                  <a:lnTo>
                    <a:pt x="2470" y="414"/>
                  </a:lnTo>
                  <a:lnTo>
                    <a:pt x="2434" y="344"/>
                  </a:lnTo>
                  <a:lnTo>
                    <a:pt x="2428" y="378"/>
                  </a:lnTo>
                  <a:lnTo>
                    <a:pt x="2402" y="356"/>
                  </a:lnTo>
                  <a:lnTo>
                    <a:pt x="2380" y="366"/>
                  </a:lnTo>
                  <a:lnTo>
                    <a:pt x="2400" y="314"/>
                  </a:lnTo>
                  <a:lnTo>
                    <a:pt x="2420" y="270"/>
                  </a:lnTo>
                  <a:lnTo>
                    <a:pt x="2460" y="250"/>
                  </a:lnTo>
                  <a:lnTo>
                    <a:pt x="2464" y="228"/>
                  </a:lnTo>
                  <a:lnTo>
                    <a:pt x="2490" y="220"/>
                  </a:lnTo>
                  <a:lnTo>
                    <a:pt x="2490" y="240"/>
                  </a:lnTo>
                  <a:lnTo>
                    <a:pt x="2522" y="208"/>
                  </a:lnTo>
                  <a:lnTo>
                    <a:pt x="2504" y="200"/>
                  </a:lnTo>
                  <a:lnTo>
                    <a:pt x="2504" y="174"/>
                  </a:lnTo>
                  <a:lnTo>
                    <a:pt x="2526" y="158"/>
                  </a:lnTo>
                  <a:lnTo>
                    <a:pt x="2534" y="178"/>
                  </a:lnTo>
                  <a:lnTo>
                    <a:pt x="2564" y="148"/>
                  </a:lnTo>
                  <a:lnTo>
                    <a:pt x="2560" y="174"/>
                  </a:lnTo>
                  <a:lnTo>
                    <a:pt x="2562" y="196"/>
                  </a:lnTo>
                  <a:lnTo>
                    <a:pt x="2560" y="224"/>
                  </a:lnTo>
                  <a:lnTo>
                    <a:pt x="2550" y="248"/>
                  </a:lnTo>
                  <a:lnTo>
                    <a:pt x="2570" y="276"/>
                  </a:lnTo>
                  <a:lnTo>
                    <a:pt x="2578" y="296"/>
                  </a:lnTo>
                  <a:lnTo>
                    <a:pt x="2590" y="292"/>
                  </a:lnTo>
                  <a:lnTo>
                    <a:pt x="2650" y="354"/>
                  </a:lnTo>
                  <a:lnTo>
                    <a:pt x="2662" y="324"/>
                  </a:lnTo>
                  <a:lnTo>
                    <a:pt x="2678" y="300"/>
                  </a:lnTo>
                  <a:lnTo>
                    <a:pt x="2652" y="286"/>
                  </a:lnTo>
                  <a:lnTo>
                    <a:pt x="2658" y="260"/>
                  </a:lnTo>
                  <a:lnTo>
                    <a:pt x="2658" y="242"/>
                  </a:lnTo>
                  <a:lnTo>
                    <a:pt x="2630" y="214"/>
                  </a:lnTo>
                  <a:lnTo>
                    <a:pt x="2606" y="210"/>
                  </a:lnTo>
                  <a:lnTo>
                    <a:pt x="2584" y="180"/>
                  </a:lnTo>
                  <a:lnTo>
                    <a:pt x="2614" y="172"/>
                  </a:lnTo>
                  <a:lnTo>
                    <a:pt x="2628" y="148"/>
                  </a:lnTo>
                  <a:lnTo>
                    <a:pt x="2648" y="156"/>
                  </a:lnTo>
                  <a:lnTo>
                    <a:pt x="2666" y="146"/>
                  </a:lnTo>
                  <a:lnTo>
                    <a:pt x="2654" y="118"/>
                  </a:lnTo>
                  <a:lnTo>
                    <a:pt x="2666" y="92"/>
                  </a:lnTo>
                  <a:lnTo>
                    <a:pt x="2694" y="84"/>
                  </a:lnTo>
                  <a:lnTo>
                    <a:pt x="2668" y="74"/>
                  </a:lnTo>
                  <a:lnTo>
                    <a:pt x="2630" y="66"/>
                  </a:lnTo>
                  <a:lnTo>
                    <a:pt x="2650" y="46"/>
                  </a:lnTo>
                  <a:lnTo>
                    <a:pt x="2646" y="30"/>
                  </a:lnTo>
                  <a:lnTo>
                    <a:pt x="2666" y="42"/>
                  </a:lnTo>
                  <a:lnTo>
                    <a:pt x="2674" y="30"/>
                  </a:lnTo>
                  <a:lnTo>
                    <a:pt x="2696" y="30"/>
                  </a:lnTo>
                  <a:lnTo>
                    <a:pt x="2714" y="50"/>
                  </a:lnTo>
                  <a:lnTo>
                    <a:pt x="2742" y="34"/>
                  </a:lnTo>
                  <a:lnTo>
                    <a:pt x="2720" y="18"/>
                  </a:lnTo>
                  <a:lnTo>
                    <a:pt x="2716" y="0"/>
                  </a:lnTo>
                  <a:lnTo>
                    <a:pt x="2692" y="2"/>
                  </a:lnTo>
                  <a:lnTo>
                    <a:pt x="2668" y="10"/>
                  </a:lnTo>
                  <a:lnTo>
                    <a:pt x="926" y="90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292929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0497" name="Line 2"/>
          <p:cNvSpPr>
            <a:spLocks noChangeShapeType="1"/>
          </p:cNvSpPr>
          <p:nvPr/>
        </p:nvSpPr>
        <p:spPr bwMode="auto">
          <a:xfrm flipH="1" flipV="1">
            <a:off x="1887538" y="4344988"/>
            <a:ext cx="2662237" cy="1733550"/>
          </a:xfrm>
          <a:prstGeom prst="line">
            <a:avLst/>
          </a:prstGeom>
          <a:noFill/>
          <a:ln w="57150">
            <a:solidFill>
              <a:srgbClr val="0033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0498" name="Line 3"/>
          <p:cNvSpPr>
            <a:spLocks noChangeShapeType="1"/>
          </p:cNvSpPr>
          <p:nvPr/>
        </p:nvSpPr>
        <p:spPr bwMode="auto">
          <a:xfrm flipH="1" flipV="1">
            <a:off x="4587875" y="4168775"/>
            <a:ext cx="0" cy="1776413"/>
          </a:xfrm>
          <a:prstGeom prst="line">
            <a:avLst/>
          </a:prstGeom>
          <a:noFill/>
          <a:ln w="57150">
            <a:solidFill>
              <a:srgbClr val="0033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0499" name="Line 4"/>
          <p:cNvSpPr>
            <a:spLocks noChangeShapeType="1"/>
          </p:cNvSpPr>
          <p:nvPr/>
        </p:nvSpPr>
        <p:spPr bwMode="auto">
          <a:xfrm flipV="1">
            <a:off x="4643438" y="4292600"/>
            <a:ext cx="2501900" cy="1778000"/>
          </a:xfrm>
          <a:prstGeom prst="line">
            <a:avLst/>
          </a:prstGeom>
          <a:noFill/>
          <a:ln w="57150">
            <a:solidFill>
              <a:srgbClr val="00336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0500" name="Picture 5" descr="shadow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510213"/>
            <a:ext cx="4186238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0516" name="Group 132"/>
          <p:cNvGrpSpPr>
            <a:grpSpLocks/>
          </p:cNvGrpSpPr>
          <p:nvPr/>
        </p:nvGrpSpPr>
        <p:grpSpPr bwMode="auto">
          <a:xfrm>
            <a:off x="593725" y="1239838"/>
            <a:ext cx="2574925" cy="2768600"/>
            <a:chOff x="374" y="781"/>
            <a:chExt cx="1622" cy="1744"/>
          </a:xfrm>
        </p:grpSpPr>
        <p:sp>
          <p:nvSpPr>
            <p:cNvPr id="400501" name="Freeform 7"/>
            <p:cNvSpPr>
              <a:spLocks/>
            </p:cNvSpPr>
            <p:nvPr/>
          </p:nvSpPr>
          <p:spPr bwMode="gray">
            <a:xfrm>
              <a:off x="374" y="781"/>
              <a:ext cx="1622" cy="1744"/>
            </a:xfrm>
            <a:custGeom>
              <a:avLst/>
              <a:gdLst>
                <a:gd name="T0" fmla="*/ 0 w 1622"/>
                <a:gd name="T1" fmla="*/ 0 h 1744"/>
                <a:gd name="T2" fmla="*/ 6350 w 1622"/>
                <a:gd name="T3" fmla="*/ 2768600 h 1744"/>
                <a:gd name="T4" fmla="*/ 2574925 w 1622"/>
                <a:gd name="T5" fmla="*/ 2706688 h 1744"/>
                <a:gd name="T6" fmla="*/ 2574925 w 1622"/>
                <a:gd name="T7" fmla="*/ 206375 h 1744"/>
                <a:gd name="T8" fmla="*/ 0 w 1622"/>
                <a:gd name="T9" fmla="*/ 0 h 17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22" h="1744">
                  <a:moveTo>
                    <a:pt x="0" y="0"/>
                  </a:moveTo>
                  <a:lnTo>
                    <a:pt x="4" y="1744"/>
                  </a:lnTo>
                  <a:lnTo>
                    <a:pt x="1622" y="1705"/>
                  </a:lnTo>
                  <a:lnTo>
                    <a:pt x="1622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DE1">
                <a:alpha val="96861"/>
              </a:srgbClr>
            </a:solidFill>
            <a:ln w="9525">
              <a:round/>
              <a:headEnd/>
              <a:tailEnd/>
            </a:ln>
            <a:effectLst/>
            <a:scene3d>
              <a:camera prst="legacyPerspectiveTopLeft">
                <a:rot lat="21299997" lon="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742A"/>
              </a:extrusionClr>
              <a:contourClr>
                <a:srgbClr val="EFEDE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0506" name="Freeform 10"/>
            <p:cNvSpPr>
              <a:spLocks/>
            </p:cNvSpPr>
            <p:nvPr/>
          </p:nvSpPr>
          <p:spPr bwMode="ltGray">
            <a:xfrm>
              <a:off x="406" y="805"/>
              <a:ext cx="1584" cy="1716"/>
            </a:xfrm>
            <a:custGeom>
              <a:avLst/>
              <a:gdLst>
                <a:gd name="T0" fmla="*/ 0 w 1584"/>
                <a:gd name="T1" fmla="*/ 0 h 1716"/>
                <a:gd name="T2" fmla="*/ 47625 w 1584"/>
                <a:gd name="T3" fmla="*/ 2724150 h 1716"/>
                <a:gd name="T4" fmla="*/ 2514600 w 1584"/>
                <a:gd name="T5" fmla="*/ 2676525 h 1716"/>
                <a:gd name="T6" fmla="*/ 2419350 w 1584"/>
                <a:gd name="T7" fmla="*/ 190500 h 1716"/>
                <a:gd name="T8" fmla="*/ 0 w 1584"/>
                <a:gd name="T9" fmla="*/ 0 h 17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4" h="1716">
                  <a:moveTo>
                    <a:pt x="0" y="0"/>
                  </a:moveTo>
                  <a:lnTo>
                    <a:pt x="30" y="1716"/>
                  </a:lnTo>
                  <a:lnTo>
                    <a:pt x="1584" y="1686"/>
                  </a:lnTo>
                  <a:lnTo>
                    <a:pt x="152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DE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66663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0515" name="Text Box 19"/>
            <p:cNvSpPr txBox="1">
              <a:spLocks noChangeArrowheads="1"/>
            </p:cNvSpPr>
            <p:nvPr/>
          </p:nvSpPr>
          <p:spPr bwMode="gray">
            <a:xfrm>
              <a:off x="478" y="1327"/>
              <a:ext cx="1428" cy="748"/>
            </a:xfrm>
            <a:prstGeom prst="rect">
              <a:avLst/>
            </a:prstGeom>
            <a:solidFill>
              <a:srgbClr val="EFEDE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20650" indent="-1206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120650" marR="0" lvl="0" indent="-12065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信息是对客观事物特征的真实反映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</a:t>
              </a:r>
            </a:p>
          </p:txBody>
        </p:sp>
      </p:grpSp>
      <p:grpSp>
        <p:nvGrpSpPr>
          <p:cNvPr id="400520" name="Group 136"/>
          <p:cNvGrpSpPr>
            <a:grpSpLocks/>
          </p:cNvGrpSpPr>
          <p:nvPr/>
        </p:nvGrpSpPr>
        <p:grpSpPr bwMode="auto">
          <a:xfrm>
            <a:off x="5937250" y="1258888"/>
            <a:ext cx="2568575" cy="2754312"/>
            <a:chOff x="3740" y="793"/>
            <a:chExt cx="1618" cy="1735"/>
          </a:xfrm>
        </p:grpSpPr>
        <p:sp>
          <p:nvSpPr>
            <p:cNvPr id="400503" name="Freeform 9"/>
            <p:cNvSpPr>
              <a:spLocks/>
            </p:cNvSpPr>
            <p:nvPr/>
          </p:nvSpPr>
          <p:spPr bwMode="gray">
            <a:xfrm>
              <a:off x="3740" y="793"/>
              <a:ext cx="1618" cy="1732"/>
            </a:xfrm>
            <a:custGeom>
              <a:avLst/>
              <a:gdLst>
                <a:gd name="T0" fmla="*/ 2565400 w 1618"/>
                <a:gd name="T1" fmla="*/ 0 h 1732"/>
                <a:gd name="T2" fmla="*/ 2568575 w 1618"/>
                <a:gd name="T3" fmla="*/ 2749550 h 1732"/>
                <a:gd name="T4" fmla="*/ 0 w 1618"/>
                <a:gd name="T5" fmla="*/ 2687638 h 1732"/>
                <a:gd name="T6" fmla="*/ 0 w 1618"/>
                <a:gd name="T7" fmla="*/ 187325 h 1732"/>
                <a:gd name="T8" fmla="*/ 2565400 w 1618"/>
                <a:gd name="T9" fmla="*/ 0 h 17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8" h="1732">
                  <a:moveTo>
                    <a:pt x="1616" y="0"/>
                  </a:moveTo>
                  <a:lnTo>
                    <a:pt x="1618" y="1732"/>
                  </a:lnTo>
                  <a:lnTo>
                    <a:pt x="0" y="1693"/>
                  </a:lnTo>
                  <a:lnTo>
                    <a:pt x="0" y="118"/>
                  </a:lnTo>
                  <a:lnTo>
                    <a:pt x="1616" y="0"/>
                  </a:lnTo>
                  <a:close/>
                </a:path>
              </a:pathLst>
            </a:custGeom>
            <a:solidFill>
              <a:srgbClr val="EFEDE1"/>
            </a:solidFill>
            <a:ln w="9525">
              <a:round/>
              <a:headEnd/>
              <a:tailEnd/>
            </a:ln>
            <a:effectLst/>
            <a:scene3d>
              <a:camera prst="legacyPerspectiveTopRight">
                <a:rot lat="21299997" lon="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3366CC"/>
              </a:extrusionClr>
              <a:contourClr>
                <a:srgbClr val="EFEDE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0508" name="Freeform 12"/>
            <p:cNvSpPr>
              <a:spLocks/>
            </p:cNvSpPr>
            <p:nvPr/>
          </p:nvSpPr>
          <p:spPr bwMode="ltGray">
            <a:xfrm flipH="1">
              <a:off x="3749" y="812"/>
              <a:ext cx="1584" cy="1716"/>
            </a:xfrm>
            <a:custGeom>
              <a:avLst/>
              <a:gdLst>
                <a:gd name="T0" fmla="*/ 0 w 1584"/>
                <a:gd name="T1" fmla="*/ 0 h 1716"/>
                <a:gd name="T2" fmla="*/ 47625 w 1584"/>
                <a:gd name="T3" fmla="*/ 2724150 h 1716"/>
                <a:gd name="T4" fmla="*/ 2514600 w 1584"/>
                <a:gd name="T5" fmla="*/ 2676525 h 1716"/>
                <a:gd name="T6" fmla="*/ 2419350 w 1584"/>
                <a:gd name="T7" fmla="*/ 190500 h 1716"/>
                <a:gd name="T8" fmla="*/ 0 w 1584"/>
                <a:gd name="T9" fmla="*/ 0 h 17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4" h="1716">
                  <a:moveTo>
                    <a:pt x="0" y="0"/>
                  </a:moveTo>
                  <a:lnTo>
                    <a:pt x="30" y="1716"/>
                  </a:lnTo>
                  <a:lnTo>
                    <a:pt x="1584" y="1686"/>
                  </a:lnTo>
                  <a:lnTo>
                    <a:pt x="1524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DE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666633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0516" name="Text Box 20"/>
            <p:cNvSpPr txBox="1">
              <a:spLocks noChangeArrowheads="1"/>
            </p:cNvSpPr>
            <p:nvPr/>
          </p:nvSpPr>
          <p:spPr bwMode="gray">
            <a:xfrm>
              <a:off x="3826" y="1117"/>
              <a:ext cx="1428" cy="1208"/>
            </a:xfrm>
            <a:prstGeom prst="rect">
              <a:avLst/>
            </a:prstGeom>
            <a:solidFill>
              <a:srgbClr val="EFEDE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20650" indent="-1206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120650" marR="0" lvl="0" indent="-12065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 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信息总是通过一定的“媒介”，以一定的“表现形式”反映出来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 </a:t>
              </a:r>
            </a:p>
          </p:txBody>
        </p:sp>
      </p:grpSp>
      <p:grpSp>
        <p:nvGrpSpPr>
          <p:cNvPr id="400519" name="Group 135"/>
          <p:cNvGrpSpPr>
            <a:grpSpLocks/>
          </p:cNvGrpSpPr>
          <p:nvPr/>
        </p:nvGrpSpPr>
        <p:grpSpPr bwMode="auto">
          <a:xfrm>
            <a:off x="3276600" y="1412875"/>
            <a:ext cx="2565400" cy="2498725"/>
            <a:chOff x="2058" y="890"/>
            <a:chExt cx="1616" cy="1574"/>
          </a:xfrm>
        </p:grpSpPr>
        <p:sp>
          <p:nvSpPr>
            <p:cNvPr id="400502" name="Rectangle 8"/>
            <p:cNvSpPr>
              <a:spLocks noChangeArrowheads="1"/>
            </p:cNvSpPr>
            <p:nvPr/>
          </p:nvSpPr>
          <p:spPr bwMode="gray">
            <a:xfrm>
              <a:off x="2058" y="890"/>
              <a:ext cx="1616" cy="1568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effectLst/>
            <a:scene3d>
              <a:camera prst="legacyPerspectiveTop">
                <a:rot lat="21299997" lon="0" rev="0"/>
              </a:camera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  <a:contourClr>
                <a:schemeClr val="hlink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>
              <a:lvl1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505" name="Rectangle 11"/>
            <p:cNvSpPr>
              <a:spLocks noChangeArrowheads="1"/>
            </p:cNvSpPr>
            <p:nvPr/>
          </p:nvSpPr>
          <p:spPr bwMode="gray">
            <a:xfrm>
              <a:off x="2092" y="914"/>
              <a:ext cx="1552" cy="1539"/>
            </a:xfrm>
            <a:prstGeom prst="rect">
              <a:avLst/>
            </a:prstGeom>
            <a:blipFill dpi="0" rotWithShape="1">
              <a:blip r:embed="rId3">
                <a:lum bright="-36000" contrast="-48000"/>
                <a:grayscl/>
                <a:alphaModFix amt="99000"/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algn="ctr">
                  <a:solidFill>
                    <a:srgbClr val="666633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509" name="Text Box 21"/>
            <p:cNvSpPr txBox="1">
              <a:spLocks noChangeArrowheads="1"/>
            </p:cNvSpPr>
            <p:nvPr/>
          </p:nvSpPr>
          <p:spPr bwMode="gray">
            <a:xfrm>
              <a:off x="2092" y="1026"/>
              <a:ext cx="1552" cy="1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信息是一种经过加工处理后的数据，它对接受者有用，能帮助其采取正确的决策和行动</a:t>
              </a:r>
            </a:p>
          </p:txBody>
        </p:sp>
      </p:grpSp>
      <p:grpSp>
        <p:nvGrpSpPr>
          <p:cNvPr id="400510" name="Group 22"/>
          <p:cNvGrpSpPr>
            <a:grpSpLocks/>
          </p:cNvGrpSpPr>
          <p:nvPr/>
        </p:nvGrpSpPr>
        <p:grpSpPr bwMode="auto">
          <a:xfrm>
            <a:off x="2746375" y="4972050"/>
            <a:ext cx="3722688" cy="1208088"/>
            <a:chOff x="3098" y="249"/>
            <a:chExt cx="1959" cy="629"/>
          </a:xfrm>
        </p:grpSpPr>
        <p:sp>
          <p:nvSpPr>
            <p:cNvPr id="400511" name="Oval 23"/>
            <p:cNvSpPr>
              <a:spLocks noChangeArrowheads="1"/>
            </p:cNvSpPr>
            <p:nvPr/>
          </p:nvSpPr>
          <p:spPr bwMode="ltGray">
            <a:xfrm>
              <a:off x="3099" y="297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575757"/>
                </a:gs>
                <a:gs pos="50000">
                  <a:srgbClr val="C0C0C0"/>
                </a:gs>
                <a:gs pos="100000">
                  <a:srgbClr val="575757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512" name="Oval 24"/>
            <p:cNvSpPr>
              <a:spLocks noChangeArrowheads="1"/>
            </p:cNvSpPr>
            <p:nvPr/>
          </p:nvSpPr>
          <p:spPr bwMode="ltGray">
            <a:xfrm>
              <a:off x="3098" y="249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0513" name="Text Box 25"/>
          <p:cNvSpPr txBox="1">
            <a:spLocks noChangeArrowheads="1"/>
          </p:cNvSpPr>
          <p:nvPr/>
        </p:nvSpPr>
        <p:spPr bwMode="auto">
          <a:xfrm>
            <a:off x="2798763" y="5260975"/>
            <a:ext cx="35861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tx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20650" marR="0" lvl="0" indent="-12065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信息含义的理解</a:t>
            </a:r>
          </a:p>
        </p:txBody>
      </p:sp>
      <p:sp>
        <p:nvSpPr>
          <p:cNvPr id="400515" name="Text Box 131"/>
          <p:cNvSpPr txBox="1">
            <a:spLocks noChangeArrowheads="1"/>
          </p:cNvSpPr>
          <p:nvPr/>
        </p:nvSpPr>
        <p:spPr bwMode="auto">
          <a:xfrm>
            <a:off x="1908175" y="404813"/>
            <a:ext cx="72358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节 管理信息系统的概念</a:t>
            </a:r>
          </a:p>
        </p:txBody>
      </p:sp>
    </p:spTree>
    <p:extLst>
      <p:ext uri="{BB962C8B-B14F-4D97-AF65-F5344CB8AC3E}">
        <p14:creationId xmlns:p14="http://schemas.microsoft.com/office/powerpoint/2010/main" val="111023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05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05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05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  <a:txDef>
      <a:spPr bwMode="auto">
        <a:noFill/>
        <a:ln>
          <a:noFill/>
        </a:ln>
        <a:extLst>
          <a:ext uri="{91240B29-F687-4F45-9708-019B960494DF}">
            <a14:hiddenLine xmlns:a14="http://schemas.microsoft.com/office/drawing/2010/main" w="28575">
              <a:solidFill>
                <a:srgbClr val="000000"/>
              </a:solidFill>
              <a:miter lim="800000"/>
              <a:headEnd/>
              <a:tailEnd type="none" w="sm" len="med"/>
            </a14:hiddenLine>
          </a:ext>
        </a:extLst>
      </a:spPr>
      <a:bodyPr wrap="none">
        <a:spAutoFit/>
      </a:bodyPr>
      <a:lstStyle>
        <a:defPPr eaLnBrk="1" hangingPunct="1">
          <a:defRPr kumimoji="1" b="1" dirty="0">
            <a:latin typeface="Times New Roman" pitchFamily="18" charset="0"/>
          </a:defRPr>
        </a:defPPr>
      </a:lstStyle>
    </a:tx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oaring">
  <a:themeElements>
    <a:clrScheme name="">
      <a:dk1>
        <a:srgbClr val="000000"/>
      </a:dk1>
      <a:lt1>
        <a:srgbClr val="FFFFFF"/>
      </a:lt1>
      <a:dk2>
        <a:srgbClr val="000000"/>
      </a:dk2>
      <a:lt2>
        <a:srgbClr val="CCECFF"/>
      </a:lt2>
      <a:accent1>
        <a:srgbClr val="6699FF"/>
      </a:accent1>
      <a:accent2>
        <a:srgbClr val="000000"/>
      </a:accent2>
      <a:accent3>
        <a:srgbClr val="FFFFFF"/>
      </a:accent3>
      <a:accent4>
        <a:srgbClr val="000000"/>
      </a:accent4>
      <a:accent5>
        <a:srgbClr val="B8CAFF"/>
      </a:accent5>
      <a:accent6>
        <a:srgbClr val="000000"/>
      </a:accent6>
      <a:hlink>
        <a:srgbClr val="000000"/>
      </a:hlink>
      <a:folHlink>
        <a:srgbClr val="000000"/>
      </a:folHlink>
    </a:clrScheme>
    <a:fontScheme name="Soaring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Soar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Eclipse">
  <a:themeElements>
    <a:clrScheme name="Eclipse 1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006699"/>
      </a:folHlink>
    </a:clrScheme>
    <a:fontScheme name="Eclips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Beam">
  <a:themeElements>
    <a:clrScheme name="Beam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Beam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Beam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Default Design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10693</TotalTime>
  <Words>3304</Words>
  <Application>Microsoft Office PowerPoint</Application>
  <PresentationFormat>全屏显示(4:3)</PresentationFormat>
  <Paragraphs>722</Paragraphs>
  <Slides>44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自定义设计方案</vt:lpstr>
      <vt:lpstr>Soaring</vt:lpstr>
      <vt:lpstr>Eclipse</vt:lpstr>
      <vt:lpstr>1_自定义设计方案</vt:lpstr>
      <vt:lpstr>Beam</vt:lpstr>
      <vt:lpstr>Default Design</vt:lpstr>
      <vt:lpstr>1_Default Design</vt:lpstr>
      <vt:lpstr>2_自定义设计方案</vt:lpstr>
      <vt:lpstr>2_Default Design</vt:lpstr>
      <vt:lpstr>PowerPoint 演示文稿</vt:lpstr>
      <vt:lpstr>身边的管理信息系统（MIS）</vt:lpstr>
      <vt:lpstr>PowerPoint 演示文稿</vt:lpstr>
      <vt:lpstr>PowerPoint 演示文稿</vt:lpstr>
      <vt:lpstr>PowerPoint 演示文稿</vt:lpstr>
      <vt:lpstr>PowerPoint 演示文稿</vt:lpstr>
      <vt:lpstr>第1章  管理信息系统概论</vt:lpstr>
      <vt:lpstr>1.1 管理信息系统的概念</vt:lpstr>
      <vt:lpstr>PowerPoint 演示文稿</vt:lpstr>
      <vt:lpstr>PowerPoint 演示文稿</vt:lpstr>
      <vt:lpstr>与信息有关的概念</vt:lpstr>
      <vt:lpstr>数据定义示例</vt:lpstr>
      <vt:lpstr>信息定义示例</vt:lpstr>
      <vt:lpstr>啤酒与尿布的故事</vt:lpstr>
      <vt:lpstr>PowerPoint 演示文稿</vt:lpstr>
      <vt:lpstr>1.1.2 信息的特征</vt:lpstr>
      <vt:lpstr>1.1.2信息特征 </vt:lpstr>
      <vt:lpstr>PowerPoint 演示文稿</vt:lpstr>
      <vt:lpstr>1.1.3    2、信息的传输</vt:lpstr>
      <vt:lpstr>PowerPoint 演示文稿</vt:lpstr>
      <vt:lpstr>1.1.3   4、信息的储存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 系统的特征</vt:lpstr>
      <vt:lpstr>PowerPoint 演示文稿</vt:lpstr>
      <vt:lpstr>PowerPoint 演示文稿</vt:lpstr>
      <vt:lpstr>PowerPoint 演示文稿</vt:lpstr>
      <vt:lpstr>PowerPoint 演示文稿</vt:lpstr>
      <vt:lpstr>管理信息系统的定义（1） </vt:lpstr>
      <vt:lpstr>管理信息系统的定义 （2）</vt:lpstr>
      <vt:lpstr>管理信息系统的定义 （3）</vt:lpstr>
      <vt:lpstr>管理信息系统的定义 （4）</vt:lpstr>
      <vt:lpstr>1.1.6 管理信息系统定义</vt:lpstr>
      <vt:lpstr>PowerPoint 演示文稿</vt:lpstr>
      <vt:lpstr>PowerPoint 演示文稿</vt:lpstr>
      <vt:lpstr>PowerPoint 演示文稿</vt:lpstr>
      <vt:lpstr>PowerPoint 演示文稿</vt:lpstr>
      <vt:lpstr>1.4 管理信息系统的结构</vt:lpstr>
      <vt:lpstr>1.5 管理信息系统学科特点</vt:lpstr>
      <vt:lpstr>PowerPoint 演示文稿</vt:lpstr>
      <vt:lpstr>PowerPoint 演示文稿</vt:lpstr>
    </vt:vector>
  </TitlesOfParts>
  <Company>njai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资金成本</dc:title>
  <dc:creator>wxj</dc:creator>
  <cp:lastModifiedBy>LiuQiaoLing</cp:lastModifiedBy>
  <cp:revision>628</cp:revision>
  <cp:lastPrinted>1601-01-01T00:00:00Z</cp:lastPrinted>
  <dcterms:created xsi:type="dcterms:W3CDTF">2002-10-17T11:46:52Z</dcterms:created>
  <dcterms:modified xsi:type="dcterms:W3CDTF">2018-03-16T01:47:13Z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