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  <p:sldMasterId id="2147483651" r:id="rId2"/>
  </p:sldMasterIdLst>
  <p:notesMasterIdLst>
    <p:notesMasterId r:id="rId34"/>
  </p:notesMasterIdLst>
  <p:sldIdLst>
    <p:sldId id="436" r:id="rId3"/>
    <p:sldId id="505" r:id="rId4"/>
    <p:sldId id="692" r:id="rId5"/>
    <p:sldId id="433" r:id="rId6"/>
    <p:sldId id="602" r:id="rId7"/>
    <p:sldId id="603" r:id="rId8"/>
    <p:sldId id="606" r:id="rId9"/>
    <p:sldId id="657" r:id="rId10"/>
    <p:sldId id="658" r:id="rId11"/>
    <p:sldId id="693" r:id="rId12"/>
    <p:sldId id="644" r:id="rId13"/>
    <p:sldId id="645" r:id="rId14"/>
    <p:sldId id="646" r:id="rId15"/>
    <p:sldId id="672" r:id="rId16"/>
    <p:sldId id="686" r:id="rId17"/>
    <p:sldId id="687" r:id="rId18"/>
    <p:sldId id="673" r:id="rId19"/>
    <p:sldId id="689" r:id="rId20"/>
    <p:sldId id="674" r:id="rId21"/>
    <p:sldId id="650" r:id="rId22"/>
    <p:sldId id="675" r:id="rId23"/>
    <p:sldId id="706" r:id="rId24"/>
    <p:sldId id="676" r:id="rId25"/>
    <p:sldId id="653" r:id="rId26"/>
    <p:sldId id="677" r:id="rId27"/>
    <p:sldId id="678" r:id="rId28"/>
    <p:sldId id="679" r:id="rId29"/>
    <p:sldId id="712" r:id="rId30"/>
    <p:sldId id="713" r:id="rId31"/>
    <p:sldId id="714" r:id="rId32"/>
    <p:sldId id="682" r:id="rId3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sz="2400" b="1" kern="1200">
        <a:solidFill>
          <a:srgbClr val="003366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sz="2400" b="1" kern="1200">
        <a:solidFill>
          <a:srgbClr val="003366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sz="2400" b="1" kern="1200">
        <a:solidFill>
          <a:srgbClr val="003366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sz="2400" b="1" kern="1200">
        <a:solidFill>
          <a:srgbClr val="003366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sz="2400" b="1" kern="1200">
        <a:solidFill>
          <a:srgbClr val="003366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003366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003366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003366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003366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C2C1"/>
    <a:srgbClr val="EEC0B4"/>
    <a:srgbClr val="3366CC"/>
    <a:srgbClr val="003366"/>
    <a:srgbClr val="785516"/>
    <a:srgbClr val="336699"/>
    <a:srgbClr val="224C1C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236" y="222"/>
      </p:cViewPr>
      <p:guideLst>
        <p:guide orient="horz" pos="2115"/>
        <p:guide pos="290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3076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3077" name="Rectangle 5"/>
          <p:cNvSpPr>
            <a:spLocks noGrp="1" noRot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6A0EB546-639D-4ECE-B880-A8CE72C1DC67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1118800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0EB546-639D-4ECE-B880-A8CE72C1DC67}" type="slidenum">
              <a:rPr lang="zh-CN" altLang="en-US" smtClean="0"/>
              <a:pPr/>
              <a:t>12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2401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A0E7743E-6903-4E14-A8EF-0F12B6387306}" type="slidenum">
              <a:rPr lang="zh-CN" altLang="en-US"/>
              <a:pPr eaLnBrk="1" hangingPunct="1"/>
              <a:t>15</a:t>
            </a:fld>
            <a:endParaRPr lang="en-US" altLang="zh-CN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</p:spPr>
        <p:txBody>
          <a:bodyPr/>
          <a:lstStyle/>
          <a:p>
            <a:pPr eaLnBrk="1" hangingPunct="1"/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F9C14FD0-7DB3-49B1-92D3-0C15A84AC1BF}" type="slidenum">
              <a:rPr lang="zh-CN" altLang="en-US"/>
              <a:pPr eaLnBrk="1" hangingPunct="1"/>
              <a:t>18</a:t>
            </a:fld>
            <a:endParaRPr lang="en-US" altLang="zh-CN"/>
          </a:p>
        </p:txBody>
      </p:sp>
      <p:sp>
        <p:nvSpPr>
          <p:cNvPr id="5529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5300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>
              <a:latin typeface="Arial" pitchFamily="34" charset="0"/>
            </a:endParaRPr>
          </a:p>
        </p:txBody>
      </p:sp>
      <p:sp>
        <p:nvSpPr>
          <p:cNvPr id="55301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/>
            <a:fld id="{297DBC00-8FC8-44B9-BEC7-2AA996ED0C49}" type="slidenum">
              <a:rPr lang="zh-CN" altLang="en-US" sz="1200"/>
              <a:pPr algn="r" eaLnBrk="1" hangingPunct="1"/>
              <a:t>18</a:t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中学考试系统的案例，学校跟成熟的企业不一样，单据不完备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0EB546-639D-4ECE-B880-A8CE72C1DC67}" type="slidenum">
              <a:rPr lang="zh-CN" altLang="en-US" smtClean="0"/>
              <a:pPr/>
              <a:t>20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38222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7C977B-8D26-4F0F-9BF1-0096AC977491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01830969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9BA516-B1CE-4F13-B980-E753E1F2E8D8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4469855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6178550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61785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F91B8D-4DDD-4F57-8FDB-19A5C0CD51E2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3067908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7A7148-7C96-4986-8928-F8E36E767EE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65346792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DF1D5A-43DB-4C0A-8D0E-233DC0F27769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61671827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6BED75-6BE3-499C-AD0E-CD40AE46AEB6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5639880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95400"/>
            <a:ext cx="40386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40386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2B3520-EACB-4178-B49F-E3BFB147E1CC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51133430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924E00-7926-49C2-9E77-B5194BB332D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4909013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0781CB-E350-4F43-B589-FF2208ACF018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80836478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4FED58-481E-4834-AAB5-1E88E550CC52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32663497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207AA9-3A1D-498B-B519-6401F5F0D437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62624374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2BCD6B-53F0-4DFD-BF5B-DD17B12E600F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52699109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62905E-2344-4C3D-9B8D-3D287680B37B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6895500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06BDD1-7049-400D-8617-D4794B1B97CD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38633728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6049962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60499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832482-889A-4132-B757-0C2BA865F94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85439997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90600" y="276225"/>
            <a:ext cx="5638800" cy="94297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4478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478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783517-AB2F-4CF1-B7D4-A1BAB0BED32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727322"/>
      </p:ext>
    </p:extLst>
  </p:cSld>
  <p:clrMapOvr>
    <a:masterClrMapping/>
  </p:clrMapOvr>
  <p:transition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DA2689-1362-4F99-9F98-6D350AD5A1E8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19282087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8050"/>
            <a:ext cx="4038600" cy="55451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8050"/>
            <a:ext cx="4038600" cy="55451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D03B7B-0CE8-4917-9DC7-FDF1FBBDC302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41207980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474B0C-A2B4-456D-BCBC-B248D75B5A16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18669771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393EFE-D972-401D-97DC-37B68147596E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83659214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56055C-F83B-4D29-9055-D8B9C03CDEBD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94258680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4A76A5-EA2B-45F0-8014-0F071944DE81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41306007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4E3AF7-9F93-48B8-9293-417F4731F087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33529791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4.png"/><Relationship Id="rId20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1.xml"/><Relationship Id="rId19" Type="http://schemas.openxmlformats.org/officeDocument/2006/relationships/image" Target="../media/image7.pn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908050"/>
            <a:ext cx="8229600" cy="554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solidFill>
                  <a:schemeClr val="tx1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solidFill>
                  <a:schemeClr val="tx1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solidFill>
                  <a:schemeClr val="tx1"/>
                </a:solidFill>
              </a:defRPr>
            </a:lvl1pPr>
          </a:lstStyle>
          <a:p>
            <a:fld id="{CE55F5D4-6B95-4CB3-8D3A-CA9BD91BA7EF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ransition/>
  <p:txStyles>
    <p:titleStyle>
      <a:lvl1pPr algn="r" rtl="0" fontAlgn="base">
        <a:spcBef>
          <a:spcPct val="0"/>
        </a:spcBef>
        <a:spcAft>
          <a:spcPct val="0"/>
        </a:spcAft>
        <a:defRPr sz="3200" b="1">
          <a:solidFill>
            <a:srgbClr val="FFFF00"/>
          </a:solidFill>
          <a:latin typeface="+mj-lt"/>
          <a:ea typeface="+mj-ea"/>
          <a:cs typeface="+mj-cs"/>
        </a:defRPr>
      </a:lvl1pPr>
      <a:lvl2pPr algn="r" rtl="0" fontAlgn="base">
        <a:spcBef>
          <a:spcPct val="0"/>
        </a:spcBef>
        <a:spcAft>
          <a:spcPct val="0"/>
        </a:spcAft>
        <a:defRPr sz="3200" b="1">
          <a:solidFill>
            <a:srgbClr val="FFFF00"/>
          </a:solidFill>
          <a:latin typeface="Arial" pitchFamily="34" charset="0"/>
          <a:ea typeface="宋体" pitchFamily="2" charset="-122"/>
        </a:defRPr>
      </a:lvl2pPr>
      <a:lvl3pPr algn="r" rtl="0" fontAlgn="base">
        <a:spcBef>
          <a:spcPct val="0"/>
        </a:spcBef>
        <a:spcAft>
          <a:spcPct val="0"/>
        </a:spcAft>
        <a:defRPr sz="3200" b="1">
          <a:solidFill>
            <a:srgbClr val="FFFF00"/>
          </a:solidFill>
          <a:latin typeface="Arial" pitchFamily="34" charset="0"/>
          <a:ea typeface="宋体" pitchFamily="2" charset="-122"/>
        </a:defRPr>
      </a:lvl3pPr>
      <a:lvl4pPr algn="r" rtl="0" fontAlgn="base">
        <a:spcBef>
          <a:spcPct val="0"/>
        </a:spcBef>
        <a:spcAft>
          <a:spcPct val="0"/>
        </a:spcAft>
        <a:defRPr sz="3200" b="1">
          <a:solidFill>
            <a:srgbClr val="FFFF00"/>
          </a:solidFill>
          <a:latin typeface="Arial" pitchFamily="34" charset="0"/>
          <a:ea typeface="宋体" pitchFamily="2" charset="-122"/>
        </a:defRPr>
      </a:lvl4pPr>
      <a:lvl5pPr algn="r" rtl="0" fontAlgn="base">
        <a:spcBef>
          <a:spcPct val="0"/>
        </a:spcBef>
        <a:spcAft>
          <a:spcPct val="0"/>
        </a:spcAft>
        <a:defRPr sz="3200" b="1">
          <a:solidFill>
            <a:srgbClr val="FFFF00"/>
          </a:solidFill>
          <a:latin typeface="Arial" pitchFamily="34" charset="0"/>
          <a:ea typeface="宋体" pitchFamily="2" charset="-122"/>
        </a:defRPr>
      </a:lvl5pPr>
      <a:lvl6pPr marL="457200" algn="r" rtl="0" fontAlgn="base">
        <a:spcBef>
          <a:spcPct val="0"/>
        </a:spcBef>
        <a:spcAft>
          <a:spcPct val="0"/>
        </a:spcAft>
        <a:defRPr sz="3200" b="1">
          <a:solidFill>
            <a:srgbClr val="FFFF00"/>
          </a:solidFill>
          <a:latin typeface="Arial" pitchFamily="34" charset="0"/>
          <a:ea typeface="宋体" pitchFamily="2" charset="-122"/>
        </a:defRPr>
      </a:lvl6pPr>
      <a:lvl7pPr marL="914400" algn="r" rtl="0" fontAlgn="base">
        <a:spcBef>
          <a:spcPct val="0"/>
        </a:spcBef>
        <a:spcAft>
          <a:spcPct val="0"/>
        </a:spcAft>
        <a:defRPr sz="3200" b="1">
          <a:solidFill>
            <a:srgbClr val="FFFF00"/>
          </a:solidFill>
          <a:latin typeface="Arial" pitchFamily="34" charset="0"/>
          <a:ea typeface="宋体" pitchFamily="2" charset="-122"/>
        </a:defRPr>
      </a:lvl7pPr>
      <a:lvl8pPr marL="1371600" algn="r" rtl="0" fontAlgn="base">
        <a:spcBef>
          <a:spcPct val="0"/>
        </a:spcBef>
        <a:spcAft>
          <a:spcPct val="0"/>
        </a:spcAft>
        <a:defRPr sz="3200" b="1">
          <a:solidFill>
            <a:srgbClr val="FFFF00"/>
          </a:solidFill>
          <a:latin typeface="Arial" pitchFamily="34" charset="0"/>
          <a:ea typeface="宋体" pitchFamily="2" charset="-122"/>
        </a:defRPr>
      </a:lvl8pPr>
      <a:lvl9pPr marL="1828800" algn="r" rtl="0" fontAlgn="base">
        <a:spcBef>
          <a:spcPct val="0"/>
        </a:spcBef>
        <a:spcAft>
          <a:spcPct val="0"/>
        </a:spcAft>
        <a:defRPr sz="3200" b="1">
          <a:solidFill>
            <a:srgbClr val="FFFF00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400">
          <a:solidFill>
            <a:srgbClr val="003366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rgbClr val="003366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>
          <a:solidFill>
            <a:srgbClr val="003366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rgbClr val="003366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rgbClr val="003366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rgbClr val="003366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rgbClr val="003366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rgbClr val="003366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9" descr="1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461"/>
          <a:stretch>
            <a:fillRect/>
          </a:stretch>
        </p:blipFill>
        <p:spPr bwMode="auto">
          <a:xfrm>
            <a:off x="0" y="6324600"/>
            <a:ext cx="9144000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Rectangle 17"/>
          <p:cNvSpPr>
            <a:spLocks noChangeArrowheads="1"/>
          </p:cNvSpPr>
          <p:nvPr/>
        </p:nvSpPr>
        <p:spPr bwMode="auto">
          <a:xfrm>
            <a:off x="0" y="0"/>
            <a:ext cx="9144000" cy="12192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 sz="1800" b="0">
              <a:solidFill>
                <a:schemeClr val="tx1"/>
              </a:solidFill>
            </a:endParaRPr>
          </a:p>
        </p:txBody>
      </p:sp>
      <p:sp>
        <p:nvSpPr>
          <p:cNvPr id="205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95400"/>
            <a:ext cx="82296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2053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537325"/>
            <a:ext cx="2133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bg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054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537325"/>
            <a:ext cx="2895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 b="0">
                <a:solidFill>
                  <a:schemeClr val="bg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055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537325"/>
            <a:ext cx="2133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bg1"/>
                </a:solidFill>
              </a:defRPr>
            </a:lvl1pPr>
          </a:lstStyle>
          <a:p>
            <a:fld id="{86057EFF-0CA2-44B2-A17F-060A70BE1D5E}" type="slidenum">
              <a:rPr lang="zh-CN" altLang="en-US"/>
              <a:pPr/>
              <a:t>‹#›</a:t>
            </a:fld>
            <a:endParaRPr lang="en-US" altLang="zh-CN"/>
          </a:p>
        </p:txBody>
      </p:sp>
      <p:pic>
        <p:nvPicPr>
          <p:cNvPr id="2056" name="Picture 9" descr="artplus_nature_naturalcity42_a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1463" y="5935663"/>
            <a:ext cx="1235075" cy="83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7" name="Picture 10" descr="artplus_nature_naturalcity42_b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1950" y="5916613"/>
            <a:ext cx="828675" cy="15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8" name="Picture 11" descr="artplus_nature_naturalcity42_e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1338" y="5608638"/>
            <a:ext cx="430212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9" name="Picture 12" descr="artplus_nature_naturalcity42_d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2600" y="5849938"/>
            <a:ext cx="173038" cy="16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0" name="Picture 13" descr="artplus_nature_naturalcity42_i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9313" y="5969000"/>
            <a:ext cx="4619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1" name="Picture 14" descr="artplus_nature_naturalcity42_c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5943600"/>
            <a:ext cx="309563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62" name="Line 14"/>
          <p:cNvSpPr>
            <a:spLocks noChangeShapeType="1"/>
          </p:cNvSpPr>
          <p:nvPr userDrawn="1"/>
        </p:nvSpPr>
        <p:spPr bwMode="auto">
          <a:xfrm>
            <a:off x="0" y="981075"/>
            <a:ext cx="9144000" cy="0"/>
          </a:xfrm>
          <a:prstGeom prst="line">
            <a:avLst/>
          </a:prstGeom>
          <a:noFill/>
          <a:ln w="63500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</p:sldLayoutIdLst>
  <p:transition/>
  <p:txStyles>
    <p:titleStyle>
      <a:lvl1pPr algn="ctr" rtl="0" fontAlgn="base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2052638" y="2420938"/>
            <a:ext cx="6840537" cy="2408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6000">
                <a:effectLst>
                  <a:outerShdw blurRad="38100" dist="38100" dir="2700000" algn="tl">
                    <a:srgbClr val="C0C0C0"/>
                  </a:outerShdw>
                </a:effectLst>
              </a:rPr>
              <a:t>管理信息系统</a:t>
            </a:r>
          </a:p>
          <a:p>
            <a:pPr algn="r"/>
            <a:endParaRPr lang="zh-CN" altLang="en-US" sz="600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r"/>
            <a:r>
              <a:rPr lang="zh-CN" altLang="en-US" sz="3200">
                <a:effectLst>
                  <a:outerShdw blurRad="38100" dist="38100" dir="2700000" algn="tl">
                    <a:srgbClr val="C0C0C0"/>
                  </a:outerShdw>
                </a:effectLst>
              </a:rPr>
              <a:t>Management  Information  System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2946" name="Text Box 2"/>
          <p:cNvSpPr txBox="1">
            <a:spLocks noChangeArrowheads="1"/>
          </p:cNvSpPr>
          <p:nvPr/>
        </p:nvSpPr>
        <p:spPr bwMode="auto">
          <a:xfrm>
            <a:off x="611188" y="908050"/>
            <a:ext cx="8066087" cy="21729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hangingPunct="0">
              <a:spcBef>
                <a:spcPct val="20000"/>
              </a:spcBef>
              <a:buClr>
                <a:schemeClr val="tx2"/>
              </a:buClr>
              <a:buSzPct val="95000"/>
              <a:buFont typeface="Wingdings" pitchFamily="2" charset="2"/>
              <a:buNone/>
              <a:defRPr/>
            </a:pPr>
            <a:r>
              <a:rPr lang="en-US" altLang="zh-CN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宋体" pitchFamily="2" charset="-122"/>
              </a:rPr>
              <a:t>3</a:t>
            </a:r>
            <a:r>
              <a:rPr lang="zh-CN" altLang="en-US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宋体" pitchFamily="2" charset="-122"/>
              </a:rPr>
              <a:t>、综合开发策略 </a:t>
            </a:r>
          </a:p>
          <a:p>
            <a:pPr algn="l" hangingPunct="0">
              <a:spcBef>
                <a:spcPct val="20000"/>
              </a:spcBef>
              <a:buClr>
                <a:schemeClr val="tx2"/>
              </a:buClr>
              <a:buSzPct val="95000"/>
              <a:buFont typeface="Wingdings" pitchFamily="2" charset="2"/>
              <a:buChar char="n"/>
              <a:defRPr/>
            </a:pPr>
            <a:r>
              <a:rPr kumimoji="1" lang="zh-CN" altLang="en-US" sz="3200" b="1" dirty="0" smtClean="0">
                <a:solidFill>
                  <a:srgbClr val="D7181F"/>
                </a:solidFill>
                <a:latin typeface="Arial" charset="0"/>
                <a:ea typeface="宋体" pitchFamily="2" charset="-122"/>
              </a:rPr>
              <a:t>大型</a:t>
            </a:r>
            <a:r>
              <a:rPr kumimoji="1" lang="zh-CN" altLang="en-US" sz="3200" b="1" dirty="0">
                <a:solidFill>
                  <a:srgbClr val="D7181F"/>
                </a:solidFill>
                <a:latin typeface="Arial" charset="0"/>
                <a:ea typeface="宋体" pitchFamily="2" charset="-122"/>
              </a:rPr>
              <a:t>系统</a:t>
            </a:r>
            <a:r>
              <a:rPr kumimoji="1" lang="zh-CN" altLang="en-US" sz="2400" b="1" dirty="0">
                <a:latin typeface="宋体" pitchFamily="2" charset="-122"/>
                <a:ea typeface="宋体" pitchFamily="2" charset="-122"/>
              </a:rPr>
              <a:t>往往采用这种开发策略</a:t>
            </a:r>
          </a:p>
          <a:p>
            <a:pPr algn="l" hangingPunct="0">
              <a:spcBef>
                <a:spcPct val="20000"/>
              </a:spcBef>
              <a:buClr>
                <a:schemeClr val="tx2"/>
              </a:buClr>
              <a:buSzPct val="95000"/>
              <a:buFont typeface="Wingdings" pitchFamily="2" charset="2"/>
              <a:buChar char="n"/>
              <a:defRPr/>
            </a:pPr>
            <a:r>
              <a:rPr kumimoji="1" lang="zh-CN" altLang="en-US" sz="2400" b="1" dirty="0">
                <a:latin typeface="宋体" pitchFamily="2" charset="-122"/>
                <a:ea typeface="宋体" pitchFamily="2" charset="-122"/>
              </a:rPr>
              <a:t>所谓</a:t>
            </a:r>
            <a:r>
              <a:rPr kumimoji="1" lang="zh-CN" altLang="en-US" sz="2400" b="1" dirty="0">
                <a:solidFill>
                  <a:srgbClr val="D7181F"/>
                </a:solidFill>
                <a:latin typeface="Times New Roman"/>
                <a:ea typeface="宋体" pitchFamily="2" charset="-122"/>
              </a:rPr>
              <a:t>“</a:t>
            </a:r>
            <a:r>
              <a:rPr kumimoji="1" lang="zh-CN" altLang="en-US" sz="2400" b="1" dirty="0">
                <a:solidFill>
                  <a:srgbClr val="D7181F"/>
                </a:solidFill>
                <a:latin typeface="宋体" pitchFamily="2" charset="-122"/>
                <a:ea typeface="宋体" pitchFamily="2" charset="-122"/>
              </a:rPr>
              <a:t>自上而下规划，自下而上地实现</a:t>
            </a:r>
            <a:r>
              <a:rPr kumimoji="1" lang="zh-CN" altLang="en-US" sz="2400" b="1" dirty="0">
                <a:solidFill>
                  <a:srgbClr val="D7181F"/>
                </a:solidFill>
                <a:latin typeface="Times New Roman"/>
                <a:ea typeface="宋体" pitchFamily="2" charset="-122"/>
              </a:rPr>
              <a:t>”</a:t>
            </a:r>
            <a:endParaRPr kumimoji="1" lang="zh-CN" altLang="en-US" sz="2400" b="1" dirty="0">
              <a:solidFill>
                <a:srgbClr val="D7181F"/>
              </a:solidFill>
              <a:latin typeface="宋体" pitchFamily="2" charset="-122"/>
              <a:ea typeface="宋体" pitchFamily="2" charset="-122"/>
            </a:endParaRPr>
          </a:p>
          <a:p>
            <a:pPr algn="l">
              <a:spcBef>
                <a:spcPct val="50000"/>
              </a:spcBef>
              <a:defRPr/>
            </a:pPr>
            <a:endParaRPr kumimoji="1" lang="zh-CN" altLang="en-US" sz="2400" b="1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94890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6" name="Text Box 8"/>
          <p:cNvSpPr txBox="1">
            <a:spLocks noChangeArrowheads="1"/>
          </p:cNvSpPr>
          <p:nvPr/>
        </p:nvSpPr>
        <p:spPr bwMode="auto">
          <a:xfrm>
            <a:off x="1908175" y="333375"/>
            <a:ext cx="72358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/>
              <a:t>3.3  管理信息系统的开发方式</a:t>
            </a:r>
          </a:p>
        </p:txBody>
      </p:sp>
      <p:graphicFrame>
        <p:nvGraphicFramePr>
          <p:cNvPr id="12331" name="Group 43"/>
          <p:cNvGraphicFramePr>
            <a:graphicFrameLocks noGrp="1"/>
          </p:cNvGraphicFramePr>
          <p:nvPr/>
        </p:nvGraphicFramePr>
        <p:xfrm>
          <a:off x="323850" y="1239838"/>
          <a:ext cx="8496300" cy="5010912"/>
        </p:xfrm>
        <a:graphic>
          <a:graphicData uri="http://schemas.openxmlformats.org/drawingml/2006/table">
            <a:tbl>
              <a:tblPr/>
              <a:tblGrid>
                <a:gridCol w="3076575"/>
                <a:gridCol w="2395538"/>
                <a:gridCol w="3024187"/>
              </a:tblGrid>
              <a:tr h="795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                方式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特点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委托方式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用户自行开发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8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分析设计能力的要求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sym typeface="Arial" pitchFamily="34" charset="0"/>
                        </a:rPr>
                        <a:t>一般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sym typeface="Arial" pitchFamily="34" charset="0"/>
                        </a:rPr>
                        <a:t>较高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5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sym typeface="Arial" pitchFamily="34" charset="0"/>
                        </a:rPr>
                        <a:t>编程能力的要求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sym typeface="Arial" pitchFamily="34" charset="0"/>
                        </a:rPr>
                        <a:t>不需要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sym typeface="Arial" pitchFamily="34" charset="0"/>
                        </a:rPr>
                        <a:t>较高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2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sym typeface="Arial" pitchFamily="34" charset="0"/>
                        </a:rPr>
                        <a:t>系统维护难易程度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sym typeface="Arial" pitchFamily="34" charset="0"/>
                        </a:rPr>
                        <a:t>较困难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sym typeface="Arial" pitchFamily="34" charset="0"/>
                        </a:rPr>
                        <a:t>容易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7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sym typeface="Arial" pitchFamily="34" charset="0"/>
                        </a:rPr>
                        <a:t>开发费用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sym typeface="Arial" pitchFamily="34" charset="0"/>
                        </a:rPr>
                        <a:t>多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sym typeface="Arial" pitchFamily="34" charset="0"/>
                        </a:rPr>
                        <a:t>少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98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pitchFamily="34" charset="0"/>
                        <a:ea typeface="宋体" pitchFamily="2" charset="-122"/>
                        <a:sym typeface="Arial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pitchFamily="34" charset="0"/>
                        <a:ea typeface="宋体" pitchFamily="2" charset="-122"/>
                        <a:sym typeface="Arial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pitchFamily="34" charset="0"/>
                        <a:ea typeface="宋体" pitchFamily="2" charset="-122"/>
                        <a:sym typeface="Arial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sym typeface="Arial" pitchFamily="34" charset="0"/>
                        </a:rPr>
                        <a:t>特点描述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sym typeface="Arial" pitchFamily="34" charset="0"/>
                        </a:rPr>
                        <a:t>最省事，开发费用高。必须配备精通业务的人员，需要经常进行监督、检查、协调。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sym typeface="Arial" pitchFamily="34" charset="0"/>
                        </a:rPr>
                        <a:t>开发时间较长，但可得到适合本企业的系统，并培养了自己的系统开发人员。该方式需要强有力的领导及进行一定的咨询。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327" name="Line 39"/>
          <p:cNvSpPr>
            <a:spLocks noChangeShapeType="1"/>
          </p:cNvSpPr>
          <p:nvPr/>
        </p:nvSpPr>
        <p:spPr bwMode="auto">
          <a:xfrm>
            <a:off x="323850" y="1270000"/>
            <a:ext cx="2952750" cy="8636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0" name="Text Box 8"/>
          <p:cNvSpPr txBox="1">
            <a:spLocks noChangeArrowheads="1"/>
          </p:cNvSpPr>
          <p:nvPr/>
        </p:nvSpPr>
        <p:spPr bwMode="auto">
          <a:xfrm>
            <a:off x="1908175" y="333375"/>
            <a:ext cx="72358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/>
              <a:t>3.3  管理信息系统的开发方式</a:t>
            </a:r>
          </a:p>
        </p:txBody>
      </p:sp>
      <p:graphicFrame>
        <p:nvGraphicFramePr>
          <p:cNvPr id="13357" name="Group 4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903687"/>
              </p:ext>
            </p:extLst>
          </p:nvPr>
        </p:nvGraphicFramePr>
        <p:xfrm>
          <a:off x="395288" y="1268413"/>
          <a:ext cx="8278812" cy="5010912"/>
        </p:xfrm>
        <a:graphic>
          <a:graphicData uri="http://schemas.openxmlformats.org/drawingml/2006/table">
            <a:tbl>
              <a:tblPr/>
              <a:tblGrid>
                <a:gridCol w="3024187"/>
                <a:gridCol w="2881313"/>
                <a:gridCol w="2373312"/>
              </a:tblGrid>
              <a:tr h="800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                 方式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特点</a:t>
                      </a: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联合开发</a:t>
                      </a: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购买现成软件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1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分析设计能力的要求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sym typeface="Arial" pitchFamily="34" charset="0"/>
                        </a:rPr>
                        <a:t>逐渐培养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sym typeface="Arial" pitchFamily="34" charset="0"/>
                        </a:rPr>
                        <a:t>较低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8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sym typeface="Arial" pitchFamily="34" charset="0"/>
                        </a:rPr>
                        <a:t>编程能力的要求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sym typeface="Arial" pitchFamily="34" charset="0"/>
                        </a:rPr>
                        <a:t>需要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sym typeface="Arial" pitchFamily="34" charset="0"/>
                        </a:rPr>
                        <a:t>较低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5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sym typeface="Arial" pitchFamily="34" charset="0"/>
                        </a:rPr>
                        <a:t>系统维护难易程度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sym typeface="Arial" pitchFamily="34" charset="0"/>
                        </a:rPr>
                        <a:t>较容易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sym typeface="Arial" pitchFamily="34" charset="0"/>
                        </a:rPr>
                        <a:t>较困难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9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sym typeface="Arial" pitchFamily="34" charset="0"/>
                        </a:rPr>
                        <a:t>开发费用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sym typeface="Arial" pitchFamily="34" charset="0"/>
                        </a:rPr>
                        <a:t>较少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sym typeface="Arial" pitchFamily="34" charset="0"/>
                        </a:rPr>
                        <a:t>较少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716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pitchFamily="34" charset="0"/>
                        <a:ea typeface="宋体" pitchFamily="2" charset="-122"/>
                        <a:sym typeface="Arial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pitchFamily="34" charset="0"/>
                        <a:ea typeface="宋体" pitchFamily="2" charset="-122"/>
                        <a:sym typeface="Arial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pitchFamily="34" charset="0"/>
                        <a:ea typeface="宋体" pitchFamily="2" charset="-122"/>
                        <a:sym typeface="Arial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sym typeface="Arial" pitchFamily="34" charset="0"/>
                        </a:rPr>
                        <a:t>特点描述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sym typeface="Arial" pitchFamily="34" charset="0"/>
                        </a:rPr>
                        <a:t>通常在具备一定的编程力量的基础上进行联合开发，合作方有培训义务且成果共享。双方的沟通非常重要。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sym typeface="Arial" pitchFamily="34" charset="0"/>
                        </a:rPr>
                        <a:t>要有鉴别与校验软件包功能及适应条件的能力，需编制一定的接口软件。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351" name="Line 39"/>
          <p:cNvSpPr>
            <a:spLocks noChangeShapeType="1"/>
          </p:cNvSpPr>
          <p:nvPr/>
        </p:nvSpPr>
        <p:spPr bwMode="auto">
          <a:xfrm>
            <a:off x="395288" y="1339850"/>
            <a:ext cx="3024187" cy="7937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4" name="Text Box 8"/>
          <p:cNvSpPr txBox="1">
            <a:spLocks noChangeArrowheads="1"/>
          </p:cNvSpPr>
          <p:nvPr/>
        </p:nvSpPr>
        <p:spPr bwMode="auto">
          <a:xfrm>
            <a:off x="1908175" y="333375"/>
            <a:ext cx="72358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/>
              <a:t>3.4  管理信息系统的开发方法</a:t>
            </a:r>
          </a:p>
        </p:txBody>
      </p:sp>
      <p:sp>
        <p:nvSpPr>
          <p:cNvPr id="14345" name="Text Box 9"/>
          <p:cNvSpPr txBox="1">
            <a:spLocks noChangeArrowheads="1"/>
          </p:cNvSpPr>
          <p:nvPr/>
        </p:nvSpPr>
        <p:spPr bwMode="auto">
          <a:xfrm>
            <a:off x="325438" y="1123950"/>
            <a:ext cx="684053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/>
              <a:t>    3.4.1  结构化系统生命周期法 </a:t>
            </a:r>
            <a:endParaRPr lang="zh-CN" altLang="en-US" sz="2800" b="0"/>
          </a:p>
        </p:txBody>
      </p:sp>
      <p:sp>
        <p:nvSpPr>
          <p:cNvPr id="14347" name="Rectangle 8"/>
          <p:cNvSpPr>
            <a:spLocks noChangeArrowheads="1"/>
          </p:cNvSpPr>
          <p:nvPr/>
        </p:nvSpPr>
        <p:spPr bwMode="auto">
          <a:xfrm>
            <a:off x="3850958" y="1989138"/>
            <a:ext cx="1871980" cy="73025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zh-CN" altLang="en-US" dirty="0">
                <a:solidFill>
                  <a:schemeClr val="tx1"/>
                </a:solidFill>
                <a:latin typeface="幼圆" pitchFamily="49" charset="-122"/>
              </a:rPr>
              <a:t>系统运行维护评价阶段</a:t>
            </a:r>
            <a:endParaRPr lang="zh-CN" altLang="en-US" dirty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14348" name="AutoShape 12"/>
          <p:cNvSpPr>
            <a:spLocks noChangeArrowheads="1"/>
          </p:cNvSpPr>
          <p:nvPr/>
        </p:nvSpPr>
        <p:spPr bwMode="auto">
          <a:xfrm>
            <a:off x="3383581" y="4031168"/>
            <a:ext cx="1368425" cy="1008380"/>
          </a:xfrm>
          <a:prstGeom prst="roundRect">
            <a:avLst>
              <a:gd name="adj" fmla="val 13745"/>
            </a:avLst>
          </a:prstGeom>
          <a:solidFill>
            <a:schemeClr val="bg2">
              <a:alpha val="31000"/>
            </a:schemeClr>
          </a:solidFill>
          <a:ln w="38100">
            <a:solidFill>
              <a:srgbClr val="003366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eaLnBrk="0" hangingPunct="0"/>
            <a:r>
              <a:rPr lang="zh-CN" altLang="en-US" sz="2000" dirty="0"/>
              <a:t>管理信息系统生命周期</a:t>
            </a:r>
          </a:p>
        </p:txBody>
      </p:sp>
      <p:grpSp>
        <p:nvGrpSpPr>
          <p:cNvPr id="14349" name="Group 13"/>
          <p:cNvGrpSpPr>
            <a:grpSpLocks/>
          </p:cNvGrpSpPr>
          <p:nvPr/>
        </p:nvGrpSpPr>
        <p:grpSpPr bwMode="auto">
          <a:xfrm>
            <a:off x="1763713" y="2060258"/>
            <a:ext cx="4176395" cy="4177030"/>
            <a:chOff x="0" y="0"/>
            <a:chExt cx="2631" cy="2631"/>
          </a:xfrm>
        </p:grpSpPr>
        <p:sp>
          <p:nvSpPr>
            <p:cNvPr id="14350" name="Oval 2"/>
            <p:cNvSpPr>
              <a:spLocks noChangeArrowheads="1"/>
            </p:cNvSpPr>
            <p:nvPr/>
          </p:nvSpPr>
          <p:spPr bwMode="auto">
            <a:xfrm>
              <a:off x="907" y="1088"/>
              <a:ext cx="1089" cy="942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 sz="1800" b="0">
                <a:solidFill>
                  <a:schemeClr val="tx1"/>
                </a:solidFill>
                <a:latin typeface="楷体_GB2312" pitchFamily="1" charset="-122"/>
                <a:ea typeface="楷体_GB2312" pitchFamily="1" charset="-122"/>
              </a:endParaRPr>
            </a:p>
          </p:txBody>
        </p:sp>
        <p:grpSp>
          <p:nvGrpSpPr>
            <p:cNvPr id="14351" name="Group 15"/>
            <p:cNvGrpSpPr>
              <a:grpSpLocks/>
            </p:cNvGrpSpPr>
            <p:nvPr/>
          </p:nvGrpSpPr>
          <p:grpSpPr bwMode="auto">
            <a:xfrm>
              <a:off x="0" y="0"/>
              <a:ext cx="2631" cy="2631"/>
              <a:chOff x="0" y="0"/>
              <a:chExt cx="1008" cy="1176"/>
            </a:xfrm>
          </p:grpSpPr>
          <p:sp>
            <p:nvSpPr>
              <p:cNvPr id="14352" name="Oval 4"/>
              <p:cNvSpPr>
                <a:spLocks noChangeArrowheads="1"/>
              </p:cNvSpPr>
              <p:nvPr/>
            </p:nvSpPr>
            <p:spPr bwMode="auto">
              <a:xfrm>
                <a:off x="72" y="152"/>
                <a:ext cx="936" cy="936"/>
              </a:xfrm>
              <a:prstGeom prst="ellipse">
                <a:avLst/>
              </a:prstGeom>
              <a:noFill/>
              <a:ln w="28575">
                <a:solidFill>
                  <a:srgbClr val="339966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endParaRPr lang="zh-CN" altLang="en-US" sz="1800" b="0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endParaRPr>
              </a:p>
            </p:txBody>
          </p:sp>
          <p:sp>
            <p:nvSpPr>
              <p:cNvPr id="14353" name="Line 5"/>
              <p:cNvSpPr>
                <a:spLocks noChangeShapeType="1"/>
              </p:cNvSpPr>
              <p:nvPr/>
            </p:nvSpPr>
            <p:spPr bwMode="auto">
              <a:xfrm>
                <a:off x="504" y="0"/>
                <a:ext cx="0" cy="250"/>
              </a:xfrm>
              <a:prstGeom prst="line">
                <a:avLst/>
              </a:prstGeom>
              <a:noFill/>
              <a:ln w="28575">
                <a:solidFill>
                  <a:srgbClr val="339966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54" name="Line 6"/>
              <p:cNvSpPr>
                <a:spLocks noChangeShapeType="1"/>
              </p:cNvSpPr>
              <p:nvPr/>
            </p:nvSpPr>
            <p:spPr bwMode="auto">
              <a:xfrm rot="19004328">
                <a:off x="144" y="277"/>
                <a:ext cx="0" cy="250"/>
              </a:xfrm>
              <a:prstGeom prst="line">
                <a:avLst/>
              </a:prstGeom>
              <a:noFill/>
              <a:ln w="28575">
                <a:solidFill>
                  <a:srgbClr val="339966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55" name="Line 7"/>
              <p:cNvSpPr>
                <a:spLocks noChangeShapeType="1"/>
              </p:cNvSpPr>
              <p:nvPr/>
            </p:nvSpPr>
            <p:spPr bwMode="auto">
              <a:xfrm rot="2304785">
                <a:off x="936" y="277"/>
                <a:ext cx="0" cy="250"/>
              </a:xfrm>
              <a:prstGeom prst="line">
                <a:avLst/>
              </a:prstGeom>
              <a:noFill/>
              <a:ln w="28575">
                <a:solidFill>
                  <a:srgbClr val="339966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56" name="Line 8"/>
              <p:cNvSpPr>
                <a:spLocks noChangeShapeType="1"/>
              </p:cNvSpPr>
              <p:nvPr/>
            </p:nvSpPr>
            <p:spPr bwMode="auto">
              <a:xfrm rot="1099124">
                <a:off x="288" y="927"/>
                <a:ext cx="0" cy="249"/>
              </a:xfrm>
              <a:prstGeom prst="line">
                <a:avLst/>
              </a:prstGeom>
              <a:noFill/>
              <a:ln w="28575">
                <a:solidFill>
                  <a:srgbClr val="339966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57" name="Line 9"/>
              <p:cNvSpPr>
                <a:spLocks noChangeShapeType="1"/>
              </p:cNvSpPr>
              <p:nvPr/>
            </p:nvSpPr>
            <p:spPr bwMode="auto">
              <a:xfrm rot="19385599">
                <a:off x="864" y="864"/>
                <a:ext cx="0" cy="250"/>
              </a:xfrm>
              <a:prstGeom prst="line">
                <a:avLst/>
              </a:prstGeom>
              <a:noFill/>
              <a:ln w="28575">
                <a:solidFill>
                  <a:srgbClr val="339966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58" name="Line 10"/>
              <p:cNvSpPr>
                <a:spLocks noChangeShapeType="1"/>
              </p:cNvSpPr>
              <p:nvPr/>
            </p:nvSpPr>
            <p:spPr bwMode="auto">
              <a:xfrm>
                <a:off x="432" y="90"/>
                <a:ext cx="72" cy="62"/>
              </a:xfrm>
              <a:prstGeom prst="line">
                <a:avLst/>
              </a:prstGeom>
              <a:noFill/>
              <a:ln w="28575">
                <a:solidFill>
                  <a:srgbClr val="339966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59" name="Line 11"/>
              <p:cNvSpPr>
                <a:spLocks noChangeShapeType="1"/>
              </p:cNvSpPr>
              <p:nvPr/>
            </p:nvSpPr>
            <p:spPr bwMode="auto">
              <a:xfrm flipH="1">
                <a:off x="432" y="152"/>
                <a:ext cx="72" cy="63"/>
              </a:xfrm>
              <a:prstGeom prst="line">
                <a:avLst/>
              </a:prstGeom>
              <a:noFill/>
              <a:ln w="28575">
                <a:solidFill>
                  <a:srgbClr val="339966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60" name="Line 12"/>
              <p:cNvSpPr>
                <a:spLocks noChangeShapeType="1"/>
              </p:cNvSpPr>
              <p:nvPr/>
            </p:nvSpPr>
            <p:spPr bwMode="auto">
              <a:xfrm>
                <a:off x="936" y="277"/>
                <a:ext cx="0" cy="125"/>
              </a:xfrm>
              <a:prstGeom prst="line">
                <a:avLst/>
              </a:prstGeom>
              <a:noFill/>
              <a:ln w="28575">
                <a:solidFill>
                  <a:srgbClr val="339966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61" name="Line 13"/>
              <p:cNvSpPr>
                <a:spLocks noChangeShapeType="1"/>
              </p:cNvSpPr>
              <p:nvPr/>
            </p:nvSpPr>
            <p:spPr bwMode="auto">
              <a:xfrm>
                <a:off x="864" y="415"/>
                <a:ext cx="72" cy="0"/>
              </a:xfrm>
              <a:prstGeom prst="line">
                <a:avLst/>
              </a:prstGeom>
              <a:noFill/>
              <a:ln w="28575">
                <a:solidFill>
                  <a:srgbClr val="339966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62" name="Line 14"/>
              <p:cNvSpPr>
                <a:spLocks noChangeShapeType="1"/>
              </p:cNvSpPr>
              <p:nvPr/>
            </p:nvSpPr>
            <p:spPr bwMode="auto">
              <a:xfrm>
                <a:off x="864" y="864"/>
                <a:ext cx="0" cy="125"/>
              </a:xfrm>
              <a:prstGeom prst="line">
                <a:avLst/>
              </a:prstGeom>
              <a:noFill/>
              <a:ln w="28575">
                <a:solidFill>
                  <a:srgbClr val="339966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63" name="Line 15"/>
              <p:cNvSpPr>
                <a:spLocks noChangeShapeType="1"/>
              </p:cNvSpPr>
              <p:nvPr/>
            </p:nvSpPr>
            <p:spPr bwMode="auto">
              <a:xfrm>
                <a:off x="864" y="989"/>
                <a:ext cx="72" cy="0"/>
              </a:xfrm>
              <a:prstGeom prst="line">
                <a:avLst/>
              </a:prstGeom>
              <a:noFill/>
              <a:ln w="28575">
                <a:solidFill>
                  <a:srgbClr val="339966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64" name="Line 16"/>
              <p:cNvSpPr>
                <a:spLocks noChangeShapeType="1"/>
              </p:cNvSpPr>
              <p:nvPr/>
            </p:nvSpPr>
            <p:spPr bwMode="auto">
              <a:xfrm flipV="1">
                <a:off x="288" y="989"/>
                <a:ext cx="72" cy="63"/>
              </a:xfrm>
              <a:prstGeom prst="line">
                <a:avLst/>
              </a:prstGeom>
              <a:noFill/>
              <a:ln w="28575">
                <a:solidFill>
                  <a:srgbClr val="339966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65" name="Line 17"/>
              <p:cNvSpPr>
                <a:spLocks noChangeShapeType="1"/>
              </p:cNvSpPr>
              <p:nvPr/>
            </p:nvSpPr>
            <p:spPr bwMode="auto">
              <a:xfrm>
                <a:off x="288" y="1052"/>
                <a:ext cx="72" cy="124"/>
              </a:xfrm>
              <a:prstGeom prst="line">
                <a:avLst/>
              </a:prstGeom>
              <a:noFill/>
              <a:ln w="28575">
                <a:solidFill>
                  <a:srgbClr val="339966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66" name="Line 18"/>
              <p:cNvSpPr>
                <a:spLocks noChangeShapeType="1"/>
              </p:cNvSpPr>
              <p:nvPr/>
            </p:nvSpPr>
            <p:spPr bwMode="auto">
              <a:xfrm flipH="1">
                <a:off x="0" y="415"/>
                <a:ext cx="144" cy="0"/>
              </a:xfrm>
              <a:prstGeom prst="line">
                <a:avLst/>
              </a:prstGeom>
              <a:noFill/>
              <a:ln w="28575">
                <a:solidFill>
                  <a:srgbClr val="339966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67" name="Line 19"/>
              <p:cNvSpPr>
                <a:spLocks noChangeShapeType="1"/>
              </p:cNvSpPr>
              <p:nvPr/>
            </p:nvSpPr>
            <p:spPr bwMode="auto">
              <a:xfrm>
                <a:off x="144" y="415"/>
                <a:ext cx="0" cy="125"/>
              </a:xfrm>
              <a:prstGeom prst="line">
                <a:avLst/>
              </a:prstGeom>
              <a:noFill/>
              <a:ln w="28575">
                <a:solidFill>
                  <a:srgbClr val="339966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4368" name="Line 21"/>
            <p:cNvSpPr>
              <a:spLocks noChangeShapeType="1"/>
            </p:cNvSpPr>
            <p:nvPr/>
          </p:nvSpPr>
          <p:spPr bwMode="auto">
            <a:xfrm>
              <a:off x="1465" y="907"/>
              <a:ext cx="1" cy="29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9" name="Line 22"/>
            <p:cNvSpPr>
              <a:spLocks noChangeShapeType="1"/>
            </p:cNvSpPr>
            <p:nvPr/>
          </p:nvSpPr>
          <p:spPr bwMode="auto">
            <a:xfrm>
              <a:off x="1270" y="1029"/>
              <a:ext cx="204" cy="7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0" name="Line 23"/>
            <p:cNvSpPr>
              <a:spLocks noChangeShapeType="1"/>
            </p:cNvSpPr>
            <p:nvPr/>
          </p:nvSpPr>
          <p:spPr bwMode="auto">
            <a:xfrm flipH="1">
              <a:off x="1335" y="1052"/>
              <a:ext cx="136" cy="14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371" name="Rectangle 8"/>
          <p:cNvSpPr>
            <a:spLocks noChangeArrowheads="1"/>
          </p:cNvSpPr>
          <p:nvPr/>
        </p:nvSpPr>
        <p:spPr bwMode="auto">
          <a:xfrm>
            <a:off x="5867083" y="2996883"/>
            <a:ext cx="2160905" cy="73025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zh-CN" altLang="en-US">
                <a:solidFill>
                  <a:schemeClr val="tx1"/>
                </a:solidFill>
                <a:latin typeface="幼圆" pitchFamily="49" charset="-122"/>
              </a:rPr>
              <a:t>系统规划阶段</a:t>
            </a:r>
            <a:endParaRPr lang="zh-CN" altLang="en-US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14372" name="Rectangle 8"/>
          <p:cNvSpPr>
            <a:spLocks noChangeArrowheads="1"/>
          </p:cNvSpPr>
          <p:nvPr/>
        </p:nvSpPr>
        <p:spPr bwMode="auto">
          <a:xfrm>
            <a:off x="5867083" y="5084763"/>
            <a:ext cx="2805430" cy="73025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zh-CN" altLang="en-US" dirty="0">
                <a:solidFill>
                  <a:schemeClr val="tx1"/>
                </a:solidFill>
                <a:latin typeface="幼圆" pitchFamily="49" charset="-122"/>
              </a:rPr>
              <a:t>系统分析阶段</a:t>
            </a:r>
            <a:endParaRPr lang="zh-CN" altLang="en-US" dirty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14373" name="Rectangle 8"/>
          <p:cNvSpPr>
            <a:spLocks noChangeArrowheads="1"/>
          </p:cNvSpPr>
          <p:nvPr/>
        </p:nvSpPr>
        <p:spPr bwMode="auto">
          <a:xfrm>
            <a:off x="611188" y="5373688"/>
            <a:ext cx="2160270" cy="73025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zh-CN" altLang="en-US" dirty="0">
                <a:solidFill>
                  <a:schemeClr val="tx1"/>
                </a:solidFill>
                <a:latin typeface="幼圆" pitchFamily="49" charset="-122"/>
              </a:rPr>
              <a:t>系统设计阶段</a:t>
            </a:r>
            <a:endParaRPr lang="zh-CN" altLang="en-US" dirty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14374" name="Rectangle 8"/>
          <p:cNvSpPr>
            <a:spLocks noChangeArrowheads="1"/>
          </p:cNvSpPr>
          <p:nvPr/>
        </p:nvSpPr>
        <p:spPr bwMode="auto">
          <a:xfrm>
            <a:off x="611188" y="3212783"/>
            <a:ext cx="1296670" cy="73025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zh-CN" altLang="en-US" dirty="0">
                <a:solidFill>
                  <a:schemeClr val="tx1"/>
                </a:solidFill>
                <a:latin typeface="幼圆" pitchFamily="49" charset="-122"/>
              </a:rPr>
              <a:t>系统实施阶段</a:t>
            </a:r>
            <a:endParaRPr lang="zh-CN" altLang="en-US" dirty="0">
              <a:solidFill>
                <a:schemeClr val="tx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43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7" grpId="0" animBg="1"/>
      <p:bldP spid="14348" grpId="0" animBg="1"/>
      <p:bldP spid="14371" grpId="0" animBg="1"/>
      <p:bldP spid="14372" grpId="0" animBg="1"/>
      <p:bldP spid="14373" grpId="0" animBg="1"/>
      <p:bldP spid="1437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1908175" y="333375"/>
            <a:ext cx="7235825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/>
              <a:t>3.4  管理信息系统的开发方法</a:t>
            </a:r>
          </a:p>
          <a:p>
            <a:pPr>
              <a:spcBef>
                <a:spcPct val="50000"/>
              </a:spcBef>
            </a:pPr>
            <a:endParaRPr lang="zh-CN" altLang="en-US" sz="3200"/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325438" y="1266825"/>
            <a:ext cx="6840537" cy="161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/>
              <a:t>    </a:t>
            </a:r>
            <a:r>
              <a:rPr lang="zh-CN" altLang="en-US" sz="2800"/>
              <a:t>3.4.1  结构化系统生命周期法</a:t>
            </a:r>
          </a:p>
          <a:p>
            <a:endParaRPr lang="zh-CN" altLang="en-US"/>
          </a:p>
          <a:p>
            <a:r>
              <a:rPr lang="zh-CN" altLang="en-US"/>
              <a:t>     </a:t>
            </a:r>
            <a:r>
              <a:rPr lang="zh-CN" altLang="en-US" b="0"/>
              <a:t>结构化系统生命周期法的含义</a:t>
            </a:r>
          </a:p>
          <a:p>
            <a:endParaRPr lang="zh-CN" altLang="en-US"/>
          </a:p>
        </p:txBody>
      </p:sp>
      <p:sp>
        <p:nvSpPr>
          <p:cNvPr id="15371" name="AutoShape 11"/>
          <p:cNvSpPr>
            <a:spLocks noChangeArrowheads="1"/>
          </p:cNvSpPr>
          <p:nvPr/>
        </p:nvSpPr>
        <p:spPr bwMode="auto">
          <a:xfrm>
            <a:off x="1114425" y="2349500"/>
            <a:ext cx="6480175" cy="3168650"/>
          </a:xfrm>
          <a:prstGeom prst="horizontalScroll">
            <a:avLst>
              <a:gd name="adj" fmla="val 12500"/>
            </a:avLst>
          </a:prstGeom>
          <a:solidFill>
            <a:srgbClr val="E9C2C1">
              <a:alpha val="25000"/>
            </a:srgbClr>
          </a:solidFill>
          <a:ln w="9525">
            <a:solidFill>
              <a:srgbClr val="3399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 sz="8000">
              <a:solidFill>
                <a:schemeClr val="accent2"/>
              </a:solidFill>
              <a:latin typeface="Times New Roman" pitchFamily="18" charset="0"/>
            </a:endParaRPr>
          </a:p>
        </p:txBody>
      </p:sp>
      <p:sp>
        <p:nvSpPr>
          <p:cNvPr id="15372" name="Text Box 12"/>
          <p:cNvSpPr txBox="1">
            <a:spLocks noChangeArrowheads="1"/>
          </p:cNvSpPr>
          <p:nvPr/>
        </p:nvSpPr>
        <p:spPr bwMode="auto">
          <a:xfrm>
            <a:off x="1619250" y="2816225"/>
            <a:ext cx="5832475" cy="191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 altLang="en-US">
              <a:sym typeface="Arial" pitchFamily="34" charset="0"/>
            </a:endParaRPr>
          </a:p>
          <a:p>
            <a:r>
              <a:rPr lang="zh-CN" altLang="en-US">
                <a:sym typeface="Arial" pitchFamily="34" charset="0"/>
              </a:rPr>
              <a:t>基本思想：运用系统的思想和工程化的方法，按用 户至上的原则，结构化、模块化、自上而下地	对系统进行分析和设计，最终实现MIS的开发。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838200" y="350838"/>
            <a:ext cx="6530975" cy="528637"/>
          </a:xfrm>
          <a:effectLst/>
          <a:extLst>
            <a:ext uri="{909E8E84-426E-40DD-AFC4-6F175D3DCCD1}">
              <a14:hiddenFill xmlns:a14="http://schemas.microsoft.com/office/drawing/2010/main">
                <a:solidFill>
                  <a:srgbClr val="D43C3C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eaLnBrk="1" hangingPunct="1"/>
            <a:endParaRPr lang="zh-CN" altLang="en-US" sz="4000" smtClean="0">
              <a:ea typeface="宋体" pitchFamily="2" charset="-122"/>
            </a:endParaRPr>
          </a:p>
        </p:txBody>
      </p:sp>
      <p:sp>
        <p:nvSpPr>
          <p:cNvPr id="23555" name="Rectangle 4"/>
          <p:cNvSpPr>
            <a:spLocks noChangeArrowheads="1"/>
          </p:cNvSpPr>
          <p:nvPr/>
        </p:nvSpPr>
        <p:spPr bwMode="auto">
          <a:xfrm>
            <a:off x="0" y="21859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45720" tIns="72009" rIns="45720" bIns="72009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23556" name="Rectangle 5"/>
          <p:cNvSpPr>
            <a:spLocks noChangeArrowheads="1"/>
          </p:cNvSpPr>
          <p:nvPr/>
        </p:nvSpPr>
        <p:spPr bwMode="auto">
          <a:xfrm>
            <a:off x="0" y="23193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45720" tIns="72009" rIns="45720" bIns="72009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pic>
        <p:nvPicPr>
          <p:cNvPr id="23557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1484313"/>
            <a:ext cx="6626225" cy="412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8163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27088" y="0"/>
            <a:ext cx="7772400" cy="762000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zh-CN" altLang="zh-CN" sz="2800" smtClean="0">
                <a:latin typeface="华文中宋" pitchFamily="2" charset="-122"/>
                <a:ea typeface="华文中宋" pitchFamily="2" charset="-122"/>
              </a:rPr>
              <a:t>MIS</a:t>
            </a:r>
            <a:r>
              <a:rPr lang="zh-CN" altLang="en-US" sz="2800" smtClean="0">
                <a:latin typeface="华文中宋" pitchFamily="2" charset="-122"/>
                <a:ea typeface="华文中宋" pitchFamily="2" charset="-122"/>
              </a:rPr>
              <a:t>开发的生命周期</a:t>
            </a:r>
          </a:p>
        </p:txBody>
      </p:sp>
      <p:sp>
        <p:nvSpPr>
          <p:cNvPr id="11267" name="Oval 3"/>
          <p:cNvSpPr>
            <a:spLocks noChangeArrowheads="1"/>
          </p:cNvSpPr>
          <p:nvPr/>
        </p:nvSpPr>
        <p:spPr bwMode="auto">
          <a:xfrm>
            <a:off x="2960688" y="2395538"/>
            <a:ext cx="2735262" cy="2519362"/>
          </a:xfrm>
          <a:prstGeom prst="ellips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2544763" y="2611438"/>
            <a:ext cx="1778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宋体" pitchFamily="2" charset="-122"/>
                <a:ea typeface="华文中宋" pitchFamily="2" charset="-122"/>
              </a:rPr>
              <a:t>系统运行和维护</a:t>
            </a:r>
          </a:p>
        </p:txBody>
      </p: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4756150" y="2606675"/>
            <a:ext cx="1016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宋体" pitchFamily="2" charset="-122"/>
                <a:ea typeface="华文中宋" pitchFamily="2" charset="-122"/>
              </a:rPr>
              <a:t>系统规划</a:t>
            </a:r>
            <a:endParaRPr lang="zh-CN" altLang="en-US" sz="2000" b="1">
              <a:solidFill>
                <a:srgbClr val="FF0000"/>
              </a:solidFill>
              <a:latin typeface="Times New Roman" pitchFamily="18" charset="0"/>
              <a:ea typeface="华文中宋" pitchFamily="2" charset="-122"/>
            </a:endParaRPr>
          </a:p>
        </p:txBody>
      </p:sp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3887788" y="4892675"/>
            <a:ext cx="1016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宋体" pitchFamily="2" charset="-122"/>
                <a:ea typeface="华文中宋" pitchFamily="2" charset="-122"/>
              </a:rPr>
              <a:t>系统设计</a:t>
            </a:r>
          </a:p>
        </p:txBody>
      </p:sp>
      <p:sp>
        <p:nvSpPr>
          <p:cNvPr id="11271" name="Rectangle 7"/>
          <p:cNvSpPr>
            <a:spLocks noChangeArrowheads="1"/>
          </p:cNvSpPr>
          <p:nvPr/>
        </p:nvSpPr>
        <p:spPr bwMode="auto">
          <a:xfrm>
            <a:off x="2606675" y="4005263"/>
            <a:ext cx="1016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宋体" pitchFamily="2" charset="-122"/>
                <a:ea typeface="华文中宋" pitchFamily="2" charset="-122"/>
              </a:rPr>
              <a:t>系统实施</a:t>
            </a:r>
          </a:p>
        </p:txBody>
      </p:sp>
      <p:sp>
        <p:nvSpPr>
          <p:cNvPr id="11272" name="Rectangle 8"/>
          <p:cNvSpPr>
            <a:spLocks noChangeArrowheads="1"/>
          </p:cNvSpPr>
          <p:nvPr/>
        </p:nvSpPr>
        <p:spPr bwMode="auto">
          <a:xfrm>
            <a:off x="5164138" y="4005263"/>
            <a:ext cx="1016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宋体" pitchFamily="2" charset="-122"/>
                <a:ea typeface="华文中宋" pitchFamily="2" charset="-122"/>
              </a:rPr>
              <a:t>系统分析</a:t>
            </a:r>
          </a:p>
        </p:txBody>
      </p:sp>
      <p:sp>
        <p:nvSpPr>
          <p:cNvPr id="11273" name="Line 9"/>
          <p:cNvSpPr>
            <a:spLocks noChangeShapeType="1"/>
          </p:cNvSpPr>
          <p:nvPr/>
        </p:nvSpPr>
        <p:spPr bwMode="auto">
          <a:xfrm flipH="1">
            <a:off x="4368800" y="549275"/>
            <a:ext cx="6350" cy="1892300"/>
          </a:xfrm>
          <a:prstGeom prst="line">
            <a:avLst/>
          </a:prstGeom>
          <a:noFill/>
          <a:ln w="19050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6" name="Line 10"/>
          <p:cNvSpPr>
            <a:spLocks noChangeShapeType="1"/>
          </p:cNvSpPr>
          <p:nvPr/>
        </p:nvSpPr>
        <p:spPr bwMode="auto">
          <a:xfrm>
            <a:off x="4156075" y="2395538"/>
            <a:ext cx="15875" cy="31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5" name="Line 11"/>
          <p:cNvSpPr>
            <a:spLocks noChangeShapeType="1"/>
          </p:cNvSpPr>
          <p:nvPr/>
        </p:nvSpPr>
        <p:spPr bwMode="auto">
          <a:xfrm>
            <a:off x="717550" y="2606675"/>
            <a:ext cx="2286000" cy="609600"/>
          </a:xfrm>
          <a:prstGeom prst="line">
            <a:avLst/>
          </a:prstGeom>
          <a:noFill/>
          <a:ln w="19050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8" name="Line 12"/>
          <p:cNvSpPr>
            <a:spLocks noChangeShapeType="1"/>
          </p:cNvSpPr>
          <p:nvPr/>
        </p:nvSpPr>
        <p:spPr bwMode="auto">
          <a:xfrm flipV="1">
            <a:off x="2914650" y="3579813"/>
            <a:ext cx="3175" cy="158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7" name="Line 13"/>
          <p:cNvSpPr>
            <a:spLocks noChangeShapeType="1"/>
          </p:cNvSpPr>
          <p:nvPr/>
        </p:nvSpPr>
        <p:spPr bwMode="auto">
          <a:xfrm flipH="1">
            <a:off x="5594350" y="2682875"/>
            <a:ext cx="2362200" cy="685800"/>
          </a:xfrm>
          <a:prstGeom prst="line">
            <a:avLst/>
          </a:prstGeom>
          <a:noFill/>
          <a:ln w="19050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0" name="Line 14"/>
          <p:cNvSpPr>
            <a:spLocks noChangeShapeType="1"/>
          </p:cNvSpPr>
          <p:nvPr/>
        </p:nvSpPr>
        <p:spPr bwMode="auto">
          <a:xfrm>
            <a:off x="5624513" y="3311525"/>
            <a:ext cx="1587" cy="158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9" name="Line 15"/>
          <p:cNvSpPr>
            <a:spLocks noChangeShapeType="1"/>
          </p:cNvSpPr>
          <p:nvPr/>
        </p:nvSpPr>
        <p:spPr bwMode="auto">
          <a:xfrm flipH="1" flipV="1">
            <a:off x="5040313" y="4637088"/>
            <a:ext cx="1352550" cy="1730375"/>
          </a:xfrm>
          <a:prstGeom prst="line">
            <a:avLst/>
          </a:prstGeom>
          <a:noFill/>
          <a:ln w="19050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2" name="Line 16"/>
          <p:cNvSpPr>
            <a:spLocks noChangeShapeType="1"/>
          </p:cNvSpPr>
          <p:nvPr/>
        </p:nvSpPr>
        <p:spPr bwMode="auto">
          <a:xfrm>
            <a:off x="5087938" y="4697413"/>
            <a:ext cx="1587" cy="158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1" name="Line 17"/>
          <p:cNvSpPr>
            <a:spLocks noChangeShapeType="1"/>
          </p:cNvSpPr>
          <p:nvPr/>
        </p:nvSpPr>
        <p:spPr bwMode="auto">
          <a:xfrm flipV="1">
            <a:off x="1860550" y="4664075"/>
            <a:ext cx="1600200" cy="1828800"/>
          </a:xfrm>
          <a:prstGeom prst="line">
            <a:avLst/>
          </a:prstGeom>
          <a:noFill/>
          <a:ln w="19050">
            <a:solidFill>
              <a:srgbClr val="FF0000"/>
            </a:solidFill>
            <a:prstDash val="dash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4" name="Line 18"/>
          <p:cNvSpPr>
            <a:spLocks noChangeShapeType="1"/>
          </p:cNvSpPr>
          <p:nvPr/>
        </p:nvSpPr>
        <p:spPr bwMode="auto">
          <a:xfrm flipH="1" flipV="1">
            <a:off x="3644900" y="4772025"/>
            <a:ext cx="15875" cy="158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3" name="Line 19"/>
          <p:cNvSpPr>
            <a:spLocks noChangeShapeType="1"/>
          </p:cNvSpPr>
          <p:nvPr/>
        </p:nvSpPr>
        <p:spPr bwMode="auto">
          <a:xfrm>
            <a:off x="4581525" y="1011238"/>
            <a:ext cx="755650" cy="14763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4" name="Line 20"/>
          <p:cNvSpPr>
            <a:spLocks noChangeShapeType="1"/>
          </p:cNvSpPr>
          <p:nvPr/>
        </p:nvSpPr>
        <p:spPr bwMode="auto">
          <a:xfrm flipV="1">
            <a:off x="3341688" y="919163"/>
            <a:ext cx="763587" cy="14128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5" name="Line 21"/>
          <p:cNvSpPr>
            <a:spLocks noChangeShapeType="1"/>
          </p:cNvSpPr>
          <p:nvPr/>
        </p:nvSpPr>
        <p:spPr bwMode="auto">
          <a:xfrm flipV="1">
            <a:off x="2470150" y="1387475"/>
            <a:ext cx="457200" cy="228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6" name="Line 22"/>
          <p:cNvSpPr>
            <a:spLocks noChangeShapeType="1"/>
          </p:cNvSpPr>
          <p:nvPr/>
        </p:nvSpPr>
        <p:spPr bwMode="auto">
          <a:xfrm flipV="1">
            <a:off x="1708150" y="2149475"/>
            <a:ext cx="228600" cy="381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7" name="Line 23"/>
          <p:cNvSpPr>
            <a:spLocks noChangeShapeType="1"/>
          </p:cNvSpPr>
          <p:nvPr/>
        </p:nvSpPr>
        <p:spPr bwMode="auto">
          <a:xfrm flipV="1">
            <a:off x="1403350" y="3140075"/>
            <a:ext cx="76200" cy="457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8" name="Line 24"/>
          <p:cNvSpPr>
            <a:spLocks noChangeShapeType="1"/>
          </p:cNvSpPr>
          <p:nvPr/>
        </p:nvSpPr>
        <p:spPr bwMode="auto">
          <a:xfrm flipH="1" flipV="1">
            <a:off x="1479550" y="4283075"/>
            <a:ext cx="152400" cy="457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9" name="Line 25"/>
          <p:cNvSpPr>
            <a:spLocks noChangeShapeType="1"/>
          </p:cNvSpPr>
          <p:nvPr/>
        </p:nvSpPr>
        <p:spPr bwMode="auto">
          <a:xfrm flipH="1" flipV="1">
            <a:off x="1817688" y="5167313"/>
            <a:ext cx="519112" cy="5365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90" name="Line 26"/>
          <p:cNvSpPr>
            <a:spLocks noChangeShapeType="1"/>
          </p:cNvSpPr>
          <p:nvPr/>
        </p:nvSpPr>
        <p:spPr bwMode="auto">
          <a:xfrm flipH="1" flipV="1">
            <a:off x="2698750" y="5959475"/>
            <a:ext cx="609600" cy="228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91" name="Line 27"/>
          <p:cNvSpPr>
            <a:spLocks noChangeShapeType="1"/>
          </p:cNvSpPr>
          <p:nvPr/>
        </p:nvSpPr>
        <p:spPr bwMode="auto">
          <a:xfrm flipH="1">
            <a:off x="3994150" y="6340475"/>
            <a:ext cx="6096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92" name="Line 28"/>
          <p:cNvSpPr>
            <a:spLocks noChangeShapeType="1"/>
          </p:cNvSpPr>
          <p:nvPr/>
        </p:nvSpPr>
        <p:spPr bwMode="auto">
          <a:xfrm flipH="1">
            <a:off x="5289550" y="6111875"/>
            <a:ext cx="533400" cy="228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93" name="Line 29"/>
          <p:cNvSpPr>
            <a:spLocks noChangeShapeType="1"/>
          </p:cNvSpPr>
          <p:nvPr/>
        </p:nvSpPr>
        <p:spPr bwMode="auto">
          <a:xfrm flipH="1">
            <a:off x="6356350" y="5426075"/>
            <a:ext cx="381000" cy="3048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94" name="Line 30"/>
          <p:cNvSpPr>
            <a:spLocks noChangeShapeType="1"/>
          </p:cNvSpPr>
          <p:nvPr/>
        </p:nvSpPr>
        <p:spPr bwMode="auto">
          <a:xfrm flipH="1">
            <a:off x="7118350" y="4435475"/>
            <a:ext cx="152400" cy="457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95" name="Line 31"/>
          <p:cNvSpPr>
            <a:spLocks noChangeShapeType="1"/>
          </p:cNvSpPr>
          <p:nvPr/>
        </p:nvSpPr>
        <p:spPr bwMode="auto">
          <a:xfrm>
            <a:off x="7194550" y="3216275"/>
            <a:ext cx="76200" cy="533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96" name="Line 32"/>
          <p:cNvSpPr>
            <a:spLocks noChangeShapeType="1"/>
          </p:cNvSpPr>
          <p:nvPr/>
        </p:nvSpPr>
        <p:spPr bwMode="auto">
          <a:xfrm>
            <a:off x="6813550" y="2225675"/>
            <a:ext cx="228600" cy="457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97" name="Line 33"/>
          <p:cNvSpPr>
            <a:spLocks noChangeShapeType="1"/>
          </p:cNvSpPr>
          <p:nvPr/>
        </p:nvSpPr>
        <p:spPr bwMode="auto">
          <a:xfrm>
            <a:off x="5899150" y="1387475"/>
            <a:ext cx="457200" cy="3048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" name="Group 34"/>
          <p:cNvGrpSpPr>
            <a:grpSpLocks/>
          </p:cNvGrpSpPr>
          <p:nvPr/>
        </p:nvGrpSpPr>
        <p:grpSpPr bwMode="auto">
          <a:xfrm>
            <a:off x="3994150" y="701675"/>
            <a:ext cx="738188" cy="693738"/>
            <a:chOff x="0" y="0"/>
            <a:chExt cx="465" cy="437"/>
          </a:xfrm>
        </p:grpSpPr>
        <p:sp>
          <p:nvSpPr>
            <p:cNvPr id="24672" name="未知"/>
            <p:cNvSpPr>
              <a:spLocks/>
            </p:cNvSpPr>
            <p:nvPr/>
          </p:nvSpPr>
          <p:spPr bwMode="auto">
            <a:xfrm>
              <a:off x="0" y="0"/>
              <a:ext cx="465" cy="437"/>
            </a:xfrm>
            <a:custGeom>
              <a:avLst/>
              <a:gdLst>
                <a:gd name="T0" fmla="*/ 187 w 77"/>
                <a:gd name="T1" fmla="*/ 23 h 77"/>
                <a:gd name="T2" fmla="*/ 24 w 77"/>
                <a:gd name="T3" fmla="*/ 261 h 77"/>
                <a:gd name="T4" fmla="*/ 278 w 77"/>
                <a:gd name="T5" fmla="*/ 414 h 77"/>
                <a:gd name="T6" fmla="*/ 441 w 77"/>
                <a:gd name="T7" fmla="*/ 176 h 77"/>
                <a:gd name="T8" fmla="*/ 187 w 77"/>
                <a:gd name="T9" fmla="*/ 23 h 7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7"/>
                <a:gd name="T16" fmla="*/ 0 h 77"/>
                <a:gd name="T17" fmla="*/ 77 w 77"/>
                <a:gd name="T18" fmla="*/ 77 h 7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7" h="77">
                  <a:moveTo>
                    <a:pt x="31" y="4"/>
                  </a:moveTo>
                  <a:cubicBezTo>
                    <a:pt x="12" y="8"/>
                    <a:pt x="0" y="27"/>
                    <a:pt x="4" y="46"/>
                  </a:cubicBezTo>
                  <a:cubicBezTo>
                    <a:pt x="8" y="65"/>
                    <a:pt x="27" y="77"/>
                    <a:pt x="46" y="73"/>
                  </a:cubicBezTo>
                  <a:cubicBezTo>
                    <a:pt x="65" y="69"/>
                    <a:pt x="77" y="50"/>
                    <a:pt x="73" y="31"/>
                  </a:cubicBezTo>
                  <a:cubicBezTo>
                    <a:pt x="69" y="12"/>
                    <a:pt x="50" y="0"/>
                    <a:pt x="31" y="4"/>
                  </a:cubicBezTo>
                  <a:close/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73" name="Rectangle 36"/>
            <p:cNvSpPr>
              <a:spLocks noChangeArrowheads="1"/>
            </p:cNvSpPr>
            <p:nvPr/>
          </p:nvSpPr>
          <p:spPr bwMode="auto">
            <a:xfrm>
              <a:off x="98" y="100"/>
              <a:ext cx="286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r>
                <a:rPr lang="zh-CN" altLang="en-US" sz="1600">
                  <a:latin typeface="宋体" pitchFamily="2" charset="-122"/>
                  <a:ea typeface="宋体" pitchFamily="2" charset="-122"/>
                </a:rPr>
                <a:t>开发</a:t>
              </a:r>
            </a:p>
          </p:txBody>
        </p:sp>
        <p:sp>
          <p:nvSpPr>
            <p:cNvPr id="24674" name="Rectangle 37"/>
            <p:cNvSpPr>
              <a:spLocks noChangeArrowheads="1"/>
            </p:cNvSpPr>
            <p:nvPr/>
          </p:nvSpPr>
          <p:spPr bwMode="auto">
            <a:xfrm>
              <a:off x="100" y="232"/>
              <a:ext cx="256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600">
                  <a:latin typeface="宋体" pitchFamily="2" charset="-122"/>
                  <a:ea typeface="宋体" pitchFamily="2" charset="-122"/>
                </a:rPr>
                <a:t>设计</a:t>
              </a:r>
            </a:p>
          </p:txBody>
        </p:sp>
      </p:grpSp>
      <p:grpSp>
        <p:nvGrpSpPr>
          <p:cNvPr id="3" name="Group 38"/>
          <p:cNvGrpSpPr>
            <a:grpSpLocks/>
          </p:cNvGrpSpPr>
          <p:nvPr/>
        </p:nvGrpSpPr>
        <p:grpSpPr bwMode="auto">
          <a:xfrm>
            <a:off x="5137150" y="854075"/>
            <a:ext cx="804863" cy="747713"/>
            <a:chOff x="0" y="0"/>
            <a:chExt cx="507" cy="471"/>
          </a:xfrm>
        </p:grpSpPr>
        <p:sp>
          <p:nvSpPr>
            <p:cNvPr id="24667" name="未知"/>
            <p:cNvSpPr>
              <a:spLocks/>
            </p:cNvSpPr>
            <p:nvPr/>
          </p:nvSpPr>
          <p:spPr bwMode="auto">
            <a:xfrm>
              <a:off x="0" y="0"/>
              <a:ext cx="507" cy="471"/>
            </a:xfrm>
            <a:custGeom>
              <a:avLst/>
              <a:gdLst>
                <a:gd name="T0" fmla="*/ 303 w 77"/>
                <a:gd name="T1" fmla="*/ 30 h 78"/>
                <a:gd name="T2" fmla="*/ 26 w 77"/>
                <a:gd name="T3" fmla="*/ 193 h 78"/>
                <a:gd name="T4" fmla="*/ 204 w 77"/>
                <a:gd name="T5" fmla="*/ 447 h 78"/>
                <a:gd name="T6" fmla="*/ 481 w 77"/>
                <a:gd name="T7" fmla="*/ 284 h 78"/>
                <a:gd name="T8" fmla="*/ 303 w 77"/>
                <a:gd name="T9" fmla="*/ 30 h 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7"/>
                <a:gd name="T16" fmla="*/ 0 h 78"/>
                <a:gd name="T17" fmla="*/ 77 w 77"/>
                <a:gd name="T18" fmla="*/ 78 h 7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7" h="78">
                  <a:moveTo>
                    <a:pt x="46" y="5"/>
                  </a:moveTo>
                  <a:cubicBezTo>
                    <a:pt x="27" y="0"/>
                    <a:pt x="8" y="13"/>
                    <a:pt x="4" y="32"/>
                  </a:cubicBezTo>
                  <a:cubicBezTo>
                    <a:pt x="0" y="51"/>
                    <a:pt x="12" y="70"/>
                    <a:pt x="31" y="74"/>
                  </a:cubicBezTo>
                  <a:cubicBezTo>
                    <a:pt x="50" y="78"/>
                    <a:pt x="69" y="66"/>
                    <a:pt x="73" y="47"/>
                  </a:cubicBezTo>
                  <a:cubicBezTo>
                    <a:pt x="77" y="27"/>
                    <a:pt x="65" y="9"/>
                    <a:pt x="46" y="5"/>
                  </a:cubicBezTo>
                  <a:close/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68" name="Rectangle 40"/>
            <p:cNvSpPr>
              <a:spLocks noChangeArrowheads="1"/>
            </p:cNvSpPr>
            <p:nvPr/>
          </p:nvSpPr>
          <p:spPr bwMode="auto">
            <a:xfrm>
              <a:off x="116" y="79"/>
              <a:ext cx="256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600">
                  <a:latin typeface="宋体" pitchFamily="2" charset="-122"/>
                  <a:ea typeface="宋体" pitchFamily="2" charset="-122"/>
                </a:rPr>
                <a:t>初步</a:t>
              </a:r>
              <a:endParaRPr lang="zh-CN" altLang="en-US" sz="1600">
                <a:solidFill>
                  <a:schemeClr val="accent2"/>
                </a:solidFill>
                <a:latin typeface="Times New Roman" pitchFamily="18" charset="0"/>
                <a:ea typeface="楷体_GB2312" pitchFamily="1" charset="-122"/>
              </a:endParaRPr>
            </a:p>
          </p:txBody>
        </p:sp>
        <p:sp>
          <p:nvSpPr>
            <p:cNvPr id="24669" name="Rectangle 41"/>
            <p:cNvSpPr>
              <a:spLocks noChangeArrowheads="1"/>
            </p:cNvSpPr>
            <p:nvPr/>
          </p:nvSpPr>
          <p:spPr bwMode="auto">
            <a:xfrm>
              <a:off x="347" y="79"/>
              <a:ext cx="22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zh-CN" altLang="zh-CN" sz="1100">
                  <a:latin typeface="Times New Roman" pitchFamily="18" charset="0"/>
                  <a:ea typeface="楷体_GB2312" pitchFamily="1" charset="-122"/>
                </a:rPr>
                <a:t> </a:t>
              </a:r>
              <a:endParaRPr lang="zh-CN" altLang="zh-CN" sz="2000">
                <a:solidFill>
                  <a:schemeClr val="accent2"/>
                </a:solidFill>
                <a:latin typeface="Times New Roman" pitchFamily="18" charset="0"/>
                <a:ea typeface="楷体_GB2312" pitchFamily="1" charset="-122"/>
              </a:endParaRPr>
            </a:p>
          </p:txBody>
        </p:sp>
        <p:sp>
          <p:nvSpPr>
            <p:cNvPr id="24670" name="Rectangle 42"/>
            <p:cNvSpPr>
              <a:spLocks noChangeArrowheads="1"/>
            </p:cNvSpPr>
            <p:nvPr/>
          </p:nvSpPr>
          <p:spPr bwMode="auto">
            <a:xfrm>
              <a:off x="116" y="216"/>
              <a:ext cx="256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600">
                  <a:latin typeface="宋体" pitchFamily="2" charset="-122"/>
                  <a:ea typeface="宋体" pitchFamily="2" charset="-122"/>
                </a:rPr>
                <a:t>调查</a:t>
              </a:r>
            </a:p>
          </p:txBody>
        </p:sp>
        <p:sp>
          <p:nvSpPr>
            <p:cNvPr id="24671" name="Rectangle 43"/>
            <p:cNvSpPr>
              <a:spLocks noChangeArrowheads="1"/>
            </p:cNvSpPr>
            <p:nvPr/>
          </p:nvSpPr>
          <p:spPr bwMode="auto">
            <a:xfrm>
              <a:off x="347" y="216"/>
              <a:ext cx="22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zh-CN" altLang="zh-CN" sz="1100">
                  <a:latin typeface="Times New Roman" pitchFamily="18" charset="0"/>
                  <a:ea typeface="楷体_GB2312" pitchFamily="1" charset="-122"/>
                </a:rPr>
                <a:t> </a:t>
              </a:r>
              <a:endParaRPr lang="zh-CN" altLang="zh-CN" sz="2000">
                <a:solidFill>
                  <a:schemeClr val="accent2"/>
                </a:solidFill>
                <a:latin typeface="Times New Roman" pitchFamily="18" charset="0"/>
                <a:ea typeface="楷体_GB2312" pitchFamily="1" charset="-122"/>
              </a:endParaRPr>
            </a:p>
          </p:txBody>
        </p:sp>
      </p:grpSp>
      <p:grpSp>
        <p:nvGrpSpPr>
          <p:cNvPr id="4" name="Group 44"/>
          <p:cNvGrpSpPr>
            <a:grpSpLocks/>
          </p:cNvGrpSpPr>
          <p:nvPr/>
        </p:nvGrpSpPr>
        <p:grpSpPr bwMode="auto">
          <a:xfrm>
            <a:off x="6127750" y="1557338"/>
            <a:ext cx="938213" cy="812800"/>
            <a:chOff x="0" y="0"/>
            <a:chExt cx="591" cy="512"/>
          </a:xfrm>
        </p:grpSpPr>
        <p:sp>
          <p:nvSpPr>
            <p:cNvPr id="24664" name="未知"/>
            <p:cNvSpPr>
              <a:spLocks/>
            </p:cNvSpPr>
            <p:nvPr/>
          </p:nvSpPr>
          <p:spPr bwMode="auto">
            <a:xfrm>
              <a:off x="0" y="0"/>
              <a:ext cx="591" cy="512"/>
            </a:xfrm>
            <a:custGeom>
              <a:avLst/>
              <a:gdLst>
                <a:gd name="T0" fmla="*/ 451 w 80"/>
                <a:gd name="T1" fmla="*/ 77 h 80"/>
                <a:gd name="T2" fmla="*/ 81 w 80"/>
                <a:gd name="T3" fmla="*/ 122 h 80"/>
                <a:gd name="T4" fmla="*/ 140 w 80"/>
                <a:gd name="T5" fmla="*/ 442 h 80"/>
                <a:gd name="T6" fmla="*/ 510 w 80"/>
                <a:gd name="T7" fmla="*/ 390 h 80"/>
                <a:gd name="T8" fmla="*/ 451 w 80"/>
                <a:gd name="T9" fmla="*/ 77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0"/>
                <a:gd name="T16" fmla="*/ 0 h 80"/>
                <a:gd name="T17" fmla="*/ 80 w 80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0" h="80">
                  <a:moveTo>
                    <a:pt x="61" y="12"/>
                  </a:moveTo>
                  <a:cubicBezTo>
                    <a:pt x="45" y="0"/>
                    <a:pt x="23" y="4"/>
                    <a:pt x="11" y="19"/>
                  </a:cubicBezTo>
                  <a:cubicBezTo>
                    <a:pt x="0" y="35"/>
                    <a:pt x="3" y="57"/>
                    <a:pt x="19" y="69"/>
                  </a:cubicBezTo>
                  <a:cubicBezTo>
                    <a:pt x="35" y="80"/>
                    <a:pt x="57" y="77"/>
                    <a:pt x="69" y="61"/>
                  </a:cubicBezTo>
                  <a:cubicBezTo>
                    <a:pt x="80" y="45"/>
                    <a:pt x="77" y="23"/>
                    <a:pt x="61" y="12"/>
                  </a:cubicBezTo>
                  <a:close/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65" name="Rectangle 46"/>
            <p:cNvSpPr>
              <a:spLocks noChangeArrowheads="1"/>
            </p:cNvSpPr>
            <p:nvPr/>
          </p:nvSpPr>
          <p:spPr bwMode="auto">
            <a:xfrm>
              <a:off x="41" y="105"/>
              <a:ext cx="512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600">
                  <a:latin typeface="宋体" pitchFamily="2" charset="-122"/>
                  <a:ea typeface="宋体" pitchFamily="2" charset="-122"/>
                </a:rPr>
                <a:t>总体方案</a:t>
              </a:r>
            </a:p>
          </p:txBody>
        </p:sp>
        <p:sp>
          <p:nvSpPr>
            <p:cNvPr id="24666" name="Rectangle 47"/>
            <p:cNvSpPr>
              <a:spLocks noChangeArrowheads="1"/>
            </p:cNvSpPr>
            <p:nvPr/>
          </p:nvSpPr>
          <p:spPr bwMode="auto">
            <a:xfrm>
              <a:off x="368" y="240"/>
              <a:ext cx="1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r"/>
              <a:endParaRPr lang="zh-CN" altLang="en-US" sz="1600">
                <a:latin typeface="宋体" pitchFamily="2" charset="-122"/>
                <a:ea typeface="宋体" pitchFamily="2" charset="-122"/>
              </a:endParaRPr>
            </a:p>
          </p:txBody>
        </p:sp>
      </p:grpSp>
      <p:grpSp>
        <p:nvGrpSpPr>
          <p:cNvPr id="5" name="Group 48"/>
          <p:cNvGrpSpPr>
            <a:grpSpLocks/>
          </p:cNvGrpSpPr>
          <p:nvPr/>
        </p:nvGrpSpPr>
        <p:grpSpPr bwMode="auto">
          <a:xfrm>
            <a:off x="6762750" y="2589213"/>
            <a:ext cx="736600" cy="674687"/>
            <a:chOff x="0" y="0"/>
            <a:chExt cx="464" cy="425"/>
          </a:xfrm>
        </p:grpSpPr>
        <p:sp>
          <p:nvSpPr>
            <p:cNvPr id="24662" name="未知"/>
            <p:cNvSpPr>
              <a:spLocks/>
            </p:cNvSpPr>
            <p:nvPr/>
          </p:nvSpPr>
          <p:spPr bwMode="auto">
            <a:xfrm>
              <a:off x="0" y="0"/>
              <a:ext cx="464" cy="425"/>
            </a:xfrm>
            <a:custGeom>
              <a:avLst/>
              <a:gdLst>
                <a:gd name="T0" fmla="*/ 407 w 81"/>
                <a:gd name="T1" fmla="*/ 121 h 81"/>
                <a:gd name="T2" fmla="*/ 126 w 81"/>
                <a:gd name="T3" fmla="*/ 52 h 81"/>
                <a:gd name="T4" fmla="*/ 52 w 81"/>
                <a:gd name="T5" fmla="*/ 304 h 81"/>
                <a:gd name="T6" fmla="*/ 332 w 81"/>
                <a:gd name="T7" fmla="*/ 373 h 81"/>
                <a:gd name="T8" fmla="*/ 407 w 81"/>
                <a:gd name="T9" fmla="*/ 121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1"/>
                <a:gd name="T16" fmla="*/ 0 h 81"/>
                <a:gd name="T17" fmla="*/ 81 w 81"/>
                <a:gd name="T18" fmla="*/ 81 h 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1" h="81">
                  <a:moveTo>
                    <a:pt x="71" y="23"/>
                  </a:moveTo>
                  <a:cubicBezTo>
                    <a:pt x="61" y="6"/>
                    <a:pt x="39" y="0"/>
                    <a:pt x="22" y="10"/>
                  </a:cubicBezTo>
                  <a:cubicBezTo>
                    <a:pt x="5" y="19"/>
                    <a:pt x="0" y="41"/>
                    <a:pt x="9" y="58"/>
                  </a:cubicBezTo>
                  <a:cubicBezTo>
                    <a:pt x="19" y="75"/>
                    <a:pt x="41" y="81"/>
                    <a:pt x="58" y="71"/>
                  </a:cubicBezTo>
                  <a:cubicBezTo>
                    <a:pt x="75" y="61"/>
                    <a:pt x="81" y="40"/>
                    <a:pt x="71" y="23"/>
                  </a:cubicBezTo>
                  <a:close/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63" name="Rectangle 50"/>
            <p:cNvSpPr>
              <a:spLocks noChangeArrowheads="1"/>
            </p:cNvSpPr>
            <p:nvPr/>
          </p:nvSpPr>
          <p:spPr bwMode="auto">
            <a:xfrm>
              <a:off x="121" y="137"/>
              <a:ext cx="256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600">
                  <a:latin typeface="宋体" pitchFamily="2" charset="-122"/>
                  <a:ea typeface="宋体" pitchFamily="2" charset="-122"/>
                </a:rPr>
                <a:t>审批</a:t>
              </a:r>
            </a:p>
          </p:txBody>
        </p:sp>
      </p:grpSp>
      <p:grpSp>
        <p:nvGrpSpPr>
          <p:cNvPr id="6" name="Group 51"/>
          <p:cNvGrpSpPr>
            <a:grpSpLocks/>
          </p:cNvGrpSpPr>
          <p:nvPr/>
        </p:nvGrpSpPr>
        <p:grpSpPr bwMode="auto">
          <a:xfrm>
            <a:off x="2828925" y="901700"/>
            <a:ext cx="831850" cy="765175"/>
            <a:chOff x="0" y="0"/>
            <a:chExt cx="524" cy="482"/>
          </a:xfrm>
        </p:grpSpPr>
        <p:sp>
          <p:nvSpPr>
            <p:cNvPr id="24657" name="未知"/>
            <p:cNvSpPr>
              <a:spLocks/>
            </p:cNvSpPr>
            <p:nvPr/>
          </p:nvSpPr>
          <p:spPr bwMode="auto">
            <a:xfrm>
              <a:off x="0" y="0"/>
              <a:ext cx="524" cy="482"/>
            </a:xfrm>
            <a:custGeom>
              <a:avLst/>
              <a:gdLst>
                <a:gd name="T0" fmla="*/ 124 w 80"/>
                <a:gd name="T1" fmla="*/ 66 h 80"/>
                <a:gd name="T2" fmla="*/ 79 w 80"/>
                <a:gd name="T3" fmla="*/ 368 h 80"/>
                <a:gd name="T4" fmla="*/ 400 w 80"/>
                <a:gd name="T5" fmla="*/ 416 h 80"/>
                <a:gd name="T6" fmla="*/ 452 w 80"/>
                <a:gd name="T7" fmla="*/ 114 h 80"/>
                <a:gd name="T8" fmla="*/ 124 w 80"/>
                <a:gd name="T9" fmla="*/ 66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0"/>
                <a:gd name="T16" fmla="*/ 0 h 80"/>
                <a:gd name="T17" fmla="*/ 80 w 80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0" h="80">
                  <a:moveTo>
                    <a:pt x="19" y="11"/>
                  </a:moveTo>
                  <a:cubicBezTo>
                    <a:pt x="4" y="23"/>
                    <a:pt x="0" y="45"/>
                    <a:pt x="12" y="61"/>
                  </a:cubicBezTo>
                  <a:cubicBezTo>
                    <a:pt x="23" y="77"/>
                    <a:pt x="45" y="80"/>
                    <a:pt x="61" y="69"/>
                  </a:cubicBezTo>
                  <a:cubicBezTo>
                    <a:pt x="77" y="57"/>
                    <a:pt x="80" y="35"/>
                    <a:pt x="69" y="19"/>
                  </a:cubicBezTo>
                  <a:cubicBezTo>
                    <a:pt x="57" y="3"/>
                    <a:pt x="35" y="0"/>
                    <a:pt x="19" y="11"/>
                  </a:cubicBezTo>
                  <a:close/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58" name="Rectangle 53"/>
            <p:cNvSpPr>
              <a:spLocks noChangeArrowheads="1"/>
            </p:cNvSpPr>
            <p:nvPr/>
          </p:nvSpPr>
          <p:spPr bwMode="auto">
            <a:xfrm>
              <a:off x="134" y="105"/>
              <a:ext cx="256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600">
                  <a:latin typeface="宋体" pitchFamily="2" charset="-122"/>
                  <a:ea typeface="宋体" pitchFamily="2" charset="-122"/>
                </a:rPr>
                <a:t>系统</a:t>
              </a:r>
            </a:p>
          </p:txBody>
        </p:sp>
        <p:sp>
          <p:nvSpPr>
            <p:cNvPr id="24659" name="Rectangle 54"/>
            <p:cNvSpPr>
              <a:spLocks noChangeArrowheads="1"/>
            </p:cNvSpPr>
            <p:nvPr/>
          </p:nvSpPr>
          <p:spPr bwMode="auto">
            <a:xfrm>
              <a:off x="363" y="105"/>
              <a:ext cx="22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zh-CN" altLang="zh-CN" sz="1100">
                  <a:latin typeface="Times New Roman" pitchFamily="18" charset="0"/>
                  <a:ea typeface="楷体_GB2312" pitchFamily="1" charset="-122"/>
                </a:rPr>
                <a:t> </a:t>
              </a:r>
              <a:endParaRPr lang="zh-CN" altLang="zh-CN" sz="2000">
                <a:solidFill>
                  <a:schemeClr val="accent2"/>
                </a:solidFill>
                <a:latin typeface="Times New Roman" pitchFamily="18" charset="0"/>
                <a:ea typeface="楷体_GB2312" pitchFamily="1" charset="-122"/>
              </a:endParaRPr>
            </a:p>
          </p:txBody>
        </p:sp>
        <p:sp>
          <p:nvSpPr>
            <p:cNvPr id="24660" name="Rectangle 55"/>
            <p:cNvSpPr>
              <a:spLocks noChangeArrowheads="1"/>
            </p:cNvSpPr>
            <p:nvPr/>
          </p:nvSpPr>
          <p:spPr bwMode="auto">
            <a:xfrm>
              <a:off x="134" y="242"/>
              <a:ext cx="256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600">
                  <a:latin typeface="宋体" pitchFamily="2" charset="-122"/>
                  <a:ea typeface="宋体" pitchFamily="2" charset="-122"/>
                </a:rPr>
                <a:t>评价</a:t>
              </a:r>
            </a:p>
          </p:txBody>
        </p:sp>
        <p:sp>
          <p:nvSpPr>
            <p:cNvPr id="24661" name="Rectangle 56"/>
            <p:cNvSpPr>
              <a:spLocks noChangeArrowheads="1"/>
            </p:cNvSpPr>
            <p:nvPr/>
          </p:nvSpPr>
          <p:spPr bwMode="auto">
            <a:xfrm>
              <a:off x="363" y="242"/>
              <a:ext cx="22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zh-CN" altLang="zh-CN" sz="1100">
                  <a:latin typeface="Times New Roman" pitchFamily="18" charset="0"/>
                  <a:ea typeface="楷体_GB2312" pitchFamily="1" charset="-122"/>
                </a:rPr>
                <a:t> </a:t>
              </a:r>
              <a:endParaRPr lang="zh-CN" altLang="zh-CN" sz="2000">
                <a:solidFill>
                  <a:schemeClr val="accent2"/>
                </a:solidFill>
                <a:latin typeface="Times New Roman" pitchFamily="18" charset="0"/>
                <a:ea typeface="楷体_GB2312" pitchFamily="1" charset="-122"/>
              </a:endParaRPr>
            </a:p>
          </p:txBody>
        </p:sp>
      </p:grpSp>
      <p:grpSp>
        <p:nvGrpSpPr>
          <p:cNvPr id="7" name="Group 57"/>
          <p:cNvGrpSpPr>
            <a:grpSpLocks/>
          </p:cNvGrpSpPr>
          <p:nvPr/>
        </p:nvGrpSpPr>
        <p:grpSpPr bwMode="auto">
          <a:xfrm>
            <a:off x="1708150" y="1460500"/>
            <a:ext cx="914400" cy="836613"/>
            <a:chOff x="0" y="0"/>
            <a:chExt cx="576" cy="527"/>
          </a:xfrm>
        </p:grpSpPr>
        <p:sp>
          <p:nvSpPr>
            <p:cNvPr id="24653" name="未知"/>
            <p:cNvSpPr>
              <a:spLocks/>
            </p:cNvSpPr>
            <p:nvPr/>
          </p:nvSpPr>
          <p:spPr bwMode="auto">
            <a:xfrm>
              <a:off x="0" y="0"/>
              <a:ext cx="576" cy="527"/>
            </a:xfrm>
            <a:custGeom>
              <a:avLst/>
              <a:gdLst>
                <a:gd name="T0" fmla="*/ 71 w 81"/>
                <a:gd name="T1" fmla="*/ 143 h 81"/>
                <a:gd name="T2" fmla="*/ 164 w 81"/>
                <a:gd name="T3" fmla="*/ 462 h 81"/>
                <a:gd name="T4" fmla="*/ 505 w 81"/>
                <a:gd name="T5" fmla="*/ 377 h 81"/>
                <a:gd name="T6" fmla="*/ 412 w 81"/>
                <a:gd name="T7" fmla="*/ 59 h 81"/>
                <a:gd name="T8" fmla="*/ 71 w 81"/>
                <a:gd name="T9" fmla="*/ 143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1"/>
                <a:gd name="T16" fmla="*/ 0 h 81"/>
                <a:gd name="T17" fmla="*/ 81 w 81"/>
                <a:gd name="T18" fmla="*/ 81 h 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1" h="81">
                  <a:moveTo>
                    <a:pt x="10" y="22"/>
                  </a:moveTo>
                  <a:cubicBezTo>
                    <a:pt x="0" y="39"/>
                    <a:pt x="6" y="61"/>
                    <a:pt x="23" y="71"/>
                  </a:cubicBezTo>
                  <a:cubicBezTo>
                    <a:pt x="40" y="81"/>
                    <a:pt x="61" y="75"/>
                    <a:pt x="71" y="58"/>
                  </a:cubicBezTo>
                  <a:cubicBezTo>
                    <a:pt x="81" y="41"/>
                    <a:pt x="75" y="19"/>
                    <a:pt x="58" y="9"/>
                  </a:cubicBezTo>
                  <a:cubicBezTo>
                    <a:pt x="41" y="0"/>
                    <a:pt x="20" y="5"/>
                    <a:pt x="10" y="22"/>
                  </a:cubicBezTo>
                  <a:close/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54" name="Rectangle 59"/>
            <p:cNvSpPr>
              <a:spLocks noChangeArrowheads="1"/>
            </p:cNvSpPr>
            <p:nvPr/>
          </p:nvSpPr>
          <p:spPr bwMode="auto">
            <a:xfrm>
              <a:off x="177" y="107"/>
              <a:ext cx="256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600">
                  <a:latin typeface="宋体" pitchFamily="2" charset="-122"/>
                  <a:ea typeface="宋体" pitchFamily="2" charset="-122"/>
                </a:rPr>
                <a:t>系统</a:t>
              </a:r>
            </a:p>
          </p:txBody>
        </p:sp>
        <p:sp>
          <p:nvSpPr>
            <p:cNvPr id="24655" name="Rectangle 60"/>
            <p:cNvSpPr>
              <a:spLocks noChangeArrowheads="1"/>
            </p:cNvSpPr>
            <p:nvPr/>
          </p:nvSpPr>
          <p:spPr bwMode="auto">
            <a:xfrm>
              <a:off x="410" y="107"/>
              <a:ext cx="22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zh-CN" altLang="zh-CN" sz="1100">
                  <a:latin typeface="Times New Roman" pitchFamily="18" charset="0"/>
                  <a:ea typeface="楷体_GB2312" pitchFamily="1" charset="-122"/>
                </a:rPr>
                <a:t> </a:t>
              </a:r>
              <a:endParaRPr lang="zh-CN" altLang="zh-CN" sz="2000">
                <a:solidFill>
                  <a:schemeClr val="accent2"/>
                </a:solidFill>
                <a:latin typeface="Times New Roman" pitchFamily="18" charset="0"/>
                <a:ea typeface="楷体_GB2312" pitchFamily="1" charset="-122"/>
              </a:endParaRPr>
            </a:p>
          </p:txBody>
        </p:sp>
        <p:sp>
          <p:nvSpPr>
            <p:cNvPr id="24656" name="Rectangle 61"/>
            <p:cNvSpPr>
              <a:spLocks noChangeArrowheads="1"/>
            </p:cNvSpPr>
            <p:nvPr/>
          </p:nvSpPr>
          <p:spPr bwMode="auto">
            <a:xfrm>
              <a:off x="177" y="239"/>
              <a:ext cx="256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600">
                  <a:latin typeface="宋体" pitchFamily="2" charset="-122"/>
                  <a:ea typeface="宋体" pitchFamily="2" charset="-122"/>
                </a:rPr>
                <a:t>维护</a:t>
              </a:r>
            </a:p>
          </p:txBody>
        </p:sp>
      </p:grpSp>
      <p:grpSp>
        <p:nvGrpSpPr>
          <p:cNvPr id="8" name="Group 62"/>
          <p:cNvGrpSpPr>
            <a:grpSpLocks/>
          </p:cNvGrpSpPr>
          <p:nvPr/>
        </p:nvGrpSpPr>
        <p:grpSpPr bwMode="auto">
          <a:xfrm>
            <a:off x="4527550" y="5919788"/>
            <a:ext cx="795338" cy="801687"/>
            <a:chOff x="0" y="0"/>
            <a:chExt cx="501" cy="505"/>
          </a:xfrm>
        </p:grpSpPr>
        <p:sp>
          <p:nvSpPr>
            <p:cNvPr id="24650" name="未知"/>
            <p:cNvSpPr>
              <a:spLocks/>
            </p:cNvSpPr>
            <p:nvPr/>
          </p:nvSpPr>
          <p:spPr bwMode="auto">
            <a:xfrm>
              <a:off x="0" y="0"/>
              <a:ext cx="501" cy="505"/>
            </a:xfrm>
            <a:custGeom>
              <a:avLst/>
              <a:gdLst>
                <a:gd name="T0" fmla="*/ 340 w 81"/>
                <a:gd name="T1" fmla="*/ 455 h 81"/>
                <a:gd name="T2" fmla="*/ 452 w 81"/>
                <a:gd name="T3" fmla="*/ 162 h 81"/>
                <a:gd name="T4" fmla="*/ 161 w 81"/>
                <a:gd name="T5" fmla="*/ 50 h 81"/>
                <a:gd name="T6" fmla="*/ 49 w 81"/>
                <a:gd name="T7" fmla="*/ 343 h 81"/>
                <a:gd name="T8" fmla="*/ 340 w 81"/>
                <a:gd name="T9" fmla="*/ 455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1"/>
                <a:gd name="T16" fmla="*/ 0 h 81"/>
                <a:gd name="T17" fmla="*/ 81 w 81"/>
                <a:gd name="T18" fmla="*/ 81 h 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1" h="81">
                  <a:moveTo>
                    <a:pt x="55" y="73"/>
                  </a:moveTo>
                  <a:cubicBezTo>
                    <a:pt x="72" y="65"/>
                    <a:pt x="81" y="44"/>
                    <a:pt x="73" y="26"/>
                  </a:cubicBezTo>
                  <a:cubicBezTo>
                    <a:pt x="65" y="8"/>
                    <a:pt x="44" y="0"/>
                    <a:pt x="26" y="8"/>
                  </a:cubicBezTo>
                  <a:cubicBezTo>
                    <a:pt x="8" y="16"/>
                    <a:pt x="0" y="37"/>
                    <a:pt x="8" y="55"/>
                  </a:cubicBezTo>
                  <a:cubicBezTo>
                    <a:pt x="16" y="73"/>
                    <a:pt x="37" y="81"/>
                    <a:pt x="55" y="73"/>
                  </a:cubicBezTo>
                  <a:close/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51" name="Rectangle 64"/>
            <p:cNvSpPr>
              <a:spLocks noChangeArrowheads="1"/>
            </p:cNvSpPr>
            <p:nvPr/>
          </p:nvSpPr>
          <p:spPr bwMode="auto">
            <a:xfrm>
              <a:off x="114" y="103"/>
              <a:ext cx="256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600">
                  <a:latin typeface="宋体" pitchFamily="2" charset="-122"/>
                  <a:ea typeface="宋体" pitchFamily="2" charset="-122"/>
                </a:rPr>
                <a:t>总体</a:t>
              </a:r>
            </a:p>
          </p:txBody>
        </p:sp>
        <p:sp>
          <p:nvSpPr>
            <p:cNvPr id="24652" name="Rectangle 65"/>
            <p:cNvSpPr>
              <a:spLocks noChangeArrowheads="1"/>
            </p:cNvSpPr>
            <p:nvPr/>
          </p:nvSpPr>
          <p:spPr bwMode="auto">
            <a:xfrm>
              <a:off x="114" y="235"/>
              <a:ext cx="256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600">
                  <a:latin typeface="宋体" pitchFamily="2" charset="-122"/>
                  <a:ea typeface="宋体" pitchFamily="2" charset="-122"/>
                </a:rPr>
                <a:t>设计</a:t>
              </a:r>
            </a:p>
          </p:txBody>
        </p:sp>
      </p:grpSp>
      <p:grpSp>
        <p:nvGrpSpPr>
          <p:cNvPr id="9" name="Group 66"/>
          <p:cNvGrpSpPr>
            <a:grpSpLocks/>
          </p:cNvGrpSpPr>
          <p:nvPr/>
        </p:nvGrpSpPr>
        <p:grpSpPr bwMode="auto">
          <a:xfrm>
            <a:off x="3316288" y="5946775"/>
            <a:ext cx="677862" cy="622300"/>
            <a:chOff x="0" y="0"/>
            <a:chExt cx="427" cy="392"/>
          </a:xfrm>
        </p:grpSpPr>
        <p:sp>
          <p:nvSpPr>
            <p:cNvPr id="24647" name="Oval 67"/>
            <p:cNvSpPr>
              <a:spLocks noChangeArrowheads="1"/>
            </p:cNvSpPr>
            <p:nvPr/>
          </p:nvSpPr>
          <p:spPr bwMode="auto">
            <a:xfrm>
              <a:off x="0" y="0"/>
              <a:ext cx="427" cy="39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4648" name="Rectangle 68"/>
            <p:cNvSpPr>
              <a:spLocks noChangeArrowheads="1"/>
            </p:cNvSpPr>
            <p:nvPr/>
          </p:nvSpPr>
          <p:spPr bwMode="auto">
            <a:xfrm>
              <a:off x="96" y="65"/>
              <a:ext cx="256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600">
                  <a:latin typeface="宋体" pitchFamily="2" charset="-122"/>
                  <a:ea typeface="宋体" pitchFamily="2" charset="-122"/>
                </a:rPr>
                <a:t>详细</a:t>
              </a:r>
            </a:p>
          </p:txBody>
        </p:sp>
        <p:sp>
          <p:nvSpPr>
            <p:cNvPr id="24649" name="Rectangle 69"/>
            <p:cNvSpPr>
              <a:spLocks noChangeArrowheads="1"/>
            </p:cNvSpPr>
            <p:nvPr/>
          </p:nvSpPr>
          <p:spPr bwMode="auto">
            <a:xfrm>
              <a:off x="96" y="201"/>
              <a:ext cx="256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600">
                  <a:latin typeface="宋体" pitchFamily="2" charset="-122"/>
                  <a:ea typeface="宋体" pitchFamily="2" charset="-122"/>
                </a:rPr>
                <a:t>设计</a:t>
              </a:r>
            </a:p>
          </p:txBody>
        </p:sp>
      </p:grpSp>
      <p:grpSp>
        <p:nvGrpSpPr>
          <p:cNvPr id="10" name="Group 70"/>
          <p:cNvGrpSpPr>
            <a:grpSpLocks/>
          </p:cNvGrpSpPr>
          <p:nvPr/>
        </p:nvGrpSpPr>
        <p:grpSpPr bwMode="auto">
          <a:xfrm>
            <a:off x="5648325" y="5495925"/>
            <a:ext cx="784225" cy="719138"/>
            <a:chOff x="0" y="0"/>
            <a:chExt cx="494" cy="453"/>
          </a:xfrm>
        </p:grpSpPr>
        <p:sp>
          <p:nvSpPr>
            <p:cNvPr id="24645" name="未知"/>
            <p:cNvSpPr>
              <a:spLocks/>
            </p:cNvSpPr>
            <p:nvPr/>
          </p:nvSpPr>
          <p:spPr bwMode="auto">
            <a:xfrm>
              <a:off x="0" y="0"/>
              <a:ext cx="494" cy="453"/>
            </a:xfrm>
            <a:custGeom>
              <a:avLst/>
              <a:gdLst>
                <a:gd name="T0" fmla="*/ 412 w 78"/>
                <a:gd name="T1" fmla="*/ 366 h 78"/>
                <a:gd name="T2" fmla="*/ 399 w 78"/>
                <a:gd name="T3" fmla="*/ 76 h 78"/>
                <a:gd name="T4" fmla="*/ 82 w 78"/>
                <a:gd name="T5" fmla="*/ 87 h 78"/>
                <a:gd name="T6" fmla="*/ 95 w 78"/>
                <a:gd name="T7" fmla="*/ 378 h 78"/>
                <a:gd name="T8" fmla="*/ 412 w 78"/>
                <a:gd name="T9" fmla="*/ 366 h 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78"/>
                <a:gd name="T17" fmla="*/ 78 w 78"/>
                <a:gd name="T18" fmla="*/ 78 h 7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78">
                  <a:moveTo>
                    <a:pt x="65" y="63"/>
                  </a:moveTo>
                  <a:cubicBezTo>
                    <a:pt x="78" y="48"/>
                    <a:pt x="77" y="26"/>
                    <a:pt x="63" y="13"/>
                  </a:cubicBezTo>
                  <a:cubicBezTo>
                    <a:pt x="48" y="0"/>
                    <a:pt x="26" y="1"/>
                    <a:pt x="13" y="15"/>
                  </a:cubicBezTo>
                  <a:cubicBezTo>
                    <a:pt x="0" y="30"/>
                    <a:pt x="1" y="52"/>
                    <a:pt x="15" y="65"/>
                  </a:cubicBezTo>
                  <a:cubicBezTo>
                    <a:pt x="30" y="78"/>
                    <a:pt x="52" y="77"/>
                    <a:pt x="65" y="63"/>
                  </a:cubicBezTo>
                  <a:close/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46" name="Rectangle 72"/>
            <p:cNvSpPr>
              <a:spLocks noChangeArrowheads="1"/>
            </p:cNvSpPr>
            <p:nvPr/>
          </p:nvSpPr>
          <p:spPr bwMode="auto">
            <a:xfrm>
              <a:off x="119" y="126"/>
              <a:ext cx="256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600">
                  <a:latin typeface="宋体" pitchFamily="2" charset="-122"/>
                  <a:ea typeface="宋体" pitchFamily="2" charset="-122"/>
                </a:rPr>
                <a:t>审计</a:t>
              </a:r>
            </a:p>
          </p:txBody>
        </p:sp>
      </p:grpSp>
      <p:grpSp>
        <p:nvGrpSpPr>
          <p:cNvPr id="11" name="Group 73"/>
          <p:cNvGrpSpPr>
            <a:grpSpLocks/>
          </p:cNvGrpSpPr>
          <p:nvPr/>
        </p:nvGrpSpPr>
        <p:grpSpPr bwMode="auto">
          <a:xfrm>
            <a:off x="2165350" y="5514975"/>
            <a:ext cx="657225" cy="596900"/>
            <a:chOff x="0" y="0"/>
            <a:chExt cx="414" cy="376"/>
          </a:xfrm>
        </p:grpSpPr>
        <p:sp>
          <p:nvSpPr>
            <p:cNvPr id="24643" name="未知"/>
            <p:cNvSpPr>
              <a:spLocks/>
            </p:cNvSpPr>
            <p:nvPr/>
          </p:nvSpPr>
          <p:spPr bwMode="auto">
            <a:xfrm>
              <a:off x="0" y="0"/>
              <a:ext cx="414" cy="376"/>
            </a:xfrm>
            <a:custGeom>
              <a:avLst/>
              <a:gdLst>
                <a:gd name="T0" fmla="*/ 133 w 81"/>
                <a:gd name="T1" fmla="*/ 338 h 80"/>
                <a:gd name="T2" fmla="*/ 373 w 81"/>
                <a:gd name="T3" fmla="*/ 254 h 80"/>
                <a:gd name="T4" fmla="*/ 281 w 81"/>
                <a:gd name="T5" fmla="*/ 38 h 80"/>
                <a:gd name="T6" fmla="*/ 41 w 81"/>
                <a:gd name="T7" fmla="*/ 122 h 80"/>
                <a:gd name="T8" fmla="*/ 133 w 81"/>
                <a:gd name="T9" fmla="*/ 338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1"/>
                <a:gd name="T16" fmla="*/ 0 h 80"/>
                <a:gd name="T17" fmla="*/ 81 w 81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1" h="80">
                  <a:moveTo>
                    <a:pt x="26" y="72"/>
                  </a:moveTo>
                  <a:cubicBezTo>
                    <a:pt x="44" y="80"/>
                    <a:pt x="65" y="72"/>
                    <a:pt x="73" y="54"/>
                  </a:cubicBezTo>
                  <a:cubicBezTo>
                    <a:pt x="81" y="36"/>
                    <a:pt x="73" y="16"/>
                    <a:pt x="55" y="8"/>
                  </a:cubicBezTo>
                  <a:cubicBezTo>
                    <a:pt x="37" y="0"/>
                    <a:pt x="16" y="8"/>
                    <a:pt x="8" y="26"/>
                  </a:cubicBezTo>
                  <a:cubicBezTo>
                    <a:pt x="0" y="43"/>
                    <a:pt x="8" y="64"/>
                    <a:pt x="26" y="72"/>
                  </a:cubicBezTo>
                  <a:close/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44" name="Rectangle 75"/>
            <p:cNvSpPr>
              <a:spLocks noChangeArrowheads="1"/>
            </p:cNvSpPr>
            <p:nvPr/>
          </p:nvSpPr>
          <p:spPr bwMode="auto">
            <a:xfrm>
              <a:off x="76" y="100"/>
              <a:ext cx="256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600">
                  <a:latin typeface="宋体" pitchFamily="2" charset="-122"/>
                  <a:ea typeface="宋体" pitchFamily="2" charset="-122"/>
                </a:rPr>
                <a:t>审查</a:t>
              </a:r>
            </a:p>
          </p:txBody>
        </p:sp>
      </p:grpSp>
      <p:grpSp>
        <p:nvGrpSpPr>
          <p:cNvPr id="12" name="Group 76"/>
          <p:cNvGrpSpPr>
            <a:grpSpLocks/>
          </p:cNvGrpSpPr>
          <p:nvPr/>
        </p:nvGrpSpPr>
        <p:grpSpPr bwMode="auto">
          <a:xfrm>
            <a:off x="1446213" y="4645025"/>
            <a:ext cx="703262" cy="719138"/>
            <a:chOff x="0" y="0"/>
            <a:chExt cx="443" cy="453"/>
          </a:xfrm>
        </p:grpSpPr>
        <p:sp>
          <p:nvSpPr>
            <p:cNvPr id="24640" name="未知"/>
            <p:cNvSpPr>
              <a:spLocks/>
            </p:cNvSpPr>
            <p:nvPr/>
          </p:nvSpPr>
          <p:spPr bwMode="auto">
            <a:xfrm>
              <a:off x="0" y="0"/>
              <a:ext cx="443" cy="453"/>
            </a:xfrm>
            <a:custGeom>
              <a:avLst/>
              <a:gdLst>
                <a:gd name="T0" fmla="*/ 73 w 79"/>
                <a:gd name="T1" fmla="*/ 361 h 79"/>
                <a:gd name="T2" fmla="*/ 353 w 79"/>
                <a:gd name="T3" fmla="*/ 378 h 79"/>
                <a:gd name="T4" fmla="*/ 370 w 79"/>
                <a:gd name="T5" fmla="*/ 92 h 79"/>
                <a:gd name="T6" fmla="*/ 90 w 79"/>
                <a:gd name="T7" fmla="*/ 75 h 79"/>
                <a:gd name="T8" fmla="*/ 73 w 79"/>
                <a:gd name="T9" fmla="*/ 361 h 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9"/>
                <a:gd name="T16" fmla="*/ 0 h 79"/>
                <a:gd name="T17" fmla="*/ 79 w 79"/>
                <a:gd name="T18" fmla="*/ 79 h 7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9" h="79">
                  <a:moveTo>
                    <a:pt x="13" y="63"/>
                  </a:moveTo>
                  <a:cubicBezTo>
                    <a:pt x="26" y="78"/>
                    <a:pt x="48" y="79"/>
                    <a:pt x="63" y="66"/>
                  </a:cubicBezTo>
                  <a:cubicBezTo>
                    <a:pt x="78" y="53"/>
                    <a:pt x="79" y="31"/>
                    <a:pt x="66" y="16"/>
                  </a:cubicBezTo>
                  <a:cubicBezTo>
                    <a:pt x="53" y="1"/>
                    <a:pt x="30" y="0"/>
                    <a:pt x="16" y="13"/>
                  </a:cubicBezTo>
                  <a:cubicBezTo>
                    <a:pt x="1" y="26"/>
                    <a:pt x="0" y="49"/>
                    <a:pt x="13" y="63"/>
                  </a:cubicBezTo>
                  <a:close/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41" name="Rectangle 78"/>
            <p:cNvSpPr>
              <a:spLocks noChangeArrowheads="1"/>
            </p:cNvSpPr>
            <p:nvPr/>
          </p:nvSpPr>
          <p:spPr bwMode="auto">
            <a:xfrm>
              <a:off x="116" y="90"/>
              <a:ext cx="256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600">
                  <a:latin typeface="宋体" pitchFamily="2" charset="-122"/>
                  <a:ea typeface="宋体" pitchFamily="2" charset="-122"/>
                </a:rPr>
                <a:t>编程</a:t>
              </a:r>
            </a:p>
          </p:txBody>
        </p:sp>
        <p:sp>
          <p:nvSpPr>
            <p:cNvPr id="24642" name="Rectangle 79"/>
            <p:cNvSpPr>
              <a:spLocks noChangeArrowheads="1"/>
            </p:cNvSpPr>
            <p:nvPr/>
          </p:nvSpPr>
          <p:spPr bwMode="auto">
            <a:xfrm>
              <a:off x="116" y="226"/>
              <a:ext cx="256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600">
                  <a:latin typeface="宋体" pitchFamily="2" charset="-122"/>
                  <a:ea typeface="宋体" pitchFamily="2" charset="-122"/>
                </a:rPr>
                <a:t>调试</a:t>
              </a:r>
            </a:p>
          </p:txBody>
        </p:sp>
      </p:grpSp>
      <p:grpSp>
        <p:nvGrpSpPr>
          <p:cNvPr id="13" name="Group 80"/>
          <p:cNvGrpSpPr>
            <a:grpSpLocks/>
          </p:cNvGrpSpPr>
          <p:nvPr/>
        </p:nvGrpSpPr>
        <p:grpSpPr bwMode="auto">
          <a:xfrm>
            <a:off x="1065213" y="3548063"/>
            <a:ext cx="804862" cy="792162"/>
            <a:chOff x="0" y="0"/>
            <a:chExt cx="507" cy="499"/>
          </a:xfrm>
        </p:grpSpPr>
        <p:sp>
          <p:nvSpPr>
            <p:cNvPr id="24635" name="未知"/>
            <p:cNvSpPr>
              <a:spLocks/>
            </p:cNvSpPr>
            <p:nvPr/>
          </p:nvSpPr>
          <p:spPr bwMode="auto">
            <a:xfrm>
              <a:off x="0" y="0"/>
              <a:ext cx="507" cy="499"/>
            </a:xfrm>
            <a:custGeom>
              <a:avLst/>
              <a:gdLst>
                <a:gd name="T0" fmla="*/ 38 w 80"/>
                <a:gd name="T1" fmla="*/ 322 h 79"/>
                <a:gd name="T2" fmla="*/ 323 w 80"/>
                <a:gd name="T3" fmla="*/ 461 h 79"/>
                <a:gd name="T4" fmla="*/ 469 w 80"/>
                <a:gd name="T5" fmla="*/ 183 h 79"/>
                <a:gd name="T6" fmla="*/ 184 w 80"/>
                <a:gd name="T7" fmla="*/ 38 h 79"/>
                <a:gd name="T8" fmla="*/ 38 w 80"/>
                <a:gd name="T9" fmla="*/ 322 h 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0"/>
                <a:gd name="T16" fmla="*/ 0 h 79"/>
                <a:gd name="T17" fmla="*/ 80 w 80"/>
                <a:gd name="T18" fmla="*/ 79 h 7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0" h="79">
                  <a:moveTo>
                    <a:pt x="6" y="51"/>
                  </a:moveTo>
                  <a:cubicBezTo>
                    <a:pt x="12" y="69"/>
                    <a:pt x="32" y="79"/>
                    <a:pt x="51" y="73"/>
                  </a:cubicBezTo>
                  <a:cubicBezTo>
                    <a:pt x="69" y="67"/>
                    <a:pt x="80" y="47"/>
                    <a:pt x="74" y="29"/>
                  </a:cubicBezTo>
                  <a:cubicBezTo>
                    <a:pt x="67" y="10"/>
                    <a:pt x="47" y="0"/>
                    <a:pt x="29" y="6"/>
                  </a:cubicBezTo>
                  <a:cubicBezTo>
                    <a:pt x="10" y="12"/>
                    <a:pt x="0" y="32"/>
                    <a:pt x="6" y="51"/>
                  </a:cubicBezTo>
                  <a:close/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36" name="Rectangle 82"/>
            <p:cNvSpPr>
              <a:spLocks noChangeArrowheads="1"/>
            </p:cNvSpPr>
            <p:nvPr/>
          </p:nvSpPr>
          <p:spPr bwMode="auto">
            <a:xfrm>
              <a:off x="128" y="128"/>
              <a:ext cx="256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600">
                  <a:latin typeface="宋体" pitchFamily="2" charset="-122"/>
                  <a:ea typeface="宋体" pitchFamily="2" charset="-122"/>
                </a:rPr>
                <a:t>系统</a:t>
              </a:r>
            </a:p>
          </p:txBody>
        </p:sp>
        <p:sp>
          <p:nvSpPr>
            <p:cNvPr id="24637" name="Rectangle 83"/>
            <p:cNvSpPr>
              <a:spLocks noChangeArrowheads="1"/>
            </p:cNvSpPr>
            <p:nvPr/>
          </p:nvSpPr>
          <p:spPr bwMode="auto">
            <a:xfrm>
              <a:off x="359" y="128"/>
              <a:ext cx="22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zh-CN" altLang="zh-CN" sz="1100">
                  <a:latin typeface="Times New Roman" pitchFamily="18" charset="0"/>
                  <a:ea typeface="楷体_GB2312" pitchFamily="1" charset="-122"/>
                </a:rPr>
                <a:t> </a:t>
              </a:r>
              <a:endParaRPr lang="zh-CN" altLang="zh-CN" sz="2000">
                <a:solidFill>
                  <a:schemeClr val="accent2"/>
                </a:solidFill>
                <a:latin typeface="Times New Roman" pitchFamily="18" charset="0"/>
                <a:ea typeface="楷体_GB2312" pitchFamily="1" charset="-122"/>
              </a:endParaRPr>
            </a:p>
          </p:txBody>
        </p:sp>
        <p:sp>
          <p:nvSpPr>
            <p:cNvPr id="24638" name="Rectangle 84"/>
            <p:cNvSpPr>
              <a:spLocks noChangeArrowheads="1"/>
            </p:cNvSpPr>
            <p:nvPr/>
          </p:nvSpPr>
          <p:spPr bwMode="auto">
            <a:xfrm>
              <a:off x="128" y="265"/>
              <a:ext cx="256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600">
                  <a:latin typeface="宋体" pitchFamily="2" charset="-122"/>
                  <a:ea typeface="宋体" pitchFamily="2" charset="-122"/>
                </a:rPr>
                <a:t>转换</a:t>
              </a:r>
            </a:p>
          </p:txBody>
        </p:sp>
        <p:sp>
          <p:nvSpPr>
            <p:cNvPr id="24639" name="Rectangle 85"/>
            <p:cNvSpPr>
              <a:spLocks noChangeArrowheads="1"/>
            </p:cNvSpPr>
            <p:nvPr/>
          </p:nvSpPr>
          <p:spPr bwMode="auto">
            <a:xfrm>
              <a:off x="359" y="265"/>
              <a:ext cx="22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zh-CN" altLang="zh-CN" sz="1100">
                  <a:latin typeface="Times New Roman" pitchFamily="18" charset="0"/>
                  <a:ea typeface="楷体_GB2312" pitchFamily="1" charset="-122"/>
                </a:rPr>
                <a:t> </a:t>
              </a:r>
              <a:endParaRPr lang="zh-CN" altLang="zh-CN" sz="2000">
                <a:solidFill>
                  <a:schemeClr val="accent2"/>
                </a:solidFill>
                <a:latin typeface="Times New Roman" pitchFamily="18" charset="0"/>
                <a:ea typeface="楷体_GB2312" pitchFamily="1" charset="-122"/>
              </a:endParaRPr>
            </a:p>
          </p:txBody>
        </p:sp>
      </p:grpSp>
      <p:grpSp>
        <p:nvGrpSpPr>
          <p:cNvPr id="14" name="Group 86"/>
          <p:cNvGrpSpPr>
            <a:grpSpLocks/>
          </p:cNvGrpSpPr>
          <p:nvPr/>
        </p:nvGrpSpPr>
        <p:grpSpPr bwMode="auto">
          <a:xfrm>
            <a:off x="1216025" y="2509838"/>
            <a:ext cx="696913" cy="650875"/>
            <a:chOff x="0" y="0"/>
            <a:chExt cx="439" cy="410"/>
          </a:xfrm>
        </p:grpSpPr>
        <p:sp>
          <p:nvSpPr>
            <p:cNvPr id="24633" name="未知"/>
            <p:cNvSpPr>
              <a:spLocks/>
            </p:cNvSpPr>
            <p:nvPr/>
          </p:nvSpPr>
          <p:spPr bwMode="auto">
            <a:xfrm>
              <a:off x="0" y="0"/>
              <a:ext cx="439" cy="410"/>
            </a:xfrm>
            <a:custGeom>
              <a:avLst/>
              <a:gdLst>
                <a:gd name="T0" fmla="*/ 12 w 74"/>
                <a:gd name="T1" fmla="*/ 186 h 75"/>
                <a:gd name="T2" fmla="*/ 196 w 74"/>
                <a:gd name="T3" fmla="*/ 399 h 75"/>
                <a:gd name="T4" fmla="*/ 427 w 74"/>
                <a:gd name="T5" fmla="*/ 224 h 75"/>
                <a:gd name="T6" fmla="*/ 243 w 74"/>
                <a:gd name="T7" fmla="*/ 11 h 75"/>
                <a:gd name="T8" fmla="*/ 12 w 74"/>
                <a:gd name="T9" fmla="*/ 186 h 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4"/>
                <a:gd name="T16" fmla="*/ 0 h 75"/>
                <a:gd name="T17" fmla="*/ 74 w 74"/>
                <a:gd name="T18" fmla="*/ 75 h 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4" h="75">
                  <a:moveTo>
                    <a:pt x="2" y="34"/>
                  </a:moveTo>
                  <a:cubicBezTo>
                    <a:pt x="0" y="53"/>
                    <a:pt x="14" y="71"/>
                    <a:pt x="33" y="73"/>
                  </a:cubicBezTo>
                  <a:cubicBezTo>
                    <a:pt x="53" y="75"/>
                    <a:pt x="70" y="61"/>
                    <a:pt x="72" y="41"/>
                  </a:cubicBezTo>
                  <a:cubicBezTo>
                    <a:pt x="74" y="22"/>
                    <a:pt x="60" y="4"/>
                    <a:pt x="41" y="2"/>
                  </a:cubicBezTo>
                  <a:cubicBezTo>
                    <a:pt x="21" y="0"/>
                    <a:pt x="4" y="14"/>
                    <a:pt x="2" y="34"/>
                  </a:cubicBezTo>
                  <a:close/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34" name="Rectangle 88"/>
            <p:cNvSpPr>
              <a:spLocks noChangeArrowheads="1"/>
            </p:cNvSpPr>
            <p:nvPr/>
          </p:nvSpPr>
          <p:spPr bwMode="auto">
            <a:xfrm>
              <a:off x="91" y="131"/>
              <a:ext cx="256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600">
                  <a:latin typeface="宋体" pitchFamily="2" charset="-122"/>
                  <a:ea typeface="宋体" pitchFamily="2" charset="-122"/>
                </a:rPr>
                <a:t>验收</a:t>
              </a:r>
            </a:p>
          </p:txBody>
        </p:sp>
      </p:grpSp>
      <p:grpSp>
        <p:nvGrpSpPr>
          <p:cNvPr id="15" name="Group 89"/>
          <p:cNvGrpSpPr>
            <a:grpSpLocks/>
          </p:cNvGrpSpPr>
          <p:nvPr/>
        </p:nvGrpSpPr>
        <p:grpSpPr bwMode="auto">
          <a:xfrm>
            <a:off x="6826250" y="3698875"/>
            <a:ext cx="825500" cy="760413"/>
            <a:chOff x="0" y="0"/>
            <a:chExt cx="520" cy="479"/>
          </a:xfrm>
        </p:grpSpPr>
        <p:sp>
          <p:nvSpPr>
            <p:cNvPr id="24630" name="未知"/>
            <p:cNvSpPr>
              <a:spLocks/>
            </p:cNvSpPr>
            <p:nvPr/>
          </p:nvSpPr>
          <p:spPr bwMode="auto">
            <a:xfrm>
              <a:off x="0" y="0"/>
              <a:ext cx="520" cy="479"/>
            </a:xfrm>
            <a:custGeom>
              <a:avLst/>
              <a:gdLst>
                <a:gd name="T0" fmla="*/ 506 w 74"/>
                <a:gd name="T1" fmla="*/ 214 h 74"/>
                <a:gd name="T2" fmla="*/ 232 w 74"/>
                <a:gd name="T3" fmla="*/ 13 h 74"/>
                <a:gd name="T4" fmla="*/ 14 w 74"/>
                <a:gd name="T5" fmla="*/ 265 h 74"/>
                <a:gd name="T6" fmla="*/ 288 w 74"/>
                <a:gd name="T7" fmla="*/ 466 h 74"/>
                <a:gd name="T8" fmla="*/ 506 w 74"/>
                <a:gd name="T9" fmla="*/ 214 h 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4"/>
                <a:gd name="T16" fmla="*/ 0 h 74"/>
                <a:gd name="T17" fmla="*/ 74 w 74"/>
                <a:gd name="T18" fmla="*/ 74 h 7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4" h="74">
                  <a:moveTo>
                    <a:pt x="72" y="33"/>
                  </a:moveTo>
                  <a:cubicBezTo>
                    <a:pt x="70" y="14"/>
                    <a:pt x="53" y="0"/>
                    <a:pt x="33" y="2"/>
                  </a:cubicBezTo>
                  <a:cubicBezTo>
                    <a:pt x="14" y="4"/>
                    <a:pt x="0" y="21"/>
                    <a:pt x="2" y="41"/>
                  </a:cubicBezTo>
                  <a:cubicBezTo>
                    <a:pt x="4" y="60"/>
                    <a:pt x="21" y="74"/>
                    <a:pt x="41" y="72"/>
                  </a:cubicBezTo>
                  <a:cubicBezTo>
                    <a:pt x="60" y="70"/>
                    <a:pt x="74" y="53"/>
                    <a:pt x="72" y="33"/>
                  </a:cubicBezTo>
                  <a:close/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31" name="Rectangle 91"/>
            <p:cNvSpPr>
              <a:spLocks noChangeArrowheads="1"/>
            </p:cNvSpPr>
            <p:nvPr/>
          </p:nvSpPr>
          <p:spPr bwMode="auto">
            <a:xfrm>
              <a:off x="127" y="84"/>
              <a:ext cx="256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600">
                  <a:latin typeface="宋体" pitchFamily="2" charset="-122"/>
                  <a:ea typeface="宋体" pitchFamily="2" charset="-122"/>
                </a:rPr>
                <a:t>可行</a:t>
              </a:r>
            </a:p>
          </p:txBody>
        </p:sp>
        <p:sp>
          <p:nvSpPr>
            <p:cNvPr id="24632" name="Rectangle 92"/>
            <p:cNvSpPr>
              <a:spLocks noChangeArrowheads="1"/>
            </p:cNvSpPr>
            <p:nvPr/>
          </p:nvSpPr>
          <p:spPr bwMode="auto">
            <a:xfrm>
              <a:off x="127" y="225"/>
              <a:ext cx="256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600">
                  <a:latin typeface="宋体" pitchFamily="2" charset="-122"/>
                  <a:ea typeface="宋体" pitchFamily="2" charset="-122"/>
                </a:rPr>
                <a:t>分析</a:t>
              </a:r>
            </a:p>
          </p:txBody>
        </p:sp>
      </p:grpSp>
      <p:grpSp>
        <p:nvGrpSpPr>
          <p:cNvPr id="16" name="Group 93"/>
          <p:cNvGrpSpPr>
            <a:grpSpLocks/>
          </p:cNvGrpSpPr>
          <p:nvPr/>
        </p:nvGrpSpPr>
        <p:grpSpPr bwMode="auto">
          <a:xfrm>
            <a:off x="6505575" y="4737100"/>
            <a:ext cx="841375" cy="765175"/>
            <a:chOff x="0" y="0"/>
            <a:chExt cx="530" cy="482"/>
          </a:xfrm>
        </p:grpSpPr>
        <p:sp>
          <p:nvSpPr>
            <p:cNvPr id="24625" name="未知"/>
            <p:cNvSpPr>
              <a:spLocks/>
            </p:cNvSpPr>
            <p:nvPr/>
          </p:nvSpPr>
          <p:spPr bwMode="auto">
            <a:xfrm>
              <a:off x="0" y="0"/>
              <a:ext cx="530" cy="482"/>
            </a:xfrm>
            <a:custGeom>
              <a:avLst/>
              <a:gdLst>
                <a:gd name="T0" fmla="*/ 490 w 80"/>
                <a:gd name="T1" fmla="*/ 311 h 79"/>
                <a:gd name="T2" fmla="*/ 338 w 80"/>
                <a:gd name="T3" fmla="*/ 37 h 79"/>
                <a:gd name="T4" fmla="*/ 40 w 80"/>
                <a:gd name="T5" fmla="*/ 177 h 79"/>
                <a:gd name="T6" fmla="*/ 192 w 80"/>
                <a:gd name="T7" fmla="*/ 445 h 79"/>
                <a:gd name="T8" fmla="*/ 490 w 80"/>
                <a:gd name="T9" fmla="*/ 311 h 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0"/>
                <a:gd name="T16" fmla="*/ 0 h 79"/>
                <a:gd name="T17" fmla="*/ 80 w 80"/>
                <a:gd name="T18" fmla="*/ 79 h 7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0" h="79">
                  <a:moveTo>
                    <a:pt x="74" y="51"/>
                  </a:moveTo>
                  <a:cubicBezTo>
                    <a:pt x="80" y="32"/>
                    <a:pt x="70" y="12"/>
                    <a:pt x="51" y="6"/>
                  </a:cubicBezTo>
                  <a:cubicBezTo>
                    <a:pt x="32" y="0"/>
                    <a:pt x="12" y="10"/>
                    <a:pt x="6" y="29"/>
                  </a:cubicBezTo>
                  <a:cubicBezTo>
                    <a:pt x="0" y="47"/>
                    <a:pt x="10" y="67"/>
                    <a:pt x="29" y="73"/>
                  </a:cubicBezTo>
                  <a:cubicBezTo>
                    <a:pt x="48" y="79"/>
                    <a:pt x="68" y="69"/>
                    <a:pt x="74" y="51"/>
                  </a:cubicBezTo>
                  <a:close/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6" name="Rectangle 95"/>
            <p:cNvSpPr>
              <a:spLocks noChangeArrowheads="1"/>
            </p:cNvSpPr>
            <p:nvPr/>
          </p:nvSpPr>
          <p:spPr bwMode="auto">
            <a:xfrm>
              <a:off x="129" y="85"/>
              <a:ext cx="256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600">
                  <a:latin typeface="宋体" pitchFamily="2" charset="-122"/>
                  <a:ea typeface="宋体" pitchFamily="2" charset="-122"/>
                </a:rPr>
                <a:t>逻辑</a:t>
              </a:r>
            </a:p>
          </p:txBody>
        </p:sp>
        <p:sp>
          <p:nvSpPr>
            <p:cNvPr id="24627" name="Rectangle 96"/>
            <p:cNvSpPr>
              <a:spLocks noChangeArrowheads="1"/>
            </p:cNvSpPr>
            <p:nvPr/>
          </p:nvSpPr>
          <p:spPr bwMode="auto">
            <a:xfrm>
              <a:off x="361" y="85"/>
              <a:ext cx="22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zh-CN" altLang="zh-CN" sz="1100">
                  <a:latin typeface="Times New Roman" pitchFamily="18" charset="0"/>
                  <a:ea typeface="楷体_GB2312" pitchFamily="1" charset="-122"/>
                </a:rPr>
                <a:t> </a:t>
              </a:r>
              <a:endParaRPr lang="zh-CN" altLang="zh-CN" sz="2000">
                <a:solidFill>
                  <a:schemeClr val="accent2"/>
                </a:solidFill>
                <a:latin typeface="Times New Roman" pitchFamily="18" charset="0"/>
                <a:ea typeface="楷体_GB2312" pitchFamily="1" charset="-122"/>
              </a:endParaRPr>
            </a:p>
          </p:txBody>
        </p:sp>
        <p:sp>
          <p:nvSpPr>
            <p:cNvPr id="24628" name="Rectangle 97"/>
            <p:cNvSpPr>
              <a:spLocks noChangeArrowheads="1"/>
            </p:cNvSpPr>
            <p:nvPr/>
          </p:nvSpPr>
          <p:spPr bwMode="auto">
            <a:xfrm>
              <a:off x="129" y="220"/>
              <a:ext cx="256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600">
                  <a:latin typeface="宋体" pitchFamily="2" charset="-122"/>
                  <a:ea typeface="宋体" pitchFamily="2" charset="-122"/>
                </a:rPr>
                <a:t>设计</a:t>
              </a:r>
            </a:p>
          </p:txBody>
        </p:sp>
        <p:sp>
          <p:nvSpPr>
            <p:cNvPr id="24629" name="Rectangle 98"/>
            <p:cNvSpPr>
              <a:spLocks noChangeArrowheads="1"/>
            </p:cNvSpPr>
            <p:nvPr/>
          </p:nvSpPr>
          <p:spPr bwMode="auto">
            <a:xfrm>
              <a:off x="361" y="220"/>
              <a:ext cx="22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zh-CN" altLang="zh-CN" sz="1100">
                  <a:latin typeface="Times New Roman" pitchFamily="18" charset="0"/>
                  <a:ea typeface="楷体_GB2312" pitchFamily="1" charset="-122"/>
                </a:rPr>
                <a:t> </a:t>
              </a:r>
              <a:endParaRPr lang="zh-CN" altLang="zh-CN" sz="2000">
                <a:solidFill>
                  <a:schemeClr val="accent2"/>
                </a:solidFill>
                <a:latin typeface="Times New Roman" pitchFamily="18" charset="0"/>
                <a:ea typeface="楷体_GB2312" pitchFamily="1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1194097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800" decel="1000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800" decel="100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800" decel="100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800" decel="100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1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1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1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1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1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1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1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1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1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1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1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1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 nodeType="clickPar">
                      <p:stCondLst>
                        <p:cond delay="indefinite"/>
                      </p:stCondLst>
                      <p:childTnLst>
                        <p:par>
                          <p:cTn id="1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 nodeType="clickPar">
                      <p:stCondLst>
                        <p:cond delay="indefinite"/>
                      </p:stCondLst>
                      <p:childTnLst>
                        <p:par>
                          <p:cTn id="1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800" decel="100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800" decel="100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800" decel="100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800" decel="100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 nodeType="clickPar">
                      <p:stCondLst>
                        <p:cond delay="indefinite"/>
                      </p:stCondLst>
                      <p:childTnLst>
                        <p:par>
                          <p:cTn id="1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4" presetID="1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1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1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1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1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 nodeType="clickPar">
                      <p:stCondLst>
                        <p:cond delay="indefinite"/>
                      </p:stCondLst>
                      <p:childTnLst>
                        <p:par>
                          <p:cTn id="1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 nodeType="clickPar">
                      <p:stCondLst>
                        <p:cond delay="indefinite"/>
                      </p:stCondLst>
                      <p:childTnLst>
                        <p:par>
                          <p:cTn id="1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7" presetID="1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1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11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11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11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 nodeType="clickPar">
                      <p:stCondLst>
                        <p:cond delay="indefinite"/>
                      </p:stCondLst>
                      <p:childTnLst>
                        <p:par>
                          <p:cTn id="1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 nodeType="clickPar">
                      <p:stCondLst>
                        <p:cond delay="indefinite"/>
                      </p:stCondLst>
                      <p:childTnLst>
                        <p:par>
                          <p:cTn id="1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0" presetID="1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11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11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11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11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 nodeType="clickPar">
                      <p:stCondLst>
                        <p:cond delay="indefinite"/>
                      </p:stCondLst>
                      <p:childTnLst>
                        <p:par>
                          <p:cTn id="1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8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 nodeType="clickPar">
                      <p:stCondLst>
                        <p:cond delay="indefinite"/>
                      </p:stCondLst>
                      <p:childTnLst>
                        <p:par>
                          <p:cTn id="1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800" decel="100000"/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1" dur="800" decel="1000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800" decel="1000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800" decel="1000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 nodeType="clickPar">
                      <p:stCondLst>
                        <p:cond delay="indefinite"/>
                      </p:stCondLst>
                      <p:childTnLst>
                        <p:par>
                          <p:cTn id="1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800" decel="1000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1" dur="800" decel="100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800" decel="100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800" decel="100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 nodeType="clickPar">
                      <p:stCondLst>
                        <p:cond delay="indefinite"/>
                      </p:stCondLst>
                      <p:childTnLst>
                        <p:par>
                          <p:cTn id="19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8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11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11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11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11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 nodeType="clickPar">
                      <p:stCondLst>
                        <p:cond delay="indefinite"/>
                      </p:stCondLst>
                      <p:childTnLst>
                        <p:par>
                          <p:cTn id="20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 nodeType="clickPar">
                      <p:stCondLst>
                        <p:cond delay="indefinite"/>
                      </p:stCondLst>
                      <p:childTnLst>
                        <p:par>
                          <p:cTn id="2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1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11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11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11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11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 nodeType="clickPar">
                      <p:stCondLst>
                        <p:cond delay="indefinite"/>
                      </p:stCondLst>
                      <p:childTnLst>
                        <p:par>
                          <p:cTn id="2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 nodeType="clickPar">
                      <p:stCondLst>
                        <p:cond delay="indefinite"/>
                      </p:stCondLst>
                      <p:childTnLst>
                        <p:par>
                          <p:cTn id="2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4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11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11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112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112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 nodeType="clickPar">
                      <p:stCondLst>
                        <p:cond delay="indefinite"/>
                      </p:stCondLst>
                      <p:childTnLst>
                        <p:par>
                          <p:cTn id="2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 nodeType="clickPar">
                      <p:stCondLst>
                        <p:cond delay="indefinite"/>
                      </p:stCondLst>
                      <p:childTnLst>
                        <p:par>
                          <p:cTn id="2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800" decel="1000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0" dur="800" decel="1000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800" decel="1000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800" decel="1000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 nodeType="clickPar">
                      <p:stCondLst>
                        <p:cond delay="indefinite"/>
                      </p:stCondLst>
                      <p:childTnLst>
                        <p:par>
                          <p:cTn id="2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800" decel="100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0" dur="800" decel="100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800" decel="100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800" decel="100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 nodeType="clickPar">
                      <p:stCondLst>
                        <p:cond delay="indefinite"/>
                      </p:stCondLst>
                      <p:childTnLst>
                        <p:par>
                          <p:cTn id="2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7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9" dur="500" fill="hold"/>
                                        <p:tgtEl>
                                          <p:spTgt spid="11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500" fill="hold"/>
                                        <p:tgtEl>
                                          <p:spTgt spid="11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500" fill="hold"/>
                                        <p:tgtEl>
                                          <p:spTgt spid="112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500" fill="hold"/>
                                        <p:tgtEl>
                                          <p:spTgt spid="112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 nodeType="clickPar">
                      <p:stCondLst>
                        <p:cond delay="indefinite"/>
                      </p:stCondLst>
                      <p:childTnLst>
                        <p:par>
                          <p:cTn id="2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8" fill="hold" nodeType="clickPar">
                      <p:stCondLst>
                        <p:cond delay="indefinite"/>
                      </p:stCondLst>
                      <p:childTnLst>
                        <p:par>
                          <p:cTn id="2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0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2" dur="500" fill="hold"/>
                                        <p:tgtEl>
                                          <p:spTgt spid="11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500" fill="hold"/>
                                        <p:tgtEl>
                                          <p:spTgt spid="11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500" fill="hold"/>
                                        <p:tgtEl>
                                          <p:spTgt spid="112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500" fill="hold"/>
                                        <p:tgtEl>
                                          <p:spTgt spid="112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 nodeType="clickPar">
                      <p:stCondLst>
                        <p:cond delay="indefinite"/>
                      </p:stCondLst>
                      <p:childTnLst>
                        <p:par>
                          <p:cTn id="2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1" fill="hold" nodeType="clickPar">
                      <p:stCondLst>
                        <p:cond delay="indefinite"/>
                      </p:stCondLst>
                      <p:childTnLst>
                        <p:par>
                          <p:cTn id="2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3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5" dur="50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50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50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50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animBg="1"/>
      <p:bldP spid="11268" grpId="0" autoUpdateAnimBg="0"/>
      <p:bldP spid="11269" grpId="0" autoUpdateAnimBg="0"/>
      <p:bldP spid="11270" grpId="0" autoUpdateAnimBg="0"/>
      <p:bldP spid="11271" grpId="0" autoUpdateAnimBg="0"/>
      <p:bldP spid="11272" grpId="0" autoUpdateAnimBg="0"/>
      <p:bldP spid="11273" grpId="0" animBg="1"/>
      <p:bldP spid="11275" grpId="0" animBg="1"/>
      <p:bldP spid="11277" grpId="0" animBg="1"/>
      <p:bldP spid="11279" grpId="0" animBg="1"/>
      <p:bldP spid="11281" grpId="0" animBg="1"/>
      <p:bldP spid="11283" grpId="0" animBg="1"/>
      <p:bldP spid="11284" grpId="0" animBg="1"/>
      <p:bldP spid="11285" grpId="0" animBg="1"/>
      <p:bldP spid="11286" grpId="0" animBg="1"/>
      <p:bldP spid="11287" grpId="0" animBg="1"/>
      <p:bldP spid="11288" grpId="0" animBg="1"/>
      <p:bldP spid="11289" grpId="0" animBg="1"/>
      <p:bldP spid="11290" grpId="0" animBg="1"/>
      <p:bldP spid="11291" grpId="0" animBg="1"/>
      <p:bldP spid="11292" grpId="0" animBg="1"/>
      <p:bldP spid="11293" grpId="0" animBg="1"/>
      <p:bldP spid="11294" grpId="0" animBg="1"/>
      <p:bldP spid="11295" grpId="0" animBg="1"/>
      <p:bldP spid="11296" grpId="0" animBg="1"/>
      <p:bldP spid="1129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1908175" y="333375"/>
            <a:ext cx="72358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/>
              <a:t>3.4  管理信息系统的开发方法</a:t>
            </a:r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250825" y="1196975"/>
            <a:ext cx="684053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/>
              <a:t>    3.4.1  结构化系统生命周期法</a:t>
            </a:r>
            <a:endParaRPr lang="zh-CN" altLang="en-US" sz="2800" b="0"/>
          </a:p>
        </p:txBody>
      </p:sp>
      <p:sp>
        <p:nvSpPr>
          <p:cNvPr id="16395" name="AutoShape 11"/>
          <p:cNvSpPr>
            <a:spLocks noChangeArrowheads="1"/>
          </p:cNvSpPr>
          <p:nvPr/>
        </p:nvSpPr>
        <p:spPr bwMode="auto">
          <a:xfrm>
            <a:off x="684213" y="2570163"/>
            <a:ext cx="1368425" cy="1655762"/>
          </a:xfrm>
          <a:prstGeom prst="roundRect">
            <a:avLst>
              <a:gd name="adj" fmla="val 13745"/>
            </a:avLst>
          </a:prstGeom>
          <a:solidFill>
            <a:srgbClr val="E9C2C1">
              <a:alpha val="31000"/>
            </a:srgbClr>
          </a:solidFill>
          <a:ln w="38100">
            <a:solidFill>
              <a:srgbClr val="003366"/>
            </a:solidFill>
            <a:prstDash val="sysDot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eaLnBrk="0" hangingPunct="0">
              <a:lnSpc>
                <a:spcPct val="110000"/>
              </a:lnSpc>
            </a:pPr>
            <a:r>
              <a:rPr lang="zh-CN" altLang="en-US"/>
              <a:t>结构化系统生命周期法</a:t>
            </a:r>
          </a:p>
        </p:txBody>
      </p:sp>
      <p:sp>
        <p:nvSpPr>
          <p:cNvPr id="16396" name="AutoShape 12"/>
          <p:cNvSpPr>
            <a:spLocks noChangeArrowheads="1"/>
          </p:cNvSpPr>
          <p:nvPr/>
        </p:nvSpPr>
        <p:spPr bwMode="auto">
          <a:xfrm>
            <a:off x="3135313" y="1847850"/>
            <a:ext cx="5256212" cy="2159000"/>
          </a:xfrm>
          <a:prstGeom prst="roundRect">
            <a:avLst>
              <a:gd name="adj" fmla="val 13745"/>
            </a:avLst>
          </a:prstGeom>
          <a:solidFill>
            <a:srgbClr val="CC99FF">
              <a:alpha val="31000"/>
            </a:srgbClr>
          </a:solidFill>
          <a:ln w="38100">
            <a:solidFill>
              <a:srgbClr val="0033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eaLnBrk="0" hangingPunct="0">
              <a:lnSpc>
                <a:spcPct val="120000"/>
              </a:lnSpc>
            </a:pPr>
            <a:r>
              <a:rPr lang="zh-CN" altLang="en-US" sz="2000">
                <a:sym typeface="Arial" pitchFamily="34" charset="0"/>
              </a:rPr>
              <a:t>优点：从整体出发，强调整体优化的前提下“自上而下” 的分析与设计，保证系统的和目标一致性；用户至上；整体性严格区分工作阶段；文档规范化。</a:t>
            </a:r>
          </a:p>
        </p:txBody>
      </p:sp>
      <p:sp>
        <p:nvSpPr>
          <p:cNvPr id="16397" name="AutoShape 13"/>
          <p:cNvSpPr>
            <a:spLocks noChangeArrowheads="1"/>
          </p:cNvSpPr>
          <p:nvPr/>
        </p:nvSpPr>
        <p:spPr bwMode="auto">
          <a:xfrm>
            <a:off x="3132138" y="4149725"/>
            <a:ext cx="5327650" cy="1798638"/>
          </a:xfrm>
          <a:prstGeom prst="roundRect">
            <a:avLst>
              <a:gd name="adj" fmla="val 13745"/>
            </a:avLst>
          </a:prstGeom>
          <a:solidFill>
            <a:srgbClr val="CC99FF">
              <a:alpha val="31000"/>
            </a:srgbClr>
          </a:solidFill>
          <a:ln w="38100">
            <a:solidFill>
              <a:srgbClr val="0033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eaLnBrk="0" hangingPunct="0">
              <a:lnSpc>
                <a:spcPct val="120000"/>
              </a:lnSpc>
            </a:pPr>
            <a:r>
              <a:rPr lang="zh-CN" altLang="en-US" sz="2000">
                <a:sym typeface="Arial" pitchFamily="34" charset="0"/>
              </a:rPr>
              <a:t>缺点：由于用户的素质或系统分析员和管理者之间的沟通问题，在系统分析阶段很难把握用户的真正需	求；开发过程繁琐，周期长，难以适应环境的变化；结构化程度低的系统，开发初期难于锁定功能要求。</a:t>
            </a:r>
          </a:p>
        </p:txBody>
      </p:sp>
      <p:sp>
        <p:nvSpPr>
          <p:cNvPr id="16398" name="AutoShape 14"/>
          <p:cNvSpPr>
            <a:spLocks noChangeArrowheads="1"/>
          </p:cNvSpPr>
          <p:nvPr/>
        </p:nvSpPr>
        <p:spPr bwMode="auto">
          <a:xfrm>
            <a:off x="2124075" y="3146425"/>
            <a:ext cx="935038" cy="576263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C0C0C0">
              <a:alpha val="31000"/>
            </a:srgbClr>
          </a:solidFill>
          <a:ln w="25400">
            <a:solidFill>
              <a:srgbClr val="0033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 txBox="1">
            <a:spLocks noGrp="1" noChangeArrowheads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ts val="0"/>
              </a:spcBef>
              <a:spcAft>
                <a:spcPts val="0"/>
              </a:spcAft>
              <a:defRPr/>
            </a:pPr>
            <a:fld id="{FD3938CD-380E-4A1A-832C-51A48A880839}" type="slidenum">
              <a:rPr lang="en-US" altLang="zh-CN" sz="1400">
                <a:solidFill>
                  <a:srgbClr val="000000"/>
                </a:solidFill>
                <a:latin typeface="+mn-lt"/>
                <a:ea typeface="宋体" pitchFamily="2" charset="-122"/>
              </a:rPr>
              <a:pPr algn="r">
                <a:spcBef>
                  <a:spcPts val="0"/>
                </a:spcBef>
                <a:spcAft>
                  <a:spcPts val="0"/>
                </a:spcAft>
                <a:defRPr/>
              </a:pPr>
              <a:t>18</a:t>
            </a:fld>
            <a:endParaRPr lang="en-US" altLang="zh-CN" sz="1400">
              <a:solidFill>
                <a:srgbClr val="000000"/>
              </a:solidFill>
              <a:latin typeface="+mn-lt"/>
              <a:ea typeface="宋体" pitchFamily="2" charset="-122"/>
            </a:endParaRPr>
          </a:p>
        </p:txBody>
      </p:sp>
      <p:sp>
        <p:nvSpPr>
          <p:cNvPr id="31747" name="标题 1"/>
          <p:cNvSpPr>
            <a:spLocks noGrp="1"/>
          </p:cNvSpPr>
          <p:nvPr>
            <p:ph type="title" idx="4294967295"/>
          </p:nvPr>
        </p:nvSpPr>
        <p:spPr>
          <a:xfrm>
            <a:off x="357188" y="274638"/>
            <a:ext cx="8472487" cy="777875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zh-CN" altLang="en-US" sz="2800" smtClean="0">
                <a:ea typeface="宋体" pitchFamily="2" charset="-122"/>
              </a:rPr>
              <a:t>早期开发方法存在的主要问题</a:t>
            </a:r>
            <a:r>
              <a:rPr lang="en-US" altLang="zh-CN" sz="2800" smtClean="0">
                <a:ea typeface="宋体" pitchFamily="2" charset="-122"/>
              </a:rPr>
              <a:t>(1)</a:t>
            </a:r>
            <a:endParaRPr lang="zh-CN" altLang="en-US" sz="2800" smtClean="0">
              <a:ea typeface="宋体" pitchFamily="2" charset="-122"/>
            </a:endParaRPr>
          </a:p>
        </p:txBody>
      </p:sp>
      <p:sp>
        <p:nvSpPr>
          <p:cNvPr id="31748" name="内容占位符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ea typeface="宋体" pitchFamily="2" charset="-122"/>
              </a:rPr>
              <a:t>工作阶段的划分原则不明确</a:t>
            </a:r>
            <a:endParaRPr lang="en-US" altLang="zh-CN" dirty="0" smtClean="0">
              <a:ea typeface="宋体" pitchFamily="2" charset="-122"/>
            </a:endParaRPr>
          </a:p>
          <a:p>
            <a:pPr eaLnBrk="1" hangingPunct="1"/>
            <a:r>
              <a:rPr lang="zh-CN" altLang="en-US" dirty="0" smtClean="0">
                <a:ea typeface="宋体" pitchFamily="2" charset="-122"/>
              </a:rPr>
              <a:t>用户参与程度低</a:t>
            </a:r>
          </a:p>
          <a:p>
            <a:pPr eaLnBrk="1" hangingPunct="1"/>
            <a:r>
              <a:rPr lang="zh-CN" altLang="en-US" dirty="0" smtClean="0">
                <a:ea typeface="宋体" pitchFamily="2" charset="-122"/>
              </a:rPr>
              <a:t>建设进程和工作质量难以进行有效的控制</a:t>
            </a:r>
            <a:endParaRPr lang="en-US" altLang="zh-CN" dirty="0" smtClean="0">
              <a:ea typeface="宋体" pitchFamily="2" charset="-122"/>
            </a:endParaRPr>
          </a:p>
          <a:p>
            <a:pPr eaLnBrk="1" hangingPunct="1"/>
            <a:r>
              <a:rPr lang="zh-CN" altLang="en-US" dirty="0" smtClean="0">
                <a:ea typeface="宋体" pitchFamily="2" charset="-122"/>
              </a:rPr>
              <a:t>工作任务集中在系统实施阶段</a:t>
            </a:r>
            <a:endParaRPr lang="en-US" altLang="zh-CN" dirty="0" smtClean="0">
              <a:ea typeface="宋体" pitchFamily="2" charset="-122"/>
            </a:endParaRPr>
          </a:p>
          <a:p>
            <a:pPr eaLnBrk="1" hangingPunct="1"/>
            <a:r>
              <a:rPr lang="zh-CN" altLang="en-US" dirty="0" smtClean="0">
                <a:ea typeface="宋体" pitchFamily="2" charset="-122"/>
              </a:rPr>
              <a:t>系统实施阶段的工作采取“自底向上”的方法，系统总体功能与目标的实现难以保证</a:t>
            </a:r>
            <a:endParaRPr lang="en-US" altLang="zh-CN" dirty="0" smtClean="0">
              <a:ea typeface="宋体" pitchFamily="2" charset="-122"/>
            </a:endParaRPr>
          </a:p>
          <a:p>
            <a:pPr eaLnBrk="1" hangingPunct="1"/>
            <a:r>
              <a:rPr lang="en-US" altLang="zh-CN" dirty="0" smtClean="0">
                <a:ea typeface="宋体" pitchFamily="2" charset="-122"/>
              </a:rPr>
              <a:t>……</a:t>
            </a:r>
            <a:endParaRPr lang="zh-CN" altLang="en-US" dirty="0" smtClean="0">
              <a:ea typeface="宋体" pitchFamily="2" charset="-122"/>
            </a:endParaRPr>
          </a:p>
        </p:txBody>
      </p:sp>
      <p:sp>
        <p:nvSpPr>
          <p:cNvPr id="6" name="灯片编号占位符 5"/>
          <p:cNvSpPr txBox="1">
            <a:spLocks noGrp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ts val="0"/>
              </a:spcBef>
              <a:spcAft>
                <a:spcPts val="0"/>
              </a:spcAft>
              <a:defRPr/>
            </a:pPr>
            <a:fld id="{92484CBB-B881-4F07-B8D2-CAEC8DB83827}" type="slidenum">
              <a:rPr lang="en-US" altLang="zh-CN" sz="1400">
                <a:solidFill>
                  <a:srgbClr val="000000"/>
                </a:solidFill>
                <a:latin typeface="+mn-lt"/>
                <a:ea typeface="宋体" pitchFamily="2" charset="-122"/>
              </a:rPr>
              <a:pPr algn="r">
                <a:spcBef>
                  <a:spcPts val="0"/>
                </a:spcBef>
                <a:spcAft>
                  <a:spcPts val="0"/>
                </a:spcAft>
                <a:defRPr/>
              </a:pPr>
              <a:t>18</a:t>
            </a:fld>
            <a:endParaRPr lang="en-US" altLang="zh-CN" sz="1400" dirty="0">
              <a:solidFill>
                <a:srgbClr val="000000"/>
              </a:solidFill>
              <a:latin typeface="+mn-lt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13674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1908175" y="333375"/>
            <a:ext cx="7235825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/>
              <a:t>3.4  管理信息系统的开发方法</a:t>
            </a:r>
          </a:p>
          <a:p>
            <a:pPr>
              <a:spcBef>
                <a:spcPct val="50000"/>
              </a:spcBef>
            </a:pPr>
            <a:endParaRPr lang="zh-CN" altLang="en-US" sz="3200"/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325438" y="1266825"/>
            <a:ext cx="684053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/>
              <a:t>3.4.2  原型法</a:t>
            </a:r>
          </a:p>
        </p:txBody>
      </p:sp>
      <p:sp>
        <p:nvSpPr>
          <p:cNvPr id="17418" name="AutoShape 10"/>
          <p:cNvSpPr>
            <a:spLocks noChangeArrowheads="1"/>
          </p:cNvSpPr>
          <p:nvPr/>
        </p:nvSpPr>
        <p:spPr bwMode="auto">
          <a:xfrm>
            <a:off x="1114425" y="1844675"/>
            <a:ext cx="6480175" cy="4105275"/>
          </a:xfrm>
          <a:prstGeom prst="horizontalScroll">
            <a:avLst>
              <a:gd name="adj" fmla="val 12500"/>
            </a:avLst>
          </a:prstGeom>
          <a:solidFill>
            <a:srgbClr val="E9C2C1">
              <a:alpha val="25000"/>
            </a:srgbClr>
          </a:solidFill>
          <a:ln w="9525">
            <a:solidFill>
              <a:srgbClr val="339966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 sz="8000">
              <a:solidFill>
                <a:schemeClr val="accent2"/>
              </a:solidFill>
              <a:latin typeface="Times New Roman" pitchFamily="18" charset="0"/>
            </a:endParaRPr>
          </a:p>
        </p:txBody>
      </p:sp>
      <p:sp>
        <p:nvSpPr>
          <p:cNvPr id="17419" name="Text Box 11"/>
          <p:cNvSpPr txBox="1">
            <a:spLocks noChangeArrowheads="1"/>
          </p:cNvSpPr>
          <p:nvPr/>
        </p:nvSpPr>
        <p:spPr bwMode="auto">
          <a:xfrm>
            <a:off x="1620838" y="2673350"/>
            <a:ext cx="5832475" cy="2652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ym typeface="Arial" pitchFamily="34" charset="0"/>
              </a:rPr>
              <a:t>基本思想：运用各种开发工具，首先在初步调查的基础上，快速构造出一个功能并不完善但可实际运行的MIS软件系统（称之为“原型”），然后根据用户的意见、评价，逐步修改、扩充、变更和完善，使    之逐步完善，最终形成用户真正需要的系统，从而实现MIS的开发。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1908175" y="404813"/>
            <a:ext cx="72358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/>
              <a:t>第3章 管理信息系统开发方法</a:t>
            </a:r>
          </a:p>
        </p:txBody>
      </p:sp>
      <p:grpSp>
        <p:nvGrpSpPr>
          <p:cNvPr id="5124" name="Group 4"/>
          <p:cNvGrpSpPr>
            <a:grpSpLocks/>
          </p:cNvGrpSpPr>
          <p:nvPr/>
        </p:nvGrpSpPr>
        <p:grpSpPr bwMode="auto">
          <a:xfrm>
            <a:off x="1262063" y="1558925"/>
            <a:ext cx="7341599" cy="766763"/>
            <a:chOff x="0" y="0"/>
            <a:chExt cx="4145" cy="912"/>
          </a:xfrm>
        </p:grpSpPr>
        <p:sp>
          <p:nvSpPr>
            <p:cNvPr id="5125" name="AutoShape 5"/>
            <p:cNvSpPr>
              <a:spLocks noChangeArrowheads="1"/>
            </p:cNvSpPr>
            <p:nvPr/>
          </p:nvSpPr>
          <p:spPr bwMode="auto">
            <a:xfrm>
              <a:off x="0" y="0"/>
              <a:ext cx="3984" cy="91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36471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5126" name="Group 6"/>
            <p:cNvGrpSpPr>
              <a:grpSpLocks/>
            </p:cNvGrpSpPr>
            <p:nvPr/>
          </p:nvGrpSpPr>
          <p:grpSpPr bwMode="auto">
            <a:xfrm>
              <a:off x="36" y="84"/>
              <a:ext cx="849" cy="752"/>
              <a:chOff x="0" y="0"/>
              <a:chExt cx="849" cy="752"/>
            </a:xfrm>
          </p:grpSpPr>
          <p:sp>
            <p:nvSpPr>
              <p:cNvPr id="5127" name="AutoShape 7"/>
              <p:cNvSpPr>
                <a:spLocks noChangeArrowheads="1"/>
              </p:cNvSpPr>
              <p:nvPr/>
            </p:nvSpPr>
            <p:spPr bwMode="auto">
              <a:xfrm>
                <a:off x="51" y="0"/>
                <a:ext cx="768" cy="746"/>
              </a:xfrm>
              <a:prstGeom prst="roundRect">
                <a:avLst>
                  <a:gd name="adj" fmla="val 11921"/>
                </a:avLst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69804"/>
                      <a:invGamma/>
                    </a:schemeClr>
                  </a:gs>
                </a:gsLst>
                <a:lin ang="5400000" scaled="1"/>
              </a:gradFill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128" name="未知"/>
              <p:cNvSpPr>
                <a:spLocks/>
              </p:cNvSpPr>
              <p:nvPr/>
            </p:nvSpPr>
            <p:spPr bwMode="auto">
              <a:xfrm>
                <a:off x="99" y="48"/>
                <a:ext cx="383" cy="373"/>
              </a:xfrm>
              <a:custGeom>
                <a:avLst/>
                <a:gdLst>
                  <a:gd name="T0" fmla="*/ 118 w 596"/>
                  <a:gd name="T1" fmla="*/ 0 h 598"/>
                  <a:gd name="T2" fmla="*/ 0 w 596"/>
                  <a:gd name="T3" fmla="*/ 118 h 598"/>
                  <a:gd name="T4" fmla="*/ 0 w 596"/>
                  <a:gd name="T5" fmla="*/ 589 h 598"/>
                  <a:gd name="T6" fmla="*/ 161 w 596"/>
                  <a:gd name="T7" fmla="*/ 174 h 598"/>
                  <a:gd name="T8" fmla="*/ 589 w 596"/>
                  <a:gd name="T9" fmla="*/ 0 h 598"/>
                  <a:gd name="T10" fmla="*/ 118 w 596"/>
                  <a:gd name="T11" fmla="*/ 0 h 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gamma/>
                      <a:tint val="54510"/>
                      <a:invGamma/>
                    </a:schemeClr>
                  </a:gs>
                  <a:gs pos="5000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5451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29" name="Text Box 9"/>
              <p:cNvSpPr txBox="1">
                <a:spLocks noChangeArrowheads="1"/>
              </p:cNvSpPr>
              <p:nvPr/>
            </p:nvSpPr>
            <p:spPr bwMode="auto">
              <a:xfrm>
                <a:off x="0" y="190"/>
                <a:ext cx="849" cy="56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tIns="0">
                <a:spAutoFit/>
              </a:bodyPr>
              <a:lstStyle/>
              <a:p>
                <a:pPr algn="ctr" eaLnBrk="0" hangingPunct="0"/>
                <a:r>
                  <a:rPr lang="zh-CN" altLang="en-US" sz="2800" b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第一节</a:t>
                </a:r>
              </a:p>
            </p:txBody>
          </p:sp>
        </p:grpSp>
        <p:sp>
          <p:nvSpPr>
            <p:cNvPr id="5130" name="Text Box 10"/>
            <p:cNvSpPr txBox="1">
              <a:spLocks noChangeArrowheads="1"/>
            </p:cNvSpPr>
            <p:nvPr/>
          </p:nvSpPr>
          <p:spPr bwMode="auto">
            <a:xfrm>
              <a:off x="960" y="142"/>
              <a:ext cx="3185" cy="6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2800" dirty="0">
                  <a:solidFill>
                    <a:srgbClr val="000000"/>
                  </a:solidFill>
                </a:rPr>
                <a:t>管理信息系统的</a:t>
              </a:r>
              <a:r>
                <a:rPr lang="zh-CN" altLang="en-US" sz="2800" dirty="0" smtClean="0">
                  <a:solidFill>
                    <a:srgbClr val="000000"/>
                  </a:solidFill>
                </a:rPr>
                <a:t>开发的原则和条件</a:t>
              </a:r>
              <a:endParaRPr lang="zh-CN" altLang="en-US" sz="28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5131" name="Group 11"/>
          <p:cNvGrpSpPr>
            <a:grpSpLocks/>
          </p:cNvGrpSpPr>
          <p:nvPr/>
        </p:nvGrpSpPr>
        <p:grpSpPr bwMode="auto">
          <a:xfrm>
            <a:off x="1260475" y="2708275"/>
            <a:ext cx="7053263" cy="863600"/>
            <a:chOff x="0" y="0"/>
            <a:chExt cx="3984" cy="912"/>
          </a:xfrm>
        </p:grpSpPr>
        <p:sp>
          <p:nvSpPr>
            <p:cNvPr id="5132" name="AutoShape 12"/>
            <p:cNvSpPr>
              <a:spLocks noChangeArrowheads="1"/>
            </p:cNvSpPr>
            <p:nvPr/>
          </p:nvSpPr>
          <p:spPr bwMode="auto">
            <a:xfrm>
              <a:off x="0" y="0"/>
              <a:ext cx="3984" cy="91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39216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5133" name="Group 13"/>
            <p:cNvGrpSpPr>
              <a:grpSpLocks/>
            </p:cNvGrpSpPr>
            <p:nvPr/>
          </p:nvGrpSpPr>
          <p:grpSpPr bwMode="auto">
            <a:xfrm>
              <a:off x="36" y="84"/>
              <a:ext cx="849" cy="746"/>
              <a:chOff x="0" y="0"/>
              <a:chExt cx="849" cy="746"/>
            </a:xfrm>
          </p:grpSpPr>
          <p:sp>
            <p:nvSpPr>
              <p:cNvPr id="5134" name="AutoShape 14"/>
              <p:cNvSpPr>
                <a:spLocks noChangeArrowheads="1"/>
              </p:cNvSpPr>
              <p:nvPr/>
            </p:nvSpPr>
            <p:spPr bwMode="auto">
              <a:xfrm>
                <a:off x="51" y="0"/>
                <a:ext cx="768" cy="746"/>
              </a:xfrm>
              <a:prstGeom prst="roundRect">
                <a:avLst>
                  <a:gd name="adj" fmla="val 11921"/>
                </a:avLst>
              </a:prstGeom>
              <a:gradFill rotWithShape="1">
                <a:gsLst>
                  <a:gs pos="0">
                    <a:schemeClr val="hlink">
                      <a:gamma/>
                      <a:tint val="72549"/>
                      <a:invGamma/>
                    </a:schemeClr>
                  </a:gs>
                  <a:gs pos="100000">
                    <a:schemeClr val="hlink"/>
                  </a:gs>
                </a:gsLst>
                <a:lin ang="5400000" scaled="1"/>
              </a:gradFill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135" name="未知"/>
              <p:cNvSpPr>
                <a:spLocks/>
              </p:cNvSpPr>
              <p:nvPr/>
            </p:nvSpPr>
            <p:spPr bwMode="auto">
              <a:xfrm>
                <a:off x="99" y="48"/>
                <a:ext cx="383" cy="373"/>
              </a:xfrm>
              <a:custGeom>
                <a:avLst/>
                <a:gdLst>
                  <a:gd name="T0" fmla="*/ 118 w 596"/>
                  <a:gd name="T1" fmla="*/ 0 h 598"/>
                  <a:gd name="T2" fmla="*/ 0 w 596"/>
                  <a:gd name="T3" fmla="*/ 118 h 598"/>
                  <a:gd name="T4" fmla="*/ 0 w 596"/>
                  <a:gd name="T5" fmla="*/ 589 h 598"/>
                  <a:gd name="T6" fmla="*/ 161 w 596"/>
                  <a:gd name="T7" fmla="*/ 174 h 598"/>
                  <a:gd name="T8" fmla="*/ 589 w 596"/>
                  <a:gd name="T9" fmla="*/ 0 h 598"/>
                  <a:gd name="T10" fmla="*/ 118 w 596"/>
                  <a:gd name="T11" fmla="*/ 0 h 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>
                      <a:alpha val="0"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6" name="Text Box 16"/>
              <p:cNvSpPr txBox="1">
                <a:spLocks noChangeArrowheads="1"/>
              </p:cNvSpPr>
              <p:nvPr/>
            </p:nvSpPr>
            <p:spPr bwMode="auto">
              <a:xfrm>
                <a:off x="0" y="184"/>
                <a:ext cx="849" cy="5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tIns="0">
                <a:spAutoFit/>
              </a:bodyPr>
              <a:lstStyle/>
              <a:p>
                <a:pPr algn="ctr" eaLnBrk="0" hangingPunct="0"/>
                <a:r>
                  <a:rPr lang="zh-CN" altLang="en-US" sz="2800" b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第二节</a:t>
                </a:r>
              </a:p>
            </p:txBody>
          </p:sp>
        </p:grpSp>
        <p:sp>
          <p:nvSpPr>
            <p:cNvPr id="5137" name="Text Box 17"/>
            <p:cNvSpPr txBox="1">
              <a:spLocks noChangeArrowheads="1"/>
            </p:cNvSpPr>
            <p:nvPr/>
          </p:nvSpPr>
          <p:spPr bwMode="auto">
            <a:xfrm>
              <a:off x="960" y="126"/>
              <a:ext cx="2928" cy="5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2800">
                  <a:solidFill>
                    <a:srgbClr val="000000"/>
                  </a:solidFill>
                </a:rPr>
                <a:t>管理信息系统的开发策略</a:t>
              </a:r>
            </a:p>
          </p:txBody>
        </p:sp>
      </p:grpSp>
      <p:grpSp>
        <p:nvGrpSpPr>
          <p:cNvPr id="5138" name="Group 18"/>
          <p:cNvGrpSpPr>
            <a:grpSpLocks/>
          </p:cNvGrpSpPr>
          <p:nvPr/>
        </p:nvGrpSpPr>
        <p:grpSpPr bwMode="auto">
          <a:xfrm>
            <a:off x="1258888" y="3937000"/>
            <a:ext cx="7056437" cy="719138"/>
            <a:chOff x="0" y="0"/>
            <a:chExt cx="3984" cy="912"/>
          </a:xfrm>
        </p:grpSpPr>
        <p:sp>
          <p:nvSpPr>
            <p:cNvPr id="5139" name="AutoShape 19"/>
            <p:cNvSpPr>
              <a:spLocks noChangeArrowheads="1"/>
            </p:cNvSpPr>
            <p:nvPr/>
          </p:nvSpPr>
          <p:spPr bwMode="auto">
            <a:xfrm>
              <a:off x="0" y="0"/>
              <a:ext cx="3984" cy="91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48627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5140" name="Group 20"/>
            <p:cNvGrpSpPr>
              <a:grpSpLocks/>
            </p:cNvGrpSpPr>
            <p:nvPr/>
          </p:nvGrpSpPr>
          <p:grpSpPr bwMode="auto">
            <a:xfrm>
              <a:off x="36" y="84"/>
              <a:ext cx="849" cy="784"/>
              <a:chOff x="0" y="0"/>
              <a:chExt cx="849" cy="784"/>
            </a:xfrm>
          </p:grpSpPr>
          <p:sp>
            <p:nvSpPr>
              <p:cNvPr id="5141" name="AutoShape 21"/>
              <p:cNvSpPr>
                <a:spLocks noChangeArrowheads="1"/>
              </p:cNvSpPr>
              <p:nvPr/>
            </p:nvSpPr>
            <p:spPr bwMode="auto">
              <a:xfrm>
                <a:off x="51" y="0"/>
                <a:ext cx="768" cy="746"/>
              </a:xfrm>
              <a:prstGeom prst="roundRect">
                <a:avLst>
                  <a:gd name="adj" fmla="val 11921"/>
                </a:avLst>
              </a:prstGeom>
              <a:solidFill>
                <a:srgbClr val="339966"/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142" name="未知"/>
              <p:cNvSpPr>
                <a:spLocks/>
              </p:cNvSpPr>
              <p:nvPr/>
            </p:nvSpPr>
            <p:spPr bwMode="auto">
              <a:xfrm>
                <a:off x="99" y="48"/>
                <a:ext cx="383" cy="373"/>
              </a:xfrm>
              <a:custGeom>
                <a:avLst/>
                <a:gdLst>
                  <a:gd name="T0" fmla="*/ 118 w 596"/>
                  <a:gd name="T1" fmla="*/ 0 h 598"/>
                  <a:gd name="T2" fmla="*/ 0 w 596"/>
                  <a:gd name="T3" fmla="*/ 118 h 598"/>
                  <a:gd name="T4" fmla="*/ 0 w 596"/>
                  <a:gd name="T5" fmla="*/ 589 h 598"/>
                  <a:gd name="T6" fmla="*/ 161 w 596"/>
                  <a:gd name="T7" fmla="*/ 174 h 598"/>
                  <a:gd name="T8" fmla="*/ 589 w 596"/>
                  <a:gd name="T9" fmla="*/ 0 h 598"/>
                  <a:gd name="T10" fmla="*/ 118 w 596"/>
                  <a:gd name="T11" fmla="*/ 0 h 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48627"/>
                      <a:invGamma/>
                    </a:schemeClr>
                  </a:gs>
                  <a:gs pos="100000">
                    <a:schemeClr val="folHlink">
                      <a:alpha val="0"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3" name="Text Box 23"/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849" cy="60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tIns="0">
                <a:spAutoFit/>
              </a:bodyPr>
              <a:lstStyle/>
              <a:p>
                <a:pPr algn="ctr" eaLnBrk="0" hangingPunct="0"/>
                <a:r>
                  <a:rPr lang="zh-CN" altLang="en-US" sz="2800" b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第三节</a:t>
                </a:r>
              </a:p>
            </p:txBody>
          </p:sp>
        </p:grpSp>
        <p:sp>
          <p:nvSpPr>
            <p:cNvPr id="5144" name="Text Box 24"/>
            <p:cNvSpPr txBox="1">
              <a:spLocks noChangeArrowheads="1"/>
            </p:cNvSpPr>
            <p:nvPr/>
          </p:nvSpPr>
          <p:spPr bwMode="auto">
            <a:xfrm>
              <a:off x="960" y="127"/>
              <a:ext cx="2928" cy="6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2800">
                  <a:solidFill>
                    <a:srgbClr val="000000"/>
                  </a:solidFill>
                </a:rPr>
                <a:t>管理信息系统的开发方式</a:t>
              </a:r>
            </a:p>
          </p:txBody>
        </p:sp>
      </p:grpSp>
      <p:sp>
        <p:nvSpPr>
          <p:cNvPr id="5145" name="AutoShape 25"/>
          <p:cNvSpPr>
            <a:spLocks noChangeArrowheads="1"/>
          </p:cNvSpPr>
          <p:nvPr/>
        </p:nvSpPr>
        <p:spPr bwMode="auto">
          <a:xfrm>
            <a:off x="1314450" y="5067300"/>
            <a:ext cx="7056438" cy="720725"/>
          </a:xfrm>
          <a:prstGeom prst="roundRect">
            <a:avLst>
              <a:gd name="adj" fmla="val 10889"/>
            </a:avLst>
          </a:prstGeom>
          <a:gradFill rotWithShape="1">
            <a:gsLst>
              <a:gs pos="0">
                <a:srgbClr val="DDDDDD"/>
              </a:gs>
              <a:gs pos="50000">
                <a:srgbClr val="DDDDDD">
                  <a:gamma/>
                  <a:tint val="48627"/>
                  <a:invGamma/>
                </a:srgbClr>
              </a:gs>
              <a:gs pos="100000">
                <a:srgbClr val="DDDDDD"/>
              </a:gs>
            </a:gsLst>
            <a:lin ang="2700000" scaled="1"/>
          </a:gradFill>
          <a:ln w="38100">
            <a:solidFill>
              <a:srgbClr val="FFFFFF"/>
            </a:solidFill>
            <a:round/>
            <a:headEnd/>
            <a:tailEnd/>
          </a:ln>
          <a:effectLst>
            <a:outerShdw dist="135003" dir="2928844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46" name="AutoShape 26"/>
          <p:cNvSpPr>
            <a:spLocks noChangeArrowheads="1"/>
          </p:cNvSpPr>
          <p:nvPr/>
        </p:nvSpPr>
        <p:spPr bwMode="auto">
          <a:xfrm>
            <a:off x="1468438" y="5133975"/>
            <a:ext cx="1360487" cy="587375"/>
          </a:xfrm>
          <a:prstGeom prst="roundRect">
            <a:avLst>
              <a:gd name="adj" fmla="val 11921"/>
            </a:avLst>
          </a:prstGeom>
          <a:solidFill>
            <a:srgbClr val="FF99CC"/>
          </a:solidFill>
          <a:ln w="38100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47" name="Text Box 27"/>
          <p:cNvSpPr txBox="1">
            <a:spLocks noChangeArrowheads="1"/>
          </p:cNvSpPr>
          <p:nvPr/>
        </p:nvSpPr>
        <p:spPr bwMode="auto">
          <a:xfrm>
            <a:off x="1377950" y="5278438"/>
            <a:ext cx="1503363" cy="474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tIns="0">
            <a:spAutoFit/>
          </a:bodyPr>
          <a:lstStyle/>
          <a:p>
            <a:pPr algn="ctr" eaLnBrk="0" hangingPunct="0"/>
            <a:r>
              <a:rPr lang="zh-CN" altLang="en-US" sz="2800" b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第四节</a:t>
            </a:r>
          </a:p>
        </p:txBody>
      </p:sp>
      <p:sp>
        <p:nvSpPr>
          <p:cNvPr id="5148" name="Text Box 28"/>
          <p:cNvSpPr txBox="1">
            <a:spLocks noChangeArrowheads="1"/>
          </p:cNvSpPr>
          <p:nvPr/>
        </p:nvSpPr>
        <p:spPr bwMode="auto">
          <a:xfrm>
            <a:off x="3014663" y="5167313"/>
            <a:ext cx="5186362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2800">
                <a:solidFill>
                  <a:srgbClr val="000000"/>
                </a:solidFill>
              </a:rPr>
              <a:t>管理信息系统的开发方法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40" name="Text Box 8"/>
          <p:cNvSpPr txBox="1">
            <a:spLocks noChangeArrowheads="1"/>
          </p:cNvSpPr>
          <p:nvPr/>
        </p:nvSpPr>
        <p:spPr bwMode="auto">
          <a:xfrm>
            <a:off x="1908175" y="333375"/>
            <a:ext cx="7235825" cy="204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/>
              <a:t>3.4  管理信息系统的开发方法</a:t>
            </a:r>
          </a:p>
          <a:p>
            <a:pPr>
              <a:spcBef>
                <a:spcPct val="50000"/>
              </a:spcBef>
            </a:pPr>
            <a:endParaRPr lang="zh-CN" altLang="en-US" sz="3200"/>
          </a:p>
          <a:p>
            <a:pPr>
              <a:spcBef>
                <a:spcPct val="50000"/>
              </a:spcBef>
            </a:pPr>
            <a:endParaRPr lang="zh-CN" altLang="en-US" sz="3200"/>
          </a:p>
        </p:txBody>
      </p:sp>
      <p:sp>
        <p:nvSpPr>
          <p:cNvPr id="18441" name="Text Box 9"/>
          <p:cNvSpPr txBox="1">
            <a:spLocks noChangeArrowheads="1"/>
          </p:cNvSpPr>
          <p:nvPr/>
        </p:nvSpPr>
        <p:spPr bwMode="auto">
          <a:xfrm>
            <a:off x="325438" y="1123950"/>
            <a:ext cx="684053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/>
              <a:t>    3.4.2  原型法 </a:t>
            </a:r>
            <a:endParaRPr lang="zh-CN" altLang="en-US" sz="2800" b="0"/>
          </a:p>
        </p:txBody>
      </p:sp>
      <p:sp>
        <p:nvSpPr>
          <p:cNvPr id="18442" name="Text Box 10"/>
          <p:cNvSpPr txBox="1">
            <a:spLocks noChangeArrowheads="1"/>
          </p:cNvSpPr>
          <p:nvPr/>
        </p:nvSpPr>
        <p:spPr bwMode="auto">
          <a:xfrm>
            <a:off x="755650" y="2417763"/>
            <a:ext cx="20161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>
              <a:spcBef>
                <a:spcPct val="50000"/>
              </a:spcBef>
              <a:buSzPct val="100000"/>
              <a:buFont typeface="Wingdings" pitchFamily="2" charset="2"/>
              <a:buChar char="v"/>
            </a:pPr>
            <a:r>
              <a:rPr lang="zh-CN" altLang="en-US" b="0">
                <a:solidFill>
                  <a:srgbClr val="003366"/>
                </a:solidFill>
              </a:rPr>
              <a:t>工作流程</a:t>
            </a:r>
            <a:endParaRPr lang="zh-CN" altLang="en-US" b="0">
              <a:solidFill>
                <a:srgbClr val="003366"/>
              </a:solidFill>
              <a:sym typeface="Arial" pitchFamily="34" charset="0"/>
            </a:endParaRPr>
          </a:p>
        </p:txBody>
      </p:sp>
      <p:grpSp>
        <p:nvGrpSpPr>
          <p:cNvPr id="18443" name="Group 11"/>
          <p:cNvGrpSpPr>
            <a:grpSpLocks/>
          </p:cNvGrpSpPr>
          <p:nvPr/>
        </p:nvGrpSpPr>
        <p:grpSpPr bwMode="auto">
          <a:xfrm>
            <a:off x="1908175" y="1844675"/>
            <a:ext cx="6356350" cy="5105400"/>
            <a:chOff x="0" y="0"/>
            <a:chExt cx="3987" cy="3083"/>
          </a:xfrm>
        </p:grpSpPr>
        <p:grpSp>
          <p:nvGrpSpPr>
            <p:cNvPr id="18444" name="Group 12"/>
            <p:cNvGrpSpPr>
              <a:grpSpLocks/>
            </p:cNvGrpSpPr>
            <p:nvPr/>
          </p:nvGrpSpPr>
          <p:grpSpPr bwMode="auto">
            <a:xfrm>
              <a:off x="0" y="0"/>
              <a:ext cx="3987" cy="2691"/>
              <a:chOff x="0" y="0"/>
              <a:chExt cx="3987" cy="2691"/>
            </a:xfrm>
          </p:grpSpPr>
          <p:sp>
            <p:nvSpPr>
              <p:cNvPr id="18445" name="Rectangle 13"/>
              <p:cNvSpPr>
                <a:spLocks noChangeArrowheads="1"/>
              </p:cNvSpPr>
              <p:nvPr/>
            </p:nvSpPr>
            <p:spPr bwMode="auto">
              <a:xfrm>
                <a:off x="879" y="0"/>
                <a:ext cx="2568" cy="237"/>
              </a:xfrm>
              <a:prstGeom prst="rect">
                <a:avLst/>
              </a:pr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12700" tIns="12700" rIns="12700" bIns="12700"/>
              <a:lstStyle/>
              <a:p>
                <a:pPr algn="ctr">
                  <a:lnSpc>
                    <a:spcPct val="112000"/>
                  </a:lnSpc>
                </a:pPr>
                <a:r>
                  <a:rPr lang="zh-CN" altLang="en-US" sz="2000">
                    <a:solidFill>
                      <a:srgbClr val="336699"/>
                    </a:solidFill>
                    <a:latin typeface="宋体" pitchFamily="2" charset="-122"/>
                  </a:rPr>
                  <a:t>用户对新系统提出需求（各种问题）</a:t>
                </a:r>
              </a:p>
            </p:txBody>
          </p:sp>
          <p:sp>
            <p:nvSpPr>
              <p:cNvPr id="18446" name="Rectangle 14"/>
              <p:cNvSpPr>
                <a:spLocks noChangeArrowheads="1"/>
              </p:cNvSpPr>
              <p:nvPr/>
            </p:nvSpPr>
            <p:spPr bwMode="auto">
              <a:xfrm>
                <a:off x="957" y="419"/>
                <a:ext cx="2304" cy="204"/>
              </a:xfrm>
              <a:prstGeom prst="rect">
                <a:avLst/>
              </a:pr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12700" tIns="12700" rIns="12700" bIns="12700"/>
              <a:lstStyle/>
              <a:p>
                <a:pPr algn="ctr">
                  <a:lnSpc>
                    <a:spcPct val="112000"/>
                  </a:lnSpc>
                </a:pPr>
                <a:r>
                  <a:rPr lang="zh-CN" altLang="en-US" sz="2000">
                    <a:solidFill>
                      <a:srgbClr val="336699"/>
                    </a:solidFill>
                    <a:latin typeface="宋体" pitchFamily="2" charset="-122"/>
                  </a:rPr>
                  <a:t>开发人员对问题进行总结</a:t>
                </a:r>
              </a:p>
            </p:txBody>
          </p:sp>
          <p:sp>
            <p:nvSpPr>
              <p:cNvPr id="18447" name="Rectangle 15"/>
              <p:cNvSpPr>
                <a:spLocks noChangeArrowheads="1"/>
              </p:cNvSpPr>
              <p:nvPr/>
            </p:nvSpPr>
            <p:spPr bwMode="auto">
              <a:xfrm>
                <a:off x="1319" y="785"/>
                <a:ext cx="1695" cy="211"/>
              </a:xfrm>
              <a:prstGeom prst="rect">
                <a:avLst/>
              </a:pr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12700" tIns="12700" rIns="12700" bIns="12700"/>
              <a:lstStyle/>
              <a:p>
                <a:pPr algn="ctr">
                  <a:lnSpc>
                    <a:spcPct val="112000"/>
                  </a:lnSpc>
                </a:pPr>
                <a:r>
                  <a:rPr lang="zh-CN" altLang="en-US" sz="2000">
                    <a:solidFill>
                      <a:srgbClr val="336699"/>
                    </a:solidFill>
                    <a:latin typeface="宋体" pitchFamily="2" charset="-122"/>
                    <a:sym typeface="Arial" pitchFamily="34" charset="0"/>
                  </a:rPr>
                  <a:t>开发一个原型系统</a:t>
                </a:r>
              </a:p>
            </p:txBody>
          </p:sp>
          <p:sp>
            <p:nvSpPr>
              <p:cNvPr id="18448" name="Rectangle 16"/>
              <p:cNvSpPr>
                <a:spLocks noChangeArrowheads="1"/>
              </p:cNvSpPr>
              <p:nvPr/>
            </p:nvSpPr>
            <p:spPr bwMode="auto">
              <a:xfrm>
                <a:off x="1396" y="1177"/>
                <a:ext cx="1541" cy="264"/>
              </a:xfrm>
              <a:prstGeom prst="rect">
                <a:avLst/>
              </a:pr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12700" tIns="12700" rIns="12700" bIns="12700"/>
              <a:lstStyle/>
              <a:p>
                <a:pPr algn="ctr">
                  <a:lnSpc>
                    <a:spcPct val="104000"/>
                  </a:lnSpc>
                </a:pPr>
                <a:r>
                  <a:rPr lang="zh-CN" altLang="en-US" sz="2000">
                    <a:solidFill>
                      <a:srgbClr val="336699"/>
                    </a:solidFill>
                    <a:latin typeface="宋体" pitchFamily="2" charset="-122"/>
                    <a:sym typeface="Arial" pitchFamily="34" charset="0"/>
                  </a:rPr>
                  <a:t>运行原型系统</a:t>
                </a:r>
              </a:p>
            </p:txBody>
          </p:sp>
          <p:grpSp>
            <p:nvGrpSpPr>
              <p:cNvPr id="18449" name="Group 17"/>
              <p:cNvGrpSpPr>
                <a:grpSpLocks/>
              </p:cNvGrpSpPr>
              <p:nvPr/>
            </p:nvGrpSpPr>
            <p:grpSpPr bwMode="auto">
              <a:xfrm>
                <a:off x="1517" y="1546"/>
                <a:ext cx="1306" cy="274"/>
                <a:chOff x="0" y="0"/>
                <a:chExt cx="20000" cy="19999"/>
              </a:xfrm>
            </p:grpSpPr>
            <p:sp>
              <p:nvSpPr>
                <p:cNvPr id="18450" name="Line 18"/>
                <p:cNvSpPr>
                  <a:spLocks noChangeShapeType="1"/>
                </p:cNvSpPr>
                <p:nvPr/>
              </p:nvSpPr>
              <p:spPr bwMode="auto">
                <a:xfrm flipV="1">
                  <a:off x="0" y="0"/>
                  <a:ext cx="10000" cy="11942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451" name="Line 19"/>
                <p:cNvSpPr>
                  <a:spLocks noChangeShapeType="1"/>
                </p:cNvSpPr>
                <p:nvPr/>
              </p:nvSpPr>
              <p:spPr bwMode="auto">
                <a:xfrm>
                  <a:off x="10000" y="0"/>
                  <a:ext cx="10000" cy="7913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452" name="Line 20"/>
                <p:cNvSpPr>
                  <a:spLocks noChangeShapeType="1"/>
                </p:cNvSpPr>
                <p:nvPr/>
              </p:nvSpPr>
              <p:spPr bwMode="auto">
                <a:xfrm>
                  <a:off x="0" y="11990"/>
                  <a:ext cx="10000" cy="7913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453" name="Line 21"/>
                <p:cNvSpPr>
                  <a:spLocks noChangeShapeType="1"/>
                </p:cNvSpPr>
                <p:nvPr/>
              </p:nvSpPr>
              <p:spPr bwMode="auto">
                <a:xfrm flipV="1">
                  <a:off x="10000" y="8057"/>
                  <a:ext cx="10000" cy="11942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8454" name="Rectangle 22"/>
              <p:cNvSpPr>
                <a:spLocks noChangeArrowheads="1"/>
              </p:cNvSpPr>
              <p:nvPr/>
            </p:nvSpPr>
            <p:spPr bwMode="auto">
              <a:xfrm>
                <a:off x="3370" y="1523"/>
                <a:ext cx="617" cy="260"/>
              </a:xfrm>
              <a:prstGeom prst="rect">
                <a:avLst/>
              </a:pr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12700" tIns="12700" rIns="12700" bIns="12700"/>
              <a:lstStyle/>
              <a:p>
                <a:pPr algn="ctr">
                  <a:lnSpc>
                    <a:spcPct val="104000"/>
                  </a:lnSpc>
                </a:pPr>
                <a:r>
                  <a:rPr lang="zh-CN" altLang="en-US" sz="2000">
                    <a:solidFill>
                      <a:srgbClr val="336699"/>
                    </a:solidFill>
                    <a:latin typeface="宋体" pitchFamily="2" charset="-122"/>
                    <a:sym typeface="Arial" pitchFamily="34" charset="0"/>
                  </a:rPr>
                  <a:t>修改</a:t>
                </a:r>
              </a:p>
            </p:txBody>
          </p:sp>
          <p:grpSp>
            <p:nvGrpSpPr>
              <p:cNvPr id="18455" name="Group 23"/>
              <p:cNvGrpSpPr>
                <a:grpSpLocks/>
              </p:cNvGrpSpPr>
              <p:nvPr/>
            </p:nvGrpSpPr>
            <p:grpSpPr bwMode="auto">
              <a:xfrm>
                <a:off x="1302" y="1934"/>
                <a:ext cx="1747" cy="368"/>
                <a:chOff x="0" y="0"/>
                <a:chExt cx="20000" cy="20000"/>
              </a:xfrm>
            </p:grpSpPr>
            <p:sp>
              <p:nvSpPr>
                <p:cNvPr id="18456" name="Line 24"/>
                <p:cNvSpPr>
                  <a:spLocks noChangeShapeType="1"/>
                </p:cNvSpPr>
                <p:nvPr/>
              </p:nvSpPr>
              <p:spPr bwMode="auto">
                <a:xfrm flipV="1">
                  <a:off x="0" y="0"/>
                  <a:ext cx="10000" cy="12014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457" name="Line 25"/>
                <p:cNvSpPr>
                  <a:spLocks noChangeShapeType="1"/>
                </p:cNvSpPr>
                <p:nvPr/>
              </p:nvSpPr>
              <p:spPr bwMode="auto">
                <a:xfrm>
                  <a:off x="10000" y="0"/>
                  <a:ext cx="10000" cy="7986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458" name="Line 26"/>
                <p:cNvSpPr>
                  <a:spLocks noChangeShapeType="1"/>
                </p:cNvSpPr>
                <p:nvPr/>
              </p:nvSpPr>
              <p:spPr bwMode="auto">
                <a:xfrm>
                  <a:off x="0" y="11907"/>
                  <a:ext cx="10000" cy="7986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459" name="Line 27"/>
                <p:cNvSpPr>
                  <a:spLocks noChangeShapeType="1"/>
                </p:cNvSpPr>
                <p:nvPr/>
              </p:nvSpPr>
              <p:spPr bwMode="auto">
                <a:xfrm flipV="1">
                  <a:off x="10000" y="7986"/>
                  <a:ext cx="10000" cy="12014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8460" name="Rectangle 28"/>
              <p:cNvSpPr>
                <a:spLocks noChangeArrowheads="1"/>
              </p:cNvSpPr>
              <p:nvPr/>
            </p:nvSpPr>
            <p:spPr bwMode="auto">
              <a:xfrm>
                <a:off x="0" y="2037"/>
                <a:ext cx="1010" cy="234"/>
              </a:xfrm>
              <a:prstGeom prst="rect">
                <a:avLst/>
              </a:pr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12700" tIns="12700" rIns="12700" bIns="12700"/>
              <a:lstStyle/>
              <a:p>
                <a:pPr algn="ctr">
                  <a:lnSpc>
                    <a:spcPct val="104000"/>
                  </a:lnSpc>
                </a:pPr>
                <a:r>
                  <a:rPr lang="zh-CN" altLang="en-US" sz="2000">
                    <a:solidFill>
                      <a:srgbClr val="336699"/>
                    </a:solidFill>
                    <a:latin typeface="宋体" pitchFamily="2" charset="-122"/>
                    <a:sym typeface="Arial" pitchFamily="34" charset="0"/>
                  </a:rPr>
                  <a:t>增加功能</a:t>
                </a:r>
              </a:p>
            </p:txBody>
          </p:sp>
          <p:sp>
            <p:nvSpPr>
              <p:cNvPr id="18461" name="Rectangle 29"/>
              <p:cNvSpPr>
                <a:spLocks noChangeArrowheads="1"/>
              </p:cNvSpPr>
              <p:nvPr/>
            </p:nvSpPr>
            <p:spPr bwMode="auto">
              <a:xfrm>
                <a:off x="991" y="2455"/>
                <a:ext cx="2380" cy="236"/>
              </a:xfrm>
              <a:prstGeom prst="rect">
                <a:avLst/>
              </a:pr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12700" tIns="12700" rIns="12700" bIns="12700"/>
              <a:lstStyle/>
              <a:p>
                <a:pPr algn="ctr"/>
                <a:r>
                  <a:rPr lang="zh-CN" altLang="en-US" sz="180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黑体" pitchFamily="49" charset="-122"/>
                    <a:ea typeface="黑体" pitchFamily="49" charset="-122"/>
                  </a:rPr>
                  <a:t>   </a:t>
                </a:r>
                <a:r>
                  <a:rPr lang="zh-CN" altLang="en-US" sz="2000">
                    <a:solidFill>
                      <a:srgbClr val="336699"/>
                    </a:solidFill>
                    <a:latin typeface="宋体" pitchFamily="2" charset="-122"/>
                    <a:sym typeface="Arial" pitchFamily="34" charset="0"/>
                  </a:rPr>
                  <a:t>完成系统开发并交付使用</a:t>
                </a:r>
              </a:p>
            </p:txBody>
          </p:sp>
          <p:sp>
            <p:nvSpPr>
              <p:cNvPr id="18462" name="Line 30"/>
              <p:cNvSpPr>
                <a:spLocks noChangeShapeType="1"/>
              </p:cNvSpPr>
              <p:nvPr/>
            </p:nvSpPr>
            <p:spPr bwMode="auto">
              <a:xfrm>
                <a:off x="2190" y="2299"/>
                <a:ext cx="1" cy="16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63" name="Line 31"/>
              <p:cNvSpPr>
                <a:spLocks noChangeShapeType="1"/>
              </p:cNvSpPr>
              <p:nvPr/>
            </p:nvSpPr>
            <p:spPr bwMode="auto">
              <a:xfrm flipH="1">
                <a:off x="1018" y="2156"/>
                <a:ext cx="306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64" name="Line 32"/>
              <p:cNvSpPr>
                <a:spLocks noChangeShapeType="1"/>
              </p:cNvSpPr>
              <p:nvPr/>
            </p:nvSpPr>
            <p:spPr bwMode="auto">
              <a:xfrm>
                <a:off x="2172" y="1815"/>
                <a:ext cx="1" cy="12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65" name="Line 33"/>
              <p:cNvSpPr>
                <a:spLocks noChangeShapeType="1"/>
              </p:cNvSpPr>
              <p:nvPr/>
            </p:nvSpPr>
            <p:spPr bwMode="auto">
              <a:xfrm>
                <a:off x="2810" y="1652"/>
                <a:ext cx="560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66" name="Line 34"/>
              <p:cNvSpPr>
                <a:spLocks noChangeShapeType="1"/>
              </p:cNvSpPr>
              <p:nvPr/>
            </p:nvSpPr>
            <p:spPr bwMode="auto">
              <a:xfrm>
                <a:off x="2175" y="1447"/>
                <a:ext cx="1" cy="10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67" name="Line 35"/>
              <p:cNvSpPr>
                <a:spLocks noChangeShapeType="1"/>
              </p:cNvSpPr>
              <p:nvPr/>
            </p:nvSpPr>
            <p:spPr bwMode="auto">
              <a:xfrm flipV="1">
                <a:off x="3646" y="1280"/>
                <a:ext cx="1" cy="25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68" name="Line 36"/>
              <p:cNvSpPr>
                <a:spLocks noChangeShapeType="1"/>
              </p:cNvSpPr>
              <p:nvPr/>
            </p:nvSpPr>
            <p:spPr bwMode="auto">
              <a:xfrm flipV="1">
                <a:off x="509" y="1306"/>
                <a:ext cx="1" cy="73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69" name="Line 37"/>
              <p:cNvSpPr>
                <a:spLocks noChangeShapeType="1"/>
              </p:cNvSpPr>
              <p:nvPr/>
            </p:nvSpPr>
            <p:spPr bwMode="auto">
              <a:xfrm>
                <a:off x="526" y="1306"/>
                <a:ext cx="873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70" name="Line 38"/>
              <p:cNvSpPr>
                <a:spLocks noChangeShapeType="1"/>
              </p:cNvSpPr>
              <p:nvPr/>
            </p:nvSpPr>
            <p:spPr bwMode="auto">
              <a:xfrm flipH="1">
                <a:off x="2957" y="1280"/>
                <a:ext cx="668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71" name="Line 39"/>
              <p:cNvSpPr>
                <a:spLocks noChangeShapeType="1"/>
              </p:cNvSpPr>
              <p:nvPr/>
            </p:nvSpPr>
            <p:spPr bwMode="auto">
              <a:xfrm>
                <a:off x="2172" y="1002"/>
                <a:ext cx="1" cy="16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72" name="Line 40"/>
              <p:cNvSpPr>
                <a:spLocks noChangeShapeType="1"/>
              </p:cNvSpPr>
              <p:nvPr/>
            </p:nvSpPr>
            <p:spPr bwMode="auto">
              <a:xfrm>
                <a:off x="2172" y="623"/>
                <a:ext cx="1" cy="16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73" name="Line 41"/>
              <p:cNvSpPr>
                <a:spLocks noChangeShapeType="1"/>
              </p:cNvSpPr>
              <p:nvPr/>
            </p:nvSpPr>
            <p:spPr bwMode="auto">
              <a:xfrm>
                <a:off x="2172" y="251"/>
                <a:ext cx="1" cy="16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74" name="Rectangle 42"/>
              <p:cNvSpPr>
                <a:spLocks noChangeArrowheads="1"/>
              </p:cNvSpPr>
              <p:nvPr/>
            </p:nvSpPr>
            <p:spPr bwMode="auto">
              <a:xfrm>
                <a:off x="1681" y="1971"/>
                <a:ext cx="1027" cy="32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12700" tIns="12700" rIns="12700" bIns="12700"/>
              <a:lstStyle/>
              <a:p>
                <a:pPr algn="ctr">
                  <a:lnSpc>
                    <a:spcPct val="128000"/>
                  </a:lnSpc>
                </a:pPr>
                <a:r>
                  <a:rPr lang="zh-CN" altLang="en-US" sz="2000">
                    <a:solidFill>
                      <a:srgbClr val="336699"/>
                    </a:solidFill>
                    <a:latin typeface="宋体" pitchFamily="2" charset="-122"/>
                    <a:sym typeface="Arial" pitchFamily="34" charset="0"/>
                  </a:rPr>
                  <a:t>增加新功能否</a:t>
                </a:r>
                <a:r>
                  <a:rPr lang="zh-CN" altLang="en-US" sz="2000">
                    <a:solidFill>
                      <a:srgbClr val="3333CC"/>
                    </a:solidFill>
                    <a:latin typeface="宋体" pitchFamily="2" charset="-122"/>
                  </a:rPr>
                  <a:t>  </a:t>
                </a:r>
              </a:p>
            </p:txBody>
          </p:sp>
          <p:sp>
            <p:nvSpPr>
              <p:cNvPr id="18475" name="Rectangle 43"/>
              <p:cNvSpPr>
                <a:spLocks noChangeArrowheads="1"/>
              </p:cNvSpPr>
              <p:nvPr/>
            </p:nvSpPr>
            <p:spPr bwMode="auto">
              <a:xfrm>
                <a:off x="1802" y="1579"/>
                <a:ext cx="753" cy="31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12700" tIns="12700" rIns="12700" bIns="12700"/>
              <a:lstStyle/>
              <a:p>
                <a:pPr algn="ctr">
                  <a:lnSpc>
                    <a:spcPct val="104000"/>
                  </a:lnSpc>
                </a:pPr>
                <a:r>
                  <a:rPr lang="zh-CN" altLang="en-US" sz="2000">
                    <a:solidFill>
                      <a:srgbClr val="336699"/>
                    </a:solidFill>
                    <a:latin typeface="宋体" pitchFamily="2" charset="-122"/>
                    <a:sym typeface="Arial" pitchFamily="34" charset="0"/>
                  </a:rPr>
                  <a:t>提出意见</a:t>
                </a:r>
              </a:p>
            </p:txBody>
          </p:sp>
        </p:grpSp>
        <p:sp>
          <p:nvSpPr>
            <p:cNvPr id="18476" name="Text Box 44"/>
            <p:cNvSpPr txBox="1">
              <a:spLocks noChangeArrowheads="1"/>
            </p:cNvSpPr>
            <p:nvPr/>
          </p:nvSpPr>
          <p:spPr bwMode="auto">
            <a:xfrm>
              <a:off x="445" y="2884"/>
              <a:ext cx="3200" cy="1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/>
              <a:endParaRPr lang="zh-CN" altLang="en-US" sz="2000">
                <a:solidFill>
                  <a:srgbClr val="CC0000"/>
                </a:solidFill>
                <a:latin typeface="宋体" pitchFamily="2" charset="-122"/>
              </a:endParaRPr>
            </a:p>
          </p:txBody>
        </p:sp>
        <p:sp>
          <p:nvSpPr>
            <p:cNvPr id="18477" name="Text Box 45"/>
            <p:cNvSpPr txBox="1">
              <a:spLocks noChangeArrowheads="1"/>
            </p:cNvSpPr>
            <p:nvPr/>
          </p:nvSpPr>
          <p:spPr bwMode="auto">
            <a:xfrm>
              <a:off x="1083" y="1981"/>
              <a:ext cx="194" cy="1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>
                <a:lnSpc>
                  <a:spcPct val="104000"/>
                </a:lnSpc>
              </a:pPr>
              <a:r>
                <a:rPr lang="zh-CN" altLang="en-US" sz="1600">
                  <a:solidFill>
                    <a:srgbClr val="336699"/>
                  </a:solidFill>
                  <a:latin typeface="宋体" pitchFamily="2" charset="-122"/>
                  <a:sym typeface="Arial" pitchFamily="34" charset="0"/>
                </a:rPr>
                <a:t>是</a:t>
              </a:r>
            </a:p>
          </p:txBody>
        </p:sp>
        <p:sp>
          <p:nvSpPr>
            <p:cNvPr id="18478" name="Text Box 46"/>
            <p:cNvSpPr txBox="1">
              <a:spLocks noChangeArrowheads="1"/>
            </p:cNvSpPr>
            <p:nvPr/>
          </p:nvSpPr>
          <p:spPr bwMode="auto">
            <a:xfrm>
              <a:off x="2949" y="1503"/>
              <a:ext cx="195" cy="1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>
                <a:lnSpc>
                  <a:spcPct val="104000"/>
                </a:lnSpc>
              </a:pPr>
              <a:r>
                <a:rPr lang="zh-CN" altLang="en-US" sz="1600">
                  <a:solidFill>
                    <a:srgbClr val="336699"/>
                  </a:solidFill>
                  <a:latin typeface="宋体" pitchFamily="2" charset="-122"/>
                  <a:sym typeface="Arial" pitchFamily="34" charset="0"/>
                </a:rPr>
                <a:t>是</a:t>
              </a:r>
            </a:p>
          </p:txBody>
        </p:sp>
        <p:sp>
          <p:nvSpPr>
            <p:cNvPr id="18479" name="Text Box 47"/>
            <p:cNvSpPr txBox="1">
              <a:spLocks noChangeArrowheads="1"/>
            </p:cNvSpPr>
            <p:nvPr/>
          </p:nvSpPr>
          <p:spPr bwMode="auto">
            <a:xfrm>
              <a:off x="1923" y="2311"/>
              <a:ext cx="195" cy="1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>
                <a:lnSpc>
                  <a:spcPct val="104000"/>
                </a:lnSpc>
              </a:pPr>
              <a:r>
                <a:rPr lang="zh-CN" altLang="en-US" sz="1600">
                  <a:solidFill>
                    <a:srgbClr val="336699"/>
                  </a:solidFill>
                  <a:latin typeface="宋体" pitchFamily="2" charset="-122"/>
                  <a:sym typeface="Arial" pitchFamily="34" charset="0"/>
                </a:rPr>
                <a:t>否</a:t>
              </a:r>
            </a:p>
          </p:txBody>
        </p:sp>
        <p:sp>
          <p:nvSpPr>
            <p:cNvPr id="18480" name="Text Box 48"/>
            <p:cNvSpPr txBox="1">
              <a:spLocks noChangeArrowheads="1"/>
            </p:cNvSpPr>
            <p:nvPr/>
          </p:nvSpPr>
          <p:spPr bwMode="auto">
            <a:xfrm>
              <a:off x="1906" y="1829"/>
              <a:ext cx="195" cy="1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>
                <a:lnSpc>
                  <a:spcPct val="104000"/>
                </a:lnSpc>
              </a:pPr>
              <a:r>
                <a:rPr lang="zh-CN" altLang="en-US" sz="2000">
                  <a:solidFill>
                    <a:srgbClr val="336699"/>
                  </a:solidFill>
                  <a:latin typeface="宋体" pitchFamily="2" charset="-122"/>
                  <a:sym typeface="Arial" pitchFamily="34" charset="0"/>
                </a:rPr>
                <a:t>否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1908175" y="404813"/>
            <a:ext cx="72358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/>
              <a:t>3.4  管理信息系统的开发方法</a:t>
            </a:r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468313" y="1196975"/>
            <a:ext cx="5832475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/>
              <a:t>3.4.2  原型法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5364163" y="1773238"/>
            <a:ext cx="1905000" cy="1008062"/>
          </a:xfrm>
          <a:prstGeom prst="rect">
            <a:avLst/>
          </a:prstGeom>
          <a:solidFill>
            <a:srgbClr val="336699"/>
          </a:solidFill>
          <a:ln>
            <a:noFill/>
          </a:ln>
          <a:effectLst/>
          <a:scene3d>
            <a:camera prst="legacyPerspectiveTopRight"/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rgbClr val="336699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</a:rPr>
              <a:t>缺点</a:t>
            </a:r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1187450" y="1917700"/>
            <a:ext cx="1905000" cy="1008063"/>
          </a:xfrm>
          <a:prstGeom prst="rect">
            <a:avLst/>
          </a:prstGeom>
          <a:solidFill>
            <a:srgbClr val="339966"/>
          </a:solidFill>
          <a:ln>
            <a:noFill/>
          </a:ln>
          <a:effectLst/>
          <a:scene3d>
            <a:camera prst="legacyPerspectiveTopRight"/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rgbClr val="339966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</a:rPr>
              <a:t>优点</a:t>
            </a:r>
          </a:p>
        </p:txBody>
      </p:sp>
      <p:sp>
        <p:nvSpPr>
          <p:cNvPr id="19462" name="AutoShape 6"/>
          <p:cNvSpPr>
            <a:spLocks noChangeArrowheads="1"/>
          </p:cNvSpPr>
          <p:nvPr/>
        </p:nvSpPr>
        <p:spPr bwMode="auto">
          <a:xfrm>
            <a:off x="250825" y="3068638"/>
            <a:ext cx="4321175" cy="3529012"/>
          </a:xfrm>
          <a:prstGeom prst="roundRect">
            <a:avLst>
              <a:gd name="adj" fmla="val 13745"/>
            </a:avLst>
          </a:prstGeom>
          <a:noFill/>
          <a:ln w="38100">
            <a:solidFill>
              <a:srgbClr val="3399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100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rIns="0" anchor="ctr"/>
          <a:lstStyle/>
          <a:p>
            <a:pPr>
              <a:spcBef>
                <a:spcPct val="50000"/>
              </a:spcBef>
              <a:buFont typeface="Wingdings" pitchFamily="2" charset="2"/>
              <a:buChar char="n"/>
            </a:pPr>
            <a:r>
              <a:rPr lang="zh-CN" altLang="en-US">
                <a:sym typeface="Arial" pitchFamily="34" charset="0"/>
              </a:rPr>
              <a:t>符合人们对事物的认识规律</a:t>
            </a:r>
          </a:p>
          <a:p>
            <a:pPr>
              <a:spcBef>
                <a:spcPct val="50000"/>
              </a:spcBef>
              <a:buFont typeface="Wingdings" pitchFamily="2" charset="2"/>
              <a:buChar char="n"/>
            </a:pPr>
            <a:r>
              <a:rPr lang="zh-CN" altLang="en-US">
                <a:sym typeface="Arial" pitchFamily="34" charset="0"/>
              </a:rPr>
              <a:t>开发周期短费用相对较少</a:t>
            </a:r>
          </a:p>
          <a:p>
            <a:pPr>
              <a:spcBef>
                <a:spcPct val="50000"/>
              </a:spcBef>
              <a:buFont typeface="Wingdings" pitchFamily="2" charset="2"/>
              <a:buChar char="n"/>
            </a:pPr>
            <a:r>
              <a:rPr lang="zh-CN" altLang="en-US">
                <a:sym typeface="Arial" pitchFamily="34" charset="0"/>
              </a:rPr>
              <a:t>由于用户的直接参与，系统更加贴近实际，符合用户的需求</a:t>
            </a:r>
          </a:p>
          <a:p>
            <a:pPr>
              <a:spcBef>
                <a:spcPct val="50000"/>
              </a:spcBef>
              <a:buFont typeface="Wingdings" pitchFamily="2" charset="2"/>
              <a:buChar char="n"/>
            </a:pPr>
            <a:r>
              <a:rPr lang="zh-CN" altLang="en-US">
                <a:sym typeface="Arial" pitchFamily="34" charset="0"/>
              </a:rPr>
              <a:t>易学易用，减少用户的培训时间，应变能力强</a:t>
            </a:r>
          </a:p>
        </p:txBody>
      </p:sp>
      <p:sp>
        <p:nvSpPr>
          <p:cNvPr id="19463" name="AutoShape 7"/>
          <p:cNvSpPr>
            <a:spLocks noChangeArrowheads="1"/>
          </p:cNvSpPr>
          <p:nvPr/>
        </p:nvSpPr>
        <p:spPr bwMode="auto">
          <a:xfrm>
            <a:off x="4716463" y="3068638"/>
            <a:ext cx="4032250" cy="3600450"/>
          </a:xfrm>
          <a:prstGeom prst="roundRect">
            <a:avLst>
              <a:gd name="adj" fmla="val 13745"/>
            </a:avLst>
          </a:prstGeom>
          <a:noFill/>
          <a:ln w="38100">
            <a:solidFill>
              <a:srgbClr val="0033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>
                    <a:alpha val="3100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spcBef>
                <a:spcPct val="50000"/>
              </a:spcBef>
              <a:buFont typeface="Wingdings" pitchFamily="2" charset="2"/>
              <a:buChar char="n"/>
            </a:pPr>
            <a:r>
              <a:rPr lang="zh-CN" altLang="en-US">
                <a:sym typeface="Arial" pitchFamily="34" charset="0"/>
              </a:rPr>
              <a:t>不适合开发大型系统。</a:t>
            </a:r>
          </a:p>
          <a:p>
            <a:pPr>
              <a:spcBef>
                <a:spcPct val="50000"/>
              </a:spcBef>
              <a:buFont typeface="Wingdings" pitchFamily="2" charset="2"/>
              <a:buChar char="n"/>
            </a:pPr>
            <a:r>
              <a:rPr lang="zh-CN" altLang="en-US">
                <a:sym typeface="Arial" pitchFamily="34" charset="0"/>
              </a:rPr>
              <a:t>开发过程管理要求高。</a:t>
            </a:r>
          </a:p>
          <a:p>
            <a:pPr>
              <a:spcBef>
                <a:spcPct val="50000"/>
              </a:spcBef>
              <a:buFont typeface="Wingdings" pitchFamily="2" charset="2"/>
              <a:buChar char="n"/>
            </a:pPr>
            <a:r>
              <a:rPr lang="zh-CN" altLang="en-US">
                <a:sym typeface="Arial" pitchFamily="34" charset="0"/>
              </a:rPr>
              <a:t>缺少规范的文档资料</a:t>
            </a:r>
          </a:p>
          <a:p>
            <a:pPr>
              <a:spcBef>
                <a:spcPct val="50000"/>
              </a:spcBef>
              <a:buFont typeface="Wingdings" pitchFamily="2" charset="2"/>
              <a:buChar char="n"/>
            </a:pPr>
            <a:r>
              <a:rPr lang="zh-CN" altLang="en-US">
                <a:sym typeface="Arial" pitchFamily="34" charset="0"/>
              </a:rPr>
              <a:t>用户过早的看到系统原型，易使用户缺乏信心</a:t>
            </a:r>
          </a:p>
          <a:p>
            <a:pPr>
              <a:spcBef>
                <a:spcPct val="50000"/>
              </a:spcBef>
              <a:buFont typeface="Wingdings" pitchFamily="2" charset="2"/>
              <a:buChar char="n"/>
            </a:pPr>
            <a:r>
              <a:rPr lang="zh-CN" altLang="en-US">
                <a:sym typeface="Arial" pitchFamily="34" charset="0"/>
              </a:rPr>
              <a:t>开发人员很容易潜意识地用原型取代系统分析</a:t>
            </a:r>
            <a:endParaRPr lang="zh-CN" altLang="en-US">
              <a:effectLst>
                <a:outerShdw blurRad="38100" dist="38100" dir="2700000" algn="tl">
                  <a:srgbClr val="C0C0C0"/>
                </a:outerShdw>
              </a:effectLst>
              <a:latin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052736"/>
            <a:ext cx="6624736" cy="522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116932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1908175" y="404813"/>
            <a:ext cx="72358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/>
              <a:t>3.4  管理信息系统的开发方法</a:t>
            </a:r>
          </a:p>
        </p:txBody>
      </p:sp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468313" y="1196975"/>
            <a:ext cx="5832475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/>
              <a:t>   3.4.3  面向对象方法</a:t>
            </a:r>
          </a:p>
        </p:txBody>
      </p:sp>
      <p:sp>
        <p:nvSpPr>
          <p:cNvPr id="20484" name="AutoShape 9"/>
          <p:cNvSpPr>
            <a:spLocks noChangeArrowheads="1"/>
          </p:cNvSpPr>
          <p:nvPr/>
        </p:nvSpPr>
        <p:spPr bwMode="auto">
          <a:xfrm rot="5400000">
            <a:off x="612776" y="2205037"/>
            <a:ext cx="1079500" cy="936625"/>
          </a:xfrm>
          <a:prstGeom prst="chevron">
            <a:avLst>
              <a:gd name="adj" fmla="val 32746"/>
            </a:avLst>
          </a:prstGeom>
          <a:solidFill>
            <a:schemeClr val="hlink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163500" prstMaterial="legacyMatte">
            <a:bevelT w="13500" h="13500" prst="angle"/>
            <a:bevelB w="13500" h="13500" prst="angle"/>
            <a:extrusionClr>
              <a:schemeClr val="hlink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vert="eaVert" wrap="none" anchor="ctr">
            <a:flatTx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20485" name="AutoShape 7"/>
          <p:cNvSpPr>
            <a:spLocks noChangeArrowheads="1"/>
          </p:cNvSpPr>
          <p:nvPr/>
        </p:nvSpPr>
        <p:spPr bwMode="auto">
          <a:xfrm rot="5400000">
            <a:off x="611982" y="3574256"/>
            <a:ext cx="1079500" cy="935037"/>
          </a:xfrm>
          <a:prstGeom prst="chevron">
            <a:avLst>
              <a:gd name="adj" fmla="val 32802"/>
            </a:avLst>
          </a:prstGeom>
          <a:solidFill>
            <a:srgbClr val="339966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163500" prstMaterial="legacyMatte">
            <a:bevelT w="13500" h="13500" prst="angle"/>
            <a:bevelB w="13500" h="13500" prst="angle"/>
            <a:extrusionClr>
              <a:srgbClr val="339966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sy="50000" kx="-2453608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rot="10800000" vert="eaVert" wrap="none" anchor="ctr">
            <a:flatTx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20486" name="AutoShape 8"/>
          <p:cNvSpPr>
            <a:spLocks noChangeArrowheads="1"/>
          </p:cNvSpPr>
          <p:nvPr/>
        </p:nvSpPr>
        <p:spPr bwMode="auto">
          <a:xfrm rot="5400000">
            <a:off x="611982" y="4798219"/>
            <a:ext cx="1079500" cy="935037"/>
          </a:xfrm>
          <a:prstGeom prst="chevron">
            <a:avLst>
              <a:gd name="adj" fmla="val 32802"/>
            </a:avLst>
          </a:prstGeom>
          <a:solidFill>
            <a:srgbClr val="336699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163500" prstMaterial="legacyPlastic">
            <a:bevelT w="13500" h="13500" prst="angle"/>
            <a:bevelB w="13500" h="13500" prst="angle"/>
            <a:extrusionClr>
              <a:schemeClr val="accent1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sy="50000" kx="-2453608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rot="10800000" vert="eaVert" wrap="none" anchor="ctr">
            <a:flatTx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20487" name="AutoShape 7"/>
          <p:cNvSpPr>
            <a:spLocks noChangeArrowheads="1"/>
          </p:cNvSpPr>
          <p:nvPr/>
        </p:nvSpPr>
        <p:spPr bwMode="auto">
          <a:xfrm>
            <a:off x="1692275" y="2060575"/>
            <a:ext cx="6689725" cy="1079500"/>
          </a:xfrm>
          <a:prstGeom prst="roundRect">
            <a:avLst>
              <a:gd name="adj" fmla="val 11921"/>
            </a:avLst>
          </a:prstGeom>
          <a:noFill/>
          <a:ln w="3175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69696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buFont typeface="Wingdings" pitchFamily="2" charset="2"/>
              <a:buChar char="l"/>
            </a:pPr>
            <a:r>
              <a:rPr lang="zh-CN" altLang="en-US">
                <a:sym typeface="Arial" pitchFamily="34" charset="0"/>
              </a:rPr>
              <a:t>面向对象系统开发方法是</a:t>
            </a:r>
            <a:r>
              <a:rPr lang="en-US">
                <a:sym typeface="Arial" pitchFamily="34" charset="0"/>
              </a:rPr>
              <a:t>20</a:t>
            </a:r>
            <a:r>
              <a:rPr lang="zh-CN" altLang="en-US">
                <a:sym typeface="Arial" pitchFamily="34" charset="0"/>
              </a:rPr>
              <a:t>世纪</a:t>
            </a:r>
            <a:r>
              <a:rPr lang="en-US">
                <a:sym typeface="Arial" pitchFamily="34" charset="0"/>
              </a:rPr>
              <a:t>80</a:t>
            </a:r>
            <a:r>
              <a:rPr lang="zh-CN" altLang="en-US">
                <a:sym typeface="Arial" pitchFamily="34" charset="0"/>
              </a:rPr>
              <a:t>年代中后期在面向对象程序设计语言的基础上逐步形成的一种方法。</a:t>
            </a:r>
          </a:p>
        </p:txBody>
      </p:sp>
      <p:sp>
        <p:nvSpPr>
          <p:cNvPr id="20488" name="AutoShape 8"/>
          <p:cNvSpPr>
            <a:spLocks noChangeArrowheads="1"/>
          </p:cNvSpPr>
          <p:nvPr/>
        </p:nvSpPr>
        <p:spPr bwMode="auto">
          <a:xfrm>
            <a:off x="1620838" y="3502025"/>
            <a:ext cx="6840537" cy="792163"/>
          </a:xfrm>
          <a:prstGeom prst="roundRect">
            <a:avLst>
              <a:gd name="adj" fmla="val 11921"/>
            </a:avLst>
          </a:prstGeom>
          <a:noFill/>
          <a:ln w="3175">
            <a:solidFill>
              <a:srgbClr val="008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69696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buFont typeface="Wingdings" pitchFamily="2" charset="2"/>
              <a:buChar char="l"/>
            </a:pPr>
            <a:r>
              <a:rPr lang="zh-CN" altLang="en-US">
                <a:sym typeface="Arial" pitchFamily="34" charset="0"/>
              </a:rPr>
              <a:t>作为一种方法论，强调对现实世界的理解和模拟，便于由现实世界转换到计算机世界。</a:t>
            </a:r>
          </a:p>
        </p:txBody>
      </p:sp>
      <p:sp>
        <p:nvSpPr>
          <p:cNvPr id="20489" name="AutoShape 9"/>
          <p:cNvSpPr>
            <a:spLocks noChangeArrowheads="1"/>
          </p:cNvSpPr>
          <p:nvPr/>
        </p:nvSpPr>
        <p:spPr bwMode="auto">
          <a:xfrm>
            <a:off x="1620838" y="4654550"/>
            <a:ext cx="6840537" cy="863600"/>
          </a:xfrm>
          <a:prstGeom prst="roundRect">
            <a:avLst>
              <a:gd name="adj" fmla="val 11921"/>
            </a:avLst>
          </a:prstGeom>
          <a:noFill/>
          <a:ln w="3175">
            <a:solidFill>
              <a:srgbClr val="3366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69696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buFont typeface="Wingdings" pitchFamily="2" charset="2"/>
              <a:buChar char="l"/>
            </a:pPr>
            <a:r>
              <a:rPr lang="zh-CN" altLang="en-US">
                <a:sym typeface="Arial" pitchFamily="34" charset="0"/>
              </a:rPr>
              <a:t>面向对象的方法特别适合于系统分析与设计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1908175" y="333375"/>
            <a:ext cx="72358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/>
              <a:t>3.4  管理信息系统的开发方法</a:t>
            </a:r>
          </a:p>
        </p:txBody>
      </p:sp>
      <p:sp>
        <p:nvSpPr>
          <p:cNvPr id="21511" name="Text Box 7"/>
          <p:cNvSpPr txBox="1">
            <a:spLocks noChangeArrowheads="1"/>
          </p:cNvSpPr>
          <p:nvPr/>
        </p:nvSpPr>
        <p:spPr bwMode="auto">
          <a:xfrm>
            <a:off x="325438" y="1316038"/>
            <a:ext cx="684053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/>
              <a:t>    3.4.3  面向对象方法的开发步骤</a:t>
            </a:r>
            <a:endParaRPr lang="zh-CN" altLang="en-US" sz="2800" b="0"/>
          </a:p>
        </p:txBody>
      </p:sp>
      <p:grpSp>
        <p:nvGrpSpPr>
          <p:cNvPr id="21519" name="Group 15"/>
          <p:cNvGrpSpPr>
            <a:grpSpLocks/>
          </p:cNvGrpSpPr>
          <p:nvPr/>
        </p:nvGrpSpPr>
        <p:grpSpPr bwMode="auto">
          <a:xfrm>
            <a:off x="430213" y="2598738"/>
            <a:ext cx="7739062" cy="2647950"/>
            <a:chOff x="271" y="1637"/>
            <a:chExt cx="4875" cy="1668"/>
          </a:xfrm>
        </p:grpSpPr>
        <p:sp>
          <p:nvSpPr>
            <p:cNvPr id="21515" name="Text Box 11"/>
            <p:cNvSpPr txBox="1">
              <a:spLocks noChangeArrowheads="1"/>
            </p:cNvSpPr>
            <p:nvPr/>
          </p:nvSpPr>
          <p:spPr bwMode="auto">
            <a:xfrm>
              <a:off x="271" y="1637"/>
              <a:ext cx="4875" cy="16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b="0">
                  <a:solidFill>
                    <a:srgbClr val="CC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 </a:t>
              </a:r>
              <a:r>
                <a:rPr lang="zh-CN" altLang="en-US" b="0">
                  <a:solidFill>
                    <a:schemeClr val="accent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               </a:t>
              </a:r>
              <a:r>
                <a:rPr lang="zh-CN" altLang="en-US">
                  <a:solidFill>
                    <a:srgbClr val="336699"/>
                  </a:solidFill>
                </a:rPr>
                <a:t>定义问题（系统调查和需求分析）</a:t>
              </a:r>
            </a:p>
            <a:p>
              <a:endParaRPr lang="zh-CN" altLang="en-US">
                <a:solidFill>
                  <a:srgbClr val="336699"/>
                </a:solidFill>
              </a:endParaRPr>
            </a:p>
            <a:p>
              <a:r>
                <a:rPr lang="zh-CN" altLang="en-US">
                  <a:solidFill>
                    <a:srgbClr val="336699"/>
                  </a:solidFill>
                </a:rPr>
                <a:t>                对问题的概括描述（</a:t>
              </a:r>
              <a:r>
                <a:rPr lang="en-US" altLang="zh-CN">
                  <a:solidFill>
                    <a:srgbClr val="336699"/>
                  </a:solidFill>
                </a:rPr>
                <a:t>OOA</a:t>
              </a:r>
              <a:r>
                <a:rPr lang="zh-CN" altLang="en-US">
                  <a:solidFill>
                    <a:srgbClr val="336699"/>
                  </a:solidFill>
                </a:rPr>
                <a:t>，面向对象的分析）</a:t>
              </a:r>
            </a:p>
            <a:p>
              <a:endParaRPr lang="zh-CN" altLang="en-US">
                <a:solidFill>
                  <a:srgbClr val="336699"/>
                </a:solidFill>
              </a:endParaRPr>
            </a:p>
            <a:p>
              <a:r>
                <a:rPr lang="zh-CN" altLang="en-US">
                  <a:solidFill>
                    <a:srgbClr val="336699"/>
                  </a:solidFill>
                </a:rPr>
                <a:t>                形式化处理（</a:t>
              </a:r>
              <a:r>
                <a:rPr lang="en-US" altLang="zh-CN">
                  <a:solidFill>
                    <a:srgbClr val="336699"/>
                  </a:solidFill>
                </a:rPr>
                <a:t>OOD</a:t>
              </a:r>
              <a:r>
                <a:rPr lang="zh-CN" altLang="en-US">
                  <a:solidFill>
                    <a:srgbClr val="336699"/>
                  </a:solidFill>
                </a:rPr>
                <a:t>，面向对象的设计）</a:t>
              </a:r>
            </a:p>
            <a:p>
              <a:endParaRPr lang="zh-CN" altLang="en-US">
                <a:solidFill>
                  <a:srgbClr val="336699"/>
                </a:solidFill>
              </a:endParaRPr>
            </a:p>
            <a:p>
              <a:r>
                <a:rPr lang="zh-CN" altLang="en-US">
                  <a:solidFill>
                    <a:srgbClr val="336699"/>
                  </a:solidFill>
                </a:rPr>
                <a:t>                实现（</a:t>
              </a:r>
              <a:r>
                <a:rPr lang="en-US" altLang="zh-CN">
                  <a:solidFill>
                    <a:srgbClr val="336699"/>
                  </a:solidFill>
                </a:rPr>
                <a:t>OOP</a:t>
              </a:r>
              <a:r>
                <a:rPr lang="zh-CN" altLang="en-US">
                  <a:solidFill>
                    <a:srgbClr val="336699"/>
                  </a:solidFill>
                </a:rPr>
                <a:t>，面向对象的编程）</a:t>
              </a:r>
            </a:p>
          </p:txBody>
        </p:sp>
        <p:sp>
          <p:nvSpPr>
            <p:cNvPr id="21516" name="箭头 9562"/>
            <p:cNvSpPr>
              <a:spLocks noChangeShapeType="1"/>
            </p:cNvSpPr>
            <p:nvPr/>
          </p:nvSpPr>
          <p:spPr bwMode="auto">
            <a:xfrm>
              <a:off x="2517" y="1888"/>
              <a:ext cx="1" cy="272"/>
            </a:xfrm>
            <a:prstGeom prst="line">
              <a:avLst/>
            </a:prstGeom>
            <a:noFill/>
            <a:ln w="38100">
              <a:solidFill>
                <a:srgbClr val="003366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7" name="箭头 9562"/>
            <p:cNvSpPr>
              <a:spLocks noChangeShapeType="1"/>
            </p:cNvSpPr>
            <p:nvPr/>
          </p:nvSpPr>
          <p:spPr bwMode="auto">
            <a:xfrm>
              <a:off x="2517" y="2341"/>
              <a:ext cx="1" cy="273"/>
            </a:xfrm>
            <a:prstGeom prst="line">
              <a:avLst/>
            </a:prstGeom>
            <a:noFill/>
            <a:ln w="38100">
              <a:solidFill>
                <a:srgbClr val="003366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8" name="箭头 9562"/>
            <p:cNvSpPr>
              <a:spLocks noChangeShapeType="1"/>
            </p:cNvSpPr>
            <p:nvPr/>
          </p:nvSpPr>
          <p:spPr bwMode="auto">
            <a:xfrm>
              <a:off x="2517" y="2795"/>
              <a:ext cx="1" cy="273"/>
            </a:xfrm>
            <a:prstGeom prst="line">
              <a:avLst/>
            </a:prstGeom>
            <a:noFill/>
            <a:ln w="38100">
              <a:solidFill>
                <a:srgbClr val="003366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2"/>
          <p:cNvSpPr txBox="1">
            <a:spLocks noChangeArrowheads="1"/>
          </p:cNvSpPr>
          <p:nvPr/>
        </p:nvSpPr>
        <p:spPr bwMode="auto">
          <a:xfrm>
            <a:off x="1908175" y="404813"/>
            <a:ext cx="72358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/>
              <a:t>3.4  管理信息系统的开发方法</a:t>
            </a:r>
          </a:p>
        </p:txBody>
      </p:sp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468313" y="1196975"/>
            <a:ext cx="5832475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/>
              <a:t>3.4.3  面向对象方法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5364163" y="1989138"/>
            <a:ext cx="1905000" cy="790575"/>
          </a:xfrm>
          <a:prstGeom prst="rect">
            <a:avLst/>
          </a:prstGeom>
          <a:solidFill>
            <a:srgbClr val="336699"/>
          </a:solidFill>
          <a:ln>
            <a:noFill/>
          </a:ln>
          <a:effectLst/>
          <a:scene3d>
            <a:camera prst="legacyPerspectiveTopRight"/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rgbClr val="336699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</a:rPr>
              <a:t>缺点</a:t>
            </a:r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1187450" y="2060575"/>
            <a:ext cx="1905000" cy="790575"/>
          </a:xfrm>
          <a:prstGeom prst="rect">
            <a:avLst/>
          </a:prstGeom>
          <a:solidFill>
            <a:srgbClr val="339966"/>
          </a:solidFill>
          <a:ln>
            <a:noFill/>
          </a:ln>
          <a:effectLst/>
          <a:scene3d>
            <a:camera prst="legacyPerspectiveTopRight"/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rgbClr val="339966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</a:rPr>
              <a:t>优点</a:t>
            </a:r>
          </a:p>
        </p:txBody>
      </p:sp>
      <p:sp>
        <p:nvSpPr>
          <p:cNvPr id="22534" name="AutoShape 6"/>
          <p:cNvSpPr>
            <a:spLocks noChangeArrowheads="1"/>
          </p:cNvSpPr>
          <p:nvPr/>
        </p:nvSpPr>
        <p:spPr bwMode="auto">
          <a:xfrm>
            <a:off x="323850" y="3141663"/>
            <a:ext cx="3960813" cy="3455987"/>
          </a:xfrm>
          <a:prstGeom prst="roundRect">
            <a:avLst>
              <a:gd name="adj" fmla="val 13745"/>
            </a:avLst>
          </a:prstGeom>
          <a:noFill/>
          <a:ln w="38100">
            <a:solidFill>
              <a:srgbClr val="3399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100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rIns="0" anchor="ctr"/>
          <a:lstStyle/>
          <a:p>
            <a:pPr>
              <a:spcBef>
                <a:spcPct val="50000"/>
              </a:spcBef>
              <a:buFont typeface="Wingdings" pitchFamily="2" charset="2"/>
              <a:buChar char="n"/>
            </a:pPr>
            <a:r>
              <a:rPr lang="zh-CN" altLang="en-US">
                <a:sym typeface="Arial" pitchFamily="34" charset="0"/>
              </a:rPr>
              <a:t>以对象为基础，直接完成从对象客体的描述到软件之间的转化。</a:t>
            </a:r>
          </a:p>
          <a:p>
            <a:pPr>
              <a:spcBef>
                <a:spcPct val="50000"/>
              </a:spcBef>
              <a:buFont typeface="Wingdings" pitchFamily="2" charset="2"/>
              <a:buChar char="n"/>
            </a:pPr>
            <a:r>
              <a:rPr lang="zh-CN" altLang="en-US">
                <a:sym typeface="Arial" pitchFamily="34" charset="0"/>
              </a:rPr>
              <a:t>缩短系统开发周期，简化了分析和设计。</a:t>
            </a:r>
          </a:p>
          <a:p>
            <a:pPr>
              <a:spcBef>
                <a:spcPct val="50000"/>
              </a:spcBef>
              <a:buFont typeface="Wingdings" pitchFamily="2" charset="2"/>
              <a:buChar char="n"/>
            </a:pPr>
            <a:r>
              <a:rPr lang="zh-CN" altLang="en-US">
                <a:sym typeface="Arial" pitchFamily="34" charset="0"/>
              </a:rPr>
              <a:t>有较强的应变能力，重用性和维护性好。</a:t>
            </a:r>
          </a:p>
          <a:p>
            <a:pPr>
              <a:spcBef>
                <a:spcPct val="50000"/>
              </a:spcBef>
              <a:buFont typeface="Wingdings" pitchFamily="2" charset="2"/>
              <a:buChar char="n"/>
            </a:pPr>
            <a:r>
              <a:rPr lang="zh-CN" altLang="en-US">
                <a:sym typeface="Arial" pitchFamily="34" charset="0"/>
              </a:rPr>
              <a:t>适合于多媒体和复杂系统。</a:t>
            </a:r>
          </a:p>
        </p:txBody>
      </p:sp>
      <p:sp>
        <p:nvSpPr>
          <p:cNvPr id="22535" name="AutoShape 7"/>
          <p:cNvSpPr>
            <a:spLocks noChangeArrowheads="1"/>
          </p:cNvSpPr>
          <p:nvPr/>
        </p:nvSpPr>
        <p:spPr bwMode="auto">
          <a:xfrm>
            <a:off x="4716463" y="3141663"/>
            <a:ext cx="3887787" cy="3527425"/>
          </a:xfrm>
          <a:prstGeom prst="roundRect">
            <a:avLst>
              <a:gd name="adj" fmla="val 13745"/>
            </a:avLst>
          </a:prstGeom>
          <a:noFill/>
          <a:ln w="38100">
            <a:solidFill>
              <a:srgbClr val="0033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>
                    <a:alpha val="3100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spcBef>
                <a:spcPct val="50000"/>
              </a:spcBef>
              <a:buFont typeface="Wingdings" pitchFamily="2" charset="2"/>
              <a:buChar char="n"/>
            </a:pPr>
            <a:r>
              <a:rPr lang="zh-CN" altLang="en-US">
                <a:sym typeface="Arial" pitchFamily="34" charset="0"/>
              </a:rPr>
              <a:t>需要一定的软件基础才可以应用。</a:t>
            </a:r>
          </a:p>
          <a:p>
            <a:pPr>
              <a:spcBef>
                <a:spcPct val="50000"/>
              </a:spcBef>
              <a:buFont typeface="Wingdings" pitchFamily="2" charset="2"/>
              <a:buChar char="n"/>
            </a:pPr>
            <a:r>
              <a:rPr lang="zh-CN" altLang="en-US">
                <a:sym typeface="Arial" pitchFamily="34" charset="0"/>
              </a:rPr>
              <a:t>对大系统而言，采用自下而上的面向对象方法开发系统，易造成系统结构不合理。</a:t>
            </a:r>
          </a:p>
          <a:p>
            <a:pPr>
              <a:spcBef>
                <a:spcPct val="50000"/>
              </a:spcBef>
              <a:buFont typeface="Wingdings" pitchFamily="2" charset="2"/>
              <a:buChar char="n"/>
            </a:pPr>
            <a:r>
              <a:rPr lang="zh-CN" altLang="en-US">
                <a:sym typeface="Arial" pitchFamily="34" charset="0"/>
              </a:rPr>
              <a:t>易使系统整体功能协调性差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1908175" y="404813"/>
            <a:ext cx="72358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/>
              <a:t>3.4  管理信息系统的开发方法</a:t>
            </a:r>
          </a:p>
        </p:txBody>
      </p:sp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468313" y="1196975"/>
            <a:ext cx="5832475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/>
              <a:t>   3.4.4  三种开发方法的比较</a:t>
            </a:r>
          </a:p>
        </p:txBody>
      </p:sp>
      <p:sp>
        <p:nvSpPr>
          <p:cNvPr id="23556" name="AutoShape 9"/>
          <p:cNvSpPr>
            <a:spLocks noChangeArrowheads="1"/>
          </p:cNvSpPr>
          <p:nvPr/>
        </p:nvSpPr>
        <p:spPr bwMode="auto">
          <a:xfrm rot="5400000">
            <a:off x="612776" y="2206625"/>
            <a:ext cx="1079500" cy="936625"/>
          </a:xfrm>
          <a:prstGeom prst="chevron">
            <a:avLst>
              <a:gd name="adj" fmla="val 32746"/>
            </a:avLst>
          </a:prstGeom>
          <a:solidFill>
            <a:schemeClr val="hlink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163500" prstMaterial="legacyMatte">
            <a:bevelT w="13500" h="13500" prst="angle"/>
            <a:bevelB w="13500" h="13500" prst="angle"/>
            <a:extrusionClr>
              <a:schemeClr val="hlink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vert="eaVert" wrap="none" anchor="ctr">
            <a:flatTx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23557" name="AutoShape 7"/>
          <p:cNvSpPr>
            <a:spLocks noChangeArrowheads="1"/>
          </p:cNvSpPr>
          <p:nvPr/>
        </p:nvSpPr>
        <p:spPr bwMode="auto">
          <a:xfrm rot="5400000">
            <a:off x="611982" y="3502819"/>
            <a:ext cx="1079500" cy="935037"/>
          </a:xfrm>
          <a:prstGeom prst="chevron">
            <a:avLst>
              <a:gd name="adj" fmla="val 32802"/>
            </a:avLst>
          </a:prstGeom>
          <a:solidFill>
            <a:srgbClr val="339966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163500" prstMaterial="legacyMatte">
            <a:bevelT w="13500" h="13500" prst="angle"/>
            <a:bevelB w="13500" h="13500" prst="angle"/>
            <a:extrusionClr>
              <a:srgbClr val="339966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sy="50000" kx="-2453608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rot="10800000" vert="eaVert" wrap="none" anchor="ctr">
            <a:flatTx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23558" name="AutoShape 8"/>
          <p:cNvSpPr>
            <a:spLocks noChangeArrowheads="1"/>
          </p:cNvSpPr>
          <p:nvPr/>
        </p:nvSpPr>
        <p:spPr bwMode="auto">
          <a:xfrm rot="5400000">
            <a:off x="611982" y="4798219"/>
            <a:ext cx="1079500" cy="935037"/>
          </a:xfrm>
          <a:prstGeom prst="chevron">
            <a:avLst>
              <a:gd name="adj" fmla="val 32802"/>
            </a:avLst>
          </a:prstGeom>
          <a:solidFill>
            <a:srgbClr val="336699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163500" prstMaterial="legacyPlastic">
            <a:bevelT w="13500" h="13500" prst="angle"/>
            <a:bevelB w="13500" h="13500" prst="angle"/>
            <a:extrusionClr>
              <a:schemeClr val="accent1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sy="50000" kx="-2453608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rot="10800000" vert="eaVert" wrap="none" anchor="ctr">
            <a:flatTx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23559" name="AutoShape 7"/>
          <p:cNvSpPr>
            <a:spLocks noChangeArrowheads="1"/>
          </p:cNvSpPr>
          <p:nvPr/>
        </p:nvSpPr>
        <p:spPr bwMode="auto">
          <a:xfrm>
            <a:off x="1692275" y="2062163"/>
            <a:ext cx="6689725" cy="1008062"/>
          </a:xfrm>
          <a:prstGeom prst="roundRect">
            <a:avLst>
              <a:gd name="adj" fmla="val 11921"/>
            </a:avLst>
          </a:prstGeom>
          <a:noFill/>
          <a:ln w="3175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69696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Font typeface="Wingdings" pitchFamily="2" charset="2"/>
              <a:buChar char="l"/>
            </a:pPr>
            <a:r>
              <a:rPr lang="zh-CN" altLang="en-US" sz="2000"/>
              <a:t>结构化系统生命周期法是国际公认的标准化方法，过程</a:t>
            </a:r>
          </a:p>
          <a:p>
            <a:pPr>
              <a:buFont typeface="Wingdings" pitchFamily="2" charset="2"/>
              <a:buNone/>
            </a:pPr>
            <a:r>
              <a:rPr lang="zh-CN" altLang="en-US" sz="2000"/>
              <a:t>严密，思路清晰，但总体思路上比较保守，是以不变应万</a:t>
            </a:r>
          </a:p>
          <a:p>
            <a:pPr>
              <a:buFont typeface="Wingdings" pitchFamily="2" charset="2"/>
              <a:buNone/>
            </a:pPr>
            <a:r>
              <a:rPr lang="zh-CN" altLang="en-US" sz="2000"/>
              <a:t>变适应环境的变化</a:t>
            </a:r>
            <a:r>
              <a:rPr lang="zh-CN" altLang="en-US" sz="2000">
                <a:sym typeface="Arial" pitchFamily="34" charset="0"/>
              </a:rPr>
              <a:t>。</a:t>
            </a:r>
          </a:p>
        </p:txBody>
      </p:sp>
      <p:sp>
        <p:nvSpPr>
          <p:cNvPr id="23560" name="AutoShape 8"/>
          <p:cNvSpPr>
            <a:spLocks noChangeArrowheads="1"/>
          </p:cNvSpPr>
          <p:nvPr/>
        </p:nvSpPr>
        <p:spPr bwMode="auto">
          <a:xfrm>
            <a:off x="1620838" y="3286125"/>
            <a:ext cx="6840537" cy="1223963"/>
          </a:xfrm>
          <a:prstGeom prst="roundRect">
            <a:avLst>
              <a:gd name="adj" fmla="val 11921"/>
            </a:avLst>
          </a:prstGeom>
          <a:noFill/>
          <a:ln w="3175">
            <a:solidFill>
              <a:srgbClr val="008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69696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buFont typeface="Wingdings" pitchFamily="2" charset="2"/>
              <a:buChar char="l"/>
            </a:pPr>
            <a:r>
              <a:rPr lang="zh-CN" altLang="en-US" sz="2000">
                <a:sym typeface="Arial" pitchFamily="34" charset="0"/>
              </a:rPr>
              <a:t>原型法强调开发人员与用户的交流，该方法开发的管理信息系统具有较强的动态适应性，原型法对于中小型的管理信息系统开发效果较好，但原型法在计算机开发工具上要求较高。</a:t>
            </a:r>
          </a:p>
        </p:txBody>
      </p:sp>
      <p:sp>
        <p:nvSpPr>
          <p:cNvPr id="23561" name="AutoShape 9"/>
          <p:cNvSpPr>
            <a:spLocks noChangeArrowheads="1"/>
          </p:cNvSpPr>
          <p:nvPr/>
        </p:nvSpPr>
        <p:spPr bwMode="auto">
          <a:xfrm>
            <a:off x="1620838" y="4725988"/>
            <a:ext cx="6840537" cy="1006475"/>
          </a:xfrm>
          <a:prstGeom prst="roundRect">
            <a:avLst>
              <a:gd name="adj" fmla="val 11921"/>
            </a:avLst>
          </a:prstGeom>
          <a:noFill/>
          <a:ln w="3175">
            <a:solidFill>
              <a:srgbClr val="3366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69696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Font typeface="Wingdings" pitchFamily="2" charset="2"/>
              <a:buChar char="l"/>
            </a:pPr>
            <a:r>
              <a:rPr lang="zh-CN" altLang="en-US" sz="2000">
                <a:sym typeface="Arial" pitchFamily="34" charset="0"/>
              </a:rPr>
              <a:t>面向对象方法是一种新颖、具有独特优点的方法，特别适</a:t>
            </a:r>
          </a:p>
          <a:p>
            <a:pPr>
              <a:buFont typeface="Wingdings" pitchFamily="2" charset="2"/>
              <a:buNone/>
            </a:pPr>
            <a:r>
              <a:rPr lang="zh-CN" altLang="en-US" sz="2000">
                <a:sym typeface="Arial" pitchFamily="34" charset="0"/>
              </a:rPr>
              <a:t>合系统分析与设计，缺点在于在没有进行全面的系统性调</a:t>
            </a:r>
          </a:p>
          <a:p>
            <a:pPr>
              <a:buFont typeface="Wingdings" pitchFamily="2" charset="2"/>
              <a:buNone/>
            </a:pPr>
            <a:r>
              <a:rPr lang="zh-CN" altLang="en-US" sz="2000">
                <a:sym typeface="Arial" pitchFamily="34" charset="0"/>
              </a:rPr>
              <a:t>查分析之前，把握这个系统结构有困难。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1908175" y="333375"/>
            <a:ext cx="72358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/>
              <a:t>3.4  管理信息系统的开发方法</a:t>
            </a:r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107950" y="1052513"/>
            <a:ext cx="684053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/>
              <a:t>   3.4.5  计算机辅助软件工程（CASE）</a:t>
            </a:r>
            <a:endParaRPr lang="zh-CN" altLang="en-US" sz="2800" b="0"/>
          </a:p>
        </p:txBody>
      </p:sp>
      <p:sp>
        <p:nvSpPr>
          <p:cNvPr id="24586" name="AutoShape 10"/>
          <p:cNvSpPr>
            <a:spLocks noChangeArrowheads="1"/>
          </p:cNvSpPr>
          <p:nvPr/>
        </p:nvSpPr>
        <p:spPr bwMode="auto">
          <a:xfrm>
            <a:off x="684213" y="3162300"/>
            <a:ext cx="1368425" cy="1543050"/>
          </a:xfrm>
          <a:prstGeom prst="roundRect">
            <a:avLst>
              <a:gd name="adj" fmla="val 13745"/>
            </a:avLst>
          </a:prstGeom>
          <a:solidFill>
            <a:srgbClr val="E9C2C1">
              <a:alpha val="31000"/>
            </a:srgbClr>
          </a:solidFill>
          <a:ln w="38100">
            <a:solidFill>
              <a:srgbClr val="003366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eaLnBrk="0" hangingPunct="0">
              <a:lnSpc>
                <a:spcPct val="110000"/>
              </a:lnSpc>
            </a:pPr>
            <a:r>
              <a:rPr lang="zh-CN" altLang="en-US"/>
              <a:t>CASE</a:t>
            </a:r>
            <a:endParaRPr lang="zh-CN" altLang="en-US" sz="1800" b="0">
              <a:solidFill>
                <a:schemeClr val="tx1"/>
              </a:solidFill>
            </a:endParaRPr>
          </a:p>
        </p:txBody>
      </p:sp>
      <p:sp>
        <p:nvSpPr>
          <p:cNvPr id="24587" name="AutoShape 11"/>
          <p:cNvSpPr>
            <a:spLocks noChangeArrowheads="1"/>
          </p:cNvSpPr>
          <p:nvPr/>
        </p:nvSpPr>
        <p:spPr bwMode="auto">
          <a:xfrm>
            <a:off x="3135313" y="1630363"/>
            <a:ext cx="5256212" cy="2008187"/>
          </a:xfrm>
          <a:prstGeom prst="roundRect">
            <a:avLst>
              <a:gd name="adj" fmla="val 13745"/>
            </a:avLst>
          </a:prstGeom>
          <a:solidFill>
            <a:srgbClr val="CC99FF">
              <a:alpha val="31000"/>
            </a:srgbClr>
          </a:solidFill>
          <a:ln w="38100">
            <a:solidFill>
              <a:srgbClr val="003366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eaLnBrk="0" hangingPunct="0">
              <a:lnSpc>
                <a:spcPct val="120000"/>
              </a:lnSpc>
            </a:pPr>
            <a:r>
              <a:rPr lang="zh-CN" altLang="en-US" sz="2000" dirty="0">
                <a:sym typeface="Arial" pitchFamily="34" charset="0"/>
              </a:rPr>
              <a:t>方法提出背景：系统开发周期长，工作效率低 ；质量得不到保证，数据一致性差 ；文档工作不规范 ；系统维护工作量大。其实质是利用一些</a:t>
            </a:r>
            <a:r>
              <a:rPr lang="en-US" sz="2000" dirty="0">
                <a:sym typeface="Arial" pitchFamily="34" charset="0"/>
              </a:rPr>
              <a:t>CASE</a:t>
            </a:r>
            <a:r>
              <a:rPr lang="zh-CN" altLang="en-US" sz="2000" dirty="0">
                <a:sym typeface="Arial" pitchFamily="34" charset="0"/>
              </a:rPr>
              <a:t>工具（软件）实现开发过程的自动化。</a:t>
            </a:r>
          </a:p>
        </p:txBody>
      </p:sp>
      <p:sp>
        <p:nvSpPr>
          <p:cNvPr id="24588" name="AutoShape 12"/>
          <p:cNvSpPr>
            <a:spLocks noChangeArrowheads="1"/>
          </p:cNvSpPr>
          <p:nvPr/>
        </p:nvSpPr>
        <p:spPr bwMode="auto">
          <a:xfrm>
            <a:off x="3132138" y="3771900"/>
            <a:ext cx="5327650" cy="1314450"/>
          </a:xfrm>
          <a:prstGeom prst="roundRect">
            <a:avLst>
              <a:gd name="adj" fmla="val 13745"/>
            </a:avLst>
          </a:prstGeom>
          <a:solidFill>
            <a:srgbClr val="CC99FF">
              <a:alpha val="31000"/>
            </a:srgbClr>
          </a:solidFill>
          <a:ln w="38100">
            <a:solidFill>
              <a:srgbClr val="003366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eaLnBrk="0" hangingPunct="0">
              <a:lnSpc>
                <a:spcPct val="120000"/>
              </a:lnSpc>
            </a:pPr>
            <a:r>
              <a:rPr lang="zh-CN" altLang="en-US" sz="2000">
                <a:sym typeface="Arial" pitchFamily="34" charset="0"/>
              </a:rPr>
              <a:t>它不是一种开发方法，它只是一种开发环境。采用CASE进行开发，必须结合一种具体的开发方法</a:t>
            </a:r>
            <a:r>
              <a:rPr lang="zh-CN" altLang="en-US" sz="2000" b="0">
                <a:sym typeface="Arial" pitchFamily="34" charset="0"/>
              </a:rPr>
              <a:t>。</a:t>
            </a:r>
          </a:p>
        </p:txBody>
      </p:sp>
      <p:sp>
        <p:nvSpPr>
          <p:cNvPr id="24589" name="AutoShape 13"/>
          <p:cNvSpPr>
            <a:spLocks noChangeArrowheads="1"/>
          </p:cNvSpPr>
          <p:nvPr/>
        </p:nvSpPr>
        <p:spPr bwMode="auto">
          <a:xfrm>
            <a:off x="2124075" y="3698875"/>
            <a:ext cx="935038" cy="536575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C0C0C0">
              <a:alpha val="31000"/>
            </a:srgbClr>
          </a:solidFill>
          <a:ln w="25400">
            <a:solidFill>
              <a:srgbClr val="0033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90" name="AutoShape 14"/>
          <p:cNvSpPr>
            <a:spLocks noChangeArrowheads="1"/>
          </p:cNvSpPr>
          <p:nvPr/>
        </p:nvSpPr>
        <p:spPr bwMode="auto">
          <a:xfrm>
            <a:off x="3132138" y="5229225"/>
            <a:ext cx="5327650" cy="1314450"/>
          </a:xfrm>
          <a:prstGeom prst="roundRect">
            <a:avLst>
              <a:gd name="adj" fmla="val 13745"/>
            </a:avLst>
          </a:prstGeom>
          <a:solidFill>
            <a:srgbClr val="CC99FF">
              <a:alpha val="31000"/>
            </a:srgbClr>
          </a:solidFill>
          <a:ln w="38100">
            <a:solidFill>
              <a:srgbClr val="003366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eaLnBrk="0" hangingPunct="0">
              <a:lnSpc>
                <a:spcPct val="120000"/>
              </a:lnSpc>
            </a:pPr>
            <a:r>
              <a:rPr lang="zh-CN" altLang="en-US" sz="2000">
                <a:sym typeface="Arial" pitchFamily="34" charset="0"/>
              </a:rPr>
              <a:t>CASE工具支持功能来分有三种：软件生成工具；系统需求分析与设计工具；集成化开发工具。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 idx="4294967295"/>
          </p:nvPr>
        </p:nvSpPr>
        <p:spPr>
          <a:xfrm>
            <a:off x="990600" y="276225"/>
            <a:ext cx="5638800" cy="942975"/>
          </a:xfrm>
          <a:prstGeom prst="rect">
            <a:avLst/>
          </a:prstGeom>
        </p:spPr>
        <p:txBody>
          <a:bodyPr/>
          <a:lstStyle/>
          <a:p>
            <a:r>
              <a:rPr lang="en-US" altLang="zh-CN" smtClean="0"/>
              <a:t>Case</a:t>
            </a:r>
            <a:r>
              <a:rPr lang="zh-CN" altLang="en-US" smtClean="0"/>
              <a:t>技术的演进</a:t>
            </a:r>
          </a:p>
        </p:txBody>
      </p:sp>
      <p:pic>
        <p:nvPicPr>
          <p:cNvPr id="9219" name="内容占位符 3"/>
          <p:cNvPicPr>
            <a:picLocks noGrp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8150" y="1444625"/>
            <a:ext cx="8493125" cy="4535488"/>
          </a:xfrm>
        </p:spPr>
      </p:pic>
    </p:spTree>
    <p:extLst>
      <p:ext uri="{BB962C8B-B14F-4D97-AF65-F5344CB8AC3E}">
        <p14:creationId xmlns:p14="http://schemas.microsoft.com/office/powerpoint/2010/main" val="35922810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CASE开发工具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zh-CN" altLang="en-US" sz="3200" smtClean="0">
                <a:latin typeface="楷体" pitchFamily="49" charset="-122"/>
                <a:ea typeface="楷体" pitchFamily="49" charset="-122"/>
              </a:rPr>
              <a:t>IBM Ratinal工具</a:t>
            </a:r>
          </a:p>
          <a:p>
            <a:pPr>
              <a:buFontTx/>
              <a:buNone/>
            </a:pPr>
            <a:r>
              <a:rPr lang="zh-CN" altLang="en-US" sz="2000" smtClean="0">
                <a:latin typeface="楷体" pitchFamily="49" charset="-122"/>
                <a:ea typeface="楷体" pitchFamily="49" charset="-122"/>
              </a:rPr>
              <a:t>      </a:t>
            </a:r>
            <a:r>
              <a:rPr lang="zh-CN" altLang="en-US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2800" smtClean="0">
                <a:latin typeface="楷体" pitchFamily="49" charset="-122"/>
                <a:ea typeface="楷体" pitchFamily="49" charset="-122"/>
              </a:rPr>
              <a:t>Rational是专门从事CASE工具研制与开发的软件公司。2003年被IBM收购，该公司所研发的Rational系列软件是完整的CASE集成工具，贯穿从需求分析到软件维护整个软件生命周期。 </a:t>
            </a:r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5410200" y="3962400"/>
            <a:ext cx="129857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/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4416425" y="3246438"/>
            <a:ext cx="213677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/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4416425" y="3246438"/>
            <a:ext cx="327977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/>
          </a:p>
        </p:txBody>
      </p:sp>
      <p:pic>
        <p:nvPicPr>
          <p:cNvPr id="16391" name="Picture 7" descr="未命名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43400" y="1676400"/>
            <a:ext cx="4572000" cy="4037013"/>
          </a:xfrm>
          <a:noFill/>
        </p:spPr>
      </p:pic>
    </p:spTree>
    <p:extLst>
      <p:ext uri="{BB962C8B-B14F-4D97-AF65-F5344CB8AC3E}">
        <p14:creationId xmlns:p14="http://schemas.microsoft.com/office/powerpoint/2010/main" val="3397284445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42925" y="53975"/>
            <a:ext cx="7392988" cy="563563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zh-CN" altLang="en-US" sz="3200" dirty="0" smtClean="0"/>
              <a:t>管理信息系统开发方法历史回顾</a:t>
            </a:r>
            <a:endParaRPr lang="en-US" altLang="zh-CN" sz="3200" dirty="0" smtClean="0"/>
          </a:p>
        </p:txBody>
      </p:sp>
      <p:sp>
        <p:nvSpPr>
          <p:cNvPr id="10445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86153" y="980728"/>
            <a:ext cx="7632700" cy="93662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管理信息系统开发方法</a:t>
            </a:r>
            <a:r>
              <a:rPr lang="zh-CN" altLang="en-US" sz="2400" dirty="0">
                <a:solidFill>
                  <a:srgbClr val="E4E925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zh-CN" altLang="en-US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是指管理信息系统开发过程中的指导思想、逻辑、途径以及工具的组合。</a:t>
            </a:r>
            <a:endParaRPr lang="zh-CN" altLang="en-US" sz="2400" dirty="0"/>
          </a:p>
        </p:txBody>
      </p:sp>
      <p:sp>
        <p:nvSpPr>
          <p:cNvPr id="104466" name="AutoShape 18"/>
          <p:cNvSpPr>
            <a:spLocks noChangeArrowheads="1"/>
          </p:cNvSpPr>
          <p:nvPr/>
        </p:nvSpPr>
        <p:spPr bwMode="auto">
          <a:xfrm>
            <a:off x="947440" y="3860205"/>
            <a:ext cx="1187450" cy="1296987"/>
          </a:xfrm>
          <a:prstGeom prst="roundRect">
            <a:avLst>
              <a:gd name="adj" fmla="val 13745"/>
            </a:avLst>
          </a:prstGeom>
          <a:noFill/>
          <a:ln w="381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>
                    <a:alpha val="3098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5782" tIns="47891" rIns="95782" bIns="47891" anchor="ctr"/>
          <a:lstStyle/>
          <a:p>
            <a:pPr algn="l" defTabSz="957263" eaLnBrk="0" hangingPunct="0"/>
            <a:r>
              <a:rPr lang="zh-CN" altLang="en-US" sz="1600" b="1">
                <a:latin typeface="Verdana" pitchFamily="34" charset="0"/>
              </a:rPr>
              <a:t>面向处理</a:t>
            </a:r>
          </a:p>
        </p:txBody>
      </p:sp>
      <p:sp>
        <p:nvSpPr>
          <p:cNvPr id="104468" name="AutoShape 20"/>
          <p:cNvSpPr>
            <a:spLocks noChangeArrowheads="1"/>
          </p:cNvSpPr>
          <p:nvPr/>
        </p:nvSpPr>
        <p:spPr bwMode="gray">
          <a:xfrm>
            <a:off x="2196802" y="2852142"/>
            <a:ext cx="347663" cy="393700"/>
          </a:xfrm>
          <a:prstGeom prst="chevron">
            <a:avLst>
              <a:gd name="adj" fmla="val 52514"/>
            </a:avLst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100" b="1">
              <a:ea typeface="Gulim" pitchFamily="34" charset="-127"/>
            </a:endParaRPr>
          </a:p>
        </p:txBody>
      </p:sp>
      <p:grpSp>
        <p:nvGrpSpPr>
          <p:cNvPr id="104532" name="Group 84"/>
          <p:cNvGrpSpPr>
            <a:grpSpLocks/>
          </p:cNvGrpSpPr>
          <p:nvPr/>
        </p:nvGrpSpPr>
        <p:grpSpPr bwMode="auto">
          <a:xfrm>
            <a:off x="910927" y="2420342"/>
            <a:ext cx="1223963" cy="1239838"/>
            <a:chOff x="249" y="1424"/>
            <a:chExt cx="771" cy="781"/>
          </a:xfrm>
        </p:grpSpPr>
        <p:sp>
          <p:nvSpPr>
            <p:cNvPr id="104475" name="Oval 27"/>
            <p:cNvSpPr>
              <a:spLocks noChangeArrowheads="1"/>
            </p:cNvSpPr>
            <p:nvPr/>
          </p:nvSpPr>
          <p:spPr bwMode="gray">
            <a:xfrm>
              <a:off x="249" y="1424"/>
              <a:ext cx="771" cy="781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tint val="0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zh-CN" altLang="en-US" sz="2100" b="1">
                <a:latin typeface="Arial" charset="0"/>
                <a:ea typeface="Gulim" pitchFamily="34" charset="-127"/>
              </a:endParaRPr>
            </a:p>
          </p:txBody>
        </p:sp>
        <p:sp>
          <p:nvSpPr>
            <p:cNvPr id="104476" name="Oval 28"/>
            <p:cNvSpPr>
              <a:spLocks noChangeArrowheads="1"/>
            </p:cNvSpPr>
            <p:nvPr/>
          </p:nvSpPr>
          <p:spPr bwMode="gray">
            <a:xfrm>
              <a:off x="249" y="1424"/>
              <a:ext cx="771" cy="781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alpha val="32001"/>
                  </a:schemeClr>
                </a:gs>
                <a:gs pos="100000">
                  <a:schemeClr val="folHlink">
                    <a:gamma/>
                    <a:shade val="0"/>
                    <a:invGamma/>
                    <a:alpha val="89999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zh-CN" altLang="en-US" sz="2100" b="1">
                <a:latin typeface="Arial" charset="0"/>
                <a:ea typeface="Gulim" pitchFamily="34" charset="-127"/>
              </a:endParaRPr>
            </a:p>
          </p:txBody>
        </p:sp>
        <p:sp>
          <p:nvSpPr>
            <p:cNvPr id="104477" name="Oval 29"/>
            <p:cNvSpPr>
              <a:spLocks noChangeArrowheads="1"/>
            </p:cNvSpPr>
            <p:nvPr/>
          </p:nvSpPr>
          <p:spPr bwMode="gray">
            <a:xfrm>
              <a:off x="319" y="1493"/>
              <a:ext cx="671" cy="679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54118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 sz="2100" b="1">
                <a:latin typeface="Arial" charset="0"/>
                <a:ea typeface="Gulim" pitchFamily="34" charset="-127"/>
              </a:endParaRPr>
            </a:p>
          </p:txBody>
        </p:sp>
        <p:sp>
          <p:nvSpPr>
            <p:cNvPr id="104478" name="Oval 30"/>
            <p:cNvSpPr>
              <a:spLocks noChangeArrowheads="1"/>
            </p:cNvSpPr>
            <p:nvPr/>
          </p:nvSpPr>
          <p:spPr bwMode="gray">
            <a:xfrm>
              <a:off x="317" y="1479"/>
              <a:ext cx="671" cy="679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63529"/>
                    <a:invGamma/>
                  </a:schemeClr>
                </a:gs>
                <a:gs pos="100000">
                  <a:schemeClr val="folHlink">
                    <a:alpha val="0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 sz="2100" b="1">
                <a:latin typeface="Arial" charset="0"/>
                <a:ea typeface="Gulim" pitchFamily="34" charset="-127"/>
              </a:endParaRPr>
            </a:p>
          </p:txBody>
        </p:sp>
        <p:sp>
          <p:nvSpPr>
            <p:cNvPr id="5238" name="Oval 31"/>
            <p:cNvSpPr>
              <a:spLocks noChangeArrowheads="1"/>
            </p:cNvSpPr>
            <p:nvPr/>
          </p:nvSpPr>
          <p:spPr bwMode="gray">
            <a:xfrm>
              <a:off x="366" y="1540"/>
              <a:ext cx="604" cy="611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 sz="2100" b="1">
                <a:ea typeface="Gulim" pitchFamily="34" charset="-127"/>
              </a:endParaRPr>
            </a:p>
          </p:txBody>
        </p:sp>
        <p:grpSp>
          <p:nvGrpSpPr>
            <p:cNvPr id="5239" name="Group 32"/>
            <p:cNvGrpSpPr>
              <a:grpSpLocks/>
            </p:cNvGrpSpPr>
            <p:nvPr/>
          </p:nvGrpSpPr>
          <p:grpSpPr bwMode="auto">
            <a:xfrm>
              <a:off x="379" y="1552"/>
              <a:ext cx="584" cy="591"/>
              <a:chOff x="4166" y="1706"/>
              <a:chExt cx="1252" cy="1252"/>
            </a:xfrm>
          </p:grpSpPr>
          <p:sp>
            <p:nvSpPr>
              <p:cNvPr id="5241" name="Oval 33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 sz="2100" b="1">
                  <a:ea typeface="Gulim" pitchFamily="34" charset="-127"/>
                </a:endParaRPr>
              </a:p>
            </p:txBody>
          </p:sp>
          <p:sp>
            <p:nvSpPr>
              <p:cNvPr id="5242" name="Oval 34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 sz="2100" b="1">
                  <a:ea typeface="Gulim" pitchFamily="34" charset="-127"/>
                </a:endParaRPr>
              </a:p>
            </p:txBody>
          </p:sp>
          <p:sp>
            <p:nvSpPr>
              <p:cNvPr id="5243" name="Oval 35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 sz="2100" b="1">
                  <a:ea typeface="Gulim" pitchFamily="34" charset="-127"/>
                </a:endParaRPr>
              </a:p>
            </p:txBody>
          </p:sp>
          <p:sp>
            <p:nvSpPr>
              <p:cNvPr id="5244" name="Oval 36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 sz="2100" b="1">
                  <a:ea typeface="Gulim" pitchFamily="34" charset="-127"/>
                </a:endParaRPr>
              </a:p>
            </p:txBody>
          </p:sp>
        </p:grpSp>
        <p:sp>
          <p:nvSpPr>
            <p:cNvPr id="5240" name="Text Box 52"/>
            <p:cNvSpPr txBox="1">
              <a:spLocks noChangeArrowheads="1"/>
            </p:cNvSpPr>
            <p:nvPr/>
          </p:nvSpPr>
          <p:spPr bwMode="gray">
            <a:xfrm>
              <a:off x="340" y="1679"/>
              <a:ext cx="664" cy="3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5782" tIns="47891" rIns="95782" bIns="47891">
              <a:spAutoFit/>
            </a:bodyPr>
            <a:lstStyle>
              <a:lvl1pPr defTabSz="957263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defTabSz="957263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defTabSz="957263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defTabSz="957263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defTabSz="957263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defTabSz="9572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defTabSz="9572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defTabSz="9572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defTabSz="9572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r>
                <a:rPr lang="en-US" altLang="zh-CN" sz="2500">
                  <a:solidFill>
                    <a:srgbClr val="000000"/>
                  </a:solidFill>
                </a:rPr>
                <a:t>1950s</a:t>
              </a:r>
            </a:p>
          </p:txBody>
        </p:sp>
      </p:grpSp>
      <p:grpSp>
        <p:nvGrpSpPr>
          <p:cNvPr id="104533" name="Group 85"/>
          <p:cNvGrpSpPr>
            <a:grpSpLocks/>
          </p:cNvGrpSpPr>
          <p:nvPr/>
        </p:nvGrpSpPr>
        <p:grpSpPr bwMode="auto">
          <a:xfrm>
            <a:off x="2639715" y="2477492"/>
            <a:ext cx="1223962" cy="1239838"/>
            <a:chOff x="249" y="1424"/>
            <a:chExt cx="771" cy="781"/>
          </a:xfrm>
        </p:grpSpPr>
        <p:sp>
          <p:nvSpPr>
            <p:cNvPr id="104534" name="Oval 86"/>
            <p:cNvSpPr>
              <a:spLocks noChangeArrowheads="1"/>
            </p:cNvSpPr>
            <p:nvPr/>
          </p:nvSpPr>
          <p:spPr bwMode="gray">
            <a:xfrm>
              <a:off x="249" y="1424"/>
              <a:ext cx="771" cy="781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tint val="0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zh-CN" altLang="en-US" sz="2100" b="1">
                <a:latin typeface="Arial" charset="0"/>
                <a:ea typeface="Gulim" pitchFamily="34" charset="-127"/>
              </a:endParaRPr>
            </a:p>
          </p:txBody>
        </p:sp>
        <p:sp>
          <p:nvSpPr>
            <p:cNvPr id="104535" name="Oval 87"/>
            <p:cNvSpPr>
              <a:spLocks noChangeArrowheads="1"/>
            </p:cNvSpPr>
            <p:nvPr/>
          </p:nvSpPr>
          <p:spPr bwMode="gray">
            <a:xfrm>
              <a:off x="249" y="1424"/>
              <a:ext cx="771" cy="781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alpha val="32001"/>
                  </a:schemeClr>
                </a:gs>
                <a:gs pos="100000">
                  <a:schemeClr val="folHlink">
                    <a:gamma/>
                    <a:shade val="0"/>
                    <a:invGamma/>
                    <a:alpha val="89999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zh-CN" altLang="en-US" sz="2100" b="1">
                <a:latin typeface="Arial" charset="0"/>
                <a:ea typeface="Gulim" pitchFamily="34" charset="-127"/>
              </a:endParaRPr>
            </a:p>
          </p:txBody>
        </p:sp>
        <p:sp>
          <p:nvSpPr>
            <p:cNvPr id="104536" name="Oval 88"/>
            <p:cNvSpPr>
              <a:spLocks noChangeArrowheads="1"/>
            </p:cNvSpPr>
            <p:nvPr/>
          </p:nvSpPr>
          <p:spPr bwMode="gray">
            <a:xfrm>
              <a:off x="319" y="1493"/>
              <a:ext cx="671" cy="679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54118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 sz="2100" b="1">
                <a:latin typeface="Arial" charset="0"/>
                <a:ea typeface="Gulim" pitchFamily="34" charset="-127"/>
              </a:endParaRPr>
            </a:p>
          </p:txBody>
        </p:sp>
        <p:sp>
          <p:nvSpPr>
            <p:cNvPr id="104537" name="Oval 89"/>
            <p:cNvSpPr>
              <a:spLocks noChangeArrowheads="1"/>
            </p:cNvSpPr>
            <p:nvPr/>
          </p:nvSpPr>
          <p:spPr bwMode="gray">
            <a:xfrm>
              <a:off x="317" y="1479"/>
              <a:ext cx="671" cy="679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63529"/>
                    <a:invGamma/>
                  </a:schemeClr>
                </a:gs>
                <a:gs pos="100000">
                  <a:schemeClr val="folHlink">
                    <a:alpha val="0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 sz="2100" b="1">
                <a:latin typeface="Arial" charset="0"/>
                <a:ea typeface="Gulim" pitchFamily="34" charset="-127"/>
              </a:endParaRPr>
            </a:p>
          </p:txBody>
        </p:sp>
        <p:sp>
          <p:nvSpPr>
            <p:cNvPr id="5227" name="Oval 90"/>
            <p:cNvSpPr>
              <a:spLocks noChangeArrowheads="1"/>
            </p:cNvSpPr>
            <p:nvPr/>
          </p:nvSpPr>
          <p:spPr bwMode="gray">
            <a:xfrm>
              <a:off x="366" y="1540"/>
              <a:ext cx="604" cy="611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 sz="2100" b="1">
                <a:ea typeface="Gulim" pitchFamily="34" charset="-127"/>
              </a:endParaRPr>
            </a:p>
          </p:txBody>
        </p:sp>
        <p:grpSp>
          <p:nvGrpSpPr>
            <p:cNvPr id="5228" name="Group 91"/>
            <p:cNvGrpSpPr>
              <a:grpSpLocks/>
            </p:cNvGrpSpPr>
            <p:nvPr/>
          </p:nvGrpSpPr>
          <p:grpSpPr bwMode="auto">
            <a:xfrm>
              <a:off x="379" y="1552"/>
              <a:ext cx="584" cy="591"/>
              <a:chOff x="4166" y="1706"/>
              <a:chExt cx="1252" cy="1252"/>
            </a:xfrm>
          </p:grpSpPr>
          <p:sp>
            <p:nvSpPr>
              <p:cNvPr id="5230" name="Oval 92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 sz="2100" b="1">
                  <a:ea typeface="Gulim" pitchFamily="34" charset="-127"/>
                </a:endParaRPr>
              </a:p>
            </p:txBody>
          </p:sp>
          <p:sp>
            <p:nvSpPr>
              <p:cNvPr id="5231" name="Oval 93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 sz="2100" b="1">
                  <a:ea typeface="Gulim" pitchFamily="34" charset="-127"/>
                </a:endParaRPr>
              </a:p>
            </p:txBody>
          </p:sp>
          <p:sp>
            <p:nvSpPr>
              <p:cNvPr id="5232" name="Oval 94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 sz="2100" b="1">
                  <a:ea typeface="Gulim" pitchFamily="34" charset="-127"/>
                </a:endParaRPr>
              </a:p>
            </p:txBody>
          </p:sp>
          <p:sp>
            <p:nvSpPr>
              <p:cNvPr id="5233" name="Oval 95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 sz="2100" b="1">
                  <a:ea typeface="Gulim" pitchFamily="34" charset="-127"/>
                </a:endParaRPr>
              </a:p>
            </p:txBody>
          </p:sp>
        </p:grpSp>
        <p:sp>
          <p:nvSpPr>
            <p:cNvPr id="5229" name="Text Box 96"/>
            <p:cNvSpPr txBox="1">
              <a:spLocks noChangeArrowheads="1"/>
            </p:cNvSpPr>
            <p:nvPr/>
          </p:nvSpPr>
          <p:spPr bwMode="gray">
            <a:xfrm>
              <a:off x="340" y="1679"/>
              <a:ext cx="664" cy="3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5782" tIns="47891" rIns="95782" bIns="47891">
              <a:spAutoFit/>
            </a:bodyPr>
            <a:lstStyle>
              <a:lvl1pPr defTabSz="957263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defTabSz="957263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defTabSz="957263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defTabSz="957263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defTabSz="957263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defTabSz="9572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defTabSz="9572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defTabSz="9572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defTabSz="9572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r>
                <a:rPr lang="en-US" altLang="zh-CN" sz="2500">
                  <a:solidFill>
                    <a:srgbClr val="000000"/>
                  </a:solidFill>
                </a:rPr>
                <a:t>1960s</a:t>
              </a:r>
            </a:p>
          </p:txBody>
        </p:sp>
      </p:grpSp>
      <p:sp>
        <p:nvSpPr>
          <p:cNvPr id="104546" name="AutoShape 98"/>
          <p:cNvSpPr>
            <a:spLocks noChangeArrowheads="1"/>
          </p:cNvSpPr>
          <p:nvPr/>
        </p:nvSpPr>
        <p:spPr bwMode="gray">
          <a:xfrm>
            <a:off x="3947815" y="2852142"/>
            <a:ext cx="347662" cy="393700"/>
          </a:xfrm>
          <a:prstGeom prst="chevron">
            <a:avLst>
              <a:gd name="adj" fmla="val 52514"/>
            </a:avLst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100" b="1">
              <a:ea typeface="Gulim" pitchFamily="34" charset="-127"/>
            </a:endParaRPr>
          </a:p>
        </p:txBody>
      </p:sp>
      <p:sp>
        <p:nvSpPr>
          <p:cNvPr id="104547" name="AutoShape 99"/>
          <p:cNvSpPr>
            <a:spLocks noChangeArrowheads="1"/>
          </p:cNvSpPr>
          <p:nvPr/>
        </p:nvSpPr>
        <p:spPr bwMode="auto">
          <a:xfrm>
            <a:off x="2639715" y="3860205"/>
            <a:ext cx="1187450" cy="1296987"/>
          </a:xfrm>
          <a:prstGeom prst="roundRect">
            <a:avLst>
              <a:gd name="adj" fmla="val 13745"/>
            </a:avLst>
          </a:prstGeom>
          <a:noFill/>
          <a:ln w="381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>
                    <a:alpha val="3098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5782" tIns="47891" rIns="95782" bIns="47891" anchor="ctr"/>
          <a:lstStyle/>
          <a:p>
            <a:pPr algn="l" defTabSz="957263" eaLnBrk="0" hangingPunct="0"/>
            <a:r>
              <a:rPr lang="zh-CN" altLang="en-US" sz="1600" b="1">
                <a:latin typeface="Verdana" pitchFamily="34" charset="0"/>
              </a:rPr>
              <a:t>面向数据</a:t>
            </a:r>
          </a:p>
        </p:txBody>
      </p:sp>
      <p:sp>
        <p:nvSpPr>
          <p:cNvPr id="104548" name="AutoShape 100"/>
          <p:cNvSpPr>
            <a:spLocks noChangeArrowheads="1"/>
          </p:cNvSpPr>
          <p:nvPr/>
        </p:nvSpPr>
        <p:spPr bwMode="auto">
          <a:xfrm>
            <a:off x="4139902" y="3860205"/>
            <a:ext cx="1800225" cy="1296987"/>
          </a:xfrm>
          <a:prstGeom prst="roundRect">
            <a:avLst>
              <a:gd name="adj" fmla="val 13745"/>
            </a:avLst>
          </a:prstGeom>
          <a:noFill/>
          <a:ln w="381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>
                    <a:alpha val="3098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5782" tIns="47891" rIns="95782" bIns="47891" anchor="ctr"/>
          <a:lstStyle/>
          <a:p>
            <a:pPr algn="l" defTabSz="957263" eaLnBrk="0" hangingPunct="0"/>
            <a:r>
              <a:rPr lang="zh-CN" altLang="en-US" sz="1600" b="1">
                <a:latin typeface="Verdana" pitchFamily="34" charset="0"/>
              </a:rPr>
              <a:t>生命周期法</a:t>
            </a:r>
          </a:p>
          <a:p>
            <a:pPr algn="l" defTabSz="957263" eaLnBrk="0" hangingPunct="0"/>
            <a:r>
              <a:rPr lang="zh-CN" altLang="en-US" sz="1600" b="1">
                <a:latin typeface="Verdana" pitchFamily="34" charset="0"/>
              </a:rPr>
              <a:t>瀑布模型</a:t>
            </a:r>
          </a:p>
          <a:p>
            <a:pPr algn="l" defTabSz="957263" eaLnBrk="0" hangingPunct="0"/>
            <a:r>
              <a:rPr lang="zh-CN" altLang="en-US" sz="1600" b="1">
                <a:latin typeface="Verdana" pitchFamily="34" charset="0"/>
              </a:rPr>
              <a:t>结构化开发方法</a:t>
            </a:r>
          </a:p>
        </p:txBody>
      </p:sp>
      <p:grpSp>
        <p:nvGrpSpPr>
          <p:cNvPr id="104549" name="Group 101"/>
          <p:cNvGrpSpPr>
            <a:grpSpLocks/>
          </p:cNvGrpSpPr>
          <p:nvPr/>
        </p:nvGrpSpPr>
        <p:grpSpPr bwMode="auto">
          <a:xfrm>
            <a:off x="4428827" y="2493367"/>
            <a:ext cx="1223963" cy="1239838"/>
            <a:chOff x="249" y="1424"/>
            <a:chExt cx="771" cy="781"/>
          </a:xfrm>
        </p:grpSpPr>
        <p:sp>
          <p:nvSpPr>
            <p:cNvPr id="104550" name="Oval 102"/>
            <p:cNvSpPr>
              <a:spLocks noChangeArrowheads="1"/>
            </p:cNvSpPr>
            <p:nvPr/>
          </p:nvSpPr>
          <p:spPr bwMode="gray">
            <a:xfrm>
              <a:off x="249" y="1424"/>
              <a:ext cx="771" cy="781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tint val="0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zh-CN" altLang="en-US" sz="2100" b="1">
                <a:latin typeface="Arial" charset="0"/>
                <a:ea typeface="Gulim" pitchFamily="34" charset="-127"/>
              </a:endParaRPr>
            </a:p>
          </p:txBody>
        </p:sp>
        <p:sp>
          <p:nvSpPr>
            <p:cNvPr id="104551" name="Oval 103"/>
            <p:cNvSpPr>
              <a:spLocks noChangeArrowheads="1"/>
            </p:cNvSpPr>
            <p:nvPr/>
          </p:nvSpPr>
          <p:spPr bwMode="gray">
            <a:xfrm>
              <a:off x="249" y="1424"/>
              <a:ext cx="771" cy="781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alpha val="32001"/>
                  </a:schemeClr>
                </a:gs>
                <a:gs pos="100000">
                  <a:schemeClr val="folHlink">
                    <a:gamma/>
                    <a:shade val="0"/>
                    <a:invGamma/>
                    <a:alpha val="89999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zh-CN" altLang="en-US" sz="2100" b="1">
                <a:latin typeface="Arial" charset="0"/>
                <a:ea typeface="Gulim" pitchFamily="34" charset="-127"/>
              </a:endParaRPr>
            </a:p>
          </p:txBody>
        </p:sp>
        <p:sp>
          <p:nvSpPr>
            <p:cNvPr id="104552" name="Oval 104"/>
            <p:cNvSpPr>
              <a:spLocks noChangeArrowheads="1"/>
            </p:cNvSpPr>
            <p:nvPr/>
          </p:nvSpPr>
          <p:spPr bwMode="gray">
            <a:xfrm>
              <a:off x="319" y="1493"/>
              <a:ext cx="671" cy="679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54118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 sz="2100" b="1">
                <a:latin typeface="Arial" charset="0"/>
                <a:ea typeface="Gulim" pitchFamily="34" charset="-127"/>
              </a:endParaRPr>
            </a:p>
          </p:txBody>
        </p:sp>
        <p:sp>
          <p:nvSpPr>
            <p:cNvPr id="104553" name="Oval 105"/>
            <p:cNvSpPr>
              <a:spLocks noChangeArrowheads="1"/>
            </p:cNvSpPr>
            <p:nvPr/>
          </p:nvSpPr>
          <p:spPr bwMode="gray">
            <a:xfrm>
              <a:off x="317" y="1479"/>
              <a:ext cx="671" cy="679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63529"/>
                    <a:invGamma/>
                  </a:schemeClr>
                </a:gs>
                <a:gs pos="100000">
                  <a:schemeClr val="folHlink">
                    <a:alpha val="0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 sz="2100" b="1">
                <a:latin typeface="Arial" charset="0"/>
                <a:ea typeface="Gulim" pitchFamily="34" charset="-127"/>
              </a:endParaRPr>
            </a:p>
          </p:txBody>
        </p:sp>
        <p:sp>
          <p:nvSpPr>
            <p:cNvPr id="5216" name="Oval 106"/>
            <p:cNvSpPr>
              <a:spLocks noChangeArrowheads="1"/>
            </p:cNvSpPr>
            <p:nvPr/>
          </p:nvSpPr>
          <p:spPr bwMode="gray">
            <a:xfrm>
              <a:off x="366" y="1540"/>
              <a:ext cx="604" cy="611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 sz="2100" b="1">
                <a:ea typeface="Gulim" pitchFamily="34" charset="-127"/>
              </a:endParaRPr>
            </a:p>
          </p:txBody>
        </p:sp>
        <p:grpSp>
          <p:nvGrpSpPr>
            <p:cNvPr id="5217" name="Group 107"/>
            <p:cNvGrpSpPr>
              <a:grpSpLocks/>
            </p:cNvGrpSpPr>
            <p:nvPr/>
          </p:nvGrpSpPr>
          <p:grpSpPr bwMode="auto">
            <a:xfrm>
              <a:off x="379" y="1552"/>
              <a:ext cx="584" cy="591"/>
              <a:chOff x="4166" y="1706"/>
              <a:chExt cx="1252" cy="1252"/>
            </a:xfrm>
          </p:grpSpPr>
          <p:sp>
            <p:nvSpPr>
              <p:cNvPr id="5219" name="Oval 108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 sz="2100" b="1">
                  <a:ea typeface="Gulim" pitchFamily="34" charset="-127"/>
                </a:endParaRPr>
              </a:p>
            </p:txBody>
          </p:sp>
          <p:sp>
            <p:nvSpPr>
              <p:cNvPr id="5220" name="Oval 109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 sz="2100" b="1">
                  <a:ea typeface="Gulim" pitchFamily="34" charset="-127"/>
                </a:endParaRPr>
              </a:p>
            </p:txBody>
          </p:sp>
          <p:sp>
            <p:nvSpPr>
              <p:cNvPr id="5221" name="Oval 110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 sz="2100" b="1">
                  <a:ea typeface="Gulim" pitchFamily="34" charset="-127"/>
                </a:endParaRPr>
              </a:p>
            </p:txBody>
          </p:sp>
          <p:sp>
            <p:nvSpPr>
              <p:cNvPr id="5222" name="Oval 111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 sz="2100" b="1">
                  <a:ea typeface="Gulim" pitchFamily="34" charset="-127"/>
                </a:endParaRPr>
              </a:p>
            </p:txBody>
          </p:sp>
        </p:grpSp>
        <p:sp>
          <p:nvSpPr>
            <p:cNvPr id="5218" name="Text Box 112"/>
            <p:cNvSpPr txBox="1">
              <a:spLocks noChangeArrowheads="1"/>
            </p:cNvSpPr>
            <p:nvPr/>
          </p:nvSpPr>
          <p:spPr bwMode="gray">
            <a:xfrm>
              <a:off x="340" y="1679"/>
              <a:ext cx="664" cy="3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5782" tIns="47891" rIns="95782" bIns="47891">
              <a:spAutoFit/>
            </a:bodyPr>
            <a:lstStyle>
              <a:lvl1pPr defTabSz="957263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defTabSz="957263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defTabSz="957263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defTabSz="957263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defTabSz="957263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defTabSz="9572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defTabSz="9572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defTabSz="9572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defTabSz="9572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r>
                <a:rPr lang="en-US" altLang="zh-CN" sz="2500">
                  <a:solidFill>
                    <a:srgbClr val="000000"/>
                  </a:solidFill>
                </a:rPr>
                <a:t>1970s</a:t>
              </a:r>
            </a:p>
          </p:txBody>
        </p:sp>
      </p:grpSp>
      <p:sp>
        <p:nvSpPr>
          <p:cNvPr id="104561" name="AutoShape 113"/>
          <p:cNvSpPr>
            <a:spLocks noChangeArrowheads="1"/>
          </p:cNvSpPr>
          <p:nvPr/>
        </p:nvSpPr>
        <p:spPr bwMode="gray">
          <a:xfrm>
            <a:off x="5808365" y="2852142"/>
            <a:ext cx="347662" cy="393700"/>
          </a:xfrm>
          <a:prstGeom prst="chevron">
            <a:avLst>
              <a:gd name="adj" fmla="val 52514"/>
            </a:avLst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100" b="1">
              <a:ea typeface="Gulim" pitchFamily="34" charset="-127"/>
            </a:endParaRPr>
          </a:p>
        </p:txBody>
      </p:sp>
      <p:sp>
        <p:nvSpPr>
          <p:cNvPr id="104562" name="AutoShape 114"/>
          <p:cNvSpPr>
            <a:spLocks noChangeArrowheads="1"/>
          </p:cNvSpPr>
          <p:nvPr/>
        </p:nvSpPr>
        <p:spPr bwMode="auto">
          <a:xfrm>
            <a:off x="6238577" y="3860205"/>
            <a:ext cx="1501775" cy="1296987"/>
          </a:xfrm>
          <a:prstGeom prst="roundRect">
            <a:avLst>
              <a:gd name="adj" fmla="val 13745"/>
            </a:avLst>
          </a:prstGeom>
          <a:noFill/>
          <a:ln w="381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>
                    <a:alpha val="3098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5782" tIns="47891" rIns="95782" bIns="47891" anchor="ctr"/>
          <a:lstStyle/>
          <a:p>
            <a:pPr algn="l" defTabSz="957263" eaLnBrk="0" hangingPunct="0"/>
            <a:r>
              <a:rPr lang="zh-CN" altLang="en-US" sz="1600" b="1">
                <a:latin typeface="Verdana" pitchFamily="34" charset="0"/>
              </a:rPr>
              <a:t>第四代程序设计语言</a:t>
            </a:r>
          </a:p>
          <a:p>
            <a:pPr algn="l" defTabSz="957263" eaLnBrk="0" hangingPunct="0"/>
            <a:r>
              <a:rPr lang="zh-CN" altLang="en-US" sz="1600" b="1">
                <a:latin typeface="Verdana" pitchFamily="34" charset="0"/>
              </a:rPr>
              <a:t>原型法</a:t>
            </a:r>
          </a:p>
          <a:p>
            <a:pPr algn="l" defTabSz="957263" eaLnBrk="0" hangingPunct="0"/>
            <a:endParaRPr lang="en-US" altLang="zh-CN" sz="1600" b="1">
              <a:latin typeface="Verdana" pitchFamily="34" charset="0"/>
            </a:endParaRPr>
          </a:p>
          <a:p>
            <a:pPr algn="l" defTabSz="957263" eaLnBrk="0" hangingPunct="0"/>
            <a:endParaRPr lang="en-US" altLang="zh-CN" sz="1600" b="1">
              <a:latin typeface="Verdana" pitchFamily="34" charset="0"/>
            </a:endParaRPr>
          </a:p>
        </p:txBody>
      </p:sp>
      <p:grpSp>
        <p:nvGrpSpPr>
          <p:cNvPr id="104563" name="Group 115"/>
          <p:cNvGrpSpPr>
            <a:grpSpLocks/>
          </p:cNvGrpSpPr>
          <p:nvPr/>
        </p:nvGrpSpPr>
        <p:grpSpPr bwMode="auto">
          <a:xfrm>
            <a:off x="6373515" y="2493367"/>
            <a:ext cx="1223962" cy="1239838"/>
            <a:chOff x="249" y="1424"/>
            <a:chExt cx="771" cy="781"/>
          </a:xfrm>
        </p:grpSpPr>
        <p:sp>
          <p:nvSpPr>
            <p:cNvPr id="104564" name="Oval 116"/>
            <p:cNvSpPr>
              <a:spLocks noChangeArrowheads="1"/>
            </p:cNvSpPr>
            <p:nvPr/>
          </p:nvSpPr>
          <p:spPr bwMode="gray">
            <a:xfrm>
              <a:off x="249" y="1424"/>
              <a:ext cx="771" cy="781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tint val="0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zh-CN" altLang="en-US" sz="2100" b="1">
                <a:latin typeface="Arial" charset="0"/>
                <a:ea typeface="Gulim" pitchFamily="34" charset="-127"/>
              </a:endParaRPr>
            </a:p>
          </p:txBody>
        </p:sp>
        <p:sp>
          <p:nvSpPr>
            <p:cNvPr id="104565" name="Oval 117"/>
            <p:cNvSpPr>
              <a:spLocks noChangeArrowheads="1"/>
            </p:cNvSpPr>
            <p:nvPr/>
          </p:nvSpPr>
          <p:spPr bwMode="gray">
            <a:xfrm>
              <a:off x="249" y="1424"/>
              <a:ext cx="771" cy="781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alpha val="32001"/>
                  </a:schemeClr>
                </a:gs>
                <a:gs pos="100000">
                  <a:schemeClr val="folHlink">
                    <a:gamma/>
                    <a:shade val="0"/>
                    <a:invGamma/>
                    <a:alpha val="89999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zh-CN" altLang="en-US" sz="2100" b="1">
                <a:latin typeface="Arial" charset="0"/>
                <a:ea typeface="Gulim" pitchFamily="34" charset="-127"/>
              </a:endParaRPr>
            </a:p>
          </p:txBody>
        </p:sp>
        <p:sp>
          <p:nvSpPr>
            <p:cNvPr id="104566" name="Oval 118"/>
            <p:cNvSpPr>
              <a:spLocks noChangeArrowheads="1"/>
            </p:cNvSpPr>
            <p:nvPr/>
          </p:nvSpPr>
          <p:spPr bwMode="gray">
            <a:xfrm>
              <a:off x="319" y="1493"/>
              <a:ext cx="671" cy="679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54118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 sz="2100" b="1">
                <a:latin typeface="Arial" charset="0"/>
                <a:ea typeface="Gulim" pitchFamily="34" charset="-127"/>
              </a:endParaRPr>
            </a:p>
          </p:txBody>
        </p:sp>
        <p:sp>
          <p:nvSpPr>
            <p:cNvPr id="104567" name="Oval 119"/>
            <p:cNvSpPr>
              <a:spLocks noChangeArrowheads="1"/>
            </p:cNvSpPr>
            <p:nvPr/>
          </p:nvSpPr>
          <p:spPr bwMode="gray">
            <a:xfrm>
              <a:off x="317" y="1479"/>
              <a:ext cx="671" cy="679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63529"/>
                    <a:invGamma/>
                  </a:schemeClr>
                </a:gs>
                <a:gs pos="100000">
                  <a:schemeClr val="folHlink">
                    <a:alpha val="0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 sz="2100" b="1">
                <a:latin typeface="Arial" charset="0"/>
                <a:ea typeface="Gulim" pitchFamily="34" charset="-127"/>
              </a:endParaRPr>
            </a:p>
          </p:txBody>
        </p:sp>
        <p:sp>
          <p:nvSpPr>
            <p:cNvPr id="5205" name="Oval 120"/>
            <p:cNvSpPr>
              <a:spLocks noChangeArrowheads="1"/>
            </p:cNvSpPr>
            <p:nvPr/>
          </p:nvSpPr>
          <p:spPr bwMode="gray">
            <a:xfrm>
              <a:off x="366" y="1540"/>
              <a:ext cx="604" cy="611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 sz="2100" b="1">
                <a:ea typeface="Gulim" pitchFamily="34" charset="-127"/>
              </a:endParaRPr>
            </a:p>
          </p:txBody>
        </p:sp>
        <p:grpSp>
          <p:nvGrpSpPr>
            <p:cNvPr id="5206" name="Group 121"/>
            <p:cNvGrpSpPr>
              <a:grpSpLocks/>
            </p:cNvGrpSpPr>
            <p:nvPr/>
          </p:nvGrpSpPr>
          <p:grpSpPr bwMode="auto">
            <a:xfrm>
              <a:off x="379" y="1552"/>
              <a:ext cx="584" cy="591"/>
              <a:chOff x="4166" y="1706"/>
              <a:chExt cx="1252" cy="1252"/>
            </a:xfrm>
          </p:grpSpPr>
          <p:sp>
            <p:nvSpPr>
              <p:cNvPr id="5208" name="Oval 122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 sz="2100" b="1">
                  <a:ea typeface="Gulim" pitchFamily="34" charset="-127"/>
                </a:endParaRPr>
              </a:p>
            </p:txBody>
          </p:sp>
          <p:sp>
            <p:nvSpPr>
              <p:cNvPr id="5209" name="Oval 123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 sz="2100" b="1">
                  <a:ea typeface="Gulim" pitchFamily="34" charset="-127"/>
                </a:endParaRPr>
              </a:p>
            </p:txBody>
          </p:sp>
          <p:sp>
            <p:nvSpPr>
              <p:cNvPr id="5210" name="Oval 124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 sz="2100" b="1">
                  <a:ea typeface="Gulim" pitchFamily="34" charset="-127"/>
                </a:endParaRPr>
              </a:p>
            </p:txBody>
          </p:sp>
          <p:sp>
            <p:nvSpPr>
              <p:cNvPr id="5211" name="Oval 125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 sz="2100" b="1">
                  <a:ea typeface="Gulim" pitchFamily="34" charset="-127"/>
                </a:endParaRPr>
              </a:p>
            </p:txBody>
          </p:sp>
        </p:grpSp>
        <p:sp>
          <p:nvSpPr>
            <p:cNvPr id="5207" name="Text Box 126"/>
            <p:cNvSpPr txBox="1">
              <a:spLocks noChangeArrowheads="1"/>
            </p:cNvSpPr>
            <p:nvPr/>
          </p:nvSpPr>
          <p:spPr bwMode="gray">
            <a:xfrm>
              <a:off x="340" y="1679"/>
              <a:ext cx="664" cy="3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5782" tIns="47891" rIns="95782" bIns="47891">
              <a:spAutoFit/>
            </a:bodyPr>
            <a:lstStyle>
              <a:lvl1pPr defTabSz="957263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defTabSz="957263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defTabSz="957263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defTabSz="957263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defTabSz="957263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defTabSz="9572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defTabSz="9572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defTabSz="9572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defTabSz="9572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r>
                <a:rPr lang="en-US" altLang="zh-CN" sz="2500">
                  <a:solidFill>
                    <a:srgbClr val="000000"/>
                  </a:solidFill>
                </a:rPr>
                <a:t>1980s</a:t>
              </a:r>
            </a:p>
          </p:txBody>
        </p:sp>
      </p:grpSp>
      <p:sp>
        <p:nvSpPr>
          <p:cNvPr id="104589" name="AutoShape 141"/>
          <p:cNvSpPr>
            <a:spLocks noChangeArrowheads="1"/>
          </p:cNvSpPr>
          <p:nvPr/>
        </p:nvSpPr>
        <p:spPr bwMode="gray">
          <a:xfrm>
            <a:off x="2196802" y="2852142"/>
            <a:ext cx="347663" cy="393700"/>
          </a:xfrm>
          <a:prstGeom prst="chevron">
            <a:avLst>
              <a:gd name="adj" fmla="val 52514"/>
            </a:avLst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100" b="1">
              <a:ea typeface="Gulim" pitchFamily="34" charset="-127"/>
            </a:endParaRPr>
          </a:p>
        </p:txBody>
      </p:sp>
      <p:grpSp>
        <p:nvGrpSpPr>
          <p:cNvPr id="104590" name="Group 142"/>
          <p:cNvGrpSpPr>
            <a:grpSpLocks/>
          </p:cNvGrpSpPr>
          <p:nvPr/>
        </p:nvGrpSpPr>
        <p:grpSpPr bwMode="auto">
          <a:xfrm>
            <a:off x="2628602" y="2493367"/>
            <a:ext cx="1223963" cy="1239838"/>
            <a:chOff x="249" y="1424"/>
            <a:chExt cx="771" cy="781"/>
          </a:xfrm>
        </p:grpSpPr>
        <p:sp>
          <p:nvSpPr>
            <p:cNvPr id="104591" name="Oval 143"/>
            <p:cNvSpPr>
              <a:spLocks noChangeArrowheads="1"/>
            </p:cNvSpPr>
            <p:nvPr/>
          </p:nvSpPr>
          <p:spPr bwMode="gray">
            <a:xfrm>
              <a:off x="249" y="1424"/>
              <a:ext cx="771" cy="781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tint val="0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zh-CN" altLang="en-US" sz="2100" b="1">
                <a:latin typeface="Arial" charset="0"/>
                <a:ea typeface="Gulim" pitchFamily="34" charset="-127"/>
              </a:endParaRPr>
            </a:p>
          </p:txBody>
        </p:sp>
        <p:sp>
          <p:nvSpPr>
            <p:cNvPr id="104592" name="Oval 144"/>
            <p:cNvSpPr>
              <a:spLocks noChangeArrowheads="1"/>
            </p:cNvSpPr>
            <p:nvPr/>
          </p:nvSpPr>
          <p:spPr bwMode="gray">
            <a:xfrm>
              <a:off x="249" y="1424"/>
              <a:ext cx="771" cy="781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alpha val="32001"/>
                  </a:schemeClr>
                </a:gs>
                <a:gs pos="100000">
                  <a:schemeClr val="folHlink">
                    <a:gamma/>
                    <a:shade val="0"/>
                    <a:invGamma/>
                    <a:alpha val="89999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zh-CN" altLang="en-US" sz="2100" b="1">
                <a:latin typeface="Arial" charset="0"/>
                <a:ea typeface="Gulim" pitchFamily="34" charset="-127"/>
              </a:endParaRPr>
            </a:p>
          </p:txBody>
        </p:sp>
        <p:sp>
          <p:nvSpPr>
            <p:cNvPr id="104593" name="Oval 145"/>
            <p:cNvSpPr>
              <a:spLocks noChangeArrowheads="1"/>
            </p:cNvSpPr>
            <p:nvPr/>
          </p:nvSpPr>
          <p:spPr bwMode="gray">
            <a:xfrm>
              <a:off x="319" y="1493"/>
              <a:ext cx="671" cy="679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54118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 sz="2100" b="1">
                <a:latin typeface="Arial" charset="0"/>
                <a:ea typeface="Gulim" pitchFamily="34" charset="-127"/>
              </a:endParaRPr>
            </a:p>
          </p:txBody>
        </p:sp>
        <p:sp>
          <p:nvSpPr>
            <p:cNvPr id="104594" name="Oval 146"/>
            <p:cNvSpPr>
              <a:spLocks noChangeArrowheads="1"/>
            </p:cNvSpPr>
            <p:nvPr/>
          </p:nvSpPr>
          <p:spPr bwMode="gray">
            <a:xfrm>
              <a:off x="317" y="1479"/>
              <a:ext cx="671" cy="679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63529"/>
                    <a:invGamma/>
                  </a:schemeClr>
                </a:gs>
                <a:gs pos="100000">
                  <a:schemeClr val="folHlink">
                    <a:alpha val="0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 sz="2100" b="1">
                <a:latin typeface="Arial" charset="0"/>
                <a:ea typeface="Gulim" pitchFamily="34" charset="-127"/>
              </a:endParaRPr>
            </a:p>
          </p:txBody>
        </p:sp>
        <p:sp>
          <p:nvSpPr>
            <p:cNvPr id="5183" name="Oval 147"/>
            <p:cNvSpPr>
              <a:spLocks noChangeArrowheads="1"/>
            </p:cNvSpPr>
            <p:nvPr/>
          </p:nvSpPr>
          <p:spPr bwMode="gray">
            <a:xfrm>
              <a:off x="366" y="1540"/>
              <a:ext cx="604" cy="611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 sz="2100" b="1">
                <a:ea typeface="Gulim" pitchFamily="34" charset="-127"/>
              </a:endParaRPr>
            </a:p>
          </p:txBody>
        </p:sp>
        <p:grpSp>
          <p:nvGrpSpPr>
            <p:cNvPr id="5184" name="Group 148"/>
            <p:cNvGrpSpPr>
              <a:grpSpLocks/>
            </p:cNvGrpSpPr>
            <p:nvPr/>
          </p:nvGrpSpPr>
          <p:grpSpPr bwMode="auto">
            <a:xfrm>
              <a:off x="379" y="1552"/>
              <a:ext cx="584" cy="591"/>
              <a:chOff x="4166" y="1706"/>
              <a:chExt cx="1252" cy="1252"/>
            </a:xfrm>
          </p:grpSpPr>
          <p:sp>
            <p:nvSpPr>
              <p:cNvPr id="5186" name="Oval 149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 sz="2100" b="1">
                  <a:ea typeface="Gulim" pitchFamily="34" charset="-127"/>
                </a:endParaRPr>
              </a:p>
            </p:txBody>
          </p:sp>
          <p:sp>
            <p:nvSpPr>
              <p:cNvPr id="5187" name="Oval 150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 sz="2100" b="1">
                  <a:ea typeface="Gulim" pitchFamily="34" charset="-127"/>
                </a:endParaRPr>
              </a:p>
            </p:txBody>
          </p:sp>
          <p:sp>
            <p:nvSpPr>
              <p:cNvPr id="5188" name="Oval 151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 sz="2100" b="1">
                  <a:ea typeface="Gulim" pitchFamily="34" charset="-127"/>
                </a:endParaRPr>
              </a:p>
            </p:txBody>
          </p:sp>
          <p:sp>
            <p:nvSpPr>
              <p:cNvPr id="5189" name="Oval 152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 sz="2100" b="1">
                  <a:ea typeface="Gulim" pitchFamily="34" charset="-127"/>
                </a:endParaRPr>
              </a:p>
            </p:txBody>
          </p:sp>
        </p:grpSp>
        <p:sp>
          <p:nvSpPr>
            <p:cNvPr id="5185" name="Text Box 153"/>
            <p:cNvSpPr txBox="1">
              <a:spLocks noChangeArrowheads="1"/>
            </p:cNvSpPr>
            <p:nvPr/>
          </p:nvSpPr>
          <p:spPr bwMode="gray">
            <a:xfrm>
              <a:off x="340" y="1679"/>
              <a:ext cx="664" cy="3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5782" tIns="47891" rIns="95782" bIns="47891">
              <a:spAutoFit/>
            </a:bodyPr>
            <a:lstStyle>
              <a:lvl1pPr defTabSz="957263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defTabSz="957263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defTabSz="957263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defTabSz="957263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defTabSz="957263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defTabSz="9572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defTabSz="9572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defTabSz="9572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defTabSz="9572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r>
                <a:rPr lang="en-US" altLang="zh-CN" sz="2500">
                  <a:solidFill>
                    <a:srgbClr val="000000"/>
                  </a:solidFill>
                </a:rPr>
                <a:t>1960s</a:t>
              </a:r>
            </a:p>
          </p:txBody>
        </p:sp>
      </p:grpSp>
      <p:grpSp>
        <p:nvGrpSpPr>
          <p:cNvPr id="104603" name="Group 155"/>
          <p:cNvGrpSpPr>
            <a:grpSpLocks/>
          </p:cNvGrpSpPr>
          <p:nvPr/>
        </p:nvGrpSpPr>
        <p:grpSpPr bwMode="auto">
          <a:xfrm>
            <a:off x="2628602" y="2493367"/>
            <a:ext cx="1223963" cy="1239838"/>
            <a:chOff x="249" y="1424"/>
            <a:chExt cx="771" cy="781"/>
          </a:xfrm>
        </p:grpSpPr>
        <p:sp>
          <p:nvSpPr>
            <p:cNvPr id="104604" name="Oval 156"/>
            <p:cNvSpPr>
              <a:spLocks noChangeArrowheads="1"/>
            </p:cNvSpPr>
            <p:nvPr/>
          </p:nvSpPr>
          <p:spPr bwMode="gray">
            <a:xfrm>
              <a:off x="249" y="1424"/>
              <a:ext cx="771" cy="781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tint val="0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zh-CN" altLang="en-US" sz="2100" b="1">
                <a:latin typeface="Arial" charset="0"/>
                <a:ea typeface="Gulim" pitchFamily="34" charset="-127"/>
              </a:endParaRPr>
            </a:p>
          </p:txBody>
        </p:sp>
        <p:sp>
          <p:nvSpPr>
            <p:cNvPr id="104605" name="Oval 157"/>
            <p:cNvSpPr>
              <a:spLocks noChangeArrowheads="1"/>
            </p:cNvSpPr>
            <p:nvPr/>
          </p:nvSpPr>
          <p:spPr bwMode="gray">
            <a:xfrm>
              <a:off x="249" y="1424"/>
              <a:ext cx="771" cy="781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alpha val="32001"/>
                  </a:schemeClr>
                </a:gs>
                <a:gs pos="100000">
                  <a:schemeClr val="folHlink">
                    <a:gamma/>
                    <a:shade val="0"/>
                    <a:invGamma/>
                    <a:alpha val="89999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zh-CN" altLang="en-US" sz="2100" b="1">
                <a:latin typeface="Arial" charset="0"/>
                <a:ea typeface="Gulim" pitchFamily="34" charset="-127"/>
              </a:endParaRPr>
            </a:p>
          </p:txBody>
        </p:sp>
        <p:sp>
          <p:nvSpPr>
            <p:cNvPr id="104606" name="Oval 158"/>
            <p:cNvSpPr>
              <a:spLocks noChangeArrowheads="1"/>
            </p:cNvSpPr>
            <p:nvPr/>
          </p:nvSpPr>
          <p:spPr bwMode="gray">
            <a:xfrm>
              <a:off x="319" y="1493"/>
              <a:ext cx="671" cy="679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54118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 sz="2100" b="1">
                <a:latin typeface="Arial" charset="0"/>
                <a:ea typeface="Gulim" pitchFamily="34" charset="-127"/>
              </a:endParaRPr>
            </a:p>
          </p:txBody>
        </p:sp>
        <p:sp>
          <p:nvSpPr>
            <p:cNvPr id="104607" name="Oval 159"/>
            <p:cNvSpPr>
              <a:spLocks noChangeArrowheads="1"/>
            </p:cNvSpPr>
            <p:nvPr/>
          </p:nvSpPr>
          <p:spPr bwMode="gray">
            <a:xfrm>
              <a:off x="317" y="1479"/>
              <a:ext cx="671" cy="679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63529"/>
                    <a:invGamma/>
                  </a:schemeClr>
                </a:gs>
                <a:gs pos="100000">
                  <a:schemeClr val="folHlink">
                    <a:alpha val="0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 sz="2100" b="1">
                <a:latin typeface="Arial" charset="0"/>
                <a:ea typeface="Gulim" pitchFamily="34" charset="-127"/>
              </a:endParaRPr>
            </a:p>
          </p:txBody>
        </p:sp>
        <p:sp>
          <p:nvSpPr>
            <p:cNvPr id="5172" name="Oval 160"/>
            <p:cNvSpPr>
              <a:spLocks noChangeArrowheads="1"/>
            </p:cNvSpPr>
            <p:nvPr/>
          </p:nvSpPr>
          <p:spPr bwMode="gray">
            <a:xfrm>
              <a:off x="366" y="1540"/>
              <a:ext cx="604" cy="611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 sz="2100" b="1">
                <a:ea typeface="Gulim" pitchFamily="34" charset="-127"/>
              </a:endParaRPr>
            </a:p>
          </p:txBody>
        </p:sp>
        <p:grpSp>
          <p:nvGrpSpPr>
            <p:cNvPr id="5173" name="Group 161"/>
            <p:cNvGrpSpPr>
              <a:grpSpLocks/>
            </p:cNvGrpSpPr>
            <p:nvPr/>
          </p:nvGrpSpPr>
          <p:grpSpPr bwMode="auto">
            <a:xfrm>
              <a:off x="379" y="1552"/>
              <a:ext cx="584" cy="591"/>
              <a:chOff x="4166" y="1706"/>
              <a:chExt cx="1252" cy="1252"/>
            </a:xfrm>
          </p:grpSpPr>
          <p:sp>
            <p:nvSpPr>
              <p:cNvPr id="5175" name="Oval 162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 sz="2100" b="1">
                  <a:ea typeface="Gulim" pitchFamily="34" charset="-127"/>
                </a:endParaRPr>
              </a:p>
            </p:txBody>
          </p:sp>
          <p:sp>
            <p:nvSpPr>
              <p:cNvPr id="5176" name="Oval 163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 sz="2100" b="1">
                  <a:ea typeface="Gulim" pitchFamily="34" charset="-127"/>
                </a:endParaRPr>
              </a:p>
            </p:txBody>
          </p:sp>
          <p:sp>
            <p:nvSpPr>
              <p:cNvPr id="5177" name="Oval 164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 sz="2100" b="1">
                  <a:ea typeface="Gulim" pitchFamily="34" charset="-127"/>
                </a:endParaRPr>
              </a:p>
            </p:txBody>
          </p:sp>
          <p:sp>
            <p:nvSpPr>
              <p:cNvPr id="5178" name="Oval 165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 sz="2100" b="1">
                  <a:ea typeface="Gulim" pitchFamily="34" charset="-127"/>
                </a:endParaRPr>
              </a:p>
            </p:txBody>
          </p:sp>
        </p:grpSp>
        <p:sp>
          <p:nvSpPr>
            <p:cNvPr id="5174" name="Text Box 166"/>
            <p:cNvSpPr txBox="1">
              <a:spLocks noChangeArrowheads="1"/>
            </p:cNvSpPr>
            <p:nvPr/>
          </p:nvSpPr>
          <p:spPr bwMode="gray">
            <a:xfrm>
              <a:off x="340" y="1679"/>
              <a:ext cx="664" cy="3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5782" tIns="47891" rIns="95782" bIns="47891">
              <a:spAutoFit/>
            </a:bodyPr>
            <a:lstStyle>
              <a:lvl1pPr defTabSz="957263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defTabSz="957263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defTabSz="957263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defTabSz="957263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defTabSz="957263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defTabSz="9572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defTabSz="9572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defTabSz="9572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defTabSz="9572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r>
                <a:rPr lang="en-US" altLang="zh-CN" sz="2500">
                  <a:solidFill>
                    <a:srgbClr val="000000"/>
                  </a:solidFill>
                </a:rPr>
                <a:t>1960s</a:t>
              </a:r>
            </a:p>
          </p:txBody>
        </p:sp>
      </p:grpSp>
      <p:sp>
        <p:nvSpPr>
          <p:cNvPr id="104616" name="AutoShape 168"/>
          <p:cNvSpPr>
            <a:spLocks noChangeArrowheads="1"/>
          </p:cNvSpPr>
          <p:nvPr/>
        </p:nvSpPr>
        <p:spPr bwMode="gray">
          <a:xfrm>
            <a:off x="2196802" y="2852142"/>
            <a:ext cx="347663" cy="393700"/>
          </a:xfrm>
          <a:prstGeom prst="chevron">
            <a:avLst>
              <a:gd name="adj" fmla="val 52514"/>
            </a:avLst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100" b="1">
              <a:ea typeface="Gulim" pitchFamily="34" charset="-127"/>
            </a:endParaRPr>
          </a:p>
        </p:txBody>
      </p:sp>
      <p:grpSp>
        <p:nvGrpSpPr>
          <p:cNvPr id="104617" name="Group 169"/>
          <p:cNvGrpSpPr>
            <a:grpSpLocks/>
          </p:cNvGrpSpPr>
          <p:nvPr/>
        </p:nvGrpSpPr>
        <p:grpSpPr bwMode="auto">
          <a:xfrm>
            <a:off x="2628602" y="2493367"/>
            <a:ext cx="1223963" cy="1239838"/>
            <a:chOff x="249" y="1424"/>
            <a:chExt cx="771" cy="781"/>
          </a:xfrm>
        </p:grpSpPr>
        <p:sp>
          <p:nvSpPr>
            <p:cNvPr id="104618" name="Oval 170"/>
            <p:cNvSpPr>
              <a:spLocks noChangeArrowheads="1"/>
            </p:cNvSpPr>
            <p:nvPr/>
          </p:nvSpPr>
          <p:spPr bwMode="gray">
            <a:xfrm>
              <a:off x="249" y="1424"/>
              <a:ext cx="771" cy="781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tint val="0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zh-CN" altLang="en-US" sz="2100" b="1">
                <a:latin typeface="Arial" charset="0"/>
                <a:ea typeface="Gulim" pitchFamily="34" charset="-127"/>
              </a:endParaRPr>
            </a:p>
          </p:txBody>
        </p:sp>
        <p:sp>
          <p:nvSpPr>
            <p:cNvPr id="104619" name="Oval 171"/>
            <p:cNvSpPr>
              <a:spLocks noChangeArrowheads="1"/>
            </p:cNvSpPr>
            <p:nvPr/>
          </p:nvSpPr>
          <p:spPr bwMode="gray">
            <a:xfrm>
              <a:off x="249" y="1424"/>
              <a:ext cx="771" cy="781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alpha val="32001"/>
                  </a:schemeClr>
                </a:gs>
                <a:gs pos="100000">
                  <a:schemeClr val="folHlink">
                    <a:gamma/>
                    <a:shade val="0"/>
                    <a:invGamma/>
                    <a:alpha val="89999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zh-CN" altLang="en-US" sz="2100" b="1">
                <a:latin typeface="Arial" charset="0"/>
                <a:ea typeface="Gulim" pitchFamily="34" charset="-127"/>
              </a:endParaRPr>
            </a:p>
          </p:txBody>
        </p:sp>
        <p:sp>
          <p:nvSpPr>
            <p:cNvPr id="104620" name="Oval 172"/>
            <p:cNvSpPr>
              <a:spLocks noChangeArrowheads="1"/>
            </p:cNvSpPr>
            <p:nvPr/>
          </p:nvSpPr>
          <p:spPr bwMode="gray">
            <a:xfrm>
              <a:off x="319" y="1493"/>
              <a:ext cx="671" cy="679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54118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 sz="2100" b="1">
                <a:latin typeface="Arial" charset="0"/>
                <a:ea typeface="Gulim" pitchFamily="34" charset="-127"/>
              </a:endParaRPr>
            </a:p>
          </p:txBody>
        </p:sp>
        <p:sp>
          <p:nvSpPr>
            <p:cNvPr id="104621" name="Oval 173"/>
            <p:cNvSpPr>
              <a:spLocks noChangeArrowheads="1"/>
            </p:cNvSpPr>
            <p:nvPr/>
          </p:nvSpPr>
          <p:spPr bwMode="gray">
            <a:xfrm>
              <a:off x="317" y="1479"/>
              <a:ext cx="671" cy="679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63529"/>
                    <a:invGamma/>
                  </a:schemeClr>
                </a:gs>
                <a:gs pos="100000">
                  <a:schemeClr val="folHlink">
                    <a:alpha val="0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 sz="2100" b="1">
                <a:latin typeface="Arial" charset="0"/>
                <a:ea typeface="Gulim" pitchFamily="34" charset="-127"/>
              </a:endParaRPr>
            </a:p>
          </p:txBody>
        </p:sp>
        <p:sp>
          <p:nvSpPr>
            <p:cNvPr id="5161" name="Oval 174"/>
            <p:cNvSpPr>
              <a:spLocks noChangeArrowheads="1"/>
            </p:cNvSpPr>
            <p:nvPr/>
          </p:nvSpPr>
          <p:spPr bwMode="gray">
            <a:xfrm>
              <a:off x="366" y="1540"/>
              <a:ext cx="604" cy="611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 sz="2100" b="1">
                <a:ea typeface="Gulim" pitchFamily="34" charset="-127"/>
              </a:endParaRPr>
            </a:p>
          </p:txBody>
        </p:sp>
        <p:grpSp>
          <p:nvGrpSpPr>
            <p:cNvPr id="5162" name="Group 175"/>
            <p:cNvGrpSpPr>
              <a:grpSpLocks/>
            </p:cNvGrpSpPr>
            <p:nvPr/>
          </p:nvGrpSpPr>
          <p:grpSpPr bwMode="auto">
            <a:xfrm>
              <a:off x="379" y="1552"/>
              <a:ext cx="584" cy="591"/>
              <a:chOff x="4166" y="1706"/>
              <a:chExt cx="1252" cy="1252"/>
            </a:xfrm>
          </p:grpSpPr>
          <p:sp>
            <p:nvSpPr>
              <p:cNvPr id="5164" name="Oval 176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 sz="2100" b="1">
                  <a:ea typeface="Gulim" pitchFamily="34" charset="-127"/>
                </a:endParaRPr>
              </a:p>
            </p:txBody>
          </p:sp>
          <p:sp>
            <p:nvSpPr>
              <p:cNvPr id="5165" name="Oval 177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 sz="2100" b="1">
                  <a:ea typeface="Gulim" pitchFamily="34" charset="-127"/>
                </a:endParaRPr>
              </a:p>
            </p:txBody>
          </p:sp>
          <p:sp>
            <p:nvSpPr>
              <p:cNvPr id="5166" name="Oval 178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 sz="2100" b="1">
                  <a:ea typeface="Gulim" pitchFamily="34" charset="-127"/>
                </a:endParaRPr>
              </a:p>
            </p:txBody>
          </p:sp>
          <p:sp>
            <p:nvSpPr>
              <p:cNvPr id="5167" name="Oval 179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 sz="2100" b="1">
                  <a:ea typeface="Gulim" pitchFamily="34" charset="-127"/>
                </a:endParaRPr>
              </a:p>
            </p:txBody>
          </p:sp>
        </p:grpSp>
        <p:sp>
          <p:nvSpPr>
            <p:cNvPr id="5163" name="Text Box 180"/>
            <p:cNvSpPr txBox="1">
              <a:spLocks noChangeArrowheads="1"/>
            </p:cNvSpPr>
            <p:nvPr/>
          </p:nvSpPr>
          <p:spPr bwMode="gray">
            <a:xfrm>
              <a:off x="340" y="1679"/>
              <a:ext cx="664" cy="3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5782" tIns="47891" rIns="95782" bIns="47891">
              <a:spAutoFit/>
            </a:bodyPr>
            <a:lstStyle>
              <a:lvl1pPr defTabSz="957263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defTabSz="957263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defTabSz="957263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defTabSz="957263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defTabSz="957263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defTabSz="9572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defTabSz="9572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defTabSz="9572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defTabSz="9572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r>
                <a:rPr lang="en-US" altLang="zh-CN" sz="2500">
                  <a:solidFill>
                    <a:srgbClr val="000000"/>
                  </a:solidFill>
                </a:rPr>
                <a:t>1960s</a:t>
              </a:r>
            </a:p>
          </p:txBody>
        </p:sp>
      </p:grpSp>
      <p:sp>
        <p:nvSpPr>
          <p:cNvPr id="104630" name="AutoShape 182"/>
          <p:cNvSpPr>
            <a:spLocks noChangeArrowheads="1"/>
          </p:cNvSpPr>
          <p:nvPr/>
        </p:nvSpPr>
        <p:spPr bwMode="gray">
          <a:xfrm>
            <a:off x="2196802" y="2852142"/>
            <a:ext cx="347663" cy="393700"/>
          </a:xfrm>
          <a:prstGeom prst="chevron">
            <a:avLst>
              <a:gd name="adj" fmla="val 52514"/>
            </a:avLst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100" b="1">
              <a:ea typeface="Gulim" pitchFamily="34" charset="-127"/>
            </a:endParaRPr>
          </a:p>
        </p:txBody>
      </p:sp>
      <p:grpSp>
        <p:nvGrpSpPr>
          <p:cNvPr id="104631" name="Group 183"/>
          <p:cNvGrpSpPr>
            <a:grpSpLocks/>
          </p:cNvGrpSpPr>
          <p:nvPr/>
        </p:nvGrpSpPr>
        <p:grpSpPr bwMode="auto">
          <a:xfrm>
            <a:off x="2628602" y="2493367"/>
            <a:ext cx="1223963" cy="1239838"/>
            <a:chOff x="249" y="1424"/>
            <a:chExt cx="771" cy="781"/>
          </a:xfrm>
        </p:grpSpPr>
        <p:sp>
          <p:nvSpPr>
            <p:cNvPr id="104632" name="Oval 184"/>
            <p:cNvSpPr>
              <a:spLocks noChangeArrowheads="1"/>
            </p:cNvSpPr>
            <p:nvPr/>
          </p:nvSpPr>
          <p:spPr bwMode="gray">
            <a:xfrm>
              <a:off x="249" y="1424"/>
              <a:ext cx="771" cy="781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tint val="0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zh-CN" altLang="en-US" sz="2100" b="1">
                <a:latin typeface="Arial" charset="0"/>
                <a:ea typeface="Gulim" pitchFamily="34" charset="-127"/>
              </a:endParaRPr>
            </a:p>
          </p:txBody>
        </p:sp>
        <p:sp>
          <p:nvSpPr>
            <p:cNvPr id="104633" name="Oval 185"/>
            <p:cNvSpPr>
              <a:spLocks noChangeArrowheads="1"/>
            </p:cNvSpPr>
            <p:nvPr/>
          </p:nvSpPr>
          <p:spPr bwMode="gray">
            <a:xfrm>
              <a:off x="249" y="1424"/>
              <a:ext cx="771" cy="781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alpha val="32001"/>
                  </a:schemeClr>
                </a:gs>
                <a:gs pos="100000">
                  <a:schemeClr val="folHlink">
                    <a:gamma/>
                    <a:shade val="0"/>
                    <a:invGamma/>
                    <a:alpha val="89999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zh-CN" altLang="en-US" sz="2100" b="1">
                <a:latin typeface="Arial" charset="0"/>
                <a:ea typeface="Gulim" pitchFamily="34" charset="-127"/>
              </a:endParaRPr>
            </a:p>
          </p:txBody>
        </p:sp>
        <p:sp>
          <p:nvSpPr>
            <p:cNvPr id="104634" name="Oval 186"/>
            <p:cNvSpPr>
              <a:spLocks noChangeArrowheads="1"/>
            </p:cNvSpPr>
            <p:nvPr/>
          </p:nvSpPr>
          <p:spPr bwMode="gray">
            <a:xfrm>
              <a:off x="319" y="1493"/>
              <a:ext cx="671" cy="679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54118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 sz="2100" b="1">
                <a:latin typeface="Arial" charset="0"/>
                <a:ea typeface="Gulim" pitchFamily="34" charset="-127"/>
              </a:endParaRPr>
            </a:p>
          </p:txBody>
        </p:sp>
        <p:sp>
          <p:nvSpPr>
            <p:cNvPr id="104635" name="Oval 187"/>
            <p:cNvSpPr>
              <a:spLocks noChangeArrowheads="1"/>
            </p:cNvSpPr>
            <p:nvPr/>
          </p:nvSpPr>
          <p:spPr bwMode="gray">
            <a:xfrm>
              <a:off x="317" y="1479"/>
              <a:ext cx="671" cy="679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63529"/>
                    <a:invGamma/>
                  </a:schemeClr>
                </a:gs>
                <a:gs pos="100000">
                  <a:schemeClr val="folHlink">
                    <a:alpha val="0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 sz="2100" b="1">
                <a:latin typeface="Arial" charset="0"/>
                <a:ea typeface="Gulim" pitchFamily="34" charset="-127"/>
              </a:endParaRPr>
            </a:p>
          </p:txBody>
        </p:sp>
        <p:sp>
          <p:nvSpPr>
            <p:cNvPr id="5150" name="Oval 188"/>
            <p:cNvSpPr>
              <a:spLocks noChangeArrowheads="1"/>
            </p:cNvSpPr>
            <p:nvPr/>
          </p:nvSpPr>
          <p:spPr bwMode="gray">
            <a:xfrm>
              <a:off x="366" y="1540"/>
              <a:ext cx="604" cy="611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 sz="2100" b="1">
                <a:ea typeface="Gulim" pitchFamily="34" charset="-127"/>
              </a:endParaRPr>
            </a:p>
          </p:txBody>
        </p:sp>
        <p:grpSp>
          <p:nvGrpSpPr>
            <p:cNvPr id="5151" name="Group 189"/>
            <p:cNvGrpSpPr>
              <a:grpSpLocks/>
            </p:cNvGrpSpPr>
            <p:nvPr/>
          </p:nvGrpSpPr>
          <p:grpSpPr bwMode="auto">
            <a:xfrm>
              <a:off x="379" y="1552"/>
              <a:ext cx="584" cy="591"/>
              <a:chOff x="4166" y="1706"/>
              <a:chExt cx="1252" cy="1252"/>
            </a:xfrm>
          </p:grpSpPr>
          <p:sp>
            <p:nvSpPr>
              <p:cNvPr id="5153" name="Oval 190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 sz="2100" b="1">
                  <a:ea typeface="Gulim" pitchFamily="34" charset="-127"/>
                </a:endParaRPr>
              </a:p>
            </p:txBody>
          </p:sp>
          <p:sp>
            <p:nvSpPr>
              <p:cNvPr id="5154" name="Oval 191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 sz="2100" b="1">
                  <a:ea typeface="Gulim" pitchFamily="34" charset="-127"/>
                </a:endParaRPr>
              </a:p>
            </p:txBody>
          </p:sp>
          <p:sp>
            <p:nvSpPr>
              <p:cNvPr id="5155" name="Oval 192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 sz="2100" b="1">
                  <a:ea typeface="Gulim" pitchFamily="34" charset="-127"/>
                </a:endParaRPr>
              </a:p>
            </p:txBody>
          </p:sp>
          <p:sp>
            <p:nvSpPr>
              <p:cNvPr id="5156" name="Oval 193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 sz="2100" b="1">
                  <a:ea typeface="Gulim" pitchFamily="34" charset="-127"/>
                </a:endParaRPr>
              </a:p>
            </p:txBody>
          </p:sp>
        </p:grpSp>
        <p:sp>
          <p:nvSpPr>
            <p:cNvPr id="5152" name="Text Box 194"/>
            <p:cNvSpPr txBox="1">
              <a:spLocks noChangeArrowheads="1"/>
            </p:cNvSpPr>
            <p:nvPr/>
          </p:nvSpPr>
          <p:spPr bwMode="gray">
            <a:xfrm>
              <a:off x="340" y="1679"/>
              <a:ext cx="664" cy="3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5782" tIns="47891" rIns="95782" bIns="47891">
              <a:spAutoFit/>
            </a:bodyPr>
            <a:lstStyle>
              <a:lvl1pPr defTabSz="957263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defTabSz="957263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defTabSz="957263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defTabSz="957263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defTabSz="957263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defTabSz="9572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defTabSz="9572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defTabSz="9572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defTabSz="9572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r>
                <a:rPr lang="en-US" altLang="zh-CN" sz="2500">
                  <a:solidFill>
                    <a:srgbClr val="000000"/>
                  </a:solidFill>
                </a:rPr>
                <a:t>1960s</a:t>
              </a:r>
            </a:p>
          </p:txBody>
        </p:sp>
      </p:grpSp>
      <p:pic>
        <p:nvPicPr>
          <p:cNvPr id="5145" name="Picture 195" descr="Home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550" y="5805488"/>
            <a:ext cx="719138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8651335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4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4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4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4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4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4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4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04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04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04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4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4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04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04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04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104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104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66" grpId="0" animBg="1"/>
      <p:bldP spid="104468" grpId="0" animBg="1"/>
      <p:bldP spid="104546" grpId="0" animBg="1"/>
      <p:bldP spid="104547" grpId="0" animBg="1"/>
      <p:bldP spid="104548" grpId="0" animBg="1"/>
      <p:bldP spid="104561" grpId="0" animBg="1"/>
      <p:bldP spid="104562" grpId="0" animBg="1"/>
      <p:bldP spid="104589" grpId="0" animBg="1"/>
      <p:bldP spid="104616" grpId="0" animBg="1"/>
      <p:bldP spid="10463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/>
          <p:cNvSpPr>
            <a:spLocks noGrp="1"/>
          </p:cNvSpPr>
          <p:nvPr>
            <p:ph type="title" idx="4294967295"/>
          </p:nvPr>
        </p:nvSpPr>
        <p:spPr>
          <a:xfrm>
            <a:off x="990600" y="276225"/>
            <a:ext cx="5638800" cy="94297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CASE工具类型</a:t>
            </a:r>
          </a:p>
        </p:txBody>
      </p:sp>
      <p:sp>
        <p:nvSpPr>
          <p:cNvPr id="17411" name="内容占位符 2"/>
          <p:cNvSpPr>
            <a:spLocks noGrp="1"/>
          </p:cNvSpPr>
          <p:nvPr>
            <p:ph idx="4294967295"/>
          </p:nvPr>
        </p:nvSpPr>
        <p:spPr>
          <a:xfrm>
            <a:off x="381000" y="1143000"/>
            <a:ext cx="8458200" cy="4646613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zh-CN" altLang="en-US" sz="2400" smtClean="0"/>
              <a:t>    </a:t>
            </a:r>
            <a:r>
              <a:rPr lang="zh-CN" altLang="en-US" sz="2400" b="1" smtClean="0">
                <a:latin typeface="楷体" pitchFamily="49" charset="-122"/>
                <a:ea typeface="楷体" pitchFamily="49" charset="-122"/>
              </a:rPr>
              <a:t>图形工具。绘制结构图，生成系统专用图；</a:t>
            </a:r>
          </a:p>
          <a:p>
            <a:pPr>
              <a:lnSpc>
                <a:spcPct val="80000"/>
              </a:lnSpc>
              <a:buFontTx/>
              <a:buNone/>
            </a:pPr>
            <a:endParaRPr lang="zh-CN" altLang="en-US" sz="2400" b="1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2400" b="1" smtClean="0">
                <a:latin typeface="楷体" pitchFamily="49" charset="-122"/>
                <a:ea typeface="楷体" pitchFamily="49" charset="-122"/>
              </a:rPr>
              <a:t>  屏幕显示和报告生成的各种专用系统；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2400" b="1" smtClean="0">
                <a:latin typeface="楷体" pitchFamily="49" charset="-122"/>
                <a:ea typeface="楷体" pitchFamily="49" charset="-122"/>
              </a:rPr>
              <a:t> 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2400" b="1" smtClean="0">
                <a:latin typeface="楷体" pitchFamily="49" charset="-122"/>
                <a:ea typeface="楷体" pitchFamily="49" charset="-122"/>
              </a:rPr>
              <a:t>  专用检测工具。测试错误与不一致性的专用工具；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2400" b="1" smtClean="0">
                <a:latin typeface="楷体" pitchFamily="49" charset="-122"/>
                <a:ea typeface="楷体" pitchFamily="49" charset="-122"/>
              </a:rPr>
              <a:t>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2400" b="1" smtClean="0">
                <a:latin typeface="楷体" pitchFamily="49" charset="-122"/>
                <a:ea typeface="楷体" pitchFamily="49" charset="-122"/>
              </a:rPr>
              <a:t>  代码生成器。从原型系统的工具中自动生成程序代码</a:t>
            </a:r>
          </a:p>
          <a:p>
            <a:pPr>
              <a:lnSpc>
                <a:spcPct val="80000"/>
              </a:lnSpc>
              <a:buFontTx/>
              <a:buNone/>
            </a:pPr>
            <a:endParaRPr lang="zh-CN" altLang="en-US" sz="2400" b="1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2400" b="1" smtClean="0">
                <a:latin typeface="楷体" pitchFamily="49" charset="-122"/>
                <a:ea typeface="楷体" pitchFamily="49" charset="-122"/>
              </a:rPr>
              <a:t>  文档生成器。产生结构化方法和其他开发方法所需的各种文档。</a:t>
            </a:r>
          </a:p>
          <a:p>
            <a:pPr>
              <a:lnSpc>
                <a:spcPct val="80000"/>
              </a:lnSpc>
              <a:buFontTx/>
              <a:buNone/>
            </a:pPr>
            <a:endParaRPr lang="zh-CN" altLang="en-US" sz="2400" b="1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2400" b="1" smtClean="0">
                <a:latin typeface="楷体" pitchFamily="49" charset="-122"/>
                <a:ea typeface="楷体" pitchFamily="49" charset="-122"/>
              </a:rPr>
              <a:t>      集成的CASE环境以软件工程信息库为内核，多个CASE工具相互交换共享软件开发信息在统一的框架下，呈现高度一致的用户界面。</a:t>
            </a:r>
          </a:p>
          <a:p>
            <a:pPr>
              <a:lnSpc>
                <a:spcPct val="80000"/>
              </a:lnSpc>
              <a:buFontTx/>
              <a:buNone/>
            </a:pPr>
            <a:endParaRPr lang="zh-CN" altLang="en-US" sz="2400" b="1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zh-CN" altLang="en-US" sz="2400" b="1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2400" smtClean="0"/>
              <a:t>     </a:t>
            </a:r>
          </a:p>
        </p:txBody>
      </p:sp>
      <p:pic>
        <p:nvPicPr>
          <p:cNvPr id="18436" name="Picture 26" descr="1"/>
          <p:cNvPicPr>
            <a:picLocks noChangeAspect="1" noChangeArrowheads="1"/>
          </p:cNvPicPr>
          <p:nvPr/>
        </p:nvPicPr>
        <p:blipFill>
          <a:blip r:embed="rId2">
            <a:lum bright="-6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06" t="64474" r="19473"/>
          <a:stretch>
            <a:fillRect/>
          </a:stretch>
        </p:blipFill>
        <p:spPr bwMode="auto">
          <a:xfrm>
            <a:off x="76200" y="1066800"/>
            <a:ext cx="792163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Picture 26" descr="1"/>
          <p:cNvPicPr>
            <a:picLocks noChangeAspect="1" noChangeArrowheads="1"/>
          </p:cNvPicPr>
          <p:nvPr/>
        </p:nvPicPr>
        <p:blipFill>
          <a:blip r:embed="rId2">
            <a:lum bright="-6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06" t="64474" r="19473"/>
          <a:stretch>
            <a:fillRect/>
          </a:stretch>
        </p:blipFill>
        <p:spPr bwMode="auto">
          <a:xfrm>
            <a:off x="34925" y="1773238"/>
            <a:ext cx="793750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Picture 26" descr="1"/>
          <p:cNvPicPr>
            <a:picLocks noChangeAspect="1" noChangeArrowheads="1"/>
          </p:cNvPicPr>
          <p:nvPr/>
        </p:nvPicPr>
        <p:blipFill>
          <a:blip r:embed="rId2">
            <a:lum bright="-6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06" t="64474" r="19473"/>
          <a:stretch>
            <a:fillRect/>
          </a:stretch>
        </p:blipFill>
        <p:spPr bwMode="auto">
          <a:xfrm>
            <a:off x="34925" y="2492375"/>
            <a:ext cx="793750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9" name="Picture 26" descr="1"/>
          <p:cNvPicPr>
            <a:picLocks noChangeAspect="1" noChangeArrowheads="1"/>
          </p:cNvPicPr>
          <p:nvPr/>
        </p:nvPicPr>
        <p:blipFill>
          <a:blip r:embed="rId2">
            <a:lum bright="-6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06" t="64474" r="19473"/>
          <a:stretch>
            <a:fillRect/>
          </a:stretch>
        </p:blipFill>
        <p:spPr bwMode="auto">
          <a:xfrm>
            <a:off x="34925" y="4005263"/>
            <a:ext cx="793750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0" name="Picture 26" descr="1"/>
          <p:cNvPicPr>
            <a:picLocks noChangeAspect="1" noChangeArrowheads="1"/>
          </p:cNvPicPr>
          <p:nvPr/>
        </p:nvPicPr>
        <p:blipFill>
          <a:blip r:embed="rId2">
            <a:lum bright="-6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06" t="64474" r="19473"/>
          <a:stretch>
            <a:fillRect/>
          </a:stretch>
        </p:blipFill>
        <p:spPr bwMode="auto">
          <a:xfrm>
            <a:off x="34925" y="3213100"/>
            <a:ext cx="793750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930434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1908175" y="333375"/>
            <a:ext cx="72358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ym typeface="Symbol" pitchFamily="18" charset="2"/>
              </a:rPr>
              <a:t>作业</a:t>
            </a:r>
            <a:endParaRPr lang="zh-CN" altLang="en-US" sz="3200"/>
          </a:p>
        </p:txBody>
      </p:sp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539750" y="1989138"/>
            <a:ext cx="8135938" cy="192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1、比较“自上而下”和“自下而上”的开发策略。</a:t>
            </a:r>
          </a:p>
          <a:p>
            <a:pPr>
              <a:spcBef>
                <a:spcPct val="50000"/>
              </a:spcBef>
            </a:pPr>
            <a:r>
              <a:rPr lang="zh-CN" altLang="en-US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2、管理信息系统有几种开发方式，其特点是什么？</a:t>
            </a:r>
          </a:p>
          <a:p>
            <a:pPr>
              <a:spcBef>
                <a:spcPct val="50000"/>
              </a:spcBef>
            </a:pPr>
            <a:r>
              <a:rPr lang="zh-CN" altLang="en-US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3、说明结构化生命周期法、原型法及面向对象法的基本思想、开发步骤和优缺点。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89" name="圆角矩形 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1989138"/>
            <a:ext cx="3457575" cy="1223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150" name="Rectangle 13"/>
          <p:cNvSpPr>
            <a:spLocks noChangeArrowheads="1"/>
          </p:cNvSpPr>
          <p:nvPr/>
        </p:nvSpPr>
        <p:spPr bwMode="auto">
          <a:xfrm>
            <a:off x="5410200" y="4459288"/>
            <a:ext cx="1160463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2800" b="0">
                <a:solidFill>
                  <a:srgbClr val="FFFBFC"/>
                </a:solidFill>
              </a:rPr>
              <a:t>生活</a:t>
            </a:r>
          </a:p>
        </p:txBody>
      </p:sp>
      <p:sp>
        <p:nvSpPr>
          <p:cNvPr id="6152" name="Text Box 8"/>
          <p:cNvSpPr txBox="1">
            <a:spLocks noChangeArrowheads="1"/>
          </p:cNvSpPr>
          <p:nvPr/>
        </p:nvSpPr>
        <p:spPr bwMode="auto">
          <a:xfrm>
            <a:off x="1908175" y="333375"/>
            <a:ext cx="72358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/>
              <a:t>3.1  管理信息系统的</a:t>
            </a:r>
            <a:r>
              <a:rPr lang="zh-CN" altLang="en-US" sz="3200" dirty="0" smtClean="0"/>
              <a:t>开发原则和条件</a:t>
            </a:r>
            <a:endParaRPr lang="zh-CN" altLang="en-US" sz="3200" dirty="0"/>
          </a:p>
        </p:txBody>
      </p:sp>
      <p:sp>
        <p:nvSpPr>
          <p:cNvPr id="6153" name="Text Box 9"/>
          <p:cNvSpPr txBox="1">
            <a:spLocks noChangeArrowheads="1"/>
          </p:cNvSpPr>
          <p:nvPr/>
        </p:nvSpPr>
        <p:spPr bwMode="auto">
          <a:xfrm>
            <a:off x="325438" y="1196975"/>
            <a:ext cx="684053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dirty="0"/>
              <a:t>    3.1.1 </a:t>
            </a:r>
            <a:r>
              <a:rPr lang="zh-CN" altLang="en-US" sz="2800" dirty="0" smtClean="0"/>
              <a:t>开发</a:t>
            </a:r>
            <a:r>
              <a:rPr lang="zh-CN" altLang="en-US" sz="2800" dirty="0"/>
              <a:t>的</a:t>
            </a:r>
            <a:r>
              <a:rPr lang="zh-CN" altLang="en-US" sz="2800" dirty="0" smtClean="0"/>
              <a:t>原则</a:t>
            </a:r>
            <a:endParaRPr lang="zh-CN" altLang="en-US" sz="2800" dirty="0"/>
          </a:p>
        </p:txBody>
      </p:sp>
      <p:pic>
        <p:nvPicPr>
          <p:cNvPr id="6154" name="圆角矩形 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963" y="4076700"/>
            <a:ext cx="3386137" cy="1368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155" name="圆角矩形 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963" y="2997200"/>
            <a:ext cx="3457575" cy="1223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156" name="TextBox 32"/>
          <p:cNvSpPr txBox="1">
            <a:spLocks noChangeArrowheads="1"/>
          </p:cNvSpPr>
          <p:nvPr/>
        </p:nvSpPr>
        <p:spPr bwMode="auto">
          <a:xfrm>
            <a:off x="2197100" y="2420938"/>
            <a:ext cx="20875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>
                <a:solidFill>
                  <a:srgbClr val="003366"/>
                </a:solidFill>
                <a:sym typeface="Arial" pitchFamily="34" charset="0"/>
              </a:rPr>
              <a:t>稳定性</a:t>
            </a:r>
          </a:p>
        </p:txBody>
      </p:sp>
      <p:pic>
        <p:nvPicPr>
          <p:cNvPr id="6157" name="五边形 6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900" y="2190750"/>
            <a:ext cx="1484313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158" name="TextBox 22"/>
          <p:cNvSpPr txBox="1">
            <a:spLocks noChangeArrowheads="1"/>
          </p:cNvSpPr>
          <p:nvPr/>
        </p:nvSpPr>
        <p:spPr bwMode="auto">
          <a:xfrm>
            <a:off x="612775" y="2446338"/>
            <a:ext cx="9366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>
                <a:solidFill>
                  <a:srgbClr val="003366"/>
                </a:solidFill>
              </a:rPr>
              <a:t>1</a:t>
            </a:r>
          </a:p>
        </p:txBody>
      </p:sp>
      <p:pic>
        <p:nvPicPr>
          <p:cNvPr id="6159" name="五边形 8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900" y="3284538"/>
            <a:ext cx="1484313" cy="96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160" name="TextBox 22"/>
          <p:cNvSpPr txBox="1">
            <a:spLocks noChangeArrowheads="1"/>
          </p:cNvSpPr>
          <p:nvPr/>
        </p:nvSpPr>
        <p:spPr bwMode="auto">
          <a:xfrm>
            <a:off x="684213" y="3471863"/>
            <a:ext cx="9366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>
                <a:solidFill>
                  <a:srgbClr val="003366"/>
                </a:solidFill>
              </a:rPr>
              <a:t>2</a:t>
            </a:r>
          </a:p>
        </p:txBody>
      </p:sp>
      <p:pic>
        <p:nvPicPr>
          <p:cNvPr id="6161" name="五边形 10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900" y="4319588"/>
            <a:ext cx="1484313" cy="957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162" name="TextBox 22"/>
          <p:cNvSpPr txBox="1">
            <a:spLocks noChangeArrowheads="1"/>
          </p:cNvSpPr>
          <p:nvPr/>
        </p:nvSpPr>
        <p:spPr bwMode="auto">
          <a:xfrm>
            <a:off x="684213" y="4508500"/>
            <a:ext cx="9366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>
                <a:solidFill>
                  <a:srgbClr val="003366"/>
                </a:solidFill>
              </a:rPr>
              <a:t>3</a:t>
            </a:r>
          </a:p>
        </p:txBody>
      </p:sp>
      <p:pic>
        <p:nvPicPr>
          <p:cNvPr id="6163" name="椭圆 12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8650" y="2157413"/>
            <a:ext cx="500063" cy="788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164" name="椭圆 14"/>
          <p:cNvPicPr>
            <a:picLocks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8650" y="2476500"/>
            <a:ext cx="500063" cy="798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165" name="TextBox 32"/>
          <p:cNvSpPr txBox="1">
            <a:spLocks noChangeArrowheads="1"/>
          </p:cNvSpPr>
          <p:nvPr/>
        </p:nvSpPr>
        <p:spPr bwMode="auto">
          <a:xfrm>
            <a:off x="2125663" y="3473450"/>
            <a:ext cx="25193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>
                <a:solidFill>
                  <a:srgbClr val="003366"/>
                </a:solidFill>
                <a:sym typeface="Arial" pitchFamily="34" charset="0"/>
              </a:rPr>
              <a:t>先进性和实用性</a:t>
            </a:r>
          </a:p>
        </p:txBody>
      </p:sp>
      <p:pic>
        <p:nvPicPr>
          <p:cNvPr id="6166" name="椭圆 16"/>
          <p:cNvPicPr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2938" y="3244850"/>
            <a:ext cx="501650" cy="79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167" name="椭圆 18"/>
          <p:cNvPicPr>
            <a:picLocks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2938" y="3573463"/>
            <a:ext cx="501650" cy="79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168" name="TextBox 32"/>
          <p:cNvSpPr txBox="1">
            <a:spLocks noChangeArrowheads="1"/>
          </p:cNvSpPr>
          <p:nvPr/>
        </p:nvSpPr>
        <p:spPr bwMode="auto">
          <a:xfrm>
            <a:off x="2197100" y="4589463"/>
            <a:ext cx="2374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>
                <a:solidFill>
                  <a:srgbClr val="003366"/>
                </a:solidFill>
                <a:sym typeface="Arial" pitchFamily="34" charset="0"/>
              </a:rPr>
              <a:t>面向用户</a:t>
            </a:r>
          </a:p>
        </p:txBody>
      </p:sp>
      <p:pic>
        <p:nvPicPr>
          <p:cNvPr id="6169" name="椭圆 20"/>
          <p:cNvPicPr>
            <a:picLocks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2938" y="4578350"/>
            <a:ext cx="500062" cy="798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170" name="椭圆 22"/>
          <p:cNvPicPr>
            <a:picLocks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2938" y="4292600"/>
            <a:ext cx="500062" cy="795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171" name="圆角矩形 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5275" y="4087813"/>
            <a:ext cx="3444875" cy="139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172" name="圆角矩形 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163" y="2997200"/>
            <a:ext cx="3444875" cy="1393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173" name="圆角矩形 4"/>
          <p:cNvPicPr>
            <a:picLocks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5275" y="1916113"/>
            <a:ext cx="3444875" cy="1392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174" name="TextBox 32"/>
          <p:cNvSpPr txBox="1">
            <a:spLocks noChangeArrowheads="1"/>
          </p:cNvSpPr>
          <p:nvPr/>
        </p:nvSpPr>
        <p:spPr bwMode="auto">
          <a:xfrm>
            <a:off x="6602413" y="2432050"/>
            <a:ext cx="20875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>
                <a:solidFill>
                  <a:srgbClr val="003366"/>
                </a:solidFill>
                <a:sym typeface="Arial" pitchFamily="34" charset="0"/>
              </a:rPr>
              <a:t>一把手</a:t>
            </a:r>
          </a:p>
        </p:txBody>
      </p:sp>
      <p:pic>
        <p:nvPicPr>
          <p:cNvPr id="6175" name="五边形 6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5213" y="2201863"/>
            <a:ext cx="1484312" cy="963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176" name="TextBox 22"/>
          <p:cNvSpPr txBox="1">
            <a:spLocks noChangeArrowheads="1"/>
          </p:cNvSpPr>
          <p:nvPr/>
        </p:nvSpPr>
        <p:spPr bwMode="auto">
          <a:xfrm>
            <a:off x="5018088" y="2457450"/>
            <a:ext cx="9366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>
                <a:solidFill>
                  <a:srgbClr val="003366"/>
                </a:solidFill>
              </a:rPr>
              <a:t>4</a:t>
            </a:r>
          </a:p>
        </p:txBody>
      </p:sp>
      <p:pic>
        <p:nvPicPr>
          <p:cNvPr id="6177" name="五边形 8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5213" y="3295650"/>
            <a:ext cx="1484312" cy="96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178" name="TextBox 22"/>
          <p:cNvSpPr txBox="1">
            <a:spLocks noChangeArrowheads="1"/>
          </p:cNvSpPr>
          <p:nvPr/>
        </p:nvSpPr>
        <p:spPr bwMode="auto">
          <a:xfrm>
            <a:off x="5089525" y="3482975"/>
            <a:ext cx="9366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>
                <a:solidFill>
                  <a:srgbClr val="003366"/>
                </a:solidFill>
              </a:rPr>
              <a:t>5</a:t>
            </a:r>
          </a:p>
        </p:txBody>
      </p:sp>
      <p:pic>
        <p:nvPicPr>
          <p:cNvPr id="6179" name="五边形 10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5213" y="4330700"/>
            <a:ext cx="1484312" cy="957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180" name="TextBox 22"/>
          <p:cNvSpPr txBox="1">
            <a:spLocks noChangeArrowheads="1"/>
          </p:cNvSpPr>
          <p:nvPr/>
        </p:nvSpPr>
        <p:spPr bwMode="auto">
          <a:xfrm>
            <a:off x="5089525" y="4519613"/>
            <a:ext cx="9366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>
                <a:solidFill>
                  <a:srgbClr val="003366"/>
                </a:solidFill>
              </a:rPr>
              <a:t>6</a:t>
            </a:r>
          </a:p>
        </p:txBody>
      </p:sp>
      <p:pic>
        <p:nvPicPr>
          <p:cNvPr id="6181" name="椭圆 12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3963" y="2168525"/>
            <a:ext cx="500062" cy="788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182" name="椭圆 14"/>
          <p:cNvPicPr>
            <a:picLocks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3963" y="2487613"/>
            <a:ext cx="500062" cy="79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183" name="椭圆 16"/>
          <p:cNvPicPr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8250" y="3255963"/>
            <a:ext cx="501650" cy="79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184" name="椭圆 18"/>
          <p:cNvPicPr>
            <a:picLocks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8250" y="3584575"/>
            <a:ext cx="501650" cy="798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185" name="椭圆 12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4365625"/>
            <a:ext cx="500062" cy="788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186" name="椭圆 14"/>
          <p:cNvPicPr>
            <a:picLocks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4684713"/>
            <a:ext cx="500062" cy="79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187" name="Text Box 43"/>
          <p:cNvSpPr txBox="1">
            <a:spLocks noChangeArrowheads="1"/>
          </p:cNvSpPr>
          <p:nvPr/>
        </p:nvSpPr>
        <p:spPr bwMode="auto">
          <a:xfrm>
            <a:off x="6877050" y="4510088"/>
            <a:ext cx="10969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sym typeface="Arial" pitchFamily="34" charset="0"/>
              </a:rPr>
              <a:t>整体性</a:t>
            </a:r>
          </a:p>
        </p:txBody>
      </p:sp>
      <p:sp>
        <p:nvSpPr>
          <p:cNvPr id="6188" name="Text Box 44"/>
          <p:cNvSpPr txBox="1">
            <a:spLocks noChangeArrowheads="1"/>
          </p:cNvSpPr>
          <p:nvPr/>
        </p:nvSpPr>
        <p:spPr bwMode="auto">
          <a:xfrm>
            <a:off x="6508750" y="3487738"/>
            <a:ext cx="20113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sym typeface="Arial" pitchFamily="34" charset="0"/>
              </a:rPr>
              <a:t>工程化标准化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4" name="Rectangle 13"/>
          <p:cNvSpPr>
            <a:spLocks noChangeArrowheads="1"/>
          </p:cNvSpPr>
          <p:nvPr/>
        </p:nvSpPr>
        <p:spPr bwMode="auto">
          <a:xfrm>
            <a:off x="5410200" y="4459288"/>
            <a:ext cx="1160463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2800" b="0">
                <a:solidFill>
                  <a:srgbClr val="FFFBFC"/>
                </a:solidFill>
              </a:rPr>
              <a:t>生活</a:t>
            </a:r>
          </a:p>
        </p:txBody>
      </p:sp>
      <p:sp>
        <p:nvSpPr>
          <p:cNvPr id="7176" name="Text Box 8"/>
          <p:cNvSpPr txBox="1">
            <a:spLocks noChangeArrowheads="1"/>
          </p:cNvSpPr>
          <p:nvPr/>
        </p:nvSpPr>
        <p:spPr bwMode="auto">
          <a:xfrm>
            <a:off x="1908175" y="333375"/>
            <a:ext cx="7235825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/>
              <a:t>3.1  管理信息系统的</a:t>
            </a:r>
            <a:r>
              <a:rPr lang="zh-CN" altLang="en-US" sz="3200" dirty="0" smtClean="0"/>
              <a:t>开发</a:t>
            </a:r>
            <a:endParaRPr lang="zh-CN" altLang="en-US" sz="3200" dirty="0"/>
          </a:p>
          <a:p>
            <a:pPr>
              <a:spcBef>
                <a:spcPct val="50000"/>
              </a:spcBef>
            </a:pPr>
            <a:endParaRPr lang="zh-CN" altLang="en-US" sz="3200" dirty="0"/>
          </a:p>
        </p:txBody>
      </p:sp>
      <p:sp>
        <p:nvSpPr>
          <p:cNvPr id="7177" name="Text Box 9"/>
          <p:cNvSpPr txBox="1">
            <a:spLocks noChangeArrowheads="1"/>
          </p:cNvSpPr>
          <p:nvPr/>
        </p:nvSpPr>
        <p:spPr bwMode="auto">
          <a:xfrm>
            <a:off x="323850" y="1196975"/>
            <a:ext cx="684053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/>
              <a:t>    3.1.2 开发条件</a:t>
            </a:r>
          </a:p>
        </p:txBody>
      </p:sp>
      <p:sp>
        <p:nvSpPr>
          <p:cNvPr id="7178" name="AutoShape 10"/>
          <p:cNvSpPr>
            <a:spLocks noChangeArrowheads="1"/>
          </p:cNvSpPr>
          <p:nvPr/>
        </p:nvSpPr>
        <p:spPr bwMode="auto">
          <a:xfrm>
            <a:off x="587375" y="2349500"/>
            <a:ext cx="1944688" cy="863600"/>
          </a:xfrm>
          <a:prstGeom prst="roundRect">
            <a:avLst>
              <a:gd name="adj" fmla="val 13745"/>
            </a:avLst>
          </a:prstGeom>
          <a:solidFill>
            <a:schemeClr val="bg2">
              <a:alpha val="31000"/>
            </a:schemeClr>
          </a:solidFill>
          <a:ln w="38100">
            <a:solidFill>
              <a:srgbClr val="003366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eaLnBrk="0" hangingPunct="0"/>
            <a:r>
              <a:rPr lang="zh-CN" altLang="en-US" sz="2000" dirty="0"/>
              <a:t>管理信息系统的开发条件</a:t>
            </a:r>
          </a:p>
        </p:txBody>
      </p:sp>
      <p:sp>
        <p:nvSpPr>
          <p:cNvPr id="7179" name="未知"/>
          <p:cNvSpPr>
            <a:spLocks/>
          </p:cNvSpPr>
          <p:nvPr/>
        </p:nvSpPr>
        <p:spPr bwMode="auto">
          <a:xfrm rot="2460000" flipH="1">
            <a:off x="538163" y="3540125"/>
            <a:ext cx="1093787" cy="993775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rgbClr val="003366"/>
              </a:gs>
              <a:gs pos="100000">
                <a:srgbClr val="003366">
                  <a:gamma/>
                  <a:tint val="31765"/>
                  <a:invGamma/>
                </a:srgb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80" name="AutoShape 7"/>
          <p:cNvSpPr>
            <a:spLocks noChangeArrowheads="1"/>
          </p:cNvSpPr>
          <p:nvPr/>
        </p:nvSpPr>
        <p:spPr bwMode="auto">
          <a:xfrm>
            <a:off x="1235075" y="3932238"/>
            <a:ext cx="1871663" cy="1152525"/>
          </a:xfrm>
          <a:prstGeom prst="chevron">
            <a:avLst>
              <a:gd name="adj" fmla="val 46140"/>
            </a:avLst>
          </a:prstGeom>
          <a:solidFill>
            <a:schemeClr val="hlink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163500" prstMaterial="legacyMatte">
            <a:bevelT w="13500" h="13500" prst="angle"/>
            <a:bevelB w="13500" h="13500" prst="angle"/>
            <a:extrusionClr>
              <a:schemeClr val="hlink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sy="50000" kx="-2453608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 sz="1800" b="0">
              <a:solidFill>
                <a:schemeClr val="tx1"/>
              </a:solidFill>
            </a:endParaRPr>
          </a:p>
        </p:txBody>
      </p:sp>
      <p:sp>
        <p:nvSpPr>
          <p:cNvPr id="7181" name="Text Box 13"/>
          <p:cNvSpPr txBox="1">
            <a:spLocks noChangeArrowheads="1"/>
          </p:cNvSpPr>
          <p:nvPr/>
        </p:nvSpPr>
        <p:spPr bwMode="auto">
          <a:xfrm>
            <a:off x="1595438" y="4005263"/>
            <a:ext cx="1223962" cy="700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dirty="0">
                <a:solidFill>
                  <a:schemeClr val="bg1"/>
                </a:solidFill>
                <a:sym typeface="Arial" pitchFamily="34" charset="0"/>
              </a:rPr>
              <a:t>管理方法科学化</a:t>
            </a:r>
          </a:p>
        </p:txBody>
      </p:sp>
      <p:sp>
        <p:nvSpPr>
          <p:cNvPr id="7182" name="AutoShape 7"/>
          <p:cNvSpPr>
            <a:spLocks noChangeArrowheads="1"/>
          </p:cNvSpPr>
          <p:nvPr/>
        </p:nvSpPr>
        <p:spPr bwMode="auto">
          <a:xfrm>
            <a:off x="3106738" y="3860800"/>
            <a:ext cx="1871662" cy="1152525"/>
          </a:xfrm>
          <a:prstGeom prst="chevron">
            <a:avLst>
              <a:gd name="adj" fmla="val 46140"/>
            </a:avLst>
          </a:prstGeom>
          <a:solidFill>
            <a:srgbClr val="339966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163500" prstMaterial="legacyMatte">
            <a:bevelT w="13500" h="13500" prst="angle"/>
            <a:bevelB w="13500" h="13500" prst="angle"/>
            <a:extrusionClr>
              <a:srgbClr val="339966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sy="50000" kx="-2453608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 sz="1800" b="0">
              <a:solidFill>
                <a:schemeClr val="tx1"/>
              </a:solidFill>
            </a:endParaRPr>
          </a:p>
        </p:txBody>
      </p:sp>
      <p:sp>
        <p:nvSpPr>
          <p:cNvPr id="7183" name="Text Box 15"/>
          <p:cNvSpPr txBox="1">
            <a:spLocks noChangeArrowheads="1"/>
          </p:cNvSpPr>
          <p:nvPr/>
        </p:nvSpPr>
        <p:spPr bwMode="auto">
          <a:xfrm>
            <a:off x="3538538" y="3790950"/>
            <a:ext cx="1008062" cy="1309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>
                <a:solidFill>
                  <a:schemeClr val="bg1"/>
                </a:solidFill>
                <a:sym typeface="Arial" pitchFamily="34" charset="0"/>
              </a:rPr>
              <a:t>领导重视业务部门支持</a:t>
            </a:r>
          </a:p>
        </p:txBody>
      </p:sp>
      <p:sp>
        <p:nvSpPr>
          <p:cNvPr id="7184" name="AutoShape 7"/>
          <p:cNvSpPr>
            <a:spLocks noChangeArrowheads="1"/>
          </p:cNvSpPr>
          <p:nvPr/>
        </p:nvSpPr>
        <p:spPr bwMode="auto">
          <a:xfrm>
            <a:off x="4906963" y="3789363"/>
            <a:ext cx="1871662" cy="1152525"/>
          </a:xfrm>
          <a:prstGeom prst="chevron">
            <a:avLst>
              <a:gd name="adj" fmla="val 46140"/>
            </a:avLst>
          </a:prstGeom>
          <a:solidFill>
            <a:srgbClr val="808000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163500" prstMaterial="legacyMatte">
            <a:bevelT w="13500" h="13500" prst="angle"/>
            <a:bevelB w="13500" h="13500" prst="angle"/>
            <a:extrusionClr>
              <a:srgbClr val="808000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sy="50000" kx="-2453608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 sz="1800" b="0">
              <a:solidFill>
                <a:schemeClr val="tx1"/>
              </a:solidFill>
            </a:endParaRPr>
          </a:p>
        </p:txBody>
      </p:sp>
      <p:sp>
        <p:nvSpPr>
          <p:cNvPr id="7185" name="Text Box 17"/>
          <p:cNvSpPr txBox="1">
            <a:spLocks noChangeArrowheads="1"/>
          </p:cNvSpPr>
          <p:nvPr/>
        </p:nvSpPr>
        <p:spPr bwMode="auto">
          <a:xfrm>
            <a:off x="5483225" y="3860800"/>
            <a:ext cx="107950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>
                <a:solidFill>
                  <a:schemeClr val="bg1"/>
                </a:solidFill>
              </a:rPr>
              <a:t>开发与应用技术队伍</a:t>
            </a:r>
          </a:p>
        </p:txBody>
      </p:sp>
      <p:sp>
        <p:nvSpPr>
          <p:cNvPr id="7186" name="AutoShape 7"/>
          <p:cNvSpPr>
            <a:spLocks noChangeArrowheads="1"/>
          </p:cNvSpPr>
          <p:nvPr/>
        </p:nvSpPr>
        <p:spPr bwMode="auto">
          <a:xfrm>
            <a:off x="6708775" y="3716338"/>
            <a:ext cx="1871663" cy="1152525"/>
          </a:xfrm>
          <a:prstGeom prst="chevron">
            <a:avLst>
              <a:gd name="adj" fmla="val 46140"/>
            </a:avLst>
          </a:prstGeom>
          <a:solidFill>
            <a:srgbClr val="003366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163500" prstMaterial="legacyMatte">
            <a:bevelT w="13500" h="13500" prst="angle"/>
            <a:bevelB w="13500" h="13500" prst="angle"/>
            <a:extrusionClr>
              <a:srgbClr val="003366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sy="50000" kx="-2453608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 sz="1800" b="0">
              <a:solidFill>
                <a:schemeClr val="tx1"/>
              </a:solidFill>
            </a:endParaRPr>
          </a:p>
        </p:txBody>
      </p:sp>
      <p:sp>
        <p:nvSpPr>
          <p:cNvPr id="7187" name="Text Box 19"/>
          <p:cNvSpPr txBox="1">
            <a:spLocks noChangeArrowheads="1"/>
          </p:cNvSpPr>
          <p:nvPr/>
        </p:nvSpPr>
        <p:spPr bwMode="auto">
          <a:xfrm>
            <a:off x="7213600" y="3789363"/>
            <a:ext cx="1008063" cy="1004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>
                <a:solidFill>
                  <a:schemeClr val="bg1"/>
                </a:solidFill>
                <a:sym typeface="Arial" pitchFamily="34" charset="0"/>
              </a:rPr>
              <a:t>具备一定的资金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7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7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4" grpId="0"/>
      <p:bldP spid="7178" grpId="0" animBg="1"/>
      <p:bldP spid="7179" grpId="0" animBg="1"/>
      <p:bldP spid="7180" grpId="0" animBg="1"/>
      <p:bldP spid="7181" grpId="0"/>
      <p:bldP spid="7182" grpId="0" animBg="1"/>
      <p:bldP spid="7183" grpId="0"/>
      <p:bldP spid="7184" grpId="0" animBg="1"/>
      <p:bldP spid="7185" grpId="0"/>
      <p:bldP spid="7186" grpId="0" animBg="1"/>
      <p:bldP spid="718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1908175" y="333375"/>
            <a:ext cx="7235825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/>
              <a:t>3.2  管理信息系统的开发策略</a:t>
            </a:r>
          </a:p>
          <a:p>
            <a:pPr>
              <a:spcBef>
                <a:spcPct val="50000"/>
              </a:spcBef>
            </a:pPr>
            <a:endParaRPr lang="zh-CN" altLang="en-US" sz="3200"/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325438" y="1482725"/>
            <a:ext cx="684053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/>
              <a:t>    3.2.1 “自上而下”的策略</a:t>
            </a:r>
          </a:p>
        </p:txBody>
      </p:sp>
      <p:sp>
        <p:nvSpPr>
          <p:cNvPr id="8203" name="AutoShape 11"/>
          <p:cNvSpPr>
            <a:spLocks noChangeArrowheads="1"/>
          </p:cNvSpPr>
          <p:nvPr/>
        </p:nvSpPr>
        <p:spPr bwMode="auto">
          <a:xfrm>
            <a:off x="1187450" y="2349500"/>
            <a:ext cx="6480175" cy="3168650"/>
          </a:xfrm>
          <a:prstGeom prst="horizontalScroll">
            <a:avLst>
              <a:gd name="adj" fmla="val 12500"/>
            </a:avLst>
          </a:prstGeom>
          <a:solidFill>
            <a:srgbClr val="E9C2C1">
              <a:alpha val="25000"/>
            </a:srgbClr>
          </a:solidFill>
          <a:ln w="9525">
            <a:solidFill>
              <a:srgbClr val="339966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 sz="8000">
              <a:solidFill>
                <a:schemeClr val="accent2"/>
              </a:solidFill>
              <a:latin typeface="Times New Roman" pitchFamily="18" charset="0"/>
            </a:endParaRPr>
          </a:p>
        </p:txBody>
      </p:sp>
      <p:sp>
        <p:nvSpPr>
          <p:cNvPr id="8204" name="Text Box 12"/>
          <p:cNvSpPr txBox="1">
            <a:spLocks noChangeArrowheads="1"/>
          </p:cNvSpPr>
          <p:nvPr/>
        </p:nvSpPr>
        <p:spPr bwMode="auto">
          <a:xfrm>
            <a:off x="1692275" y="2816225"/>
            <a:ext cx="5832475" cy="228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ym typeface="Arial" pitchFamily="34" charset="0"/>
              </a:rPr>
              <a:t>基本思想：从组织的高层管理者着手，从组织战略目标出发，将组织看成一个整体，探索合理的信息流，确定系统方案，然后自上而下层层分解，确定需要哪些功能去保证目标的完成，从而划分相应的业务子系统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1908175" y="333375"/>
            <a:ext cx="72358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/>
              <a:t>3.2  管理信息系统的开发策略</a:t>
            </a:r>
          </a:p>
        </p:txBody>
      </p:sp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325438" y="1195388"/>
            <a:ext cx="684053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/>
              <a:t>    3.2.1 “自上而下”的策略</a:t>
            </a:r>
          </a:p>
        </p:txBody>
      </p:sp>
      <p:sp>
        <p:nvSpPr>
          <p:cNvPr id="9226" name="AutoShape 10"/>
          <p:cNvSpPr>
            <a:spLocks noChangeArrowheads="1"/>
          </p:cNvSpPr>
          <p:nvPr/>
        </p:nvSpPr>
        <p:spPr bwMode="auto">
          <a:xfrm>
            <a:off x="684213" y="2784475"/>
            <a:ext cx="1368425" cy="1657350"/>
          </a:xfrm>
          <a:prstGeom prst="roundRect">
            <a:avLst>
              <a:gd name="adj" fmla="val 13745"/>
            </a:avLst>
          </a:prstGeom>
          <a:solidFill>
            <a:srgbClr val="E9C2C1">
              <a:alpha val="31000"/>
            </a:srgbClr>
          </a:solidFill>
          <a:ln w="38100">
            <a:solidFill>
              <a:srgbClr val="003366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eaLnBrk="0" hangingPunct="0">
              <a:lnSpc>
                <a:spcPct val="110000"/>
              </a:lnSpc>
            </a:pPr>
            <a:r>
              <a:rPr lang="zh-CN" altLang="en-US"/>
              <a:t>“自上而下”的策略</a:t>
            </a:r>
          </a:p>
        </p:txBody>
      </p:sp>
      <p:sp>
        <p:nvSpPr>
          <p:cNvPr id="9229" name="AutoShape 13"/>
          <p:cNvSpPr>
            <a:spLocks noChangeArrowheads="1"/>
          </p:cNvSpPr>
          <p:nvPr/>
        </p:nvSpPr>
        <p:spPr bwMode="auto">
          <a:xfrm>
            <a:off x="2124075" y="3360738"/>
            <a:ext cx="935038" cy="576262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C0C0C0">
              <a:alpha val="31000"/>
            </a:srgbClr>
          </a:solidFill>
          <a:ln w="25400">
            <a:solidFill>
              <a:srgbClr val="0033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30" name="AutoShape 14"/>
          <p:cNvSpPr>
            <a:spLocks noChangeArrowheads="1"/>
          </p:cNvSpPr>
          <p:nvPr/>
        </p:nvSpPr>
        <p:spPr bwMode="auto">
          <a:xfrm>
            <a:off x="3132138" y="2276475"/>
            <a:ext cx="5256212" cy="1368425"/>
          </a:xfrm>
          <a:prstGeom prst="roundRect">
            <a:avLst>
              <a:gd name="adj" fmla="val 13745"/>
            </a:avLst>
          </a:prstGeom>
          <a:solidFill>
            <a:srgbClr val="CC99FF">
              <a:alpha val="31000"/>
            </a:srgbClr>
          </a:solidFill>
          <a:ln w="38100">
            <a:solidFill>
              <a:srgbClr val="003366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eaLnBrk="0" hangingPunct="0">
              <a:lnSpc>
                <a:spcPct val="120000"/>
              </a:lnSpc>
            </a:pPr>
            <a:r>
              <a:rPr lang="zh-CN" altLang="en-US"/>
              <a:t>优点：</a:t>
            </a:r>
            <a:r>
              <a:rPr lang="zh-CN" altLang="en-US">
                <a:sym typeface="Arial" pitchFamily="34" charset="0"/>
              </a:rPr>
              <a:t>整体性好，逻辑性较强，条理清楚，层次分明，能把握总体，综合考虑系统的优化。</a:t>
            </a:r>
          </a:p>
        </p:txBody>
      </p:sp>
      <p:sp>
        <p:nvSpPr>
          <p:cNvPr id="9231" name="AutoShape 15"/>
          <p:cNvSpPr>
            <a:spLocks noChangeArrowheads="1"/>
          </p:cNvSpPr>
          <p:nvPr/>
        </p:nvSpPr>
        <p:spPr bwMode="auto">
          <a:xfrm>
            <a:off x="3132138" y="3787775"/>
            <a:ext cx="5327650" cy="1797050"/>
          </a:xfrm>
          <a:prstGeom prst="roundRect">
            <a:avLst>
              <a:gd name="adj" fmla="val 13745"/>
            </a:avLst>
          </a:prstGeom>
          <a:solidFill>
            <a:srgbClr val="CC99FF">
              <a:alpha val="31000"/>
            </a:srgbClr>
          </a:solidFill>
          <a:ln w="38100">
            <a:solidFill>
              <a:srgbClr val="003366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eaLnBrk="0" hangingPunct="0">
              <a:lnSpc>
                <a:spcPct val="120000"/>
              </a:lnSpc>
            </a:pPr>
            <a:r>
              <a:rPr lang="zh-CN" altLang="en-US">
                <a:sym typeface="Arial" pitchFamily="34" charset="0"/>
              </a:rPr>
              <a:t>缺点：对规模较大系统的开发，因工作量大而影响具体细节的考虑，开发难度大，周期较长，系统开销大，所冒风险较大。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1908175" y="333375"/>
            <a:ext cx="7235825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/>
              <a:t>3.2  管理信息系统的开发策略</a:t>
            </a:r>
          </a:p>
          <a:p>
            <a:pPr>
              <a:spcBef>
                <a:spcPct val="50000"/>
              </a:spcBef>
            </a:pPr>
            <a:endParaRPr lang="zh-CN" altLang="en-US" sz="3200"/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325438" y="1482725"/>
            <a:ext cx="684053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dirty="0"/>
              <a:t>    3.2</a:t>
            </a:r>
            <a:r>
              <a:rPr lang="zh-CN" altLang="en-US" sz="2800" dirty="0" smtClean="0"/>
              <a:t>.</a:t>
            </a:r>
            <a:r>
              <a:rPr lang="en-US" altLang="zh-CN" sz="2800" dirty="0" smtClean="0"/>
              <a:t>2</a:t>
            </a:r>
            <a:r>
              <a:rPr lang="zh-CN" altLang="en-US" sz="2800" dirty="0" smtClean="0"/>
              <a:t> </a:t>
            </a:r>
            <a:r>
              <a:rPr lang="zh-CN" altLang="en-US" sz="2800" dirty="0"/>
              <a:t>“自下而上”的策略</a:t>
            </a:r>
          </a:p>
        </p:txBody>
      </p:sp>
      <p:sp>
        <p:nvSpPr>
          <p:cNvPr id="10251" name="AutoShape 11"/>
          <p:cNvSpPr>
            <a:spLocks noChangeArrowheads="1"/>
          </p:cNvSpPr>
          <p:nvPr/>
        </p:nvSpPr>
        <p:spPr bwMode="auto">
          <a:xfrm>
            <a:off x="1547813" y="2420938"/>
            <a:ext cx="6480175" cy="3168650"/>
          </a:xfrm>
          <a:prstGeom prst="horizontalScroll">
            <a:avLst>
              <a:gd name="adj" fmla="val 12500"/>
            </a:avLst>
          </a:prstGeom>
          <a:solidFill>
            <a:srgbClr val="E9C2C1">
              <a:alpha val="25000"/>
            </a:srgbClr>
          </a:solidFill>
          <a:ln w="9525">
            <a:solidFill>
              <a:srgbClr val="339966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 sz="8000">
              <a:solidFill>
                <a:schemeClr val="accent2"/>
              </a:solidFill>
              <a:latin typeface="Times New Roman" pitchFamily="18" charset="0"/>
            </a:endParaRPr>
          </a:p>
        </p:txBody>
      </p:sp>
      <p:sp>
        <p:nvSpPr>
          <p:cNvPr id="10252" name="Text Box 12"/>
          <p:cNvSpPr txBox="1">
            <a:spLocks noChangeArrowheads="1"/>
          </p:cNvSpPr>
          <p:nvPr/>
        </p:nvSpPr>
        <p:spPr bwMode="auto">
          <a:xfrm>
            <a:off x="2052638" y="2887663"/>
            <a:ext cx="5832475" cy="228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ym typeface="Arial" pitchFamily="34" charset="0"/>
              </a:rPr>
              <a:t>基本思想：它是从组织各个基层业务子系统的日常业务数据处理出发，先实现一个个具体的业务功能，然后根据需要逐步增加有关管理控制和决策方面的功能，由低级到高级，不断完善，从而构成整个管理信息系统并支持组织战略目标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1908175" y="333375"/>
            <a:ext cx="72358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/>
              <a:t>3.2  管理信息系统的开发策略</a:t>
            </a:r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325438" y="1195388"/>
            <a:ext cx="684053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dirty="0"/>
              <a:t>    3.2</a:t>
            </a:r>
            <a:r>
              <a:rPr lang="zh-CN" altLang="en-US" sz="2800" dirty="0" smtClean="0"/>
              <a:t>.</a:t>
            </a:r>
            <a:r>
              <a:rPr lang="en-US" altLang="zh-CN" sz="2800" dirty="0" smtClean="0"/>
              <a:t>2</a:t>
            </a:r>
            <a:r>
              <a:rPr lang="zh-CN" altLang="en-US" sz="2800" dirty="0" smtClean="0"/>
              <a:t> “自下而上”</a:t>
            </a:r>
            <a:r>
              <a:rPr lang="zh-CN" altLang="en-US" sz="2800" dirty="0"/>
              <a:t>的策略</a:t>
            </a:r>
          </a:p>
        </p:txBody>
      </p:sp>
      <p:sp>
        <p:nvSpPr>
          <p:cNvPr id="11275" name="AutoShape 11"/>
          <p:cNvSpPr>
            <a:spLocks noChangeArrowheads="1"/>
          </p:cNvSpPr>
          <p:nvPr/>
        </p:nvSpPr>
        <p:spPr bwMode="auto">
          <a:xfrm>
            <a:off x="684213" y="2784475"/>
            <a:ext cx="1368425" cy="1657350"/>
          </a:xfrm>
          <a:prstGeom prst="roundRect">
            <a:avLst>
              <a:gd name="adj" fmla="val 13745"/>
            </a:avLst>
          </a:prstGeom>
          <a:solidFill>
            <a:srgbClr val="E9C2C1">
              <a:alpha val="31000"/>
            </a:srgbClr>
          </a:solidFill>
          <a:ln w="38100">
            <a:solidFill>
              <a:srgbClr val="003366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eaLnBrk="0" hangingPunct="0">
              <a:lnSpc>
                <a:spcPct val="110000"/>
              </a:lnSpc>
            </a:pPr>
            <a:r>
              <a:rPr lang="zh-CN" altLang="en-US"/>
              <a:t>“自下而上”的策略</a:t>
            </a:r>
          </a:p>
        </p:txBody>
      </p:sp>
      <p:sp>
        <p:nvSpPr>
          <p:cNvPr id="11278" name="AutoShape 14"/>
          <p:cNvSpPr>
            <a:spLocks noChangeArrowheads="1"/>
          </p:cNvSpPr>
          <p:nvPr/>
        </p:nvSpPr>
        <p:spPr bwMode="auto">
          <a:xfrm>
            <a:off x="2124075" y="3360738"/>
            <a:ext cx="935038" cy="576262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C0C0C0">
              <a:alpha val="31000"/>
            </a:srgbClr>
          </a:solidFill>
          <a:ln w="25400">
            <a:solidFill>
              <a:srgbClr val="0033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9" name="AutoShape 15"/>
          <p:cNvSpPr>
            <a:spLocks noChangeArrowheads="1"/>
          </p:cNvSpPr>
          <p:nvPr/>
        </p:nvSpPr>
        <p:spPr bwMode="auto">
          <a:xfrm>
            <a:off x="3135313" y="2062163"/>
            <a:ext cx="5256212" cy="2159000"/>
          </a:xfrm>
          <a:prstGeom prst="roundRect">
            <a:avLst>
              <a:gd name="adj" fmla="val 13745"/>
            </a:avLst>
          </a:prstGeom>
          <a:solidFill>
            <a:srgbClr val="CC99FF">
              <a:alpha val="31000"/>
            </a:srgbClr>
          </a:solidFill>
          <a:ln w="38100">
            <a:solidFill>
              <a:srgbClr val="003366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eaLnBrk="0" hangingPunct="0">
              <a:lnSpc>
                <a:spcPct val="120000"/>
              </a:lnSpc>
            </a:pPr>
            <a:r>
              <a:rPr lang="zh-CN" altLang="en-US" sz="2000"/>
              <a:t>优点：符合人们由浅入深、由简到繁地认识事物的习惯，易于被接受和掌握。它以具体的业务处理为基础，根据需要而扩展，边实施边见效，容易开发，不会造成系统的浪费。</a:t>
            </a:r>
          </a:p>
        </p:txBody>
      </p:sp>
      <p:sp>
        <p:nvSpPr>
          <p:cNvPr id="11280" name="AutoShape 16"/>
          <p:cNvSpPr>
            <a:spLocks noChangeArrowheads="1"/>
          </p:cNvSpPr>
          <p:nvPr/>
        </p:nvSpPr>
        <p:spPr bwMode="auto">
          <a:xfrm>
            <a:off x="3132138" y="4365625"/>
            <a:ext cx="5327650" cy="1798638"/>
          </a:xfrm>
          <a:prstGeom prst="roundRect">
            <a:avLst>
              <a:gd name="adj" fmla="val 13745"/>
            </a:avLst>
          </a:prstGeom>
          <a:solidFill>
            <a:srgbClr val="CC99FF">
              <a:alpha val="31000"/>
            </a:srgbClr>
          </a:solidFill>
          <a:ln w="38100">
            <a:solidFill>
              <a:srgbClr val="003366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eaLnBrk="0" hangingPunct="0">
              <a:lnSpc>
                <a:spcPct val="120000"/>
              </a:lnSpc>
            </a:pPr>
            <a:r>
              <a:rPr lang="zh-CN" altLang="en-US">
                <a:sym typeface="Arial" pitchFamily="34" charset="0"/>
              </a:rPr>
              <a:t>缺点：</a:t>
            </a:r>
            <a:r>
              <a:rPr lang="zh-CN" altLang="en-US" sz="2000">
                <a:sym typeface="Arial" pitchFamily="34" charset="0"/>
              </a:rPr>
              <a:t>缺乏系统整体性和功能协调性，难以保证各子系统之间联系的合理性和有效性，易造成子系统之间数据的不一致性和数据冗余，造成重复开发和返工。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默认设计模板">
  <a:themeElements>
    <a:clrScheme name="2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2400" b="1" i="0" u="none" strike="noStrike" cap="none" normalizeH="0" baseline="0" smtClean="0">
            <a:ln>
              <a:noFill/>
            </a:ln>
            <a:solidFill>
              <a:srgbClr val="003366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2400" b="1" i="0" u="none" strike="noStrike" cap="none" normalizeH="0" baseline="0" smtClean="0">
            <a:ln>
              <a:noFill/>
            </a:ln>
            <a:solidFill>
              <a:srgbClr val="003366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2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Default Design">
  <a:themeElements>
    <a:clrScheme name="Default Design 3">
      <a:dk1>
        <a:srgbClr val="080808"/>
      </a:dk1>
      <a:lt1>
        <a:srgbClr val="FFFFFF"/>
      </a:lt1>
      <a:dk2>
        <a:srgbClr val="A59A55"/>
      </a:dk2>
      <a:lt2>
        <a:srgbClr val="DDDDDD"/>
      </a:lt2>
      <a:accent1>
        <a:srgbClr val="4AB1E4"/>
      </a:accent1>
      <a:accent2>
        <a:srgbClr val="8F038F"/>
      </a:accent2>
      <a:accent3>
        <a:srgbClr val="FFFFFF"/>
      </a:accent3>
      <a:accent4>
        <a:srgbClr val="060606"/>
      </a:accent4>
      <a:accent5>
        <a:srgbClr val="B1D5EF"/>
      </a:accent5>
      <a:accent6>
        <a:srgbClr val="810281"/>
      </a:accent6>
      <a:hlink>
        <a:srgbClr val="F77A1D"/>
      </a:hlink>
      <a:folHlink>
        <a:srgbClr val="5BBE4E"/>
      </a:folHlink>
    </a:clrScheme>
    <a:fontScheme name="Default Design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2400" b="1" i="0" u="none" strike="noStrike" cap="none" normalizeH="0" baseline="0" smtClean="0">
            <a:ln>
              <a:noFill/>
            </a:ln>
            <a:solidFill>
              <a:srgbClr val="003366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2400" b="1" i="0" u="none" strike="noStrike" cap="none" normalizeH="0" baseline="0" smtClean="0">
            <a:ln>
              <a:noFill/>
            </a:ln>
            <a:solidFill>
              <a:srgbClr val="003366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Default Design 1">
        <a:dk1>
          <a:srgbClr val="5F5F5F"/>
        </a:dk1>
        <a:lt1>
          <a:srgbClr val="FFFFFF"/>
        </a:lt1>
        <a:dk2>
          <a:srgbClr val="C36609"/>
        </a:dk2>
        <a:lt2>
          <a:srgbClr val="DDDDDD"/>
        </a:lt2>
        <a:accent1>
          <a:srgbClr val="D2B94E"/>
        </a:accent1>
        <a:accent2>
          <a:srgbClr val="2395B9"/>
        </a:accent2>
        <a:accent3>
          <a:srgbClr val="FFFFFF"/>
        </a:accent3>
        <a:accent4>
          <a:srgbClr val="505050"/>
        </a:accent4>
        <a:accent5>
          <a:srgbClr val="E5D9B2"/>
        </a:accent5>
        <a:accent6>
          <a:srgbClr val="1F87A7"/>
        </a:accent6>
        <a:hlink>
          <a:srgbClr val="5C984E"/>
        </a:hlink>
        <a:folHlink>
          <a:srgbClr val="B5C77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5F5F5F"/>
        </a:dk1>
        <a:lt1>
          <a:srgbClr val="FFFFFF"/>
        </a:lt1>
        <a:dk2>
          <a:srgbClr val="9FC591"/>
        </a:dk2>
        <a:lt2>
          <a:srgbClr val="DDDDDD"/>
        </a:lt2>
        <a:accent1>
          <a:srgbClr val="7B82B7"/>
        </a:accent1>
        <a:accent2>
          <a:srgbClr val="8D337C"/>
        </a:accent2>
        <a:accent3>
          <a:srgbClr val="FFFFFF"/>
        </a:accent3>
        <a:accent4>
          <a:srgbClr val="505050"/>
        </a:accent4>
        <a:accent5>
          <a:srgbClr val="BFC1D8"/>
        </a:accent5>
        <a:accent6>
          <a:srgbClr val="7F2D70"/>
        </a:accent6>
        <a:hlink>
          <a:srgbClr val="CC87E1"/>
        </a:hlink>
        <a:folHlink>
          <a:srgbClr val="76C5D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80808"/>
        </a:dk1>
        <a:lt1>
          <a:srgbClr val="FFFFFF"/>
        </a:lt1>
        <a:dk2>
          <a:srgbClr val="A59A55"/>
        </a:dk2>
        <a:lt2>
          <a:srgbClr val="DDDDDD"/>
        </a:lt2>
        <a:accent1>
          <a:srgbClr val="4AB1E4"/>
        </a:accent1>
        <a:accent2>
          <a:srgbClr val="8F038F"/>
        </a:accent2>
        <a:accent3>
          <a:srgbClr val="FFFFFF"/>
        </a:accent3>
        <a:accent4>
          <a:srgbClr val="060606"/>
        </a:accent4>
        <a:accent5>
          <a:srgbClr val="B1D5EF"/>
        </a:accent5>
        <a:accent6>
          <a:srgbClr val="810281"/>
        </a:accent6>
        <a:hlink>
          <a:srgbClr val="F77A1D"/>
        </a:hlink>
        <a:folHlink>
          <a:srgbClr val="5BBE4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1428</TotalTime>
  <Words>1883</Words>
  <Application>Microsoft Office PowerPoint</Application>
  <PresentationFormat>全屏显示(4:3)</PresentationFormat>
  <Paragraphs>292</Paragraphs>
  <Slides>31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33" baseType="lpstr">
      <vt:lpstr>2_默认设计模板</vt:lpstr>
      <vt:lpstr>Default Design</vt:lpstr>
      <vt:lpstr>PowerPoint 演示文稿</vt:lpstr>
      <vt:lpstr>PowerPoint 演示文稿</vt:lpstr>
      <vt:lpstr>管理信息系统开发方法历史回顾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MIS开发的生命周期</vt:lpstr>
      <vt:lpstr>PowerPoint 演示文稿</vt:lpstr>
      <vt:lpstr>早期开发方法存在的主要问题(1)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Case技术的演进</vt:lpstr>
      <vt:lpstr>CASE开发工具</vt:lpstr>
      <vt:lpstr>CASE工具类型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LiuQiaoLing</cp:lastModifiedBy>
  <cp:revision>29</cp:revision>
  <dcterms:modified xsi:type="dcterms:W3CDTF">2018-03-16T02:20:23Z</dcterms:modified>
</cp:coreProperties>
</file>