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333" r:id="rId2"/>
    <p:sldId id="332" r:id="rId3"/>
    <p:sldId id="335" r:id="rId4"/>
    <p:sldId id="340" r:id="rId5"/>
    <p:sldId id="342" r:id="rId6"/>
    <p:sldId id="337" r:id="rId7"/>
    <p:sldId id="339" r:id="rId8"/>
    <p:sldId id="346" r:id="rId9"/>
    <p:sldId id="347" r:id="rId10"/>
    <p:sldId id="349" r:id="rId11"/>
    <p:sldId id="350" r:id="rId1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CC00"/>
    <a:srgbClr val="B2B2B2"/>
    <a:srgbClr val="00FF00"/>
    <a:srgbClr val="003366"/>
    <a:srgbClr val="006666"/>
    <a:srgbClr val="9966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940" autoAdjust="0"/>
    <p:restoredTop sz="94660"/>
  </p:normalViewPr>
  <p:slideViewPr>
    <p:cSldViewPr>
      <p:cViewPr varScale="1">
        <p:scale>
          <a:sx n="69" d="100"/>
          <a:sy n="69" d="100"/>
        </p:scale>
        <p:origin x="76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70"/>
    </p:cViewPr>
  </p:sorterViewPr>
  <p:notesViewPr>
    <p:cSldViewPr>
      <p:cViewPr varScale="1">
        <p:scale>
          <a:sx n="58" d="100"/>
          <a:sy n="58" d="100"/>
        </p:scale>
        <p:origin x="-181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7B7CE0D-2D6B-4F8F-A5F5-AA68F91775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CF461A5-2369-4C19-88FA-480D84DF96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FC28661-8FFD-4F93-9A82-84EC7AD34CA9}" type="slidenum">
              <a:rPr lang="en-US" altLang="zh-CN" sz="1200" b="0">
                <a:solidFill>
                  <a:schemeClr val="tx1"/>
                </a:solidFill>
              </a:rPr>
              <a:pPr/>
              <a:t>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  <p:sp>
        <p:nvSpPr>
          <p:cNvPr id="921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2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922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00A3409-6F4A-464B-A26F-B792ACA28D8F}" type="slidenum">
              <a:rPr lang="en-US" altLang="zh-CN" b="0"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 b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0D4B4-0F53-4B1D-BBC3-D1C3F19794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422101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1465B-BF20-4079-894F-872B5BF6D1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640095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59594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19800" cy="595947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90368-7F1F-447D-A860-BCAD44F424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781068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65125"/>
            <a:ext cx="8229600" cy="59594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B20B3-EE0A-4DFE-8948-DF484B1786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68990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95932-4A09-4DFC-AEF4-E7661B1331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70519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D9562-C6FA-4E51-A96F-52D918BE2D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52498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08CDE-FC42-406F-AA32-017D5E0DCB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22863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B331C-BCFE-4F47-B4FF-A6141877EA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646405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E2942-D12D-4296-AD67-93A6DFC95F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145237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2E132-3BB4-432B-8DB7-7B9BAFBC86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530850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44B48-7427-49FB-B52F-1D3CEDED5D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256299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7257C-1913-4DEE-B454-F740E2741E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51186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18B1B5B-A1D7-4F0E-BA04-7E805D29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Picture 9" descr="artplus_nature_naturalcity42_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0" descr="artplus_nature_naturalcity42_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1" descr="artplus_nature_naturalcity42_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4" descr="artplus_nature_naturalcity42_c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" name="Line 14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9" name="Text Box 3"/>
          <p:cNvSpPr txBox="1">
            <a:spLocks noChangeArrowheads="1"/>
          </p:cNvSpPr>
          <p:nvPr/>
        </p:nvSpPr>
        <p:spPr bwMode="auto">
          <a:xfrm>
            <a:off x="2052638" y="2420938"/>
            <a:ext cx="6840537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zh-CN" altLang="zh-CN" sz="60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管理信息系统</a:t>
            </a:r>
          </a:p>
          <a:p>
            <a:pPr algn="r" eaLnBrk="1" hangingPunct="1">
              <a:defRPr/>
            </a:pPr>
            <a:endParaRPr kumimoji="1" lang="zh-CN" altLang="en-US" sz="600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r>
              <a:rPr kumimoji="1" lang="en-US" altLang="zh-CN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Management  Information  System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395288" y="1701800"/>
            <a:ext cx="4032250" cy="2735263"/>
          </a:xfrm>
          <a:solidFill>
            <a:srgbClr val="EFEDE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分权制衡原则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最小特权原则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失效保护原则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职责分离原则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395288" y="1125538"/>
            <a:ext cx="4103687" cy="5762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bg1"/>
                </a:solidFill>
              </a:rPr>
              <a:t>1 </a:t>
            </a:r>
            <a:r>
              <a:rPr lang="zh-CN" altLang="en-US" sz="2400">
                <a:solidFill>
                  <a:schemeClr val="bg1"/>
                </a:solidFill>
              </a:rPr>
              <a:t>信息系统安全管理的原则</a:t>
            </a:r>
          </a:p>
        </p:txBody>
      </p: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4714875" y="1701800"/>
            <a:ext cx="4105275" cy="2014538"/>
          </a:xfrm>
          <a:prstGeom prst="rect">
            <a:avLst/>
          </a:prstGeom>
          <a:solidFill>
            <a:srgbClr val="EFEDE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信息安全教育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建立完善的管理体系</a:t>
            </a:r>
            <a:endParaRPr lang="en-US" altLang="zh-CN" sz="240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及时备份重要数据</a:t>
            </a:r>
            <a:endParaRPr lang="en-US" altLang="zh-CN" sz="2400"/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4714875" y="1125538"/>
            <a:ext cx="4103688" cy="5762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bg1"/>
                </a:solidFill>
              </a:rPr>
              <a:t>2 </a:t>
            </a:r>
            <a:r>
              <a:rPr lang="zh-CN" altLang="en-US" sz="2400">
                <a:solidFill>
                  <a:schemeClr val="bg1"/>
                </a:solidFill>
              </a:rPr>
              <a:t>信息系统安全管理的措施</a:t>
            </a:r>
          </a:p>
        </p:txBody>
      </p:sp>
      <p:sp>
        <p:nvSpPr>
          <p:cNvPr id="14342" name="Text Box 11"/>
          <p:cNvSpPr txBox="1">
            <a:spLocks noChangeArrowheads="1"/>
          </p:cNvSpPr>
          <p:nvPr/>
        </p:nvSpPr>
        <p:spPr bwMode="auto">
          <a:xfrm>
            <a:off x="881063" y="53975"/>
            <a:ext cx="72358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3366"/>
                </a:solidFill>
              </a:rPr>
              <a:t>8.2</a:t>
            </a:r>
            <a:r>
              <a:rPr lang="zh-CN" altLang="en-US" sz="2800">
                <a:solidFill>
                  <a:srgbClr val="003366"/>
                </a:solidFill>
              </a:rPr>
              <a:t>信息系统安全管理概述</a:t>
            </a:r>
            <a:endParaRPr lang="en-US" altLang="zh-CN" sz="2800">
              <a:solidFill>
                <a:srgbClr val="003366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003366"/>
                </a:solidFill>
              </a:rPr>
              <a:t>                      8.2.3 </a:t>
            </a:r>
            <a:r>
              <a:rPr lang="zh-CN" altLang="en-US" sz="1800">
                <a:solidFill>
                  <a:srgbClr val="003366"/>
                </a:solidFill>
              </a:rPr>
              <a:t>信息系统的安全管理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395288" y="1701800"/>
            <a:ext cx="4032250" cy="1871663"/>
          </a:xfrm>
          <a:solidFill>
            <a:srgbClr val="EFEDE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定期磁带备份</a:t>
            </a:r>
            <a:endParaRPr lang="en-US" altLang="zh-CN" sz="2400" b="1" smtClean="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远程数据库备份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网络数据镜像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远程镜像磁盘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395288" y="1125538"/>
            <a:ext cx="4103687" cy="5762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bg1"/>
                </a:solidFill>
              </a:rPr>
              <a:t>1 </a:t>
            </a:r>
            <a:r>
              <a:rPr lang="zh-CN" altLang="en-US" sz="2400">
                <a:solidFill>
                  <a:schemeClr val="bg1"/>
                </a:solidFill>
              </a:rPr>
              <a:t>数据备份</a:t>
            </a:r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4714875" y="1701800"/>
            <a:ext cx="4105275" cy="2014538"/>
          </a:xfrm>
          <a:prstGeom prst="rect">
            <a:avLst/>
          </a:prstGeom>
          <a:solidFill>
            <a:srgbClr val="EFEDE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完全备份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增量备份</a:t>
            </a:r>
            <a:endParaRPr lang="en-US" altLang="zh-CN" sz="240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差分备份</a:t>
            </a:r>
            <a:endParaRPr lang="en-US" altLang="zh-CN" sz="2400"/>
          </a:p>
        </p:txBody>
      </p:sp>
      <p:sp>
        <p:nvSpPr>
          <p:cNvPr id="15365" name="Text Box 11"/>
          <p:cNvSpPr txBox="1">
            <a:spLocks noChangeArrowheads="1"/>
          </p:cNvSpPr>
          <p:nvPr/>
        </p:nvSpPr>
        <p:spPr bwMode="auto">
          <a:xfrm>
            <a:off x="881063" y="53975"/>
            <a:ext cx="72358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3366"/>
                </a:solidFill>
              </a:rPr>
              <a:t>8.2</a:t>
            </a:r>
            <a:r>
              <a:rPr lang="zh-CN" altLang="en-US" sz="2800">
                <a:solidFill>
                  <a:srgbClr val="003366"/>
                </a:solidFill>
              </a:rPr>
              <a:t>信息系统安全管理概述</a:t>
            </a:r>
            <a:endParaRPr lang="en-US" altLang="zh-CN" sz="2800">
              <a:solidFill>
                <a:srgbClr val="003366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003366"/>
                </a:solidFill>
              </a:rPr>
              <a:t>                      8.2.4 </a:t>
            </a:r>
            <a:r>
              <a:rPr lang="zh-CN" altLang="en-US" sz="1800">
                <a:solidFill>
                  <a:srgbClr val="003366"/>
                </a:solidFill>
              </a:rPr>
              <a:t>信息系统业务持续性管理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396875" y="4005263"/>
            <a:ext cx="4105275" cy="2014537"/>
          </a:xfrm>
          <a:prstGeom prst="rect">
            <a:avLst/>
          </a:prstGeom>
          <a:solidFill>
            <a:srgbClr val="EFEDE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热站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温站</a:t>
            </a:r>
            <a:endParaRPr lang="en-US" altLang="zh-CN" sz="240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冷战</a:t>
            </a:r>
            <a:endParaRPr lang="en-US" altLang="zh-CN" sz="240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冗余信息处理设施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6" name="Rectangle 4"/>
          <p:cNvSpPr>
            <a:spLocks noChangeArrowheads="1"/>
          </p:cNvSpPr>
          <p:nvPr/>
        </p:nvSpPr>
        <p:spPr bwMode="auto">
          <a:xfrm>
            <a:off x="0" y="2708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4800" dirty="0" smtClean="0">
                <a:solidFill>
                  <a:srgbClr val="FFFF00"/>
                </a:solidFill>
                <a:sym typeface="Symbol" panose="05050102010706020507" pitchFamily="18" charset="2"/>
              </a:rPr>
              <a:t> </a:t>
            </a:r>
            <a:r>
              <a:rPr kumimoji="1" lang="zh-CN" altLang="en-US" sz="48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第</a:t>
            </a:r>
            <a:r>
              <a:rPr kumimoji="1" lang="en-US" altLang="zh-CN" sz="48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8</a:t>
            </a:r>
            <a:r>
              <a:rPr kumimoji="1" lang="zh-CN" altLang="en-US" sz="48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章  信息系统运行与安全管理</a:t>
            </a: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4800" dirty="0" smtClean="0">
                <a:solidFill>
                  <a:srgbClr val="FFFF00"/>
                </a:solidFill>
                <a:sym typeface="Symbol" panose="05050102010706020507" pitchFamily="18" charset="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003366"/>
                </a:solidFill>
              </a:rPr>
              <a:t>8 </a:t>
            </a:r>
            <a:r>
              <a:rPr lang="zh-CN" altLang="en-US">
                <a:solidFill>
                  <a:srgbClr val="003366"/>
                </a:solidFill>
              </a:rPr>
              <a:t>信息系统运行与管理</a:t>
            </a:r>
          </a:p>
        </p:txBody>
      </p:sp>
      <p:grpSp>
        <p:nvGrpSpPr>
          <p:cNvPr id="6147" name="Group 4"/>
          <p:cNvGrpSpPr>
            <a:grpSpLocks/>
          </p:cNvGrpSpPr>
          <p:nvPr/>
        </p:nvGrpSpPr>
        <p:grpSpPr bwMode="auto">
          <a:xfrm>
            <a:off x="395288" y="1196975"/>
            <a:ext cx="576262" cy="719138"/>
            <a:chOff x="2744" y="1888"/>
            <a:chExt cx="363" cy="453"/>
          </a:xfrm>
        </p:grpSpPr>
        <p:pic>
          <p:nvPicPr>
            <p:cNvPr id="6153" name="六边形 14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1888"/>
              <a:ext cx="363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" name="Text Box 6"/>
            <p:cNvSpPr txBox="1">
              <a:spLocks noChangeArrowheads="1"/>
            </p:cNvSpPr>
            <p:nvPr/>
          </p:nvSpPr>
          <p:spPr bwMode="auto">
            <a:xfrm>
              <a:off x="2880" y="2021"/>
              <a:ext cx="136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algn="r"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r"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r"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r"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r"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endParaRPr lang="zh-CN" altLang="zh-CN" sz="2400">
                <a:solidFill>
                  <a:schemeClr val="tx1"/>
                </a:solidFill>
              </a:endParaRPr>
            </a:p>
          </p:txBody>
        </p:sp>
      </p:grp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827088" y="1268413"/>
            <a:ext cx="28813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</a:rPr>
              <a:t>本章学习重难点</a:t>
            </a:r>
          </a:p>
        </p:txBody>
      </p:sp>
      <p:sp>
        <p:nvSpPr>
          <p:cNvPr id="6149" name="AutoShape 9"/>
          <p:cNvSpPr>
            <a:spLocks noChangeArrowheads="1"/>
          </p:cNvSpPr>
          <p:nvPr/>
        </p:nvSpPr>
        <p:spPr bwMode="gray">
          <a:xfrm rot="5400000">
            <a:off x="1260476" y="2566987"/>
            <a:ext cx="1079500" cy="936625"/>
          </a:xfrm>
          <a:prstGeom prst="chevron">
            <a:avLst>
              <a:gd name="adj" fmla="val 32746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第一</a:t>
            </a:r>
          </a:p>
        </p:txBody>
      </p:sp>
      <p:sp>
        <p:nvSpPr>
          <p:cNvPr id="6150" name="AutoShape 8"/>
          <p:cNvSpPr>
            <a:spLocks noChangeArrowheads="1"/>
          </p:cNvSpPr>
          <p:nvPr/>
        </p:nvSpPr>
        <p:spPr bwMode="gray">
          <a:xfrm rot="5400000">
            <a:off x="1259682" y="4006056"/>
            <a:ext cx="1079500" cy="935037"/>
          </a:xfrm>
          <a:prstGeom prst="chevron">
            <a:avLst>
              <a:gd name="adj" fmla="val 32802"/>
            </a:avLst>
          </a:prstGeom>
          <a:solidFill>
            <a:srgbClr val="3366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  <a:contourClr>
              <a:srgbClr val="3366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第二</a:t>
            </a:r>
          </a:p>
        </p:txBody>
      </p:sp>
      <p:sp>
        <p:nvSpPr>
          <p:cNvPr id="6151" name="AutoShape 10"/>
          <p:cNvSpPr>
            <a:spLocks noChangeArrowheads="1"/>
          </p:cNvSpPr>
          <p:nvPr/>
        </p:nvSpPr>
        <p:spPr bwMode="gray">
          <a:xfrm>
            <a:off x="2339975" y="2422525"/>
            <a:ext cx="5351463" cy="865188"/>
          </a:xfrm>
          <a:prstGeom prst="roundRect">
            <a:avLst>
              <a:gd name="adj" fmla="val 11921"/>
            </a:avLst>
          </a:prstGeom>
          <a:noFill/>
          <a:ln w="31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Wingdings" panose="05000000000000000000" pitchFamily="2" charset="2"/>
              <a:buChar char="l"/>
            </a:pPr>
            <a:r>
              <a:rPr lang="zh-CN" altLang="en-US" sz="2400">
                <a:solidFill>
                  <a:schemeClr val="tx1"/>
                </a:solidFill>
              </a:rPr>
              <a:t>信息系统运行管理的目标和内容</a:t>
            </a:r>
          </a:p>
        </p:txBody>
      </p:sp>
      <p:sp>
        <p:nvSpPr>
          <p:cNvPr id="6152" name="AutoShape 11"/>
          <p:cNvSpPr>
            <a:spLocks noChangeArrowheads="1"/>
          </p:cNvSpPr>
          <p:nvPr/>
        </p:nvSpPr>
        <p:spPr bwMode="gray">
          <a:xfrm>
            <a:off x="2339975" y="3862388"/>
            <a:ext cx="5472113" cy="863600"/>
          </a:xfrm>
          <a:prstGeom prst="roundRect">
            <a:avLst>
              <a:gd name="adj" fmla="val 11921"/>
            </a:avLst>
          </a:prstGeom>
          <a:noFill/>
          <a:ln w="317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Wingdings" panose="05000000000000000000" pitchFamily="2" charset="2"/>
              <a:buChar char="l"/>
            </a:pPr>
            <a:r>
              <a:rPr lang="zh-CN" altLang="en-US" sz="2400">
                <a:solidFill>
                  <a:schemeClr val="tx1"/>
                </a:solidFill>
              </a:rPr>
              <a:t>信息系统的安全挑战和安全管理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4" name="Text Box 6"/>
          <p:cNvSpPr txBox="1">
            <a:spLocks noChangeArrowheads="1"/>
          </p:cNvSpPr>
          <p:nvPr/>
        </p:nvSpPr>
        <p:spPr bwMode="auto">
          <a:xfrm>
            <a:off x="539750" y="3670300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</a:rPr>
              <a:t>管理目标</a:t>
            </a:r>
          </a:p>
        </p:txBody>
      </p:sp>
      <p:sp>
        <p:nvSpPr>
          <p:cNvPr id="273416" name="Text Box 8"/>
          <p:cNvSpPr txBox="1">
            <a:spLocks noChangeArrowheads="1"/>
          </p:cNvSpPr>
          <p:nvPr/>
        </p:nvSpPr>
        <p:spPr bwMode="auto">
          <a:xfrm>
            <a:off x="2124075" y="2806700"/>
            <a:ext cx="6624638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对信息系统的运行进行监督控制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记录其运行状态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保证系统正常运行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向组织提供必需的信息，为决策提供信息支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为组织职能运行提供保障，实现组织的目标</a:t>
            </a:r>
          </a:p>
        </p:txBody>
      </p:sp>
      <p:sp>
        <p:nvSpPr>
          <p:cNvPr id="273418" name="Text Box 10"/>
          <p:cNvSpPr txBox="1">
            <a:spLocks noChangeArrowheads="1"/>
          </p:cNvSpPr>
          <p:nvPr/>
        </p:nvSpPr>
        <p:spPr bwMode="auto">
          <a:xfrm>
            <a:off x="647700" y="2087563"/>
            <a:ext cx="8208963" cy="18415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600"/>
          </a:p>
        </p:txBody>
      </p:sp>
      <p:sp>
        <p:nvSpPr>
          <p:cNvPr id="7173" name="Text Box 11"/>
          <p:cNvSpPr txBox="1">
            <a:spLocks noChangeArrowheads="1"/>
          </p:cNvSpPr>
          <p:nvPr/>
        </p:nvSpPr>
        <p:spPr bwMode="auto">
          <a:xfrm>
            <a:off x="827088" y="1052513"/>
            <a:ext cx="7632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3366"/>
                </a:solidFill>
                <a:sym typeface="Symbol" panose="05050102010706020507" pitchFamily="18" charset="2"/>
              </a:rPr>
              <a:t>8.1.1  </a:t>
            </a:r>
            <a:r>
              <a:rPr lang="zh-CN" altLang="en-US" sz="2800">
                <a:solidFill>
                  <a:srgbClr val="003366"/>
                </a:solidFill>
                <a:sym typeface="Symbol" panose="05050102010706020507" pitchFamily="18" charset="2"/>
              </a:rPr>
              <a:t>系统运行管理的目标</a:t>
            </a:r>
          </a:p>
        </p:txBody>
      </p:sp>
      <p:sp>
        <p:nvSpPr>
          <p:cNvPr id="7174" name="Text Box 13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003366"/>
                </a:solidFill>
              </a:rPr>
              <a:t>8.1</a:t>
            </a:r>
            <a:r>
              <a:rPr lang="zh-CN" altLang="en-US">
                <a:solidFill>
                  <a:srgbClr val="003366"/>
                </a:solidFill>
              </a:rPr>
              <a:t>信息系统运行管理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73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34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34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34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34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4" grpId="0"/>
      <p:bldP spid="2734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18"/>
          <p:cNvSpPr txBox="1">
            <a:spLocks noChangeArrowheads="1"/>
          </p:cNvSpPr>
          <p:nvPr/>
        </p:nvSpPr>
        <p:spPr bwMode="gray">
          <a:xfrm>
            <a:off x="3708400" y="5208588"/>
            <a:ext cx="14271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系统运行情况记录</a:t>
            </a:r>
            <a:r>
              <a:rPr lang="en-US" altLang="zh-CN" sz="2400" b="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】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zh-CN" altLang="en-US" sz="2400" b="0" dirty="0" smtClean="0">
              <a:effectLst>
                <a:outerShdw blurRad="38100" dist="38100" dir="2700000" algn="tl">
                  <a:srgbClr val="C0C0C0"/>
                </a:outerShdw>
              </a:effectLst>
              <a:sym typeface="Symbol" panose="05050102010706020507" pitchFamily="18" charset="2"/>
            </a:endParaRPr>
          </a:p>
        </p:txBody>
      </p:sp>
      <p:grpSp>
        <p:nvGrpSpPr>
          <p:cNvPr id="275556" name="Group 100"/>
          <p:cNvGrpSpPr>
            <a:grpSpLocks/>
          </p:cNvGrpSpPr>
          <p:nvPr/>
        </p:nvGrpSpPr>
        <p:grpSpPr bwMode="auto">
          <a:xfrm>
            <a:off x="179388" y="5640388"/>
            <a:ext cx="8497887" cy="830262"/>
            <a:chOff x="521" y="3067"/>
            <a:chExt cx="5035" cy="523"/>
          </a:xfrm>
        </p:grpSpPr>
        <p:sp>
          <p:nvSpPr>
            <p:cNvPr id="2" name="AutoShape 19"/>
            <p:cNvSpPr>
              <a:spLocks noChangeArrowheads="1"/>
            </p:cNvSpPr>
            <p:nvPr/>
          </p:nvSpPr>
          <p:spPr bwMode="gray">
            <a:xfrm>
              <a:off x="612" y="3067"/>
              <a:ext cx="4944" cy="319"/>
            </a:xfrm>
            <a:prstGeom prst="roundRect">
              <a:avLst>
                <a:gd name="adj" fmla="val 50000"/>
              </a:avLst>
            </a:prstGeom>
            <a:solidFill>
              <a:srgbClr val="006666"/>
            </a:solidFill>
            <a:ln w="12700">
              <a:solidFill>
                <a:srgbClr val="518CD3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 kern="0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275554" name="Text Box 98"/>
            <p:cNvSpPr txBox="1">
              <a:spLocks noChangeArrowheads="1"/>
            </p:cNvSpPr>
            <p:nvPr/>
          </p:nvSpPr>
          <p:spPr bwMode="auto">
            <a:xfrm>
              <a:off x="521" y="3067"/>
              <a:ext cx="181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spcBef>
                  <a:spcPct val="50000"/>
                </a:spcBef>
                <a:defRPr/>
              </a:pPr>
              <a:r>
                <a:rPr lang="zh-CN" altLang="en-US" sz="24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信息质量、维护情况</a:t>
              </a:r>
            </a:p>
          </p:txBody>
        </p:sp>
        <p:sp>
          <p:nvSpPr>
            <p:cNvPr id="275555" name="Text Box 99"/>
            <p:cNvSpPr txBox="1">
              <a:spLocks noChangeArrowheads="1"/>
            </p:cNvSpPr>
            <p:nvPr/>
          </p:nvSpPr>
          <p:spPr bwMode="auto">
            <a:xfrm>
              <a:off x="3334" y="3067"/>
              <a:ext cx="163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4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系统故障记录</a:t>
              </a:r>
            </a:p>
          </p:txBody>
        </p:sp>
      </p:grpSp>
      <p:grpSp>
        <p:nvGrpSpPr>
          <p:cNvPr id="275557" name="Group 101"/>
          <p:cNvGrpSpPr>
            <a:grpSpLocks/>
          </p:cNvGrpSpPr>
          <p:nvPr/>
        </p:nvGrpSpPr>
        <p:grpSpPr bwMode="auto">
          <a:xfrm>
            <a:off x="1189038" y="4992688"/>
            <a:ext cx="7056437" cy="528637"/>
            <a:chOff x="839" y="2659"/>
            <a:chExt cx="4445" cy="333"/>
          </a:xfrm>
        </p:grpSpPr>
        <p:sp>
          <p:nvSpPr>
            <p:cNvPr id="3" name="AutoShape 19"/>
            <p:cNvSpPr>
              <a:spLocks noChangeArrowheads="1"/>
            </p:cNvSpPr>
            <p:nvPr/>
          </p:nvSpPr>
          <p:spPr bwMode="gray">
            <a:xfrm>
              <a:off x="839" y="2659"/>
              <a:ext cx="4445" cy="319"/>
            </a:xfrm>
            <a:prstGeom prst="roundRect">
              <a:avLst>
                <a:gd name="adj" fmla="val 50000"/>
              </a:avLst>
            </a:prstGeom>
            <a:solidFill>
              <a:srgbClr val="996600"/>
            </a:solidFill>
            <a:ln w="12700">
              <a:solidFill>
                <a:srgbClr val="518CD3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 kern="0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275552" name="Text Box 96"/>
            <p:cNvSpPr txBox="1">
              <a:spLocks noChangeArrowheads="1"/>
            </p:cNvSpPr>
            <p:nvPr/>
          </p:nvSpPr>
          <p:spPr bwMode="auto">
            <a:xfrm>
              <a:off x="3334" y="2659"/>
              <a:ext cx="158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400" b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工作效率记录</a:t>
              </a:r>
            </a:p>
          </p:txBody>
        </p:sp>
        <p:sp>
          <p:nvSpPr>
            <p:cNvPr id="275553" name="Text Box 97"/>
            <p:cNvSpPr txBox="1">
              <a:spLocks noChangeArrowheads="1"/>
            </p:cNvSpPr>
            <p:nvPr/>
          </p:nvSpPr>
          <p:spPr bwMode="auto">
            <a:xfrm>
              <a:off x="1020" y="2704"/>
              <a:ext cx="126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spcBef>
                  <a:spcPct val="50000"/>
                </a:spcBef>
                <a:defRPr/>
              </a:pPr>
              <a:r>
                <a:rPr lang="zh-CN" altLang="en-US" sz="2400" b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工作量记录</a:t>
              </a:r>
            </a:p>
          </p:txBody>
        </p:sp>
      </p:grpSp>
      <p:grpSp>
        <p:nvGrpSpPr>
          <p:cNvPr id="275558" name="Group 102"/>
          <p:cNvGrpSpPr>
            <a:grpSpLocks/>
          </p:cNvGrpSpPr>
          <p:nvPr/>
        </p:nvGrpSpPr>
        <p:grpSpPr bwMode="auto">
          <a:xfrm>
            <a:off x="1549400" y="4344988"/>
            <a:ext cx="6397625" cy="515937"/>
            <a:chOff x="1066" y="2251"/>
            <a:chExt cx="4030" cy="32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gray">
            <a:xfrm>
              <a:off x="1066" y="2251"/>
              <a:ext cx="3855" cy="319"/>
            </a:xfrm>
            <a:prstGeom prst="roundRect">
              <a:avLst>
                <a:gd name="adj" fmla="val 50000"/>
              </a:avLst>
            </a:prstGeom>
            <a:solidFill>
              <a:srgbClr val="B2B2B2"/>
            </a:solidFill>
            <a:ln w="12700">
              <a:solidFill>
                <a:srgbClr val="518CD3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 kern="0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275548" name="Text Box 92"/>
            <p:cNvSpPr txBox="1">
              <a:spLocks noChangeArrowheads="1"/>
            </p:cNvSpPr>
            <p:nvPr/>
          </p:nvSpPr>
          <p:spPr bwMode="auto">
            <a:xfrm>
              <a:off x="3379" y="2285"/>
              <a:ext cx="171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400" b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人员、安全管理</a:t>
              </a:r>
            </a:p>
          </p:txBody>
        </p:sp>
        <p:sp>
          <p:nvSpPr>
            <p:cNvPr id="275550" name="Text Box 94"/>
            <p:cNvSpPr txBox="1">
              <a:spLocks noChangeArrowheads="1"/>
            </p:cNvSpPr>
            <p:nvPr/>
          </p:nvSpPr>
          <p:spPr bwMode="auto">
            <a:xfrm>
              <a:off x="1247" y="2251"/>
              <a:ext cx="10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spcBef>
                  <a:spcPct val="50000"/>
                </a:spcBef>
                <a:defRPr/>
              </a:pPr>
              <a:r>
                <a:rPr lang="zh-CN" altLang="en-US" sz="2400" b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信息服务</a:t>
              </a:r>
            </a:p>
          </p:txBody>
        </p:sp>
      </p:grpSp>
      <p:grpSp>
        <p:nvGrpSpPr>
          <p:cNvPr id="275559" name="Group 103"/>
          <p:cNvGrpSpPr>
            <a:grpSpLocks/>
          </p:cNvGrpSpPr>
          <p:nvPr/>
        </p:nvGrpSpPr>
        <p:grpSpPr bwMode="auto">
          <a:xfrm>
            <a:off x="1836738" y="3695700"/>
            <a:ext cx="5113337" cy="506413"/>
            <a:chOff x="1247" y="1842"/>
            <a:chExt cx="3221" cy="319"/>
          </a:xfrm>
        </p:grpSpPr>
        <p:sp>
          <p:nvSpPr>
            <p:cNvPr id="20" name="AutoShape 19"/>
            <p:cNvSpPr>
              <a:spLocks noChangeArrowheads="1"/>
            </p:cNvSpPr>
            <p:nvPr/>
          </p:nvSpPr>
          <p:spPr bwMode="gray">
            <a:xfrm>
              <a:off x="1247" y="1842"/>
              <a:ext cx="3221" cy="319"/>
            </a:xfrm>
            <a:prstGeom prst="roundRect">
              <a:avLst>
                <a:gd name="adj" fmla="val 50000"/>
              </a:avLst>
            </a:prstGeom>
            <a:solidFill>
              <a:srgbClr val="DDDDDD"/>
            </a:solidFill>
            <a:ln w="12700">
              <a:solidFill>
                <a:srgbClr val="518CD3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 kern="0">
                <a:solidFill>
                  <a:sysClr val="windowText" lastClr="000000"/>
                </a:solidFill>
                <a:latin typeface="+mn-lt"/>
                <a:ea typeface="宋体" charset="-122"/>
              </a:endParaRPr>
            </a:p>
          </p:txBody>
        </p:sp>
        <p:sp>
          <p:nvSpPr>
            <p:cNvPr id="275549" name="Text Box 93"/>
            <p:cNvSpPr txBox="1">
              <a:spLocks noChangeArrowheads="1"/>
            </p:cNvSpPr>
            <p:nvPr/>
          </p:nvSpPr>
          <p:spPr bwMode="auto">
            <a:xfrm>
              <a:off x="3334" y="1842"/>
              <a:ext cx="10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400" b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信息处理</a:t>
              </a:r>
            </a:p>
          </p:txBody>
        </p:sp>
        <p:sp>
          <p:nvSpPr>
            <p:cNvPr id="275551" name="Text Box 95"/>
            <p:cNvSpPr txBox="1">
              <a:spLocks noChangeArrowheads="1"/>
            </p:cNvSpPr>
            <p:nvPr/>
          </p:nvSpPr>
          <p:spPr bwMode="auto">
            <a:xfrm>
              <a:off x="1292" y="1842"/>
              <a:ext cx="10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spcBef>
                  <a:spcPct val="50000"/>
                </a:spcBef>
                <a:defRPr/>
              </a:pPr>
              <a:r>
                <a:rPr lang="zh-CN" altLang="en-US" sz="2400" b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数据收集</a:t>
              </a:r>
            </a:p>
          </p:txBody>
        </p:sp>
      </p:grpSp>
      <p:sp>
        <p:nvSpPr>
          <p:cNvPr id="24" name="AutoShape 23"/>
          <p:cNvSpPr>
            <a:spLocks noChangeArrowheads="1"/>
          </p:cNvSpPr>
          <p:nvPr/>
        </p:nvSpPr>
        <p:spPr bwMode="gray">
          <a:xfrm>
            <a:off x="3513138" y="5064125"/>
            <a:ext cx="1779587" cy="1317625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Calibri" panose="020F0502020204030204" pitchFamily="34" charset="0"/>
            </a:endParaRPr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gray">
          <a:xfrm>
            <a:off x="3503613" y="4473575"/>
            <a:ext cx="1779587" cy="1316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Calibri" panose="020F0502020204030204" pitchFamily="34" charset="0"/>
            </a:endParaRPr>
          </a:p>
        </p:txBody>
      </p:sp>
      <p:sp>
        <p:nvSpPr>
          <p:cNvPr id="26" name="AutoShape 25"/>
          <p:cNvSpPr>
            <a:spLocks noChangeArrowheads="1"/>
          </p:cNvSpPr>
          <p:nvPr/>
        </p:nvSpPr>
        <p:spPr bwMode="gray">
          <a:xfrm>
            <a:off x="3492500" y="3840163"/>
            <a:ext cx="1779588" cy="1317625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Calibri" panose="020F0502020204030204" pitchFamily="34" charset="0"/>
            </a:endParaRPr>
          </a:p>
        </p:txBody>
      </p:sp>
      <p:sp>
        <p:nvSpPr>
          <p:cNvPr id="27" name="AutoShape 26"/>
          <p:cNvSpPr>
            <a:spLocks noChangeArrowheads="1"/>
          </p:cNvSpPr>
          <p:nvPr/>
        </p:nvSpPr>
        <p:spPr bwMode="gray">
          <a:xfrm>
            <a:off x="3492500" y="3192463"/>
            <a:ext cx="1779588" cy="1319212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 b="0">
              <a:latin typeface="Calibri" panose="020F0502020204030204" pitchFamily="34" charset="0"/>
            </a:endParaRPr>
          </a:p>
        </p:txBody>
      </p: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3565525" y="3933825"/>
            <a:ext cx="15779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日常运行的数据管理</a:t>
            </a:r>
          </a:p>
        </p:txBody>
      </p:sp>
      <p:grpSp>
        <p:nvGrpSpPr>
          <p:cNvPr id="275520" name="Group 64"/>
          <p:cNvGrpSpPr>
            <a:grpSpLocks/>
          </p:cNvGrpSpPr>
          <p:nvPr/>
        </p:nvGrpSpPr>
        <p:grpSpPr bwMode="auto">
          <a:xfrm>
            <a:off x="3852863" y="2184400"/>
            <a:ext cx="1004887" cy="1420813"/>
            <a:chOff x="657" y="1071"/>
            <a:chExt cx="633" cy="895"/>
          </a:xfrm>
        </p:grpSpPr>
        <p:grpSp>
          <p:nvGrpSpPr>
            <p:cNvPr id="8207" name="Group 39"/>
            <p:cNvGrpSpPr>
              <a:grpSpLocks/>
            </p:cNvGrpSpPr>
            <p:nvPr/>
          </p:nvGrpSpPr>
          <p:grpSpPr bwMode="auto">
            <a:xfrm>
              <a:off x="657" y="1071"/>
              <a:ext cx="633" cy="895"/>
              <a:chOff x="192" y="1917"/>
              <a:chExt cx="1042" cy="1102"/>
            </a:xfrm>
          </p:grpSpPr>
          <p:grpSp>
            <p:nvGrpSpPr>
              <p:cNvPr id="8209" name="Group 40"/>
              <p:cNvGrpSpPr>
                <a:grpSpLocks/>
              </p:cNvGrpSpPr>
              <p:nvPr/>
            </p:nvGrpSpPr>
            <p:grpSpPr bwMode="auto">
              <a:xfrm>
                <a:off x="192" y="1917"/>
                <a:ext cx="1042" cy="1102"/>
                <a:chOff x="192" y="1917"/>
                <a:chExt cx="1042" cy="1102"/>
              </a:xfrm>
            </p:grpSpPr>
            <p:pic>
              <p:nvPicPr>
                <p:cNvPr id="8211" name="Picture 41" descr="light_shadow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bright="-78000" contrast="-78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291" y="2781"/>
                  <a:ext cx="858" cy="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12" name="Picture 42" descr="circuler_1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92" y="1917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" name="Oval 43"/>
                <p:cNvSpPr>
                  <a:spLocks noChangeArrowheads="1"/>
                </p:cNvSpPr>
                <p:nvPr/>
              </p:nvSpPr>
              <p:spPr bwMode="gray">
                <a:xfrm>
                  <a:off x="192" y="1917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DF1B">
                        <a:gamma/>
                        <a:shade val="46275"/>
                        <a:invGamma/>
                        <a:alpha val="89999"/>
                      </a:srgbClr>
                    </a:gs>
                    <a:gs pos="50000">
                      <a:srgbClr val="E4DF1B">
                        <a:alpha val="55000"/>
                      </a:srgbClr>
                    </a:gs>
                    <a:gs pos="100000">
                      <a:srgbClr val="E4DF1B">
                        <a:gamma/>
                        <a:shade val="46275"/>
                        <a:invGamma/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/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00" b="0">
                    <a:ea typeface="宋体" charset="-122"/>
                  </a:endParaRPr>
                </a:p>
              </p:txBody>
            </p:sp>
          </p:grpSp>
          <p:pic>
            <p:nvPicPr>
              <p:cNvPr id="8210" name="Picture 44" descr="Picture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6" y="1927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6" name="Rectangle 45"/>
            <p:cNvSpPr>
              <a:spLocks noChangeArrowheads="1"/>
            </p:cNvSpPr>
            <p:nvPr/>
          </p:nvSpPr>
          <p:spPr bwMode="gray">
            <a:xfrm>
              <a:off x="703" y="1207"/>
              <a:ext cx="500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Clr>
                  <a:srgbClr val="FF0066"/>
                </a:buClr>
                <a:buSzPct val="75000"/>
                <a:buFont typeface="Arial" panose="020B0604020202020204" pitchFamily="34" charset="0"/>
                <a:buNone/>
                <a:defRPr/>
              </a:pPr>
              <a:r>
                <a:rPr lang="zh-CN" altLang="en-US" sz="2400" b="0" smtClean="0"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管理</a:t>
              </a:r>
            </a:p>
            <a:p>
              <a:pPr eaLnBrk="1" hangingPunct="1">
                <a:buClr>
                  <a:srgbClr val="FF0066"/>
                </a:buClr>
                <a:buSzPct val="75000"/>
                <a:buFont typeface="Arial" panose="020B0604020202020204" pitchFamily="34" charset="0"/>
                <a:buNone/>
                <a:defRPr/>
              </a:pPr>
              <a:r>
                <a:rPr lang="zh-CN" altLang="en-US" sz="2400" b="0" smtClean="0">
                  <a:effectLst>
                    <a:outerShdw blurRad="38100" dist="38100" dir="2700000" algn="tl">
                      <a:srgbClr val="C0C0C0"/>
                    </a:outerShdw>
                  </a:effectLst>
                  <a:sym typeface="Symbol" panose="05050102010706020507" pitchFamily="18" charset="2"/>
                </a:rPr>
                <a:t>内容</a:t>
              </a:r>
            </a:p>
          </p:txBody>
        </p:sp>
      </p:grpSp>
      <p:sp>
        <p:nvSpPr>
          <p:cNvPr id="8205" name="Text Box 105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003366"/>
                </a:solidFill>
              </a:rPr>
              <a:t>8.1</a:t>
            </a:r>
            <a:r>
              <a:rPr lang="zh-CN" altLang="en-US">
                <a:solidFill>
                  <a:srgbClr val="003366"/>
                </a:solidFill>
              </a:rPr>
              <a:t>信息系统运行与管理</a:t>
            </a:r>
          </a:p>
        </p:txBody>
      </p:sp>
      <p:sp>
        <p:nvSpPr>
          <p:cNvPr id="8206" name="Text Box 106"/>
          <p:cNvSpPr txBox="1">
            <a:spLocks noChangeArrowheads="1"/>
          </p:cNvSpPr>
          <p:nvPr/>
        </p:nvSpPr>
        <p:spPr bwMode="auto">
          <a:xfrm>
            <a:off x="755650" y="1125538"/>
            <a:ext cx="61214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15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zh-CN" sz="2800">
                <a:solidFill>
                  <a:srgbClr val="003366"/>
                </a:solidFill>
                <a:sym typeface="Symbol" panose="05050102010706020507" pitchFamily="18" charset="2"/>
              </a:rPr>
              <a:t>8.1.2 </a:t>
            </a:r>
            <a:r>
              <a:rPr lang="zh-CN" altLang="en-US" sz="2800">
                <a:solidFill>
                  <a:srgbClr val="003366"/>
                </a:solidFill>
                <a:sym typeface="Symbol" panose="05050102010706020507" pitchFamily="18" charset="2"/>
              </a:rPr>
              <a:t>信息系统运行管理的内容</a:t>
            </a:r>
            <a:endParaRPr lang="en-US" altLang="zh-CN" sz="2800">
              <a:solidFill>
                <a:srgbClr val="003366"/>
              </a:solidFill>
              <a:sym typeface="Symbol" panose="05050102010706020507" pitchFamily="18" charset="2"/>
            </a:endParaRPr>
          </a:p>
          <a:p>
            <a:pPr algn="l" eaLnBrk="1" hangingPunct="1">
              <a:spcBef>
                <a:spcPct val="15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zh-CN" sz="2800">
                <a:solidFill>
                  <a:srgbClr val="003366"/>
                </a:solidFill>
                <a:sym typeface="Symbol" panose="05050102010706020507" pitchFamily="18" charset="2"/>
              </a:rPr>
              <a:t>   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55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5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5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5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5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5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5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5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4" grpId="0" animBg="1"/>
      <p:bldP spid="25" grpId="0" animBg="1"/>
      <p:bldP spid="26" grpId="0" animBg="1"/>
      <p:bldP spid="27" grpId="0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052513"/>
            <a:ext cx="7704138" cy="14128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>
                <a:solidFill>
                  <a:srgbClr val="003366"/>
                </a:solidFill>
                <a:sym typeface="Symbol" panose="05050102010706020507" pitchFamily="18" charset="2"/>
              </a:rPr>
              <a:t>8.1.3 </a:t>
            </a:r>
            <a:r>
              <a:rPr lang="zh-CN" altLang="en-US" sz="2800" b="1" dirty="0" smtClean="0">
                <a:solidFill>
                  <a:srgbClr val="003366"/>
                </a:solidFill>
                <a:sym typeface="Symbol" panose="05050102010706020507" pitchFamily="18" charset="2"/>
              </a:rPr>
              <a:t>信息系统运行管理的组织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(1)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组织部门在组织机构中的地位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003366"/>
                </a:solidFill>
              </a:rPr>
              <a:t>8.1</a:t>
            </a:r>
            <a:r>
              <a:rPr lang="zh-CN" altLang="en-US">
                <a:solidFill>
                  <a:srgbClr val="003366"/>
                </a:solidFill>
              </a:rPr>
              <a:t>信息系统运行与管理</a:t>
            </a:r>
          </a:p>
        </p:txBody>
      </p:sp>
      <p:pic>
        <p:nvPicPr>
          <p:cNvPr id="10244" name="图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09" b="-6770"/>
          <a:stretch>
            <a:fillRect/>
          </a:stretch>
        </p:blipFill>
        <p:spPr bwMode="auto">
          <a:xfrm>
            <a:off x="900113" y="2276475"/>
            <a:ext cx="3743325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示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065" b="-22240"/>
          <a:stretch>
            <a:fillRect/>
          </a:stretch>
        </p:blipFill>
        <p:spPr bwMode="auto">
          <a:xfrm>
            <a:off x="4716463" y="1916113"/>
            <a:ext cx="42481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示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4" r="-3397"/>
          <a:stretch>
            <a:fillRect/>
          </a:stretch>
        </p:blipFill>
        <p:spPr bwMode="auto">
          <a:xfrm>
            <a:off x="1979613" y="3860800"/>
            <a:ext cx="44640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1116013" y="6092825"/>
            <a:ext cx="69135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</a:rPr>
              <a:t>图</a:t>
            </a:r>
            <a:r>
              <a:rPr lang="en-US" altLang="zh-CN" sz="1800">
                <a:solidFill>
                  <a:schemeClr val="tx1"/>
                </a:solidFill>
              </a:rPr>
              <a:t>8-1</a:t>
            </a:r>
            <a:r>
              <a:rPr lang="zh-CN" altLang="en-US" sz="1800">
                <a:solidFill>
                  <a:schemeClr val="tx1"/>
                </a:solidFill>
              </a:rPr>
              <a:t>：信息系统运行组织结构参与企业功能运行的形式和变化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476375" y="2060575"/>
            <a:ext cx="6840538" cy="3976688"/>
          </a:xfrm>
        </p:spPr>
        <p:txBody>
          <a:bodyPr/>
          <a:lstStyle/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系统操作员操作制度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子系统操作员操作制度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机房管理制度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文档管理制度</a:t>
            </a:r>
          </a:p>
          <a:p>
            <a:pPr eaLnBrk="1" hangingPunct="1">
              <a:buClr>
                <a:srgbClr val="003366"/>
              </a:buClr>
              <a:buFont typeface="Wingdings" panose="05000000000000000000" pitchFamily="2" charset="2"/>
              <a:buChar char="p"/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Symbol" panose="05050102010706020507" pitchFamily="18" charset="2"/>
              </a:rPr>
              <a:t>应用软件维护度</a:t>
            </a:r>
          </a:p>
        </p:txBody>
      </p:sp>
      <p:sp>
        <p:nvSpPr>
          <p:cNvPr id="11267" name="Text Box 7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003366"/>
                </a:solidFill>
              </a:rPr>
              <a:t>8.1</a:t>
            </a:r>
            <a:r>
              <a:rPr lang="zh-CN" altLang="en-US">
                <a:solidFill>
                  <a:srgbClr val="003366"/>
                </a:solidFill>
              </a:rPr>
              <a:t>信息系统运行与管理</a:t>
            </a: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1116013" y="1268413"/>
            <a:ext cx="55451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15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</a:pPr>
            <a:r>
              <a:rPr lang="en-US" altLang="zh-CN" sz="2800">
                <a:solidFill>
                  <a:srgbClr val="003366"/>
                </a:solidFill>
                <a:sym typeface="Symbol" panose="05050102010706020507" pitchFamily="18" charset="2"/>
              </a:rPr>
              <a:t>8.1.4 </a:t>
            </a:r>
            <a:r>
              <a:rPr lang="zh-CN" altLang="en-US" sz="2800">
                <a:solidFill>
                  <a:srgbClr val="003366"/>
                </a:solidFill>
                <a:sym typeface="Symbol" panose="05050102010706020507" pitchFamily="18" charset="2"/>
              </a:rPr>
              <a:t>信息系统运行管理制度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395288" y="2132856"/>
            <a:ext cx="6696992" cy="2520950"/>
          </a:xfrm>
          <a:solidFill>
            <a:srgbClr val="EFEDE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dirty="0" smtClean="0"/>
              <a:t>机密性、完整性和可用性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dirty="0" smtClean="0"/>
              <a:t>可控性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dirty="0" smtClean="0"/>
              <a:t>不可否认性</a:t>
            </a:r>
            <a:endParaRPr lang="en-US" altLang="zh-CN" sz="2400" b="1" dirty="0" smtClean="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dirty="0" smtClean="0"/>
              <a:t>可审计性</a:t>
            </a:r>
            <a:endParaRPr lang="en-US" altLang="zh-CN" sz="2400" b="1" dirty="0" smtClean="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dirty="0" smtClean="0"/>
              <a:t>可鉴别性</a:t>
            </a:r>
            <a:endParaRPr lang="en-US" altLang="zh-CN" sz="2400" b="1" dirty="0" smtClean="0"/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395288" y="1125538"/>
            <a:ext cx="4103687" cy="5762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bg1"/>
                </a:solidFill>
              </a:rPr>
              <a:t>8.2.1 </a:t>
            </a:r>
            <a:r>
              <a:rPr lang="zh-CN" altLang="en-US" sz="2400">
                <a:solidFill>
                  <a:schemeClr val="bg1"/>
                </a:solidFill>
              </a:rPr>
              <a:t>信息安全的目标</a:t>
            </a:r>
          </a:p>
        </p:txBody>
      </p: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003366"/>
                </a:solidFill>
              </a:rPr>
              <a:t>8.2</a:t>
            </a:r>
            <a:r>
              <a:rPr lang="zh-CN" altLang="en-US">
                <a:solidFill>
                  <a:srgbClr val="003366"/>
                </a:solidFill>
              </a:rPr>
              <a:t>信息系统安全管理概述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395288" y="1701800"/>
            <a:ext cx="4032250" cy="2735263"/>
          </a:xfrm>
          <a:solidFill>
            <a:srgbClr val="EFEDE1"/>
          </a:solidFill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泄露和窃取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非授权实用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未授权破坏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 b="1" smtClean="0"/>
              <a:t>未授权篡改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395288" y="1125538"/>
            <a:ext cx="4103687" cy="5762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bg1"/>
                </a:solidFill>
              </a:rPr>
              <a:t>1 </a:t>
            </a:r>
            <a:r>
              <a:rPr lang="zh-CN" altLang="en-US" sz="2400">
                <a:solidFill>
                  <a:schemeClr val="bg1"/>
                </a:solidFill>
              </a:rPr>
              <a:t>信息系统安全风险</a:t>
            </a:r>
          </a:p>
        </p:txBody>
      </p:sp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4714875" y="1701800"/>
            <a:ext cx="4105275" cy="2014538"/>
          </a:xfrm>
          <a:prstGeom prst="rect">
            <a:avLst/>
          </a:prstGeom>
          <a:solidFill>
            <a:srgbClr val="EFEDE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人员控制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逻辑访问控制</a:t>
            </a:r>
            <a:endParaRPr lang="en-US" altLang="zh-CN" sz="240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设备控制</a:t>
            </a:r>
            <a:endParaRPr lang="en-US" altLang="zh-CN" sz="2400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p"/>
            </a:pPr>
            <a:r>
              <a:rPr lang="zh-CN" altLang="en-US" sz="2400"/>
              <a:t>业务连续性控制</a:t>
            </a:r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4714875" y="1125538"/>
            <a:ext cx="4103688" cy="5762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82800"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bg1"/>
                </a:solidFill>
              </a:rPr>
              <a:t>2 </a:t>
            </a:r>
            <a:r>
              <a:rPr lang="zh-CN" altLang="en-US" sz="2400">
                <a:solidFill>
                  <a:schemeClr val="bg1"/>
                </a:solidFill>
              </a:rPr>
              <a:t>信息系统安全控制</a:t>
            </a:r>
          </a:p>
        </p:txBody>
      </p:sp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881063" y="53975"/>
            <a:ext cx="72358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r"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3366"/>
                </a:solidFill>
              </a:rPr>
              <a:t>8.2</a:t>
            </a:r>
            <a:r>
              <a:rPr lang="zh-CN" altLang="en-US" sz="2800">
                <a:solidFill>
                  <a:srgbClr val="003366"/>
                </a:solidFill>
              </a:rPr>
              <a:t>信息系统安全管理概述</a:t>
            </a:r>
            <a:endParaRPr lang="en-US" altLang="zh-CN" sz="2800">
              <a:solidFill>
                <a:srgbClr val="003366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003366"/>
                </a:solidFill>
              </a:rPr>
              <a:t>                      8.2.2 </a:t>
            </a:r>
            <a:r>
              <a:rPr lang="zh-CN" altLang="en-US" sz="1800">
                <a:solidFill>
                  <a:srgbClr val="003366"/>
                </a:solidFill>
              </a:rPr>
              <a:t>信息系统安全风险和控制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</TotalTime>
  <Words>337</Words>
  <Application>Microsoft Office PowerPoint</Application>
  <PresentationFormat>全屏显示(4:3)</PresentationFormat>
  <Paragraphs>91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Arial</vt:lpstr>
      <vt:lpstr>Calibri</vt:lpstr>
      <vt:lpstr>Symbol</vt:lpstr>
      <vt:lpstr>Wingdings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LK</cp:lastModifiedBy>
  <cp:revision>86</cp:revision>
  <dcterms:created xsi:type="dcterms:W3CDTF">2004-06-24T12:38:04Z</dcterms:created>
  <dcterms:modified xsi:type="dcterms:W3CDTF">2017-06-04T17:03:24Z</dcterms:modified>
</cp:coreProperties>
</file>