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</p:sldIdLst>
  <p:sldSz cx="12192000" cy="6858000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 showMasterSp="0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2050" name="图片 448518" descr="master19_image00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419495"/>
            <a:ext cx="8552758" cy="765329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51" name="文本框 448519"/>
          <p:cNvSpPr txBox="1"/>
          <p:nvPr/>
        </p:nvSpPr>
        <p:spPr>
          <a:xfrm>
            <a:off x="585843" y="6468857"/>
            <a:ext cx="4284477" cy="28638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 defTabSz="717550">
              <a:spcBef>
                <a:spcPct val="50000"/>
              </a:spcBef>
            </a:pPr>
            <a:r>
              <a:rPr lang="zh-CN" altLang="en-US" sz="1275" b="1" dirty="0">
                <a:ea typeface="宋体" panose="02010600030101010101" pitchFamily="2" charset="-122"/>
              </a:rPr>
              <a:t>数字媒体技术导论</a:t>
            </a:r>
            <a:endParaRPr lang="zh-CN" altLang="en-US" sz="1275" b="1">
              <a:ea typeface="宋体" panose="02010600030101010101" pitchFamily="2" charset="-122"/>
            </a:endParaRPr>
          </a:p>
        </p:txBody>
      </p:sp>
      <p:sp>
        <p:nvSpPr>
          <p:cNvPr id="448514" name="标题 448513"/>
          <p:cNvSpPr>
            <a:spLocks noGrp="1"/>
          </p:cNvSpPr>
          <p:nvPr>
            <p:ph type="ctrTitle"/>
          </p:nvPr>
        </p:nvSpPr>
        <p:spPr>
          <a:xfrm>
            <a:off x="953007" y="1409178"/>
            <a:ext cx="10361580" cy="1469919"/>
          </a:xfrm>
          <a:prstGeom prst="rect">
            <a:avLst/>
          </a:prstGeom>
          <a:noFill/>
          <a:ln w="9525">
            <a:noFill/>
          </a:ln>
        </p:spPr>
        <p:txBody>
          <a:bodyPr lIns="71689" tIns="35844" rIns="71689" bIns="35844" anchor="ctr"/>
          <a:lstStyle>
            <a:lvl1pPr lvl="0">
              <a:defRPr/>
            </a:lvl1pPr>
          </a:lstStyle>
          <a:p>
            <a:pPr lvl="0" fontAlgn="base"/>
            <a:r>
              <a:rPr lang="zh-CN" altLang="en-US" strike="noStrike" noProof="1" dirty="0"/>
              <a:t>单击此处编辑母版标题样式</a:t>
            </a:r>
            <a:endParaRPr lang="zh-CN" altLang="en-US" strike="noStrike" noProof="1" dirty="0"/>
          </a:p>
        </p:txBody>
      </p:sp>
      <p:sp>
        <p:nvSpPr>
          <p:cNvPr id="448515" name="副标题 448514"/>
          <p:cNvSpPr>
            <a:spLocks noGrp="1"/>
          </p:cNvSpPr>
          <p:nvPr>
            <p:ph type="subTitle" idx="1"/>
          </p:nvPr>
        </p:nvSpPr>
        <p:spPr>
          <a:xfrm>
            <a:off x="1933010" y="3336675"/>
            <a:ext cx="8536560" cy="1753374"/>
          </a:xfrm>
          <a:prstGeom prst="rect">
            <a:avLst/>
          </a:prstGeom>
          <a:solidFill>
            <a:srgbClr val="99CC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71689" tIns="35844" rIns="71689" bIns="35844" anchor="t"/>
          <a:lstStyle>
            <a:lvl1pPr marL="0" lvl="0" indent="0">
              <a:buNone/>
              <a:defRPr/>
            </a:lvl1pPr>
            <a:lvl2pPr marL="457835" lvl="1" indent="0" algn="ctr">
              <a:buNone/>
              <a:defRPr/>
            </a:lvl2pPr>
            <a:lvl3pPr marL="915035" lvl="2" indent="0" algn="ctr">
              <a:buNone/>
              <a:defRPr/>
            </a:lvl3pPr>
            <a:lvl4pPr marL="1370965" lvl="3" indent="0" algn="ctr">
              <a:buNone/>
              <a:defRPr/>
            </a:lvl4pPr>
            <a:lvl5pPr marL="1828800" lvl="4" indent="0" algn="ctr">
              <a:buNone/>
              <a:defRPr/>
            </a:lvl5pPr>
          </a:lstStyle>
          <a:p>
            <a:pPr lvl="0" fontAlgn="base"/>
            <a:r>
              <a:rPr lang="zh-CN" altLang="en-US" strike="noStrike" noProof="1" dirty="0"/>
              <a:t>单击此处编辑母版副标题样式</a:t>
            </a:r>
            <a:endParaRPr lang="zh-CN" altLang="en-US" strike="noStrike" noProof="1" dirty="0"/>
          </a:p>
        </p:txBody>
      </p:sp>
      <p:sp>
        <p:nvSpPr>
          <p:cNvPr id="448516" name="日期占位符 448515"/>
          <p:cNvSpPr>
            <a:spLocks noGrp="1"/>
          </p:cNvSpPr>
          <p:nvPr>
            <p:ph type="dt" sz="half" idx="2"/>
          </p:nvPr>
        </p:nvSpPr>
        <p:spPr>
          <a:xfrm>
            <a:off x="610140" y="6244117"/>
            <a:ext cx="2845520" cy="477825"/>
          </a:xfrm>
          <a:prstGeom prst="rect">
            <a:avLst/>
          </a:prstGeom>
          <a:noFill/>
          <a:ln w="9525">
            <a:noFill/>
          </a:ln>
        </p:spPr>
        <p:txBody>
          <a:bodyPr lIns="71689" tIns="35844" rIns="71689" bIns="35844" anchor="t"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48517" name="页脚占位符 448516"/>
          <p:cNvSpPr>
            <a:spLocks noGrp="1"/>
          </p:cNvSpPr>
          <p:nvPr>
            <p:ph type="ftr" sz="quarter" idx="3"/>
          </p:nvPr>
        </p:nvSpPr>
        <p:spPr>
          <a:xfrm>
            <a:off x="4165691" y="6244117"/>
            <a:ext cx="3860620" cy="477825"/>
          </a:xfrm>
          <a:prstGeom prst="rect">
            <a:avLst/>
          </a:prstGeom>
          <a:noFill/>
          <a:ln w="9525">
            <a:noFill/>
          </a:ln>
        </p:spPr>
        <p:txBody>
          <a:bodyPr lIns="71689" tIns="35844" rIns="71689" bIns="35844" anchor="t"/>
          <a:p>
            <a:endParaRPr lang="zh-CN" altLang="en-US"/>
          </a:p>
        </p:txBody>
      </p:sp>
      <p:sp>
        <p:nvSpPr>
          <p:cNvPr id="448518" name="灯片编号占位符 448517"/>
          <p:cNvSpPr>
            <a:spLocks noGrp="1"/>
          </p:cNvSpPr>
          <p:nvPr>
            <p:ph type="sldNum" sz="quarter" idx="4"/>
          </p:nvPr>
        </p:nvSpPr>
        <p:spPr>
          <a:xfrm>
            <a:off x="8736340" y="6244117"/>
            <a:ext cx="2845520" cy="477825"/>
          </a:xfrm>
          <a:prstGeom prst="rect">
            <a:avLst/>
          </a:prstGeom>
          <a:noFill/>
          <a:ln w="9525">
            <a:noFill/>
          </a:ln>
        </p:spPr>
        <p:txBody>
          <a:bodyPr lIns="71689" tIns="35844" rIns="71689" bIns="35844" anchor="t"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>
    <p:cover dir="r"/>
  </p:transition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defTabSz="717550" eaLnBrk="1" fontAlgn="base" hangingPunct="1"/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defTabSz="717550" eaLnBrk="1" fontAlgn="base" hangingPunct="1"/>
            <a:endParaRPr lang="zh-CN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defTabSz="717550" eaLnBrk="1" fontAlgn="base" hangingPunct="1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  <p:transition>
    <p:cover dir="r"/>
  </p:transition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2855" y="275357"/>
            <a:ext cx="2749005" cy="5567873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585843" y="275357"/>
            <a:ext cx="8087651" cy="5567873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>
    <p:cover dir="r"/>
  </p:transition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>
    <p:cover dir="r"/>
  </p:transition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z="3530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26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22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676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z="141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>
    <p:cover dir="r"/>
  </p:transition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585843" y="1316043"/>
            <a:ext cx="5376143" cy="4527187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81420" y="1316043"/>
            <a:ext cx="5376143" cy="4527187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>
    <p:cover dir="r"/>
  </p:transition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4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265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2235" indent="0">
              <a:buNone/>
              <a:defRPr sz="1350"/>
            </a:lvl5pPr>
            <a:lvl6pPr marL="1714500" indent="0">
              <a:buNone/>
              <a:defRPr sz="1350"/>
            </a:lvl6pPr>
            <a:lvl7pPr marL="2056765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z="1645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80"/>
            <a:ext cx="4873574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265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2235" indent="0">
              <a:buNone/>
              <a:defRPr sz="1350"/>
            </a:lvl5pPr>
            <a:lvl6pPr marL="1714500" indent="0">
              <a:buNone/>
              <a:defRPr sz="1350"/>
            </a:lvl6pPr>
            <a:lvl7pPr marL="2056765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z="1645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80"/>
            <a:ext cx="4897576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>
    <p:cover dir="r"/>
  </p:transition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>
    <p:cover dir="r"/>
  </p:transition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>
    <p:cover dir="r"/>
  </p:transition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z="1880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9" y="987425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z="1880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z="1645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z="1410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z="1175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z="1175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265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2235" indent="0">
              <a:buNone/>
              <a:defRPr sz="750"/>
            </a:lvl5pPr>
            <a:lvl6pPr marL="1714500" indent="0">
              <a:buNone/>
              <a:defRPr sz="750"/>
            </a:lvl6pPr>
            <a:lvl7pPr marL="2056765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z="94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defTabSz="717550" eaLnBrk="1" fontAlgn="base" hangingPunct="1"/>
            <a:endParaRPr lang="zh-CN" altLang="en-US" strike="noStrike" noProof="1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defTabSz="717550" eaLnBrk="1" fontAlgn="base" hangingPunct="1"/>
            <a:endParaRPr lang="zh-CN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defTabSz="717550" eaLnBrk="1" fontAlgn="base" hangingPunct="1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  <p:transition>
    <p:cover dir="r"/>
  </p:transition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z="1880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9" y="457200"/>
            <a:ext cx="617220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265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2235" indent="0">
              <a:buNone/>
              <a:defRPr sz="1500"/>
            </a:lvl5pPr>
            <a:lvl6pPr marL="1714500" indent="0">
              <a:buNone/>
              <a:defRPr sz="1500"/>
            </a:lvl6pPr>
            <a:lvl7pPr marL="2056765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265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2235" indent="0">
              <a:buNone/>
              <a:defRPr sz="1050"/>
            </a:lvl5pPr>
            <a:lvl6pPr marL="1714500" indent="0">
              <a:buNone/>
              <a:defRPr sz="1050"/>
            </a:lvl6pPr>
            <a:lvl7pPr marL="2056765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z="1175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>
    <p:cover dir="r"/>
  </p:transition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 444417"/>
          <p:cNvSpPr>
            <a:spLocks noGrp="1"/>
          </p:cNvSpPr>
          <p:nvPr>
            <p:ph type="title"/>
          </p:nvPr>
        </p:nvSpPr>
        <p:spPr>
          <a:xfrm>
            <a:off x="1074494" y="275357"/>
            <a:ext cx="10507366" cy="765329"/>
          </a:xfrm>
          <a:prstGeom prst="rect">
            <a:avLst/>
          </a:prstGeom>
          <a:noFill/>
          <a:ln w="9525">
            <a:noFill/>
          </a:ln>
        </p:spPr>
        <p:txBody>
          <a:bodyPr lIns="71689" tIns="35844" rIns="71689" bIns="35844" anchor="ctr"/>
          <a:p>
            <a:pPr lvl="0" indent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444418"/>
          <p:cNvSpPr>
            <a:spLocks noGrp="1"/>
          </p:cNvSpPr>
          <p:nvPr>
            <p:ph type="body"/>
          </p:nvPr>
        </p:nvSpPr>
        <p:spPr>
          <a:xfrm>
            <a:off x="585843" y="1316043"/>
            <a:ext cx="10971720" cy="4527187"/>
          </a:xfrm>
          <a:prstGeom prst="rect">
            <a:avLst/>
          </a:prstGeom>
          <a:noFill/>
          <a:ln w="9525">
            <a:noFill/>
          </a:ln>
        </p:spPr>
        <p:txBody>
          <a:bodyPr lIns="71689" tIns="35844" rIns="71689" bIns="35844" anchor="t"/>
          <a:p>
            <a:pPr lvl="0" indent="-268605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-224155"/>
            <a:r>
              <a:rPr lang="zh-CN" altLang="en-US" dirty="0"/>
              <a:t>第二级</a:t>
            </a:r>
            <a:endParaRPr lang="zh-CN" altLang="en-US" dirty="0"/>
          </a:p>
          <a:p>
            <a:pPr lvl="2" indent="-177800"/>
            <a:r>
              <a:rPr lang="zh-CN" altLang="en-US" dirty="0"/>
              <a:t>第三级</a:t>
            </a:r>
            <a:endParaRPr lang="zh-CN" altLang="en-US" dirty="0"/>
          </a:p>
          <a:p>
            <a:pPr lvl="3" indent="-179070"/>
            <a:r>
              <a:rPr lang="zh-CN" altLang="en-US" dirty="0"/>
              <a:t>第四级</a:t>
            </a:r>
            <a:endParaRPr lang="zh-CN" altLang="en-US" dirty="0"/>
          </a:p>
          <a:p>
            <a:pPr lvl="4" indent="-179070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44420" name="日期占位符 444419"/>
          <p:cNvSpPr>
            <a:spLocks noGrp="1"/>
          </p:cNvSpPr>
          <p:nvPr>
            <p:ph type="dt" sz="half" idx="2"/>
          </p:nvPr>
        </p:nvSpPr>
        <p:spPr>
          <a:xfrm>
            <a:off x="610140" y="6244117"/>
            <a:ext cx="2845520" cy="477825"/>
          </a:xfrm>
          <a:prstGeom prst="rect">
            <a:avLst/>
          </a:prstGeom>
          <a:noFill/>
          <a:ln w="9525">
            <a:noFill/>
          </a:ln>
        </p:spPr>
        <p:txBody>
          <a:bodyPr lIns="71689" tIns="35844" rIns="71689" bIns="35844"/>
          <a:lstStyle>
            <a:lvl1pPr>
              <a:defRPr sz="1405">
                <a:ea typeface="宋体" panose="02010600030101010101" pitchFamily="2" charset="-122"/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44421" name="页脚占位符 444420"/>
          <p:cNvSpPr>
            <a:spLocks noGrp="1"/>
          </p:cNvSpPr>
          <p:nvPr>
            <p:ph type="ftr" sz="quarter" idx="3"/>
          </p:nvPr>
        </p:nvSpPr>
        <p:spPr>
          <a:xfrm>
            <a:off x="4165691" y="6244117"/>
            <a:ext cx="3860620" cy="477825"/>
          </a:xfrm>
          <a:prstGeom prst="rect">
            <a:avLst/>
          </a:prstGeom>
          <a:noFill/>
          <a:ln w="9525">
            <a:noFill/>
          </a:ln>
        </p:spPr>
        <p:txBody>
          <a:bodyPr lIns="71689" tIns="35844" rIns="71689" bIns="35844"/>
          <a:lstStyle>
            <a:lvl1pPr algn="ctr">
              <a:defRPr sz="1405">
                <a:ea typeface="宋体" panose="02010600030101010101" pitchFamily="2" charset="-122"/>
              </a:defRPr>
            </a:lvl1pPr>
          </a:lstStyle>
          <a:p>
            <a:endParaRPr lang="zh-CN" altLang="en-US"/>
          </a:p>
        </p:txBody>
      </p:sp>
      <p:sp>
        <p:nvSpPr>
          <p:cNvPr id="444422" name="灯片编号占位符 444421"/>
          <p:cNvSpPr>
            <a:spLocks noGrp="1"/>
          </p:cNvSpPr>
          <p:nvPr>
            <p:ph type="sldNum" sz="quarter" idx="4"/>
          </p:nvPr>
        </p:nvSpPr>
        <p:spPr>
          <a:xfrm>
            <a:off x="8736340" y="6244117"/>
            <a:ext cx="2845520" cy="477825"/>
          </a:xfrm>
          <a:prstGeom prst="rect">
            <a:avLst/>
          </a:prstGeom>
          <a:noFill/>
          <a:ln w="9525">
            <a:noFill/>
          </a:ln>
        </p:spPr>
        <p:txBody>
          <a:bodyPr lIns="71689" tIns="35844" rIns="71689" bIns="35844"/>
          <a:lstStyle>
            <a:lvl1pPr algn="r">
              <a:defRPr sz="1405">
                <a:ea typeface="宋体" panose="02010600030101010101" pitchFamily="2" charset="-122"/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  <p:pic>
        <p:nvPicPr>
          <p:cNvPr id="1031" name="图片 444422" descr="master19_image001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91791" y="593232"/>
            <a:ext cx="8552758" cy="765329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32" name="文本框 444423"/>
          <p:cNvSpPr txBox="1"/>
          <p:nvPr/>
        </p:nvSpPr>
        <p:spPr>
          <a:xfrm>
            <a:off x="585843" y="6468857"/>
            <a:ext cx="4284477" cy="28638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 defTabSz="717550">
              <a:spcBef>
                <a:spcPct val="50000"/>
              </a:spcBef>
            </a:pPr>
            <a:r>
              <a:rPr lang="zh-CN" altLang="en-US" sz="1275" b="1" dirty="0">
                <a:latin typeface="Arial" panose="020B0604020202020204" pitchFamily="34" charset="0"/>
                <a:ea typeface="宋体" panose="02010600030101010101" pitchFamily="2" charset="-122"/>
              </a:rPr>
              <a:t>数字媒体技术导论</a:t>
            </a:r>
            <a:endParaRPr lang="zh-CN" altLang="en-US" sz="1275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cover dir="r"/>
  </p:transition>
  <p:hf sldNum="0" hdr="0" ftr="0" dt="0"/>
  <p:txStyles>
    <p:titleStyle>
      <a:lvl1pPr marL="0" lvl="0" indent="0" algn="l" defTabSz="915035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335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265" lvl="0" indent="-341630" algn="l" defTabSz="915035" eaLnBrk="1" fontAlgn="base" latinLnBrk="0" hangingPunct="1">
        <a:lnSpc>
          <a:spcPct val="100000"/>
        </a:lnSpc>
        <a:spcBef>
          <a:spcPts val="125"/>
        </a:spcBef>
        <a:spcAft>
          <a:spcPct val="0"/>
        </a:spcAft>
        <a:buChar char="•"/>
        <a:defRPr sz="319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3585" lvl="1" indent="-285115" algn="l" defTabSz="915035" eaLnBrk="1" fontAlgn="base" latinLnBrk="0" hangingPunct="1">
        <a:lnSpc>
          <a:spcPct val="100000"/>
        </a:lnSpc>
        <a:spcBef>
          <a:spcPts val="125"/>
        </a:spcBef>
        <a:spcAft>
          <a:spcPct val="0"/>
        </a:spcAft>
        <a:buChar char="–"/>
        <a:defRPr sz="280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1730" lvl="2" indent="-226060" algn="l" defTabSz="915035" eaLnBrk="1" fontAlgn="base" latinLnBrk="0" hangingPunct="1">
        <a:lnSpc>
          <a:spcPct val="100000"/>
        </a:lnSpc>
        <a:spcBef>
          <a:spcPts val="125"/>
        </a:spcBef>
        <a:spcAft>
          <a:spcPct val="0"/>
        </a:spcAft>
        <a:buChar char="•"/>
        <a:defRPr sz="242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599565" lvl="3" indent="-227965" algn="l" defTabSz="915035" eaLnBrk="1" fontAlgn="base" latinLnBrk="0" hangingPunct="1">
        <a:lnSpc>
          <a:spcPct val="100000"/>
        </a:lnSpc>
        <a:spcBef>
          <a:spcPts val="125"/>
        </a:spcBef>
        <a:spcAft>
          <a:spcPct val="0"/>
        </a:spcAft>
        <a:buChar char="–"/>
        <a:defRPr sz="204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6765" lvl="4" indent="-227965" algn="l" defTabSz="915035" eaLnBrk="1" fontAlgn="base" latinLnBrk="0" hangingPunct="1">
        <a:lnSpc>
          <a:spcPct val="100000"/>
        </a:lnSpc>
        <a:spcBef>
          <a:spcPts val="125"/>
        </a:spcBef>
        <a:spcAft>
          <a:spcPct val="0"/>
        </a:spcAft>
        <a:buChar char="»"/>
        <a:defRPr sz="204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3207385" lvl="5" indent="-290830" algn="l" defTabSz="915035" eaLnBrk="1" fontAlgn="base" latinLnBrk="0" hangingPunct="1">
        <a:lnSpc>
          <a:spcPct val="100000"/>
        </a:lnSpc>
        <a:spcBef>
          <a:spcPts val="125"/>
        </a:spcBef>
        <a:spcAft>
          <a:spcPct val="0"/>
        </a:spcAft>
        <a:buChar char="»"/>
        <a:defRPr sz="204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3790315" lvl="6" indent="-290830" algn="l" defTabSz="915035" eaLnBrk="1" fontAlgn="base" latinLnBrk="0" hangingPunct="1">
        <a:lnSpc>
          <a:spcPct val="100000"/>
        </a:lnSpc>
        <a:spcBef>
          <a:spcPts val="125"/>
        </a:spcBef>
        <a:spcAft>
          <a:spcPct val="0"/>
        </a:spcAft>
        <a:buChar char="»"/>
        <a:defRPr sz="204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4373245" lvl="7" indent="-290830" algn="l" defTabSz="915035" eaLnBrk="1" fontAlgn="base" latinLnBrk="0" hangingPunct="1">
        <a:lnSpc>
          <a:spcPct val="100000"/>
        </a:lnSpc>
        <a:spcBef>
          <a:spcPts val="125"/>
        </a:spcBef>
        <a:spcAft>
          <a:spcPct val="0"/>
        </a:spcAft>
        <a:buChar char="»"/>
        <a:defRPr sz="204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4956175" lvl="8" indent="-290830" algn="l" defTabSz="915035" eaLnBrk="1" fontAlgn="base" latinLnBrk="0" hangingPunct="1">
        <a:lnSpc>
          <a:spcPct val="100000"/>
        </a:lnSpc>
        <a:spcBef>
          <a:spcPts val="125"/>
        </a:spcBef>
        <a:spcAft>
          <a:spcPct val="0"/>
        </a:spcAft>
        <a:buChar char="»"/>
        <a:defRPr sz="204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1166495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229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82930" lvl="1" indent="0" algn="l" defTabSz="1166495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29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66495" lvl="2" indent="0" algn="l" defTabSz="1166495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29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749425" lvl="3" indent="0" algn="l" defTabSz="1166495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29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332355" lvl="4" indent="0" algn="l" defTabSz="1166495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29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915285" lvl="5" indent="0" algn="l" defTabSz="1166495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29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3498850" lvl="6" indent="0" algn="l" defTabSz="1166495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29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4081780" lvl="7" indent="0" algn="l" defTabSz="1166495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29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4664710" lvl="8" indent="0" algn="l" defTabSz="1166495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29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标题 3"/>
          <p:cNvSpPr>
            <a:spLocks noGrp="1"/>
          </p:cNvSpPr>
          <p:nvPr>
            <p:ph type="ctrTitle"/>
          </p:nvPr>
        </p:nvSpPr>
        <p:spPr/>
        <p:txBody>
          <a:bodyPr/>
          <a:p>
            <a:pPr algn="ctr"/>
            <a:r>
              <a:rPr lang="zh-CN" altLang="en-US" b="1"/>
              <a:t>附录 项目驱动案例</a:t>
            </a:r>
            <a:endParaRPr lang="zh-CN" altLang="en-US" b="1"/>
          </a:p>
        </p:txBody>
      </p:sp>
    </p:spTree>
  </p:cSld>
  <p:clrMapOvr>
    <a:masterClrMapping/>
  </p:clrMapOvr>
  <p:transition>
    <p:cover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pPr algn="ctr"/>
            <a:r>
              <a:rPr lang="zh-CN" altLang="en-US" sz="3600" b="1"/>
              <a:t>项目四 数字电影制作原理</a:t>
            </a:r>
            <a:endParaRPr lang="zh-CN" altLang="en-US" sz="3600" b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 sz="2400" b="1"/>
              <a:t>一、项目目的：</a:t>
            </a:r>
            <a:endParaRPr lang="zh-CN" altLang="en-US" sz="2400" b="1"/>
          </a:p>
          <a:p>
            <a:r>
              <a:rPr lang="zh-CN" altLang="en-US" sz="2200"/>
              <a:t>1.熟悉数字电影的制作原理；</a:t>
            </a:r>
            <a:endParaRPr lang="zh-CN" altLang="en-US" sz="2200"/>
          </a:p>
          <a:p>
            <a:r>
              <a:rPr lang="zh-CN" altLang="en-US" sz="2200"/>
              <a:t>2.掌握如何利用网络进行问题求解。</a:t>
            </a:r>
            <a:endParaRPr lang="zh-CN" altLang="en-US" sz="2200"/>
          </a:p>
          <a:p>
            <a:r>
              <a:rPr lang="zh-CN" altLang="en-US" sz="2400" b="1"/>
              <a:t>二、项目要求：</a:t>
            </a:r>
            <a:endParaRPr lang="zh-CN" altLang="en-US" sz="2400" b="1"/>
          </a:p>
          <a:p>
            <a:r>
              <a:rPr lang="zh-CN" altLang="en-US" sz="2200"/>
              <a:t>本项目要求学生首先观看一部当前流行的有数字特效的电影，然后要求对电影中的数字特效制作原理进行网上求解。</a:t>
            </a:r>
            <a:endParaRPr lang="zh-CN" altLang="en-US" sz="2200"/>
          </a:p>
          <a:p>
            <a:r>
              <a:rPr lang="zh-CN" altLang="en-US" sz="2400" b="1"/>
              <a:t>三、项目实施方法：</a:t>
            </a:r>
            <a:endParaRPr lang="zh-CN" altLang="en-US" sz="2400" b="1"/>
          </a:p>
          <a:p>
            <a:r>
              <a:rPr lang="zh-CN" altLang="en-US" sz="2200"/>
              <a:t>1. 该项目为个人独立完成；</a:t>
            </a:r>
            <a:endParaRPr lang="zh-CN" altLang="en-US" sz="2200"/>
          </a:p>
          <a:p>
            <a:r>
              <a:rPr lang="zh-CN" altLang="en-US" sz="2200"/>
              <a:t>2. 项目基本实施为提前1周布置，然后在课堂上讨论。</a:t>
            </a:r>
            <a:endParaRPr lang="zh-CN" altLang="en-US" sz="2200"/>
          </a:p>
          <a:p>
            <a:r>
              <a:rPr lang="zh-CN" altLang="en-US" sz="2400" b="1"/>
              <a:t>四、项目评价方法：</a:t>
            </a:r>
            <a:endParaRPr lang="zh-CN" altLang="en-US" sz="2400" b="1"/>
          </a:p>
          <a:p>
            <a:r>
              <a:rPr lang="zh-CN" altLang="en-US" sz="2200"/>
              <a:t>项目要求学生在课堂讨论前，每位同学都要做好准备，即准备一份自己从网上求解的问题答案，课堂讨论后，在准备材料后附上讨论的心得，上交。</a:t>
            </a:r>
            <a:endParaRPr lang="zh-CN" altLang="en-US" sz="2200"/>
          </a:p>
          <a:p>
            <a:r>
              <a:rPr lang="zh-CN" altLang="en-US" sz="2200"/>
              <a:t>项目评价主要根据课堂前的准备情况，课堂的参与情况，讨论结果的心得体会等。</a:t>
            </a:r>
            <a:endParaRPr lang="zh-CN" altLang="en-US" sz="2200"/>
          </a:p>
        </p:txBody>
      </p:sp>
    </p:spTree>
  </p:cSld>
  <p:clrMapOvr>
    <a:masterClrMapping/>
  </p:clrMapOvr>
  <p:transition>
    <p:cover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pPr algn="ctr"/>
            <a:r>
              <a:rPr lang="zh-CN" altLang="en-US" sz="3600" b="1"/>
              <a:t>项目五 自学DirectX和OpenGL</a:t>
            </a:r>
            <a:endParaRPr lang="zh-CN" altLang="en-US" sz="3600" b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 sz="2400" b="1"/>
              <a:t>一、项目目的：</a:t>
            </a:r>
            <a:endParaRPr lang="zh-CN" altLang="en-US" sz="2400" b="1"/>
          </a:p>
          <a:p>
            <a:r>
              <a:rPr lang="zh-CN" altLang="en-US" sz="2200"/>
              <a:t>1.拓展学生的知识面，了解数字游戏的制作技术；</a:t>
            </a:r>
            <a:endParaRPr lang="zh-CN" altLang="en-US" sz="2200"/>
          </a:p>
          <a:p>
            <a:r>
              <a:rPr lang="zh-CN" altLang="en-US" sz="2200"/>
              <a:t>2.掌握利用网络进行知识学习的方法。</a:t>
            </a:r>
            <a:endParaRPr lang="zh-CN" altLang="en-US" sz="2200"/>
          </a:p>
          <a:p>
            <a:endParaRPr lang="zh-CN" altLang="en-US" sz="2200"/>
          </a:p>
          <a:p>
            <a:r>
              <a:rPr lang="zh-CN" altLang="en-US" sz="2400" b="1"/>
              <a:t>二、项目要求：</a:t>
            </a:r>
            <a:endParaRPr lang="zh-CN" altLang="en-US" sz="2400" b="1"/>
          </a:p>
          <a:p>
            <a:r>
              <a:rPr lang="zh-CN" altLang="en-US" sz="2200"/>
              <a:t>本项目要求学生学习DirectX和OpenGL的基本知识，主要学习内容包括：</a:t>
            </a:r>
            <a:endParaRPr lang="zh-CN" altLang="en-US" sz="2200"/>
          </a:p>
          <a:p>
            <a:r>
              <a:rPr lang="zh-CN" altLang="en-US" sz="2200"/>
              <a:t>1.是什么？</a:t>
            </a:r>
            <a:endParaRPr lang="zh-CN" altLang="en-US" sz="2200"/>
          </a:p>
          <a:p>
            <a:r>
              <a:rPr lang="zh-CN" altLang="en-US" sz="2200"/>
              <a:t>2.能够做什么？</a:t>
            </a:r>
            <a:endParaRPr lang="zh-CN" altLang="en-US" sz="2200"/>
          </a:p>
          <a:p>
            <a:r>
              <a:rPr lang="zh-CN" altLang="en-US" sz="2200"/>
              <a:t>3.目前已经做出来的东西；</a:t>
            </a:r>
            <a:endParaRPr lang="zh-CN" altLang="en-US" sz="2200"/>
          </a:p>
          <a:p>
            <a:r>
              <a:rPr lang="zh-CN" altLang="en-US" sz="2200"/>
              <a:t>另外，感兴趣的同学可以对学习内容进行扩展，扩展功能有：</a:t>
            </a:r>
            <a:endParaRPr lang="zh-CN" altLang="en-US" sz="2200"/>
          </a:p>
          <a:p>
            <a:r>
              <a:rPr lang="zh-CN" altLang="en-US" sz="2200"/>
              <a:t>1.分别和什么语言结合紧密，以及如何配置；</a:t>
            </a:r>
            <a:endParaRPr lang="zh-CN" altLang="en-US" sz="2200"/>
          </a:p>
          <a:p>
            <a:r>
              <a:rPr lang="zh-CN" altLang="en-US" sz="2200"/>
              <a:t>2.运行一个网上的案例；</a:t>
            </a:r>
            <a:endParaRPr lang="zh-CN" altLang="en-US" sz="2200"/>
          </a:p>
          <a:p>
            <a:r>
              <a:rPr lang="zh-CN" altLang="en-US" sz="2200"/>
              <a:t>3.自己尝试制作一个简单的案例。</a:t>
            </a:r>
            <a:endParaRPr lang="zh-CN" altLang="en-US" sz="2200"/>
          </a:p>
          <a:p>
            <a:endParaRPr lang="zh-CN" altLang="en-US" sz="2200"/>
          </a:p>
        </p:txBody>
      </p:sp>
    </p:spTree>
  </p:cSld>
  <p:clrMapOvr>
    <a:masterClrMapping/>
  </p:clrMapOvr>
  <p:transition>
    <p:cover dir="r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 sz="2400" b="1">
                <a:sym typeface="+mn-ea"/>
              </a:rPr>
              <a:t>三、项目实施方法：</a:t>
            </a:r>
            <a:endParaRPr lang="zh-CN" altLang="en-US" sz="2400" b="1">
              <a:sym typeface="+mn-ea"/>
            </a:endParaRPr>
          </a:p>
          <a:p>
            <a:r>
              <a:rPr lang="zh-CN" altLang="en-US" sz="2200">
                <a:sym typeface="+mn-ea"/>
              </a:rPr>
              <a:t>1. 该项目为个人独立完成；</a:t>
            </a:r>
            <a:endParaRPr lang="zh-CN" altLang="en-US" sz="2200"/>
          </a:p>
          <a:p>
            <a:r>
              <a:rPr lang="zh-CN" altLang="en-US" sz="2200">
                <a:sym typeface="+mn-ea"/>
              </a:rPr>
              <a:t>2. 项目基本实施周期为1周，对于感兴趣的同学完成扩展功能的，时间不做限制；</a:t>
            </a:r>
            <a:endParaRPr lang="zh-CN" altLang="en-US" sz="2200"/>
          </a:p>
          <a:p>
            <a:r>
              <a:rPr lang="zh-CN" altLang="en-US" sz="2200">
                <a:sym typeface="+mn-ea"/>
              </a:rPr>
              <a:t>3. 项目布置1周后，在课堂上抽出5~10分钟对3~5个同学进行抽查，或者请感兴趣的同学进行心得交流。</a:t>
            </a:r>
            <a:endParaRPr lang="zh-CN" altLang="en-US" sz="2200"/>
          </a:p>
          <a:p>
            <a:endParaRPr lang="zh-CN" altLang="en-US" sz="2400" b="1">
              <a:sym typeface="+mn-ea"/>
            </a:endParaRPr>
          </a:p>
          <a:p>
            <a:r>
              <a:rPr lang="zh-CN" altLang="en-US" sz="2400" b="1">
                <a:sym typeface="+mn-ea"/>
              </a:rPr>
              <a:t>四、项目评价方法：</a:t>
            </a:r>
            <a:endParaRPr lang="zh-CN" altLang="en-US" sz="2400" b="1">
              <a:sym typeface="+mn-ea"/>
            </a:endParaRPr>
          </a:p>
          <a:p>
            <a:r>
              <a:rPr lang="zh-CN" altLang="en-US" sz="2200">
                <a:sym typeface="+mn-ea"/>
              </a:rPr>
              <a:t>项目完成后，要求每位同学提交自学内容心得1份，。</a:t>
            </a:r>
            <a:endParaRPr lang="zh-CN" altLang="en-US" sz="2200"/>
          </a:p>
          <a:p>
            <a:r>
              <a:rPr lang="zh-CN" altLang="en-US" sz="2200">
                <a:sym typeface="+mn-ea"/>
              </a:rPr>
              <a:t>项目评价主要根据自学内容心得的内容组织、课堂表现等进行。</a:t>
            </a:r>
            <a:endParaRPr lang="zh-CN" altLang="en-US" sz="2200"/>
          </a:p>
          <a:p>
            <a:endParaRPr lang="zh-CN" altLang="en-US" sz="2200"/>
          </a:p>
        </p:txBody>
      </p:sp>
    </p:spTree>
  </p:cSld>
  <p:clrMapOvr>
    <a:masterClrMapping/>
  </p:clrMapOvr>
  <p:transition>
    <p:cover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 sz="2400" b="1"/>
              <a:t>项目驱动学习是作者进行导论教学的课程改革之一，着重解决两个问题：一是数字媒体技术发展太快，而课本的知识更新速度慢；二是如何引导学生主动学习。项目实施的主要思想和内容如下：</a:t>
            </a:r>
            <a:endParaRPr lang="zh-CN" altLang="en-US" sz="2400" b="1"/>
          </a:p>
          <a:p>
            <a:endParaRPr lang="zh-CN" altLang="en-US" sz="2400" b="1"/>
          </a:p>
          <a:p>
            <a:r>
              <a:rPr lang="zh-CN" altLang="en-US" sz="2000" b="1"/>
              <a:t>1. 以学生为主体，引导他们分析问题</a:t>
            </a:r>
            <a:endParaRPr lang="zh-CN" altLang="en-US" sz="2000" b="1"/>
          </a:p>
          <a:p>
            <a:r>
              <a:rPr lang="zh-CN" altLang="en-US" sz="2000"/>
              <a:t>把学生放在主体地位，发挥学生的主观能动性，调动学生学习的积极性，让他们自己去获取知识、分析问题。在这期间，教师发挥好主导作用，引导学生分析和解决问题。例如：</a:t>
            </a:r>
            <a:endParaRPr lang="zh-CN" altLang="en-US" sz="2000"/>
          </a:p>
          <a:p>
            <a:r>
              <a:rPr lang="zh-CN" altLang="en-US" sz="2000"/>
              <a:t>项目一：数字媒体技术应用领域发展现状调查</a:t>
            </a:r>
            <a:endParaRPr lang="zh-CN" altLang="en-US" sz="2000"/>
          </a:p>
          <a:p>
            <a:r>
              <a:rPr lang="zh-CN" altLang="en-US" sz="2000"/>
              <a:t>主要目的：让学生了解当前国内数字媒体技术应用领域的发展现状。</a:t>
            </a:r>
            <a:endParaRPr lang="zh-CN" altLang="en-US" sz="2000"/>
          </a:p>
          <a:p>
            <a:r>
              <a:rPr lang="zh-CN" altLang="en-US" sz="2000"/>
              <a:t>该项目每年都会进行一次，项目布置后第1周各组组长向老师反馈调查情况，由老师帮助解决碰到的问题，并引导学生如何做好调查，作业布置后第2周，由各组选取一名同学在课堂上汇报调查结果。记得第一次汇报时，结果很令人吃惊，学生不仅准备了精美的PPT演示课件，而且找到了非常丰富的领域资料，有些组增加了个人见解、领域就业现状等，还有一组展示了个人的数字媒体作品。我们随后了解到每组同学几乎都是一有空闲时间就准备，而且他们之间也经常相互交流心得。</a:t>
            </a:r>
            <a:endParaRPr lang="zh-CN" altLang="en-US" sz="2000"/>
          </a:p>
          <a:p>
            <a:endParaRPr lang="zh-CN" altLang="en-US" sz="2000"/>
          </a:p>
        </p:txBody>
      </p:sp>
    </p:spTree>
  </p:cSld>
  <p:clrMapOvr>
    <a:masterClrMapping/>
  </p:clrMapOvr>
  <p:transition>
    <p:cover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 sz="2000" b="1">
                <a:sym typeface="+mn-ea"/>
              </a:rPr>
              <a:t>2. 加强课堂互动，开导学生思维</a:t>
            </a:r>
            <a:endParaRPr lang="zh-CN" altLang="en-US" sz="2000" b="1">
              <a:sym typeface="+mn-ea"/>
            </a:endParaRPr>
          </a:p>
          <a:p>
            <a:r>
              <a:rPr lang="zh-CN" altLang="en-US" sz="2000">
                <a:sym typeface="+mn-ea"/>
              </a:rPr>
              <a:t>现代建构主义的学习理论认为，知识并不能简单地由教师或其他人传授给学生，而只能由每个学生依据自身已有的知识和经验主动地加以建构；在课堂上让学生有机会论及自己的思想，与同学进行充分交流，学会如何聆听别人的意见并作出适当的评价，有利于促进学生的自我意识和自我反省。教师在课堂上应该多与学生互动，让学生去主动建构自己的知识体系，而教师应成为学生学习活动的促进者、启发者、质疑者和示范者。例如：</a:t>
            </a:r>
            <a:endParaRPr lang="zh-CN" altLang="en-US" sz="2000"/>
          </a:p>
          <a:p>
            <a:r>
              <a:rPr lang="zh-CN" altLang="en-US" sz="2000">
                <a:sym typeface="+mn-ea"/>
              </a:rPr>
              <a:t>项目四：数字电影原理及制作</a:t>
            </a:r>
            <a:endParaRPr lang="zh-CN" altLang="en-US" sz="2000"/>
          </a:p>
          <a:p>
            <a:r>
              <a:rPr lang="zh-CN" altLang="en-US" sz="2000">
                <a:sym typeface="+mn-ea"/>
              </a:rPr>
              <a:t>主要目的：让学生掌握数字电影的原理和基本制作流程。</a:t>
            </a:r>
            <a:endParaRPr lang="zh-CN" altLang="en-US" sz="2000"/>
          </a:p>
          <a:p>
            <a:r>
              <a:rPr lang="zh-CN" altLang="en-US" sz="2000">
                <a:sym typeface="+mn-ea"/>
              </a:rPr>
              <a:t>有一学期作者布置的任务就是观看影片“狄仁杰之通天帝国”，讨论议题是影片中的“通天浮屠”是如何拍摄的？课堂上讨论非常热烈，同学们有的说是电影特效，有的说是利用制作好的模型，还有的说是利用电脑合成技术等。教师根据学生的讨论结果，对同学们所讨论的方法进行一一分析，然后引出数字电影的制作过程，最后介绍一些视频编辑软件，并要求学生利用介绍的视频编辑软件制作一段视频。</a:t>
            </a:r>
            <a:endParaRPr lang="zh-CN" altLang="en-US" sz="2000"/>
          </a:p>
          <a:p>
            <a:endParaRPr lang="zh-CN" altLang="en-US" sz="2000"/>
          </a:p>
        </p:txBody>
      </p:sp>
    </p:spTree>
  </p:cSld>
  <p:clrMapOvr>
    <a:masterClrMapping/>
  </p:clrMapOvr>
  <p:transition>
    <p:cover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 sz="2000" b="1">
                <a:sym typeface="+mn-ea"/>
              </a:rPr>
              <a:t>3. 安排自学部分，帮助学生拓展知识面</a:t>
            </a:r>
            <a:endParaRPr lang="zh-CN" altLang="en-US" sz="2000" b="1">
              <a:sym typeface="+mn-ea"/>
            </a:endParaRPr>
          </a:p>
          <a:p>
            <a:r>
              <a:rPr lang="zh-CN" altLang="en-US" sz="2000">
                <a:sym typeface="+mn-ea"/>
              </a:rPr>
              <a:t>课外作业的布置不仅可以解决目前课堂课时紧张的问题，更重要的是能够培养学生的自学能力，在知道明确目标的情况下，学会合理安排时间来完成预定任务。在自学过程中要注意两个问题：一是自学内容的指导，教师应该提供几处质量较高的学习资源，如主题网站、精品课程案件等，对于电子图书、音视频学习资源，最好由教师整理后放入专门网络平台供学生下载；二是自学内容的考核，自学部分不应该布置完后就不管不问，应该建立一种考核机制，能够利用较短的时间掌握学生的自学状况。</a:t>
            </a:r>
            <a:endParaRPr lang="zh-CN" altLang="en-US" sz="2000"/>
          </a:p>
          <a:p>
            <a:r>
              <a:rPr lang="zh-CN" altLang="en-US" sz="2000">
                <a:sym typeface="+mn-ea"/>
              </a:rPr>
              <a:t>项目五：自学DirectX和OpenGL</a:t>
            </a:r>
            <a:endParaRPr lang="zh-CN" altLang="en-US" sz="2000"/>
          </a:p>
          <a:p>
            <a:r>
              <a:rPr lang="zh-CN" altLang="en-US" sz="2000">
                <a:sym typeface="+mn-ea"/>
              </a:rPr>
              <a:t>主要目的：拓展学生的知识面，了解数字游戏的制作技术。</a:t>
            </a:r>
            <a:endParaRPr lang="zh-CN" altLang="en-US" sz="2000"/>
          </a:p>
          <a:p>
            <a:r>
              <a:rPr lang="zh-CN" altLang="en-US" sz="2000">
                <a:sym typeface="+mn-ea"/>
              </a:rPr>
              <a:t>该项目在任务布置一周后，在课堂上利用10~15时间抽查2~3名同学，让他们介绍一下自己阅读的资料。这种方法一方面抽查了学生的自学效果，另一方面也激发了大学生的表现欲和好胜心。经实践证明，学生对教材以外的一些知识背景和应用资料很感兴趣，曾经有同学主动要求在课堂上介绍查阅的资料。</a:t>
            </a:r>
            <a:endParaRPr lang="zh-CN" altLang="en-US" sz="2000"/>
          </a:p>
          <a:p>
            <a:endParaRPr lang="zh-CN" altLang="en-US" sz="2000" b="1">
              <a:sym typeface="+mn-ea"/>
            </a:endParaRPr>
          </a:p>
          <a:p>
            <a:r>
              <a:rPr lang="zh-CN" altLang="en-US" sz="2000" b="1">
                <a:sym typeface="+mn-ea"/>
              </a:rPr>
              <a:t>后附5个项目的具体实施步骤。</a:t>
            </a:r>
            <a:endParaRPr lang="zh-CN" altLang="en-US" sz="2000" b="1"/>
          </a:p>
          <a:p>
            <a:endParaRPr lang="zh-CN" altLang="en-US" sz="2000" b="1"/>
          </a:p>
          <a:p>
            <a:endParaRPr lang="zh-CN" altLang="en-US" sz="2000"/>
          </a:p>
        </p:txBody>
      </p:sp>
    </p:spTree>
  </p:cSld>
  <p:clrMapOvr>
    <a:masterClrMapping/>
  </p:clrMapOvr>
  <p:transition>
    <p:cover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pPr algn="ctr"/>
            <a:r>
              <a:rPr lang="zh-CN" altLang="en-US" sz="3600" b="1"/>
              <a:t>项目一 数字媒体技术应用领域发展现状调查</a:t>
            </a:r>
            <a:endParaRPr lang="zh-CN" altLang="en-US" sz="3600" b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 sz="2400" b="1"/>
              <a:t>一、项目目的：</a:t>
            </a:r>
            <a:endParaRPr lang="zh-CN" altLang="en-US" sz="2400" b="1"/>
          </a:p>
          <a:p>
            <a:r>
              <a:rPr lang="zh-CN" altLang="en-US" sz="2200"/>
              <a:t>1.了解当前国内数字媒体技术应用领域的发展现状；   2.学会利用网络进行调查。</a:t>
            </a:r>
            <a:endParaRPr lang="zh-CN" altLang="en-US" sz="2200"/>
          </a:p>
          <a:p>
            <a:r>
              <a:rPr lang="zh-CN" altLang="en-US" sz="2400" b="1"/>
              <a:t>二、项目要求：</a:t>
            </a:r>
            <a:endParaRPr lang="zh-CN" altLang="en-US" sz="2400" b="1"/>
          </a:p>
          <a:p>
            <a:r>
              <a:rPr lang="zh-CN" altLang="en-US" sz="2200"/>
              <a:t>目前，数字媒体技术的应用领域主要包括：数字动画、数字电影、数字游戏、数字出版、数字学习和数字展示六大领域，本项目让学生对该六大领域实施网络调查，主要调查的基本内容有：</a:t>
            </a:r>
            <a:endParaRPr lang="zh-CN" altLang="en-US" sz="2200"/>
          </a:p>
          <a:p>
            <a:r>
              <a:rPr lang="zh-CN" altLang="en-US" sz="2200"/>
              <a:t>1.产业（包括领域知名公司、国家政策、知名会议等）的发展现状；</a:t>
            </a:r>
            <a:endParaRPr lang="zh-CN" altLang="en-US" sz="2200"/>
          </a:p>
          <a:p>
            <a:r>
              <a:rPr lang="zh-CN" altLang="en-US" sz="2200"/>
              <a:t>2.优秀作品（作品所使用的技术、先进性、效果评价等）概况；</a:t>
            </a:r>
            <a:endParaRPr lang="zh-CN" altLang="en-US" sz="2200"/>
          </a:p>
          <a:p>
            <a:r>
              <a:rPr lang="zh-CN" altLang="en-US" sz="2200"/>
              <a:t>3.该领域的就业情况；</a:t>
            </a:r>
            <a:endParaRPr lang="zh-CN" altLang="en-US" sz="2200"/>
          </a:p>
          <a:p>
            <a:r>
              <a:rPr lang="zh-CN" altLang="en-US" sz="2200"/>
              <a:t>4.该领域在全国高校的发展情况；</a:t>
            </a:r>
            <a:endParaRPr lang="zh-CN" altLang="en-US" sz="2200"/>
          </a:p>
          <a:p>
            <a:r>
              <a:rPr lang="zh-CN" altLang="en-US" sz="2200"/>
              <a:t>5.其它领域感兴趣的情况。</a:t>
            </a:r>
            <a:endParaRPr lang="zh-CN" altLang="en-US" sz="2200"/>
          </a:p>
          <a:p>
            <a:r>
              <a:rPr lang="zh-CN" altLang="en-US" sz="2200"/>
              <a:t>另外，感兴趣的同学可以对上述基本进行扩展，扩展内容有：</a:t>
            </a:r>
            <a:endParaRPr lang="zh-CN" altLang="en-US" sz="2200"/>
          </a:p>
          <a:p>
            <a:r>
              <a:rPr lang="zh-CN" altLang="en-US" sz="2200"/>
              <a:t>1.个人或团队的领域作品；</a:t>
            </a:r>
            <a:endParaRPr lang="zh-CN" altLang="en-US" sz="2200"/>
          </a:p>
          <a:p>
            <a:r>
              <a:rPr lang="zh-CN" altLang="en-US" sz="2200"/>
              <a:t>2.个人或团队对该领域发展情况的思考及心得。</a:t>
            </a:r>
            <a:endParaRPr lang="zh-CN" altLang="en-US" sz="2200"/>
          </a:p>
        </p:txBody>
      </p:sp>
    </p:spTree>
  </p:cSld>
  <p:clrMapOvr>
    <a:masterClrMapping/>
  </p:clrMapOvr>
  <p:transition>
    <p:cover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 sz="2400" b="1"/>
              <a:t>三、项目实施方法：</a:t>
            </a:r>
            <a:endParaRPr lang="zh-CN" altLang="en-US" sz="2400" b="1"/>
          </a:p>
          <a:p>
            <a:r>
              <a:rPr lang="zh-CN" altLang="en-US" sz="2200"/>
              <a:t>1. 该项目为团队完成，将班级学生分为6组，让6组同学分别进行6个领域的发展情况调查；</a:t>
            </a:r>
            <a:endParaRPr lang="zh-CN" altLang="en-US" sz="2200"/>
          </a:p>
          <a:p>
            <a:r>
              <a:rPr lang="zh-CN" altLang="en-US" sz="2200"/>
              <a:t>2. 项目基本实施周期为2周，具体实施过程为：项目布置后1周各组组长向老师反馈调查情况，由老师帮助解决碰到的问题，并引导学生如何做好调查，作业布置后第2周，由各组选取一名同学在课堂上汇报调查结果。</a:t>
            </a:r>
            <a:endParaRPr lang="zh-CN" altLang="en-US" sz="2200"/>
          </a:p>
          <a:p>
            <a:endParaRPr lang="zh-CN" altLang="en-US" sz="2200"/>
          </a:p>
          <a:p>
            <a:r>
              <a:rPr lang="zh-CN" altLang="en-US" sz="2400" b="1"/>
              <a:t>四、项目评价方法：</a:t>
            </a:r>
            <a:endParaRPr lang="zh-CN" altLang="en-US" sz="2400" b="1"/>
          </a:p>
          <a:p>
            <a:r>
              <a:rPr lang="zh-CN" altLang="en-US" sz="2200"/>
              <a:t>项目完成后，要求每组同学提交Powerpoint幻灯片1份，内容为展示该领域各方面的发展情况。</a:t>
            </a:r>
            <a:endParaRPr lang="zh-CN" altLang="en-US" sz="2200"/>
          </a:p>
          <a:p>
            <a:r>
              <a:rPr lang="zh-CN" altLang="en-US" sz="2200"/>
              <a:t>项目评价主要根据调查内容的深度和广度、调查内容的内容组织情况、幻灯片制作的质量情况等进行。</a:t>
            </a:r>
            <a:endParaRPr lang="zh-CN" altLang="en-US" sz="2200"/>
          </a:p>
        </p:txBody>
      </p:sp>
    </p:spTree>
  </p:cSld>
  <p:clrMapOvr>
    <a:masterClrMapping/>
  </p:clrMapOvr>
  <p:transition>
    <p:cover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pPr algn="ctr"/>
            <a:r>
              <a:rPr lang="zh-CN" altLang="en-US" sz="3600" b="1"/>
              <a:t>项目二 二维动画制作</a:t>
            </a:r>
            <a:endParaRPr lang="zh-CN" altLang="en-US" sz="3600" b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 sz="2400" b="1"/>
              <a:t>一、项目目的：</a:t>
            </a:r>
            <a:endParaRPr lang="zh-CN" altLang="en-US" sz="2400" b="1"/>
          </a:p>
          <a:p>
            <a:r>
              <a:rPr lang="zh-CN" altLang="en-US" sz="2200"/>
              <a:t>1.熟悉二维动画的基本原理；</a:t>
            </a:r>
            <a:endParaRPr lang="zh-CN" altLang="en-US" sz="2200"/>
          </a:p>
          <a:p>
            <a:r>
              <a:rPr lang="zh-CN" altLang="en-US" sz="2200"/>
              <a:t>2.掌握二维动画软件Flash的基本操作。</a:t>
            </a:r>
            <a:endParaRPr lang="zh-CN" altLang="en-US" sz="2200"/>
          </a:p>
          <a:p>
            <a:endParaRPr lang="zh-CN" altLang="en-US" sz="2400" b="1"/>
          </a:p>
          <a:p>
            <a:r>
              <a:rPr lang="zh-CN" altLang="en-US" sz="2400" b="1"/>
              <a:t>二、项目要求：</a:t>
            </a:r>
            <a:endParaRPr lang="zh-CN" altLang="en-US" sz="2400" b="1"/>
          </a:p>
          <a:p>
            <a:r>
              <a:rPr lang="zh-CN" altLang="en-US" sz="2200"/>
              <a:t>本项目要求制作一个简单的二维动画实例，例如利用以下素材制作一个花朵成长动画：</a:t>
            </a:r>
            <a:endParaRPr lang="zh-CN" altLang="en-US" sz="2200"/>
          </a:p>
          <a:p>
            <a:endParaRPr lang="zh-CN" altLang="en-US" sz="2200"/>
          </a:p>
          <a:p>
            <a:r>
              <a:rPr lang="zh-CN" altLang="en-US" sz="2200"/>
              <a:t>二维动画的基本功能包括：</a:t>
            </a:r>
            <a:endParaRPr lang="zh-CN" altLang="en-US" sz="2200"/>
          </a:p>
          <a:p>
            <a:r>
              <a:rPr lang="zh-CN" altLang="en-US" sz="2200"/>
              <a:t>1.制作一段能动的动画；</a:t>
            </a:r>
            <a:endParaRPr lang="zh-CN" altLang="en-US" sz="2200"/>
          </a:p>
          <a:p>
            <a:r>
              <a:rPr lang="zh-CN" altLang="en-US" sz="2200"/>
              <a:t>2.界面美观大方，素材可以从网上下载。</a:t>
            </a:r>
            <a:endParaRPr lang="zh-CN" altLang="en-US" sz="2200"/>
          </a:p>
          <a:p>
            <a:r>
              <a:rPr lang="zh-CN" altLang="en-US" sz="2200"/>
              <a:t>另外，感兴趣的同学可以对功能进行扩展，扩展功能有：</a:t>
            </a:r>
            <a:endParaRPr lang="zh-CN" altLang="en-US" sz="2200"/>
          </a:p>
          <a:p>
            <a:r>
              <a:rPr lang="zh-CN" altLang="en-US" sz="2200"/>
              <a:t>1.自己动手进行素材制作；</a:t>
            </a:r>
            <a:endParaRPr lang="zh-CN" altLang="en-US" sz="2200"/>
          </a:p>
          <a:p>
            <a:r>
              <a:rPr lang="zh-CN" altLang="en-US" sz="2200"/>
              <a:t>2.增加人机交互功能。</a:t>
            </a:r>
            <a:endParaRPr lang="zh-CN" altLang="en-US" sz="2200"/>
          </a:p>
        </p:txBody>
      </p:sp>
      <p:pic>
        <p:nvPicPr>
          <p:cNvPr id="253" name="图片 253" descr="7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999"/>
          <a:stretch>
            <a:fillRect/>
          </a:stretch>
        </p:blipFill>
        <p:spPr>
          <a:xfrm>
            <a:off x="6182043" y="3588068"/>
            <a:ext cx="5375275" cy="129603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cover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 sz="2400" b="1"/>
              <a:t>三、项目实施方法：</a:t>
            </a:r>
            <a:endParaRPr lang="zh-CN" altLang="en-US" sz="2400" b="1"/>
          </a:p>
          <a:p>
            <a:r>
              <a:rPr lang="zh-CN" altLang="en-US" sz="2200"/>
              <a:t>1. 该项目为个人独立完成；</a:t>
            </a:r>
            <a:endParaRPr lang="zh-CN" altLang="en-US" sz="2200"/>
          </a:p>
          <a:p>
            <a:r>
              <a:rPr lang="zh-CN" altLang="en-US" sz="2200"/>
              <a:t>2. 项目基本实施周期为1周，对于感兴趣的同学完成扩展功能的，时间不做限制。</a:t>
            </a:r>
            <a:endParaRPr lang="zh-CN" altLang="en-US" sz="2200"/>
          </a:p>
          <a:p>
            <a:endParaRPr lang="zh-CN" altLang="en-US" sz="2200" b="1"/>
          </a:p>
          <a:p>
            <a:r>
              <a:rPr lang="zh-CN" altLang="en-US" sz="2400" b="1"/>
              <a:t>四、项目评价方法：</a:t>
            </a:r>
            <a:endParaRPr lang="zh-CN" altLang="en-US" sz="2400" b="1"/>
          </a:p>
          <a:p>
            <a:r>
              <a:rPr lang="zh-CN" altLang="en-US" sz="2200"/>
              <a:t>项目完成后，要求每位同学提交Flash源程序1个。</a:t>
            </a:r>
            <a:endParaRPr lang="zh-CN" altLang="en-US" sz="2200"/>
          </a:p>
          <a:p>
            <a:r>
              <a:rPr lang="zh-CN" altLang="en-US" sz="2200"/>
              <a:t>项目评价主要根据程序的完成情况和实现思路进行评价。</a:t>
            </a:r>
            <a:endParaRPr lang="zh-CN" altLang="en-US" sz="2200"/>
          </a:p>
        </p:txBody>
      </p:sp>
    </p:spTree>
  </p:cSld>
  <p:clrMapOvr>
    <a:masterClrMapping/>
  </p:clrMapOvr>
  <p:transition>
    <p:cover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pPr algn="ctr"/>
            <a:r>
              <a:rPr lang="zh-CN" altLang="en-US" sz="3600" b="1"/>
              <a:t>项目三 游戏策划文档撰写</a:t>
            </a:r>
            <a:endParaRPr lang="zh-CN" altLang="en-US" sz="3600" b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 sz="2400" b="1"/>
              <a:t>一、项目目的：</a:t>
            </a:r>
            <a:endParaRPr lang="zh-CN" altLang="en-US" sz="2400" b="1"/>
          </a:p>
          <a:p>
            <a:r>
              <a:rPr lang="zh-CN" altLang="en-US" sz="2200"/>
              <a:t>1.	学会撰写游戏策划文档</a:t>
            </a:r>
            <a:endParaRPr lang="zh-CN" altLang="en-US" sz="2200"/>
          </a:p>
          <a:p>
            <a:r>
              <a:rPr lang="zh-CN" altLang="en-US" sz="2200"/>
              <a:t>2.	了解游戏开发过程</a:t>
            </a:r>
            <a:endParaRPr lang="zh-CN" altLang="en-US" sz="2200"/>
          </a:p>
          <a:p>
            <a:r>
              <a:rPr lang="zh-CN" altLang="en-US" sz="2400" b="1"/>
              <a:t>二、项目要求：</a:t>
            </a:r>
            <a:endParaRPr lang="zh-CN" altLang="en-US" sz="2400" b="1"/>
          </a:p>
          <a:p>
            <a:r>
              <a:rPr lang="zh-CN" altLang="en-US" sz="2200"/>
              <a:t>本项目要求学生以分组的形式撰写一份游戏策划文档。游戏可以是原创游戏，也可以是已经存在的游戏，鼓励原创。</a:t>
            </a:r>
            <a:endParaRPr lang="zh-CN" altLang="en-US" sz="2200"/>
          </a:p>
          <a:p>
            <a:r>
              <a:rPr lang="zh-CN" altLang="en-US" sz="2400" b="1"/>
              <a:t>三、项目实施方法：</a:t>
            </a:r>
            <a:endParaRPr lang="zh-CN" altLang="en-US" sz="2400" b="1"/>
          </a:p>
          <a:p>
            <a:r>
              <a:rPr lang="zh-CN" altLang="en-US" sz="2200"/>
              <a:t>1. 该项目为小组合作完成；</a:t>
            </a:r>
            <a:endParaRPr lang="zh-CN" altLang="en-US" sz="2200"/>
          </a:p>
          <a:p>
            <a:r>
              <a:rPr lang="zh-CN" altLang="en-US" sz="2200"/>
              <a:t>2. 项目基本实施周期为2周，具体实施过程为：项目布置后1周各组组长向老师反馈调查情况，由老师帮助解决碰到的问题，并引导学生如何做好调查，作业布置后第2周，由各组选取一名同学在课堂上汇报调查结果。</a:t>
            </a:r>
            <a:endParaRPr lang="zh-CN" altLang="en-US" sz="2200"/>
          </a:p>
          <a:p>
            <a:r>
              <a:rPr lang="zh-CN" altLang="en-US" sz="2400" b="1"/>
              <a:t>四、项目评价方法：</a:t>
            </a:r>
            <a:endParaRPr lang="zh-CN" altLang="en-US" sz="2400" b="1"/>
          </a:p>
          <a:p>
            <a:r>
              <a:rPr lang="zh-CN" altLang="en-US" sz="2200"/>
              <a:t>项目要求学生将最后的游戏策划文档以电子稿形式上交。</a:t>
            </a:r>
            <a:endParaRPr lang="zh-CN" altLang="en-US" sz="2200"/>
          </a:p>
          <a:p>
            <a:r>
              <a:rPr lang="zh-CN" altLang="en-US" sz="2200"/>
              <a:t>项目评价主要根据课堂前的准备情况，课堂的参与情况，讨论结果的心得体会等。</a:t>
            </a:r>
            <a:endParaRPr lang="zh-CN" altLang="en-US" sz="2200"/>
          </a:p>
        </p:txBody>
      </p:sp>
    </p:spTree>
  </p:cSld>
  <p:clrMapOvr>
    <a:masterClrMapping/>
  </p:clrMapOvr>
  <p:transition>
    <p:cover dir="r"/>
  </p:transition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3144</Words>
  <Application>WPS 演示</Application>
  <PresentationFormat>宽屏</PresentationFormat>
  <Paragraphs>130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Arial</vt:lpstr>
      <vt:lpstr>宋体</vt:lpstr>
      <vt:lpstr>Wingdings</vt:lpstr>
      <vt:lpstr>Calibri Light</vt:lpstr>
      <vt:lpstr>Calibri</vt:lpstr>
      <vt:lpstr>微软雅黑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Minason</dc:creator>
  <cp:lastModifiedBy>Minason</cp:lastModifiedBy>
  <cp:revision>1</cp:revision>
  <dcterms:created xsi:type="dcterms:W3CDTF">2017-09-13T13:29:49Z</dcterms:created>
  <dcterms:modified xsi:type="dcterms:W3CDTF">2017-09-13T13:50:35Z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2052-10.1.0.6104</vt:lpwstr>
  </property>
</Properties>
</file>