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72">
  <p:sldMasterIdLst>
    <p:sldMasterId id="2147483648" r:id="rId1"/>
  </p:sldMasterIdLst>
  <p:sldIdLst>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708" r:id="rId18"/>
    <p:sldId id="709" r:id="rId19"/>
    <p:sldId id="711" r:id="rId20"/>
    <p:sldId id="712" r:id="rId21"/>
    <p:sldId id="717" r:id="rId22"/>
    <p:sldId id="718" r:id="rId23"/>
    <p:sldId id="719" r:id="rId24"/>
    <p:sldId id="720" r:id="rId25"/>
    <p:sldId id="721" r:id="rId26"/>
    <p:sldId id="722" r:id="rId27"/>
    <p:sldId id="723" r:id="rId28"/>
    <p:sldId id="724" r:id="rId29"/>
    <p:sldId id="728" r:id="rId30"/>
    <p:sldId id="727" r:id="rId31"/>
    <p:sldId id="731" r:id="rId32"/>
    <p:sldId id="729" r:id="rId33"/>
    <p:sldId id="732" r:id="rId34"/>
    <p:sldId id="733" r:id="rId35"/>
    <p:sldId id="734" r:id="rId36"/>
    <p:sldId id="735" r:id="rId37"/>
    <p:sldId id="736" r:id="rId38"/>
    <p:sldId id="737" r:id="rId39"/>
    <p:sldId id="738" r:id="rId40"/>
    <p:sldId id="739" r:id="rId41"/>
    <p:sldId id="740" r:id="rId42"/>
    <p:sldId id="741" r:id="rId43"/>
    <p:sldId id="742" r:id="rId44"/>
    <p:sldId id="743" r:id="rId45"/>
    <p:sldId id="744" r:id="rId46"/>
    <p:sldId id="745" r:id="rId47"/>
    <p:sldId id="746" r:id="rId48"/>
    <p:sldId id="747" r:id="rId49"/>
    <p:sldId id="748" r:id="rId50"/>
    <p:sldId id="749" r:id="rId51"/>
    <p:sldId id="750" r:id="rId52"/>
    <p:sldId id="751" r:id="rId53"/>
    <p:sldId id="752" r:id="rId54"/>
    <p:sldId id="753" r:id="rId55"/>
    <p:sldId id="754" r:id="rId56"/>
    <p:sldId id="755" r:id="rId57"/>
    <p:sldId id="715" r:id="rId58"/>
    <p:sldId id="716" r:id="rId59"/>
    <p:sldId id="713" r:id="rId60"/>
    <p:sldId id="714" r:id="rId61"/>
    <p:sldId id="302" r:id="rId62"/>
    <p:sldId id="308" r:id="rId63"/>
    <p:sldId id="309" r:id="rId64"/>
    <p:sldId id="310" r:id="rId65"/>
    <p:sldId id="311" r:id="rId66"/>
    <p:sldId id="314" r:id="rId67"/>
    <p:sldId id="315" r:id="rId68"/>
    <p:sldId id="316" r:id="rId69"/>
    <p:sldId id="317"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757" r:id="rId90"/>
    <p:sldId id="342" r:id="rId91"/>
    <p:sldId id="343" r:id="rId92"/>
    <p:sldId id="344" r:id="rId93"/>
    <p:sldId id="345" r:id="rId94"/>
    <p:sldId id="346" r:id="rId95"/>
    <p:sldId id="347" r:id="rId96"/>
    <p:sldId id="348" r:id="rId97"/>
    <p:sldId id="349" r:id="rId98"/>
    <p:sldId id="350" r:id="rId99"/>
    <p:sldId id="758" r:id="rId100"/>
    <p:sldId id="759" r:id="rId101"/>
    <p:sldId id="760" r:id="rId102"/>
    <p:sldId id="761" r:id="rId103"/>
    <p:sldId id="762" r:id="rId104"/>
    <p:sldId id="763" r:id="rId105"/>
    <p:sldId id="764" r:id="rId106"/>
    <p:sldId id="765" r:id="rId107"/>
    <p:sldId id="766" r:id="rId108"/>
    <p:sldId id="767" r:id="rId109"/>
    <p:sldId id="768" r:id="rId110"/>
    <p:sldId id="769" r:id="rId111"/>
    <p:sldId id="770" r:id="rId112"/>
    <p:sldId id="771" r:id="rId113"/>
    <p:sldId id="772" r:id="rId114"/>
    <p:sldId id="773" r:id="rId115"/>
    <p:sldId id="774" r:id="rId116"/>
    <p:sldId id="775" r:id="rId117"/>
    <p:sldId id="776" r:id="rId118"/>
    <p:sldId id="777" r:id="rId119"/>
    <p:sldId id="778" r:id="rId120"/>
    <p:sldId id="779" r:id="rId121"/>
    <p:sldId id="780" r:id="rId122"/>
    <p:sldId id="458" r:id="rId123"/>
    <p:sldId id="459" r:id="rId124"/>
    <p:sldId id="460" r:id="rId125"/>
    <p:sldId id="461" r:id="rId126"/>
    <p:sldId id="462" r:id="rId127"/>
    <p:sldId id="466" r:id="rId128"/>
    <p:sldId id="467" r:id="rId129"/>
    <p:sldId id="468" r:id="rId130"/>
    <p:sldId id="469" r:id="rId131"/>
    <p:sldId id="470" r:id="rId132"/>
    <p:sldId id="472" r:id="rId133"/>
    <p:sldId id="473" r:id="rId134"/>
    <p:sldId id="783" r:id="rId135"/>
    <p:sldId id="784" r:id="rId136"/>
    <p:sldId id="474" r:id="rId137"/>
    <p:sldId id="475" r:id="rId138"/>
    <p:sldId id="479" r:id="rId139"/>
    <p:sldId id="480" r:id="rId140"/>
    <p:sldId id="481" r:id="rId141"/>
    <p:sldId id="482" r:id="rId142"/>
    <p:sldId id="483" r:id="rId143"/>
    <p:sldId id="785" r:id="rId144"/>
    <p:sldId id="488" r:id="rId145"/>
    <p:sldId id="489" r:id="rId146"/>
    <p:sldId id="490" r:id="rId147"/>
    <p:sldId id="491" r:id="rId148"/>
    <p:sldId id="492" r:id="rId149"/>
    <p:sldId id="493" r:id="rId150"/>
    <p:sldId id="494" r:id="rId151"/>
    <p:sldId id="495" r:id="rId152"/>
    <p:sldId id="496" r:id="rId153"/>
    <p:sldId id="497" r:id="rId154"/>
    <p:sldId id="498" r:id="rId155"/>
    <p:sldId id="499" r:id="rId156"/>
    <p:sldId id="500" r:id="rId157"/>
    <p:sldId id="501" r:id="rId158"/>
    <p:sldId id="502" r:id="rId159"/>
    <p:sldId id="503" r:id="rId160"/>
    <p:sldId id="504" r:id="rId161"/>
    <p:sldId id="505" r:id="rId162"/>
    <p:sldId id="789" r:id="rId163"/>
    <p:sldId id="506" r:id="rId164"/>
    <p:sldId id="507" r:id="rId165"/>
    <p:sldId id="508" r:id="rId166"/>
    <p:sldId id="509" r:id="rId167"/>
    <p:sldId id="510" r:id="rId168"/>
    <p:sldId id="511" r:id="rId169"/>
    <p:sldId id="512" r:id="rId170"/>
    <p:sldId id="513" r:id="rId171"/>
    <p:sldId id="514" r:id="rId172"/>
    <p:sldId id="515" r:id="rId173"/>
    <p:sldId id="516" r:id="rId174"/>
    <p:sldId id="517" r:id="rId175"/>
    <p:sldId id="518" r:id="rId176"/>
    <p:sldId id="519" r:id="rId177"/>
    <p:sldId id="520" r:id="rId178"/>
    <p:sldId id="521" r:id="rId179"/>
    <p:sldId id="522" r:id="rId180"/>
    <p:sldId id="523" r:id="rId181"/>
    <p:sldId id="524" r:id="rId182"/>
    <p:sldId id="525" r:id="rId183"/>
    <p:sldId id="534" r:id="rId184"/>
    <p:sldId id="535" r:id="rId185"/>
    <p:sldId id="536" r:id="rId186"/>
    <p:sldId id="537" r:id="rId187"/>
    <p:sldId id="538" r:id="rId188"/>
    <p:sldId id="539" r:id="rId189"/>
    <p:sldId id="540" r:id="rId190"/>
    <p:sldId id="541" r:id="rId191"/>
    <p:sldId id="542" r:id="rId192"/>
    <p:sldId id="543" r:id="rId193"/>
    <p:sldId id="544" r:id="rId194"/>
    <p:sldId id="545" r:id="rId195"/>
    <p:sldId id="546" r:id="rId196"/>
    <p:sldId id="547" r:id="rId197"/>
    <p:sldId id="548" r:id="rId198"/>
    <p:sldId id="791" r:id="rId199"/>
    <p:sldId id="790" r:id="rId200"/>
    <p:sldId id="792" r:id="rId201"/>
    <p:sldId id="793" r:id="rId202"/>
    <p:sldId id="794" r:id="rId203"/>
    <p:sldId id="795" r:id="rId204"/>
    <p:sldId id="796" r:id="rId205"/>
    <p:sldId id="797" r:id="rId206"/>
    <p:sldId id="798" r:id="rId207"/>
    <p:sldId id="799" r:id="rId208"/>
    <p:sldId id="800" r:id="rId209"/>
    <p:sldId id="802" r:id="rId210"/>
    <p:sldId id="801" r:id="rId211"/>
    <p:sldId id="803" r:id="rId212"/>
    <p:sldId id="804" r:id="rId213"/>
    <p:sldId id="805" r:id="rId214"/>
    <p:sldId id="806" r:id="rId215"/>
    <p:sldId id="807" r:id="rId216"/>
    <p:sldId id="808" r:id="rId217"/>
    <p:sldId id="809" r:id="rId218"/>
    <p:sldId id="810" r:id="rId219"/>
    <p:sldId id="811" r:id="rId220"/>
    <p:sldId id="812" r:id="rId221"/>
    <p:sldId id="549" r:id="rId222"/>
    <p:sldId id="550" r:id="rId223"/>
    <p:sldId id="551" r:id="rId224"/>
    <p:sldId id="552" r:id="rId225"/>
    <p:sldId id="554" r:id="rId226"/>
    <p:sldId id="555" r:id="rId227"/>
    <p:sldId id="556" r:id="rId228"/>
    <p:sldId id="558" r:id="rId229"/>
    <p:sldId id="557" r:id="rId230"/>
    <p:sldId id="559" r:id="rId231"/>
    <p:sldId id="560" r:id="rId232"/>
    <p:sldId id="561" r:id="rId233"/>
    <p:sldId id="562" r:id="rId234"/>
    <p:sldId id="563" r:id="rId235"/>
    <p:sldId id="564" r:id="rId236"/>
    <p:sldId id="565" r:id="rId237"/>
    <p:sldId id="566" r:id="rId238"/>
    <p:sldId id="567" r:id="rId239"/>
    <p:sldId id="568" r:id="rId240"/>
    <p:sldId id="569" r:id="rId241"/>
    <p:sldId id="570" r:id="rId242"/>
    <p:sldId id="571" r:id="rId243"/>
    <p:sldId id="572" r:id="rId244"/>
    <p:sldId id="573" r:id="rId245"/>
    <p:sldId id="814" r:id="rId246"/>
    <p:sldId id="815" r:id="rId247"/>
    <p:sldId id="816" r:id="rId248"/>
    <p:sldId id="818" r:id="rId249"/>
    <p:sldId id="819" r:id="rId250"/>
    <p:sldId id="820" r:id="rId251"/>
    <p:sldId id="822" r:id="rId252"/>
    <p:sldId id="823" r:id="rId253"/>
    <p:sldId id="824" r:id="rId254"/>
    <p:sldId id="825" r:id="rId255"/>
    <p:sldId id="826" r:id="rId256"/>
    <p:sldId id="827" r:id="rId257"/>
    <p:sldId id="828" r:id="rId258"/>
    <p:sldId id="829" r:id="rId259"/>
    <p:sldId id="830" r:id="rId260"/>
    <p:sldId id="831" r:id="rId261"/>
    <p:sldId id="832" r:id="rId262"/>
    <p:sldId id="574" r:id="rId263"/>
    <p:sldId id="575" r:id="rId264"/>
    <p:sldId id="576" r:id="rId265"/>
    <p:sldId id="577" r:id="rId266"/>
    <p:sldId id="578" r:id="rId267"/>
    <p:sldId id="579" r:id="rId268"/>
    <p:sldId id="580" r:id="rId269"/>
    <p:sldId id="581" r:id="rId270"/>
    <p:sldId id="582" r:id="rId271"/>
    <p:sldId id="583" r:id="rId272"/>
    <p:sldId id="584" r:id="rId273"/>
    <p:sldId id="585" r:id="rId274"/>
    <p:sldId id="587" r:id="rId275"/>
    <p:sldId id="588" r:id="rId276"/>
    <p:sldId id="589" r:id="rId277"/>
    <p:sldId id="848" r:id="rId278"/>
    <p:sldId id="847" r:id="rId279"/>
    <p:sldId id="849" r:id="rId280"/>
    <p:sldId id="850" r:id="rId281"/>
    <p:sldId id="851" r:id="rId282"/>
    <p:sldId id="852" r:id="rId283"/>
    <p:sldId id="853" r:id="rId284"/>
    <p:sldId id="854" r:id="rId285"/>
    <p:sldId id="855" r:id="rId286"/>
    <p:sldId id="856" r:id="rId287"/>
    <p:sldId id="857" r:id="rId288"/>
    <p:sldId id="858" r:id="rId289"/>
    <p:sldId id="859" r:id="rId290"/>
    <p:sldId id="860" r:id="rId291"/>
    <p:sldId id="861" r:id="rId292"/>
    <p:sldId id="862" r:id="rId293"/>
    <p:sldId id="863" r:id="rId294"/>
    <p:sldId id="864" r:id="rId295"/>
    <p:sldId id="865" r:id="rId296"/>
    <p:sldId id="866" r:id="rId297"/>
    <p:sldId id="867" r:id="rId298"/>
    <p:sldId id="868" r:id="rId299"/>
    <p:sldId id="869" r:id="rId300"/>
    <p:sldId id="870" r:id="rId301"/>
    <p:sldId id="627" r:id="rId302"/>
    <p:sldId id="628" r:id="rId303"/>
    <p:sldId id="629" r:id="rId304"/>
    <p:sldId id="630" r:id="rId305"/>
    <p:sldId id="631" r:id="rId306"/>
    <p:sldId id="632" r:id="rId307"/>
    <p:sldId id="633" r:id="rId308"/>
    <p:sldId id="634" r:id="rId309"/>
    <p:sldId id="635" r:id="rId310"/>
    <p:sldId id="636" r:id="rId311"/>
    <p:sldId id="637" r:id="rId312"/>
    <p:sldId id="638" r:id="rId313"/>
    <p:sldId id="639" r:id="rId314"/>
    <p:sldId id="640" r:id="rId315"/>
    <p:sldId id="641" r:id="rId316"/>
    <p:sldId id="642" r:id="rId317"/>
    <p:sldId id="643" r:id="rId318"/>
    <p:sldId id="647" r:id="rId319"/>
    <p:sldId id="645" r:id="rId320"/>
    <p:sldId id="648" r:id="rId321"/>
    <p:sldId id="1079" r:id="rId322"/>
    <p:sldId id="1080" r:id="rId323"/>
    <p:sldId id="1081" r:id="rId324"/>
    <p:sldId id="1082" r:id="rId325"/>
    <p:sldId id="1083" r:id="rId326"/>
    <p:sldId id="1084" r:id="rId327"/>
    <p:sldId id="1085" r:id="rId328"/>
    <p:sldId id="1086" r:id="rId329"/>
    <p:sldId id="1087" r:id="rId330"/>
    <p:sldId id="1088" r:id="rId331"/>
    <p:sldId id="1089" r:id="rId332"/>
    <p:sldId id="1090" r:id="rId333"/>
    <p:sldId id="1091" r:id="rId334"/>
    <p:sldId id="669" r:id="rId335"/>
    <p:sldId id="672" r:id="rId336"/>
    <p:sldId id="673" r:id="rId337"/>
    <p:sldId id="674" r:id="rId338"/>
    <p:sldId id="675" r:id="rId339"/>
    <p:sldId id="699" r:id="rId340"/>
    <p:sldId id="700" r:id="rId341"/>
    <p:sldId id="701" r:id="rId342"/>
    <p:sldId id="702" r:id="rId343"/>
    <p:sldId id="703" r:id="rId34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47" autoAdjust="0"/>
    <p:restoredTop sz="94660"/>
  </p:normalViewPr>
  <p:slideViewPr>
    <p:cSldViewPr>
      <p:cViewPr varScale="1">
        <p:scale>
          <a:sx n="71" d="100"/>
          <a:sy n="71" d="100"/>
        </p:scale>
        <p:origin x="-1152" y="-96"/>
      </p:cViewPr>
      <p:guideLst>
        <p:guide orient="horz" pos="2238"/>
        <p:guide pos="2904"/>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7" Type="http://schemas.openxmlformats.org/officeDocument/2006/relationships/tableStyles" Target="tableStyles.xml"/><Relationship Id="rId346" Type="http://schemas.openxmlformats.org/officeDocument/2006/relationships/viewProps" Target="viewProps.xml"/><Relationship Id="rId345" Type="http://schemas.openxmlformats.org/officeDocument/2006/relationships/presProps" Target="presProps.xml"/><Relationship Id="rId344" Type="http://schemas.openxmlformats.org/officeDocument/2006/relationships/slide" Target="slides/slide342.xml"/><Relationship Id="rId343" Type="http://schemas.openxmlformats.org/officeDocument/2006/relationships/slide" Target="slides/slide341.xml"/><Relationship Id="rId342" Type="http://schemas.openxmlformats.org/officeDocument/2006/relationships/slide" Target="slides/slide340.xml"/><Relationship Id="rId341" Type="http://schemas.openxmlformats.org/officeDocument/2006/relationships/slide" Target="slides/slide339.xml"/><Relationship Id="rId340" Type="http://schemas.openxmlformats.org/officeDocument/2006/relationships/slide" Target="slides/slide338.xml"/><Relationship Id="rId34" Type="http://schemas.openxmlformats.org/officeDocument/2006/relationships/slide" Target="slides/slide32.xml"/><Relationship Id="rId339" Type="http://schemas.openxmlformats.org/officeDocument/2006/relationships/slide" Target="slides/slide337.xml"/><Relationship Id="rId338" Type="http://schemas.openxmlformats.org/officeDocument/2006/relationships/slide" Target="slides/slide336.xml"/><Relationship Id="rId337" Type="http://schemas.openxmlformats.org/officeDocument/2006/relationships/slide" Target="slides/slide335.xml"/><Relationship Id="rId336" Type="http://schemas.openxmlformats.org/officeDocument/2006/relationships/slide" Target="slides/slide334.xml"/><Relationship Id="rId335" Type="http://schemas.openxmlformats.org/officeDocument/2006/relationships/slide" Target="slides/slide333.xml"/><Relationship Id="rId334" Type="http://schemas.openxmlformats.org/officeDocument/2006/relationships/slide" Target="slides/slide332.xml"/><Relationship Id="rId333" Type="http://schemas.openxmlformats.org/officeDocument/2006/relationships/slide" Target="slides/slide331.xml"/><Relationship Id="rId332" Type="http://schemas.openxmlformats.org/officeDocument/2006/relationships/slide" Target="slides/slide330.xml"/><Relationship Id="rId331" Type="http://schemas.openxmlformats.org/officeDocument/2006/relationships/slide" Target="slides/slide329.xml"/><Relationship Id="rId330" Type="http://schemas.openxmlformats.org/officeDocument/2006/relationships/slide" Target="slides/slide328.xml"/><Relationship Id="rId33" Type="http://schemas.openxmlformats.org/officeDocument/2006/relationships/slide" Target="slides/slide31.xml"/><Relationship Id="rId329" Type="http://schemas.openxmlformats.org/officeDocument/2006/relationships/slide" Target="slides/slide327.xml"/><Relationship Id="rId328" Type="http://schemas.openxmlformats.org/officeDocument/2006/relationships/slide" Target="slides/slide326.xml"/><Relationship Id="rId327" Type="http://schemas.openxmlformats.org/officeDocument/2006/relationships/slide" Target="slides/slide325.xml"/><Relationship Id="rId326" Type="http://schemas.openxmlformats.org/officeDocument/2006/relationships/slide" Target="slides/slide324.xml"/><Relationship Id="rId325" Type="http://schemas.openxmlformats.org/officeDocument/2006/relationships/slide" Target="slides/slide323.xml"/><Relationship Id="rId324" Type="http://schemas.openxmlformats.org/officeDocument/2006/relationships/slide" Target="slides/slide322.xml"/><Relationship Id="rId323" Type="http://schemas.openxmlformats.org/officeDocument/2006/relationships/slide" Target="slides/slide321.xml"/><Relationship Id="rId322" Type="http://schemas.openxmlformats.org/officeDocument/2006/relationships/slide" Target="slides/slide320.xml"/><Relationship Id="rId321" Type="http://schemas.openxmlformats.org/officeDocument/2006/relationships/slide" Target="slides/slide319.xml"/><Relationship Id="rId320" Type="http://schemas.openxmlformats.org/officeDocument/2006/relationships/slide" Target="slides/slide318.xml"/><Relationship Id="rId32" Type="http://schemas.openxmlformats.org/officeDocument/2006/relationships/slide" Target="slides/slide30.xml"/><Relationship Id="rId319" Type="http://schemas.openxmlformats.org/officeDocument/2006/relationships/slide" Target="slides/slide317.xml"/><Relationship Id="rId318" Type="http://schemas.openxmlformats.org/officeDocument/2006/relationships/slide" Target="slides/slide316.xml"/><Relationship Id="rId317" Type="http://schemas.openxmlformats.org/officeDocument/2006/relationships/slide" Target="slides/slide315.xml"/><Relationship Id="rId316" Type="http://schemas.openxmlformats.org/officeDocument/2006/relationships/slide" Target="slides/slide314.xml"/><Relationship Id="rId315" Type="http://schemas.openxmlformats.org/officeDocument/2006/relationships/slide" Target="slides/slide313.xml"/><Relationship Id="rId314" Type="http://schemas.openxmlformats.org/officeDocument/2006/relationships/slide" Target="slides/slide312.xml"/><Relationship Id="rId313" Type="http://schemas.openxmlformats.org/officeDocument/2006/relationships/slide" Target="slides/slide311.xml"/><Relationship Id="rId312" Type="http://schemas.openxmlformats.org/officeDocument/2006/relationships/slide" Target="slides/slide310.xml"/><Relationship Id="rId311" Type="http://schemas.openxmlformats.org/officeDocument/2006/relationships/slide" Target="slides/slide309.xml"/><Relationship Id="rId310" Type="http://schemas.openxmlformats.org/officeDocument/2006/relationships/slide" Target="slides/slide308.xml"/><Relationship Id="rId31" Type="http://schemas.openxmlformats.org/officeDocument/2006/relationships/slide" Target="slides/slide29.xml"/><Relationship Id="rId309" Type="http://schemas.openxmlformats.org/officeDocument/2006/relationships/slide" Target="slides/slide307.xml"/><Relationship Id="rId308" Type="http://schemas.openxmlformats.org/officeDocument/2006/relationships/slide" Target="slides/slide306.xml"/><Relationship Id="rId307" Type="http://schemas.openxmlformats.org/officeDocument/2006/relationships/slide" Target="slides/slide305.xml"/><Relationship Id="rId306" Type="http://schemas.openxmlformats.org/officeDocument/2006/relationships/slide" Target="slides/slide304.xml"/><Relationship Id="rId305" Type="http://schemas.openxmlformats.org/officeDocument/2006/relationships/slide" Target="slides/slide303.xml"/><Relationship Id="rId304" Type="http://schemas.openxmlformats.org/officeDocument/2006/relationships/slide" Target="slides/slide302.xml"/><Relationship Id="rId303" Type="http://schemas.openxmlformats.org/officeDocument/2006/relationships/slide" Target="slides/slide301.xml"/><Relationship Id="rId302" Type="http://schemas.openxmlformats.org/officeDocument/2006/relationships/slide" Target="slides/slide300.xml"/><Relationship Id="rId301" Type="http://schemas.openxmlformats.org/officeDocument/2006/relationships/slide" Target="slides/slide299.xml"/><Relationship Id="rId300" Type="http://schemas.openxmlformats.org/officeDocument/2006/relationships/slide" Target="slides/slide298.xml"/><Relationship Id="rId30" Type="http://schemas.openxmlformats.org/officeDocument/2006/relationships/slide" Target="slides/slide28.xml"/><Relationship Id="rId3" Type="http://schemas.openxmlformats.org/officeDocument/2006/relationships/slide" Target="slides/slide1.xml"/><Relationship Id="rId299" Type="http://schemas.openxmlformats.org/officeDocument/2006/relationships/slide" Target="slides/slide297.xml"/><Relationship Id="rId298" Type="http://schemas.openxmlformats.org/officeDocument/2006/relationships/slide" Target="slides/slide296.xml"/><Relationship Id="rId297" Type="http://schemas.openxmlformats.org/officeDocument/2006/relationships/slide" Target="slides/slide295.xml"/><Relationship Id="rId296" Type="http://schemas.openxmlformats.org/officeDocument/2006/relationships/slide" Target="slides/slide294.xml"/><Relationship Id="rId295" Type="http://schemas.openxmlformats.org/officeDocument/2006/relationships/slide" Target="slides/slide293.xml"/><Relationship Id="rId294" Type="http://schemas.openxmlformats.org/officeDocument/2006/relationships/slide" Target="slides/slide292.xml"/><Relationship Id="rId293" Type="http://schemas.openxmlformats.org/officeDocument/2006/relationships/slide" Target="slides/slide291.xml"/><Relationship Id="rId292" Type="http://schemas.openxmlformats.org/officeDocument/2006/relationships/slide" Target="slides/slide290.xml"/><Relationship Id="rId291" Type="http://schemas.openxmlformats.org/officeDocument/2006/relationships/slide" Target="slides/slide289.xml"/><Relationship Id="rId290" Type="http://schemas.openxmlformats.org/officeDocument/2006/relationships/slide" Target="slides/slide288.xml"/><Relationship Id="rId29" Type="http://schemas.openxmlformats.org/officeDocument/2006/relationships/slide" Target="slides/slide27.xml"/><Relationship Id="rId289" Type="http://schemas.openxmlformats.org/officeDocument/2006/relationships/slide" Target="slides/slide287.xml"/><Relationship Id="rId288" Type="http://schemas.openxmlformats.org/officeDocument/2006/relationships/slide" Target="slides/slide286.xml"/><Relationship Id="rId287" Type="http://schemas.openxmlformats.org/officeDocument/2006/relationships/slide" Target="slides/slide285.xml"/><Relationship Id="rId286" Type="http://schemas.openxmlformats.org/officeDocument/2006/relationships/slide" Target="slides/slide284.xml"/><Relationship Id="rId285" Type="http://schemas.openxmlformats.org/officeDocument/2006/relationships/slide" Target="slides/slide283.xml"/><Relationship Id="rId284" Type="http://schemas.openxmlformats.org/officeDocument/2006/relationships/slide" Target="slides/slide282.xml"/><Relationship Id="rId283" Type="http://schemas.openxmlformats.org/officeDocument/2006/relationships/slide" Target="slides/slide281.xml"/><Relationship Id="rId282" Type="http://schemas.openxmlformats.org/officeDocument/2006/relationships/slide" Target="slides/slide280.xml"/><Relationship Id="rId281" Type="http://schemas.openxmlformats.org/officeDocument/2006/relationships/slide" Target="slides/slide279.xml"/><Relationship Id="rId280" Type="http://schemas.openxmlformats.org/officeDocument/2006/relationships/slide" Target="slides/slide278.xml"/><Relationship Id="rId28" Type="http://schemas.openxmlformats.org/officeDocument/2006/relationships/slide" Target="slides/slide26.xml"/><Relationship Id="rId279" Type="http://schemas.openxmlformats.org/officeDocument/2006/relationships/slide" Target="slides/slide277.xml"/><Relationship Id="rId278" Type="http://schemas.openxmlformats.org/officeDocument/2006/relationships/slide" Target="slides/slide276.xml"/><Relationship Id="rId277" Type="http://schemas.openxmlformats.org/officeDocument/2006/relationships/slide" Target="slides/slide275.xml"/><Relationship Id="rId276" Type="http://schemas.openxmlformats.org/officeDocument/2006/relationships/slide" Target="slides/slide274.xml"/><Relationship Id="rId275" Type="http://schemas.openxmlformats.org/officeDocument/2006/relationships/slide" Target="slides/slide273.xml"/><Relationship Id="rId274" Type="http://schemas.openxmlformats.org/officeDocument/2006/relationships/slide" Target="slides/slide272.xml"/><Relationship Id="rId273" Type="http://schemas.openxmlformats.org/officeDocument/2006/relationships/slide" Target="slides/slide271.xml"/><Relationship Id="rId272" Type="http://schemas.openxmlformats.org/officeDocument/2006/relationships/slide" Target="slides/slide270.xml"/><Relationship Id="rId271" Type="http://schemas.openxmlformats.org/officeDocument/2006/relationships/slide" Target="slides/slide269.xml"/><Relationship Id="rId270" Type="http://schemas.openxmlformats.org/officeDocument/2006/relationships/slide" Target="slides/slide268.xml"/><Relationship Id="rId27" Type="http://schemas.openxmlformats.org/officeDocument/2006/relationships/slide" Target="slides/slide25.xml"/><Relationship Id="rId269" Type="http://schemas.openxmlformats.org/officeDocument/2006/relationships/slide" Target="slides/slide267.xml"/><Relationship Id="rId268" Type="http://schemas.openxmlformats.org/officeDocument/2006/relationships/slide" Target="slides/slide266.xml"/><Relationship Id="rId267" Type="http://schemas.openxmlformats.org/officeDocument/2006/relationships/slide" Target="slides/slide265.xml"/><Relationship Id="rId266" Type="http://schemas.openxmlformats.org/officeDocument/2006/relationships/slide" Target="slides/slide264.xml"/><Relationship Id="rId265" Type="http://schemas.openxmlformats.org/officeDocument/2006/relationships/slide" Target="slides/slide263.xml"/><Relationship Id="rId264" Type="http://schemas.openxmlformats.org/officeDocument/2006/relationships/slide" Target="slides/slide262.xml"/><Relationship Id="rId263" Type="http://schemas.openxmlformats.org/officeDocument/2006/relationships/slide" Target="slides/slide261.xml"/><Relationship Id="rId262" Type="http://schemas.openxmlformats.org/officeDocument/2006/relationships/slide" Target="slides/slide260.xml"/><Relationship Id="rId261" Type="http://schemas.openxmlformats.org/officeDocument/2006/relationships/slide" Target="slides/slide259.xml"/><Relationship Id="rId260" Type="http://schemas.openxmlformats.org/officeDocument/2006/relationships/slide" Target="slides/slide258.xml"/><Relationship Id="rId26" Type="http://schemas.openxmlformats.org/officeDocument/2006/relationships/slide" Target="slides/slide24.xml"/><Relationship Id="rId259" Type="http://schemas.openxmlformats.org/officeDocument/2006/relationships/slide" Target="slides/slide257.xml"/><Relationship Id="rId258" Type="http://schemas.openxmlformats.org/officeDocument/2006/relationships/slide" Target="slides/slide256.xml"/><Relationship Id="rId257" Type="http://schemas.openxmlformats.org/officeDocument/2006/relationships/slide" Target="slides/slide255.xml"/><Relationship Id="rId256" Type="http://schemas.openxmlformats.org/officeDocument/2006/relationships/slide" Target="slides/slide254.xml"/><Relationship Id="rId255" Type="http://schemas.openxmlformats.org/officeDocument/2006/relationships/slide" Target="slides/slide253.xml"/><Relationship Id="rId254" Type="http://schemas.openxmlformats.org/officeDocument/2006/relationships/slide" Target="slides/slide252.xml"/><Relationship Id="rId253" Type="http://schemas.openxmlformats.org/officeDocument/2006/relationships/slide" Target="slides/slide251.xml"/><Relationship Id="rId252" Type="http://schemas.openxmlformats.org/officeDocument/2006/relationships/slide" Target="slides/slide250.xml"/><Relationship Id="rId251" Type="http://schemas.openxmlformats.org/officeDocument/2006/relationships/slide" Target="slides/slide249.xml"/><Relationship Id="rId250" Type="http://schemas.openxmlformats.org/officeDocument/2006/relationships/slide" Target="slides/slide248.xml"/><Relationship Id="rId25" Type="http://schemas.openxmlformats.org/officeDocument/2006/relationships/slide" Target="slides/slide23.xml"/><Relationship Id="rId249" Type="http://schemas.openxmlformats.org/officeDocument/2006/relationships/slide" Target="slides/slide247.xml"/><Relationship Id="rId248" Type="http://schemas.openxmlformats.org/officeDocument/2006/relationships/slide" Target="slides/slide246.xml"/><Relationship Id="rId247" Type="http://schemas.openxmlformats.org/officeDocument/2006/relationships/slide" Target="slides/slide245.xml"/><Relationship Id="rId246" Type="http://schemas.openxmlformats.org/officeDocument/2006/relationships/slide" Target="slides/slide244.xml"/><Relationship Id="rId245" Type="http://schemas.openxmlformats.org/officeDocument/2006/relationships/slide" Target="slides/slide243.xml"/><Relationship Id="rId244" Type="http://schemas.openxmlformats.org/officeDocument/2006/relationships/slide" Target="slides/slide242.xml"/><Relationship Id="rId243" Type="http://schemas.openxmlformats.org/officeDocument/2006/relationships/slide" Target="slides/slide241.xml"/><Relationship Id="rId242" Type="http://schemas.openxmlformats.org/officeDocument/2006/relationships/slide" Target="slides/slide240.xml"/><Relationship Id="rId241" Type="http://schemas.openxmlformats.org/officeDocument/2006/relationships/slide" Target="slides/slide239.xml"/><Relationship Id="rId240" Type="http://schemas.openxmlformats.org/officeDocument/2006/relationships/slide" Target="slides/slide238.xml"/><Relationship Id="rId24" Type="http://schemas.openxmlformats.org/officeDocument/2006/relationships/slide" Target="slides/slide22.xml"/><Relationship Id="rId239" Type="http://schemas.openxmlformats.org/officeDocument/2006/relationships/slide" Target="slides/slide237.xml"/><Relationship Id="rId238" Type="http://schemas.openxmlformats.org/officeDocument/2006/relationships/slide" Target="slides/slide236.xml"/><Relationship Id="rId237" Type="http://schemas.openxmlformats.org/officeDocument/2006/relationships/slide" Target="slides/slide235.xml"/><Relationship Id="rId236" Type="http://schemas.openxmlformats.org/officeDocument/2006/relationships/slide" Target="slides/slide234.xml"/><Relationship Id="rId235" Type="http://schemas.openxmlformats.org/officeDocument/2006/relationships/slide" Target="slides/slide233.xml"/><Relationship Id="rId234" Type="http://schemas.openxmlformats.org/officeDocument/2006/relationships/slide" Target="slides/slide232.xml"/><Relationship Id="rId233" Type="http://schemas.openxmlformats.org/officeDocument/2006/relationships/slide" Target="slides/slide231.xml"/><Relationship Id="rId232" Type="http://schemas.openxmlformats.org/officeDocument/2006/relationships/slide" Target="slides/slide230.xml"/><Relationship Id="rId231" Type="http://schemas.openxmlformats.org/officeDocument/2006/relationships/slide" Target="slides/slide229.xml"/><Relationship Id="rId230" Type="http://schemas.openxmlformats.org/officeDocument/2006/relationships/slide" Target="slides/slide228.xml"/><Relationship Id="rId23" Type="http://schemas.openxmlformats.org/officeDocument/2006/relationships/slide" Target="slides/slide21.xml"/><Relationship Id="rId229" Type="http://schemas.openxmlformats.org/officeDocument/2006/relationships/slide" Target="slides/slide227.xml"/><Relationship Id="rId228" Type="http://schemas.openxmlformats.org/officeDocument/2006/relationships/slide" Target="slides/slide226.xml"/><Relationship Id="rId227" Type="http://schemas.openxmlformats.org/officeDocument/2006/relationships/slide" Target="slides/slide225.xml"/><Relationship Id="rId226" Type="http://schemas.openxmlformats.org/officeDocument/2006/relationships/slide" Target="slides/slide224.xml"/><Relationship Id="rId225" Type="http://schemas.openxmlformats.org/officeDocument/2006/relationships/slide" Target="slides/slide223.xml"/><Relationship Id="rId224" Type="http://schemas.openxmlformats.org/officeDocument/2006/relationships/slide" Target="slides/slide222.xml"/><Relationship Id="rId223" Type="http://schemas.openxmlformats.org/officeDocument/2006/relationships/slide" Target="slides/slide221.xml"/><Relationship Id="rId222" Type="http://schemas.openxmlformats.org/officeDocument/2006/relationships/slide" Target="slides/slide220.xml"/><Relationship Id="rId221" Type="http://schemas.openxmlformats.org/officeDocument/2006/relationships/slide" Target="slides/slide219.xml"/><Relationship Id="rId220" Type="http://schemas.openxmlformats.org/officeDocument/2006/relationships/slide" Target="slides/slide218.xml"/><Relationship Id="rId22" Type="http://schemas.openxmlformats.org/officeDocument/2006/relationships/slide" Target="slides/slide20.xml"/><Relationship Id="rId219" Type="http://schemas.openxmlformats.org/officeDocument/2006/relationships/slide" Target="slides/slide217.xml"/><Relationship Id="rId218" Type="http://schemas.openxmlformats.org/officeDocument/2006/relationships/slide" Target="slides/slide216.xml"/><Relationship Id="rId217" Type="http://schemas.openxmlformats.org/officeDocument/2006/relationships/slide" Target="slides/slide215.xml"/><Relationship Id="rId216" Type="http://schemas.openxmlformats.org/officeDocument/2006/relationships/slide" Target="slides/slide214.xml"/><Relationship Id="rId215" Type="http://schemas.openxmlformats.org/officeDocument/2006/relationships/slide" Target="slides/slide213.xml"/><Relationship Id="rId214" Type="http://schemas.openxmlformats.org/officeDocument/2006/relationships/slide" Target="slides/slide212.xml"/><Relationship Id="rId213" Type="http://schemas.openxmlformats.org/officeDocument/2006/relationships/slide" Target="slides/slide211.xml"/><Relationship Id="rId212" Type="http://schemas.openxmlformats.org/officeDocument/2006/relationships/slide" Target="slides/slide210.xml"/><Relationship Id="rId211" Type="http://schemas.openxmlformats.org/officeDocument/2006/relationships/slide" Target="slides/slide209.xml"/><Relationship Id="rId210" Type="http://schemas.openxmlformats.org/officeDocument/2006/relationships/slide" Target="slides/slide208.xml"/><Relationship Id="rId21" Type="http://schemas.openxmlformats.org/officeDocument/2006/relationships/slide" Target="slides/slide19.xml"/><Relationship Id="rId209" Type="http://schemas.openxmlformats.org/officeDocument/2006/relationships/slide" Target="slides/slide207.xml"/><Relationship Id="rId208" Type="http://schemas.openxmlformats.org/officeDocument/2006/relationships/slide" Target="slides/slide206.xml"/><Relationship Id="rId207" Type="http://schemas.openxmlformats.org/officeDocument/2006/relationships/slide" Target="slides/slide205.xml"/><Relationship Id="rId206" Type="http://schemas.openxmlformats.org/officeDocument/2006/relationships/slide" Target="slides/slide204.xml"/><Relationship Id="rId205" Type="http://schemas.openxmlformats.org/officeDocument/2006/relationships/slide" Target="slides/slide203.xml"/><Relationship Id="rId204" Type="http://schemas.openxmlformats.org/officeDocument/2006/relationships/slide" Target="slides/slide202.xml"/><Relationship Id="rId203" Type="http://schemas.openxmlformats.org/officeDocument/2006/relationships/slide" Target="slides/slide201.xml"/><Relationship Id="rId202" Type="http://schemas.openxmlformats.org/officeDocument/2006/relationships/slide" Target="slides/slide200.xml"/><Relationship Id="rId201" Type="http://schemas.openxmlformats.org/officeDocument/2006/relationships/slide" Target="slides/slide199.xml"/><Relationship Id="rId200" Type="http://schemas.openxmlformats.org/officeDocument/2006/relationships/slide" Target="slides/slide198.xml"/><Relationship Id="rId20" Type="http://schemas.openxmlformats.org/officeDocument/2006/relationships/slide" Target="slides/slide18.xml"/><Relationship Id="rId2" Type="http://schemas.openxmlformats.org/officeDocument/2006/relationships/theme" Target="theme/theme1.xml"/><Relationship Id="rId199" Type="http://schemas.openxmlformats.org/officeDocument/2006/relationships/slide" Target="slides/slide197.xml"/><Relationship Id="rId198" Type="http://schemas.openxmlformats.org/officeDocument/2006/relationships/slide" Target="slides/slide196.xml"/><Relationship Id="rId197" Type="http://schemas.openxmlformats.org/officeDocument/2006/relationships/slide" Target="slides/slide195.xml"/><Relationship Id="rId196" Type="http://schemas.openxmlformats.org/officeDocument/2006/relationships/slide" Target="slides/slide194.xml"/><Relationship Id="rId195" Type="http://schemas.openxmlformats.org/officeDocument/2006/relationships/slide" Target="slides/slide193.xml"/><Relationship Id="rId194" Type="http://schemas.openxmlformats.org/officeDocument/2006/relationships/slide" Target="slides/slide192.xml"/><Relationship Id="rId193" Type="http://schemas.openxmlformats.org/officeDocument/2006/relationships/slide" Target="slides/slide191.xml"/><Relationship Id="rId192" Type="http://schemas.openxmlformats.org/officeDocument/2006/relationships/slide" Target="slides/slide190.xml"/><Relationship Id="rId191" Type="http://schemas.openxmlformats.org/officeDocument/2006/relationships/slide" Target="slides/slide189.xml"/><Relationship Id="rId190" Type="http://schemas.openxmlformats.org/officeDocument/2006/relationships/slide" Target="slides/slide188.xml"/><Relationship Id="rId19" Type="http://schemas.openxmlformats.org/officeDocument/2006/relationships/slide" Target="slides/slide17.xml"/><Relationship Id="rId189" Type="http://schemas.openxmlformats.org/officeDocument/2006/relationships/slide" Target="slides/slide187.xml"/><Relationship Id="rId188" Type="http://schemas.openxmlformats.org/officeDocument/2006/relationships/slide" Target="slides/slide186.xml"/><Relationship Id="rId187" Type="http://schemas.openxmlformats.org/officeDocument/2006/relationships/slide" Target="slides/slide185.xml"/><Relationship Id="rId186" Type="http://schemas.openxmlformats.org/officeDocument/2006/relationships/slide" Target="slides/slide184.xml"/><Relationship Id="rId185" Type="http://schemas.openxmlformats.org/officeDocument/2006/relationships/slide" Target="slides/slide183.xml"/><Relationship Id="rId184" Type="http://schemas.openxmlformats.org/officeDocument/2006/relationships/slide" Target="slides/slide182.xml"/><Relationship Id="rId183" Type="http://schemas.openxmlformats.org/officeDocument/2006/relationships/slide" Target="slides/slide181.xml"/><Relationship Id="rId182" Type="http://schemas.openxmlformats.org/officeDocument/2006/relationships/slide" Target="slides/slide180.xml"/><Relationship Id="rId181" Type="http://schemas.openxmlformats.org/officeDocument/2006/relationships/slide" Target="slides/slide179.xml"/><Relationship Id="rId180" Type="http://schemas.openxmlformats.org/officeDocument/2006/relationships/slide" Target="slides/slide178.xml"/><Relationship Id="rId18" Type="http://schemas.openxmlformats.org/officeDocument/2006/relationships/slide" Target="slides/slide16.xml"/><Relationship Id="rId179" Type="http://schemas.openxmlformats.org/officeDocument/2006/relationships/slide" Target="slides/slide177.xml"/><Relationship Id="rId178" Type="http://schemas.openxmlformats.org/officeDocument/2006/relationships/slide" Target="slides/slide176.xml"/><Relationship Id="rId177" Type="http://schemas.openxmlformats.org/officeDocument/2006/relationships/slide" Target="slides/slide175.xml"/><Relationship Id="rId176" Type="http://schemas.openxmlformats.org/officeDocument/2006/relationships/slide" Target="slides/slide174.xml"/><Relationship Id="rId175" Type="http://schemas.openxmlformats.org/officeDocument/2006/relationships/slide" Target="slides/slide173.xml"/><Relationship Id="rId174" Type="http://schemas.openxmlformats.org/officeDocument/2006/relationships/slide" Target="slides/slide172.xml"/><Relationship Id="rId173" Type="http://schemas.openxmlformats.org/officeDocument/2006/relationships/slide" Target="slides/slide171.xml"/><Relationship Id="rId172" Type="http://schemas.openxmlformats.org/officeDocument/2006/relationships/slide" Target="slides/slide170.xml"/><Relationship Id="rId171" Type="http://schemas.openxmlformats.org/officeDocument/2006/relationships/slide" Target="slides/slide169.xml"/><Relationship Id="rId170" Type="http://schemas.openxmlformats.org/officeDocument/2006/relationships/slide" Target="slides/slide168.xml"/><Relationship Id="rId17" Type="http://schemas.openxmlformats.org/officeDocument/2006/relationships/slide" Target="slides/slide15.xml"/><Relationship Id="rId169" Type="http://schemas.openxmlformats.org/officeDocument/2006/relationships/slide" Target="slides/slide167.xml"/><Relationship Id="rId168" Type="http://schemas.openxmlformats.org/officeDocument/2006/relationships/slide" Target="slides/slide166.xml"/><Relationship Id="rId167" Type="http://schemas.openxmlformats.org/officeDocument/2006/relationships/slide" Target="slides/slide165.xml"/><Relationship Id="rId166" Type="http://schemas.openxmlformats.org/officeDocument/2006/relationships/slide" Target="slides/slide164.xml"/><Relationship Id="rId165" Type="http://schemas.openxmlformats.org/officeDocument/2006/relationships/slide" Target="slides/slide163.xml"/><Relationship Id="rId164" Type="http://schemas.openxmlformats.org/officeDocument/2006/relationships/slide" Target="slides/slide162.xml"/><Relationship Id="rId163" Type="http://schemas.openxmlformats.org/officeDocument/2006/relationships/slide" Target="slides/slide161.xml"/><Relationship Id="rId162" Type="http://schemas.openxmlformats.org/officeDocument/2006/relationships/slide" Target="slides/slide160.xml"/><Relationship Id="rId161" Type="http://schemas.openxmlformats.org/officeDocument/2006/relationships/slide" Target="slides/slide159.xml"/><Relationship Id="rId160" Type="http://schemas.openxmlformats.org/officeDocument/2006/relationships/slide" Target="slides/slide158.xml"/><Relationship Id="rId16" Type="http://schemas.openxmlformats.org/officeDocument/2006/relationships/slide" Target="slides/slide14.xml"/><Relationship Id="rId159" Type="http://schemas.openxmlformats.org/officeDocument/2006/relationships/slide" Target="slides/slide157.xml"/><Relationship Id="rId158" Type="http://schemas.openxmlformats.org/officeDocument/2006/relationships/slide" Target="slides/slide156.xml"/><Relationship Id="rId157" Type="http://schemas.openxmlformats.org/officeDocument/2006/relationships/slide" Target="slides/slide155.xml"/><Relationship Id="rId156" Type="http://schemas.openxmlformats.org/officeDocument/2006/relationships/slide" Target="slides/slide154.xml"/><Relationship Id="rId155" Type="http://schemas.openxmlformats.org/officeDocument/2006/relationships/slide" Target="slides/slide153.xml"/><Relationship Id="rId154" Type="http://schemas.openxmlformats.org/officeDocument/2006/relationships/slide" Target="slides/slide152.xml"/><Relationship Id="rId153" Type="http://schemas.openxmlformats.org/officeDocument/2006/relationships/slide" Target="slides/slide151.xml"/><Relationship Id="rId152" Type="http://schemas.openxmlformats.org/officeDocument/2006/relationships/slide" Target="slides/slide150.xml"/><Relationship Id="rId151" Type="http://schemas.openxmlformats.org/officeDocument/2006/relationships/slide" Target="slides/slide149.xml"/><Relationship Id="rId150" Type="http://schemas.openxmlformats.org/officeDocument/2006/relationships/slide" Target="slides/slide148.xml"/><Relationship Id="rId15" Type="http://schemas.openxmlformats.org/officeDocument/2006/relationships/slide" Target="slides/slide13.xml"/><Relationship Id="rId149" Type="http://schemas.openxmlformats.org/officeDocument/2006/relationships/slide" Target="slides/slide147.xml"/><Relationship Id="rId148" Type="http://schemas.openxmlformats.org/officeDocument/2006/relationships/slide" Target="slides/slide146.xml"/><Relationship Id="rId147" Type="http://schemas.openxmlformats.org/officeDocument/2006/relationships/slide" Target="slides/slide145.xml"/><Relationship Id="rId146" Type="http://schemas.openxmlformats.org/officeDocument/2006/relationships/slide" Target="slides/slide144.xml"/><Relationship Id="rId145" Type="http://schemas.openxmlformats.org/officeDocument/2006/relationships/slide" Target="slides/slide143.xml"/><Relationship Id="rId144" Type="http://schemas.openxmlformats.org/officeDocument/2006/relationships/slide" Target="slides/slide142.xml"/><Relationship Id="rId143" Type="http://schemas.openxmlformats.org/officeDocument/2006/relationships/slide" Target="slides/slide141.xml"/><Relationship Id="rId142" Type="http://schemas.openxmlformats.org/officeDocument/2006/relationships/slide" Target="slides/slide140.xml"/><Relationship Id="rId141" Type="http://schemas.openxmlformats.org/officeDocument/2006/relationships/slide" Target="slides/slide139.xml"/><Relationship Id="rId140" Type="http://schemas.openxmlformats.org/officeDocument/2006/relationships/slide" Target="slides/slide138.xml"/><Relationship Id="rId14" Type="http://schemas.openxmlformats.org/officeDocument/2006/relationships/slide" Target="slides/slide12.xml"/><Relationship Id="rId139" Type="http://schemas.openxmlformats.org/officeDocument/2006/relationships/slide" Target="slides/slide137.xml"/><Relationship Id="rId138" Type="http://schemas.openxmlformats.org/officeDocument/2006/relationships/slide" Target="slides/slide136.xml"/><Relationship Id="rId137" Type="http://schemas.openxmlformats.org/officeDocument/2006/relationships/slide" Target="slides/slide135.xml"/><Relationship Id="rId136" Type="http://schemas.openxmlformats.org/officeDocument/2006/relationships/slide" Target="slides/slide134.xml"/><Relationship Id="rId135" Type="http://schemas.openxmlformats.org/officeDocument/2006/relationships/slide" Target="slides/slide133.xml"/><Relationship Id="rId134" Type="http://schemas.openxmlformats.org/officeDocument/2006/relationships/slide" Target="slides/slide132.xml"/><Relationship Id="rId133" Type="http://schemas.openxmlformats.org/officeDocument/2006/relationships/slide" Target="slides/slide131.xml"/><Relationship Id="rId132" Type="http://schemas.openxmlformats.org/officeDocument/2006/relationships/slide" Target="slides/slide130.xml"/><Relationship Id="rId131" Type="http://schemas.openxmlformats.org/officeDocument/2006/relationships/slide" Target="slides/slide129.xml"/><Relationship Id="rId130" Type="http://schemas.openxmlformats.org/officeDocument/2006/relationships/slide" Target="slides/slide128.xml"/><Relationship Id="rId13" Type="http://schemas.openxmlformats.org/officeDocument/2006/relationships/slide" Target="slides/slide11.xml"/><Relationship Id="rId129" Type="http://schemas.openxmlformats.org/officeDocument/2006/relationships/slide" Target="slides/slide127.xml"/><Relationship Id="rId128" Type="http://schemas.openxmlformats.org/officeDocument/2006/relationships/slide" Target="slides/slide126.xml"/><Relationship Id="rId127" Type="http://schemas.openxmlformats.org/officeDocument/2006/relationships/slide" Target="slides/slide125.xml"/><Relationship Id="rId126" Type="http://schemas.openxmlformats.org/officeDocument/2006/relationships/slide" Target="slides/slide124.xml"/><Relationship Id="rId125" Type="http://schemas.openxmlformats.org/officeDocument/2006/relationships/slide" Target="slides/slide123.xml"/><Relationship Id="rId124" Type="http://schemas.openxmlformats.org/officeDocument/2006/relationships/slide" Target="slides/slide122.xml"/><Relationship Id="rId123" Type="http://schemas.openxmlformats.org/officeDocument/2006/relationships/slide" Target="slides/slide121.xml"/><Relationship Id="rId122" Type="http://schemas.openxmlformats.org/officeDocument/2006/relationships/slide" Target="slides/slide120.xml"/><Relationship Id="rId121" Type="http://schemas.openxmlformats.org/officeDocument/2006/relationships/slide" Target="slides/slide119.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duotone>
              <a:schemeClr val="bg2"/>
              <a:srgbClr val="FFF1C1"/>
            </a:duotone>
            <a:lum bright="-10000" contrast="-40000"/>
          </a:blip>
          <a:stretch>
            <a:fillRect/>
          </a:stretch>
        </p:blipFill>
        <p:spPr>
          <a:xfrm>
            <a:off x="1" y="5214950"/>
            <a:ext cx="1472173" cy="1643050"/>
          </a:xfrm>
          <a:prstGeom prst="rect">
            <a:avLst/>
          </a:prstGeom>
          <a:noFill/>
          <a:ln>
            <a:noFill/>
          </a:ln>
        </p:spPr>
      </p:pic>
      <p:sp>
        <p:nvSpPr>
          <p:cNvPr id="2" name="标题 1"/>
          <p:cNvSpPr>
            <a:spLocks noGrp="1"/>
          </p:cNvSpPr>
          <p:nvPr>
            <p:ph type="ctrTitle"/>
          </p:nvPr>
        </p:nvSpPr>
        <p:spPr>
          <a:xfrm>
            <a:off x="685800" y="1214422"/>
            <a:ext cx="7772400" cy="1470025"/>
          </a:xfrm>
        </p:spPr>
        <p:txBody>
          <a:bodyPr/>
          <a:lstStyle>
            <a:lvl1pPr algn="ctr">
              <a:defRPr sz="4800"/>
            </a:lvl1pPr>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521733" y="2759581"/>
            <a:ext cx="6100534" cy="1740989"/>
          </a:xfrm>
        </p:spPr>
        <p:txBody>
          <a:bodyPr anchor="t"/>
          <a:lstStyle>
            <a:lvl1pPr marL="0" indent="0" algn="ctr">
              <a:buNone/>
              <a:defRPr lang="zh-CN" altLang="en-US" dirty="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FBD76705-7ECB-4317-9B80-87ADF9B0C4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08932E-5B88-4725-8C03-431B77BC7C0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7" name="矩形 6"/>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lgn="r">
              <a:defRPr/>
            </a:lvl1p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500176"/>
            <a:ext cx="8229600" cy="4714907"/>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FBD76705-7ECB-4317-9B80-87ADF9B0C4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08932E-5B88-4725-8C03-431B77BC7C0A}" type="slidenum">
              <a:rPr lang="zh-CN" altLang="en-US" smtClean="0"/>
            </a:fld>
            <a:endParaRPr lang="zh-CN" altLang="en-US"/>
          </a:p>
        </p:txBody>
      </p:sp>
      <p:pic>
        <p:nvPicPr>
          <p:cNvPr id="8" name="图片 7"/>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7" name="矩形 6"/>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竖排标题 1"/>
          <p:cNvSpPr>
            <a:spLocks noGrp="1"/>
          </p:cNvSpPr>
          <p:nvPr>
            <p:ph type="title" orient="vert"/>
          </p:nvPr>
        </p:nvSpPr>
        <p:spPr>
          <a:xfrm>
            <a:off x="7286644" y="274638"/>
            <a:ext cx="1400156" cy="5940444"/>
          </a:xfrm>
        </p:spPr>
        <p:txBody>
          <a:bodyPr vert="eaVert"/>
          <a:lstStyle>
            <a:lvl1pPr algn="ctr">
              <a:defRPr>
                <a:effectLst>
                  <a:outerShdw dist="50800" dir="18900000" algn="tl" rotWithShape="0">
                    <a:srgbClr val="000000">
                      <a:alpha val="75000"/>
                    </a:srgbClr>
                  </a:outerShdw>
                </a:effectLst>
              </a:defRPr>
            </a:lvl1p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758006" cy="5940444"/>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FBD76705-7ECB-4317-9B80-87ADF9B0C4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08932E-5B88-4725-8C03-431B77BC7C0A}" type="slidenum">
              <a:rPr lang="zh-CN" altLang="en-US" smtClean="0"/>
            </a:fld>
            <a:endParaRPr lang="zh-CN" altLang="en-US"/>
          </a:p>
        </p:txBody>
      </p:sp>
      <p:pic>
        <p:nvPicPr>
          <p:cNvPr id="8" name="图片 7"/>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lgn="l">
              <a:defRPr/>
            </a:lvl1p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FBD76705-7ECB-4317-9B80-87ADF9B0C4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08932E-5B88-4725-8C03-431B77BC7C0A}" type="slidenum">
              <a:rPr lang="zh-CN" altLang="en-US" smtClean="0"/>
            </a:fld>
            <a:endParaRPr lang="zh-CN" altLang="en-US"/>
          </a:p>
        </p:txBody>
      </p:sp>
      <p:pic>
        <p:nvPicPr>
          <p:cNvPr id="8" name="图片 7"/>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143369"/>
            <a:ext cx="7772400" cy="1362075"/>
          </a:xfrm>
        </p:spPr>
        <p:txBody>
          <a:bodyPr anchor="t"/>
          <a:lstStyle>
            <a:lvl1pPr algn="l">
              <a:defRPr sz="4000" b="1"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2643182"/>
            <a:ext cx="7772400" cy="1500187"/>
          </a:xfrm>
        </p:spPr>
        <p:txBody>
          <a:bodyPr anchor="b"/>
          <a:lstStyle>
            <a:lvl1pPr marL="0" indent="0">
              <a:buNone/>
              <a:defRPr lang="zh-CN" altLang="en-US" sz="2800" smtClean="0">
                <a:effectLst/>
              </a:defRPr>
            </a:lvl1pPr>
            <a:lvl2pPr marL="457200" indent="0">
              <a:buNone/>
              <a:defRPr lang="zh-CN" altLang="en-US" sz="2400" smtClean="0">
                <a:effectLst/>
              </a:defRPr>
            </a:lvl2pPr>
            <a:lvl3pPr marL="914400" indent="0">
              <a:buNone/>
              <a:defRPr lang="zh-CN" altLang="en-US" sz="2000" smtClean="0">
                <a:effectLst/>
              </a:defRPr>
            </a:lvl3pPr>
            <a:lvl4pPr marL="1371600" indent="0">
              <a:buNone/>
              <a:defRPr lang="zh-CN" altLang="en-US" sz="1600" smtClean="0">
                <a:effectLst/>
              </a:defRPr>
            </a:lvl4pPr>
            <a:lvl5pPr marL="1828800" indent="0">
              <a:buNone/>
              <a:defRPr lang="zh-CN" altLang="en-US" sz="1400" dirty="0" smtClean="0">
                <a:effectLst/>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zh-CN" altLang="en-US" smtClean="0"/>
              <a:t>单击此处编辑母版文本样式</a:t>
            </a:r>
            <a:endParaRPr kumimoji="0" lang="zh-CN" altLang="en-US" smtClean="0"/>
          </a:p>
        </p:txBody>
      </p:sp>
      <p:sp>
        <p:nvSpPr>
          <p:cNvPr id="4" name="日期占位符 3"/>
          <p:cNvSpPr>
            <a:spLocks noGrp="1"/>
          </p:cNvSpPr>
          <p:nvPr>
            <p:ph type="dt" sz="half" idx="10"/>
          </p:nvPr>
        </p:nvSpPr>
        <p:spPr/>
        <p:txBody>
          <a:bodyPr/>
          <a:lstStyle/>
          <a:p>
            <a:fld id="{FBD76705-7ECB-4317-9B80-87ADF9B0C4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08932E-5B88-4725-8C03-431B77BC7C0A}" type="slidenum">
              <a:rPr lang="zh-CN" altLang="en-US" smtClean="0"/>
            </a:fld>
            <a:endParaRPr lang="zh-CN" altLang="en-US"/>
          </a:p>
        </p:txBody>
      </p:sp>
      <p:pic>
        <p:nvPicPr>
          <p:cNvPr id="7" name="图片 6"/>
          <p:cNvPicPr>
            <a:picLocks noChangeAspect="1"/>
          </p:cNvPicPr>
          <p:nvPr/>
        </p:nvPicPr>
        <p:blipFill>
          <a:blip r:embed="rId2" cstate="print">
            <a:duotone>
              <a:schemeClr val="bg2"/>
              <a:srgbClr val="FFF1C1"/>
            </a:duotone>
            <a:lum bright="-10000" contrast="-30000"/>
          </a:blip>
          <a:stretch>
            <a:fillRect/>
          </a:stretch>
        </p:blipFill>
        <p:spPr>
          <a:xfrm>
            <a:off x="7480636" y="0"/>
            <a:ext cx="1663364" cy="2357430"/>
          </a:xfrm>
          <a:prstGeom prst="rect">
            <a:avLst/>
          </a:prstGeom>
          <a:noFill/>
          <a:ln>
            <a:noFill/>
          </a:ln>
        </p:spPr>
      </p:pic>
      <p:pic>
        <p:nvPicPr>
          <p:cNvPr id="1026" name="Picture 2"/>
          <p:cNvPicPr>
            <a:picLocks noChangeAspect="1" noChangeArrowheads="1"/>
          </p:cNvPicPr>
          <p:nvPr userDrawn="1"/>
        </p:nvPicPr>
        <p:blipFill>
          <a:blip r:embed="rId3">
            <a:lum contrast="-35000"/>
          </a:blip>
          <a:srcRect/>
          <a:stretch>
            <a:fillRect/>
          </a:stretch>
        </p:blipFill>
        <p:spPr bwMode="auto">
          <a:xfrm>
            <a:off x="0" y="0"/>
            <a:ext cx="9144000" cy="1214422"/>
          </a:xfrm>
          <a:prstGeom prst="rect">
            <a:avLst/>
          </a:prstGeom>
          <a:noFill/>
          <a:ln w="9525">
            <a:noFill/>
            <a:miter lim="800000"/>
            <a:headEnd/>
            <a:tailEnd/>
          </a:ln>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0" y="0"/>
            <a:ext cx="6552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FBD76705-7ECB-4317-9B80-87ADF9B0C4C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08932E-5B88-4725-8C03-431B77BC7C0A}" type="slidenum">
              <a:rPr lang="zh-CN" altLang="en-US" smtClean="0"/>
            </a:fld>
            <a:endParaRPr lang="zh-CN" altLang="en-US"/>
          </a:p>
        </p:txBody>
      </p:sp>
      <p:pic>
        <p:nvPicPr>
          <p:cNvPr id="9" name="图片 8"/>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0" y="0"/>
            <a:ext cx="640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endParaRPr kumimoji="0"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FBD76705-7ECB-4317-9B80-87ADF9B0C4C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D08932E-5B88-4725-8C03-431B77BC7C0A}" type="slidenum">
              <a:rPr lang="zh-CN" altLang="en-US" smtClean="0"/>
            </a:fld>
            <a:endParaRPr lang="zh-CN" altLang="en-US"/>
          </a:p>
        </p:txBody>
      </p:sp>
      <p:pic>
        <p:nvPicPr>
          <p:cNvPr id="11" name="图片 10"/>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矩形 5"/>
          <p:cNvSpPr/>
          <p:nvPr userDrawn="1"/>
        </p:nvSpPr>
        <p:spPr>
          <a:xfrm>
            <a:off x="0" y="0"/>
            <a:ext cx="571472" cy="6858000"/>
          </a:xfrm>
          <a:prstGeom prst="rect">
            <a:avLst/>
          </a:prstGeom>
          <a:blipFill>
            <a:blip r:embed="rId3"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457200" y="0"/>
            <a:ext cx="7776000" cy="1142984"/>
          </a:xfrm>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FBD76705-7ECB-4317-9B80-87ADF9B0C4C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D08932E-5B88-4725-8C03-431B77BC7C0A}" type="slidenum">
              <a:rPr lang="zh-CN" altLang="en-US" smtClean="0"/>
            </a:fld>
            <a:endParaRPr lang="zh-CN" altLang="en-US"/>
          </a:p>
        </p:txBody>
      </p:sp>
      <p:pic>
        <p:nvPicPr>
          <p:cNvPr id="7" name="图片 6"/>
          <p:cNvPicPr>
            <a:picLocks noChangeAspect="1"/>
          </p:cNvPicPr>
          <p:nvPr/>
        </p:nvPicPr>
        <p:blipFill>
          <a:blip r:embed="rId4" cstate="print">
            <a:duotone>
              <a:schemeClr val="bg2"/>
              <a:srgbClr val="FFF1C1"/>
            </a:duotone>
          </a:blip>
          <a:stretch>
            <a:fillRect/>
          </a:stretch>
        </p:blipFill>
        <p:spPr>
          <a:xfrm>
            <a:off x="8135907" y="0"/>
            <a:ext cx="1008093" cy="1428736"/>
          </a:xfrm>
          <a:prstGeom prst="rect">
            <a:avLst/>
          </a:prstGeom>
          <a:noFill/>
          <a:ln>
            <a:noFill/>
          </a:ln>
        </p:spPr>
      </p:pic>
      <p:pic>
        <p:nvPicPr>
          <p:cNvPr id="8" name="Picture 2"/>
          <p:cNvPicPr>
            <a:picLocks noChangeAspect="1" noChangeArrowheads="1"/>
          </p:cNvPicPr>
          <p:nvPr userDrawn="1"/>
        </p:nvPicPr>
        <p:blipFill>
          <a:blip r:embed="rId5">
            <a:lum bright="31000" contrast="-32000"/>
          </a:blip>
          <a:srcRect/>
          <a:stretch>
            <a:fillRect/>
          </a:stretch>
        </p:blipFill>
        <p:spPr bwMode="auto">
          <a:xfrm>
            <a:off x="0" y="1"/>
            <a:ext cx="9144000" cy="928669"/>
          </a:xfrm>
          <a:prstGeom prst="rect">
            <a:avLst/>
          </a:prstGeom>
          <a:noFill/>
          <a:ln w="9525">
            <a:noFill/>
            <a:miter lim="800000"/>
            <a:headEnd/>
            <a:tailEnd/>
          </a:ln>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日期占位符 1"/>
          <p:cNvSpPr>
            <a:spLocks noGrp="1"/>
          </p:cNvSpPr>
          <p:nvPr>
            <p:ph type="dt" sz="half" idx="10"/>
          </p:nvPr>
        </p:nvSpPr>
        <p:spPr/>
        <p:txBody>
          <a:bodyPr/>
          <a:lstStyle/>
          <a:p>
            <a:fld id="{FBD76705-7ECB-4317-9B80-87ADF9B0C4C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D08932E-5B88-4725-8C03-431B77BC7C0A}" type="slidenum">
              <a:rPr lang="zh-CN" altLang="en-US" smtClean="0"/>
            </a:fld>
            <a:endParaRPr lang="zh-CN" altLang="en-US"/>
          </a:p>
        </p:txBody>
      </p:sp>
      <p:pic>
        <p:nvPicPr>
          <p:cNvPr id="6" name="图片 5"/>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0" y="0"/>
            <a:ext cx="6732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461175" y="5357826"/>
            <a:ext cx="8226225" cy="768028"/>
          </a:xfrm>
        </p:spPr>
        <p:txBody>
          <a:bodyPr anchor="ctr"/>
          <a:lstStyle>
            <a:lvl1pPr algn="ctr">
              <a:defRPr lang="zh-CN" altLang="en-US" sz="36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460382" y="428604"/>
            <a:ext cx="5111750" cy="48577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5679086" y="1357298"/>
            <a:ext cx="3008313" cy="39290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FBD76705-7ECB-4317-9B80-87ADF9B0C4C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08932E-5B88-4725-8C03-431B77BC7C0A}" type="slidenum">
              <a:rPr lang="zh-CN" altLang="en-US" smtClean="0"/>
            </a:fld>
            <a:endParaRPr lang="zh-CN" altLang="en-US"/>
          </a:p>
        </p:txBody>
      </p:sp>
      <p:pic>
        <p:nvPicPr>
          <p:cNvPr id="9" name="图片 8"/>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695298" y="214290"/>
            <a:ext cx="7448602" cy="781052"/>
          </a:xfrm>
        </p:spPr>
        <p:txBody>
          <a:bodyPr anchor="ctr"/>
          <a:lstStyle>
            <a:lvl1pPr algn="ctr" rtl="0">
              <a:spcBef>
                <a:spcPct val="0"/>
              </a:spcBef>
              <a:buNone/>
              <a:defRPr sz="3600" b="0" kern="1200" spc="5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681015" y="1000108"/>
            <a:ext cx="7452360" cy="5214974"/>
          </a:xfrm>
          <a:prstGeom prst="snip2DiagRect">
            <a:avLst>
              <a:gd name="adj1" fmla="val 0"/>
              <a:gd name="adj2" fmla="val 17946"/>
            </a:avLst>
          </a:prstGeom>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4953000" y="6243633"/>
            <a:ext cx="3180375" cy="614367"/>
          </a:xfrm>
        </p:spPr>
        <p:txBody>
          <a:bodyPr anchor="t"/>
          <a:lstStyle>
            <a:lvl1pPr marL="0" indent="0" algn="r">
              <a:buNone/>
              <a:defRPr sz="1400"/>
            </a:lvl1pPr>
            <a:lvl2pPr marL="457200" indent="0" algn="r">
              <a:buNone/>
              <a:defRPr sz="1200"/>
            </a:lvl2pPr>
            <a:lvl3pPr marL="914400" indent="0" algn="r">
              <a:buNone/>
              <a:defRPr sz="1000"/>
            </a:lvl3pPr>
            <a:lvl4pPr marL="1371600" indent="0" algn="r">
              <a:buNone/>
              <a:defRPr sz="900"/>
            </a:lvl4pPr>
            <a:lvl5pPr marL="1828800" indent="0" algn="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zh-CN" altLang="en-US" smtClean="0"/>
              <a:t>单击此处编辑母版文本样式</a:t>
            </a:r>
            <a:endParaRPr kumimoji="0" lang="zh-CN" altLang="en-US" smtClean="0"/>
          </a:p>
        </p:txBody>
      </p:sp>
      <p:sp>
        <p:nvSpPr>
          <p:cNvPr id="5" name="日期占位符 4"/>
          <p:cNvSpPr>
            <a:spLocks noGrp="1"/>
          </p:cNvSpPr>
          <p:nvPr>
            <p:ph type="dt" sz="half" idx="10"/>
          </p:nvPr>
        </p:nvSpPr>
        <p:spPr>
          <a:xfrm>
            <a:off x="609600" y="6492878"/>
            <a:ext cx="1676384" cy="365125"/>
          </a:xfrm>
        </p:spPr>
        <p:txBody>
          <a:bodyPr/>
          <a:lstStyle/>
          <a:p>
            <a:fld id="{FBD76705-7ECB-4317-9B80-87ADF9B0C4CA}" type="datetimeFigureOut">
              <a:rPr lang="zh-CN" altLang="en-US" smtClean="0"/>
            </a:fld>
            <a:endParaRPr lang="zh-CN" altLang="en-US"/>
          </a:p>
        </p:txBody>
      </p:sp>
      <p:sp>
        <p:nvSpPr>
          <p:cNvPr id="6" name="页脚占位符 5"/>
          <p:cNvSpPr>
            <a:spLocks noGrp="1"/>
          </p:cNvSpPr>
          <p:nvPr>
            <p:ph type="ftr" sz="quarter" idx="11"/>
          </p:nvPr>
        </p:nvSpPr>
        <p:spPr>
          <a:xfrm>
            <a:off x="2285984" y="6492876"/>
            <a:ext cx="2643206" cy="365125"/>
          </a:xfrm>
        </p:spPr>
        <p:txBody>
          <a:bodyPr/>
          <a:lstStyle/>
          <a:p>
            <a:endParaRPr lang="zh-CN" altLang="en-US"/>
          </a:p>
        </p:txBody>
      </p:sp>
      <p:sp>
        <p:nvSpPr>
          <p:cNvPr id="7" name="灯片编号占位符 6"/>
          <p:cNvSpPr>
            <a:spLocks noGrp="1"/>
          </p:cNvSpPr>
          <p:nvPr>
            <p:ph type="sldNum" sz="quarter" idx="12"/>
          </p:nvPr>
        </p:nvSpPr>
        <p:spPr>
          <a:xfrm>
            <a:off x="683073" y="5347005"/>
            <a:ext cx="871200" cy="871200"/>
          </a:xfrm>
          <a:prstGeom prst="rtTriangle">
            <a:avLst/>
          </a:prstGeom>
          <a:noFill/>
        </p:spPr>
        <p:style>
          <a:lnRef idx="2">
            <a:schemeClr val="accent1"/>
          </a:lnRef>
          <a:fillRef idx="1">
            <a:schemeClr val="lt1"/>
          </a:fillRef>
          <a:effectRef idx="0">
            <a:schemeClr val="accent1"/>
          </a:effectRef>
          <a:fontRef idx="minor">
            <a:schemeClr val="dk1"/>
          </a:fontRef>
        </p:style>
        <p:txBody>
          <a:bodyPr/>
          <a:lstStyle/>
          <a:p>
            <a:fld id="{5D08932E-5B88-4725-8C03-431B77BC7C0A}" type="slidenum">
              <a:rPr lang="zh-CN" altLang="en-US" smtClean="0"/>
            </a:fld>
            <a:endParaRPr lang="zh-CN" altLang="en-US"/>
          </a:p>
        </p:txBody>
      </p:sp>
      <p:pic>
        <p:nvPicPr>
          <p:cNvPr id="9" name="图片 8"/>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7776000" cy="1143000"/>
          </a:xfrm>
          <a:prstGeom prst="rect">
            <a:avLst/>
          </a:prstGeom>
        </p:spPr>
        <p:txBody>
          <a:bodyPr vert="horz" rtlCol="0" anchor="ctr">
            <a:normAutofit/>
            <a:scene3d>
              <a:camera prst="orthographicFront"/>
              <a:lightRig rig="soft" dir="t"/>
            </a:scene3d>
            <a:sp3d prstMaterial="matte">
              <a:bevelT w="12700" h="12700"/>
            </a:sp3d>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274320" rtlCol="0" anchor="ctr"/>
          <a:lstStyle>
            <a:lvl1pPr algn="l" eaLnBrk="1" latinLnBrk="0" hangingPunct="1">
              <a:defRPr kumimoji="0" sz="1200">
                <a:solidFill>
                  <a:schemeClr val="tx1"/>
                </a:solidFill>
              </a:defRPr>
            </a:lvl1pPr>
          </a:lstStyle>
          <a:p>
            <a:fld id="{FBD76705-7ECB-4317-9B80-87ADF9B0C4CA}"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45720" tIns="45720" rIns="45720" rtlCol="0" anchor="ctr"/>
          <a:lstStyle>
            <a:lvl1pPr algn="r" eaLnBrk="1" latinLnBrk="0" hangingPunct="1">
              <a:defRPr kumimoji="0" sz="1200">
                <a:solidFill>
                  <a:schemeClr val="tx1"/>
                </a:solidFill>
              </a:defRPr>
            </a:lvl1pPr>
          </a:lstStyle>
          <a:p>
            <a:fld id="{5D08932E-5B88-4725-8C03-431B77BC7C0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lang="zh-CN" altLang="en-US" sz="44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60000"/>
        <a:buFont typeface="Wingdings 2" panose="05020102010507070707"/>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2" panose="05020102010507070707"/>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panose="05020102010507070707"/>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2" panose="05020102010507070707"/>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2" panose="05020102010507070707"/>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hyperlink" Target="&#32463;&#27982;&#27861;&#27010;&#35770;.pptx" TargetMode="External"/><Relationship Id="rId1"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slide" Target="slide179.xml"/><Relationship Id="rId5" Type="http://schemas.openxmlformats.org/officeDocument/2006/relationships/slide" Target="slide162.xml"/><Relationship Id="rId4" Type="http://schemas.openxmlformats.org/officeDocument/2006/relationships/slide" Target="slide143.xml"/><Relationship Id="rId3" Type="http://schemas.openxmlformats.org/officeDocument/2006/relationships/slide" Target="slide135.xml"/><Relationship Id="rId2" Type="http://schemas.openxmlformats.org/officeDocument/2006/relationships/slide" Target="slide1.xml"/><Relationship Id="rId1" Type="http://schemas.openxmlformats.org/officeDocument/2006/relationships/slide" Target="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slide" Target="slide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slide" Target="slide22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slide" Target="slide1.xml"/><Relationship Id="rId3" Type="http://schemas.openxmlformats.org/officeDocument/2006/relationships/slide" Target="slide15.xml"/><Relationship Id="rId2" Type="http://schemas.openxmlformats.org/officeDocument/2006/relationships/slide" Target="slide3.xml"/><Relationship Id="rId1"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 Target="slide224.xml"/><Relationship Id="rId1" Type="http://schemas.openxmlformats.org/officeDocument/2006/relationships/slide" Target="slide22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7.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slide" Target="slide271.xml"/><Relationship Id="rId3" Type="http://schemas.openxmlformats.org/officeDocument/2006/relationships/slide" Target="slide270.xml"/><Relationship Id="rId2" Type="http://schemas.openxmlformats.org/officeDocument/2006/relationships/slide" Target="slide15.xml"/><Relationship Id="rId1" Type="http://schemas.openxmlformats.org/officeDocument/2006/relationships/slide" Target="slide263.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1.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slide" Target="slide268.xml"/><Relationship Id="rId2" Type="http://schemas.openxmlformats.org/officeDocument/2006/relationships/slide" Target="slide265.xml"/><Relationship Id="rId1" Type="http://schemas.openxmlformats.org/officeDocument/2006/relationships/slide" Target="slide26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6.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slide" Target="slide1.xml"/><Relationship Id="rId2" Type="http://schemas.openxmlformats.org/officeDocument/2006/relationships/slide" Target="slide310.xml"/><Relationship Id="rId1" Type="http://schemas.openxmlformats.org/officeDocument/2006/relationships/slide" Target="slide300.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6.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slide" Target="slide1.xml"/><Relationship Id="rId2" Type="http://schemas.openxmlformats.org/officeDocument/2006/relationships/slide" Target="slide309.xml"/><Relationship Id="rId1" Type="http://schemas.openxmlformats.org/officeDocument/2006/relationships/slide" Target="slide286.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0.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slide" Target="slide1.xml"/><Relationship Id="rId2" Type="http://schemas.openxmlformats.org/officeDocument/2006/relationships/slide" Target="slide311.xml"/><Relationship Id="rId1" Type="http://schemas.openxmlformats.org/officeDocument/2006/relationships/slide" Target="slide30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 Target="slide1.xml"/><Relationship Id="rId1" Type="http://schemas.openxmlformats.org/officeDocument/2006/relationships/slide" Target="slide333.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 Target="slide338.xml"/><Relationship Id="rId1" Type="http://schemas.openxmlformats.org/officeDocument/2006/relationships/slide" Target="slide334.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slide" Target="slide89.xml"/><Relationship Id="rId3" Type="http://schemas.openxmlformats.org/officeDocument/2006/relationships/slide" Target="slide80.xml"/><Relationship Id="rId2" Type="http://schemas.openxmlformats.org/officeDocument/2006/relationships/slide" Target="slide61.xml"/><Relationship Id="rId1" Type="http://schemas.openxmlformats.org/officeDocument/2006/relationships/slide" Target="slide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slide" Target="slide1.xml"/><Relationship Id="rId3" Type="http://schemas.openxmlformats.org/officeDocument/2006/relationships/slide" Target="slide274.xml"/><Relationship Id="rId2" Type="http://schemas.openxmlformats.org/officeDocument/2006/relationships/slide" Target="slide269.xml"/><Relationship Id="rId1" Type="http://schemas.openxmlformats.org/officeDocument/2006/relationships/slide" Target="slide26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cstate="print"/>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907704" y="2780928"/>
            <a:ext cx="6552728" cy="652934"/>
          </a:xfrm>
        </p:spPr>
        <p:txBody>
          <a:bodyPr>
            <a:noAutofit/>
          </a:bodyPr>
          <a:lstStyle/>
          <a:p>
            <a:r>
              <a:rPr lang="zh-CN" altLang="en-US" sz="7200" dirty="0" smtClean="0">
                <a:hlinkClick r:id="rId2" action="ppaction://hlinkpres?slideindex=1&amp;slidetitle="/>
              </a:rPr>
              <a:t>经济法概论</a:t>
            </a:r>
            <a:endParaRPr lang="zh-CN" altLang="en-US" sz="7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0"/>
            <a:ext cx="6408712" cy="620688"/>
          </a:xfrm>
        </p:spPr>
        <p:txBody>
          <a:bodyPr>
            <a:normAutofit fontScale="90000"/>
          </a:bodyPr>
          <a:lstStyle/>
          <a:p>
            <a:endParaRPr lang="zh-CN" altLang="en-US" dirty="0"/>
          </a:p>
        </p:txBody>
      </p:sp>
      <p:sp>
        <p:nvSpPr>
          <p:cNvPr id="3" name="TextBox 2"/>
          <p:cNvSpPr txBox="1"/>
          <p:nvPr/>
        </p:nvSpPr>
        <p:spPr>
          <a:xfrm>
            <a:off x="932815" y="1370965"/>
            <a:ext cx="8276590" cy="4338320"/>
          </a:xfrm>
          <a:prstGeom prst="rect">
            <a:avLst/>
          </a:prstGeom>
          <a:noFill/>
        </p:spPr>
        <p:txBody>
          <a:bodyPr wrap="square" rtlCol="0">
            <a:spAutoFit/>
          </a:bodyPr>
          <a:lstStyle/>
          <a:p>
            <a:r>
              <a:rPr altLang="zh-CN" sz="2800" dirty="0" smtClean="0">
                <a:solidFill>
                  <a:schemeClr val="tx1"/>
                </a:solidFill>
              </a:rPr>
              <a:t>1、经济权利。经济权利是指经济法主体依法具有的自己为或不为一定行为和要求他人为或不为一定行为的资格。我国法律赋予经济法主体的经济权利是极其广泛的，概括起来主要有：</a:t>
            </a:r>
            <a:endParaRPr altLang="zh-CN" sz="2800" dirty="0" smtClean="0">
              <a:solidFill>
                <a:schemeClr val="tx1"/>
              </a:solidFill>
            </a:endParaRPr>
          </a:p>
          <a:p>
            <a:r>
              <a:rPr altLang="zh-CN" sz="2800" dirty="0" smtClean="0">
                <a:solidFill>
                  <a:schemeClr val="tx1"/>
                </a:solidFill>
              </a:rPr>
              <a:t>（1）经济职权。</a:t>
            </a:r>
            <a:endParaRPr altLang="zh-CN" sz="2800" dirty="0" smtClean="0">
              <a:solidFill>
                <a:schemeClr val="tx1"/>
              </a:solidFill>
            </a:endParaRPr>
          </a:p>
          <a:p>
            <a:r>
              <a:rPr altLang="zh-CN" sz="2800" dirty="0" smtClean="0">
                <a:solidFill>
                  <a:schemeClr val="tx1"/>
                </a:solidFill>
              </a:rPr>
              <a:t>（2）所有权。</a:t>
            </a:r>
            <a:endParaRPr altLang="zh-CN" sz="2800" dirty="0" smtClean="0">
              <a:solidFill>
                <a:schemeClr val="tx1"/>
              </a:solidFill>
            </a:endParaRPr>
          </a:p>
          <a:p>
            <a:r>
              <a:rPr altLang="zh-CN" sz="2800" dirty="0" smtClean="0">
                <a:solidFill>
                  <a:schemeClr val="tx1"/>
                </a:solidFill>
              </a:rPr>
              <a:t>（3）法人财产权。</a:t>
            </a:r>
            <a:endParaRPr altLang="zh-CN" sz="2800" dirty="0" smtClean="0">
              <a:solidFill>
                <a:schemeClr val="tx1"/>
              </a:solidFill>
            </a:endParaRPr>
          </a:p>
          <a:p>
            <a:r>
              <a:rPr altLang="zh-CN" sz="2800" dirty="0" smtClean="0">
                <a:solidFill>
                  <a:schemeClr val="tx1"/>
                </a:solidFill>
              </a:rPr>
              <a:t>（4）债权。</a:t>
            </a:r>
            <a:endParaRPr altLang="zh-CN" sz="2800" dirty="0" smtClean="0">
              <a:solidFill>
                <a:schemeClr val="tx1"/>
              </a:solidFill>
            </a:endParaRPr>
          </a:p>
          <a:p>
            <a:r>
              <a:rPr altLang="zh-CN" sz="2800" dirty="0" smtClean="0">
                <a:solidFill>
                  <a:schemeClr val="tx1"/>
                </a:solidFill>
              </a:rPr>
              <a:t>（5）知识产权。</a:t>
            </a:r>
            <a:endParaRPr lang="zh-CN" altLang="zh-CN" sz="2800" dirty="0" smtClean="0">
              <a:solidFill>
                <a:schemeClr val="tx1"/>
              </a:solidFill>
            </a:endParaRPr>
          </a:p>
          <a:p>
            <a:endParaRPr lang="zh-CN" altLang="zh-CN" sz="2800" dirty="0" smtClean="0">
              <a:solidFill>
                <a:schemeClr val="tx1"/>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8" name="矩形 7"/>
          <p:cNvSpPr/>
          <p:nvPr/>
        </p:nvSpPr>
        <p:spPr>
          <a:xfrm>
            <a:off x="899592" y="1556792"/>
            <a:ext cx="8244408" cy="5663089"/>
          </a:xfrm>
          <a:prstGeom prst="rect">
            <a:avLst/>
          </a:prstGeom>
        </p:spPr>
        <p:txBody>
          <a:bodyPr wrap="square">
            <a:spAutoFit/>
          </a:bodyPr>
          <a:lstStyle/>
          <a:p>
            <a:r>
              <a:rPr lang="zh-CN" altLang="zh-CN" sz="3200" b="1" dirty="0" smtClean="0">
                <a:solidFill>
                  <a:schemeClr val="accent5"/>
                </a:solidFill>
              </a:rPr>
              <a:t>二、我国破产法立法过程和特点</a:t>
            </a:r>
            <a:endParaRPr lang="en-US" altLang="zh-CN" sz="3200" b="1" dirty="0" smtClean="0">
              <a:solidFill>
                <a:schemeClr val="accent5"/>
              </a:solidFill>
            </a:endParaRPr>
          </a:p>
          <a:p>
            <a:endParaRPr lang="en-US" altLang="zh-CN" sz="2400" b="1" dirty="0" smtClean="0"/>
          </a:p>
          <a:p>
            <a:r>
              <a:rPr lang="zh-CN" altLang="zh-CN" sz="2400" dirty="0" smtClean="0"/>
              <a:t>破产法的意义归纳为以下几个方面：</a:t>
            </a:r>
            <a:endParaRPr lang="zh-CN" altLang="zh-CN" sz="2400" dirty="0" smtClean="0"/>
          </a:p>
          <a:p>
            <a:r>
              <a:rPr lang="zh-CN" altLang="zh-CN" sz="2400" dirty="0" smtClean="0"/>
              <a:t>（一）对债权人来说，通过破产程序，可以使他们的债权请求得到公正的待遇，避免了在缺乏公平清偿秩序的情况下可能受到的损害。</a:t>
            </a:r>
            <a:endParaRPr lang="zh-CN" altLang="zh-CN" sz="2400" dirty="0" smtClean="0"/>
          </a:p>
          <a:p>
            <a:r>
              <a:rPr lang="zh-CN" altLang="zh-CN" sz="2400" dirty="0" smtClean="0"/>
              <a:t>（二）对债务人企业来说，破产制度可以起到两种作用，一是淘汰落后，二是起死回生（通过和解、重整、破产企业的整体变价）。对于破产自然人，破产制度还为他们提供了重新开始的机会。</a:t>
            </a:r>
            <a:endParaRPr lang="zh-CN" altLang="zh-CN" sz="2400" dirty="0" smtClean="0"/>
          </a:p>
          <a:p>
            <a:r>
              <a:rPr lang="zh-CN" altLang="zh-CN" sz="2400" dirty="0" smtClean="0"/>
              <a:t>（三）对社会来说，具有三个方面的意义。一是通过规范破产行为，维护正常的债务清偿秩序。二是妥善处理破产事件，减少其消极影响，维护社会安定。三是通过优胜劣汰机制，实现资源优化组合，促进经济发展。</a:t>
            </a:r>
            <a:endParaRPr lang="zh-CN" altLang="zh-CN" sz="2400" dirty="0" smtClean="0"/>
          </a:p>
          <a:p>
            <a:endParaRPr lang="zh-CN" altLang="zh-CN" b="1"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5616" y="0"/>
            <a:ext cx="7272808" cy="1484784"/>
          </a:xfrm>
        </p:spPr>
        <p:txBody>
          <a:bodyPr>
            <a:normAutofit fontScale="90000"/>
          </a:bodyPr>
          <a:lstStyle/>
          <a:p>
            <a:r>
              <a:rPr lang="zh-CN" altLang="zh-CN" b="1" dirty="0" smtClean="0"/>
              <a:t>第二节</a:t>
            </a:r>
            <a:r>
              <a:rPr lang="en-US" altLang="zh-CN" b="1" dirty="0" smtClean="0"/>
              <a:t>  </a:t>
            </a:r>
            <a:r>
              <a:rPr lang="zh-CN" altLang="zh-CN" b="1" dirty="0" smtClean="0"/>
              <a:t>破产申请的提出和受理</a:t>
            </a:r>
            <a:br>
              <a:rPr lang="zh-CN" altLang="zh-CN" b="1" dirty="0" smtClean="0"/>
            </a:br>
            <a:endParaRPr lang="zh-CN" altLang="en-US" dirty="0"/>
          </a:p>
        </p:txBody>
      </p:sp>
      <p:sp>
        <p:nvSpPr>
          <p:cNvPr id="3" name="矩形 2"/>
          <p:cNvSpPr/>
          <p:nvPr/>
        </p:nvSpPr>
        <p:spPr>
          <a:xfrm>
            <a:off x="899592" y="1484784"/>
            <a:ext cx="7956376" cy="4185761"/>
          </a:xfrm>
          <a:prstGeom prst="rect">
            <a:avLst/>
          </a:prstGeom>
        </p:spPr>
        <p:txBody>
          <a:bodyPr wrap="square">
            <a:spAutoFit/>
          </a:bodyPr>
          <a:lstStyle/>
          <a:p>
            <a:r>
              <a:rPr lang="zh-CN" altLang="zh-CN" sz="2800" b="1" dirty="0" smtClean="0">
                <a:solidFill>
                  <a:schemeClr val="accent5"/>
                </a:solidFill>
              </a:rPr>
              <a:t>一、破产原因概述</a:t>
            </a:r>
            <a:endParaRPr lang="zh-CN" altLang="zh-CN" sz="2800" b="1" dirty="0" smtClean="0">
              <a:solidFill>
                <a:schemeClr val="accent5"/>
              </a:solidFill>
            </a:endParaRPr>
          </a:p>
          <a:p>
            <a:r>
              <a:rPr lang="zh-CN" altLang="zh-CN" sz="2000" dirty="0" smtClean="0"/>
              <a:t>破产原因，也称破产界限，指认定债务人丧失清偿能力，当事人得以提出破产申请，法院据以启动破产程序、作出宣告破产的法律事实。破产原因也是和解程序与重整程序开始的原因。</a:t>
            </a:r>
            <a:endParaRPr lang="en-US" altLang="zh-CN" sz="2000" dirty="0" smtClean="0"/>
          </a:p>
          <a:p>
            <a:endParaRPr lang="en-US" altLang="zh-CN" sz="2000" dirty="0" smtClean="0"/>
          </a:p>
          <a:p>
            <a:r>
              <a:rPr lang="zh-CN" altLang="zh-CN" sz="2000" dirty="0" smtClean="0"/>
              <a:t>通常认为，立法对破产原因的规定应满足以下要求：</a:t>
            </a:r>
            <a:r>
              <a:rPr lang="en-US" altLang="zh-CN" sz="2000" dirty="0" smtClean="0"/>
              <a:t>1</a:t>
            </a:r>
            <a:r>
              <a:rPr lang="zh-CN" altLang="zh-CN" sz="2000" dirty="0" smtClean="0"/>
              <a:t>、明确对债务人丧失清偿能力的判断标准，使达到破产界限者均能及时、顺利进入破产程序；</a:t>
            </a:r>
            <a:endParaRPr lang="en-US" altLang="zh-CN" sz="2000" dirty="0" smtClean="0"/>
          </a:p>
          <a:p>
            <a:r>
              <a:rPr lang="en-US" altLang="zh-CN" sz="2000" dirty="0" smtClean="0"/>
              <a:t>2</a:t>
            </a:r>
            <a:r>
              <a:rPr lang="zh-CN" altLang="zh-CN" sz="2000" dirty="0" smtClean="0"/>
              <a:t>、避免未达到破产实质界限的企业被牵连进破产程序；</a:t>
            </a:r>
            <a:endParaRPr lang="en-US" altLang="zh-CN" sz="2000" dirty="0" smtClean="0"/>
          </a:p>
          <a:p>
            <a:r>
              <a:rPr lang="en-US" altLang="zh-CN" sz="2000" dirty="0" smtClean="0"/>
              <a:t>3</a:t>
            </a:r>
            <a:r>
              <a:rPr lang="zh-CN" altLang="zh-CN" sz="2000" dirty="0" smtClean="0"/>
              <a:t>、当事人提出破产申请时有易于举证的判断标准，利于其行使权利；</a:t>
            </a:r>
            <a:endParaRPr lang="en-US" altLang="zh-CN" sz="2000" dirty="0" smtClean="0"/>
          </a:p>
          <a:p>
            <a:r>
              <a:rPr lang="en-US" altLang="zh-CN" sz="2000" dirty="0" smtClean="0"/>
              <a:t>4</a:t>
            </a:r>
            <a:r>
              <a:rPr lang="zh-CN" altLang="zh-CN" sz="2000" dirty="0" smtClean="0"/>
              <a:t>、法院有可迅速判断案件是否应当受理的可操作性标准；</a:t>
            </a:r>
            <a:r>
              <a:rPr lang="en-US" altLang="zh-CN" sz="2000" dirty="0" smtClean="0"/>
              <a:t>5</a:t>
            </a:r>
            <a:r>
              <a:rPr lang="zh-CN" altLang="zh-CN" sz="2000" dirty="0" smtClean="0"/>
              <a:t>、立法宽严之度符合具体国情和社会政策要求。</a:t>
            </a:r>
            <a:endParaRPr lang="zh-CN" altLang="zh-CN" sz="2000" dirty="0" smtClean="0"/>
          </a:p>
          <a:p>
            <a:endParaRPr lang="zh-CN" altLang="en-US" sz="16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矩形 2"/>
          <p:cNvSpPr/>
          <p:nvPr/>
        </p:nvSpPr>
        <p:spPr>
          <a:xfrm>
            <a:off x="1043608" y="1772816"/>
            <a:ext cx="7848872" cy="4585871"/>
          </a:xfrm>
          <a:prstGeom prst="rect">
            <a:avLst/>
          </a:prstGeom>
        </p:spPr>
        <p:txBody>
          <a:bodyPr wrap="square">
            <a:spAutoFit/>
          </a:bodyPr>
          <a:lstStyle/>
          <a:p>
            <a:r>
              <a:rPr lang="zh-CN" altLang="zh-CN" sz="3200" b="1" dirty="0" smtClean="0">
                <a:solidFill>
                  <a:schemeClr val="accent5"/>
                </a:solidFill>
              </a:rPr>
              <a:t>二、破产申请的提出</a:t>
            </a:r>
            <a:endParaRPr lang="zh-CN" altLang="zh-CN" sz="3200" b="1" dirty="0" smtClean="0">
              <a:solidFill>
                <a:schemeClr val="accent5"/>
              </a:solidFill>
            </a:endParaRPr>
          </a:p>
          <a:p>
            <a:r>
              <a:rPr lang="zh-CN" altLang="zh-CN" sz="2400" dirty="0" smtClean="0"/>
              <a:t>破产申请是指破产申请人向法院请求受理破产案件，适用破产程序，宣告破产的意思表示。</a:t>
            </a:r>
            <a:endParaRPr lang="en-US" altLang="zh-CN" sz="2400" dirty="0" smtClean="0"/>
          </a:p>
          <a:p>
            <a:endParaRPr lang="en-US" altLang="zh-CN" sz="2400" dirty="0" smtClean="0"/>
          </a:p>
          <a:p>
            <a:r>
              <a:rPr lang="zh-CN" altLang="zh-CN" sz="2800" dirty="0" smtClean="0">
                <a:solidFill>
                  <a:schemeClr val="accent5"/>
                </a:solidFill>
              </a:rPr>
              <a:t>（一）破产申请的主体</a:t>
            </a:r>
            <a:endParaRPr lang="zh-CN" altLang="zh-CN" sz="2800" dirty="0" smtClean="0">
              <a:solidFill>
                <a:schemeClr val="accent5"/>
              </a:solidFill>
            </a:endParaRPr>
          </a:p>
          <a:p>
            <a:r>
              <a:rPr lang="zh-CN" altLang="zh-CN" sz="2400" dirty="0" smtClean="0"/>
              <a:t>破产申请的主体包括：债务人、债权人以及依法负有清算责任的</a:t>
            </a:r>
            <a:r>
              <a:rPr lang="zh-CN" altLang="zh-CN" dirty="0" smtClean="0"/>
              <a:t>人。</a:t>
            </a:r>
            <a:endParaRPr lang="en-US" altLang="zh-CN" dirty="0" smtClean="0"/>
          </a:p>
          <a:p>
            <a:endParaRPr lang="en-US" altLang="zh-CN" dirty="0" smtClean="0"/>
          </a:p>
          <a:p>
            <a:r>
              <a:rPr lang="zh-CN" altLang="zh-CN" sz="2800" dirty="0" smtClean="0">
                <a:solidFill>
                  <a:schemeClr val="accent5"/>
                </a:solidFill>
              </a:rPr>
              <a:t>（二）破产案件的管辖</a:t>
            </a:r>
            <a:endParaRPr lang="zh-CN" altLang="zh-CN" sz="2800" dirty="0" smtClean="0">
              <a:solidFill>
                <a:schemeClr val="accent5"/>
              </a:solidFill>
            </a:endParaRPr>
          </a:p>
          <a:p>
            <a:r>
              <a:rPr lang="zh-CN" altLang="zh-CN" sz="2400" dirty="0" smtClean="0"/>
              <a:t>破产申请应向对破产有管辖权的人民法院提出。企业破产案件由债务人住所地人民法院管辖。</a:t>
            </a:r>
            <a:endParaRPr lang="zh-CN" altLang="zh-CN" sz="2400" dirty="0" smtClean="0"/>
          </a:p>
          <a:p>
            <a:endParaRPr lang="zh-CN" alt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70689" name="Rectangle 1"/>
          <p:cNvSpPr>
            <a:spLocks noChangeArrowheads="1"/>
          </p:cNvSpPr>
          <p:nvPr/>
        </p:nvSpPr>
        <p:spPr bwMode="auto">
          <a:xfrm>
            <a:off x="827584" y="1533465"/>
            <a:ext cx="8316416" cy="532453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（三）破产申请的形式</a:t>
            </a:r>
            <a:endParaRPr kumimoji="0" lang="zh-CN" sz="28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破产申请应以书面的形式提出。提出破产申请时，应当向人民法院提交破产申请和有关证据。破产申请书应当载明下列事项：</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、申请人、被申请人的基本情况；</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、申请目的，即和解、重整或者破产清算；</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、申请的事实和理由，包括债权债务的由来、债权的性质和数额、债权到期债务人不能清偿的事实和理由等；</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indent="200025" eaLnBrk="0" fontAlgn="base" hangingPunct="0">
              <a:spcBef>
                <a:spcPct val="0"/>
              </a:spcBef>
              <a:spcAft>
                <a:spcPct val="0"/>
              </a:spcAft>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、人民法院认为应当载明的其他事项。</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indent="200025" eaLnBrk="0" fontAlgn="base" hangingPunct="0">
              <a:spcBef>
                <a:spcPct val="0"/>
              </a:spcBef>
              <a:spcAft>
                <a:spcPct val="0"/>
              </a:spcAft>
            </a:pPr>
            <a:endParaRPr lang="en-US" altLang="zh-CN" sz="2400" dirty="0" smtClean="0">
              <a:latin typeface="宋体" panose="02010600030101010101" pitchFamily="2" charset="-122"/>
              <a:ea typeface="宋体" panose="02010600030101010101" pitchFamily="2" charset="-122"/>
              <a:cs typeface="Times New Roman" panose="02020603050405020304" pitchFamily="18" charset="0"/>
            </a:endParaRPr>
          </a:p>
          <a:p>
            <a:pPr indent="200025" eaLnBrk="0" fontAlgn="base" hangingPunct="0">
              <a:spcBef>
                <a:spcPct val="0"/>
              </a:spcBef>
              <a:spcAft>
                <a:spcPct val="0"/>
              </a:spcAft>
            </a:pPr>
            <a:r>
              <a:rPr lang="zh-CN" altLang="zh-CN" sz="2400" dirty="0" smtClean="0"/>
              <a:t>债务人提出申请的，还应当向人民法院提交财产状况说明、债务清册、债权清册、有关财务会计报告、职工安置预案及职工工资的支付和社会保险费用的缴纳情况等。</a:t>
            </a:r>
            <a:endParaRPr lang="zh-CN" altLang="zh-CN" sz="2400" dirty="0" smtClean="0"/>
          </a:p>
          <a:p>
            <a:pPr marL="0" marR="0" lvl="0" indent="200025"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779096" cy="562074"/>
          </a:xfrm>
        </p:spPr>
        <p:txBody>
          <a:bodyPr>
            <a:normAutofit fontScale="90000"/>
          </a:bodyPr>
          <a:lstStyle/>
          <a:p>
            <a:endParaRPr lang="zh-CN" altLang="en-US" dirty="0"/>
          </a:p>
        </p:txBody>
      </p:sp>
      <p:sp>
        <p:nvSpPr>
          <p:cNvPr id="373761" name="Rectangle 1"/>
          <p:cNvSpPr>
            <a:spLocks noChangeArrowheads="1"/>
          </p:cNvSpPr>
          <p:nvPr/>
        </p:nvSpPr>
        <p:spPr bwMode="auto">
          <a:xfrm>
            <a:off x="755576" y="796062"/>
            <a:ext cx="8028384" cy="452431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三、破产申请的受理</a:t>
            </a:r>
            <a:endParaRPr kumimoji="0" lang="en-US" altLang="zh-CN" sz="28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sz="28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zh-CN" altLang="en-US"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破产案件的受理，是指人民法院在收到破产申请后，认为申请符合法定条件而予以接受，并由此开始破产程序的司法行为。破产案件受理的程序如下： </a:t>
            </a:r>
            <a:endParaRPr kumimoji="0" lang="en-US" alt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r>
              <a:rPr kumimoji="0" lang="zh-CN" altLang="en-US" sz="24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（一）审查和处理 </a:t>
            </a:r>
            <a:endParaRPr kumimoji="0" lang="en-US" altLang="zh-CN" sz="24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endParaRPr>
          </a:p>
          <a:p>
            <a:r>
              <a:rPr lang="zh-CN" altLang="zh-CN" sz="2400" dirty="0" smtClean="0">
                <a:solidFill>
                  <a:schemeClr val="accent5"/>
                </a:solidFill>
              </a:rPr>
              <a:t>（二）指定管理人</a:t>
            </a:r>
            <a:r>
              <a:rPr lang="en-US" altLang="zh-CN" sz="2400" dirty="0" smtClean="0">
                <a:solidFill>
                  <a:schemeClr val="accent5"/>
                </a:solidFill>
              </a:rPr>
              <a:t> </a:t>
            </a:r>
            <a:endParaRPr lang="zh-CN" altLang="zh-CN" sz="2400" dirty="0" smtClean="0">
              <a:solidFill>
                <a:schemeClr val="accent5"/>
              </a:solidFill>
            </a:endParaRPr>
          </a:p>
          <a:p>
            <a:r>
              <a:rPr lang="en-US" altLang="zh-CN" sz="2000" dirty="0" smtClean="0"/>
              <a:t>    </a:t>
            </a:r>
            <a:r>
              <a:rPr lang="zh-CN" altLang="zh-CN" sz="2000" dirty="0" smtClean="0"/>
              <a:t>管理人是指在破产程序进行过程中负责债务人或破产人财产的管理、处分、业务经营以及破产方案拟定和执行的专门机构。</a:t>
            </a:r>
            <a:endParaRPr lang="en-US" altLang="zh-CN" sz="2000" dirty="0" smtClean="0"/>
          </a:p>
          <a:p>
            <a:r>
              <a:rPr lang="zh-CN" altLang="zh-CN" sz="2400" dirty="0" smtClean="0">
                <a:solidFill>
                  <a:schemeClr val="accent5"/>
                </a:solidFill>
              </a:rPr>
              <a:t>（三）通知和公告 </a:t>
            </a:r>
            <a:endParaRPr lang="zh-CN" altLang="zh-CN" sz="2400" dirty="0" smtClean="0">
              <a:solidFill>
                <a:schemeClr val="accent5"/>
              </a:solidFill>
            </a:endParaRPr>
          </a:p>
          <a:p>
            <a:r>
              <a:rPr lang="en-US" altLang="zh-CN" sz="2000" dirty="0" smtClean="0"/>
              <a:t>    </a:t>
            </a:r>
            <a:r>
              <a:rPr lang="zh-CN" altLang="zh-CN" sz="2000" dirty="0" smtClean="0"/>
              <a:t>人民法院应当自裁定受理破产申请之日起</a:t>
            </a:r>
            <a:r>
              <a:rPr lang="en-US" altLang="zh-CN" sz="2000" dirty="0" smtClean="0"/>
              <a:t>25</a:t>
            </a:r>
            <a:r>
              <a:rPr lang="zh-CN" altLang="zh-CN" sz="2000" dirty="0" smtClean="0"/>
              <a:t>日内通知已知债权人，并予以公告。通知和公告应当载明法律规定的事项。</a:t>
            </a: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995120" cy="202034"/>
          </a:xfrm>
        </p:spPr>
        <p:txBody>
          <a:bodyPr>
            <a:normAutofit fontScale="90000"/>
          </a:bodyPr>
          <a:lstStyle/>
          <a:p>
            <a:endParaRPr lang="zh-CN" altLang="en-US" dirty="0"/>
          </a:p>
        </p:txBody>
      </p:sp>
      <p:sp>
        <p:nvSpPr>
          <p:cNvPr id="374785" name="Rectangle 1"/>
          <p:cNvSpPr>
            <a:spLocks noChangeArrowheads="1"/>
          </p:cNvSpPr>
          <p:nvPr/>
        </p:nvSpPr>
        <p:spPr bwMode="auto">
          <a:xfrm>
            <a:off x="1115616" y="887135"/>
            <a:ext cx="8028384" cy="594008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57175"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zh-CN" altLang="en-US" sz="28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（四）破产受理裁定的法律效力 </a:t>
            </a:r>
            <a:endParaRPr kumimoji="0" lang="zh-CN" altLang="en-US" sz="24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5717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破产受理后将产生下列法律效力： </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5717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、债务人对个别债权人的债务清偿无效。     </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5717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、债务人的债务人或者财产持有人应当向管理人清偿债务或者交付财产。</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5717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、管理人对破产申请受理前成立而债务人和对方当事人均未履行完毕的合同有权决定解除或者继续履行，并通知对方当事人。</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5717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、有关债务人财产的保全措施应当解除，执行程序应当中止。 </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5717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、已经开始而尚未终结的有关债务人的民事诉讼或者仲裁应当中止，在管理人接管债务人的财产后，该诉讼或者仲裁继续进行。 </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5717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6</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、有关债务人的民事诉讼，只能向受理破产申请的人民法院提起</a:t>
            </a: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57175" algn="l" defTabSz="914400" rtl="0" eaLnBrk="0" fontAlgn="base" latinLnBrk="0" hangingPunct="0">
              <a:lnSpc>
                <a:spcPct val="100000"/>
              </a:lnSpc>
              <a:spcBef>
                <a:spcPct val="0"/>
              </a:spcBef>
              <a:spcAft>
                <a:spcPct val="0"/>
              </a:spcAft>
              <a:buClrTx/>
              <a:buSzTx/>
              <a:buFontTx/>
              <a:buNone/>
            </a:pPr>
            <a:endParaRPr kumimoji="0" lang="zh-CN" altLang="en-US"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83768" y="274638"/>
            <a:ext cx="5749432" cy="922114"/>
          </a:xfrm>
        </p:spPr>
        <p:txBody>
          <a:bodyPr>
            <a:normAutofit fontScale="90000"/>
          </a:bodyPr>
          <a:lstStyle/>
          <a:p>
            <a:r>
              <a:rPr lang="zh-CN" altLang="zh-CN" b="1" dirty="0" smtClean="0"/>
              <a:t>第三节</a:t>
            </a:r>
            <a:r>
              <a:rPr lang="en-US" altLang="zh-CN" b="1" dirty="0" smtClean="0"/>
              <a:t>  </a:t>
            </a:r>
            <a:r>
              <a:rPr lang="zh-CN" altLang="zh-CN" b="1" dirty="0" smtClean="0"/>
              <a:t>债权人会议</a:t>
            </a:r>
            <a:br>
              <a:rPr lang="zh-CN" altLang="zh-CN" b="1" dirty="0" smtClean="0"/>
            </a:br>
            <a:endParaRPr lang="zh-CN" altLang="en-US" dirty="0"/>
          </a:p>
        </p:txBody>
      </p:sp>
      <p:sp>
        <p:nvSpPr>
          <p:cNvPr id="3" name="矩形 2"/>
          <p:cNvSpPr/>
          <p:nvPr/>
        </p:nvSpPr>
        <p:spPr>
          <a:xfrm>
            <a:off x="971600" y="1340768"/>
            <a:ext cx="7992888" cy="5878532"/>
          </a:xfrm>
          <a:prstGeom prst="rect">
            <a:avLst/>
          </a:prstGeom>
        </p:spPr>
        <p:txBody>
          <a:bodyPr wrap="square">
            <a:spAutoFit/>
          </a:bodyPr>
          <a:lstStyle/>
          <a:p>
            <a:r>
              <a:rPr lang="zh-CN" altLang="zh-CN" sz="3200" b="1" dirty="0" smtClean="0">
                <a:solidFill>
                  <a:schemeClr val="accent5"/>
                </a:solidFill>
              </a:rPr>
              <a:t>一、债权人会议的组成</a:t>
            </a:r>
            <a:endParaRPr lang="zh-CN" altLang="zh-CN" sz="3200" b="1" dirty="0" smtClean="0">
              <a:solidFill>
                <a:schemeClr val="accent5"/>
              </a:solidFill>
            </a:endParaRPr>
          </a:p>
          <a:p>
            <a:r>
              <a:rPr lang="zh-CN" altLang="zh-CN" sz="2400" dirty="0" smtClean="0"/>
              <a:t>债权人会议是申报债权的债权人参加破产程序的意思表示的机关。所有申报债权的债权人均为债权人会议成员，无论是有财产担保的债权人，还是无财产担保的债权人，都有权出席债权人会议。</a:t>
            </a:r>
            <a:endParaRPr lang="en-US" altLang="zh-CN" sz="2400" dirty="0" smtClean="0"/>
          </a:p>
          <a:p>
            <a:endParaRPr lang="en-US" altLang="zh-CN" sz="2400" b="1" dirty="0" smtClean="0"/>
          </a:p>
          <a:p>
            <a:r>
              <a:rPr lang="zh-CN" altLang="zh-CN" sz="3200" b="1" dirty="0" smtClean="0">
                <a:solidFill>
                  <a:schemeClr val="accent5"/>
                </a:solidFill>
              </a:rPr>
              <a:t>二、债权人会议的召集</a:t>
            </a:r>
            <a:endParaRPr lang="zh-CN" altLang="zh-CN" sz="3200" b="1" dirty="0" smtClean="0">
              <a:solidFill>
                <a:schemeClr val="accent5"/>
              </a:solidFill>
            </a:endParaRPr>
          </a:p>
          <a:p>
            <a:r>
              <a:rPr lang="zh-CN" altLang="zh-CN" sz="2400" dirty="0" smtClean="0"/>
              <a:t>召集债权人会议一般来说有两种情形：</a:t>
            </a:r>
            <a:r>
              <a:rPr lang="en-US" altLang="zh-CN" sz="2400" dirty="0" smtClean="0"/>
              <a:t>1.</a:t>
            </a:r>
            <a:r>
              <a:rPr lang="zh-CN" altLang="zh-CN" sz="2400" dirty="0" smtClean="0"/>
              <a:t>法律规定必须召开的债权人会议，如第一次债权人会议。</a:t>
            </a:r>
            <a:r>
              <a:rPr lang="en-US" altLang="zh-CN" sz="2400" dirty="0" smtClean="0"/>
              <a:t>2.</a:t>
            </a:r>
            <a:r>
              <a:rPr lang="zh-CN" altLang="zh-CN" sz="2400" dirty="0" smtClean="0"/>
              <a:t>在必要时召开的债权人会议，一般由第一次债权人会议中指定的会议主席召集，只要符合以下任何一种原因即可召集：（</a:t>
            </a:r>
            <a:r>
              <a:rPr lang="en-US" altLang="zh-CN" sz="2400" dirty="0" smtClean="0"/>
              <a:t>1</a:t>
            </a:r>
            <a:r>
              <a:rPr lang="zh-CN" altLang="zh-CN" sz="2400" dirty="0" smtClean="0"/>
              <a:t>）法院或债权人会议主席认为应当召开债权人会议的；（</a:t>
            </a:r>
            <a:r>
              <a:rPr lang="en-US" altLang="zh-CN" sz="2400" dirty="0" smtClean="0"/>
              <a:t>2</a:t>
            </a:r>
            <a:r>
              <a:rPr lang="zh-CN" altLang="zh-CN" sz="2400" dirty="0" smtClean="0"/>
              <a:t>）清算组要求召开的；（</a:t>
            </a:r>
            <a:r>
              <a:rPr lang="en-US" altLang="zh-CN" sz="2400" dirty="0" smtClean="0"/>
              <a:t>3</a:t>
            </a:r>
            <a:r>
              <a:rPr lang="zh-CN" altLang="zh-CN" sz="2400" dirty="0" smtClean="0"/>
              <a:t>）占无财产担保债权总额的</a:t>
            </a:r>
            <a:r>
              <a:rPr lang="en-US" altLang="zh-CN" sz="2400" dirty="0" smtClean="0"/>
              <a:t>1</a:t>
            </a:r>
            <a:r>
              <a:rPr lang="zh-CN" altLang="zh-CN" sz="2400" dirty="0" smtClean="0"/>
              <a:t>／</a:t>
            </a:r>
            <a:r>
              <a:rPr lang="en-US" altLang="zh-CN" sz="2400" dirty="0" smtClean="0"/>
              <a:t>4</a:t>
            </a:r>
            <a:r>
              <a:rPr lang="zh-CN" altLang="zh-CN" sz="2400" dirty="0" smtClean="0"/>
              <a:t>以上的债权人要求召开的。</a:t>
            </a:r>
            <a:endParaRPr lang="zh-CN" altLang="zh-CN" sz="2400" dirty="0" smtClean="0"/>
          </a:p>
          <a:p>
            <a:endParaRPr lang="zh-CN" altLang="en-US" sz="2400"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矩形 2"/>
          <p:cNvSpPr/>
          <p:nvPr/>
        </p:nvSpPr>
        <p:spPr>
          <a:xfrm>
            <a:off x="899592" y="1556792"/>
            <a:ext cx="7992888" cy="3877985"/>
          </a:xfrm>
          <a:prstGeom prst="rect">
            <a:avLst/>
          </a:prstGeom>
        </p:spPr>
        <p:txBody>
          <a:bodyPr wrap="square">
            <a:spAutoFit/>
          </a:bodyPr>
          <a:lstStyle/>
          <a:p>
            <a:r>
              <a:rPr lang="zh-CN" altLang="zh-CN" sz="2800" b="1" dirty="0" smtClean="0">
                <a:solidFill>
                  <a:schemeClr val="accent5"/>
                </a:solidFill>
              </a:rPr>
              <a:t>三、债权人会议的职权</a:t>
            </a:r>
            <a:endParaRPr lang="en-US" altLang="zh-CN" sz="2800" b="1" dirty="0" smtClean="0">
              <a:solidFill>
                <a:schemeClr val="accent5"/>
              </a:solidFill>
            </a:endParaRPr>
          </a:p>
          <a:p>
            <a:endParaRPr lang="zh-CN" altLang="zh-CN" sz="2000" b="1" dirty="0" smtClean="0"/>
          </a:p>
          <a:p>
            <a:r>
              <a:rPr lang="zh-CN" altLang="zh-CN" sz="2000" dirty="0" smtClean="0"/>
              <a:t>债权人会议的职权指债权人会议在法定议事范围内讨论决定事务的权限。我国现行法对债权人会议职权的范围规定，主要有以下三项：</a:t>
            </a:r>
            <a:endParaRPr lang="zh-CN" altLang="zh-CN" sz="2000" dirty="0" smtClean="0"/>
          </a:p>
          <a:p>
            <a:r>
              <a:rPr lang="en-US" altLang="zh-CN" sz="2000" dirty="0" smtClean="0"/>
              <a:t>1</a:t>
            </a:r>
            <a:r>
              <a:rPr lang="zh-CN" altLang="zh-CN" sz="2000" dirty="0" smtClean="0"/>
              <a:t>．审查有关债权的证明材料，确认债权有无财产担保及其数额。</a:t>
            </a:r>
            <a:endParaRPr lang="zh-CN" altLang="zh-CN" sz="2000" dirty="0" smtClean="0"/>
          </a:p>
          <a:p>
            <a:r>
              <a:rPr lang="en-US" altLang="zh-CN" sz="2000" dirty="0" smtClean="0"/>
              <a:t>2</a:t>
            </a:r>
            <a:r>
              <a:rPr lang="zh-CN" altLang="zh-CN" sz="2000" dirty="0" smtClean="0"/>
              <a:t>．讨论通过和解协议。</a:t>
            </a:r>
            <a:endParaRPr lang="zh-CN" altLang="zh-CN" sz="2000" dirty="0" smtClean="0"/>
          </a:p>
          <a:p>
            <a:r>
              <a:rPr lang="en-US" altLang="zh-CN" sz="2000" dirty="0" smtClean="0"/>
              <a:t>3</a:t>
            </a:r>
            <a:r>
              <a:rPr lang="zh-CN" altLang="zh-CN" sz="2000" dirty="0" smtClean="0"/>
              <a:t>．审阅清算组的清算报告、讨论通过破产财产的处理和分配方案。</a:t>
            </a:r>
            <a:endParaRPr lang="en-US" altLang="zh-CN" sz="2000" dirty="0" smtClean="0"/>
          </a:p>
          <a:p>
            <a:endParaRPr lang="zh-CN" altLang="zh-CN" sz="2000" dirty="0" smtClean="0"/>
          </a:p>
          <a:p>
            <a:r>
              <a:rPr lang="zh-CN" altLang="zh-CN" sz="2000" dirty="0" smtClean="0"/>
              <a:t>另外还规定了债权人会议定期听取债务人破产整顿报告、申请终结破产整顿的权利。在实践中，我国还承认债权人会议监督破产管理人活动的权利。</a:t>
            </a:r>
            <a:endParaRPr lang="zh-CN" altLang="zh-CN" sz="2000" dirty="0" smtClean="0"/>
          </a:p>
          <a:p>
            <a:endParaRPr lang="zh-CN" altLang="en-US" sz="1600"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75809" name="Rectangle 1"/>
          <p:cNvSpPr>
            <a:spLocks noChangeArrowheads="1"/>
          </p:cNvSpPr>
          <p:nvPr/>
        </p:nvSpPr>
        <p:spPr bwMode="auto">
          <a:xfrm>
            <a:off x="899592" y="1495237"/>
            <a:ext cx="8028384" cy="421653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四、债权人会议的决议</a:t>
            </a:r>
            <a:endParaRPr kumimoji="0" lang="zh-CN" sz="28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债权人会议的决议指债权人会议在职权范围内，对会议议题进行讨论，由出席会议的有表决权的债权人通过表决，形成的一致意见或决定。</a:t>
            </a:r>
            <a:endParaRPr kumimoji="0" lang="en-US" alt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endParaRPr lang="en-US" altLang="zh-CN" sz="2000" dirty="0" smtClean="0">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债权人会议决议通过的条件，与世界上大多数国家规定的相同</a:t>
            </a:r>
            <a:endParaRPr kumimoji="0" 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由出席债权人会议的有表决权的债权人的过半数通过。</a:t>
            </a: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indent="266700" eaLnBrk="0" fontAlgn="base" hangingPunct="0">
              <a:spcBef>
                <a:spcPct val="0"/>
              </a:spcBef>
              <a:spcAft>
                <a:spcPct val="0"/>
              </a:spcAft>
            </a:pPr>
            <a:r>
              <a:rPr kumimoji="0" lang="en-US" alt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半数通过的债权人所代表的债权额，必须占无财产担保债权总额的半数以上。</a:t>
            </a:r>
            <a:endParaRPr kumimoji="0" lang="en-US" alt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indent="266700" eaLnBrk="0" fontAlgn="base" hangingPunct="0">
              <a:spcBef>
                <a:spcPct val="0"/>
              </a:spcBef>
              <a:spcAft>
                <a:spcPct val="0"/>
              </a:spcAft>
            </a:pPr>
            <a:endParaRPr lang="en-US" altLang="zh-CN" sz="2000" dirty="0" smtClean="0">
              <a:latin typeface="宋体" panose="02010600030101010101" pitchFamily="2" charset="-122"/>
              <a:ea typeface="宋体" panose="02010600030101010101" pitchFamily="2" charset="-122"/>
              <a:cs typeface="Times New Roman" panose="02020603050405020304" pitchFamily="18" charset="0"/>
            </a:endParaRPr>
          </a:p>
          <a:p>
            <a:pPr indent="266700" eaLnBrk="0" fontAlgn="base" hangingPunct="0">
              <a:spcBef>
                <a:spcPct val="0"/>
              </a:spcBef>
              <a:spcAft>
                <a:spcPct val="0"/>
              </a:spcAft>
            </a:pPr>
            <a:r>
              <a:rPr lang="zh-CN" altLang="zh-CN" sz="2000" dirty="0" smtClean="0"/>
              <a:t>债权人会议作出决议后</a:t>
            </a:r>
            <a:r>
              <a:rPr lang="en-US" altLang="zh-CN" sz="2000" dirty="0" smtClean="0"/>
              <a:t>7</a:t>
            </a:r>
            <a:r>
              <a:rPr lang="zh-CN" altLang="zh-CN" sz="2000" dirty="0" smtClean="0"/>
              <a:t>日内，债权人没有向人民法院提出异议的，决议生效，对全体债权人发生约束力。</a:t>
            </a:r>
            <a:endParaRPr lang="zh-CN" altLang="zh-CN" sz="2000" dirty="0" smtClean="0"/>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95736" y="274638"/>
            <a:ext cx="6037464" cy="1210146"/>
          </a:xfrm>
        </p:spPr>
        <p:txBody>
          <a:bodyPr>
            <a:normAutofit fontScale="90000"/>
          </a:bodyPr>
          <a:lstStyle/>
          <a:p>
            <a:r>
              <a:rPr lang="zh-CN" altLang="zh-CN" b="1" dirty="0" smtClean="0"/>
              <a:t>第四节 和解和整顿</a:t>
            </a:r>
            <a:br>
              <a:rPr lang="zh-CN" altLang="zh-CN" b="1" dirty="0" smtClean="0"/>
            </a:br>
            <a:endParaRPr lang="zh-CN" altLang="en-US" dirty="0"/>
          </a:p>
        </p:txBody>
      </p:sp>
      <p:sp>
        <p:nvSpPr>
          <p:cNvPr id="378881" name="Rectangle 1"/>
          <p:cNvSpPr>
            <a:spLocks noChangeArrowheads="1"/>
          </p:cNvSpPr>
          <p:nvPr/>
        </p:nvSpPr>
        <p:spPr bwMode="auto">
          <a:xfrm>
            <a:off x="827584" y="1779687"/>
            <a:ext cx="7848872" cy="4278094"/>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一、和解</a:t>
            </a:r>
            <a:endParaRPr kumimoji="0" lang="zh-CN" sz="28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（一）和解的概念</a:t>
            </a:r>
            <a:endParaRPr kumimoji="0" lang="zh-CN" sz="24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和解是指债务人和债权人会议就企业延期或减免清偿债务、企业进行整顿的计划等问题达成协议，经人民法院认可后，公告中止破产程序，从而使企业免于破产，使债务人重新获得复苏见会的一种法律制度。</a:t>
            </a:r>
            <a:endParaRPr kumimoji="0" lang="en-US" alt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endParaRPr kumimoji="0" lang="en-US" alt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它有以下特征：</a:t>
            </a: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lvl="0" indent="266700" eaLnBrk="0" fontAlgn="base" hangingPunct="0">
              <a:spcBef>
                <a:spcPct val="0"/>
              </a:spcBef>
              <a:spcAft>
                <a:spcPct val="0"/>
              </a:spcAft>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1</a:t>
            </a:r>
            <a:r>
              <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、和解以债务人向法院提出和解申请为必要条件。</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lvl="0" indent="266700" eaLnBrk="0" fontAlgn="base" hangingPunct="0">
              <a:spcBef>
                <a:spcPct val="0"/>
              </a:spcBef>
              <a:spcAft>
                <a:spcPct val="0"/>
              </a:spcAft>
            </a:pPr>
            <a:r>
              <a:rPr lang="en-US" altLang="zh-CN" sz="2000" dirty="0" smtClean="0"/>
              <a:t> 2</a:t>
            </a:r>
            <a:r>
              <a:rPr lang="zh-CN" altLang="zh-CN" sz="2000" dirty="0" smtClean="0"/>
              <a:t>、和解的成立取决于债权人的双重多数表决同意。</a:t>
            </a:r>
            <a:endParaRPr lang="en-US" altLang="zh-CN" sz="2000" dirty="0" smtClean="0"/>
          </a:p>
          <a:p>
            <a:pPr lvl="0" indent="266700" eaLnBrk="0" fontAlgn="base" hangingPunct="0">
              <a:spcBef>
                <a:spcPct val="0"/>
              </a:spcBef>
              <a:spcAft>
                <a:spcPct val="0"/>
              </a:spcAft>
            </a:pPr>
            <a:r>
              <a:rPr lang="en-US" altLang="zh-CN" sz="2000" dirty="0" smtClean="0"/>
              <a:t> 3</a:t>
            </a:r>
            <a:r>
              <a:rPr lang="zh-CN" altLang="zh-CN" sz="2000" dirty="0" smtClean="0"/>
              <a:t>、和解的成立须经法院的裁定认可。</a:t>
            </a:r>
            <a:endParaRPr lang="en-US" altLang="zh-CN" sz="2000" dirty="0" smtClean="0"/>
          </a:p>
          <a:p>
            <a:pPr lvl="0" indent="266700" eaLnBrk="0" fontAlgn="base" hangingPunct="0">
              <a:spcBef>
                <a:spcPct val="0"/>
              </a:spcBef>
              <a:spcAft>
                <a:spcPct val="0"/>
              </a:spcAft>
            </a:pPr>
            <a:r>
              <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r>
              <a:rPr lang="en-US" altLang="zh-CN" sz="2000" dirty="0" smtClean="0"/>
              <a:t>4</a:t>
            </a:r>
            <a:r>
              <a:rPr lang="zh-CN" altLang="zh-CN" sz="2000" dirty="0" smtClean="0"/>
              <a:t>、和解有优于破产程序的相对效力。</a:t>
            </a:r>
            <a:endParaRPr lang="en-US" altLang="zh-CN" sz="2000" dirty="0" smtClean="0"/>
          </a:p>
          <a:p>
            <a:pPr lvl="0" indent="266700" eaLnBrk="0" fontAlgn="base" hangingPunct="0">
              <a:spcBef>
                <a:spcPct val="0"/>
              </a:spcBef>
              <a:spcAft>
                <a:spcPct val="0"/>
              </a:spcAft>
            </a:pPr>
            <a:r>
              <a:rPr lang="en-US" altLang="zh-CN" sz="2000" dirty="0" smtClean="0"/>
              <a:t> 5</a:t>
            </a:r>
            <a:r>
              <a:rPr lang="zh-CN" altLang="zh-CN" sz="2000" dirty="0" smtClean="0"/>
              <a:t>、和解协议无强制执行力</a:t>
            </a: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TextBox 3"/>
          <p:cNvSpPr txBox="1"/>
          <p:nvPr/>
        </p:nvSpPr>
        <p:spPr>
          <a:xfrm>
            <a:off x="755576" y="1772816"/>
            <a:ext cx="7128792" cy="2676525"/>
          </a:xfrm>
          <a:prstGeom prst="rect">
            <a:avLst/>
          </a:prstGeom>
          <a:noFill/>
        </p:spPr>
        <p:txBody>
          <a:bodyPr wrap="square" rtlCol="0">
            <a:spAutoFit/>
          </a:bodyPr>
          <a:lstStyle/>
          <a:p>
            <a:r>
              <a:rPr lang="zh-CN" altLang="zh-CN" sz="2400" dirty="0" smtClean="0"/>
              <a:t>2、经济义务。经济义务是指经济法主体根据法律规定，或者为满足权利主体的要求，必须为或不为一定行为的责任。经济义务具有以下含义：</a:t>
            </a:r>
            <a:endParaRPr lang="zh-CN" altLang="zh-CN" sz="2400" dirty="0" smtClean="0"/>
          </a:p>
          <a:p>
            <a:r>
              <a:rPr lang="zh-CN" altLang="zh-CN" sz="2400" dirty="0" smtClean="0"/>
              <a:t>一是义务主体必须依照法定范围作出一定行为或不作出一定行为，以满足权利主体实</a:t>
            </a:r>
            <a:endParaRPr lang="zh-CN" altLang="zh-CN" sz="2400" dirty="0" smtClean="0"/>
          </a:p>
          <a:p>
            <a:r>
              <a:rPr lang="zh-CN" altLang="zh-CN" sz="2400" dirty="0" smtClean="0"/>
              <a:t>现其权利。</a:t>
            </a:r>
            <a:endParaRPr lang="zh-CN" altLang="zh-CN" sz="2400" dirty="0" smtClean="0"/>
          </a:p>
          <a:p>
            <a:r>
              <a:rPr lang="zh-CN" altLang="zh-CN" sz="2400" dirty="0" smtClean="0"/>
              <a:t>二是当主体不履行义务时应承担相应的法律责任。</a:t>
            </a:r>
            <a:r>
              <a:rPr lang="en-US" altLang="zh-CN" sz="2400" dirty="0" smtClean="0"/>
              <a:t> </a:t>
            </a:r>
            <a:endParaRPr lang="zh-CN" altLang="zh-CN" sz="2400"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067128" cy="346050"/>
          </a:xfrm>
        </p:spPr>
        <p:txBody>
          <a:bodyPr>
            <a:normAutofit fontScale="90000"/>
          </a:bodyPr>
          <a:lstStyle/>
          <a:p>
            <a:endParaRPr lang="zh-CN" altLang="en-US" dirty="0"/>
          </a:p>
        </p:txBody>
      </p:sp>
      <p:sp>
        <p:nvSpPr>
          <p:cNvPr id="379905" name="Rectangle 1"/>
          <p:cNvSpPr>
            <a:spLocks noChangeArrowheads="1"/>
          </p:cNvSpPr>
          <p:nvPr/>
        </p:nvSpPr>
        <p:spPr bwMode="auto">
          <a:xfrm>
            <a:off x="755576" y="908720"/>
            <a:ext cx="8028384" cy="6370975"/>
          </a:xfrm>
          <a:prstGeom prst="rect">
            <a:avLst/>
          </a:prstGeom>
          <a:noFill/>
          <a:ln w="9525">
            <a:noFill/>
            <a:miter lim="800000"/>
          </a:ln>
          <a:effectLst/>
        </p:spPr>
        <p:txBody>
          <a:bodyPr vert="horz" wrap="square" lIns="91440" tIns="45720" rIns="91440" bIns="45720" numCol="1" anchor="ctr" anchorCtr="0" compatLnSpc="1">
            <a:spAutoFit/>
          </a:bodyPr>
          <a:lstStyle/>
          <a:p>
            <a:r>
              <a:rPr kumimoji="0" lang="zh-CN" sz="28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（二）和解程序和法律效力</a:t>
            </a:r>
            <a:endParaRPr kumimoji="0" lang="en-US" altLang="zh-CN" sz="28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endParaRPr>
          </a:p>
          <a:p>
            <a:endParaRPr lang="en-US" altLang="zh-CN" sz="2400" dirty="0" smtClean="0">
              <a:latin typeface="宋体" panose="02010600030101010101" pitchFamily="2" charset="-122"/>
              <a:ea typeface="宋体" panose="02010600030101010101" pitchFamily="2" charset="-122"/>
              <a:cs typeface="Times New Roman" panose="02020603050405020304" pitchFamily="18" charset="0"/>
            </a:endParaRPr>
          </a:p>
          <a:p>
            <a:r>
              <a:rPr lang="zh-CN" altLang="zh-CN" sz="2400" dirty="0" smtClean="0"/>
              <a:t>整顿申请提出后，企业应当向债权人会议提出和解协议草案。</a:t>
            </a:r>
            <a:endParaRPr lang="zh-CN" altLang="zh-CN" sz="2400" dirty="0" smtClean="0"/>
          </a:p>
          <a:p>
            <a:r>
              <a:rPr lang="zh-CN" altLang="zh-CN" sz="2400" dirty="0" smtClean="0"/>
              <a:t>和解协议草案应当具有下列内容：清偿债务的财产来源；清偿债务的办法；清偿债务的期限。被申请整顿的企业如果要求减少债务的，还应当写明请求减少的数额。</a:t>
            </a:r>
            <a:endParaRPr lang="en-US" altLang="zh-CN" sz="2400" dirty="0" smtClean="0"/>
          </a:p>
          <a:p>
            <a:endParaRPr lang="en-US" altLang="zh-CN" sz="2400" dirty="0" smtClean="0"/>
          </a:p>
          <a:p>
            <a:r>
              <a:rPr lang="zh-CN" altLang="zh-CN" sz="2400" dirty="0" smtClean="0"/>
              <a:t>和解协议成立，确定了债务人与债权人之间新的法律关系，具有以下效力：</a:t>
            </a:r>
            <a:endParaRPr lang="zh-CN" altLang="zh-CN" sz="2400" dirty="0" smtClean="0"/>
          </a:p>
          <a:p>
            <a:r>
              <a:rPr lang="en-US" altLang="zh-CN" sz="2400" dirty="0" smtClean="0"/>
              <a:t>1</a:t>
            </a:r>
            <a:r>
              <a:rPr lang="zh-CN" altLang="zh-CN" sz="2400" dirty="0" smtClean="0"/>
              <a:t>、对债务人的效力，</a:t>
            </a:r>
            <a:endParaRPr lang="zh-CN" altLang="zh-CN" sz="2400" dirty="0" smtClean="0"/>
          </a:p>
          <a:p>
            <a:r>
              <a:rPr lang="en-US" altLang="zh-CN" sz="2400" dirty="0" smtClean="0"/>
              <a:t>2</a:t>
            </a:r>
            <a:r>
              <a:rPr lang="zh-CN" altLang="zh-CN" sz="2400" dirty="0" smtClean="0"/>
              <a:t>、对债权人的效力，及于全体债权人。</a:t>
            </a:r>
            <a:endParaRPr lang="zh-CN" altLang="zh-CN" sz="2400" dirty="0" smtClean="0"/>
          </a:p>
          <a:p>
            <a:r>
              <a:rPr lang="en-US" altLang="zh-CN" sz="2400" dirty="0" smtClean="0"/>
              <a:t>3</a:t>
            </a:r>
            <a:r>
              <a:rPr lang="zh-CN" altLang="zh-CN" sz="2400" dirty="0" smtClean="0"/>
              <a:t>、和解协议没有执行力。</a:t>
            </a:r>
            <a:endParaRPr lang="zh-CN" altLang="zh-CN" sz="2400" dirty="0" smtClean="0"/>
          </a:p>
          <a:p>
            <a:r>
              <a:rPr lang="en-US" altLang="zh-CN" sz="2400" dirty="0" smtClean="0"/>
              <a:t>4</a:t>
            </a:r>
            <a:r>
              <a:rPr lang="zh-CN" altLang="zh-CN" sz="2400" dirty="0" smtClean="0"/>
              <a:t>、和解协议的终结是在和解协议履行期届满或债务人按协议履行了义务</a:t>
            </a:r>
            <a:endParaRPr lang="zh-CN" altLang="zh-CN" sz="2400" dirty="0" smtClean="0"/>
          </a:p>
          <a:p>
            <a:endParaRPr lang="zh-CN" altLang="zh-CN" sz="2400" dirty="0" smtClean="0"/>
          </a:p>
          <a:p>
            <a:pPr marL="0" marR="0" lvl="0" indent="200025" algn="l" defTabSz="914400" rtl="0" eaLnBrk="1" fontAlgn="base" latinLnBrk="0" hangingPunct="1">
              <a:lnSpc>
                <a:spcPct val="100000"/>
              </a:lnSpc>
              <a:spcBef>
                <a:spcPct val="0"/>
              </a:spcBef>
              <a:spcAft>
                <a:spcPct val="0"/>
              </a:spcAft>
              <a:buClrTx/>
              <a:buSzTx/>
              <a:buFontTx/>
              <a:buNone/>
            </a:pP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80929" name="Rectangle 1"/>
          <p:cNvSpPr>
            <a:spLocks noChangeArrowheads="1"/>
          </p:cNvSpPr>
          <p:nvPr/>
        </p:nvSpPr>
        <p:spPr bwMode="auto">
          <a:xfrm>
            <a:off x="971600" y="1322044"/>
            <a:ext cx="8172400" cy="403187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二、整顿</a:t>
            </a:r>
            <a:endParaRPr kumimoji="0" lang="en-US" alt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endParaRPr kumimoji="0" lang="zh-CN" sz="32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整顿是指债权人提出破产申请，人民法院受理后，被申请破产企业的上级主管部门为挽救和振兴该企业，向人民法院提出整顿申请，按照对该企业的整顿计划和方案进行整顿，使企业走出困境，获取新生的一种法律制度。</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endParaRPr lang="en-US" altLang="zh-CN" sz="2400" dirty="0" smtClean="0">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整顿是在法院中止破产程序后开始的，不属于破产程序的组成部分。和解是前提，整顿是目的，所以整顿在破产法中占有很重要的地位。</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81953" name="Rectangle 1"/>
          <p:cNvSpPr>
            <a:spLocks noChangeArrowheads="1"/>
          </p:cNvSpPr>
          <p:nvPr/>
        </p:nvSpPr>
        <p:spPr bwMode="auto">
          <a:xfrm>
            <a:off x="827584" y="1410355"/>
            <a:ext cx="8316416" cy="5447645"/>
          </a:xfrm>
          <a:prstGeom prst="rect">
            <a:avLst/>
          </a:prstGeom>
          <a:noFill/>
          <a:ln w="9525">
            <a:noFill/>
            <a:miter lim="800000"/>
          </a:ln>
          <a:effectLst/>
        </p:spPr>
        <p:txBody>
          <a:bodyPr vert="horz" wrap="square" lIns="91440" tIns="45720" rIns="91440" bIns="45720" numCol="1" anchor="ctr" anchorCtr="0" compatLnSpc="1">
            <a:spAutoFit/>
          </a:bodyPr>
          <a:lstStyle/>
          <a:p>
            <a:r>
              <a:rPr kumimoji="0" lang="zh-CN" sz="28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（一）提出整顿申请的条件</a:t>
            </a:r>
            <a:endParaRPr kumimoji="0" lang="en-US" altLang="zh-CN" sz="28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endParaRPr>
          </a:p>
          <a:p>
            <a:endParaRPr lang="en-US" altLang="zh-CN" sz="2400" dirty="0" smtClean="0">
              <a:latin typeface="宋体" panose="02010600030101010101" pitchFamily="2" charset="-122"/>
              <a:ea typeface="宋体" panose="02010600030101010101" pitchFamily="2" charset="-122"/>
              <a:cs typeface="Times New Roman" panose="02020603050405020304" pitchFamily="18" charset="0"/>
            </a:endParaRPr>
          </a:p>
          <a:p>
            <a:r>
              <a:rPr lang="zh-CN" altLang="zh-CN" sz="2400" dirty="0" smtClean="0"/>
              <a:t>整顿程序开始，需具备以下条件：</a:t>
            </a:r>
            <a:endParaRPr lang="zh-CN" altLang="zh-CN" sz="2400" dirty="0" smtClean="0"/>
          </a:p>
          <a:p>
            <a:r>
              <a:rPr lang="en-US" altLang="zh-CN" sz="2400" dirty="0" smtClean="0"/>
              <a:t>1</a:t>
            </a:r>
            <a:r>
              <a:rPr lang="zh-CN" altLang="zh-CN" sz="2400" dirty="0" smtClean="0"/>
              <a:t>、由债权人申请破产的案件；</a:t>
            </a:r>
            <a:endParaRPr lang="zh-CN" altLang="zh-CN" sz="2400" dirty="0" smtClean="0"/>
          </a:p>
          <a:p>
            <a:r>
              <a:rPr lang="en-US" altLang="zh-CN" sz="2400" dirty="0" smtClean="0"/>
              <a:t>2</a:t>
            </a:r>
            <a:r>
              <a:rPr lang="zh-CN" altLang="zh-CN" sz="2400" dirty="0" smtClean="0"/>
              <a:t>、整顿申请由被申请破产企业的主管部门提出；</a:t>
            </a:r>
            <a:endParaRPr lang="zh-CN" altLang="zh-CN" sz="2400" dirty="0" smtClean="0"/>
          </a:p>
          <a:p>
            <a:r>
              <a:rPr lang="en-US" altLang="zh-CN" sz="2400" dirty="0" smtClean="0"/>
              <a:t>3</a:t>
            </a:r>
            <a:r>
              <a:rPr lang="zh-CN" altLang="zh-CN" sz="2400" dirty="0" smtClean="0"/>
              <a:t>、整顿申请须在债务人被宣告破产前提出；</a:t>
            </a:r>
            <a:endParaRPr lang="zh-CN" altLang="zh-CN" sz="2400" dirty="0" smtClean="0"/>
          </a:p>
          <a:p>
            <a:r>
              <a:rPr lang="en-US" altLang="zh-CN" sz="2400" dirty="0" smtClean="0"/>
              <a:t>4</a:t>
            </a:r>
            <a:r>
              <a:rPr lang="zh-CN" altLang="zh-CN" sz="2400" dirty="0" smtClean="0"/>
              <a:t>、整顿的期限不超过</a:t>
            </a:r>
            <a:r>
              <a:rPr lang="en-US" altLang="zh-CN" sz="2400" dirty="0" smtClean="0"/>
              <a:t>2</a:t>
            </a:r>
            <a:r>
              <a:rPr lang="zh-CN" altLang="zh-CN" sz="2400" dirty="0" smtClean="0"/>
              <a:t>年。</a:t>
            </a:r>
            <a:endParaRPr lang="en-US" altLang="zh-CN" sz="2400" dirty="0" smtClean="0"/>
          </a:p>
          <a:p>
            <a:endParaRPr lang="zh-CN" altLang="zh-CN" sz="2400" dirty="0" smtClean="0"/>
          </a:p>
          <a:p>
            <a:r>
              <a:rPr lang="en-US" altLang="zh-CN" sz="2800" dirty="0" smtClean="0">
                <a:solidFill>
                  <a:schemeClr val="accent5"/>
                </a:solidFill>
              </a:rPr>
              <a:t>(</a:t>
            </a:r>
            <a:r>
              <a:rPr lang="zh-CN" altLang="zh-CN" sz="2800" dirty="0" smtClean="0">
                <a:solidFill>
                  <a:schemeClr val="accent5"/>
                </a:solidFill>
              </a:rPr>
              <a:t>二</a:t>
            </a:r>
            <a:r>
              <a:rPr lang="en-US" altLang="zh-CN" sz="2800" dirty="0" smtClean="0">
                <a:solidFill>
                  <a:schemeClr val="accent5"/>
                </a:solidFill>
              </a:rPr>
              <a:t>)</a:t>
            </a:r>
            <a:r>
              <a:rPr lang="zh-CN" altLang="zh-CN" sz="2800" dirty="0" smtClean="0">
                <a:solidFill>
                  <a:schemeClr val="accent5"/>
                </a:solidFill>
              </a:rPr>
              <a:t>整顿的进行</a:t>
            </a:r>
            <a:endParaRPr lang="en-US" altLang="zh-CN" sz="2800" dirty="0" smtClean="0">
              <a:solidFill>
                <a:schemeClr val="accent5"/>
              </a:solidFill>
            </a:endParaRPr>
          </a:p>
          <a:p>
            <a:r>
              <a:rPr lang="zh-CN" altLang="zh-CN" sz="2400" dirty="0" smtClean="0"/>
              <a:t>企业整顿的主持机关是其上级主管部门。主管部门主持整顿后，应组成特别管理机构，指定具体人员专门负责企业整顿工作。</a:t>
            </a:r>
            <a:endParaRPr lang="zh-CN" altLang="zh-CN" sz="2400" dirty="0" smtClean="0"/>
          </a:p>
          <a:p>
            <a:endParaRPr lang="zh-CN" altLang="zh-CN" sz="2800" dirty="0" smtClean="0">
              <a:solidFill>
                <a:schemeClr val="accent5"/>
              </a:solidFill>
            </a:endParaRPr>
          </a:p>
          <a:p>
            <a:pPr marL="0" marR="0" lvl="0" indent="200025" algn="l" defTabSz="914400" rtl="0" eaLnBrk="1" fontAlgn="base" latinLnBrk="0" hangingPunct="1">
              <a:lnSpc>
                <a:spcPct val="100000"/>
              </a:lnSpc>
              <a:spcBef>
                <a:spcPct val="0"/>
              </a:spcBef>
              <a:spcAft>
                <a:spcPct val="0"/>
              </a:spcAft>
              <a:buClrTx/>
              <a:buSzTx/>
              <a:buFontTx/>
              <a:buNone/>
            </a:pP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82977" name="Rectangle 1"/>
          <p:cNvSpPr>
            <a:spLocks noChangeArrowheads="1"/>
          </p:cNvSpPr>
          <p:nvPr/>
        </p:nvSpPr>
        <p:spPr bwMode="auto">
          <a:xfrm>
            <a:off x="827584" y="1557372"/>
            <a:ext cx="8100392" cy="495520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（三）整顿终结</a:t>
            </a:r>
            <a:endParaRPr kumimoji="0" lang="zh-CN" sz="28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整顿程序的终结分为正常终结和非正常终结。正常终结有两种情况：一是经过整顿，企业能够按照和解协议清偿债务的，人民法院应当终结都该企业的破产程序并且予以公告；二是整顿期满。</a:t>
            </a:r>
            <a:r>
              <a:rPr lang="zh-CN" altLang="zh-CN" sz="2400" dirty="0" smtClean="0"/>
              <a:t>非正常终结有下列三种情形：</a:t>
            </a:r>
            <a:endParaRPr lang="zh-CN" altLang="zh-CN" sz="2400" dirty="0" smtClean="0"/>
          </a:p>
          <a:p>
            <a:r>
              <a:rPr lang="en-US" altLang="zh-CN" sz="2400" dirty="0" smtClean="0"/>
              <a:t>1</a:t>
            </a:r>
            <a:r>
              <a:rPr lang="zh-CN" altLang="zh-CN" sz="2400" dirty="0" smtClean="0"/>
              <a:t>、不执行和解协议的；</a:t>
            </a:r>
            <a:endParaRPr lang="zh-CN" altLang="zh-CN" sz="2400" dirty="0" smtClean="0"/>
          </a:p>
          <a:p>
            <a:r>
              <a:rPr lang="en-US" altLang="zh-CN" sz="2400" dirty="0" smtClean="0"/>
              <a:t>2</a:t>
            </a:r>
            <a:r>
              <a:rPr lang="zh-CN" altLang="zh-CN" sz="2400" dirty="0" smtClean="0"/>
              <a:t>、财务状况继续恶化，债权人会议申请终结整顿的；</a:t>
            </a:r>
            <a:endParaRPr lang="zh-CN" altLang="zh-CN" sz="2400" dirty="0" smtClean="0"/>
          </a:p>
          <a:p>
            <a:r>
              <a:rPr lang="en-US" altLang="zh-CN" sz="2400" dirty="0" smtClean="0"/>
              <a:t>3</a:t>
            </a:r>
            <a:r>
              <a:rPr lang="zh-CN" altLang="zh-CN" sz="2400" dirty="0" smtClean="0"/>
              <a:t>、有严重损害债权人利益的行为的。</a:t>
            </a:r>
            <a:endParaRPr lang="en-US" altLang="zh-CN" sz="2400" dirty="0" smtClean="0"/>
          </a:p>
          <a:p>
            <a:endParaRPr lang="en-US" altLang="zh-CN" sz="2400" dirty="0" smtClean="0"/>
          </a:p>
          <a:p>
            <a:r>
              <a:rPr lang="zh-CN" altLang="zh-CN" sz="2400" dirty="0" smtClean="0"/>
              <a:t>具体包括：隐匿、私分或者无偿转让财产；非正常压价出售财产；对原来没有财产担保的债务提供财产担保；对为到期的债务提前清偿；放弃自己的债权。</a:t>
            </a:r>
            <a:endParaRPr lang="zh-CN" altLang="zh-CN" sz="2400" dirty="0" smtClean="0"/>
          </a:p>
          <a:p>
            <a:pPr marL="0" marR="0" lvl="0" indent="266700" algn="l" defTabSz="914400" rtl="0" eaLnBrk="0" fontAlgn="base" latinLnBrk="0" hangingPunct="0">
              <a:lnSpc>
                <a:spcPct val="100000"/>
              </a:lnSpc>
              <a:spcBef>
                <a:spcPct val="0"/>
              </a:spcBef>
              <a:spcAft>
                <a:spcPct val="0"/>
              </a:spcAft>
              <a:buClrTx/>
              <a:buSzTx/>
              <a:buFontTx/>
              <a:buNone/>
            </a:pP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260648"/>
            <a:ext cx="7776000" cy="1143000"/>
          </a:xfrm>
        </p:spPr>
        <p:txBody>
          <a:bodyPr/>
          <a:lstStyle/>
          <a:p>
            <a:r>
              <a:rPr lang="zh-CN" altLang="zh-CN" b="1" dirty="0" smtClean="0"/>
              <a:t>第五节</a:t>
            </a:r>
            <a:r>
              <a:rPr lang="en-US" altLang="zh-CN" b="1" dirty="0" smtClean="0"/>
              <a:t>    </a:t>
            </a:r>
            <a:r>
              <a:rPr lang="zh-CN" altLang="zh-CN" b="1" dirty="0" smtClean="0"/>
              <a:t>破产宣告和破产清算</a:t>
            </a:r>
            <a:endParaRPr lang="zh-CN" altLang="zh-CN" b="1" dirty="0"/>
          </a:p>
        </p:txBody>
      </p:sp>
      <p:sp>
        <p:nvSpPr>
          <p:cNvPr id="384001" name="Rectangle 1"/>
          <p:cNvSpPr>
            <a:spLocks noChangeArrowheads="1"/>
          </p:cNvSpPr>
          <p:nvPr/>
        </p:nvSpPr>
        <p:spPr bwMode="auto">
          <a:xfrm>
            <a:off x="1043608" y="1256467"/>
            <a:ext cx="8316416" cy="581697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一、破产宣告</a:t>
            </a:r>
            <a:endParaRPr kumimoji="0" lang="zh-CN" sz="32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破产宣告是法院对债务人不能清偿到期债务的事实做出的法律上的判定。</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endParaRPr lang="en-US" altLang="zh-CN" sz="2400" dirty="0" smtClean="0">
              <a:latin typeface="宋体" panose="02010600030101010101" pitchFamily="2" charset="-122"/>
              <a:ea typeface="宋体" panose="02010600030101010101" pitchFamily="2" charset="-122"/>
              <a:cs typeface="Times New Roman" panose="02020603050405020304" pitchFamily="18" charset="0"/>
            </a:endParaRPr>
          </a:p>
          <a:p>
            <a:r>
              <a:rPr lang="en-US" altLang="zh-CN" sz="2800" dirty="0" smtClean="0">
                <a:solidFill>
                  <a:schemeClr val="accent5"/>
                </a:solidFill>
              </a:rPr>
              <a:t> (</a:t>
            </a:r>
            <a:r>
              <a:rPr lang="zh-CN" altLang="zh-CN" sz="2800" dirty="0" smtClean="0">
                <a:solidFill>
                  <a:schemeClr val="accent5"/>
                </a:solidFill>
              </a:rPr>
              <a:t>一</a:t>
            </a:r>
            <a:r>
              <a:rPr lang="en-US" altLang="zh-CN" sz="2800" dirty="0" smtClean="0">
                <a:solidFill>
                  <a:schemeClr val="accent5"/>
                </a:solidFill>
              </a:rPr>
              <a:t>)</a:t>
            </a:r>
            <a:r>
              <a:rPr lang="zh-CN" altLang="zh-CN" sz="2800" dirty="0" smtClean="0">
                <a:solidFill>
                  <a:schemeClr val="accent5"/>
                </a:solidFill>
              </a:rPr>
              <a:t>破产宣告具有以下特征</a:t>
            </a:r>
            <a:r>
              <a:rPr lang="zh-CN" altLang="zh-CN" sz="2400" dirty="0" smtClean="0"/>
              <a:t>：</a:t>
            </a:r>
            <a:endParaRPr lang="zh-CN" altLang="zh-CN" sz="2400" dirty="0" smtClean="0"/>
          </a:p>
          <a:p>
            <a:r>
              <a:rPr lang="en-US" altLang="zh-CN" sz="2400" dirty="0" smtClean="0"/>
              <a:t>1</a:t>
            </a:r>
            <a:r>
              <a:rPr lang="zh-CN" altLang="zh-CN" sz="2400" dirty="0" smtClean="0"/>
              <a:t>、破产宣告只能适用于不能清偿到期债务的债务人，对能够清偿债务的债务人，不能适用破产宣告。</a:t>
            </a:r>
            <a:endParaRPr lang="zh-CN" altLang="zh-CN" sz="2400" dirty="0" smtClean="0"/>
          </a:p>
          <a:p>
            <a:r>
              <a:rPr lang="en-US" altLang="zh-CN" sz="2400" dirty="0" smtClean="0"/>
              <a:t>2</a:t>
            </a:r>
            <a:r>
              <a:rPr lang="zh-CN" altLang="zh-CN" sz="2400" dirty="0" smtClean="0"/>
              <a:t>、破产宣告是审理破产案件的人民法院的司法审判行为，除法院以外的其他任何机构都不得作出破产宣告。法院享有专属管辖权。</a:t>
            </a:r>
            <a:endParaRPr lang="zh-CN" altLang="zh-CN" sz="2400" dirty="0" smtClean="0"/>
          </a:p>
          <a:p>
            <a:r>
              <a:rPr lang="en-US" altLang="zh-CN" sz="2400" dirty="0" smtClean="0"/>
              <a:t>3</a:t>
            </a:r>
            <a:r>
              <a:rPr lang="zh-CN" altLang="zh-CN" sz="2400" dirty="0" smtClean="0"/>
              <a:t>、破产宣告是开始破产清算的标志，是通过破产程序公平分配债务人财产的核心阶段。</a:t>
            </a:r>
            <a:endParaRPr lang="zh-CN" altLang="zh-CN" sz="2400" dirty="0" smtClean="0"/>
          </a:p>
          <a:p>
            <a:r>
              <a:rPr lang="en-US" altLang="zh-CN" sz="2400" dirty="0" smtClean="0"/>
              <a:t>4</a:t>
            </a:r>
            <a:r>
              <a:rPr lang="zh-CN" altLang="zh-CN" sz="2400" dirty="0" smtClean="0"/>
              <a:t>、破产宣告发生《破产法》规定的程序效力，主要是限制债权人、债务人及其他利害关系人的权利。</a:t>
            </a:r>
            <a:endParaRPr lang="zh-CN" altLang="zh-CN" sz="2400" dirty="0" smtClean="0"/>
          </a:p>
          <a:p>
            <a:pPr marL="0" marR="0" lvl="0" indent="266700" algn="l" defTabSz="914400" rtl="0" eaLnBrk="0" fontAlgn="base" latinLnBrk="0" hangingPunct="0">
              <a:lnSpc>
                <a:spcPct val="100000"/>
              </a:lnSpc>
              <a:spcBef>
                <a:spcPct val="0"/>
              </a:spcBef>
              <a:spcAft>
                <a:spcPct val="0"/>
              </a:spcAft>
              <a:buClrTx/>
              <a:buSzTx/>
              <a:buFontTx/>
              <a:buNone/>
            </a:pP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85025" name="Rectangle 1"/>
          <p:cNvSpPr>
            <a:spLocks noChangeArrowheads="1"/>
          </p:cNvSpPr>
          <p:nvPr/>
        </p:nvSpPr>
        <p:spPr bwMode="auto">
          <a:xfrm>
            <a:off x="755576" y="1412776"/>
            <a:ext cx="8100392" cy="5201424"/>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33375" algn="l"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8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二</a:t>
            </a:r>
            <a:r>
              <a:rPr kumimoji="0" lang="en-US" altLang="zh-CN" sz="28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8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出现下列情形之一时，人民法院能够裁定宣告企业破产：</a:t>
            </a:r>
            <a:endParaRPr kumimoji="0" lang="zh-CN" altLang="en-US" sz="28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、企业因经营管理不善造成严重亏损，不能清偿到期债务且与债权人不能达成和解协议的；</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、债务人不履行或不能履行和解协议的；</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、在企业整顿期间，由于非正常原因导致终结整顿的；</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、企业整顿期满，不能按照和解协议清偿债务的。</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endParaRPr lang="en-US" altLang="zh-CN" sz="2400" dirty="0" smtClean="0">
              <a:latin typeface="宋体" panose="02010600030101010101" pitchFamily="2" charset="-122"/>
              <a:ea typeface="宋体" panose="02010600030101010101" pitchFamily="2" charset="-122"/>
              <a:cs typeface="Times New Roman" panose="02020603050405020304" pitchFamily="18" charset="0"/>
            </a:endParaRPr>
          </a:p>
          <a:p>
            <a:r>
              <a:rPr lang="zh-CN" altLang="zh-CN" sz="3200" b="1" dirty="0" smtClean="0">
                <a:solidFill>
                  <a:schemeClr val="accent5"/>
                </a:solidFill>
              </a:rPr>
              <a:t>二、破产清算</a:t>
            </a:r>
            <a:endParaRPr lang="zh-CN" altLang="zh-CN" sz="3200" b="1" dirty="0" smtClean="0">
              <a:solidFill>
                <a:schemeClr val="accent5"/>
              </a:solidFill>
            </a:endParaRPr>
          </a:p>
          <a:p>
            <a:r>
              <a:rPr lang="zh-CN" altLang="zh-CN" sz="2800" dirty="0" smtClean="0">
                <a:solidFill>
                  <a:schemeClr val="accent5"/>
                </a:solidFill>
              </a:rPr>
              <a:t>（一）清算组的组成和职责</a:t>
            </a:r>
            <a:endParaRPr lang="zh-CN" altLang="zh-CN" sz="2800" dirty="0" smtClean="0">
              <a:solidFill>
                <a:schemeClr val="accent5"/>
              </a:solidFill>
            </a:endParaRPr>
          </a:p>
          <a:p>
            <a:r>
              <a:rPr lang="zh-CN" altLang="zh-CN" sz="2400" dirty="0" smtClean="0"/>
              <a:t>清算组，又称清算组织或破产管理人，是指破产程序中专门负责破产财产的管理、变价和分配的职能机构。</a:t>
            </a:r>
            <a:endParaRPr lang="zh-CN" altLang="zh-CN" sz="2400" dirty="0" smtClean="0"/>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86049" name="Rectangle 1"/>
          <p:cNvSpPr>
            <a:spLocks noChangeArrowheads="1"/>
          </p:cNvSpPr>
          <p:nvPr/>
        </p:nvSpPr>
        <p:spPr bwMode="auto">
          <a:xfrm>
            <a:off x="611560" y="1680772"/>
            <a:ext cx="8352928" cy="421653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清算组的职责包括：</a:t>
            </a:r>
            <a:endParaRPr kumimoji="0" lang="en-US" altLang="zh-CN" sz="24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endParaRPr>
          </a:p>
          <a:p>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）向人民法院负责并报告工作；（</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）完成人民法院依法制定的其他事项；（</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）列席债权人会议并接受监督；（</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）组织有关人员查明破产企业实有财产；（</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）对破产财产及时登记、清理、审计、评估、变价；（</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6</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）制作破产财产明细表、资产负债表；（</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7</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）提交清算报告；（</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8</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）通知债权人领取财产；（</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9</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）办理破产企业注销登记。</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endParaRPr lang="en-US" altLang="zh-CN" sz="2400" dirty="0" smtClean="0">
              <a:latin typeface="宋体" panose="02010600030101010101" pitchFamily="2" charset="-122"/>
              <a:ea typeface="宋体" panose="02010600030101010101" pitchFamily="2" charset="-122"/>
              <a:cs typeface="Times New Roman" panose="02020603050405020304" pitchFamily="18" charset="0"/>
            </a:endParaRPr>
          </a:p>
          <a:p>
            <a:r>
              <a:rPr lang="zh-CN" altLang="zh-CN" sz="2800" dirty="0" smtClean="0">
                <a:solidFill>
                  <a:schemeClr val="accent5"/>
                </a:solidFill>
              </a:rPr>
              <a:t> （二）破产财产</a:t>
            </a:r>
            <a:r>
              <a:rPr lang="en-US" altLang="zh-CN" sz="2800" dirty="0" smtClean="0">
                <a:solidFill>
                  <a:schemeClr val="accent5"/>
                </a:solidFill>
              </a:rPr>
              <a:t> </a:t>
            </a:r>
            <a:endParaRPr lang="zh-CN" altLang="zh-CN" sz="2800" dirty="0" smtClean="0">
              <a:solidFill>
                <a:schemeClr val="accent5"/>
              </a:solidFill>
            </a:endParaRPr>
          </a:p>
          <a:p>
            <a:r>
              <a:rPr lang="zh-CN" altLang="zh-CN" sz="2400" dirty="0" smtClean="0"/>
              <a:t>破产财产指破产宣告时至破产程序终结期间，归清算组占有、支配并用于破产分配的破产人的全部财产的总和。</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87074" name="Rectangle 2"/>
          <p:cNvSpPr>
            <a:spLocks noChangeArrowheads="1"/>
          </p:cNvSpPr>
          <p:nvPr/>
        </p:nvSpPr>
        <p:spPr bwMode="auto">
          <a:xfrm>
            <a:off x="755576" y="1628800"/>
            <a:ext cx="8028384" cy="643253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破产财产具有以下特征</a:t>
            </a: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、破产财产必须是破产人的责任财产。</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、破产财产是能够受破产分配的财产。</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、破产财产受清算组的占有和支配。</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4</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、破产财产是法律明文规定范围内的财产。</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endParaRPr lang="en-US" altLang="zh-CN" sz="2400" dirty="0" smtClean="0">
              <a:latin typeface="Arial" panose="020B0604020202020204" pitchFamily="34" charset="0"/>
              <a:ea typeface="宋体" panose="02010600030101010101" pitchFamily="2" charset="-122"/>
              <a:cs typeface="Times New Roman" panose="02020603050405020304" pitchFamily="18" charset="0"/>
            </a:endParaRPr>
          </a:p>
          <a:p>
            <a:r>
              <a:rPr lang="zh-CN" altLang="zh-CN" sz="2400" dirty="0" smtClean="0"/>
              <a:t> </a:t>
            </a:r>
            <a:r>
              <a:rPr lang="zh-CN" altLang="zh-CN" sz="2800" dirty="0" smtClean="0">
                <a:solidFill>
                  <a:schemeClr val="accent5"/>
                </a:solidFill>
              </a:rPr>
              <a:t>（三）与破产有关的各项权利</a:t>
            </a:r>
            <a:endParaRPr lang="zh-CN" altLang="zh-CN" sz="2400" dirty="0" smtClean="0">
              <a:solidFill>
                <a:schemeClr val="accent5"/>
              </a:solidFill>
            </a:endParaRPr>
          </a:p>
          <a:p>
            <a:r>
              <a:rPr lang="en-US" altLang="zh-CN" sz="2400" dirty="0" smtClean="0"/>
              <a:t>1</a:t>
            </a:r>
            <a:r>
              <a:rPr lang="zh-CN" altLang="zh-CN" sz="2400" dirty="0" smtClean="0"/>
              <a:t>、破产取回权</a:t>
            </a:r>
            <a:endParaRPr lang="en-US" altLang="zh-CN" sz="2400" dirty="0" smtClean="0"/>
          </a:p>
          <a:p>
            <a:r>
              <a:rPr lang="en-US" altLang="zh-CN" sz="2400" dirty="0" smtClean="0"/>
              <a:t>2</a:t>
            </a:r>
            <a:r>
              <a:rPr lang="zh-CN" altLang="zh-CN" sz="2400" dirty="0" smtClean="0"/>
              <a:t>、破产否认权</a:t>
            </a:r>
            <a:endParaRPr lang="en-US" altLang="zh-CN" sz="2400" dirty="0" smtClean="0"/>
          </a:p>
          <a:p>
            <a:r>
              <a:rPr lang="en-US" altLang="zh-CN" sz="2400" dirty="0" smtClean="0"/>
              <a:t>3</a:t>
            </a:r>
            <a:r>
              <a:rPr lang="zh-CN" altLang="zh-CN" sz="2400" dirty="0" smtClean="0"/>
              <a:t>、破产别除权</a:t>
            </a:r>
            <a:endParaRPr lang="en-US" altLang="zh-CN" sz="2400" dirty="0" smtClean="0"/>
          </a:p>
          <a:p>
            <a:r>
              <a:rPr lang="en-US" altLang="zh-CN" sz="2400" dirty="0" smtClean="0"/>
              <a:t>4</a:t>
            </a:r>
            <a:r>
              <a:rPr lang="zh-CN" altLang="zh-CN" sz="2400" dirty="0" smtClean="0"/>
              <a:t>、破产抵销权</a:t>
            </a:r>
            <a:endParaRPr lang="en-US" altLang="zh-CN" sz="2400" dirty="0" smtClean="0"/>
          </a:p>
          <a:p>
            <a:endParaRPr lang="en-US" altLang="zh-CN" sz="2400" dirty="0" smtClean="0"/>
          </a:p>
          <a:p>
            <a:endParaRPr lang="zh-CN" altLang="zh-CN" sz="2400" dirty="0" smtClean="0"/>
          </a:p>
          <a:p>
            <a:endParaRPr lang="zh-CN" altLang="zh-CN" sz="2400" dirty="0" smtClean="0"/>
          </a:p>
          <a:p>
            <a:endParaRPr lang="zh-CN" altLang="zh-CN" sz="2400" dirty="0" smtClean="0"/>
          </a:p>
          <a:p>
            <a:endParaRPr lang="zh-CN" altLang="zh-CN" sz="2400" dirty="0" smtClean="0"/>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88097" name="Rectangle 1"/>
          <p:cNvSpPr>
            <a:spLocks noChangeArrowheads="1"/>
          </p:cNvSpPr>
          <p:nvPr/>
        </p:nvSpPr>
        <p:spPr bwMode="auto">
          <a:xfrm>
            <a:off x="899592" y="1628800"/>
            <a:ext cx="8028384" cy="390876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（四）破产债权</a:t>
            </a:r>
            <a:endParaRPr kumimoji="0" lang="en-US" altLang="zh-CN" sz="28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endParaRPr kumimoji="0" lang="zh-CN" sz="28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破产债权是破产宣告前成立的、对破产企业享有的、可以通过破产程序受偿的财产请求权。</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pP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、破产权的特征</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破产权具有以下特征：（</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）破产债权是对人请求权；（</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）破产债权成立于破产宣告前；（</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）破产债权是财产请求权；（</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）破产债权是可以强制执行的请求权；（</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）破产债权是无财产担保的债权。</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89121" name="Rectangle 1"/>
          <p:cNvSpPr>
            <a:spLocks noChangeArrowheads="1"/>
          </p:cNvSpPr>
          <p:nvPr/>
        </p:nvSpPr>
        <p:spPr bwMode="auto">
          <a:xfrm>
            <a:off x="755576" y="1484784"/>
            <a:ext cx="7884368" cy="581697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（五）破产费用</a:t>
            </a:r>
            <a:endParaRPr kumimoji="0" lang="en-US" altLang="zh-CN" sz="28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endParaRPr kumimoji="0" lang="zh-CN" sz="28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破产费用，指在破产程序进行中，为破产程序的顺利进行以及破产财产的管理、估价、清理、变卖和分配而必须支付的，由破产财产优先拨付的费用。破产费用是为破产债权人的共同利益而在破产程序进行中支出的费用，应当优先于个别债权而受清偿。对此享有权利的人为破产费用请求人。</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r>
              <a:rPr lang="zh-CN" altLang="zh-CN" sz="2800" dirty="0" smtClean="0">
                <a:solidFill>
                  <a:schemeClr val="accent5"/>
                </a:solidFill>
              </a:rPr>
              <a:t>（六）破产分配</a:t>
            </a:r>
            <a:endParaRPr lang="zh-CN" altLang="zh-CN" sz="2800" dirty="0" smtClean="0">
              <a:solidFill>
                <a:schemeClr val="accent5"/>
              </a:solidFill>
            </a:endParaRPr>
          </a:p>
          <a:p>
            <a:r>
              <a:rPr lang="zh-CN" altLang="zh-CN" sz="2400" dirty="0" smtClean="0"/>
              <a:t>破产分配，指破产清算组将变价后的破产财产或者无需变价的破产财产，依照法定的清偿顺序公平分配给各请求权人的过程或者程序。破产分配是破产清算的最后阶段，分配结束，也就是破产程序终结的原因。</a:t>
            </a:r>
            <a:endParaRPr lang="zh-CN" altLang="zh-CN" sz="2400" dirty="0" smtClean="0"/>
          </a:p>
          <a:p>
            <a:pPr marL="0" marR="0" lvl="0" indent="266700" algn="l" defTabSz="914400" rtl="0" eaLnBrk="0" fontAlgn="base" latinLnBrk="0" hangingPunct="0">
              <a:lnSpc>
                <a:spcPct val="100000"/>
              </a:lnSpc>
              <a:spcBef>
                <a:spcPct val="0"/>
              </a:spcBef>
              <a:spcAft>
                <a:spcPct val="0"/>
              </a:spcAft>
              <a:buClrTx/>
              <a:buSzTx/>
              <a:buFontTx/>
              <a:buNone/>
            </a:pP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275040" cy="274042"/>
          </a:xfrm>
        </p:spPr>
        <p:txBody>
          <a:bodyPr>
            <a:normAutofit fontScale="90000"/>
          </a:bodyPr>
          <a:lstStyle/>
          <a:p>
            <a:endParaRPr lang="zh-CN" altLang="en-US" dirty="0"/>
          </a:p>
        </p:txBody>
      </p:sp>
      <p:sp>
        <p:nvSpPr>
          <p:cNvPr id="27649" name="Rectangle 1"/>
          <p:cNvSpPr>
            <a:spLocks noChangeArrowheads="1"/>
          </p:cNvSpPr>
          <p:nvPr/>
        </p:nvSpPr>
        <p:spPr bwMode="auto">
          <a:xfrm>
            <a:off x="539552" y="2960475"/>
            <a:ext cx="8208912" cy="132207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tabLst>
                <a:tab pos="1504950" algn="l"/>
              </a:tabLst>
            </a:pPr>
            <a:r>
              <a:rPr kumimoji="0" lang="zh-CN"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sz="2800" b="0" i="0" u="none" strike="noStrike" cap="none" normalizeH="0" baseline="0" dirty="0" smtClean="0">
                <a:ln>
                  <a:noFill/>
                </a:ln>
                <a:solidFill>
                  <a:schemeClr val="accent5"/>
                </a:solidFill>
                <a:effectLst/>
                <a:latin typeface="Times New Roman" panose="02020603050405020304" pitchFamily="18" charset="0"/>
                <a:ea typeface="宋体" panose="02010600030101010101" pitchFamily="2" charset="-122"/>
                <a:cs typeface="Times New Roman" panose="02020603050405020304" pitchFamily="18" charset="0"/>
              </a:rPr>
              <a:t>三、经济法律关系的产生、变更和终止</a:t>
            </a:r>
            <a:endParaRPr kumimoji="0" lang="zh-CN" sz="2800" b="0" i="0" u="none" strike="noStrike" cap="none" normalizeH="0" baseline="0" dirty="0" smtClean="0">
              <a:ln>
                <a:noFill/>
              </a:ln>
              <a:solidFill>
                <a:schemeClr val="accent5"/>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tabLst>
                <a:tab pos="1504950" algn="l"/>
              </a:tabLst>
            </a:pPr>
            <a:r>
              <a:rPr kumimoji="0" 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（一）经济法律关系的产生、变更和终止的概念</a:t>
            </a:r>
            <a:endParaRPr kumimoji="0" 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tab pos="1504950" algn="l"/>
              </a:tabLst>
            </a:pPr>
            <a:r>
              <a:rPr kumimoji="0" lang="zh-CN" altLang="en-US"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（二）经济法律关系产生、变更和终止的条件</a:t>
            </a:r>
            <a:endParaRPr kumimoji="0" lang="zh-CN" altLang="en-US"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90145" name="Rectangle 1"/>
          <p:cNvSpPr>
            <a:spLocks noChangeArrowheads="1"/>
          </p:cNvSpPr>
          <p:nvPr/>
        </p:nvSpPr>
        <p:spPr bwMode="auto">
          <a:xfrm>
            <a:off x="755576" y="1484784"/>
            <a:ext cx="8172400" cy="569386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（七）法律责任</a:t>
            </a:r>
            <a:endParaRPr kumimoji="0" lang="zh-CN" sz="28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人民法院受理破产案件前</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6</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个月至破产宣告之日的期间内，破产企业有下列行为之一的，对该企业的法定代表人和直接责任人给与行政处分：</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、隐匿、私分或者无偿转让财产；</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、非正常压价出售财产；</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、对原来没有财产担保的债务提供财产担保；</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、对未到期的债务提前清偿；</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indent="266700" eaLnBrk="0" fontAlgn="base" hangingPunct="0">
              <a:spcBef>
                <a:spcPct val="0"/>
              </a:spcBef>
              <a:spcAft>
                <a:spcPct val="0"/>
              </a:spcAft>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、放弃自己的债权。</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indent="266700" eaLnBrk="0" fontAlgn="base" hangingPunct="0">
              <a:spcBef>
                <a:spcPct val="0"/>
              </a:spcBef>
              <a:spcAft>
                <a:spcPct val="0"/>
              </a:spcAft>
            </a:pPr>
            <a:endParaRPr lang="en-US" altLang="zh-CN" sz="2400" dirty="0" smtClean="0">
              <a:latin typeface="宋体" panose="02010600030101010101" pitchFamily="2" charset="-122"/>
              <a:ea typeface="宋体" panose="02010600030101010101" pitchFamily="2" charset="-122"/>
              <a:cs typeface="Times New Roman" panose="02020603050405020304" pitchFamily="18" charset="0"/>
            </a:endParaRPr>
          </a:p>
          <a:p>
            <a:pPr indent="266700" eaLnBrk="0" fontAlgn="base" hangingPunct="0">
              <a:spcBef>
                <a:spcPct val="0"/>
              </a:spcBef>
              <a:spcAft>
                <a:spcPct val="0"/>
              </a:spcAft>
            </a:pPr>
            <a:r>
              <a:rPr lang="zh-CN" altLang="zh-CN" sz="2400" dirty="0" smtClean="0"/>
              <a:t>破产企业的法定代表人和破产企业的上级主管部门的领导人，因玩忽职守造成企业破产，致使国家财产遭受重大损失的，依法追究刑事责任。</a:t>
            </a:r>
            <a:endParaRPr lang="zh-CN" altLang="zh-CN" sz="2400" dirty="0" smtClean="0"/>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21890" y="0"/>
            <a:ext cx="4382135" cy="1557020"/>
          </a:xfrm>
        </p:spPr>
        <p:txBody>
          <a:bodyPr>
            <a:normAutofit fontScale="90000"/>
          </a:bodyPr>
          <a:lstStyle/>
          <a:p>
            <a:r>
              <a:rPr lang="zh-CN" altLang="zh-CN" b="1" dirty="0" smtClean="0"/>
              <a:t>第五章</a:t>
            </a:r>
            <a:r>
              <a:rPr lang="en-US" altLang="zh-CN" b="1" dirty="0" smtClean="0"/>
              <a:t>  </a:t>
            </a:r>
            <a:r>
              <a:rPr lang="zh-CN" altLang="zh-CN" b="1" dirty="0" smtClean="0"/>
              <a:t>合同法</a:t>
            </a:r>
            <a:br>
              <a:rPr lang="zh-CN" altLang="zh-CN" b="1" dirty="0" smtClean="0"/>
            </a:br>
            <a:endParaRPr lang="zh-CN" altLang="en-US" dirty="0"/>
          </a:p>
        </p:txBody>
      </p:sp>
      <p:sp>
        <p:nvSpPr>
          <p:cNvPr id="3" name="圆角矩形 2"/>
          <p:cNvSpPr/>
          <p:nvPr/>
        </p:nvSpPr>
        <p:spPr>
          <a:xfrm>
            <a:off x="1763688" y="2636912"/>
            <a:ext cx="72008"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1835696" y="1844824"/>
            <a:ext cx="1440000" cy="1476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1" action="ppaction://hlinksldjump"/>
              </a:rPr>
              <a:t>第一节</a:t>
            </a:r>
            <a:r>
              <a:rPr lang="en-US" altLang="zh-CN" sz="2400" b="1" dirty="0" smtClean="0">
                <a:hlinkClick r:id="rId1" action="ppaction://hlinksldjump"/>
              </a:rPr>
              <a:t>  </a:t>
            </a:r>
            <a:r>
              <a:rPr lang="zh-CN" altLang="zh-CN" sz="2400" b="1" dirty="0" smtClean="0">
                <a:hlinkClick r:id="rId1" action="ppaction://hlinksldjump"/>
              </a:rPr>
              <a:t>合同法概述</a:t>
            </a:r>
            <a:endParaRPr lang="zh-CN" altLang="zh-CN" sz="2400" b="1" dirty="0"/>
          </a:p>
        </p:txBody>
      </p:sp>
      <p:sp>
        <p:nvSpPr>
          <p:cNvPr id="5" name="圆角矩形 4"/>
          <p:cNvSpPr/>
          <p:nvPr/>
        </p:nvSpPr>
        <p:spPr>
          <a:xfrm>
            <a:off x="4675247" y="1880002"/>
            <a:ext cx="1440000" cy="144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2" action="ppaction://hlinksldjump"/>
              </a:rPr>
              <a:t>第二节</a:t>
            </a:r>
            <a:r>
              <a:rPr lang="en-US" altLang="zh-CN" sz="2400" b="1" dirty="0" smtClean="0">
                <a:hlinkClick r:id="rId2" action="ppaction://hlinksldjump"/>
              </a:rPr>
              <a:t>  </a:t>
            </a:r>
            <a:r>
              <a:rPr lang="zh-CN" altLang="zh-CN" sz="2400" b="1" dirty="0" smtClean="0">
                <a:hlinkClick r:id="rId2" action="ppaction://hlinksldjump"/>
              </a:rPr>
              <a:t>合同的订立</a:t>
            </a:r>
            <a:endParaRPr lang="zh-CN" altLang="zh-CN" sz="2400" b="1" dirty="0"/>
          </a:p>
        </p:txBody>
      </p:sp>
      <p:sp>
        <p:nvSpPr>
          <p:cNvPr id="6" name="圆角矩形 5"/>
          <p:cNvSpPr/>
          <p:nvPr/>
        </p:nvSpPr>
        <p:spPr>
          <a:xfrm>
            <a:off x="7520305" y="1892935"/>
            <a:ext cx="1518285" cy="142684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3" action="ppaction://hlinksldjump"/>
              </a:rPr>
              <a:t>第三节</a:t>
            </a:r>
            <a:r>
              <a:rPr lang="en-US" altLang="zh-CN" sz="2400" b="1" dirty="0" smtClean="0">
                <a:hlinkClick r:id="rId3" action="ppaction://hlinksldjump"/>
              </a:rPr>
              <a:t>  </a:t>
            </a:r>
            <a:r>
              <a:rPr lang="zh-CN" altLang="zh-CN" sz="2400" b="1" dirty="0" smtClean="0">
                <a:hlinkClick r:id="rId3" action="ppaction://hlinksldjump"/>
              </a:rPr>
              <a:t>合同的效力</a:t>
            </a:r>
            <a:endParaRPr lang="zh-CN" altLang="zh-CN" sz="2400" b="1" dirty="0"/>
          </a:p>
        </p:txBody>
      </p:sp>
      <p:sp>
        <p:nvSpPr>
          <p:cNvPr id="7" name="圆角矩形 6"/>
          <p:cNvSpPr/>
          <p:nvPr/>
        </p:nvSpPr>
        <p:spPr>
          <a:xfrm>
            <a:off x="1835696" y="4913944"/>
            <a:ext cx="1440000" cy="144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4" action="ppaction://hlinksldjump"/>
              </a:rPr>
              <a:t>第四节</a:t>
            </a:r>
            <a:r>
              <a:rPr lang="en-US" altLang="zh-CN" sz="2400" b="1" dirty="0" smtClean="0">
                <a:hlinkClick r:id="rId4" action="ppaction://hlinksldjump"/>
              </a:rPr>
              <a:t>  </a:t>
            </a:r>
            <a:r>
              <a:rPr lang="zh-CN" altLang="zh-CN" sz="2400" b="1" dirty="0" smtClean="0">
                <a:hlinkClick r:id="rId4" action="ppaction://hlinksldjump"/>
              </a:rPr>
              <a:t>合同的履行</a:t>
            </a:r>
            <a:endParaRPr lang="zh-CN" altLang="zh-CN" sz="2400" b="1" dirty="0"/>
          </a:p>
        </p:txBody>
      </p:sp>
      <p:sp>
        <p:nvSpPr>
          <p:cNvPr id="9" name="圆角矩形 8"/>
          <p:cNvSpPr/>
          <p:nvPr/>
        </p:nvSpPr>
        <p:spPr>
          <a:xfrm>
            <a:off x="5543287" y="4854937"/>
            <a:ext cx="1584176" cy="151216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5" action="ppaction://hlinksldjump"/>
              </a:rPr>
              <a:t>第五节 合同的变更、转让和终止</a:t>
            </a:r>
            <a:endParaRPr lang="zh-CN" altLang="zh-CN" sz="2400" b="1" dirty="0"/>
          </a:p>
        </p:txBody>
      </p:sp>
      <p:sp>
        <p:nvSpPr>
          <p:cNvPr id="10" name="圆角矩形 9"/>
          <p:cNvSpPr/>
          <p:nvPr/>
        </p:nvSpPr>
        <p:spPr>
          <a:xfrm>
            <a:off x="7704000" y="4725144"/>
            <a:ext cx="1440000" cy="144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6" action="ppaction://hlinksldjump"/>
              </a:rPr>
              <a:t>第六节</a:t>
            </a:r>
            <a:r>
              <a:rPr lang="en-US" altLang="zh-CN" sz="2400" b="1" dirty="0" smtClean="0">
                <a:hlinkClick r:id="rId6" action="ppaction://hlinksldjump"/>
              </a:rPr>
              <a:t>  </a:t>
            </a:r>
            <a:r>
              <a:rPr lang="zh-CN" altLang="zh-CN" sz="2400" b="1" dirty="0" smtClean="0">
                <a:hlinkClick r:id="rId6" action="ppaction://hlinksldjump"/>
              </a:rPr>
              <a:t>违约责任</a:t>
            </a:r>
            <a:endParaRPr lang="zh-CN" altLang="zh-CN" sz="2400" b="1" dirty="0"/>
          </a:p>
        </p:txBody>
      </p:sp>
      <p:sp>
        <p:nvSpPr>
          <p:cNvPr id="8" name="圆角矩形 7"/>
          <p:cNvSpPr/>
          <p:nvPr/>
        </p:nvSpPr>
        <p:spPr>
          <a:xfrm>
            <a:off x="3761105" y="4935220"/>
            <a:ext cx="1440180" cy="139636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zh-CN" sz="2400" b="1" dirty="0" smtClean="0">
                <a:hlinkClick r:id="rId4" action="ppaction://hlinksldjump"/>
              </a:rPr>
              <a:t>第五节</a:t>
            </a:r>
            <a:r>
              <a:rPr lang="en-US" altLang="zh-CN" sz="2400" b="1" dirty="0" smtClean="0">
                <a:hlinkClick r:id="rId4" action="ppaction://hlinksldjump"/>
              </a:rPr>
              <a:t>  </a:t>
            </a:r>
            <a:r>
              <a:rPr lang="zh-CN" altLang="zh-CN" sz="2400" b="1" dirty="0" smtClean="0">
                <a:hlinkClick r:id="rId4" action="ppaction://hlinksldjump"/>
              </a:rPr>
              <a:t>合同的</a:t>
            </a:r>
            <a:r>
              <a:rPr lang="zh-CN" altLang="zh-CN" sz="2400" b="1" dirty="0" smtClean="0"/>
              <a:t>担保</a:t>
            </a:r>
            <a:endParaRPr lang="zh-CN" altLang="zh-CN" sz="2400" b="1" dirty="0" smtClean="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476672"/>
            <a:ext cx="6109472" cy="940966"/>
          </a:xfrm>
        </p:spPr>
        <p:txBody>
          <a:bodyPr>
            <a:normAutofit fontScale="90000"/>
          </a:bodyPr>
          <a:lstStyle/>
          <a:p>
            <a:r>
              <a:rPr lang="zh-CN" altLang="zh-CN" b="1" dirty="0" smtClean="0"/>
              <a:t>第一节</a:t>
            </a:r>
            <a:r>
              <a:rPr lang="en-US" altLang="zh-CN" b="1" dirty="0" smtClean="0"/>
              <a:t>  </a:t>
            </a:r>
            <a:r>
              <a:rPr lang="zh-CN" altLang="zh-CN" b="1" dirty="0" smtClean="0"/>
              <a:t>合同法概述</a:t>
            </a:r>
            <a:br>
              <a:rPr lang="zh-CN" altLang="zh-CN" b="1" dirty="0" smtClean="0"/>
            </a:br>
            <a:endParaRPr lang="zh-CN" altLang="en-US" dirty="0"/>
          </a:p>
        </p:txBody>
      </p:sp>
      <p:sp>
        <p:nvSpPr>
          <p:cNvPr id="219137" name="Rectangle 1"/>
          <p:cNvSpPr>
            <a:spLocks noChangeArrowheads="1"/>
          </p:cNvSpPr>
          <p:nvPr/>
        </p:nvSpPr>
        <p:spPr bwMode="auto">
          <a:xfrm>
            <a:off x="539552" y="1362899"/>
            <a:ext cx="8028384" cy="538480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（一）合同的概念</a:t>
            </a:r>
            <a:endParaRPr kumimoji="0" lang="en-US" alt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合同是平等主体的自然人、法人、其他组织之间设立、变更、终止民事权利义务关系的协议。婚姻、收养、监护等有关身份关系的协议，适用其他法律的规定。因此，我国合同法所调整的合同是当事人之间设立、变更、终止财产性民事权利义务关系的协议。</a:t>
            </a:r>
            <a:endPar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r>
              <a:rPr kumimoji="0" 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（二）合同的特征</a:t>
            </a:r>
            <a:endPar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r>
              <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合同主要具有以下法律特征：</a:t>
            </a:r>
            <a:endPar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r>
              <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1、合同是一种民事法律行为。</a:t>
            </a:r>
            <a:endPar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r>
              <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2、合同是一种双方或多方当事人意思表示一致的民事法律行为。</a:t>
            </a:r>
            <a:endPar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r>
              <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3、合同是以在当事人之间设立、变更、终止财产性民事权利义务关系为目的的协议。</a:t>
            </a:r>
            <a:endPar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5770984" cy="346050"/>
          </a:xfrm>
        </p:spPr>
        <p:txBody>
          <a:bodyPr>
            <a:normAutofit fontScale="90000"/>
          </a:bodyPr>
          <a:lstStyle/>
          <a:p>
            <a:endParaRPr lang="zh-CN" altLang="en-US" dirty="0"/>
          </a:p>
        </p:txBody>
      </p:sp>
      <p:sp>
        <p:nvSpPr>
          <p:cNvPr id="3" name="矩形 2"/>
          <p:cNvSpPr/>
          <p:nvPr/>
        </p:nvSpPr>
        <p:spPr>
          <a:xfrm>
            <a:off x="1115616" y="764704"/>
            <a:ext cx="7632848" cy="3784600"/>
          </a:xfrm>
          <a:prstGeom prst="rect">
            <a:avLst/>
          </a:prstGeom>
        </p:spPr>
        <p:txBody>
          <a:bodyPr wrap="square">
            <a:spAutoFit/>
          </a:bodyPr>
          <a:lstStyle/>
          <a:p>
            <a:endParaRPr lang="zh-CN" altLang="zh-CN" sz="2400" dirty="0" smtClean="0">
              <a:solidFill>
                <a:schemeClr val="bg2">
                  <a:lumMod val="50000"/>
                </a:schemeClr>
              </a:solidFill>
              <a:sym typeface="+mn-ea"/>
            </a:endParaRPr>
          </a:p>
          <a:p>
            <a:endParaRPr lang="zh-CN" altLang="zh-CN" sz="2400" dirty="0" smtClean="0">
              <a:solidFill>
                <a:schemeClr val="bg2">
                  <a:lumMod val="50000"/>
                </a:schemeClr>
              </a:solidFill>
              <a:sym typeface="+mn-ea"/>
            </a:endParaRPr>
          </a:p>
          <a:p>
            <a:r>
              <a:rPr lang="zh-CN" altLang="zh-CN" sz="2400" dirty="0" smtClean="0">
                <a:solidFill>
                  <a:schemeClr val="bg2">
                    <a:lumMod val="50000"/>
                  </a:schemeClr>
                </a:solidFill>
                <a:sym typeface="+mn-ea"/>
              </a:rPr>
              <a:t>二、合同的种类</a:t>
            </a:r>
            <a:endParaRPr lang="zh-CN" altLang="zh-CN" sz="2400" dirty="0" smtClean="0">
              <a:solidFill>
                <a:schemeClr val="bg2">
                  <a:lumMod val="50000"/>
                </a:schemeClr>
              </a:solidFill>
            </a:endParaRPr>
          </a:p>
          <a:p>
            <a:r>
              <a:rPr lang="en-US" altLang="zh-CN" sz="2400" dirty="0" smtClean="0">
                <a:sym typeface="+mn-ea"/>
              </a:rPr>
              <a:t>1</a:t>
            </a:r>
            <a:r>
              <a:rPr lang="zh-CN" altLang="zh-CN" sz="2400" dirty="0" smtClean="0">
                <a:sym typeface="+mn-ea"/>
              </a:rPr>
              <a:t>、单务合同与双务合同。</a:t>
            </a:r>
            <a:endParaRPr lang="en-US" altLang="zh-CN" sz="2400" dirty="0" smtClean="0"/>
          </a:p>
          <a:p>
            <a:r>
              <a:rPr lang="en-US" altLang="zh-CN" sz="2400" dirty="0" smtClean="0">
                <a:sym typeface="+mn-ea"/>
              </a:rPr>
              <a:t>2</a:t>
            </a:r>
            <a:r>
              <a:rPr lang="zh-CN" altLang="zh-CN" sz="2400" dirty="0" smtClean="0">
                <a:sym typeface="+mn-ea"/>
              </a:rPr>
              <a:t>、有偿合同与无偿合同。</a:t>
            </a:r>
            <a:endParaRPr lang="en-US" altLang="zh-CN" sz="2400" dirty="0" smtClean="0"/>
          </a:p>
          <a:p>
            <a:r>
              <a:rPr lang="en-US" altLang="zh-CN" sz="2400" dirty="0" smtClean="0"/>
              <a:t>3</a:t>
            </a:r>
            <a:r>
              <a:rPr lang="zh-CN" altLang="zh-CN" sz="2400" dirty="0" smtClean="0"/>
              <a:t>、</a:t>
            </a:r>
            <a:r>
              <a:rPr lang="zh-CN" altLang="zh-CN" sz="2400" dirty="0" smtClean="0">
                <a:sym typeface="+mn-ea"/>
              </a:rPr>
              <a:t>诺成合同与实践合同。</a:t>
            </a:r>
            <a:endParaRPr lang="en-US" altLang="zh-CN" sz="2400" dirty="0" smtClean="0"/>
          </a:p>
          <a:p>
            <a:r>
              <a:rPr lang="en-US" altLang="zh-CN" sz="2400" dirty="0" smtClean="0"/>
              <a:t>4</a:t>
            </a:r>
            <a:r>
              <a:rPr lang="zh-CN" altLang="zh-CN" sz="2400" dirty="0" smtClean="0"/>
              <a:t>、</a:t>
            </a:r>
            <a:r>
              <a:rPr lang="zh-CN" altLang="zh-CN" sz="2400" dirty="0" smtClean="0">
                <a:sym typeface="+mn-ea"/>
              </a:rPr>
              <a:t>要式合同与不要式合同。</a:t>
            </a:r>
            <a:r>
              <a:rPr lang="en-US" altLang="zh-CN" sz="2400" dirty="0" smtClean="0"/>
              <a:t> </a:t>
            </a:r>
            <a:endParaRPr lang="en-US" altLang="zh-CN" sz="2400" dirty="0" smtClean="0"/>
          </a:p>
          <a:p>
            <a:r>
              <a:rPr lang="en-US" altLang="zh-CN" sz="2400" dirty="0" smtClean="0"/>
              <a:t>5</a:t>
            </a:r>
            <a:r>
              <a:rPr lang="zh-CN" altLang="zh-CN" sz="2400" dirty="0" smtClean="0"/>
              <a:t>、</a:t>
            </a:r>
            <a:r>
              <a:rPr lang="zh-CN" altLang="zh-CN" sz="2400" dirty="0" smtClean="0">
                <a:sym typeface="+mn-ea"/>
              </a:rPr>
              <a:t>有名合同与无名合同。</a:t>
            </a:r>
            <a:endParaRPr lang="zh-CN" altLang="zh-CN" sz="2400" dirty="0" smtClean="0">
              <a:sym typeface="+mn-ea"/>
            </a:endParaRPr>
          </a:p>
          <a:p>
            <a:r>
              <a:rPr lang="en-US" altLang="zh-CN" sz="2400" dirty="0" smtClean="0"/>
              <a:t>6</a:t>
            </a:r>
            <a:r>
              <a:rPr lang="zh-CN" altLang="zh-CN" sz="2400" dirty="0" smtClean="0"/>
              <a:t>、确定合同与射幸合同。</a:t>
            </a:r>
            <a:endParaRPr lang="en-US" altLang="zh-CN" sz="2400" dirty="0" smtClean="0"/>
          </a:p>
          <a:p>
            <a:r>
              <a:rPr lang="en-US" altLang="zh-CN" sz="2400" dirty="0" smtClean="0"/>
              <a:t>7</a:t>
            </a:r>
            <a:r>
              <a:rPr lang="zh-CN" altLang="zh-CN" sz="2400" dirty="0" smtClean="0"/>
              <a:t>、主合同与从合同</a:t>
            </a:r>
            <a:endParaRPr lang="zh-CN" altLang="en-US" sz="2400"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221185" name="Rectangle 1"/>
          <p:cNvSpPr>
            <a:spLocks noChangeArrowheads="1"/>
          </p:cNvSpPr>
          <p:nvPr/>
        </p:nvSpPr>
        <p:spPr bwMode="auto">
          <a:xfrm>
            <a:off x="539552" y="1995011"/>
            <a:ext cx="8388424" cy="526224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bg2">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三、合同法的概念及基本原则</a:t>
            </a:r>
            <a:endParaRPr kumimoji="0" lang="zh-CN" sz="3200" b="1" i="0" u="none" strike="noStrike" cap="none" normalizeH="0" baseline="0" dirty="0" smtClean="0">
              <a:ln>
                <a:noFill/>
              </a:ln>
              <a:solidFill>
                <a:schemeClr val="bg2">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bg2">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（一）合同法的概念</a:t>
            </a:r>
            <a:endParaRPr kumimoji="0" lang="zh-CN" sz="3200" b="1" i="0" u="none" strike="noStrike" cap="none" normalizeH="0" baseline="0" dirty="0" smtClean="0">
              <a:ln>
                <a:noFill/>
              </a:ln>
              <a:solidFill>
                <a:schemeClr val="bg2">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根据《合同法》第2条的规定，合同法是调整平等主体之间财产流转关系的法律，它主要规范合同的订立、合同的效力及合同的履行、担保、解除、终止、违约责任等问题，是我国民法的重要组成部分。</a:t>
            </a:r>
            <a:endPar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zh-CN" sz="3200" b="1" dirty="0" smtClean="0">
                <a:solidFill>
                  <a:schemeClr val="bg2">
                    <a:lumMod val="50000"/>
                  </a:schemeClr>
                </a:solidFill>
              </a:rPr>
              <a:t>（二）合同法的基本原则</a:t>
            </a:r>
            <a:endParaRPr lang="zh-CN" altLang="zh-CN" sz="3200" b="1" dirty="0" smtClean="0">
              <a:solidFill>
                <a:schemeClr val="bg2">
                  <a:lumMod val="50000"/>
                </a:schemeClr>
              </a:solidFill>
            </a:endParaRPr>
          </a:p>
          <a:p>
            <a:r>
              <a:rPr lang="en-US" altLang="zh-CN" sz="2400" dirty="0" smtClean="0"/>
              <a:t>1</a:t>
            </a:r>
            <a:r>
              <a:rPr lang="zh-CN" altLang="zh-CN" sz="2400" dirty="0" smtClean="0"/>
              <a:t>、平等原则</a:t>
            </a:r>
            <a:endParaRPr lang="en-US" altLang="zh-CN" sz="2400" dirty="0" smtClean="0"/>
          </a:p>
          <a:p>
            <a:r>
              <a:rPr lang="en-US" altLang="zh-CN" sz="2400" dirty="0" smtClean="0"/>
              <a:t>2</a:t>
            </a:r>
            <a:r>
              <a:rPr lang="zh-CN" altLang="zh-CN" sz="2400" dirty="0" smtClean="0"/>
              <a:t>、自愿原则</a:t>
            </a:r>
            <a:endParaRPr lang="zh-CN" altLang="zh-CN" sz="2400" dirty="0" smtClean="0"/>
          </a:p>
          <a:p>
            <a:r>
              <a:rPr lang="zh-CN" altLang="zh-CN" sz="2400" dirty="0" smtClean="0"/>
              <a:t>自愿原则是指，当事人依法享有自愿订立合同的权利，任何单位和个人不得非法干预。</a:t>
            </a:r>
            <a:endParaRPr lang="zh-CN" altLang="zh-CN" sz="2400" dirty="0" smtClean="0"/>
          </a:p>
          <a:p>
            <a:endParaRPr lang="zh-CN" altLang="zh-CN" sz="2400" dirty="0" smtClean="0"/>
          </a:p>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223233" name="Rectangle 1"/>
          <p:cNvSpPr>
            <a:spLocks noChangeArrowheads="1"/>
          </p:cNvSpPr>
          <p:nvPr/>
        </p:nvSpPr>
        <p:spPr bwMode="auto">
          <a:xfrm>
            <a:off x="827405" y="1981835"/>
            <a:ext cx="8316595" cy="378460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33375"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、公平原则</a:t>
            </a:r>
            <a:endPar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合同法</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第</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条规定， 当事人应当遵循公平原则确定各方的权利和义务。</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r>
              <a:rPr lang="en-US" altLang="zh-CN" sz="2400" dirty="0" smtClean="0"/>
              <a:t>4</a:t>
            </a:r>
            <a:r>
              <a:rPr lang="zh-CN" altLang="zh-CN" sz="2400" dirty="0" smtClean="0"/>
              <a:t>、诚实信用原则</a:t>
            </a:r>
            <a:endParaRPr lang="zh-CN" altLang="zh-CN" sz="2400" dirty="0" smtClean="0"/>
          </a:p>
          <a:p>
            <a:r>
              <a:rPr lang="zh-CN" altLang="zh-CN" sz="2400" dirty="0" smtClean="0"/>
              <a:t>《合同法》第</a:t>
            </a:r>
            <a:r>
              <a:rPr lang="en-US" altLang="zh-CN" sz="2400" dirty="0" smtClean="0"/>
              <a:t>6</a:t>
            </a:r>
            <a:r>
              <a:rPr lang="zh-CN" altLang="zh-CN" sz="2400" dirty="0" smtClean="0"/>
              <a:t>条规定：当事人行使权利、履行义务应当遵守诚实信用原则。</a:t>
            </a:r>
            <a:endParaRPr lang="en-US" altLang="zh-CN" sz="2400" dirty="0" smtClean="0"/>
          </a:p>
          <a:p>
            <a:r>
              <a:rPr lang="en-US" altLang="zh-CN" sz="2400" dirty="0" smtClean="0"/>
              <a:t>5</a:t>
            </a:r>
            <a:r>
              <a:rPr lang="zh-CN" altLang="zh-CN" sz="2400" dirty="0" smtClean="0"/>
              <a:t>、合法和公序良俗的原则</a:t>
            </a:r>
            <a:endParaRPr lang="zh-CN" altLang="zh-CN" sz="2400" dirty="0" smtClean="0"/>
          </a:p>
          <a:p>
            <a:r>
              <a:rPr lang="zh-CN" altLang="zh-CN" sz="2400" dirty="0" smtClean="0"/>
              <a:t>合法和公序良俗的原则是指，合同的订立、履行合同，应当遵循法律、行政法规和公序良俗的原则。</a:t>
            </a:r>
            <a:endParaRPr lang="zh-CN" altLang="zh-CN" sz="2400" dirty="0" smtClean="0"/>
          </a:p>
          <a:p>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矩形 2"/>
          <p:cNvSpPr/>
          <p:nvPr/>
        </p:nvSpPr>
        <p:spPr>
          <a:xfrm>
            <a:off x="755576" y="1556792"/>
            <a:ext cx="8028384" cy="3969385"/>
          </a:xfrm>
          <a:prstGeom prst="rect">
            <a:avLst/>
          </a:prstGeom>
        </p:spPr>
        <p:txBody>
          <a:bodyPr wrap="square">
            <a:spAutoFit/>
          </a:bodyPr>
          <a:lstStyle/>
          <a:p>
            <a:r>
              <a:rPr lang="zh-CN" altLang="zh-CN" sz="3200" b="1" dirty="0" smtClean="0">
                <a:solidFill>
                  <a:schemeClr val="bg2">
                    <a:lumMod val="50000"/>
                  </a:schemeClr>
                </a:solidFill>
              </a:rPr>
              <a:t>一、订立合同的程序</a:t>
            </a:r>
            <a:endParaRPr lang="zh-CN" altLang="zh-CN" sz="3200" b="1" dirty="0" smtClean="0">
              <a:solidFill>
                <a:schemeClr val="bg2">
                  <a:lumMod val="50000"/>
                </a:schemeClr>
              </a:solidFill>
            </a:endParaRPr>
          </a:p>
          <a:p>
            <a:r>
              <a:rPr lang="en-US" altLang="zh-CN" sz="2400" b="1" dirty="0" smtClean="0"/>
              <a:t>   </a:t>
            </a:r>
            <a:r>
              <a:rPr lang="zh-CN" altLang="zh-CN" sz="2400" dirty="0" smtClean="0"/>
              <a:t>合同订立的程序是当事人对合同的条款表示意见，进行协商，达成一致意见的过程。当事人各方互相协商的过程，就是合同签订的过程。 </a:t>
            </a:r>
            <a:endParaRPr lang="en-US" altLang="zh-CN" sz="2400" dirty="0" smtClean="0"/>
          </a:p>
          <a:p>
            <a:endParaRPr lang="en-US" altLang="zh-CN" sz="2400" dirty="0" smtClean="0"/>
          </a:p>
          <a:p>
            <a:r>
              <a:rPr lang="zh-CN" altLang="zh-CN" sz="2800" dirty="0" smtClean="0">
                <a:solidFill>
                  <a:schemeClr val="bg2">
                    <a:lumMod val="50000"/>
                  </a:schemeClr>
                </a:solidFill>
              </a:rPr>
              <a:t>（一）要约</a:t>
            </a:r>
            <a:endParaRPr lang="zh-CN" altLang="zh-CN" sz="2800" dirty="0" smtClean="0">
              <a:solidFill>
                <a:schemeClr val="bg2">
                  <a:lumMod val="50000"/>
                </a:schemeClr>
              </a:solidFill>
            </a:endParaRPr>
          </a:p>
          <a:p>
            <a:r>
              <a:rPr lang="en-US" altLang="zh-CN" sz="2400" dirty="0" smtClean="0"/>
              <a:t>1</a:t>
            </a:r>
            <a:r>
              <a:rPr lang="zh-CN" altLang="zh-CN" sz="2400" dirty="0" smtClean="0"/>
              <a:t>、要约的概念和构成要件</a:t>
            </a:r>
            <a:endParaRPr lang="zh-CN" altLang="zh-CN" sz="2400" dirty="0" smtClean="0"/>
          </a:p>
          <a:p>
            <a:r>
              <a:rPr lang="zh-CN" altLang="zh-CN" sz="2400" dirty="0" smtClean="0"/>
              <a:t>根据《合同法》第</a:t>
            </a:r>
            <a:r>
              <a:rPr lang="en-US" altLang="zh-CN" sz="2400" dirty="0" smtClean="0"/>
              <a:t>14</a:t>
            </a:r>
            <a:r>
              <a:rPr lang="zh-CN" altLang="zh-CN" sz="2400" dirty="0" smtClean="0"/>
              <a:t>条规定</a:t>
            </a:r>
            <a:r>
              <a:rPr lang="en-US" altLang="zh-CN" sz="2400" dirty="0" smtClean="0"/>
              <a:t>:</a:t>
            </a:r>
            <a:r>
              <a:rPr lang="zh-CN" altLang="zh-CN" sz="2400" dirty="0" smtClean="0"/>
              <a:t>要约是希望和他人订立合同的意思表示。</a:t>
            </a:r>
            <a:endParaRPr lang="zh-CN" altLang="zh-CN" sz="2400" dirty="0" smtClean="0"/>
          </a:p>
          <a:p>
            <a:endParaRPr lang="zh-CN" altLang="en-US" sz="2400"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227329" name="Rectangle 1"/>
          <p:cNvSpPr>
            <a:spLocks noChangeArrowheads="1"/>
          </p:cNvSpPr>
          <p:nvPr/>
        </p:nvSpPr>
        <p:spPr bwMode="auto">
          <a:xfrm>
            <a:off x="539552" y="1772816"/>
            <a:ext cx="8604448" cy="452431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、要约邀请</a:t>
            </a:r>
            <a:endPar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要约邀请是希望他人向自己发出要约的意思表示。要约邀请并不是合同成立过程中的必经过程，它是当事人订立合同的预备行为，在法律上无须承担责任。</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r>
              <a:rPr lang="en-US" altLang="zh-CN" sz="2400" dirty="0" smtClean="0"/>
              <a:t>3</a:t>
            </a:r>
            <a:r>
              <a:rPr lang="zh-CN" altLang="zh-CN" sz="2400" dirty="0" smtClean="0"/>
              <a:t>、要约的撤回和撤销</a:t>
            </a:r>
            <a:endParaRPr lang="zh-CN" altLang="zh-CN" sz="2400" dirty="0" smtClean="0"/>
          </a:p>
          <a:p>
            <a:r>
              <a:rPr lang="en-US" altLang="zh-CN" sz="2400" dirty="0" smtClean="0"/>
              <a:t> </a:t>
            </a:r>
            <a:r>
              <a:rPr lang="zh-CN" altLang="zh-CN" sz="2400" dirty="0" smtClean="0"/>
              <a:t>要约撤回，是指要约在发生法律效力之前，欲使其不发生法律效力而取消要约的意思表示。</a:t>
            </a:r>
            <a:endParaRPr lang="en-US" altLang="zh-CN" sz="2400" dirty="0" smtClean="0"/>
          </a:p>
          <a:p>
            <a:endParaRPr lang="en-US" altLang="zh-CN" sz="2400" dirty="0" smtClean="0"/>
          </a:p>
          <a:p>
            <a:r>
              <a:rPr lang="en-US" altLang="zh-CN" sz="2400" dirty="0" smtClean="0"/>
              <a:t> 4</a:t>
            </a:r>
            <a:r>
              <a:rPr lang="zh-CN" altLang="zh-CN" sz="2400" dirty="0" smtClean="0"/>
              <a:t>、要约的失效</a:t>
            </a:r>
            <a:endParaRPr lang="zh-CN" altLang="zh-CN" sz="2400" dirty="0" smtClean="0"/>
          </a:p>
          <a:p>
            <a:r>
              <a:rPr lang="zh-CN" altLang="zh-CN" sz="2400" dirty="0" smtClean="0"/>
              <a:t>所谓要约失效，是指要约丧失了法律拘束力，即不再对要约人和受要约人产生拘束。</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1025" name="Rectangle 1"/>
          <p:cNvSpPr>
            <a:spLocks noChangeArrowheads="1"/>
          </p:cNvSpPr>
          <p:nvPr/>
        </p:nvSpPr>
        <p:spPr bwMode="auto">
          <a:xfrm>
            <a:off x="899592" y="1372126"/>
            <a:ext cx="7992888" cy="538609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accent5"/>
                </a:solidFill>
                <a:effectLst/>
                <a:latin typeface="Times New Roman" panose="02020603050405020304" pitchFamily="18" charset="0"/>
                <a:ea typeface="宋体" panose="02010600030101010101" pitchFamily="2" charset="-122"/>
                <a:cs typeface="Times New Roman" panose="02020603050405020304" pitchFamily="18" charset="0"/>
              </a:rPr>
              <a:t>（二）承诺</a:t>
            </a:r>
            <a:endParaRPr kumimoji="0" lang="en-US" altLang="zh-CN" sz="2800" b="0" i="0" u="none" strike="noStrike" cap="none" normalizeH="0" baseline="0" dirty="0" smtClean="0">
              <a:ln>
                <a:noFill/>
              </a:ln>
              <a:solidFill>
                <a:schemeClr val="accent5"/>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endParaRPr kumimoji="0" lang="zh-CN" sz="28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、承诺的概念和要件</a:t>
            </a:r>
            <a:endPar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根据</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合同法</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第</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21</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条规定，所谓承诺，是指受要约人同意要约的意思表示。</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r>
              <a:rPr lang="zh-CN" altLang="zh-CN" sz="2400" dirty="0" smtClean="0"/>
              <a:t>（</a:t>
            </a:r>
            <a:r>
              <a:rPr lang="en-US" altLang="zh-CN" sz="2400" dirty="0" smtClean="0"/>
              <a:t>1</a:t>
            </a:r>
            <a:r>
              <a:rPr lang="zh-CN" altLang="zh-CN" sz="2400" dirty="0" smtClean="0"/>
              <a:t>）承诺必须由受要约人向要约人作出。</a:t>
            </a:r>
            <a:endParaRPr lang="zh-CN" altLang="zh-CN" sz="2400" dirty="0" smtClean="0"/>
          </a:p>
          <a:p>
            <a:r>
              <a:rPr lang="zh-CN" altLang="zh-CN" sz="2400" dirty="0" smtClean="0"/>
              <a:t>由于要约原则上是向特定人发出的，因此只有接受要约的特定人即受要约人才有权作出承诺，第三人因不是受要约人，当然无资格向要约人作出承诺，否则视为发出要约。</a:t>
            </a:r>
            <a:endParaRPr lang="en-US" altLang="zh-CN" sz="2400" dirty="0" smtClean="0"/>
          </a:p>
          <a:p>
            <a:endParaRPr lang="en-US" altLang="zh-CN" sz="2400" dirty="0" smtClean="0"/>
          </a:p>
          <a:p>
            <a:r>
              <a:rPr lang="zh-CN" altLang="zh-CN" sz="2400" dirty="0" smtClean="0"/>
              <a:t> （</a:t>
            </a:r>
            <a:r>
              <a:rPr lang="en-US" altLang="zh-CN" sz="2400" dirty="0" smtClean="0"/>
              <a:t>2</a:t>
            </a:r>
            <a:r>
              <a:rPr lang="zh-CN" altLang="zh-CN" sz="2400" dirty="0" smtClean="0"/>
              <a:t>）承诺必须在规定的期限内达到要约人。</a:t>
            </a:r>
            <a:endParaRPr lang="zh-CN" altLang="zh-CN" sz="2400" dirty="0" smtClean="0"/>
          </a:p>
          <a:p>
            <a:r>
              <a:rPr lang="zh-CN" altLang="zh-CN" sz="2400" dirty="0" smtClean="0"/>
              <a:t>承诺只有到达于要约人时才能生效，而到达也必须具有一定的期限限制。</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231425" name="Rectangle 1"/>
          <p:cNvSpPr>
            <a:spLocks noChangeArrowheads="1"/>
          </p:cNvSpPr>
          <p:nvPr/>
        </p:nvSpPr>
        <p:spPr bwMode="auto">
          <a:xfrm>
            <a:off x="683568" y="1595021"/>
            <a:ext cx="8136904" cy="526297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）承诺的内容必须与要约的内容一致。</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根据</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合同法</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第</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30</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条规定，“承诺的内容应当与要约的内容一致。”这就是说，在承诺中，受要约人必须表明其愿意按照要约的全部内容 与要约人订立合同。</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endParaRPr lang="en-US" altLang="zh-CN" sz="2400" dirty="0" smtClean="0">
              <a:latin typeface="Arial" panose="020B0604020202020204" pitchFamily="34" charset="0"/>
              <a:ea typeface="宋体" panose="02010600030101010101" pitchFamily="2" charset="-122"/>
            </a:endParaRPr>
          </a:p>
          <a:p>
            <a:r>
              <a:rPr lang="zh-CN" altLang="zh-CN" sz="2400" dirty="0" smtClean="0"/>
              <a:t>（</a:t>
            </a:r>
            <a:r>
              <a:rPr lang="en-US" altLang="zh-CN" sz="2400" dirty="0" smtClean="0"/>
              <a:t>4</a:t>
            </a:r>
            <a:r>
              <a:rPr lang="zh-CN" altLang="zh-CN" sz="2400" dirty="0" smtClean="0"/>
              <a:t>）承诺的方式符合要约的要求。</a:t>
            </a:r>
            <a:endParaRPr lang="zh-CN" altLang="zh-CN" sz="2400" dirty="0" smtClean="0"/>
          </a:p>
          <a:p>
            <a:r>
              <a:rPr lang="zh-CN" altLang="zh-CN" sz="2400" dirty="0" smtClean="0"/>
              <a:t>根据我国《合同法》第</a:t>
            </a:r>
            <a:r>
              <a:rPr lang="en-US" altLang="zh-CN" sz="2400" dirty="0" smtClean="0"/>
              <a:t>22</a:t>
            </a:r>
            <a:r>
              <a:rPr lang="zh-CN" altLang="zh-CN" sz="2400" dirty="0" smtClean="0"/>
              <a:t>条规定，承诺应当以通知的方式作出。</a:t>
            </a:r>
            <a:endParaRPr lang="en-US" altLang="zh-CN" sz="2400" dirty="0" smtClean="0"/>
          </a:p>
          <a:p>
            <a:endParaRPr lang="en-US" altLang="zh-CN" sz="2400" dirty="0" smtClean="0"/>
          </a:p>
          <a:p>
            <a:r>
              <a:rPr lang="en-US" altLang="zh-CN" sz="2400" dirty="0" smtClean="0"/>
              <a:t> 2</a:t>
            </a:r>
            <a:r>
              <a:rPr lang="zh-CN" altLang="zh-CN" sz="2400" dirty="0" smtClean="0"/>
              <a:t>、承诺的方式</a:t>
            </a:r>
            <a:endParaRPr lang="zh-CN" altLang="zh-CN" sz="2400" dirty="0" smtClean="0"/>
          </a:p>
          <a:p>
            <a:r>
              <a:rPr lang="zh-CN" altLang="zh-CN" sz="2400" dirty="0" smtClean="0"/>
              <a:t>根据我国《合同法》第</a:t>
            </a:r>
            <a:r>
              <a:rPr lang="en-US" altLang="zh-CN" sz="2400" dirty="0" smtClean="0"/>
              <a:t>22</a:t>
            </a:r>
            <a:r>
              <a:rPr lang="zh-CN" altLang="zh-CN" sz="2400" dirty="0" smtClean="0"/>
              <a:t>条规定，承诺应当以通知的方式作出。这就是说，受要约人必须将承诺的内容通知要约人，但受要约人应采取何种通知方式，应根据要约的要求确定。</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26625" name="Rectangle 1"/>
          <p:cNvSpPr>
            <a:spLocks noChangeArrowheads="1"/>
          </p:cNvSpPr>
          <p:nvPr/>
        </p:nvSpPr>
        <p:spPr bwMode="auto">
          <a:xfrm>
            <a:off x="611560" y="480601"/>
            <a:ext cx="8135888" cy="600075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048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第三节 经济法律责任</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一、经济法律责任的概念和特征</a:t>
            </a:r>
            <a:endPar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经济法律责任是由经济法规定的，在经济法主体违反法定经济义务时必须承担的法律后果。</a:t>
            </a:r>
            <a:endPar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二、承担经济法律责任的原则</a:t>
            </a:r>
            <a:endPar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（一）过错责任原则</a:t>
            </a:r>
            <a:endPar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其适用条件如下：</a:t>
            </a:r>
            <a:endPar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1.须有经济违法行为</a:t>
            </a:r>
            <a:endPar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2.行为人须有过错</a:t>
            </a:r>
            <a:endPar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3.须有损害或危害事实</a:t>
            </a:r>
            <a:endPar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4.违法行为与损害事实之间须有因果关系。</a:t>
            </a:r>
            <a:endPar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（二）无过错责任原则</a:t>
            </a:r>
            <a:endPar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无过错责任原则是指在有法律直接规定的情况下，无论行为人是否有过错，都要对其行为导致的损害事实承担责任的原则。这是经济法主体承担经济法律责任的特殊原则。</a:t>
            </a:r>
            <a:endPar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pPr>
            <a:endPar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47664" y="1"/>
            <a:ext cx="4248472" cy="620687"/>
          </a:xfrm>
        </p:spPr>
        <p:txBody>
          <a:bodyPr>
            <a:normAutofit/>
          </a:bodyPr>
          <a:lstStyle/>
          <a:p>
            <a:endParaRPr lang="zh-CN" altLang="en-US" sz="2400" dirty="0"/>
          </a:p>
        </p:txBody>
      </p:sp>
      <p:sp>
        <p:nvSpPr>
          <p:cNvPr id="1025" name="Rectangle 1"/>
          <p:cNvSpPr>
            <a:spLocks noChangeArrowheads="1"/>
          </p:cNvSpPr>
          <p:nvPr/>
        </p:nvSpPr>
        <p:spPr bwMode="auto">
          <a:xfrm>
            <a:off x="683568" y="354767"/>
            <a:ext cx="8280920" cy="347662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endParaRPr kumimoji="0" lang="en-US" altLang="zh-CN" sz="2400" b="0" i="0" u="none" strike="noStrike" cap="none" normalizeH="0" baseline="0" dirty="0" smtClean="0">
              <a:ln>
                <a:noFill/>
              </a:ln>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endParaRPr kumimoji="0" lang="en-US" altLang="zh-CN" sz="2400" b="0" i="0" u="none" strike="noStrike" cap="none" normalizeH="0" baseline="0" dirty="0" smtClean="0">
              <a:ln>
                <a:noFill/>
              </a:ln>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effectLst/>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effectLst/>
                <a:latin typeface="Times New Roman" panose="02020603050405020304" pitchFamily="18" charset="0"/>
                <a:ea typeface="宋体" panose="02010600030101010101" pitchFamily="2" charset="-122"/>
                <a:cs typeface="Times New Roman" panose="02020603050405020304" pitchFamily="18" charset="0"/>
              </a:rPr>
              <a:t>、承诺的效力</a:t>
            </a:r>
            <a:endParaRPr kumimoji="0" lang="en-US" altLang="zh-CN" sz="2400" b="0" i="0" u="none" strike="noStrike" cap="none" normalizeH="0" baseline="0" dirty="0" smtClean="0">
              <a:ln>
                <a:noFill/>
              </a:ln>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合同法</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第</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25</a:t>
            </a: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条规定，承诺生效时合同成立。因此，承诺的效力就在于使合同成立。</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合同法</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第</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26</a:t>
            </a: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条规定，“承诺通知到达要约人时生效。承诺不需要通知的，根据交易习惯或者要约的要求作出承诺的行为时生效。”可见，合同在承诺到达要约人时成立。</a:t>
            </a:r>
            <a:endPar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endPar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26" name="Rectangle 2"/>
          <p:cNvSpPr>
            <a:spLocks noChangeArrowheads="1"/>
          </p:cNvSpPr>
          <p:nvPr/>
        </p:nvSpPr>
        <p:spPr bwMode="auto">
          <a:xfrm>
            <a:off x="611560" y="2842817"/>
            <a:ext cx="8280920" cy="347662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、承诺迟延和承诺撤回</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所谓承诺迟延是指受要约人未在承诺期限内发出承诺。承诺的期限通常是由要约规定的，如果要约中未规定承诺时间，则受要约人应在合理期限内作出承诺。超过承诺期限作出承诺，该承诺不产生效力。</a:t>
            </a:r>
            <a:endParaRPr kumimoji="0" lang="zh-CN" altLang="en-US"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dirty="0" smtClean="0">
                <a:sym typeface="+mn-ea"/>
              </a:rPr>
              <a:t>所谓承诺撤回，是指受要约人在发出承诺通知以后，在承诺正式生效之前撤回其承诺。《合同法》第</a:t>
            </a:r>
            <a:r>
              <a:rPr lang="en-US" altLang="zh-CN" sz="2000" dirty="0" smtClean="0">
                <a:sym typeface="+mn-ea"/>
              </a:rPr>
              <a:t>27</a:t>
            </a:r>
            <a:r>
              <a:rPr lang="zh-CN" altLang="zh-CN" sz="2000" dirty="0" smtClean="0">
                <a:sym typeface="+mn-ea"/>
              </a:rPr>
              <a:t>条规定，</a:t>
            </a:r>
            <a:r>
              <a:rPr lang="en-US" altLang="zh-CN" sz="2000" dirty="0" smtClean="0">
                <a:sym typeface="+mn-ea"/>
              </a:rPr>
              <a:t>"</a:t>
            </a:r>
            <a:r>
              <a:rPr lang="zh-CN" altLang="zh-CN" sz="2000" dirty="0" smtClean="0">
                <a:sym typeface="+mn-ea"/>
              </a:rPr>
              <a:t>承诺可以撤回。撤回承诺的通知应当在承诺通知到达要约人之前或者与承诺通知同时到达要约人。</a:t>
            </a:r>
            <a:r>
              <a:rPr lang="en-US" altLang="zh-CN" sz="2000" dirty="0" smtClean="0">
                <a:sym typeface="+mn-ea"/>
              </a:rPr>
              <a:t>"</a:t>
            </a:r>
            <a:endParaRPr lang="zh-CN" altLang="en-US" sz="2000" dirty="0"/>
          </a:p>
          <a:p>
            <a:endPar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zh-CN" sz="2400" dirty="0"/>
          </a:p>
        </p:txBody>
      </p:sp>
      <p:sp>
        <p:nvSpPr>
          <p:cNvPr id="1027" name="Rectangle 3"/>
          <p:cNvSpPr>
            <a:spLocks noChangeArrowheads="1"/>
          </p:cNvSpPr>
          <p:nvPr/>
        </p:nvSpPr>
        <p:spPr bwMode="auto">
          <a:xfrm>
            <a:off x="539552" y="5805264"/>
            <a:ext cx="8604448" cy="625812"/>
          </a:xfrm>
          <a:prstGeom prst="rect">
            <a:avLst/>
          </a:prstGeom>
          <a:noFill/>
          <a:ln w="9525">
            <a:noFill/>
            <a:miter lim="800000"/>
          </a:ln>
          <a:effectLst/>
        </p:spPr>
        <p:txBody>
          <a:bodyPr vert="horz" wrap="square" lIns="91440" tIns="45720" rIns="91440" bIns="45720" numCol="1" anchor="ctr" anchorCtr="0" compatLnSpc="1">
            <a:spAutoFit/>
          </a:bodyPr>
          <a:lstStyle/>
          <a:p>
            <a:pPr indent="266700" algn="just">
              <a:lnSpc>
                <a:spcPts val="2000"/>
              </a:lnSpc>
              <a:spcAft>
                <a:spcPts val="0"/>
              </a:spcAft>
            </a:pPr>
            <a:endParaRPr lang="zh-CN" altLang="zh-CN" sz="2400" kern="100" dirty="0" smtClean="0">
              <a:latin typeface="Times New Roman" panose="02020603050405020304"/>
            </a:endParaRPr>
          </a:p>
          <a:p>
            <a:pPr indent="266700" fontAlgn="base">
              <a:spcBef>
                <a:spcPct val="0"/>
              </a:spcBef>
              <a:spcAft>
                <a:spcPct val="0"/>
              </a:spcAft>
            </a:pPr>
            <a:endParaRPr kumimoji="0" 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635080" cy="490066"/>
          </a:xfrm>
        </p:spPr>
        <p:txBody>
          <a:bodyPr>
            <a:normAutofit fontScale="90000"/>
          </a:bodyPr>
          <a:lstStyle/>
          <a:p>
            <a:endParaRPr lang="zh-CN" altLang="en-US" dirty="0"/>
          </a:p>
        </p:txBody>
      </p:sp>
      <p:sp>
        <p:nvSpPr>
          <p:cNvPr id="233473" name="Rectangle 1"/>
          <p:cNvSpPr>
            <a:spLocks noChangeArrowheads="1"/>
          </p:cNvSpPr>
          <p:nvPr/>
        </p:nvSpPr>
        <p:spPr bwMode="auto">
          <a:xfrm>
            <a:off x="683568" y="796078"/>
            <a:ext cx="8136904" cy="563118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76225" algn="l" defTabSz="914400" rtl="0" eaLnBrk="1" fontAlgn="base" latinLnBrk="0" hangingPunct="1">
              <a:lnSpc>
                <a:spcPct val="100000"/>
              </a:lnSpc>
              <a:spcBef>
                <a:spcPct val="0"/>
              </a:spcBef>
              <a:spcAft>
                <a:spcPct val="0"/>
              </a:spcAft>
              <a:buClrTx/>
              <a:buSzTx/>
              <a:buFontTx/>
              <a:buNone/>
            </a:pPr>
            <a:endParaRPr lang="zh-CN" altLang="zh-CN" sz="2400" b="1" dirty="0" smtClean="0">
              <a:solidFill>
                <a:schemeClr val="bg2">
                  <a:lumMod val="50000"/>
                </a:schemeClr>
              </a:solidFill>
              <a:sym typeface="+mn-ea"/>
            </a:endParaRPr>
          </a:p>
          <a:p>
            <a:pPr marL="0" marR="0" lvl="0" indent="276225" algn="l" defTabSz="914400" rtl="0" eaLnBrk="1" fontAlgn="base" latinLnBrk="0" hangingPunct="1">
              <a:lnSpc>
                <a:spcPct val="100000"/>
              </a:lnSpc>
              <a:spcBef>
                <a:spcPct val="0"/>
              </a:spcBef>
              <a:spcAft>
                <a:spcPct val="0"/>
              </a:spcAft>
              <a:buClrTx/>
              <a:buSzTx/>
              <a:buFontTx/>
              <a:buNone/>
            </a:pPr>
            <a:r>
              <a:rPr lang="zh-CN" altLang="zh-CN" sz="2400" b="1" dirty="0" smtClean="0">
                <a:solidFill>
                  <a:schemeClr val="bg2">
                    <a:lumMod val="50000"/>
                  </a:schemeClr>
                </a:solidFill>
                <a:sym typeface="+mn-ea"/>
              </a:rPr>
              <a:t>二、</a:t>
            </a:r>
            <a:r>
              <a:rPr lang="zh-CN" sz="2400" b="1" dirty="0" smtClean="0">
                <a:solidFill>
                  <a:schemeClr val="bg2">
                    <a:lumMod val="50000"/>
                  </a:schemeClr>
                </a:solidFill>
                <a:sym typeface="+mn-ea"/>
              </a:rPr>
              <a:t>合同成立的时间与地点</a:t>
            </a:r>
            <a:endParaRPr kumimoji="0" lang="zh-CN" sz="24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76225"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（一）合同成立的时间</a:t>
            </a:r>
            <a:endParaRPr kumimoji="0" lang="zh-CN" altLang="en-US" sz="24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p>
            <a:pPr lvl="0" indent="276225" eaLnBrk="0" fontAlgn="base" hangingPunct="0">
              <a:spcBef>
                <a:spcPct val="0"/>
              </a:spcBef>
              <a:spcAft>
                <a:spcPct val="0"/>
              </a:spcAft>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合同成立的时间是由承诺实际生效的时间所决定的，因此承诺生效时间在合同法中具有极为重要的意义。</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lvl="0" indent="276225" eaLnBrk="0" fontAlgn="base" hangingPunct="0">
              <a:spcBef>
                <a:spcPct val="0"/>
              </a:spcBef>
              <a:spcAft>
                <a:spcPct val="0"/>
              </a:spcAft>
            </a:pPr>
            <a:r>
              <a:rPr lang="zh-CN" altLang="zh-CN" sz="2400" dirty="0" smtClean="0"/>
              <a:t>在确定承诺生效时间时，有如下几点情况值得注意：</a:t>
            </a:r>
            <a:endParaRPr lang="en-US" altLang="zh-CN" sz="2400" dirty="0" smtClean="0"/>
          </a:p>
          <a:p>
            <a:pPr lvl="0" indent="276225" eaLnBrk="0" fontAlgn="base" hangingPunct="0">
              <a:spcBef>
                <a:spcPct val="0"/>
              </a:spcBef>
              <a:spcAft>
                <a:spcPct val="0"/>
              </a:spcAft>
            </a:pPr>
            <a:endParaRPr lang="en-US" altLang="zh-CN" sz="2400" dirty="0" smtClean="0"/>
          </a:p>
          <a:p>
            <a:pPr lvl="0" indent="276225" eaLnBrk="0" fontAlgn="base" hangingPunct="0">
              <a:spcBef>
                <a:spcPct val="0"/>
              </a:spcBef>
              <a:spcAft>
                <a:spcPct val="0"/>
              </a:spcAft>
            </a:pPr>
            <a:r>
              <a:rPr lang="zh-CN" altLang="zh-CN" sz="2400" dirty="0" smtClean="0"/>
              <a:t>第一，受要约人在承诺期限内发出了承诺，但因其他原因导致承诺到达迟延。</a:t>
            </a:r>
            <a:endParaRPr lang="en-US" altLang="zh-CN" sz="2400" dirty="0" smtClean="0"/>
          </a:p>
          <a:p>
            <a:pPr lvl="0" indent="276225" eaLnBrk="0" fontAlgn="base" hangingPunct="0">
              <a:spcBef>
                <a:spcPct val="0"/>
              </a:spcBef>
              <a:spcAft>
                <a:spcPct val="0"/>
              </a:spcAft>
            </a:pPr>
            <a:endParaRPr lang="en-US" altLang="zh-CN" sz="2400" dirty="0" smtClean="0"/>
          </a:p>
          <a:p>
            <a:pPr lvl="0" indent="276225" eaLnBrk="0" fontAlgn="base" hangingPunct="0">
              <a:spcBef>
                <a:spcPct val="0"/>
              </a:spcBef>
              <a:spcAft>
                <a:spcPct val="0"/>
              </a:spcAft>
            </a:pPr>
            <a:r>
              <a:rPr lang="zh-CN" altLang="zh-CN" sz="2400" dirty="0" smtClean="0"/>
              <a:t> 第二，采用数据电文形式订立合同的，如果要约人指定了特定系统接受数据电文的，则受要约人的承诺的数据电文进入该特定系统的时间，视为到达时间；未指定特定系统工程，该数据电文进入要约人的任何系统的首次时间，视为到达时间。</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矩形 2"/>
          <p:cNvSpPr/>
          <p:nvPr/>
        </p:nvSpPr>
        <p:spPr>
          <a:xfrm>
            <a:off x="1115616" y="1484784"/>
            <a:ext cx="7776864" cy="4647426"/>
          </a:xfrm>
          <a:prstGeom prst="rect">
            <a:avLst/>
          </a:prstGeom>
        </p:spPr>
        <p:txBody>
          <a:bodyPr wrap="square">
            <a:spAutoFit/>
          </a:bodyPr>
          <a:lstStyle/>
          <a:p>
            <a:r>
              <a:rPr lang="en-US" altLang="zh-CN" dirty="0" smtClean="0"/>
              <a:t> </a:t>
            </a:r>
            <a:r>
              <a:rPr lang="zh-CN" altLang="zh-CN" sz="2400" dirty="0" smtClean="0"/>
              <a:t>第三，以直接方式作出承诺，应以收到承诺通知的时间为承诺生效时间，如果承诺不需要通知的，则受要约人可根据交易习惯或者要约的要求以行为的方式作出承诺，一旦实施承诺的行为，则应为承诺的生效时间</a:t>
            </a:r>
            <a:endParaRPr lang="en-US" altLang="zh-CN" sz="2400" dirty="0" smtClean="0"/>
          </a:p>
          <a:p>
            <a:endParaRPr lang="en-US" altLang="zh-CN" sz="2400" dirty="0" smtClean="0"/>
          </a:p>
          <a:p>
            <a:r>
              <a:rPr lang="zh-CN" altLang="zh-CN" sz="2800" dirty="0" smtClean="0">
                <a:solidFill>
                  <a:schemeClr val="bg2">
                    <a:lumMod val="50000"/>
                  </a:schemeClr>
                </a:solidFill>
              </a:rPr>
              <a:t>（二）合同成立的地点</a:t>
            </a:r>
            <a:endParaRPr lang="en-US" altLang="zh-CN" sz="2800" dirty="0" smtClean="0">
              <a:solidFill>
                <a:schemeClr val="bg2">
                  <a:lumMod val="50000"/>
                </a:schemeClr>
              </a:solidFill>
            </a:endParaRPr>
          </a:p>
          <a:p>
            <a:endParaRPr lang="zh-CN" altLang="zh-CN" sz="2800" dirty="0" smtClean="0">
              <a:solidFill>
                <a:schemeClr val="bg2">
                  <a:lumMod val="50000"/>
                </a:schemeClr>
              </a:solidFill>
            </a:endParaRPr>
          </a:p>
          <a:p>
            <a:r>
              <a:rPr lang="zh-CN" altLang="zh-CN" sz="2400" dirty="0" smtClean="0"/>
              <a:t>合同成立的地点和时间常常是密切联系在一起的。。根据《合同法》第</a:t>
            </a:r>
            <a:r>
              <a:rPr lang="en-US" altLang="zh-CN" sz="2400" dirty="0" smtClean="0"/>
              <a:t>34</a:t>
            </a:r>
            <a:r>
              <a:rPr lang="zh-CN" altLang="zh-CN" sz="2400" dirty="0" smtClean="0"/>
              <a:t>条</a:t>
            </a:r>
            <a:r>
              <a:rPr lang="en-US" altLang="zh-CN" sz="2400" dirty="0" smtClean="0"/>
              <a:t>"</a:t>
            </a:r>
            <a:r>
              <a:rPr lang="zh-CN" altLang="zh-CN" sz="2400" dirty="0" smtClean="0"/>
              <a:t>承诺生效的地点为合同成立的地点</a:t>
            </a:r>
            <a:r>
              <a:rPr lang="en-US" altLang="zh-CN" sz="2400" dirty="0" smtClean="0"/>
              <a:t>"</a:t>
            </a:r>
            <a:r>
              <a:rPr lang="zh-CN" altLang="zh-CN" sz="2400" dirty="0" smtClean="0"/>
              <a:t>，可见，承诺生效地就是合同成立地，由于合同的成立地有可能成为确定法院管辖权及选择法律的适用等问题的重要因素，因此明确合同成立的地点十分重要。</a:t>
            </a:r>
            <a:endParaRPr lang="zh-CN" altLang="en-US" sz="2400"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矩形 2"/>
          <p:cNvSpPr/>
          <p:nvPr/>
        </p:nvSpPr>
        <p:spPr>
          <a:xfrm>
            <a:off x="1023541" y="1418744"/>
            <a:ext cx="7776864" cy="4523105"/>
          </a:xfrm>
          <a:prstGeom prst="rect">
            <a:avLst/>
          </a:prstGeom>
        </p:spPr>
        <p:txBody>
          <a:bodyPr wrap="square">
            <a:spAutoFit/>
          </a:bodyPr>
          <a:lstStyle/>
          <a:p>
            <a:r>
              <a:rPr lang="en-US" altLang="zh-CN" dirty="0" smtClean="0"/>
              <a:t> </a:t>
            </a:r>
            <a:r>
              <a:rPr lang="zh-CN" altLang="en-US" sz="3200" dirty="0" smtClean="0"/>
              <a:t>三、</a:t>
            </a:r>
            <a:r>
              <a:rPr lang="zh-CN" sz="3200" dirty="0" smtClean="0"/>
              <a:t>合同的形式</a:t>
            </a:r>
            <a:endParaRPr lang="zh-CN" sz="3200" dirty="0" smtClean="0"/>
          </a:p>
          <a:p>
            <a:r>
              <a:rPr lang="zh-CN" sz="3200" dirty="0"/>
              <a:t>（一）合同的形式概念</a:t>
            </a:r>
            <a:endParaRPr lang="zh-CN" sz="3200" dirty="0"/>
          </a:p>
          <a:p>
            <a:r>
              <a:rPr lang="zh-CN" sz="3200" dirty="0"/>
              <a:t>合同的形式，是当事人合意的表现形式，是合同内容的外部表现，是合同内容的载体。</a:t>
            </a:r>
            <a:endParaRPr lang="zh-CN" sz="3200" dirty="0"/>
          </a:p>
          <a:p>
            <a:r>
              <a:rPr lang="zh-CN" sz="3200" dirty="0"/>
              <a:t>（二）合同的具体形式</a:t>
            </a:r>
            <a:endParaRPr lang="zh-CN" sz="3200" dirty="0"/>
          </a:p>
          <a:p>
            <a:r>
              <a:rPr lang="zh-CN" sz="3200" dirty="0"/>
              <a:t>1、书面形式</a:t>
            </a:r>
            <a:endParaRPr lang="zh-CN" sz="3200" dirty="0"/>
          </a:p>
          <a:p>
            <a:r>
              <a:rPr lang="zh-CN" sz="3200" dirty="0"/>
              <a:t>2、口头形式</a:t>
            </a:r>
            <a:endParaRPr lang="zh-CN" sz="3200" dirty="0"/>
          </a:p>
          <a:p>
            <a:r>
              <a:rPr lang="zh-CN" sz="3200" dirty="0"/>
              <a:t>3、其他形式</a:t>
            </a:r>
            <a:endParaRPr lang="zh-CN" sz="3200"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矩形 2"/>
          <p:cNvSpPr/>
          <p:nvPr/>
        </p:nvSpPr>
        <p:spPr>
          <a:xfrm>
            <a:off x="931466" y="1143154"/>
            <a:ext cx="7776864" cy="6739255"/>
          </a:xfrm>
          <a:prstGeom prst="rect">
            <a:avLst/>
          </a:prstGeom>
        </p:spPr>
        <p:txBody>
          <a:bodyPr wrap="square">
            <a:spAutoFit/>
          </a:bodyPr>
          <a:lstStyle/>
          <a:p>
            <a:r>
              <a:rPr altLang="zh-CN" sz="2400" dirty="0" smtClean="0"/>
              <a:t>四、合同的内容</a:t>
            </a:r>
            <a:endParaRPr altLang="zh-CN" sz="2400" dirty="0" smtClean="0"/>
          </a:p>
          <a:p>
            <a:r>
              <a:rPr altLang="zh-CN" sz="2400" dirty="0" smtClean="0"/>
              <a:t>（一）合同的条款</a:t>
            </a:r>
            <a:endParaRPr altLang="zh-CN" sz="2400" dirty="0" smtClean="0"/>
          </a:p>
          <a:p>
            <a:r>
              <a:rPr altLang="zh-CN" sz="2400" dirty="0" smtClean="0"/>
              <a:t>合同的条款，指合同当事人协商一致的合同内容，记载着合同当事人双方的权利与义务。合同的条款通常由当事人协商决定。依我国《合同法》第12条的规定，合同的内容由当事人约定，一般包括以下条款：（1）当事人的名称或者姓名和住所；（2）标的；（3）数量；（4）质量；（5）价格或者报酬；（6）履行期限、地点和方式；（7）违约责任；（8）解决争议的方法。当事人可以参照各类合同的示范文本订立合同。</a:t>
            </a:r>
            <a:endParaRPr altLang="zh-CN" sz="2400" dirty="0" smtClean="0"/>
          </a:p>
          <a:p>
            <a:r>
              <a:rPr altLang="zh-CN" sz="2400" dirty="0" smtClean="0"/>
              <a:t>（二）格式条款</a:t>
            </a:r>
            <a:endParaRPr altLang="zh-CN" sz="2400" dirty="0" smtClean="0"/>
          </a:p>
          <a:p>
            <a:r>
              <a:rPr altLang="zh-CN" sz="2400" dirty="0" smtClean="0"/>
              <a:t>  在现代商事交易活动中，往往由大公司事先印制好标准合同，将交易双方的权利义务等事项拟定下来，如另一方同意签字，合同就成立，很少讨价还价的余地。这种附合合同在英国为标准合同的一种，在东欧被称为共同条件，在德国被称为一般交易条件，中国称为格式条款。</a:t>
            </a:r>
            <a:endParaRPr altLang="zh-CN" sz="2400" dirty="0" smtClean="0"/>
          </a:p>
          <a:p>
            <a:r>
              <a:rPr altLang="zh-CN" sz="2400" dirty="0" smtClean="0"/>
              <a:t>  格式条款，又称定式条款，是指当事人为了重复使用而预先拟定，并且在订立合同时不与对方协商的合同条款。</a:t>
            </a:r>
            <a:endParaRPr altLang="zh-CN" sz="2400" dirty="0" smtClean="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39752" y="332656"/>
            <a:ext cx="5893448" cy="1084982"/>
          </a:xfrm>
        </p:spPr>
        <p:txBody>
          <a:bodyPr>
            <a:normAutofit fontScale="90000"/>
          </a:bodyPr>
          <a:lstStyle/>
          <a:p>
            <a:r>
              <a:rPr lang="zh-CN" altLang="zh-CN" b="1" dirty="0" smtClean="0"/>
              <a:t>第三节</a:t>
            </a:r>
            <a:r>
              <a:rPr lang="en-US" altLang="zh-CN" b="1" dirty="0" smtClean="0"/>
              <a:t>  </a:t>
            </a:r>
            <a:r>
              <a:rPr lang="zh-CN" altLang="zh-CN" b="1" dirty="0" smtClean="0"/>
              <a:t>合同的效力</a:t>
            </a:r>
            <a:br>
              <a:rPr lang="zh-CN" altLang="zh-CN" b="1" dirty="0" smtClean="0"/>
            </a:br>
            <a:endParaRPr lang="zh-CN" altLang="en-US" dirty="0"/>
          </a:p>
        </p:txBody>
      </p:sp>
      <p:sp>
        <p:nvSpPr>
          <p:cNvPr id="3" name="矩形 2"/>
          <p:cNvSpPr/>
          <p:nvPr/>
        </p:nvSpPr>
        <p:spPr>
          <a:xfrm>
            <a:off x="473075" y="1484630"/>
            <a:ext cx="8419465" cy="4523105"/>
          </a:xfrm>
          <a:prstGeom prst="rect">
            <a:avLst/>
          </a:prstGeom>
        </p:spPr>
        <p:txBody>
          <a:bodyPr wrap="square">
            <a:spAutoFit/>
          </a:bodyPr>
          <a:lstStyle/>
          <a:p>
            <a:r>
              <a:rPr lang="zh-CN" altLang="zh-CN" sz="3200" b="1" dirty="0" smtClean="0">
                <a:solidFill>
                  <a:schemeClr val="bg2">
                    <a:lumMod val="50000"/>
                  </a:schemeClr>
                </a:solidFill>
              </a:rPr>
              <a:t>五、缔约过失责任</a:t>
            </a:r>
            <a:endParaRPr lang="zh-CN" altLang="zh-CN" sz="3200" b="1" dirty="0" smtClean="0">
              <a:solidFill>
                <a:schemeClr val="bg2">
                  <a:lumMod val="50000"/>
                </a:schemeClr>
              </a:solidFill>
            </a:endParaRPr>
          </a:p>
          <a:p>
            <a:r>
              <a:rPr lang="zh-CN" altLang="zh-CN" sz="3200" b="1" dirty="0" smtClean="0">
                <a:solidFill>
                  <a:schemeClr val="tx1"/>
                </a:solidFill>
              </a:rPr>
              <a:t>（一）缔约过失责任的概念与特征</a:t>
            </a:r>
            <a:endParaRPr lang="zh-CN" altLang="zh-CN" sz="3200" b="1" dirty="0" smtClean="0">
              <a:solidFill>
                <a:schemeClr val="tx1"/>
              </a:solidFill>
            </a:endParaRPr>
          </a:p>
          <a:p>
            <a:r>
              <a:rPr lang="zh-CN" altLang="zh-CN" sz="2800" b="1" dirty="0" smtClean="0">
                <a:solidFill>
                  <a:schemeClr val="tx1"/>
                </a:solidFill>
              </a:rPr>
              <a:t>  缔约过失责任，是指缔约人或其缔约磋商辅助人故意或者过失违反先合同义务而给对方造成信赖利益或固有利益的损失时，应依法承担的民事责任。</a:t>
            </a:r>
            <a:endParaRPr lang="zh-CN" altLang="zh-CN" sz="2800" b="1" dirty="0" smtClean="0">
              <a:solidFill>
                <a:schemeClr val="tx1"/>
              </a:solidFill>
            </a:endParaRPr>
          </a:p>
          <a:p>
            <a:r>
              <a:rPr lang="zh-CN" altLang="zh-CN" sz="2800" b="1" dirty="0" smtClean="0">
                <a:solidFill>
                  <a:schemeClr val="tx1"/>
                </a:solidFill>
              </a:rPr>
              <a:t>（二）缔约过失责任的构成要件</a:t>
            </a:r>
            <a:endParaRPr lang="zh-CN" altLang="zh-CN" sz="2800" b="1" dirty="0" smtClean="0">
              <a:solidFill>
                <a:schemeClr val="tx1"/>
              </a:solidFill>
            </a:endParaRPr>
          </a:p>
          <a:p>
            <a:r>
              <a:rPr lang="zh-CN" altLang="zh-CN" sz="2800" b="1" dirty="0" smtClean="0">
                <a:solidFill>
                  <a:schemeClr val="tx1"/>
                </a:solidFill>
              </a:rPr>
              <a:t>1、缔约人或其缔约磋商辅助人违反了先合同义务。</a:t>
            </a:r>
            <a:endParaRPr lang="zh-CN" altLang="zh-CN" sz="2800" b="1" dirty="0" smtClean="0">
              <a:solidFill>
                <a:schemeClr val="tx1"/>
              </a:solidFill>
            </a:endParaRPr>
          </a:p>
          <a:p>
            <a:r>
              <a:rPr lang="zh-CN" altLang="zh-CN" sz="2800" b="1" dirty="0" smtClean="0">
                <a:solidFill>
                  <a:schemeClr val="tx1"/>
                </a:solidFill>
              </a:rPr>
              <a:t>2、未违反先合同义务一方受有损失。</a:t>
            </a:r>
            <a:endParaRPr lang="zh-CN" altLang="zh-CN" sz="2800" b="1" dirty="0" smtClean="0">
              <a:solidFill>
                <a:schemeClr val="tx1"/>
              </a:solidFill>
            </a:endParaRPr>
          </a:p>
          <a:p>
            <a:r>
              <a:rPr lang="zh-CN" altLang="zh-CN" sz="2800" b="1" dirty="0" smtClean="0">
                <a:solidFill>
                  <a:schemeClr val="tx1"/>
                </a:solidFill>
              </a:rPr>
              <a:t>3、违反先合同义务与损失之间有因果关系。</a:t>
            </a:r>
            <a:endParaRPr lang="zh-CN" altLang="zh-CN" sz="2800" b="1" dirty="0" smtClean="0">
              <a:solidFill>
                <a:schemeClr val="tx1"/>
              </a:solidFill>
            </a:endParaRPr>
          </a:p>
          <a:p>
            <a:r>
              <a:rPr lang="zh-CN" altLang="zh-CN" sz="2800" b="1" dirty="0" smtClean="0">
                <a:solidFill>
                  <a:schemeClr val="tx1"/>
                </a:solidFill>
              </a:rPr>
              <a:t>4、违反先合同义务者有过错。</a:t>
            </a:r>
            <a:endParaRPr lang="zh-CN" altLang="zh-CN" sz="2800" b="1" dirty="0" smtClean="0">
              <a:solidFill>
                <a:schemeClr val="tx1"/>
              </a:solidFil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 合同的效力</a:t>
            </a:r>
            <a:endParaRPr lang="zh-CN" altLang="en-US"/>
          </a:p>
        </p:txBody>
      </p:sp>
      <p:sp>
        <p:nvSpPr>
          <p:cNvPr id="3" name="矩形 2"/>
          <p:cNvSpPr/>
          <p:nvPr/>
        </p:nvSpPr>
        <p:spPr>
          <a:xfrm>
            <a:off x="755576" y="1484784"/>
            <a:ext cx="8388424" cy="5262245"/>
          </a:xfrm>
          <a:prstGeom prst="rect">
            <a:avLst/>
          </a:prstGeom>
        </p:spPr>
        <p:txBody>
          <a:bodyPr wrap="square">
            <a:spAutoFit/>
          </a:bodyPr>
          <a:lstStyle/>
          <a:p>
            <a:r>
              <a:rPr lang="zh-CN" altLang="zh-CN" sz="3200" b="1" dirty="0" smtClean="0">
                <a:solidFill>
                  <a:schemeClr val="bg2">
                    <a:lumMod val="50000"/>
                  </a:schemeClr>
                </a:solidFill>
              </a:rPr>
              <a:t>一、合同的效力概述</a:t>
            </a:r>
            <a:endParaRPr lang="zh-CN" altLang="zh-CN" sz="3200" b="1" dirty="0" smtClean="0">
              <a:solidFill>
                <a:schemeClr val="bg2">
                  <a:lumMod val="50000"/>
                </a:schemeClr>
              </a:solidFill>
            </a:endParaRPr>
          </a:p>
          <a:p>
            <a:r>
              <a:rPr lang="zh-CN" altLang="zh-CN" sz="3200" b="1" dirty="0" smtClean="0">
                <a:solidFill>
                  <a:schemeClr val="tx1"/>
                </a:solidFill>
              </a:rPr>
              <a:t>（一）合同效力的概念</a:t>
            </a:r>
            <a:endParaRPr lang="zh-CN" altLang="zh-CN" sz="3200" b="1" dirty="0" smtClean="0">
              <a:solidFill>
                <a:schemeClr val="tx1"/>
              </a:solidFill>
            </a:endParaRPr>
          </a:p>
          <a:p>
            <a:r>
              <a:rPr lang="zh-CN" altLang="zh-CN" sz="2400" b="1" dirty="0" smtClean="0">
                <a:solidFill>
                  <a:schemeClr val="tx1"/>
                </a:solidFill>
              </a:rPr>
              <a:t>合同效力，又称合同的法律效力，是指法律赋予依法有效的合同对其当事人及其效力所涉的第三人的拘束力。</a:t>
            </a:r>
            <a:endParaRPr lang="zh-CN" altLang="zh-CN" sz="2400" b="1" dirty="0" smtClean="0">
              <a:solidFill>
                <a:schemeClr val="tx1"/>
              </a:solidFill>
            </a:endParaRPr>
          </a:p>
          <a:p>
            <a:r>
              <a:rPr lang="zh-CN" altLang="zh-CN" sz="3200" b="1" dirty="0" smtClean="0">
                <a:solidFill>
                  <a:schemeClr val="tx1"/>
                </a:solidFill>
              </a:rPr>
              <a:t>（二）合同的生效</a:t>
            </a:r>
            <a:endParaRPr lang="zh-CN" altLang="zh-CN" sz="2800" dirty="0" smtClean="0">
              <a:solidFill>
                <a:schemeClr val="bg2">
                  <a:lumMod val="50000"/>
                </a:schemeClr>
              </a:solidFill>
            </a:endParaRPr>
          </a:p>
          <a:p>
            <a:r>
              <a:rPr lang="zh-CN" altLang="zh-CN" sz="2400" dirty="0" smtClean="0"/>
              <a:t>1、依法成立的合同，原则上自成立时生效</a:t>
            </a:r>
            <a:endParaRPr lang="zh-CN" altLang="zh-CN" sz="2400" dirty="0" smtClean="0"/>
          </a:p>
          <a:p>
            <a:r>
              <a:rPr lang="zh-CN" altLang="zh-CN" sz="2400" dirty="0" smtClean="0"/>
              <a:t>2、法律、行政法规规定，应当办理批准、登记等手续生效的，在依照其规定办理批准、登记等手续后生效，法律、行政法规规定合同应当办理登记手续，但未规定登记后生效的，当事人未办理登记手续，不影响合同的效力，但合同标的所有权及其他物权不能转移，</a:t>
            </a:r>
            <a:endParaRPr lang="zh-CN" altLang="zh-CN" sz="2400" dirty="0" smtClean="0"/>
          </a:p>
          <a:p>
            <a:r>
              <a:rPr lang="zh-CN" altLang="zh-CN" sz="2400" dirty="0" smtClean="0"/>
              <a:t>3、当事人对合同的效力可以附条件或者附期限。</a:t>
            </a:r>
            <a:endParaRPr lang="zh-CN" altLang="zh-CN" sz="2400" dirty="0" smtClean="0"/>
          </a:p>
          <a:p>
            <a:endParaRPr lang="zh-CN" altLang="en-US" sz="2400"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矩形 2"/>
          <p:cNvSpPr/>
          <p:nvPr/>
        </p:nvSpPr>
        <p:spPr>
          <a:xfrm>
            <a:off x="827584" y="1700808"/>
            <a:ext cx="7632848" cy="4276725"/>
          </a:xfrm>
          <a:prstGeom prst="rect">
            <a:avLst/>
          </a:prstGeom>
        </p:spPr>
        <p:txBody>
          <a:bodyPr wrap="square">
            <a:spAutoFit/>
          </a:bodyPr>
          <a:lstStyle/>
          <a:p>
            <a:r>
              <a:rPr lang="zh-CN" altLang="zh-CN" sz="3200" b="1" dirty="0" smtClean="0">
                <a:solidFill>
                  <a:schemeClr val="bg2">
                    <a:lumMod val="50000"/>
                  </a:schemeClr>
                </a:solidFill>
              </a:rPr>
              <a:t>二、无效合同和可撤销合同</a:t>
            </a:r>
            <a:endParaRPr lang="zh-CN" altLang="zh-CN" sz="3200" b="1" dirty="0" smtClean="0">
              <a:solidFill>
                <a:schemeClr val="bg2">
                  <a:lumMod val="50000"/>
                </a:schemeClr>
              </a:solidFill>
            </a:endParaRPr>
          </a:p>
          <a:p>
            <a:r>
              <a:rPr lang="zh-CN" altLang="zh-CN" sz="2400" dirty="0" smtClean="0"/>
              <a:t>  （一）无效合同</a:t>
            </a:r>
            <a:endParaRPr lang="zh-CN" altLang="zh-CN" sz="2400" dirty="0" smtClean="0"/>
          </a:p>
          <a:p>
            <a:r>
              <a:rPr lang="zh-CN" altLang="zh-CN" sz="2400" dirty="0" smtClean="0"/>
              <a:t>1、无效合同的概念</a:t>
            </a:r>
            <a:endParaRPr lang="zh-CN" altLang="zh-CN" sz="2400" dirty="0" smtClean="0"/>
          </a:p>
          <a:p>
            <a:r>
              <a:rPr lang="zh-CN" altLang="zh-CN" sz="2400" dirty="0" smtClean="0"/>
              <a:t>无效合同，是指已成立，但因欠缺法定有效要件，在法律上确定的、当然的、自始不发生法律效力的合同。</a:t>
            </a:r>
            <a:endParaRPr lang="zh-CN" altLang="zh-CN" sz="2400" dirty="0" smtClean="0"/>
          </a:p>
          <a:p>
            <a:r>
              <a:rPr lang="zh-CN" altLang="zh-CN" sz="2400" dirty="0" smtClean="0"/>
              <a:t>2、无效合同的原因</a:t>
            </a:r>
            <a:endParaRPr lang="zh-CN" altLang="zh-CN" sz="2400" dirty="0" smtClean="0"/>
          </a:p>
          <a:p>
            <a:r>
              <a:rPr lang="zh-CN" altLang="zh-CN" sz="2400" dirty="0" smtClean="0"/>
              <a:t>根据我国《合同法》第52条的规定，无效合同包括以下几种： </a:t>
            </a:r>
            <a:endParaRPr lang="zh-CN" altLang="zh-CN" sz="2400" dirty="0" smtClean="0"/>
          </a:p>
          <a:p>
            <a:r>
              <a:rPr lang="zh-CN" altLang="zh-CN" sz="2400" dirty="0" smtClean="0"/>
              <a:t>（1）一方以欺诈、胁迫的手段订立合同，损害国家利益</a:t>
            </a:r>
            <a:endParaRPr lang="zh-CN" altLang="zh-CN" sz="2400" dirty="0" smtClean="0"/>
          </a:p>
          <a:p>
            <a:endParaRPr lang="zh-CN" altLang="en-US" sz="2400"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矩形 2"/>
          <p:cNvSpPr/>
          <p:nvPr/>
        </p:nvSpPr>
        <p:spPr>
          <a:xfrm>
            <a:off x="1043608" y="1628800"/>
            <a:ext cx="7920880" cy="4062651"/>
          </a:xfrm>
          <a:prstGeom prst="rect">
            <a:avLst/>
          </a:prstGeom>
        </p:spPr>
        <p:txBody>
          <a:bodyPr wrap="square">
            <a:spAutoFit/>
          </a:bodyPr>
          <a:lstStyle/>
          <a:p>
            <a:r>
              <a:rPr lang="en-US" altLang="zh-CN" sz="2400" dirty="0" smtClean="0"/>
              <a:t>2</a:t>
            </a:r>
            <a:r>
              <a:rPr lang="zh-CN" altLang="zh-CN" sz="2400" dirty="0" smtClean="0"/>
              <a:t>、恶意串通，损害国家、集体或第三人利益的合同</a:t>
            </a:r>
            <a:endParaRPr lang="zh-CN" altLang="zh-CN" sz="2400" dirty="0" smtClean="0"/>
          </a:p>
          <a:p>
            <a:r>
              <a:rPr lang="zh-CN" altLang="zh-CN" sz="2400" dirty="0" smtClean="0"/>
              <a:t>根据合同的相对性，合同本来只对当事人的权利义务关系作出约定，但如果合同当事人恶意串通，以合同方式损害国家、集体或第三人利益，那么合同就不仅仅是当事人的事情了，国家就必须对它进行干涉，将这类合同纳入无效合同的范围，以保护国家、集体或第三人的利益。</a:t>
            </a:r>
            <a:endParaRPr lang="en-US" altLang="zh-CN" sz="2400" dirty="0" smtClean="0"/>
          </a:p>
          <a:p>
            <a:endParaRPr lang="en-US" altLang="zh-CN" sz="2400" dirty="0" smtClean="0"/>
          </a:p>
          <a:p>
            <a:r>
              <a:rPr lang="en-US" altLang="zh-CN" sz="2400" dirty="0" smtClean="0"/>
              <a:t>3</a:t>
            </a:r>
            <a:r>
              <a:rPr lang="zh-CN" altLang="zh-CN" sz="2400" dirty="0" smtClean="0"/>
              <a:t>、以合法形式掩盖非法目的的合同</a:t>
            </a:r>
            <a:endParaRPr lang="zh-CN" altLang="zh-CN" sz="2400" dirty="0" smtClean="0"/>
          </a:p>
          <a:p>
            <a:r>
              <a:rPr lang="zh-CN" altLang="zh-CN" sz="2400" dirty="0" smtClean="0"/>
              <a:t>以合法形式掩盖非法目的的行为属于伪装的民事行为，而以合法形式掩盖非法目的的合同属于隐匿合同的一种。</a:t>
            </a:r>
            <a:endParaRPr lang="zh-CN" altLang="zh-CN" dirty="0" smtClean="0"/>
          </a:p>
          <a:p>
            <a:endParaRPr lang="zh-CN" altLang="zh-CN" dirty="0" smtClean="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240641" name="Rectangle 1"/>
          <p:cNvSpPr>
            <a:spLocks noChangeArrowheads="1"/>
          </p:cNvSpPr>
          <p:nvPr/>
        </p:nvSpPr>
        <p:spPr bwMode="auto">
          <a:xfrm>
            <a:off x="683568" y="1804174"/>
            <a:ext cx="7992888" cy="489364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76225"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、损害社会公共利益的合同</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违反社会公序良俗和社会公共利益的合同无效，这已经成为世界各国立法的普遍原则。我国合同法不仅在合同效力中规定损害社会公共利益的合同无效，而且在总则中也作了一般性规定，即在总则中确定了公序良俗原则这一基本原则。</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dirty="0" smtClean="0"/>
              <a:t> 5</a:t>
            </a:r>
            <a:r>
              <a:rPr lang="zh-CN" altLang="zh-CN" sz="2400" dirty="0" smtClean="0"/>
              <a:t>、违反法律、行政法规的强行性规定的合同</a:t>
            </a:r>
            <a:endParaRPr lang="zh-CN" altLang="zh-CN" sz="2400" dirty="0" smtClean="0"/>
          </a:p>
          <a:p>
            <a:r>
              <a:rPr lang="zh-CN" altLang="zh-CN" sz="2400" dirty="0" smtClean="0"/>
              <a:t>从广义上说，所有违反法律规定的合同都是无效的，所有无效的合同也都是违法的。这条规定是对无效合同列举的保底性规定，囊括了所有内容、形式违反法律、行政法规强制性规定的合同。</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TextBox 3"/>
          <p:cNvSpPr txBox="1"/>
          <p:nvPr/>
        </p:nvSpPr>
        <p:spPr>
          <a:xfrm>
            <a:off x="907976" y="2285256"/>
            <a:ext cx="7920880" cy="369332"/>
          </a:xfrm>
          <a:prstGeom prst="rect">
            <a:avLst/>
          </a:prstGeom>
          <a:noFill/>
        </p:spPr>
        <p:txBody>
          <a:bodyPr wrap="square" rtlCol="0">
            <a:spAutoFit/>
          </a:bodyPr>
          <a:lstStyle/>
          <a:p>
            <a:endParaRPr lang="zh-CN" altLang="en-US" dirty="0"/>
          </a:p>
        </p:txBody>
      </p:sp>
      <p:sp>
        <p:nvSpPr>
          <p:cNvPr id="5" name="TextBox 4"/>
          <p:cNvSpPr txBox="1"/>
          <p:nvPr/>
        </p:nvSpPr>
        <p:spPr>
          <a:xfrm>
            <a:off x="1060376" y="2437656"/>
            <a:ext cx="7920880" cy="369332"/>
          </a:xfrm>
          <a:prstGeom prst="rect">
            <a:avLst/>
          </a:prstGeom>
          <a:noFill/>
        </p:spPr>
        <p:txBody>
          <a:bodyPr wrap="square" rtlCol="0">
            <a:spAutoFit/>
          </a:bodyPr>
          <a:lstStyle/>
          <a:p>
            <a:endParaRPr lang="zh-CN" altLang="en-US" dirty="0"/>
          </a:p>
        </p:txBody>
      </p:sp>
      <p:sp>
        <p:nvSpPr>
          <p:cNvPr id="28673" name="Rectangle 1"/>
          <p:cNvSpPr>
            <a:spLocks noChangeArrowheads="1"/>
          </p:cNvSpPr>
          <p:nvPr/>
        </p:nvSpPr>
        <p:spPr bwMode="auto">
          <a:xfrm>
            <a:off x="755576" y="910655"/>
            <a:ext cx="8388424" cy="48926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三、经济法律责任形式                 </a:t>
            </a:r>
            <a:endPar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1.民事责任</a:t>
            </a:r>
            <a:endPar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民事责任是指经济法主体违反民事法律、法规依法应承担的民事法律后果。承担民事责任的方式主要有：停止侵害、排除妨碍和消除危险；返还财产、恢复原状以及修理、重作和更换；赔偿损失、支付违约金；消除影响、恢复名誉等。</a:t>
            </a:r>
            <a:endPar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2.行政责任</a:t>
            </a:r>
            <a:endPar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行政责任是指国家有关机关对违反经济法律、法规的单位和个人依照行政程序而给予的行政制裁，包括行政处罚和行政处分。</a:t>
            </a:r>
            <a:endPar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3.刑事责任</a:t>
            </a:r>
            <a:endPar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刑事责任是指对违反经济法律，情节严重，构成犯罪的行为，依法给予刑事制裁。</a:t>
            </a:r>
            <a:endPar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243713" name="Rectangle 1"/>
          <p:cNvSpPr>
            <a:spLocks noChangeArrowheads="1"/>
          </p:cNvSpPr>
          <p:nvPr/>
        </p:nvSpPr>
        <p:spPr bwMode="auto">
          <a:xfrm>
            <a:off x="457126" y="1631007"/>
            <a:ext cx="8388424" cy="458470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（二）可撤销合同</a:t>
            </a:r>
            <a:endParaRPr kumimoji="0" 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1、可撤销合同的概念</a:t>
            </a:r>
            <a:endParaRPr kumimoji="0" 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3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可撤销合同，是指因为合同当事人意思表示的瑕疵，撤销权人可以请求人民法院或者仲裁机构予以撤销或者变更的合同。</a:t>
            </a:r>
            <a:endParaRPr kumimoji="0" 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lang="zh-CN" altLang="zh-CN" sz="2400" dirty="0" smtClean="0"/>
              <a:t>  </a:t>
            </a:r>
            <a:r>
              <a:rPr lang="zh-CN" sz="280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2、合同可撤销的原因</a:t>
            </a:r>
            <a:endParaRPr altLang="zh-CN" sz="2400" dirty="0" smtClean="0"/>
          </a:p>
          <a:p>
            <a:pPr marL="0" marR="0" lvl="0" indent="0" algn="l" defTabSz="914400" rtl="0" eaLnBrk="1" fontAlgn="base" latinLnBrk="0" hangingPunct="1">
              <a:lnSpc>
                <a:spcPct val="100000"/>
              </a:lnSpc>
              <a:spcBef>
                <a:spcPct val="0"/>
              </a:spcBef>
              <a:spcAft>
                <a:spcPct val="0"/>
              </a:spcAft>
              <a:buClrTx/>
              <a:buSzTx/>
              <a:buFontTx/>
              <a:buNone/>
            </a:pPr>
            <a:r>
              <a:rPr altLang="zh-CN" sz="2400" dirty="0" smtClean="0"/>
              <a:t>根据我国《合同法》第54条的规定，合同可撤销的原因有：</a:t>
            </a:r>
            <a:endParaRPr altLang="zh-CN" sz="2400" dirty="0" smtClean="0"/>
          </a:p>
          <a:p>
            <a:pPr marL="0" marR="0" lvl="0" indent="0" algn="l" defTabSz="914400" rtl="0" eaLnBrk="1" fontAlgn="base" latinLnBrk="0" hangingPunct="1">
              <a:lnSpc>
                <a:spcPct val="100000"/>
              </a:lnSpc>
              <a:spcBef>
                <a:spcPct val="0"/>
              </a:spcBef>
              <a:spcAft>
                <a:spcPct val="0"/>
              </a:spcAft>
              <a:buClrTx/>
              <a:buSzTx/>
              <a:buFontTx/>
              <a:buNone/>
            </a:pPr>
            <a:r>
              <a:rPr altLang="zh-CN" sz="2400" dirty="0" smtClean="0"/>
              <a:t>（1）因重大误解而订立的合同</a:t>
            </a:r>
            <a:endParaRPr altLang="zh-CN" sz="2400" dirty="0" smtClean="0"/>
          </a:p>
          <a:p>
            <a:pPr marL="0" marR="0" lvl="0" indent="0" algn="l" defTabSz="914400" rtl="0" eaLnBrk="1" fontAlgn="base" latinLnBrk="0" hangingPunct="1">
              <a:lnSpc>
                <a:spcPct val="100000"/>
              </a:lnSpc>
              <a:spcBef>
                <a:spcPct val="0"/>
              </a:spcBef>
              <a:spcAft>
                <a:spcPct val="0"/>
              </a:spcAft>
              <a:buClrTx/>
              <a:buSzTx/>
              <a:buFontTx/>
              <a:buNone/>
            </a:pPr>
            <a:r>
              <a:rPr altLang="zh-CN" sz="2400" dirty="0" smtClean="0"/>
              <a:t>（2）在订立合同时显失公平的合同</a:t>
            </a:r>
            <a:endParaRPr altLang="zh-CN" sz="2400" dirty="0" smtClean="0"/>
          </a:p>
          <a:p>
            <a:pPr marL="0" marR="0" lvl="0" indent="0" algn="l" defTabSz="914400" rtl="0" eaLnBrk="1" fontAlgn="base" latinLnBrk="0" hangingPunct="1">
              <a:lnSpc>
                <a:spcPct val="100000"/>
              </a:lnSpc>
              <a:spcBef>
                <a:spcPct val="0"/>
              </a:spcBef>
              <a:spcAft>
                <a:spcPct val="0"/>
              </a:spcAft>
              <a:buClrTx/>
              <a:buSzTx/>
              <a:buFontTx/>
              <a:buNone/>
            </a:pPr>
            <a:r>
              <a:rPr altLang="zh-CN" sz="2400" dirty="0" smtClean="0"/>
              <a:t>（3）一方以欺诈、胁迫的手段或者乘人之危，使对方在违背真实意思的情况下订立的合同。</a:t>
            </a:r>
            <a:endParaRPr altLang="zh-CN" sz="2400" dirty="0" smtClean="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244737" name="Rectangle 1"/>
          <p:cNvSpPr>
            <a:spLocks noChangeArrowheads="1"/>
          </p:cNvSpPr>
          <p:nvPr/>
        </p:nvSpPr>
        <p:spPr bwMode="auto">
          <a:xfrm>
            <a:off x="971600" y="1937802"/>
            <a:ext cx="8172400" cy="439991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（三）合同被确认无效或被撤销的法律后果</a:t>
            </a:r>
            <a:endParaRPr kumimoji="0" 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合同被确认无效，或者被撤销之后，将导致合同自始无效。</a:t>
            </a:r>
            <a:endParaRPr kumimoji="0" 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根据合同法的相关规定，合同被确认无效或被撤销的法律后果主要有：</a:t>
            </a:r>
            <a:endParaRPr kumimoji="0" 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1、返还财产</a:t>
            </a:r>
            <a:endParaRPr kumimoji="0" 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2、赔偿损失</a:t>
            </a:r>
            <a:endParaRPr kumimoji="0" 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3、收归国家或集体所有或返还第三人</a:t>
            </a:r>
            <a:endParaRPr kumimoji="0" 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4、其他制裁</a:t>
            </a:r>
            <a:endParaRPr kumimoji="0" 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endParaRPr kumimoji="0" 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243713" name="Rectangle 1"/>
          <p:cNvSpPr>
            <a:spLocks noChangeArrowheads="1"/>
          </p:cNvSpPr>
          <p:nvPr/>
        </p:nvSpPr>
        <p:spPr bwMode="auto">
          <a:xfrm>
            <a:off x="457126" y="1292234"/>
            <a:ext cx="8388424" cy="526224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三、效力待定合同</a:t>
            </a:r>
            <a:endParaRPr kumimoji="0" 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（一）效力待定合同概念</a:t>
            </a:r>
            <a:endParaRPr kumimoji="0" 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效力待定合同，又称效力未定合同，是指虽已成立，但因当事人缺乏缔约能力、代订合同的资格或处分能力，致使其效力能否发生尚未确定，须事后有权人表示追认才能有效的合同。</a:t>
            </a:r>
            <a:endParaRPr kumimoji="0" 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（二）无民事行为能力人、限制民事行为能力人订立的合同</a:t>
            </a:r>
            <a:endParaRPr kumimoji="0" 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（三）无代理权人订立的合同</a:t>
            </a:r>
            <a:endParaRPr kumimoji="0" 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（四）法人或者其他组织的法定代表人、负责人超越权限订立的合同</a:t>
            </a:r>
            <a:endParaRPr kumimoji="0" 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（五）无处分权人处分他人财产的合同</a:t>
            </a:r>
            <a:endParaRPr kumimoji="0" 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99792" y="274638"/>
            <a:ext cx="5533408" cy="1282154"/>
          </a:xfrm>
        </p:spPr>
        <p:txBody>
          <a:bodyPr>
            <a:normAutofit fontScale="90000"/>
          </a:bodyPr>
          <a:lstStyle/>
          <a:p>
            <a:r>
              <a:rPr lang="zh-CN" altLang="zh-CN" b="1" dirty="0" smtClean="0"/>
              <a:t>第四节</a:t>
            </a:r>
            <a:r>
              <a:rPr lang="en-US" altLang="zh-CN" b="1" dirty="0" smtClean="0"/>
              <a:t>  </a:t>
            </a:r>
            <a:r>
              <a:rPr lang="zh-CN" altLang="zh-CN" b="1" dirty="0" smtClean="0"/>
              <a:t>合同的履行</a:t>
            </a:r>
            <a:br>
              <a:rPr lang="zh-CN" altLang="zh-CN" b="1" dirty="0" smtClean="0"/>
            </a:br>
            <a:endParaRPr lang="zh-CN" altLang="en-US" dirty="0"/>
          </a:p>
        </p:txBody>
      </p:sp>
      <p:sp>
        <p:nvSpPr>
          <p:cNvPr id="3" name="矩形 2"/>
          <p:cNvSpPr/>
          <p:nvPr/>
        </p:nvSpPr>
        <p:spPr>
          <a:xfrm>
            <a:off x="1043608" y="1412776"/>
            <a:ext cx="7704856" cy="5754370"/>
          </a:xfrm>
          <a:prstGeom prst="rect">
            <a:avLst/>
          </a:prstGeom>
        </p:spPr>
        <p:txBody>
          <a:bodyPr wrap="square">
            <a:spAutoFit/>
          </a:bodyPr>
          <a:lstStyle/>
          <a:p>
            <a:r>
              <a:rPr lang="zh-CN" altLang="zh-CN" sz="3200" b="1" dirty="0" smtClean="0">
                <a:solidFill>
                  <a:schemeClr val="bg2">
                    <a:lumMod val="50000"/>
                  </a:schemeClr>
                </a:solidFill>
              </a:rPr>
              <a:t>一、合同履行原则</a:t>
            </a:r>
            <a:endParaRPr lang="zh-CN" altLang="zh-CN" sz="3200" b="1" dirty="0" smtClean="0">
              <a:solidFill>
                <a:schemeClr val="bg2">
                  <a:lumMod val="50000"/>
                </a:schemeClr>
              </a:solidFill>
            </a:endParaRPr>
          </a:p>
          <a:p>
            <a:r>
              <a:rPr lang="zh-CN" altLang="zh-CN" sz="2400" dirty="0" smtClean="0"/>
              <a:t>合同的履行是指债务人全面、适当地完成其合同的义务，使权利人的合同权利得以完全实现。如约定交付标的物，或完成工作并交付工作成果等。</a:t>
            </a:r>
            <a:endParaRPr lang="en-US" altLang="zh-CN" sz="2400" dirty="0" smtClean="0"/>
          </a:p>
          <a:p>
            <a:endParaRPr lang="en-US" altLang="zh-CN" sz="2400" dirty="0" smtClean="0"/>
          </a:p>
          <a:p>
            <a:r>
              <a:rPr lang="en-US" altLang="zh-CN" sz="2400" dirty="0" smtClean="0"/>
              <a:t> 1</a:t>
            </a:r>
            <a:r>
              <a:rPr lang="zh-CN" altLang="zh-CN" sz="2400" dirty="0" smtClean="0"/>
              <a:t>、全面履行原则</a:t>
            </a:r>
            <a:endParaRPr lang="zh-CN" altLang="zh-CN" sz="2400" dirty="0" smtClean="0"/>
          </a:p>
          <a:p>
            <a:r>
              <a:rPr lang="zh-CN" altLang="zh-CN" sz="2400" dirty="0" smtClean="0"/>
              <a:t>即按照约定全面履行原则，又叫适当履行原则或正确履行原则，是指合同当事人应在适当的时间，适当的地点，以适当的方式，按照合同中约定的数量和质量，履行合同中约定的</a:t>
            </a:r>
            <a:endParaRPr lang="en-US" altLang="zh-CN" sz="2400" dirty="0" smtClean="0"/>
          </a:p>
          <a:p>
            <a:endParaRPr lang="en-US" altLang="zh-CN" sz="2400" dirty="0" smtClean="0"/>
          </a:p>
          <a:p>
            <a:r>
              <a:rPr lang="en-US" altLang="zh-CN" sz="2400" dirty="0" smtClean="0"/>
              <a:t>2</a:t>
            </a:r>
            <a:r>
              <a:rPr lang="zh-CN" altLang="zh-CN" sz="2400" dirty="0" smtClean="0"/>
              <a:t>、诚实信用原则</a:t>
            </a:r>
            <a:endParaRPr lang="zh-CN" altLang="zh-CN" sz="2400" dirty="0" smtClean="0"/>
          </a:p>
          <a:p>
            <a:r>
              <a:rPr lang="zh-CN" altLang="zh-CN" sz="2400" dirty="0" smtClean="0"/>
              <a:t>是指合同当事人应根据诚实信用原则，履行合同约定之外的附随义务。</a:t>
            </a:r>
            <a:endParaRPr lang="zh-CN" altLang="zh-CN" sz="2400" dirty="0" smtClean="0"/>
          </a:p>
          <a:p>
            <a:endParaRPr lang="zh-CN" altLang="en-US" sz="2400"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249857" name="Rectangle 1"/>
          <p:cNvSpPr>
            <a:spLocks noChangeArrowheads="1"/>
          </p:cNvSpPr>
          <p:nvPr/>
        </p:nvSpPr>
        <p:spPr bwMode="auto">
          <a:xfrm>
            <a:off x="899592" y="1469343"/>
            <a:ext cx="7992888" cy="489364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合同法规定的附随义务包括：</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）通知义务，如一方因客观情况必须变更合同或因不可抗力致使合同不能履行时，都应及时通知对方当事人；</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协助义务，是指当事人在履行合同过程中要互相合作，像对待自己的事务一样对待对方的事务，不仅要严格履行自己的合同义务，而且要配合对方履行义务，这项义务主要是针对债权人而言的，但又是有利于合同双方当事人的；</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）保密义务，</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）提供必要的条件，这项义务与协助义务密切联系，（</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）防止损失扩大，是指在合同履行过程中当事人遭受损失的，双方在有条件的情况下都有采取积极措施防止损失扩大的义务，而不管这种损失的造成是否与自己有关。</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251905" name="Rectangle 1"/>
          <p:cNvSpPr>
            <a:spLocks noChangeArrowheads="1"/>
          </p:cNvSpPr>
          <p:nvPr/>
        </p:nvSpPr>
        <p:spPr bwMode="auto">
          <a:xfrm>
            <a:off x="827584" y="1876183"/>
            <a:ext cx="7740352" cy="452431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、经济合理原则</a:t>
            </a:r>
            <a:endPar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是指合同当事人履行合同应讲求经济效益，付出最小的成本而取得最佳的合同利益。</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r>
              <a:rPr lang="en-US" altLang="zh-CN" sz="2400" dirty="0" smtClean="0"/>
              <a:t>4</a:t>
            </a:r>
            <a:r>
              <a:rPr lang="zh-CN" altLang="zh-CN" sz="2400" dirty="0" smtClean="0"/>
              <a:t>、当事人一方不得擅自变更合同的原则</a:t>
            </a:r>
            <a:endParaRPr lang="zh-CN" altLang="zh-CN" sz="2400" dirty="0" smtClean="0"/>
          </a:p>
          <a:p>
            <a:r>
              <a:rPr lang="zh-CN" altLang="zh-CN" sz="2400" dirty="0" smtClean="0"/>
              <a:t>合同依法成立，即具有法律约束力，因此，合同当事人任何一方均不得擅自变更合同。《合同法》在若干条款中根据不同的情况对合同的变更，分别作了专门的规定。这些规定更加完善了我国的合同法律制度，并有利于促进我国社会主义市场经济的发展和保护合同当事人的合法权益。</a:t>
            </a:r>
            <a:endParaRPr lang="zh-CN" altLang="zh-CN" sz="2400" dirty="0" smtClean="0"/>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252929" name="Rectangle 1"/>
          <p:cNvSpPr>
            <a:spLocks noChangeArrowheads="1"/>
          </p:cNvSpPr>
          <p:nvPr/>
        </p:nvSpPr>
        <p:spPr bwMode="auto">
          <a:xfrm>
            <a:off x="611560" y="1393697"/>
            <a:ext cx="7812360" cy="532320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bg2">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二、合同履行的规则</a:t>
            </a:r>
            <a:endParaRPr kumimoji="0" lang="zh-CN" sz="3200" b="0" i="0" u="none" strike="noStrike" cap="none" normalizeH="0" baseline="0" dirty="0" smtClean="0">
              <a:ln>
                <a:noFill/>
              </a:ln>
              <a:solidFill>
                <a:schemeClr val="bg2">
                  <a:lumMod val="50000"/>
                </a:schemeClr>
              </a:solidFill>
              <a:effectLst/>
              <a:latin typeface="Arial" panose="020B0604020202020204" pitchFamily="34" charset="0"/>
              <a:ea typeface="宋体" panose="02010600030101010101" pitchFamily="2" charset="-122"/>
              <a:cs typeface="宋体" panose="02010600030101010101" pitchFamily="2" charset="-122"/>
            </a:endParaRPr>
          </a:p>
          <a:p>
            <a:pPr lvl="0" indent="266700" eaLnBrk="0" fontAlgn="base" hangingPunct="0">
              <a:spcBef>
                <a:spcPct val="0"/>
              </a:spcBef>
              <a:spcAft>
                <a:spcPct val="0"/>
              </a:spcAft>
            </a:pPr>
            <a:r>
              <a:rPr kumimoji="0" 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（一）当事人因某些条款约定不明时的原则：</a:t>
            </a:r>
            <a:endParaRPr kumimoji="0" lang="en-US" alt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zh-CN" sz="2400" dirty="0" smtClean="0"/>
              <a:t>可以依据《合同法》</a:t>
            </a:r>
            <a:r>
              <a:rPr lang="en-US" altLang="zh-CN" sz="2400" dirty="0" smtClean="0"/>
              <a:t>61</a:t>
            </a:r>
            <a:r>
              <a:rPr lang="zh-CN" altLang="zh-CN" sz="2400" dirty="0" smtClean="0"/>
              <a:t>条的规定处理：即可以协议补充，不能达成协议的，按照合同的有关条款或者交易的习惯确定，如果仍不能确定的，则根据《合同法》</a:t>
            </a:r>
            <a:r>
              <a:rPr lang="en-US" altLang="zh-CN" sz="2400" dirty="0" smtClean="0"/>
              <a:t>62</a:t>
            </a:r>
            <a:r>
              <a:rPr lang="zh-CN" altLang="zh-CN" sz="2400" dirty="0" smtClean="0"/>
              <a:t>条的原则处理。</a:t>
            </a:r>
            <a:r>
              <a:rPr lang="zh-CN" altLang="zh-CN" sz="2800" dirty="0" smtClean="0"/>
              <a:t> </a:t>
            </a:r>
            <a:endParaRPr lang="en-US" altLang="zh-CN" sz="2800" dirty="0" smtClean="0"/>
          </a:p>
          <a:p>
            <a:endParaRPr lang="en-US" altLang="zh-CN" sz="2800" dirty="0" smtClean="0"/>
          </a:p>
          <a:p>
            <a:r>
              <a:rPr lang="zh-CN" altLang="zh-CN" sz="2800" dirty="0" smtClean="0">
                <a:solidFill>
                  <a:schemeClr val="bg2">
                    <a:lumMod val="50000"/>
                  </a:schemeClr>
                </a:solidFill>
              </a:rPr>
              <a:t>（二）价格变动时的规则</a:t>
            </a:r>
            <a:endParaRPr lang="zh-CN" altLang="zh-CN" sz="2800" dirty="0" smtClean="0">
              <a:solidFill>
                <a:schemeClr val="bg2">
                  <a:lumMod val="50000"/>
                </a:schemeClr>
              </a:solidFill>
            </a:endParaRPr>
          </a:p>
          <a:p>
            <a:r>
              <a:rPr lang="zh-CN" altLang="zh-CN" sz="2400" dirty="0" smtClean="0"/>
              <a:t>执行政府定价或者政府指导价的，在合同约定的交付期限内政府价格调整时，按照交付时的价格计价。 </a:t>
            </a:r>
            <a:endParaRPr lang="en-US" altLang="zh-CN" sz="2400" dirty="0" smtClean="0"/>
          </a:p>
          <a:p>
            <a:r>
              <a:rPr lang="zh-CN" altLang="zh-CN" sz="2800" dirty="0" smtClean="0">
                <a:solidFill>
                  <a:schemeClr val="bg2">
                    <a:lumMod val="50000"/>
                  </a:schemeClr>
                </a:solidFill>
              </a:rPr>
              <a:t>（三）由第三人接受或者代为履行的规则</a:t>
            </a:r>
            <a:endParaRPr lang="zh-CN" altLang="zh-CN" sz="2800" dirty="0" smtClean="0">
              <a:solidFill>
                <a:schemeClr val="bg2">
                  <a:lumMod val="50000"/>
                </a:schemeClr>
              </a:solidFill>
            </a:endParaRPr>
          </a:p>
          <a:p>
            <a:r>
              <a:rPr lang="zh-CN" altLang="zh-CN" sz="2400" dirty="0" smtClean="0"/>
              <a:t>合同义务通常由债务人直接向债权人履行，当事人也可以约定由债务人向第三人履行或者由第三人向债权人履行。</a:t>
            </a:r>
            <a:endParaRPr kumimoji="0" lang="zh-CN" sz="2400" b="0" i="0" u="none" strike="noStrike" cap="none" normalizeH="0" baseline="0" dirty="0" smtClean="0">
              <a:ln>
                <a:noFill/>
              </a:ln>
              <a:solidFill>
                <a:schemeClr val="bg2">
                  <a:lumMod val="50000"/>
                </a:schemeClr>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253953" name="Rectangle 1"/>
          <p:cNvSpPr>
            <a:spLocks noChangeArrowheads="1"/>
          </p:cNvSpPr>
          <p:nvPr/>
        </p:nvSpPr>
        <p:spPr bwMode="auto">
          <a:xfrm>
            <a:off x="755576" y="1484784"/>
            <a:ext cx="8100392" cy="507831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bg2">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三、合同履行中的抗辩权</a:t>
            </a:r>
            <a:endParaRPr kumimoji="0" lang="zh-CN" sz="3200" b="0" i="0" u="none" strike="noStrike" cap="none" normalizeH="0" baseline="0" dirty="0" smtClean="0">
              <a:ln>
                <a:noFill/>
              </a:ln>
              <a:solidFill>
                <a:schemeClr val="bg2">
                  <a:lumMod val="50000"/>
                </a:schemeClr>
              </a:solidFill>
              <a:effectLst/>
              <a:latin typeface="Arial" panose="020B0604020202020204" pitchFamily="34" charset="0"/>
              <a:ea typeface="宋体" panose="02010600030101010101" pitchFamily="2" charset="-122"/>
              <a:cs typeface="宋体" panose="02010600030101010101" pitchFamily="2" charset="-122"/>
            </a:endParaRPr>
          </a:p>
          <a:p>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所谓的抗辩权，是指对抗请求权或否认对方的权利主张的权利，又称异议权。抗辩权的主要功能在于通过行使这种权利而使对方的请求权消灭，或延期发生。</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zh-CN" sz="2400" dirty="0" smtClean="0"/>
              <a:t> </a:t>
            </a:r>
            <a:r>
              <a:rPr lang="zh-CN" altLang="zh-CN" sz="2800" dirty="0" smtClean="0">
                <a:solidFill>
                  <a:schemeClr val="bg2">
                    <a:lumMod val="50000"/>
                  </a:schemeClr>
                </a:solidFill>
              </a:rPr>
              <a:t>（一）同时履行抗辩权</a:t>
            </a:r>
            <a:endParaRPr lang="zh-CN" altLang="zh-CN" sz="2400" dirty="0" smtClean="0">
              <a:solidFill>
                <a:schemeClr val="bg2">
                  <a:lumMod val="50000"/>
                </a:schemeClr>
              </a:solidFill>
            </a:endParaRPr>
          </a:p>
          <a:p>
            <a:r>
              <a:rPr lang="en-US" altLang="zh-CN" sz="2400" dirty="0" smtClean="0"/>
              <a:t>1</a:t>
            </a:r>
            <a:r>
              <a:rPr lang="zh-CN" altLang="zh-CN" sz="2400" dirty="0" smtClean="0"/>
              <a:t>、概念和性质</a:t>
            </a:r>
            <a:endParaRPr lang="zh-CN" altLang="zh-CN" sz="2400" dirty="0" smtClean="0"/>
          </a:p>
          <a:p>
            <a:r>
              <a:rPr lang="zh-CN" altLang="zh-CN" sz="2400" dirty="0" smtClean="0"/>
              <a:t>又叫不履行抗辩权，是指双务合同的一方当事人在对方未为对待给付时，可以拒绝自己的给付的权利。</a:t>
            </a:r>
            <a:endParaRPr lang="en-US" altLang="zh-CN" sz="2400" dirty="0" smtClean="0"/>
          </a:p>
          <a:p>
            <a:r>
              <a:rPr lang="en-US" altLang="zh-CN" sz="2400" dirty="0" smtClean="0"/>
              <a:t> 2</a:t>
            </a:r>
            <a:r>
              <a:rPr lang="zh-CN" altLang="zh-CN" sz="2400" dirty="0" smtClean="0"/>
              <a:t>、构成要件</a:t>
            </a:r>
            <a:endParaRPr lang="zh-CN" altLang="zh-CN" sz="2400" dirty="0" smtClean="0"/>
          </a:p>
          <a:p>
            <a:r>
              <a:rPr lang="zh-CN" altLang="zh-CN" sz="2400" dirty="0" smtClean="0"/>
              <a:t>（</a:t>
            </a:r>
            <a:r>
              <a:rPr lang="en-US" altLang="zh-CN" sz="2400" dirty="0" smtClean="0"/>
              <a:t>1</a:t>
            </a:r>
            <a:r>
              <a:rPr lang="zh-CN" altLang="zh-CN" sz="2400" dirty="0" smtClean="0"/>
              <a:t>）必须发生在互为给付的同一双务有偿合同中。 </a:t>
            </a:r>
            <a:endParaRPr lang="en-US" altLang="zh-CN" sz="2400" dirty="0" smtClean="0"/>
          </a:p>
          <a:p>
            <a:r>
              <a:rPr lang="zh-CN" altLang="zh-CN" sz="2400" dirty="0" smtClean="0"/>
              <a:t>（</a:t>
            </a:r>
            <a:r>
              <a:rPr lang="en-US" altLang="zh-CN" sz="2400" dirty="0" smtClean="0"/>
              <a:t>2</a:t>
            </a:r>
            <a:r>
              <a:rPr lang="zh-CN" altLang="zh-CN" sz="2400" dirty="0" smtClean="0"/>
              <a:t>）合同必须要求当事人同时履行。</a:t>
            </a:r>
            <a:endParaRPr lang="en-US" altLang="zh-CN" sz="2400" dirty="0" smtClean="0"/>
          </a:p>
          <a:p>
            <a:r>
              <a:rPr lang="zh-CN" altLang="zh-CN" sz="2400" dirty="0" smtClean="0"/>
              <a:t> （</a:t>
            </a:r>
            <a:r>
              <a:rPr lang="en-US" altLang="zh-CN" sz="2400" dirty="0" smtClean="0"/>
              <a:t>3</a:t>
            </a:r>
            <a:r>
              <a:rPr lang="zh-CN" altLang="zh-CN" sz="2400" dirty="0" smtClean="0"/>
              <a:t>）双方债务必须均已届清偿期。</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矩形 2"/>
          <p:cNvSpPr/>
          <p:nvPr/>
        </p:nvSpPr>
        <p:spPr>
          <a:xfrm>
            <a:off x="1043608" y="1484784"/>
            <a:ext cx="8100392" cy="5632311"/>
          </a:xfrm>
          <a:prstGeom prst="rect">
            <a:avLst/>
          </a:prstGeom>
        </p:spPr>
        <p:txBody>
          <a:bodyPr wrap="square">
            <a:spAutoFit/>
          </a:bodyPr>
          <a:lstStyle/>
          <a:p>
            <a:r>
              <a:rPr lang="zh-CN" altLang="zh-CN" sz="2400" dirty="0" smtClean="0"/>
              <a:t>（</a:t>
            </a:r>
            <a:r>
              <a:rPr lang="en-US" altLang="zh-CN" sz="2400" dirty="0" smtClean="0"/>
              <a:t>4</a:t>
            </a:r>
            <a:r>
              <a:rPr lang="zh-CN" altLang="zh-CN" sz="2400" dirty="0" smtClean="0"/>
              <a:t>）对方当事人必须未履行债务或未提出履行债务。 </a:t>
            </a:r>
            <a:endParaRPr lang="en-US" altLang="zh-CN" sz="2400" dirty="0" smtClean="0"/>
          </a:p>
          <a:p>
            <a:r>
              <a:rPr lang="zh-CN" altLang="zh-CN" sz="2400" dirty="0" smtClean="0"/>
              <a:t>（</a:t>
            </a:r>
            <a:r>
              <a:rPr lang="en-US" altLang="zh-CN" sz="2400" dirty="0" smtClean="0"/>
              <a:t>5</a:t>
            </a:r>
            <a:r>
              <a:rPr lang="zh-CN" altLang="zh-CN" sz="2400" dirty="0" smtClean="0"/>
              <a:t>）对方当事人的对待给付必须是可能履行的。</a:t>
            </a:r>
            <a:endParaRPr lang="en-US" altLang="zh-CN" sz="2400" dirty="0" smtClean="0"/>
          </a:p>
          <a:p>
            <a:endParaRPr lang="en-US" altLang="zh-CN" sz="2400" dirty="0" smtClean="0"/>
          </a:p>
          <a:p>
            <a:r>
              <a:rPr lang="en-US" altLang="zh-CN" sz="2400" dirty="0" smtClean="0"/>
              <a:t> 3</a:t>
            </a:r>
            <a:r>
              <a:rPr lang="zh-CN" altLang="zh-CN" sz="2400" dirty="0" smtClean="0"/>
              <a:t>、适用范围</a:t>
            </a:r>
            <a:endParaRPr lang="zh-CN" altLang="zh-CN" sz="2400" dirty="0" smtClean="0"/>
          </a:p>
          <a:p>
            <a:r>
              <a:rPr lang="zh-CN" altLang="zh-CN" sz="2400" dirty="0" smtClean="0"/>
              <a:t>《合同法》第</a:t>
            </a:r>
            <a:r>
              <a:rPr lang="en-US" altLang="zh-CN" sz="2400" dirty="0" smtClean="0"/>
              <a:t>66</a:t>
            </a:r>
            <a:r>
              <a:rPr lang="zh-CN" altLang="zh-CN" sz="2400" dirty="0" smtClean="0"/>
              <a:t>条对此没有具体规定。学理上认为，同时履行抗辩权适用于买卖、互易、租赁、承揽、有偿委托、保险、雇佣等双务合同。</a:t>
            </a:r>
            <a:endParaRPr lang="en-US" altLang="zh-CN" sz="2400" dirty="0" smtClean="0"/>
          </a:p>
          <a:p>
            <a:r>
              <a:rPr lang="zh-CN" altLang="zh-CN" sz="2400" dirty="0" smtClean="0"/>
              <a:t>此外，以下情况也可以行使同时履行抗辩权：</a:t>
            </a:r>
            <a:endParaRPr lang="en-US" altLang="zh-CN" sz="2400" dirty="0" smtClean="0"/>
          </a:p>
          <a:p>
            <a:r>
              <a:rPr lang="zh-CN" altLang="zh-CN" sz="2400" dirty="0" smtClean="0"/>
              <a:t>一是可分之债；</a:t>
            </a:r>
            <a:endParaRPr lang="en-US" altLang="zh-CN" sz="2400" dirty="0" smtClean="0"/>
          </a:p>
          <a:p>
            <a:r>
              <a:rPr lang="zh-CN" altLang="zh-CN" sz="2400" dirty="0" smtClean="0"/>
              <a:t>二是连带之债；</a:t>
            </a:r>
            <a:endParaRPr lang="en-US" altLang="zh-CN" sz="2400" dirty="0" smtClean="0"/>
          </a:p>
          <a:p>
            <a:r>
              <a:rPr lang="zh-CN" altLang="zh-CN" sz="2400" dirty="0" smtClean="0"/>
              <a:t>三是为第三人利益订立的合同；</a:t>
            </a:r>
            <a:endParaRPr lang="en-US" altLang="zh-CN" sz="2400" dirty="0" smtClean="0"/>
          </a:p>
          <a:p>
            <a:r>
              <a:rPr lang="zh-CN" altLang="zh-CN" sz="2400" dirty="0" smtClean="0"/>
              <a:t>四是原债务转化的损害赔偿之债；</a:t>
            </a:r>
            <a:endParaRPr lang="en-US" altLang="zh-CN" sz="2400" dirty="0" smtClean="0"/>
          </a:p>
          <a:p>
            <a:r>
              <a:rPr lang="zh-CN" altLang="zh-CN" sz="2400" dirty="0" smtClean="0"/>
              <a:t>五是相互之间的返还义务；</a:t>
            </a:r>
            <a:endParaRPr lang="en-US" altLang="zh-CN" sz="2400" dirty="0" smtClean="0"/>
          </a:p>
          <a:p>
            <a:r>
              <a:rPr lang="zh-CN" altLang="zh-CN" sz="2400" dirty="0" smtClean="0"/>
              <a:t>六是债权让与和债务转移。</a:t>
            </a:r>
            <a:endParaRPr lang="zh-CN" altLang="zh-CN" sz="2400" dirty="0" smtClean="0"/>
          </a:p>
          <a:p>
            <a:endParaRPr lang="zh-CN" altLang="en-US" sz="2400"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254977" name="Rectangle 1"/>
          <p:cNvSpPr>
            <a:spLocks noChangeArrowheads="1"/>
          </p:cNvSpPr>
          <p:nvPr/>
        </p:nvSpPr>
        <p:spPr bwMode="auto">
          <a:xfrm>
            <a:off x="611560" y="1670030"/>
            <a:ext cx="8316416" cy="4862870"/>
          </a:xfrm>
          <a:prstGeom prst="rect">
            <a:avLst/>
          </a:prstGeom>
          <a:noFill/>
          <a:ln w="9525">
            <a:noFill/>
            <a:miter lim="800000"/>
          </a:ln>
          <a:effectLst/>
        </p:spPr>
        <p:txBody>
          <a:bodyPr vert="horz" wrap="square" lIns="91440" tIns="45720" rIns="91440" bIns="45720" numCol="1" anchor="ctr" anchorCtr="0" compatLnSpc="1">
            <a:spAutoFit/>
          </a:bodyPr>
          <a:lstStyle/>
          <a:p>
            <a:r>
              <a:rPr lang="en-US" altLang="zh-CN" sz="2400" dirty="0" smtClean="0"/>
              <a:t>4</a:t>
            </a:r>
            <a:r>
              <a:rPr lang="zh-CN" altLang="zh-CN" sz="2400" dirty="0" smtClean="0"/>
              <a:t>、举证责任和效力</a:t>
            </a:r>
            <a:endParaRPr lang="zh-CN" altLang="zh-CN" sz="2400" dirty="0" smtClean="0"/>
          </a:p>
          <a:p>
            <a:r>
              <a:rPr lang="zh-CN" altLang="zh-CN" sz="2400" dirty="0" smtClean="0"/>
              <a:t>一方当事人行使同时履行抗辩权时，不负证明对方当事人未履行合同义务的举证责任，而对方当事人如果主张自己已履行了合同义务，就应负举证责任；但如果行使同时履行抗辩权的一方当事人主张对方当事人部分履行或履行不适当，就应负举证责任。 </a:t>
            </a:r>
            <a:endParaRPr lang="en-US" altLang="zh-CN" sz="2400" dirty="0" smtClean="0"/>
          </a:p>
          <a:p>
            <a:r>
              <a:rPr lang="zh-CN" altLang="zh-CN" sz="2800" dirty="0" smtClean="0">
                <a:solidFill>
                  <a:schemeClr val="bg2">
                    <a:lumMod val="50000"/>
                  </a:schemeClr>
                </a:solidFill>
              </a:rPr>
              <a:t>（二）先履行抗辩权</a:t>
            </a:r>
            <a:endParaRPr lang="zh-CN" altLang="zh-CN" sz="2800" dirty="0" smtClean="0">
              <a:solidFill>
                <a:schemeClr val="bg2">
                  <a:lumMod val="50000"/>
                </a:schemeClr>
              </a:solidFill>
            </a:endParaRPr>
          </a:p>
          <a:p>
            <a:r>
              <a:rPr lang="en-US" altLang="zh-CN" sz="2400" dirty="0" smtClean="0"/>
              <a:t>1</a:t>
            </a:r>
            <a:r>
              <a:rPr lang="zh-CN" altLang="zh-CN" sz="2400" dirty="0" smtClean="0"/>
              <a:t>、概念和性质</a:t>
            </a:r>
            <a:endParaRPr lang="zh-CN" altLang="zh-CN" sz="2400" dirty="0" smtClean="0"/>
          </a:p>
          <a:p>
            <a:r>
              <a:rPr lang="zh-CN" altLang="zh-CN" sz="2400" dirty="0" smtClean="0"/>
              <a:t>又叫后履行抗辩权或先违约抗辩权，是指在双务合同中，约定有先后履行顺序的，负有先履行义务的一方当事人未依照合同约定履行债务，后履行义务的一方当事人可以依据对方的不履行行为，拒绝对方当事人请求履行的抗辩权。</a:t>
            </a:r>
            <a:endParaRPr lang="zh-CN" altLang="zh-CN" sz="2400" dirty="0" smtClean="0"/>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79712" y="260648"/>
            <a:ext cx="6192688" cy="908720"/>
          </a:xfrm>
        </p:spPr>
        <p:txBody>
          <a:bodyPr>
            <a:normAutofit fontScale="90000"/>
          </a:bodyPr>
          <a:lstStyle/>
          <a:p>
            <a:r>
              <a:rPr lang="zh-CN" altLang="zh-CN" sz="4900" b="1" dirty="0" smtClean="0"/>
              <a:t>第二节</a:t>
            </a:r>
            <a:r>
              <a:rPr lang="en-US" altLang="zh-CN" sz="4900" b="1" dirty="0" smtClean="0"/>
              <a:t>  </a:t>
            </a:r>
            <a:r>
              <a:rPr lang="zh-CN" altLang="zh-CN" sz="4900" b="1" dirty="0" smtClean="0"/>
              <a:t>经济法律关系</a:t>
            </a:r>
            <a:br>
              <a:rPr lang="zh-CN" altLang="zh-CN" b="1" dirty="0" smtClean="0"/>
            </a:br>
            <a:endParaRPr lang="zh-CN" altLang="en-US" dirty="0"/>
          </a:p>
        </p:txBody>
      </p:sp>
      <p:sp>
        <p:nvSpPr>
          <p:cNvPr id="29697" name="Rectangle 1"/>
          <p:cNvSpPr>
            <a:spLocks noChangeArrowheads="1"/>
          </p:cNvSpPr>
          <p:nvPr/>
        </p:nvSpPr>
        <p:spPr bwMode="auto">
          <a:xfrm>
            <a:off x="539552" y="500505"/>
            <a:ext cx="8604448" cy="64928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76225"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拓展案例：</a:t>
            </a:r>
            <a:endPar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76225"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2015年10月30日，李某和妻子王某、儿子到某汽车交易市场选购汽车，当他们从一家4S店出来时，一辆停在店门口消防通道上的汽车突然启动，将王某撞到并从她身上碾过，直撞到对面玻璃门上才停住。王某当场死亡。李某深受刺激，被送往医院急救。经公安机关调查后，该事故定性为“道路外车辆事故”。肇事者是为女性，46岁，事发后她内心深受谴责。其丈夫向李某表示愿意承担责任，4S店和某汽车交易市场也表示愿意承担相应责任。</a:t>
            </a:r>
            <a:endPar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76225"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试分析：本案中共涉及几个法律关系；对王某的死亡，应由哪方主体承担责任？</a:t>
            </a:r>
            <a:endPar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257025" name="Rectangle 1"/>
          <p:cNvSpPr>
            <a:spLocks noChangeArrowheads="1"/>
          </p:cNvSpPr>
          <p:nvPr/>
        </p:nvSpPr>
        <p:spPr bwMode="auto">
          <a:xfrm>
            <a:off x="611560" y="1556792"/>
            <a:ext cx="8172400" cy="489364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33375"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、适用条件</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）当事人必须基于同一双务合同互负债务。此与同时履行抗辩权一样。</a:t>
            </a:r>
            <a:endPar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lvl="0" indent="266700" eaLnBrk="0" fontAlgn="base" hangingPunct="0">
              <a:spcBef>
                <a:spcPct val="0"/>
              </a:spcBef>
              <a:spcAft>
                <a:spcPct val="0"/>
              </a:spcAft>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）当事人履行必须有先后顺序。即不是同时履行，而是一方在先，一方在后，这是与同时履行抗辩权的最大区别。而先后顺序也是按法律规定或当事人约定或交易习惯确定的。</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indent="266700" eaLnBrk="0" fontAlgn="base" hangingPunct="0">
              <a:spcBef>
                <a:spcPct val="0"/>
              </a:spcBef>
              <a:spcAft>
                <a:spcPct val="0"/>
              </a:spcAft>
            </a:pPr>
            <a:r>
              <a:rPr lang="zh-CN" altLang="zh-CN" sz="2400" dirty="0" smtClean="0"/>
              <a:t>（</a:t>
            </a:r>
            <a:r>
              <a:rPr lang="en-US" altLang="zh-CN" sz="2400" dirty="0" smtClean="0"/>
              <a:t>3</a:t>
            </a:r>
            <a:r>
              <a:rPr lang="zh-CN" altLang="zh-CN" sz="2400" dirty="0" smtClean="0"/>
              <a:t>）先履行一方必须不履行合同义务或者履行合同义务不符合约定。这是前提条件。 </a:t>
            </a:r>
            <a:endParaRPr lang="en-US" altLang="zh-CN" sz="2400" dirty="0" smtClean="0"/>
          </a:p>
          <a:p>
            <a:pPr indent="266700" eaLnBrk="0" fontAlgn="base" hangingPunct="0">
              <a:spcBef>
                <a:spcPct val="0"/>
              </a:spcBef>
              <a:spcAft>
                <a:spcPct val="0"/>
              </a:spcAft>
            </a:pPr>
            <a:r>
              <a:rPr lang="zh-CN" altLang="zh-CN" sz="2400" dirty="0" smtClean="0"/>
              <a:t>（</a:t>
            </a:r>
            <a:r>
              <a:rPr lang="en-US" altLang="zh-CN" sz="2400" dirty="0" smtClean="0"/>
              <a:t>4</a:t>
            </a:r>
            <a:r>
              <a:rPr lang="zh-CN" altLang="zh-CN" sz="2400" dirty="0" smtClean="0"/>
              <a:t>）先履行一方应当先履行的债务必须是可能履行的。如果先履行一方的债务已经不可能被履行了，那么后履行一方行使先履行抗辩权就失去了意义。</a:t>
            </a:r>
            <a:endParaRPr lang="zh-CN" altLang="zh-CN" sz="2400" dirty="0" smtClean="0"/>
          </a:p>
          <a:p>
            <a:pPr lvl="0" indent="266700" eaLnBrk="0" fontAlgn="base" hangingPunct="0">
              <a:spcBef>
                <a:spcPct val="0"/>
              </a:spcBef>
              <a:spcAft>
                <a:spcPct val="0"/>
              </a:spcAft>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258049" name="Rectangle 1"/>
          <p:cNvSpPr>
            <a:spLocks noChangeArrowheads="1"/>
          </p:cNvSpPr>
          <p:nvPr/>
        </p:nvSpPr>
        <p:spPr bwMode="auto">
          <a:xfrm>
            <a:off x="611560" y="2038782"/>
            <a:ext cx="8532440" cy="526297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、适用情形</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）先履行一方不履行债务，已到履行时间时，后履行一方就有不履行债务的权利。</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）先履行一方履行债务完全不符合约定，实际构成不履行，已到履行时间时，后履行一方就有不履行债务的权利。</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）先履行一方履行债务部分符合约定，构成部分不履行，已到履行时间时，后履行一方就有部分不履行相应债务的权利。</a:t>
            </a:r>
            <a:r>
              <a:rPr lang="en-US" altLang="zh-CN" sz="2400" dirty="0" smtClean="0"/>
              <a:t> </a:t>
            </a:r>
            <a:endParaRPr lang="en-US" altLang="zh-CN" sz="2400" dirty="0" smtClean="0"/>
          </a:p>
          <a:p>
            <a:endParaRPr lang="en-US" altLang="zh-CN" sz="2400" dirty="0" smtClean="0"/>
          </a:p>
          <a:p>
            <a:r>
              <a:rPr lang="en-US" altLang="zh-CN" sz="2400" dirty="0" smtClean="0"/>
              <a:t>4</a:t>
            </a:r>
            <a:r>
              <a:rPr lang="zh-CN" altLang="zh-CN" sz="2400" dirty="0" smtClean="0"/>
              <a:t>、效力</a:t>
            </a:r>
            <a:endParaRPr lang="zh-CN" altLang="zh-CN" sz="2400" dirty="0" smtClean="0"/>
          </a:p>
          <a:p>
            <a:r>
              <a:rPr lang="zh-CN" altLang="zh-CN" sz="2400" dirty="0" smtClean="0"/>
              <a:t>先履行抗辩权的效力，在于阻止对方当事人请求权的行使；而当对方当事人完全履行了合同债务时，先履行抗辩权就消灭了，当事人必须履行自己的合同债务。</a:t>
            </a:r>
            <a:endParaRPr lang="zh-CN" altLang="zh-CN" sz="2400" dirty="0" smtClean="0"/>
          </a:p>
          <a:p>
            <a:pPr marL="0" marR="0" lvl="0" indent="200025" algn="l" defTabSz="914400" rtl="0" eaLnBrk="0" fontAlgn="base" latinLnBrk="0" hangingPunct="0">
              <a:lnSpc>
                <a:spcPct val="100000"/>
              </a:lnSpc>
              <a:spcBef>
                <a:spcPct val="0"/>
              </a:spcBef>
              <a:spcAft>
                <a:spcPct val="0"/>
              </a:spcAft>
              <a:buClrTx/>
              <a:buSzTx/>
              <a:buFontTx/>
              <a:buNone/>
            </a:pP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259073" name="Rectangle 1"/>
          <p:cNvSpPr>
            <a:spLocks noChangeArrowheads="1"/>
          </p:cNvSpPr>
          <p:nvPr/>
        </p:nvSpPr>
        <p:spPr bwMode="auto">
          <a:xfrm>
            <a:off x="899592" y="1556792"/>
            <a:ext cx="7812360" cy="4585871"/>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（三）不安抗辩权</a:t>
            </a:r>
            <a:endParaRPr kumimoji="0" lang="zh-CN" sz="2800" b="0" i="0" u="none" strike="noStrike" cap="none" normalizeH="0" baseline="0" dirty="0" smtClean="0">
              <a:ln>
                <a:noFill/>
              </a:ln>
              <a:solidFill>
                <a:schemeClr val="bg2">
                  <a:lumMod val="50000"/>
                </a:schemeClr>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3337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、概念</a:t>
            </a:r>
            <a:endPar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lvl="0" indent="333375" eaLnBrk="0" fontAlgn="base" hangingPunct="0">
              <a:spcBef>
                <a:spcPct val="0"/>
              </a:spcBef>
              <a:spcAft>
                <a:spcPct val="0"/>
              </a:spcAft>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又叫保证履行抗辩权，是指当事人互负债务，有先后履行顺序的，先履行的一方当事人有确切证据证明另一方当事人丧失履行债务能力时，有中止合同履行的权利。</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lvl="0" indent="333375" eaLnBrk="0" fontAlgn="base" hangingPunct="0">
              <a:spcBef>
                <a:spcPct val="0"/>
              </a:spcBef>
              <a:spcAft>
                <a:spcPct val="0"/>
              </a:spcAft>
            </a:pPr>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pPr lvl="0" indent="333375" eaLnBrk="0" fontAlgn="base" hangingPunct="0">
              <a:spcBef>
                <a:spcPct val="0"/>
              </a:spcBef>
              <a:spcAft>
                <a:spcPct val="0"/>
              </a:spcAft>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这</a:t>
            </a:r>
            <a:r>
              <a:rPr lang="zh-CN" altLang="zh-CN" sz="2400" dirty="0" smtClean="0"/>
              <a:t>是根据《合同法》第</a:t>
            </a:r>
            <a:r>
              <a:rPr lang="en-US" altLang="zh-CN" sz="2400" dirty="0" smtClean="0"/>
              <a:t>68</a:t>
            </a:r>
            <a:r>
              <a:rPr lang="zh-CN" altLang="zh-CN" sz="2400" dirty="0" smtClean="0"/>
              <a:t>条的规定，“应当先履行债务的当事人，有确切证据证明对方有下列情形之一的，可以中止履行：（</a:t>
            </a:r>
            <a:r>
              <a:rPr lang="en-US" altLang="zh-CN" sz="2400" dirty="0" smtClean="0"/>
              <a:t>1</a:t>
            </a:r>
            <a:r>
              <a:rPr lang="zh-CN" altLang="zh-CN" sz="2400" dirty="0" smtClean="0"/>
              <a:t>）经营状况严重恶化；</a:t>
            </a:r>
            <a:endParaRPr lang="en-US" altLang="zh-CN" sz="2400" dirty="0" smtClean="0"/>
          </a:p>
          <a:p>
            <a:pPr lvl="0" indent="333375" eaLnBrk="0" fontAlgn="base" hangingPunct="0">
              <a:spcBef>
                <a:spcPct val="0"/>
              </a:spcBef>
              <a:spcAft>
                <a:spcPct val="0"/>
              </a:spcAft>
            </a:pPr>
            <a:r>
              <a:rPr lang="zh-CN" altLang="zh-CN" sz="2400" dirty="0" smtClean="0"/>
              <a:t>（</a:t>
            </a:r>
            <a:r>
              <a:rPr lang="en-US" altLang="zh-CN" sz="2400" dirty="0" smtClean="0"/>
              <a:t>2</a:t>
            </a:r>
            <a:r>
              <a:rPr lang="zh-CN" altLang="zh-CN" sz="2400" dirty="0" smtClean="0"/>
              <a:t>）转移财产、抽逃资金，以逃避债务；</a:t>
            </a:r>
            <a:endParaRPr lang="en-US" altLang="zh-CN" sz="2400" dirty="0" smtClean="0"/>
          </a:p>
          <a:p>
            <a:pPr lvl="0" indent="333375" eaLnBrk="0" fontAlgn="base" hangingPunct="0">
              <a:spcBef>
                <a:spcPct val="0"/>
              </a:spcBef>
              <a:spcAft>
                <a:spcPct val="0"/>
              </a:spcAft>
            </a:pPr>
            <a:r>
              <a:rPr lang="zh-CN" altLang="zh-CN" sz="2400" dirty="0" smtClean="0"/>
              <a:t>（</a:t>
            </a:r>
            <a:r>
              <a:rPr lang="en-US" altLang="zh-CN" sz="2400" dirty="0" smtClean="0"/>
              <a:t>3</a:t>
            </a:r>
            <a:r>
              <a:rPr lang="zh-CN" altLang="zh-CN" sz="2400" dirty="0" smtClean="0"/>
              <a:t>）丧失商业信誉；</a:t>
            </a:r>
            <a:endParaRPr lang="en-US" altLang="zh-CN" sz="2400" dirty="0" smtClean="0"/>
          </a:p>
          <a:p>
            <a:pPr lvl="0" indent="333375" eaLnBrk="0" fontAlgn="base" hangingPunct="0">
              <a:spcBef>
                <a:spcPct val="0"/>
              </a:spcBef>
              <a:spcAft>
                <a:spcPct val="0"/>
              </a:spcAft>
            </a:pPr>
            <a:r>
              <a:rPr lang="zh-CN" altLang="zh-CN" sz="2400" dirty="0" smtClean="0"/>
              <a:t>（</a:t>
            </a:r>
            <a:r>
              <a:rPr lang="en-US" altLang="zh-CN" sz="2400" dirty="0" smtClean="0"/>
              <a:t>4</a:t>
            </a:r>
            <a:r>
              <a:rPr lang="zh-CN" altLang="zh-CN" sz="2400" dirty="0" smtClean="0"/>
              <a:t>）有丧失或者可能丧失履行债务能力的其他情形。</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260097" name="Rectangle 1"/>
          <p:cNvSpPr>
            <a:spLocks noChangeArrowheads="1"/>
          </p:cNvSpPr>
          <p:nvPr/>
        </p:nvSpPr>
        <p:spPr bwMode="auto">
          <a:xfrm>
            <a:off x="755576" y="1595021"/>
            <a:ext cx="8172400" cy="526297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、适用条件</a:t>
            </a:r>
            <a:endPar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lvl="0" indent="266700" eaLnBrk="0" fontAlgn="base" hangingPunct="0">
              <a:spcBef>
                <a:spcPct val="0"/>
              </a:spcBef>
              <a:spcAft>
                <a:spcPct val="0"/>
              </a:spcAft>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）必须基于同一双务合同且具有对价关系的互负债务。</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lvl="0" indent="266700" eaLnBrk="0" fontAlgn="base" hangingPunct="0">
              <a:spcBef>
                <a:spcPct val="0"/>
              </a:spcBef>
              <a:spcAft>
                <a:spcPct val="0"/>
              </a:spcAft>
            </a:pPr>
            <a:r>
              <a:rPr lang="zh-CN" altLang="zh-CN" sz="2400" dirty="0" smtClean="0"/>
              <a:t>（</a:t>
            </a:r>
            <a:r>
              <a:rPr lang="en-US" altLang="zh-CN" sz="2400" dirty="0" smtClean="0"/>
              <a:t>2</a:t>
            </a:r>
            <a:r>
              <a:rPr lang="zh-CN" altLang="zh-CN" sz="2400" dirty="0" smtClean="0"/>
              <a:t>）必须是负有先履行义务的一方当事人才有权行使不安抗辩权。</a:t>
            </a:r>
            <a:endParaRPr lang="en-US" altLang="zh-CN" sz="2400" dirty="0" smtClean="0"/>
          </a:p>
          <a:p>
            <a:pPr indent="266700" eaLnBrk="0" fontAlgn="base" hangingPunct="0">
              <a:spcBef>
                <a:spcPct val="0"/>
              </a:spcBef>
              <a:spcAft>
                <a:spcPct val="0"/>
              </a:spcAft>
            </a:pPr>
            <a:r>
              <a:rPr lang="zh-CN" altLang="zh-CN" sz="2400" dirty="0" smtClean="0"/>
              <a:t> （</a:t>
            </a:r>
            <a:r>
              <a:rPr lang="en-US" altLang="zh-CN" sz="2400" dirty="0" smtClean="0"/>
              <a:t>3</a:t>
            </a:r>
            <a:r>
              <a:rPr lang="zh-CN" altLang="zh-CN" sz="2400" dirty="0" smtClean="0"/>
              <a:t>）先履行义务的一方当事人必须有确切证据证明对方当事人有不能对待给付的现实危险。 </a:t>
            </a:r>
            <a:endParaRPr lang="en-US" altLang="zh-CN" sz="2400" dirty="0" smtClean="0"/>
          </a:p>
          <a:p>
            <a:r>
              <a:rPr lang="zh-CN" altLang="zh-CN" sz="2400" dirty="0" smtClean="0"/>
              <a:t>（</a:t>
            </a:r>
            <a:r>
              <a:rPr lang="en-US" altLang="zh-CN" sz="2400" dirty="0" smtClean="0"/>
              <a:t>4</a:t>
            </a:r>
            <a:r>
              <a:rPr lang="zh-CN" altLang="zh-CN" sz="2400" dirty="0" smtClean="0"/>
              <a:t>）后履行一方未提供适当担保。如果后履行一方提供适当担保，先履行一方的债权就不会受到损害，那么就不能行使不安抗辩权。</a:t>
            </a:r>
            <a:endParaRPr lang="en-US" altLang="zh-CN" sz="2400" dirty="0" smtClean="0"/>
          </a:p>
          <a:p>
            <a:endParaRPr lang="en-US" altLang="zh-CN" sz="2400" dirty="0" smtClean="0"/>
          </a:p>
          <a:p>
            <a:r>
              <a:rPr lang="zh-CN" altLang="zh-CN" sz="2400" dirty="0" smtClean="0"/>
              <a:t> </a:t>
            </a:r>
            <a:r>
              <a:rPr lang="en-US" altLang="zh-CN" sz="2400" dirty="0" smtClean="0"/>
              <a:t>3 </a:t>
            </a:r>
            <a:r>
              <a:rPr lang="zh-CN" altLang="zh-CN" sz="2400" dirty="0" smtClean="0"/>
              <a:t>、适用情形</a:t>
            </a:r>
            <a:endParaRPr lang="zh-CN" altLang="zh-CN" sz="2400" dirty="0" smtClean="0"/>
          </a:p>
          <a:p>
            <a:r>
              <a:rPr lang="zh-CN" altLang="zh-CN" sz="2400" dirty="0" smtClean="0"/>
              <a:t>（</a:t>
            </a:r>
            <a:r>
              <a:rPr lang="en-US" altLang="zh-CN" sz="2400" dirty="0" smtClean="0"/>
              <a:t>1</a:t>
            </a:r>
            <a:r>
              <a:rPr lang="zh-CN" altLang="zh-CN" sz="2400" dirty="0" smtClean="0"/>
              <a:t>）后履行一方经营状况严重恶化。</a:t>
            </a:r>
            <a:endParaRPr lang="zh-CN" altLang="zh-CN" sz="2400" dirty="0" smtClean="0"/>
          </a:p>
          <a:p>
            <a:pPr lvl="0" indent="266700" eaLnBrk="0" fontAlgn="base" hangingPunct="0">
              <a:spcBef>
                <a:spcPct val="0"/>
              </a:spcBef>
              <a:spcAft>
                <a:spcPct val="0"/>
              </a:spcAft>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矩形 2"/>
          <p:cNvSpPr/>
          <p:nvPr/>
        </p:nvSpPr>
        <p:spPr>
          <a:xfrm>
            <a:off x="683568" y="1556792"/>
            <a:ext cx="6624736" cy="4893647"/>
          </a:xfrm>
          <a:prstGeom prst="rect">
            <a:avLst/>
          </a:prstGeom>
        </p:spPr>
        <p:txBody>
          <a:bodyPr wrap="square">
            <a:spAutoFit/>
          </a:bodyPr>
          <a:lstStyle/>
          <a:p>
            <a:r>
              <a:rPr lang="zh-CN" altLang="zh-CN" sz="2400" dirty="0" smtClean="0"/>
              <a:t>（</a:t>
            </a:r>
            <a:r>
              <a:rPr lang="en-US" altLang="zh-CN" sz="2400" dirty="0" smtClean="0"/>
              <a:t>2</a:t>
            </a:r>
            <a:r>
              <a:rPr lang="zh-CN" altLang="zh-CN" sz="2400" dirty="0" smtClean="0"/>
              <a:t>）后履行一方转移财产、抽逃资金，以逃避债务。 </a:t>
            </a:r>
            <a:endParaRPr lang="en-US" altLang="zh-CN" sz="2400" dirty="0" smtClean="0"/>
          </a:p>
          <a:p>
            <a:r>
              <a:rPr lang="zh-CN" altLang="zh-CN" sz="2400" dirty="0" smtClean="0"/>
              <a:t>（</a:t>
            </a:r>
            <a:r>
              <a:rPr lang="en-US" altLang="zh-CN" sz="2400" dirty="0" smtClean="0"/>
              <a:t>3</a:t>
            </a:r>
            <a:r>
              <a:rPr lang="zh-CN" altLang="zh-CN" sz="2400" dirty="0" smtClean="0"/>
              <a:t>）后履行一方严重丧失商业信誉。</a:t>
            </a:r>
            <a:endParaRPr lang="en-US" altLang="zh-CN" sz="2400" dirty="0" smtClean="0"/>
          </a:p>
          <a:p>
            <a:r>
              <a:rPr lang="zh-CN" altLang="zh-CN" sz="2400" dirty="0" smtClean="0"/>
              <a:t> （</a:t>
            </a:r>
            <a:r>
              <a:rPr lang="en-US" altLang="zh-CN" sz="2400" dirty="0" smtClean="0"/>
              <a:t>4</a:t>
            </a:r>
            <a:r>
              <a:rPr lang="zh-CN" altLang="zh-CN" sz="2400" dirty="0" smtClean="0"/>
              <a:t>）后履行一方有丧失或者可能丧失履行债务能力的其他情形。</a:t>
            </a:r>
            <a:endParaRPr lang="en-US" altLang="zh-CN" sz="2400" dirty="0" smtClean="0"/>
          </a:p>
          <a:p>
            <a:endParaRPr lang="en-US" altLang="zh-CN" sz="2400" dirty="0" smtClean="0"/>
          </a:p>
          <a:p>
            <a:r>
              <a:rPr lang="en-US" altLang="zh-CN" sz="2400" dirty="0" smtClean="0"/>
              <a:t> 4</a:t>
            </a:r>
            <a:r>
              <a:rPr lang="zh-CN" altLang="zh-CN" sz="2400" dirty="0" smtClean="0"/>
              <a:t>、行使不安抗辩权当事人的附随义务</a:t>
            </a:r>
            <a:endParaRPr lang="zh-CN" altLang="zh-CN" sz="2400" dirty="0" smtClean="0"/>
          </a:p>
          <a:p>
            <a:r>
              <a:rPr lang="zh-CN" altLang="zh-CN" sz="2400" dirty="0" smtClean="0"/>
              <a:t>《合同法》为了兼顾合同双方当事人的利益受到公平保护，在赋予先履行一方享有不安抗辩权的同时，又为他规定了两项附随义务： </a:t>
            </a:r>
            <a:endParaRPr lang="en-US" altLang="zh-CN" sz="2400" dirty="0" smtClean="0"/>
          </a:p>
          <a:p>
            <a:r>
              <a:rPr lang="zh-CN" altLang="zh-CN" sz="2400" dirty="0" smtClean="0"/>
              <a:t>（</a:t>
            </a:r>
            <a:r>
              <a:rPr lang="en-US" altLang="zh-CN" sz="2400" dirty="0" smtClean="0"/>
              <a:t>1</a:t>
            </a:r>
            <a:r>
              <a:rPr lang="zh-CN" altLang="zh-CN" sz="2400" dirty="0" smtClean="0"/>
              <a:t>）通知义务。</a:t>
            </a:r>
            <a:endParaRPr lang="en-US" altLang="zh-CN" sz="2400" dirty="0" smtClean="0"/>
          </a:p>
          <a:p>
            <a:r>
              <a:rPr lang="zh-CN" altLang="zh-CN" sz="2400" dirty="0" smtClean="0"/>
              <a:t>（</a:t>
            </a:r>
            <a:r>
              <a:rPr lang="en-US" altLang="zh-CN" sz="2400" dirty="0" smtClean="0"/>
              <a:t>2</a:t>
            </a:r>
            <a:r>
              <a:rPr lang="zh-CN" altLang="zh-CN" sz="2400" dirty="0" smtClean="0"/>
              <a:t>）举证义务。</a:t>
            </a:r>
            <a:endParaRPr lang="zh-CN" altLang="zh-CN" sz="2400" dirty="0" smtClean="0"/>
          </a:p>
          <a:p>
            <a:endParaRPr lang="zh-CN" altLang="en-US" sz="2400"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261121" name="Rectangle 1"/>
          <p:cNvSpPr>
            <a:spLocks noChangeArrowheads="1"/>
          </p:cNvSpPr>
          <p:nvPr/>
        </p:nvSpPr>
        <p:spPr bwMode="auto">
          <a:xfrm>
            <a:off x="827584" y="1556792"/>
            <a:ext cx="8028384" cy="507831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、效力</a:t>
            </a:r>
            <a:endPar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lvl="0" indent="266700" eaLnBrk="0" fontAlgn="base" hangingPunct="0">
              <a:spcBef>
                <a:spcPct val="0"/>
              </a:spcBef>
              <a:spcAft>
                <a:spcPct val="0"/>
              </a:spcAft>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合同法</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第</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69</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条规定，“当事人依照本法第</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68</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条的规定中止履行的，应当及时通知对方。对方提供适当担保时，应当恢复履行。</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lvl="0" indent="266700" eaLnBrk="0" fontAlgn="base" hangingPunct="0">
              <a:spcBef>
                <a:spcPct val="0"/>
              </a:spcBef>
              <a:spcAft>
                <a:spcPct val="0"/>
              </a:spcAft>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r>
              <a:rPr lang="zh-CN" altLang="zh-CN" sz="2400" dirty="0" smtClean="0"/>
              <a:t>（</a:t>
            </a:r>
            <a:r>
              <a:rPr lang="en-US" altLang="zh-CN" sz="2400" dirty="0" smtClean="0"/>
              <a:t>1</a:t>
            </a:r>
            <a:r>
              <a:rPr lang="zh-CN" altLang="zh-CN" sz="2400" dirty="0" smtClean="0"/>
              <a:t>）暂时中止履行合同债务。</a:t>
            </a:r>
            <a:endParaRPr lang="en-US" altLang="zh-CN" sz="2400" dirty="0" smtClean="0"/>
          </a:p>
          <a:p>
            <a:r>
              <a:rPr lang="zh-CN" altLang="zh-CN" sz="2400" dirty="0" smtClean="0"/>
              <a:t>（</a:t>
            </a:r>
            <a:r>
              <a:rPr lang="en-US" altLang="zh-CN" sz="2400" dirty="0" smtClean="0"/>
              <a:t>2</a:t>
            </a:r>
            <a:r>
              <a:rPr lang="zh-CN" altLang="zh-CN" sz="2400" dirty="0" smtClean="0"/>
              <a:t>）解除合同。即终止或消灭合同关系或合同之债。</a:t>
            </a:r>
            <a:endParaRPr lang="en-US" altLang="zh-CN" sz="2400" dirty="0" smtClean="0"/>
          </a:p>
          <a:p>
            <a:endParaRPr lang="en-US" altLang="zh-CN" sz="2400" b="1" dirty="0" smtClean="0"/>
          </a:p>
          <a:p>
            <a:r>
              <a:rPr lang="zh-CN" altLang="zh-CN" sz="3200" b="1" dirty="0" smtClean="0">
                <a:solidFill>
                  <a:schemeClr val="bg2">
                    <a:lumMod val="50000"/>
                  </a:schemeClr>
                </a:solidFill>
              </a:rPr>
              <a:t>四、合同的保全</a:t>
            </a:r>
            <a:endParaRPr lang="zh-CN" altLang="zh-CN" sz="3200" b="1" dirty="0" smtClean="0">
              <a:solidFill>
                <a:schemeClr val="bg2">
                  <a:lumMod val="50000"/>
                </a:schemeClr>
              </a:solidFill>
            </a:endParaRPr>
          </a:p>
          <a:p>
            <a:r>
              <a:rPr lang="en-US" altLang="zh-CN" sz="2400" dirty="0" smtClean="0">
                <a:solidFill>
                  <a:schemeClr val="bg2">
                    <a:lumMod val="50000"/>
                  </a:schemeClr>
                </a:solidFill>
              </a:rPr>
              <a:t>   </a:t>
            </a:r>
            <a:r>
              <a:rPr lang="zh-CN" altLang="zh-CN" sz="2800" dirty="0" smtClean="0">
                <a:solidFill>
                  <a:schemeClr val="bg2">
                    <a:lumMod val="50000"/>
                  </a:schemeClr>
                </a:solidFill>
              </a:rPr>
              <a:t>（一）债权人的代位权</a:t>
            </a:r>
            <a:endParaRPr lang="zh-CN" altLang="zh-CN" sz="2400" dirty="0" smtClean="0">
              <a:solidFill>
                <a:schemeClr val="bg2">
                  <a:lumMod val="50000"/>
                </a:schemeClr>
              </a:solidFill>
            </a:endParaRPr>
          </a:p>
          <a:p>
            <a:r>
              <a:rPr lang="en-US" altLang="zh-CN" sz="2400" dirty="0" smtClean="0"/>
              <a:t>1</a:t>
            </a:r>
            <a:r>
              <a:rPr lang="zh-CN" altLang="zh-CN" sz="2400" dirty="0" smtClean="0"/>
              <a:t>、概念和特征</a:t>
            </a:r>
            <a:endParaRPr lang="zh-CN" altLang="zh-CN" sz="2400" dirty="0" smtClean="0"/>
          </a:p>
          <a:p>
            <a:r>
              <a:rPr lang="zh-CN" altLang="zh-CN" sz="2400" dirty="0" smtClean="0"/>
              <a:t>债权人代位权是指在债务人行使债权时发生懈怠而对债权人造成损害的，债权人以自己的名义代债务人行使其债权的权利。</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263169" name="Rectangle 1"/>
          <p:cNvSpPr>
            <a:spLocks noChangeArrowheads="1"/>
          </p:cNvSpPr>
          <p:nvPr/>
        </p:nvSpPr>
        <p:spPr bwMode="auto">
          <a:xfrm>
            <a:off x="827584" y="1595021"/>
            <a:ext cx="8028384" cy="526297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它具有以下特征：</a:t>
            </a:r>
            <a:endPar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lvl="0" indent="266700" eaLnBrk="0" fontAlgn="base" hangingPunct="0">
              <a:spcBef>
                <a:spcPct val="0"/>
              </a:spcBef>
              <a:spcAft>
                <a:spcPct val="0"/>
              </a:spcAft>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）代位权是债权人代替债务人向次债务人（根据合同法司法解释的规定，次债务人即债务人的债务人，而此前更多的是把债务人的债务人叫做第三人）主张权利。</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lvl="0" indent="266700" eaLnBrk="0" fontAlgn="base" hangingPunct="0">
              <a:spcBef>
                <a:spcPct val="0"/>
              </a:spcBef>
              <a:spcAft>
                <a:spcPct val="0"/>
              </a:spcAft>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r>
              <a:rPr lang="zh-CN" altLang="zh-CN" sz="2400" dirty="0" smtClean="0"/>
              <a:t>（</a:t>
            </a:r>
            <a:r>
              <a:rPr lang="en-US" altLang="zh-CN" sz="2400" dirty="0" smtClean="0"/>
              <a:t>2</a:t>
            </a:r>
            <a:r>
              <a:rPr lang="zh-CN" altLang="zh-CN" sz="2400" dirty="0" smtClean="0"/>
              <a:t>）代位权是一种法定的权利。 </a:t>
            </a:r>
            <a:endParaRPr lang="en-US" altLang="zh-CN" sz="2400" dirty="0" smtClean="0"/>
          </a:p>
          <a:p>
            <a:r>
              <a:rPr lang="zh-CN" altLang="zh-CN" sz="2400" dirty="0" smtClean="0"/>
              <a:t>（</a:t>
            </a:r>
            <a:r>
              <a:rPr lang="en-US" altLang="zh-CN" sz="2400" dirty="0" smtClean="0"/>
              <a:t>3</a:t>
            </a:r>
            <a:r>
              <a:rPr lang="zh-CN" altLang="zh-CN" sz="2400" dirty="0" smtClean="0"/>
              <a:t>）代位权是债权人以自己的名义行使债权人的权利。 （</a:t>
            </a:r>
            <a:r>
              <a:rPr lang="en-US" altLang="zh-CN" sz="2400" dirty="0" smtClean="0"/>
              <a:t>4</a:t>
            </a:r>
            <a:r>
              <a:rPr lang="zh-CN" altLang="zh-CN" sz="2400" dirty="0" smtClean="0"/>
              <a:t>）代位权是通过债权人向法院请求的方式行使的。</a:t>
            </a:r>
            <a:endParaRPr lang="en-US" altLang="zh-CN" sz="2400" dirty="0" smtClean="0"/>
          </a:p>
          <a:p>
            <a:endParaRPr lang="en-US" altLang="zh-CN" sz="2400" dirty="0" smtClean="0"/>
          </a:p>
          <a:p>
            <a:r>
              <a:rPr lang="en-US" altLang="zh-CN" sz="2400" dirty="0" smtClean="0"/>
              <a:t> 2</a:t>
            </a:r>
            <a:r>
              <a:rPr lang="zh-CN" altLang="zh-CN" sz="2400" dirty="0" smtClean="0"/>
              <a:t>、构成要件</a:t>
            </a:r>
            <a:endParaRPr lang="zh-CN" altLang="zh-CN" sz="2400" dirty="0" smtClean="0"/>
          </a:p>
          <a:p>
            <a:r>
              <a:rPr lang="zh-CN" altLang="zh-CN" sz="2400" dirty="0" smtClean="0"/>
              <a:t>（</a:t>
            </a:r>
            <a:r>
              <a:rPr lang="en-US" altLang="zh-CN" sz="2400" dirty="0" smtClean="0"/>
              <a:t>1</a:t>
            </a:r>
            <a:r>
              <a:rPr lang="zh-CN" altLang="zh-CN" sz="2400" dirty="0" smtClean="0"/>
              <a:t>）债权人与债务人之间存在合法的债权债务关系这是首要条件。 </a:t>
            </a:r>
            <a:endParaRPr lang="en-US" altLang="zh-CN" sz="2400" dirty="0" smtClean="0"/>
          </a:p>
          <a:p>
            <a:r>
              <a:rPr lang="zh-CN" altLang="zh-CN" sz="2400" dirty="0" smtClean="0"/>
              <a:t>（ </a:t>
            </a:r>
            <a:r>
              <a:rPr lang="en-US" altLang="zh-CN" sz="2400" dirty="0" smtClean="0"/>
              <a:t>2</a:t>
            </a:r>
            <a:r>
              <a:rPr lang="zh-CN" altLang="zh-CN" sz="2400" dirty="0" smtClean="0"/>
              <a:t>）债务人怠于行使其到期债权且给债权人造成损害</a:t>
            </a:r>
            <a:endParaRPr lang="zh-CN" altLang="zh-CN" sz="2400" dirty="0" smtClean="0"/>
          </a:p>
          <a:p>
            <a:r>
              <a:rPr lang="zh-CN" altLang="zh-CN" sz="2400" dirty="0" smtClean="0"/>
              <a:t>这是实质要件。</a:t>
            </a:r>
            <a:endParaRPr lang="zh-CN" altLang="zh-CN" sz="2400" dirty="0" smtClean="0"/>
          </a:p>
          <a:p>
            <a:pPr lvl="0" indent="266700" eaLnBrk="0" fontAlgn="base" hangingPunct="0">
              <a:spcBef>
                <a:spcPct val="0"/>
              </a:spcBef>
              <a:spcAft>
                <a:spcPct val="0"/>
              </a:spcAft>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矩形 2"/>
          <p:cNvSpPr/>
          <p:nvPr/>
        </p:nvSpPr>
        <p:spPr>
          <a:xfrm>
            <a:off x="971600" y="1628800"/>
            <a:ext cx="7704856" cy="5170646"/>
          </a:xfrm>
          <a:prstGeom prst="rect">
            <a:avLst/>
          </a:prstGeom>
        </p:spPr>
        <p:txBody>
          <a:bodyPr wrap="square">
            <a:spAutoFit/>
          </a:bodyPr>
          <a:lstStyle/>
          <a:p>
            <a:r>
              <a:rPr lang="zh-CN" altLang="zh-CN" dirty="0" smtClean="0"/>
              <a:t>（</a:t>
            </a:r>
            <a:r>
              <a:rPr lang="en-US" altLang="zh-CN" sz="2400" dirty="0" smtClean="0"/>
              <a:t>3</a:t>
            </a:r>
            <a:r>
              <a:rPr lang="zh-CN" altLang="zh-CN" sz="2400" dirty="0" smtClean="0"/>
              <a:t>）债务人的债权已到期</a:t>
            </a:r>
            <a:endParaRPr lang="zh-CN" altLang="zh-CN" sz="2400" dirty="0" smtClean="0"/>
          </a:p>
          <a:p>
            <a:r>
              <a:rPr lang="zh-CN" altLang="zh-CN" sz="2400" dirty="0" smtClean="0"/>
              <a:t>这是《合同法司法解释》第</a:t>
            </a:r>
            <a:r>
              <a:rPr lang="en-US" altLang="zh-CN" sz="2400" dirty="0" smtClean="0"/>
              <a:t>11</a:t>
            </a:r>
            <a:r>
              <a:rPr lang="zh-CN" altLang="zh-CN" sz="2400" dirty="0" smtClean="0"/>
              <a:t>条第</a:t>
            </a:r>
            <a:r>
              <a:rPr lang="en-US" altLang="zh-CN" sz="2400" dirty="0" smtClean="0"/>
              <a:t>3</a:t>
            </a:r>
            <a:r>
              <a:rPr lang="zh-CN" altLang="zh-CN" sz="2400" dirty="0" smtClean="0"/>
              <a:t>项的规定。只有债务人的债权已到期，债权人才能代债务人而行使，否则就会侵害次债务人的合法权益。 </a:t>
            </a:r>
            <a:endParaRPr lang="en-US" altLang="zh-CN" sz="2400" dirty="0" smtClean="0"/>
          </a:p>
          <a:p>
            <a:r>
              <a:rPr lang="zh-CN" altLang="zh-CN" sz="2400" dirty="0" smtClean="0"/>
              <a:t>（</a:t>
            </a:r>
            <a:r>
              <a:rPr lang="en-US" altLang="zh-CN" sz="2400" dirty="0" smtClean="0"/>
              <a:t>4</a:t>
            </a:r>
            <a:r>
              <a:rPr lang="zh-CN" altLang="zh-CN" sz="2400" dirty="0" smtClean="0"/>
              <a:t>）债务人的债权不是专属于债务人自身的债权</a:t>
            </a:r>
            <a:endParaRPr lang="en-US" altLang="zh-CN" sz="2400" dirty="0" smtClean="0"/>
          </a:p>
          <a:p>
            <a:endParaRPr lang="en-US" altLang="zh-CN" sz="2400" dirty="0" smtClean="0"/>
          </a:p>
          <a:p>
            <a:r>
              <a:rPr lang="en-US" altLang="zh-CN" sz="2400" dirty="0" smtClean="0"/>
              <a:t>3</a:t>
            </a:r>
            <a:r>
              <a:rPr lang="zh-CN" altLang="zh-CN" sz="2400" dirty="0" smtClean="0"/>
              <a:t>、行使和效力</a:t>
            </a:r>
            <a:endParaRPr lang="zh-CN" altLang="zh-CN" sz="2400" dirty="0" smtClean="0"/>
          </a:p>
          <a:p>
            <a:r>
              <a:rPr lang="zh-CN" altLang="zh-CN" sz="2400" dirty="0" smtClean="0"/>
              <a:t>（</a:t>
            </a:r>
            <a:r>
              <a:rPr lang="en-US" altLang="zh-CN" sz="2400" dirty="0" smtClean="0"/>
              <a:t>1</a:t>
            </a:r>
            <a:r>
              <a:rPr lang="zh-CN" altLang="zh-CN" sz="2400" dirty="0" smtClean="0"/>
              <a:t>）债权人必须以自己的名义行使代位权。</a:t>
            </a:r>
            <a:endParaRPr lang="en-US" altLang="zh-CN" sz="2400" dirty="0" smtClean="0"/>
          </a:p>
          <a:p>
            <a:r>
              <a:rPr lang="zh-CN" altLang="en-US" sz="2400" dirty="0" smtClean="0"/>
              <a:t>（</a:t>
            </a:r>
            <a:r>
              <a:rPr lang="en-US" altLang="zh-CN" sz="2400" dirty="0" smtClean="0"/>
              <a:t> 2</a:t>
            </a:r>
            <a:r>
              <a:rPr lang="zh-CN" altLang="zh-CN" sz="2400" dirty="0" smtClean="0"/>
              <a:t>）代位权应当通过诉讼形式行使。</a:t>
            </a:r>
            <a:endParaRPr lang="zh-CN" altLang="zh-CN" sz="2400" dirty="0" smtClean="0"/>
          </a:p>
          <a:p>
            <a:r>
              <a:rPr lang="zh-CN" altLang="zh-CN" sz="2400" dirty="0" smtClean="0"/>
              <a:t>（</a:t>
            </a:r>
            <a:r>
              <a:rPr lang="en-US" altLang="zh-CN" sz="2400" dirty="0" smtClean="0"/>
              <a:t>3</a:t>
            </a:r>
            <a:r>
              <a:rPr lang="zh-CN" altLang="zh-CN" sz="2400" dirty="0" smtClean="0"/>
              <a:t>）代位权行使的范围应当以债权人的债权为限。</a:t>
            </a:r>
            <a:endParaRPr lang="en-US" altLang="zh-CN" sz="2400" dirty="0" smtClean="0"/>
          </a:p>
          <a:p>
            <a:r>
              <a:rPr lang="zh-CN" altLang="zh-CN" sz="2400" dirty="0" smtClean="0"/>
              <a:t> （</a:t>
            </a:r>
            <a:r>
              <a:rPr lang="en-US" altLang="zh-CN" sz="2400" dirty="0" smtClean="0"/>
              <a:t>4</a:t>
            </a:r>
            <a:r>
              <a:rPr lang="zh-CN" altLang="zh-CN" sz="2400" dirty="0" smtClean="0"/>
              <a:t>）次债务人对债务人的抗辩权可以向债权人主张。 （</a:t>
            </a:r>
            <a:r>
              <a:rPr lang="en-US" altLang="zh-CN" sz="2400" dirty="0" smtClean="0"/>
              <a:t>5</a:t>
            </a:r>
            <a:r>
              <a:rPr lang="zh-CN" altLang="zh-CN" sz="2400" dirty="0" smtClean="0"/>
              <a:t>）《合同法》第</a:t>
            </a:r>
            <a:r>
              <a:rPr lang="en-US" altLang="zh-CN" sz="2400" dirty="0" smtClean="0"/>
              <a:t>73</a:t>
            </a:r>
            <a:r>
              <a:rPr lang="zh-CN" altLang="zh-CN" sz="2400" dirty="0" smtClean="0"/>
              <a:t>条规定，“债权人行使代位权的必要费用，由债务人负担。”</a:t>
            </a:r>
            <a:endParaRPr lang="zh-CN" altLang="zh-CN" sz="2400" dirty="0" smtClean="0"/>
          </a:p>
          <a:p>
            <a:endParaRPr lang="zh-CN" altLang="en-US"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491064" cy="274042"/>
          </a:xfrm>
        </p:spPr>
        <p:txBody>
          <a:bodyPr>
            <a:normAutofit fontScale="90000"/>
          </a:bodyPr>
          <a:lstStyle/>
          <a:p>
            <a:endParaRPr lang="zh-CN" altLang="en-US" dirty="0"/>
          </a:p>
        </p:txBody>
      </p:sp>
      <p:sp>
        <p:nvSpPr>
          <p:cNvPr id="264193" name="Rectangle 1"/>
          <p:cNvSpPr>
            <a:spLocks noChangeArrowheads="1"/>
          </p:cNvSpPr>
          <p:nvPr/>
        </p:nvSpPr>
        <p:spPr bwMode="auto">
          <a:xfrm>
            <a:off x="899592" y="980728"/>
            <a:ext cx="8244408" cy="643253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（二）债权人的撤销权</a:t>
            </a:r>
            <a:endParaRPr kumimoji="0" lang="zh-CN" sz="2800" b="0" i="0" u="none" strike="noStrike" cap="none" normalizeH="0" baseline="0" dirty="0" smtClean="0">
              <a:ln>
                <a:noFill/>
              </a:ln>
              <a:solidFill>
                <a:schemeClr val="bg2">
                  <a:lumMod val="50000"/>
                </a:schemeClr>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、概念和法律性质</a:t>
            </a:r>
            <a:endPar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又叫废罢诉权，是指债务人放弃其到期债权、无偿转让财产或者以明显不合理的低价转让财产，对债权人造成损害的，债权人可以请求人民法院撤销债务人的行为的权利。</a:t>
            </a:r>
            <a:r>
              <a:rPr lang="zh-CN" altLang="zh-CN" sz="2400" dirty="0" smtClean="0"/>
              <a:t>撤销权是一种法定权利，不需要当事人进行约定。</a:t>
            </a:r>
            <a:r>
              <a:rPr lang="en-US" altLang="zh-CN" sz="2400" dirty="0" smtClean="0"/>
              <a:t> </a:t>
            </a:r>
            <a:endParaRPr lang="en-US" altLang="zh-CN" sz="2400" dirty="0" smtClean="0"/>
          </a:p>
          <a:p>
            <a:endParaRPr lang="en-US" altLang="zh-CN" sz="2400" dirty="0" smtClean="0"/>
          </a:p>
          <a:p>
            <a:r>
              <a:rPr lang="en-US" altLang="zh-CN" sz="2400" dirty="0" smtClean="0"/>
              <a:t>2</a:t>
            </a:r>
            <a:r>
              <a:rPr lang="zh-CN" altLang="zh-CN" sz="2400" dirty="0" smtClean="0"/>
              <a:t>、构成要件</a:t>
            </a:r>
            <a:endParaRPr lang="zh-CN" altLang="zh-CN" sz="2400" dirty="0" smtClean="0"/>
          </a:p>
          <a:p>
            <a:r>
              <a:rPr lang="zh-CN" altLang="zh-CN" sz="2400" dirty="0" smtClean="0"/>
              <a:t>（</a:t>
            </a:r>
            <a:r>
              <a:rPr lang="en-US" altLang="zh-CN" sz="2400" dirty="0" smtClean="0"/>
              <a:t>1</a:t>
            </a:r>
            <a:r>
              <a:rPr lang="zh-CN" altLang="zh-CN" sz="2400" dirty="0" smtClean="0"/>
              <a:t>）债权人对债务人存在有效的债权</a:t>
            </a:r>
            <a:endParaRPr lang="zh-CN" altLang="zh-CN" sz="2400" dirty="0" smtClean="0"/>
          </a:p>
          <a:p>
            <a:r>
              <a:rPr lang="zh-CN" altLang="zh-CN" sz="2400" dirty="0" smtClean="0"/>
              <a:t>这是前提和基础，与债权人代位权的要求相同。 </a:t>
            </a:r>
            <a:endParaRPr lang="en-US" altLang="zh-CN" sz="2400" dirty="0" smtClean="0"/>
          </a:p>
          <a:p>
            <a:r>
              <a:rPr lang="zh-CN" altLang="zh-CN" sz="2400" dirty="0" smtClean="0"/>
              <a:t>（</a:t>
            </a:r>
            <a:r>
              <a:rPr lang="en-US" altLang="zh-CN" sz="2400" dirty="0" smtClean="0"/>
              <a:t>2</a:t>
            </a:r>
            <a:r>
              <a:rPr lang="zh-CN" altLang="zh-CN" sz="2400" dirty="0" smtClean="0"/>
              <a:t>）债务人实施了一定的处分财产的行为</a:t>
            </a:r>
            <a:endParaRPr lang="en-US" altLang="zh-CN" sz="2400" dirty="0" smtClean="0"/>
          </a:p>
          <a:p>
            <a:r>
              <a:rPr lang="zh-CN" altLang="zh-CN" sz="2400" dirty="0" smtClean="0"/>
              <a:t>（</a:t>
            </a:r>
            <a:r>
              <a:rPr lang="en-US" altLang="zh-CN" sz="2400" dirty="0" smtClean="0"/>
              <a:t>3</a:t>
            </a:r>
            <a:r>
              <a:rPr lang="zh-CN" altLang="zh-CN" sz="2400" dirty="0" smtClean="0"/>
              <a:t>）债务人的行为有害于债权</a:t>
            </a:r>
            <a:endParaRPr lang="zh-CN" altLang="zh-CN" sz="2400" dirty="0" smtClean="0"/>
          </a:p>
          <a:p>
            <a:r>
              <a:rPr lang="zh-CN" altLang="zh-CN" sz="2400" dirty="0" smtClean="0"/>
              <a:t>这是撤销权构成的一个重要判断标准。否则，即使债务人实施减少其财产的处分行为，但其资力雄厚，足以清偿全部债权，债权人就不能行使撤销权。</a:t>
            </a:r>
            <a:endParaRPr lang="zh-CN" altLang="zh-CN" sz="2400" dirty="0" smtClean="0"/>
          </a:p>
          <a:p>
            <a:endParaRPr lang="en-US" altLang="zh-CN" sz="2400" dirty="0" smtClean="0"/>
          </a:p>
          <a:p>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266241" name="Rectangle 1"/>
          <p:cNvSpPr>
            <a:spLocks noChangeArrowheads="1"/>
          </p:cNvSpPr>
          <p:nvPr/>
        </p:nvSpPr>
        <p:spPr bwMode="auto">
          <a:xfrm>
            <a:off x="1115616" y="1691517"/>
            <a:ext cx="8028384" cy="489364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）债务人与第三人进行有偿转让行为都具有恶意</a:t>
            </a:r>
            <a:endPar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根据</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合同法</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第</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74</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条的规定，被撤销的标的行为可分为无偿行为和有偿行为。</a:t>
            </a:r>
            <a:r>
              <a:rPr lang="zh-CN" altLang="zh-CN" sz="2400" dirty="0" smtClean="0"/>
              <a:t> </a:t>
            </a:r>
            <a:endParaRPr lang="en-US" altLang="zh-CN" sz="2400" dirty="0" smtClean="0"/>
          </a:p>
          <a:p>
            <a:endParaRPr lang="en-US" altLang="zh-CN" sz="2400" dirty="0" smtClean="0"/>
          </a:p>
          <a:p>
            <a:r>
              <a:rPr lang="zh-CN" altLang="zh-CN" sz="2400" dirty="0" smtClean="0"/>
              <a:t>（</a:t>
            </a:r>
            <a:r>
              <a:rPr lang="en-US" altLang="zh-CN" sz="2400" dirty="0" smtClean="0"/>
              <a:t>5</a:t>
            </a:r>
            <a:r>
              <a:rPr lang="zh-CN" altLang="zh-CN" sz="2400" dirty="0" smtClean="0"/>
              <a:t>）债权人行使撤销权应以其债权为限</a:t>
            </a:r>
            <a:endParaRPr lang="zh-CN" altLang="zh-CN" sz="2400" dirty="0" smtClean="0"/>
          </a:p>
          <a:p>
            <a:r>
              <a:rPr lang="zh-CN" altLang="zh-CN" sz="2400" dirty="0" smtClean="0"/>
              <a:t>即只要行使撤销权的结果能够使债权人的债权得以保全，使债权人的债权完全实现，债权人就不能再对债务人其他处分财产的行为行使撤销权。</a:t>
            </a:r>
            <a:endParaRPr lang="en-US" altLang="zh-CN" sz="2400" dirty="0" smtClean="0"/>
          </a:p>
          <a:p>
            <a:endParaRPr lang="zh-CN" altLang="zh-CN" sz="2400" dirty="0" smtClean="0"/>
          </a:p>
          <a:p>
            <a:r>
              <a:rPr lang="zh-CN" altLang="zh-CN" sz="2400" dirty="0" smtClean="0"/>
              <a:t>（</a:t>
            </a:r>
            <a:r>
              <a:rPr lang="en-US" altLang="zh-CN" sz="2400" dirty="0" smtClean="0"/>
              <a:t>6</a:t>
            </a:r>
            <a:r>
              <a:rPr lang="zh-CN" altLang="zh-CN" sz="2400" dirty="0" smtClean="0"/>
              <a:t>）撤销权应在法定期间内行使</a:t>
            </a:r>
            <a:endParaRPr lang="zh-CN" altLang="zh-CN" sz="2400" dirty="0" smtClean="0"/>
          </a:p>
          <a:p>
            <a:r>
              <a:rPr lang="zh-CN" altLang="zh-CN" sz="2400" dirty="0" smtClean="0"/>
              <a:t>《合同法》第</a:t>
            </a:r>
            <a:r>
              <a:rPr lang="en-US" altLang="zh-CN" sz="2400" dirty="0" smtClean="0"/>
              <a:t>75</a:t>
            </a:r>
            <a:r>
              <a:rPr lang="zh-CN" altLang="zh-CN" sz="2400" dirty="0" smtClean="0"/>
              <a:t>条规定，“撤销权自债权人知道或者应当知道撤销事由之日起</a:t>
            </a:r>
            <a:r>
              <a:rPr lang="en-US" altLang="zh-CN" sz="2400" dirty="0" smtClean="0"/>
              <a:t>1</a:t>
            </a:r>
            <a:r>
              <a:rPr lang="zh-CN" altLang="zh-CN" sz="2400" dirty="0" smtClean="0"/>
              <a:t>年内行使。自债务人的行为发生之日起</a:t>
            </a:r>
            <a:r>
              <a:rPr lang="en-US" altLang="zh-CN" sz="2400" dirty="0" smtClean="0"/>
              <a:t>5</a:t>
            </a:r>
            <a:r>
              <a:rPr lang="zh-CN" altLang="zh-CN" sz="2400" dirty="0" smtClean="0"/>
              <a:t>年内没有行使撤销权的，该撤销权消灭。”</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99792" y="260648"/>
            <a:ext cx="4392488" cy="720080"/>
          </a:xfrm>
        </p:spPr>
        <p:txBody>
          <a:bodyPr>
            <a:normAutofit fontScale="90000"/>
          </a:bodyPr>
          <a:lstStyle/>
          <a:p>
            <a:r>
              <a:rPr lang="zh-CN" altLang="zh-CN" b="1" dirty="0" smtClean="0"/>
              <a:t>第三章</a:t>
            </a:r>
            <a:r>
              <a:rPr lang="en-US" altLang="zh-CN" b="1" dirty="0" smtClean="0"/>
              <a:t>  </a:t>
            </a:r>
            <a:r>
              <a:rPr lang="zh-CN" altLang="zh-CN" b="1" dirty="0" smtClean="0"/>
              <a:t>企业法</a:t>
            </a:r>
            <a:br>
              <a:rPr lang="zh-CN" altLang="zh-CN" b="1" dirty="0" smtClean="0"/>
            </a:br>
            <a:endParaRPr lang="zh-CN" altLang="en-US" dirty="0"/>
          </a:p>
        </p:txBody>
      </p:sp>
      <p:sp>
        <p:nvSpPr>
          <p:cNvPr id="3" name="圆角矩形 2"/>
          <p:cNvSpPr/>
          <p:nvPr/>
        </p:nvSpPr>
        <p:spPr>
          <a:xfrm>
            <a:off x="1115616" y="1844824"/>
            <a:ext cx="1440000" cy="144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1" action="ppaction://hlinksldjump"/>
              </a:rPr>
              <a:t>第一节</a:t>
            </a:r>
            <a:r>
              <a:rPr lang="en-US" altLang="zh-CN" sz="2400" b="1" dirty="0" smtClean="0">
                <a:hlinkClick r:id="rId1" action="ppaction://hlinksldjump"/>
              </a:rPr>
              <a:t>  </a:t>
            </a:r>
            <a:r>
              <a:rPr lang="zh-CN" altLang="zh-CN" sz="2400" b="1" dirty="0" smtClean="0">
                <a:hlinkClick r:id="rId1" action="ppaction://hlinksldjump"/>
              </a:rPr>
              <a:t>企业法概述</a:t>
            </a:r>
            <a:endParaRPr lang="zh-CN" altLang="zh-CN" sz="2400" b="1" dirty="0"/>
          </a:p>
        </p:txBody>
      </p:sp>
      <p:sp>
        <p:nvSpPr>
          <p:cNvPr id="4" name="圆角矩形 3"/>
          <p:cNvSpPr/>
          <p:nvPr/>
        </p:nvSpPr>
        <p:spPr>
          <a:xfrm>
            <a:off x="4355976" y="1844824"/>
            <a:ext cx="1440000" cy="144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1" action="ppaction://hlinksldjump"/>
              </a:rPr>
              <a:t>第二节</a:t>
            </a:r>
            <a:r>
              <a:rPr lang="en-US" altLang="zh-CN" sz="2400" b="1" dirty="0" smtClean="0">
                <a:hlinkClick r:id="rId1" action="ppaction://hlinksldjump"/>
              </a:rPr>
              <a:t>  </a:t>
            </a:r>
            <a:r>
              <a:rPr lang="zh-CN" altLang="zh-CN" sz="2400" b="1" dirty="0" smtClean="0">
                <a:hlinkClick r:id="rId1" action="ppaction://hlinksldjump"/>
              </a:rPr>
              <a:t>个人独资企业法</a:t>
            </a:r>
            <a:endParaRPr lang="zh-CN" altLang="zh-CN" sz="2400" b="1" dirty="0"/>
          </a:p>
        </p:txBody>
      </p:sp>
      <p:sp>
        <p:nvSpPr>
          <p:cNvPr id="5" name="圆角矩形 4"/>
          <p:cNvSpPr/>
          <p:nvPr/>
        </p:nvSpPr>
        <p:spPr>
          <a:xfrm>
            <a:off x="7452320" y="1772816"/>
            <a:ext cx="1440000" cy="144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1" action="ppaction://hlinksldjump"/>
              </a:rPr>
              <a:t>第三节</a:t>
            </a:r>
            <a:r>
              <a:rPr lang="en-US" altLang="zh-CN" sz="2400" b="1" dirty="0" smtClean="0">
                <a:hlinkClick r:id="rId1" action="ppaction://hlinksldjump"/>
              </a:rPr>
              <a:t>  </a:t>
            </a:r>
            <a:r>
              <a:rPr lang="zh-CN" altLang="zh-CN" sz="2400" b="1" dirty="0" smtClean="0">
                <a:hlinkClick r:id="rId1" action="ppaction://hlinksldjump"/>
              </a:rPr>
              <a:t>合伙企业法</a:t>
            </a:r>
            <a:endParaRPr lang="zh-CN" altLang="zh-CN" sz="2400" b="1" dirty="0"/>
          </a:p>
        </p:txBody>
      </p:sp>
      <p:sp>
        <p:nvSpPr>
          <p:cNvPr id="6" name="圆角矩形 5"/>
          <p:cNvSpPr/>
          <p:nvPr/>
        </p:nvSpPr>
        <p:spPr>
          <a:xfrm>
            <a:off x="1115616" y="3717032"/>
            <a:ext cx="1440000" cy="1440000"/>
          </a:xfrm>
          <a:prstGeom prst="roundRect">
            <a:avLst>
              <a:gd name="adj" fmla="val 0"/>
            </a:avLst>
          </a:prstGeom>
          <a:solidFill>
            <a:schemeClr val="accent6">
              <a:lumMod val="20000"/>
              <a:lumOff val="80000"/>
            </a:schemeClr>
          </a:solidFill>
          <a:ln>
            <a:solidFill>
              <a:schemeClr val="accent6">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r>
              <a:rPr lang="zh-CN" altLang="zh-CN" sz="2400" b="1" dirty="0" smtClean="0">
                <a:hlinkClick r:id="rId1" action="ppaction://hlinksldjump"/>
              </a:rPr>
              <a:t>第四节</a:t>
            </a:r>
            <a:r>
              <a:rPr lang="en-US" altLang="zh-CN" sz="2400" b="1" dirty="0" smtClean="0">
                <a:hlinkClick r:id="rId1" action="ppaction://hlinksldjump"/>
              </a:rPr>
              <a:t>  </a:t>
            </a:r>
            <a:r>
              <a:rPr lang="zh-CN" altLang="zh-CN" sz="2400" b="1" dirty="0" smtClean="0">
                <a:hlinkClick r:id="rId1" action="ppaction://hlinksldjump"/>
              </a:rPr>
              <a:t>外商投资企业法律制度</a:t>
            </a:r>
            <a:endParaRPr lang="zh-CN" altLang="zh-CN" sz="2400" b="1"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267265" name="Rectangle 1"/>
          <p:cNvSpPr>
            <a:spLocks noChangeArrowheads="1"/>
          </p:cNvSpPr>
          <p:nvPr/>
        </p:nvSpPr>
        <p:spPr bwMode="auto">
          <a:xfrm>
            <a:off x="827584" y="2132856"/>
            <a:ext cx="8316416" cy="341632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、行使和效力</a:t>
            </a:r>
            <a:endPar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撤销权的行使必须是由债权人以自己的名义通过诉讼方式请求人民法院撤销债务人不当处分财产的行为。</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注意：（</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）撤销权诉讼的原告是享有撤销权的债权人。根据</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合同法司法解释</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第</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25</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条的规定，撤销权人为两个或者两个以上债权人以同一债务人为被告，就同一标的提起撤销权诉讼的，人民法院可以合并审理，也可以单独审理。</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）债权人行使债权的相对人是债务人和第三人，这就涉及到如何确立债务人和第三人的诉讼地位的问题。</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第五节 合同的担保</a:t>
            </a:r>
            <a:endParaRPr lang="zh-CN" altLang="en-US"/>
          </a:p>
        </p:txBody>
      </p:sp>
      <p:sp>
        <p:nvSpPr>
          <p:cNvPr id="267265" name="Rectangle 1"/>
          <p:cNvSpPr>
            <a:spLocks noChangeArrowheads="1"/>
          </p:cNvSpPr>
          <p:nvPr/>
        </p:nvSpPr>
        <p:spPr bwMode="auto">
          <a:xfrm>
            <a:off x="827584" y="2687539"/>
            <a:ext cx="8316416" cy="230695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一、合同担保概述</a:t>
            </a:r>
            <a:endPar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合同的担保，实质上是合同债的担保，是指促使债务人履行其债务，保障债权人的债权得以实现的法律措施。</a:t>
            </a:r>
            <a:endPar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《担保法》所规定的担保方式有：保证、抵押、质押、留置和定金，其中抵押、质押、留置等属于物的担保。保证是人的担保，定金乃金钱担保。</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9632" y="260648"/>
            <a:ext cx="7884368" cy="1440160"/>
          </a:xfrm>
        </p:spPr>
        <p:txBody>
          <a:bodyPr>
            <a:normAutofit fontScale="90000"/>
          </a:bodyPr>
          <a:lstStyle/>
          <a:p>
            <a:r>
              <a:rPr lang="zh-CN" altLang="zh-CN" b="1" dirty="0" smtClean="0"/>
              <a:t>第六节 合同的变更、转让</a:t>
            </a:r>
            <a:br>
              <a:rPr lang="zh-CN" altLang="zh-CN" b="1" dirty="0" smtClean="0"/>
            </a:br>
            <a:endParaRPr lang="zh-CN" altLang="en-US" dirty="0"/>
          </a:p>
        </p:txBody>
      </p:sp>
      <p:sp>
        <p:nvSpPr>
          <p:cNvPr id="268289" name="Rectangle 1"/>
          <p:cNvSpPr>
            <a:spLocks noChangeArrowheads="1"/>
          </p:cNvSpPr>
          <p:nvPr/>
        </p:nvSpPr>
        <p:spPr bwMode="auto">
          <a:xfrm>
            <a:off x="827584" y="1779687"/>
            <a:ext cx="7848872" cy="507831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19685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bg2">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一、合同的变更</a:t>
            </a:r>
            <a:endParaRPr kumimoji="0" lang="zh-CN" sz="3200" b="0" i="0" u="none" strike="noStrike" cap="none" normalizeH="0" baseline="0" dirty="0" smtClean="0">
              <a:ln>
                <a:noFill/>
              </a:ln>
              <a:solidFill>
                <a:schemeClr val="bg2">
                  <a:lumMod val="50000"/>
                </a:schemeClr>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196850" algn="l" defTabSz="914400" rtl="0" eaLnBrk="0" fontAlgn="base" latinLnBrk="0" hangingPunct="0">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（一）概念及类型</a:t>
            </a:r>
            <a:endParaRPr kumimoji="0" lang="zh-CN" altLang="en-US"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p>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合同的变更有广义与狭义之分。广义的合同变更，包括合同内容的变更与合同主体的变更。前者是指当事人不变，合同的权利义务予以改变的现象。后者是指合同关系保持同一性，仅改换债权人或债务人的现象。</a:t>
            </a:r>
            <a:r>
              <a:rPr lang="zh-CN" altLang="zh-CN" sz="2400" dirty="0" smtClean="0"/>
              <a:t>合同的变更，从原因与程序上着眼，在我国法上有以下类型：</a:t>
            </a:r>
            <a:endParaRPr lang="en-US" altLang="zh-CN" sz="2400" dirty="0" smtClean="0"/>
          </a:p>
          <a:p>
            <a:endParaRPr lang="zh-CN" altLang="zh-CN" sz="2400" dirty="0" smtClean="0"/>
          </a:p>
          <a:p>
            <a:r>
              <a:rPr lang="en-US" altLang="zh-CN" sz="2400" dirty="0" smtClean="0"/>
              <a:t>1</a:t>
            </a:r>
            <a:r>
              <a:rPr lang="zh-CN" altLang="zh-CN" sz="2400" dirty="0" smtClean="0"/>
              <a:t>、基于法律的直接 规定变更合同，如债务人违约致使合同不能履行，履行合同的债务变为损害赔偿债务；</a:t>
            </a:r>
            <a:endParaRPr lang="en-US" altLang="zh-CN" sz="2400" dirty="0" smtClean="0"/>
          </a:p>
          <a:p>
            <a:r>
              <a:rPr lang="en-US" altLang="zh-CN" sz="2400" dirty="0" smtClean="0"/>
              <a:t>2</a:t>
            </a:r>
            <a:r>
              <a:rPr lang="zh-CN" altLang="zh-CN" sz="2400" dirty="0" smtClean="0"/>
              <a:t>、在合同因重大误解而成立的情况下，有权人可诉请变更或撤销合同，法院裁决变更合同；</a:t>
            </a:r>
            <a:endParaRPr lang="en-US" altLang="zh-CN" sz="2400" dirty="0" smtClean="0"/>
          </a:p>
          <a:p>
            <a:pPr marL="0" marR="0" lvl="0" indent="19685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矩形 2"/>
          <p:cNvSpPr/>
          <p:nvPr/>
        </p:nvSpPr>
        <p:spPr>
          <a:xfrm>
            <a:off x="1115616" y="1556792"/>
            <a:ext cx="7632848" cy="5232202"/>
          </a:xfrm>
          <a:prstGeom prst="rect">
            <a:avLst/>
          </a:prstGeom>
        </p:spPr>
        <p:txBody>
          <a:bodyPr wrap="square">
            <a:spAutoFit/>
          </a:bodyPr>
          <a:lstStyle/>
          <a:p>
            <a:r>
              <a:rPr lang="en-US" altLang="zh-CN" sz="2400" dirty="0" smtClean="0"/>
              <a:t>3</a:t>
            </a:r>
            <a:r>
              <a:rPr lang="zh-CN" altLang="zh-CN" sz="2400" dirty="0" smtClean="0"/>
              <a:t>、在情事变更使合同履行显失公平的情况下当事人诉请变更合同，法院依职权裁决变更合同</a:t>
            </a:r>
            <a:endParaRPr lang="zh-CN" altLang="zh-CN" sz="2400" dirty="0" smtClean="0"/>
          </a:p>
          <a:p>
            <a:r>
              <a:rPr lang="en-US" altLang="zh-CN" sz="2400" dirty="0" smtClean="0"/>
              <a:t>4</a:t>
            </a:r>
            <a:r>
              <a:rPr lang="zh-CN" altLang="zh-CN" sz="2400" dirty="0" smtClean="0"/>
              <a:t>、当事人各方协商同意变更合同；</a:t>
            </a:r>
            <a:endParaRPr lang="zh-CN" altLang="zh-CN" sz="2400" dirty="0" smtClean="0"/>
          </a:p>
          <a:p>
            <a:r>
              <a:rPr lang="en-US" altLang="zh-CN" sz="2400" dirty="0" smtClean="0"/>
              <a:t>5</a:t>
            </a:r>
            <a:r>
              <a:rPr lang="zh-CN" altLang="zh-CN" sz="2400" dirty="0" smtClean="0"/>
              <a:t>、形成权人行使形成权使合同变更</a:t>
            </a:r>
            <a:r>
              <a:rPr lang="zh-CN" altLang="zh-CN" dirty="0" smtClean="0"/>
              <a:t>。</a:t>
            </a:r>
            <a:endParaRPr lang="en-US" altLang="zh-CN" dirty="0" smtClean="0"/>
          </a:p>
          <a:p>
            <a:endParaRPr lang="en-US" altLang="zh-CN" dirty="0" smtClean="0"/>
          </a:p>
          <a:p>
            <a:r>
              <a:rPr lang="zh-CN" altLang="zh-CN" sz="2800" dirty="0" smtClean="0">
                <a:solidFill>
                  <a:schemeClr val="bg2">
                    <a:lumMod val="50000"/>
                  </a:schemeClr>
                </a:solidFill>
              </a:rPr>
              <a:t>（二）条件</a:t>
            </a:r>
            <a:endParaRPr lang="zh-CN" altLang="zh-CN" sz="2800" dirty="0" smtClean="0">
              <a:solidFill>
                <a:schemeClr val="bg2">
                  <a:lumMod val="50000"/>
                </a:schemeClr>
              </a:solidFill>
            </a:endParaRPr>
          </a:p>
          <a:p>
            <a:r>
              <a:rPr lang="en-US" altLang="zh-CN" sz="2400" dirty="0" smtClean="0"/>
              <a:t>1</a:t>
            </a:r>
            <a:r>
              <a:rPr lang="zh-CN" altLang="zh-CN" sz="2400" dirty="0" smtClean="0"/>
              <a:t>、原已存在着合同关系。</a:t>
            </a:r>
            <a:endParaRPr lang="zh-CN" altLang="zh-CN" sz="2400" dirty="0" smtClean="0"/>
          </a:p>
          <a:p>
            <a:r>
              <a:rPr lang="zh-CN" altLang="zh-CN" sz="2400" dirty="0" smtClean="0"/>
              <a:t>合同的变更，是改变原合同关系，没有原合同关系就没有变更的对象，所以，合同的变更离不开原已存在着合同关系这一条件。</a:t>
            </a:r>
            <a:endParaRPr lang="zh-CN" altLang="zh-CN" sz="2400" dirty="0" smtClean="0"/>
          </a:p>
          <a:p>
            <a:r>
              <a:rPr lang="en-US" altLang="zh-CN" sz="2400" dirty="0" smtClean="0"/>
              <a:t>2</a:t>
            </a:r>
            <a:r>
              <a:rPr lang="zh-CN" altLang="zh-CN" sz="2400" dirty="0" smtClean="0"/>
              <a:t>、合同内容发生变化。</a:t>
            </a:r>
            <a:endParaRPr lang="zh-CN" altLang="zh-CN" sz="2400" dirty="0" smtClean="0"/>
          </a:p>
          <a:p>
            <a:r>
              <a:rPr lang="zh-CN" altLang="zh-CN" sz="2400" dirty="0" smtClean="0"/>
              <a:t>合同的变更采取狭义说，不包括合同主体的变更，仅指合同内容的变更，因此合同内容发生变化是合同变更不可或缺的条件。</a:t>
            </a:r>
            <a:endParaRPr lang="zh-CN" altLang="zh-CN" sz="2400" dirty="0" smtClean="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269313" name="Rectangle 1"/>
          <p:cNvSpPr>
            <a:spLocks noChangeArrowheads="1"/>
          </p:cNvSpPr>
          <p:nvPr/>
        </p:nvSpPr>
        <p:spPr bwMode="auto">
          <a:xfrm>
            <a:off x="899592" y="1595021"/>
            <a:ext cx="8028384" cy="526297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合同内容的变更包括：</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标的变更；</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标的物数量的增减；</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标的物品质的改变；</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价款或酬金的增减；</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履行期限的变更；</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履行地点的改变；</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(7)</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履行方式的改变；</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 </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结算方式的改变；</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所附条件的增添或除去；</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单纯债权变为选择债权；</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担保的设 定或消失；</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违约金的变更；</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(13)</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利息的变化。</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矩形 2"/>
          <p:cNvSpPr/>
          <p:nvPr/>
        </p:nvSpPr>
        <p:spPr>
          <a:xfrm>
            <a:off x="1043608" y="1916832"/>
            <a:ext cx="7632848" cy="3785652"/>
          </a:xfrm>
          <a:prstGeom prst="rect">
            <a:avLst/>
          </a:prstGeom>
        </p:spPr>
        <p:txBody>
          <a:bodyPr wrap="square">
            <a:spAutoFit/>
          </a:bodyPr>
          <a:lstStyle/>
          <a:p>
            <a:r>
              <a:rPr lang="en-US" altLang="zh-CN" sz="2400" dirty="0" smtClean="0"/>
              <a:t>3</a:t>
            </a:r>
            <a:r>
              <a:rPr lang="zh-CN" altLang="zh-CN" sz="2400" dirty="0" smtClean="0"/>
              <a:t>、合同的变更须依当事人协议或依法律直接规定及法院裁决，有时依形成权人的意思表示。基于法律的直接规定而变更合同，法律效果可直接发生，不以法院的裁决或当事人协议为必经程序。</a:t>
            </a:r>
            <a:endParaRPr lang="en-US" altLang="zh-CN" sz="2400" dirty="0" smtClean="0"/>
          </a:p>
          <a:p>
            <a:endParaRPr lang="en-US" altLang="zh-CN" sz="2400" dirty="0" smtClean="0"/>
          </a:p>
          <a:p>
            <a:r>
              <a:rPr lang="en-US" altLang="zh-CN" sz="2400" dirty="0" smtClean="0"/>
              <a:t>4</a:t>
            </a:r>
            <a:r>
              <a:rPr lang="zh-CN" altLang="zh-CN" sz="2400" dirty="0" smtClean="0"/>
              <a:t>、须遵守法律要求的方式。</a:t>
            </a:r>
            <a:endParaRPr lang="zh-CN" altLang="zh-CN" sz="2400" dirty="0" smtClean="0"/>
          </a:p>
          <a:p>
            <a:r>
              <a:rPr lang="zh-CN" altLang="zh-CN" sz="2400" dirty="0" smtClean="0"/>
              <a:t>对合同的变更法律要求采取一定方式，须遵守此种要求。基于情事变更原则变更合同，变更意思表示不真实的合同，须经法院裁决的方式。当事人协议变更合同，有时需要采有书面形式，有时则无此要求。</a:t>
            </a:r>
            <a:endParaRPr lang="zh-CN" altLang="en-US" sz="2400"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矩形 2"/>
          <p:cNvSpPr/>
          <p:nvPr/>
        </p:nvSpPr>
        <p:spPr>
          <a:xfrm>
            <a:off x="755576" y="1844824"/>
            <a:ext cx="7488832" cy="4339650"/>
          </a:xfrm>
          <a:prstGeom prst="rect">
            <a:avLst/>
          </a:prstGeom>
        </p:spPr>
        <p:txBody>
          <a:bodyPr wrap="square">
            <a:spAutoFit/>
          </a:bodyPr>
          <a:lstStyle/>
          <a:p>
            <a:r>
              <a:rPr lang="zh-CN" altLang="zh-CN" sz="2800" dirty="0" smtClean="0">
                <a:solidFill>
                  <a:schemeClr val="bg2">
                    <a:lumMod val="50000"/>
                  </a:schemeClr>
                </a:solidFill>
              </a:rPr>
              <a:t>（三）效力</a:t>
            </a:r>
            <a:endParaRPr lang="zh-CN" altLang="zh-CN" sz="2800" dirty="0" smtClean="0">
              <a:solidFill>
                <a:schemeClr val="bg2">
                  <a:lumMod val="50000"/>
                </a:schemeClr>
              </a:solidFill>
            </a:endParaRPr>
          </a:p>
          <a:p>
            <a:r>
              <a:rPr lang="zh-CN" altLang="zh-CN" sz="2400" dirty="0" smtClean="0"/>
              <a:t>合同的变更，以原合同关系的存在为前提，变更部分不超出原合同关系之外，原合同关系有对价关系的仍保有同时履行抗辩；原合同债权所有的利益与瑕疵仍继续存在，只是在增加债务人负担的情况下，非经保证人或物上保证人同意，保证不生效力；物的担保不及于扩张的债权价值额。</a:t>
            </a:r>
            <a:endParaRPr lang="en-US" altLang="zh-CN" sz="2400" dirty="0" smtClean="0"/>
          </a:p>
          <a:p>
            <a:endParaRPr lang="en-US" altLang="zh-CN" sz="2400" b="1" dirty="0" smtClean="0"/>
          </a:p>
          <a:p>
            <a:r>
              <a:rPr lang="zh-CN" altLang="zh-CN" sz="3200" b="1" dirty="0" smtClean="0">
                <a:solidFill>
                  <a:schemeClr val="bg2">
                    <a:lumMod val="50000"/>
                  </a:schemeClr>
                </a:solidFill>
              </a:rPr>
              <a:t>二、合同的转让</a:t>
            </a:r>
            <a:endParaRPr lang="zh-CN" altLang="zh-CN" sz="3200" b="1" dirty="0" smtClean="0">
              <a:solidFill>
                <a:schemeClr val="bg2">
                  <a:lumMod val="50000"/>
                </a:schemeClr>
              </a:solidFill>
            </a:endParaRPr>
          </a:p>
          <a:p>
            <a:r>
              <a:rPr lang="en-US" altLang="zh-CN" sz="2400" b="1" dirty="0" smtClean="0"/>
              <a:t>    </a:t>
            </a:r>
            <a:r>
              <a:rPr lang="zh-CN" altLang="zh-CN" sz="2400" dirty="0" smtClean="0"/>
              <a:t>合同的转让是指合同当事人一方将其合同的权利和义务全部或部分转让给第三人的行为。</a:t>
            </a:r>
            <a:endParaRPr lang="zh-CN" altLang="en-US"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271361" name="Rectangle 1"/>
          <p:cNvSpPr>
            <a:spLocks noChangeArrowheads="1"/>
          </p:cNvSpPr>
          <p:nvPr/>
        </p:nvSpPr>
        <p:spPr bwMode="auto">
          <a:xfrm>
            <a:off x="611560" y="1810464"/>
            <a:ext cx="8028384" cy="504753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5273675" algn="r"/>
              </a:tabLst>
            </a:pP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合同转让包括以下几个方面的含义：</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5273675" algn="r"/>
              </a:tabLst>
            </a:pPr>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5273675" algn="r"/>
              </a:tabLst>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合同的转让仅指合同主体的变更，一般是一方当事人将自己在合同中的权利或义务全部或部分转让给第三人。</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5273675" algn="r"/>
              </a:tabLst>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合同转让不是合同内容的改变，不改变合同约定的权利义务。</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5273675" algn="r"/>
              </a:tabLst>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合同转让是合法行为，</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合同法</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允许合同转让行为，当事人只要符合</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合同法</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及有关法律、法规的规定进行转让，其行为即受法律保护。</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5273675" algn="r"/>
              </a:tabLst>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合同转让应经对方当事人同意或通知对方，否则转让不发生法律效力。</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5273675" algn="r"/>
              </a:tabLst>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 </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法律、行政法规规定转让权利或者转移义务应当办理批准、登记等手续的，应当办理批准、登记手续。</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5273675" algn="r"/>
              </a:tabLst>
            </a:pPr>
            <a:r>
              <a:rPr kumimoji="0" lang="zh-CN" altLang="en-US"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274433" name="Rectangle 1"/>
          <p:cNvSpPr>
            <a:spLocks noChangeArrowheads="1"/>
          </p:cNvSpPr>
          <p:nvPr/>
        </p:nvSpPr>
        <p:spPr bwMode="auto">
          <a:xfrm>
            <a:off x="971600" y="1628800"/>
            <a:ext cx="8172400" cy="643253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5273675" algn="r"/>
              </a:tabLst>
            </a:pPr>
            <a:r>
              <a:rPr kumimoji="0" lang="en-US" alt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一</a:t>
            </a:r>
            <a:r>
              <a:rPr kumimoji="0" lang="en-US" alt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合同权利转让</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合同权利转让是指不改变合同权利的内容，由债权人将合同权利的全部或者部分转让给第三人的行为。</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合同法</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规定，债权人可以将合同的权利全部或部分转让给第三人。</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r>
              <a:rPr lang="zh-CN" altLang="zh-CN" sz="2400" dirty="0" smtClean="0"/>
              <a:t>下列三种情形，债权人不得转让合同权利：</a:t>
            </a:r>
            <a:endParaRPr lang="zh-CN" altLang="zh-CN" sz="2400" dirty="0" smtClean="0"/>
          </a:p>
          <a:p>
            <a:r>
              <a:rPr lang="en-US" altLang="zh-CN" sz="2400" dirty="0" smtClean="0"/>
              <a:t>1</a:t>
            </a:r>
            <a:r>
              <a:rPr lang="zh-CN" altLang="zh-CN" sz="2400" dirty="0" smtClean="0"/>
              <a:t>、根据合同性质不得转让。</a:t>
            </a:r>
            <a:endParaRPr lang="en-US" altLang="zh-CN" sz="2400" dirty="0" smtClean="0"/>
          </a:p>
          <a:p>
            <a:r>
              <a:rPr lang="en-US" altLang="zh-CN" sz="2400" dirty="0" smtClean="0"/>
              <a:t>2</a:t>
            </a:r>
            <a:r>
              <a:rPr lang="zh-CN" altLang="zh-CN" sz="2400" dirty="0" smtClean="0"/>
              <a:t>、按照当事人约定不得转让。</a:t>
            </a:r>
            <a:endParaRPr lang="en-US" altLang="zh-CN" sz="2400" dirty="0" smtClean="0"/>
          </a:p>
          <a:p>
            <a:r>
              <a:rPr lang="en-US" altLang="zh-CN" sz="2400" dirty="0" smtClean="0"/>
              <a:t>3</a:t>
            </a:r>
            <a:r>
              <a:rPr lang="zh-CN" altLang="zh-CN" sz="2400" dirty="0" smtClean="0"/>
              <a:t>、依照法律规定不得转让。</a:t>
            </a:r>
            <a:endParaRPr lang="en-US" altLang="zh-CN" sz="2400" dirty="0" smtClean="0"/>
          </a:p>
          <a:p>
            <a:endParaRPr lang="en-US" altLang="zh-CN" sz="2400" dirty="0" smtClean="0"/>
          </a:p>
          <a:p>
            <a:r>
              <a:rPr lang="en-US" altLang="zh-CN" sz="2800" dirty="0" smtClean="0">
                <a:solidFill>
                  <a:schemeClr val="bg2">
                    <a:lumMod val="50000"/>
                  </a:schemeClr>
                </a:solidFill>
              </a:rPr>
              <a:t> (</a:t>
            </a:r>
            <a:r>
              <a:rPr lang="zh-CN" altLang="zh-CN" sz="2800" dirty="0" smtClean="0">
                <a:solidFill>
                  <a:schemeClr val="bg2">
                    <a:lumMod val="50000"/>
                  </a:schemeClr>
                </a:solidFill>
              </a:rPr>
              <a:t>二</a:t>
            </a:r>
            <a:r>
              <a:rPr lang="en-US" altLang="zh-CN" sz="2800" dirty="0" smtClean="0">
                <a:solidFill>
                  <a:schemeClr val="bg2">
                    <a:lumMod val="50000"/>
                  </a:schemeClr>
                </a:solidFill>
              </a:rPr>
              <a:t>) </a:t>
            </a:r>
            <a:r>
              <a:rPr lang="zh-CN" altLang="zh-CN" sz="2800" dirty="0" smtClean="0">
                <a:solidFill>
                  <a:schemeClr val="bg2">
                    <a:lumMod val="50000"/>
                  </a:schemeClr>
                </a:solidFill>
              </a:rPr>
              <a:t>合同义务转移</a:t>
            </a:r>
            <a:endParaRPr lang="zh-CN" altLang="zh-CN" sz="2800" dirty="0" smtClean="0">
              <a:solidFill>
                <a:schemeClr val="bg2">
                  <a:lumMod val="50000"/>
                </a:schemeClr>
              </a:solidFill>
            </a:endParaRPr>
          </a:p>
          <a:p>
            <a:r>
              <a:rPr lang="en-US" altLang="zh-CN" sz="2400" dirty="0" smtClean="0"/>
              <a:t>    </a:t>
            </a:r>
            <a:r>
              <a:rPr lang="zh-CN" altLang="zh-CN" sz="2400" dirty="0" smtClean="0"/>
              <a:t>合同义务转移是指在不改变合同义务的前提下，经债权人同意，债务人将合同的义务全部或者部分转移给第三人。</a:t>
            </a:r>
            <a:endParaRPr lang="zh-CN" altLang="zh-CN" sz="2400" dirty="0" smtClean="0"/>
          </a:p>
          <a:p>
            <a:endParaRPr lang="zh-CN" altLang="zh-CN" sz="2400" dirty="0" smtClean="0"/>
          </a:p>
          <a:p>
            <a:endParaRPr lang="zh-CN" altLang="zh-CN" sz="2400" dirty="0" smtClean="0"/>
          </a:p>
          <a:p>
            <a:endParaRPr lang="zh-CN" altLang="zh-CN" sz="2400" dirty="0" smtClean="0"/>
          </a:p>
          <a:p>
            <a:pPr marL="0" marR="0" lvl="0" indent="0" algn="l" defTabSz="914400" rtl="0" eaLnBrk="0" fontAlgn="base" latinLnBrk="0" hangingPunct="0">
              <a:lnSpc>
                <a:spcPct val="100000"/>
              </a:lnSpc>
              <a:spcBef>
                <a:spcPct val="0"/>
              </a:spcBef>
              <a:spcAft>
                <a:spcPct val="0"/>
              </a:spcAft>
              <a:buClrTx/>
              <a:buSzTx/>
              <a:buFontTx/>
              <a:buNone/>
              <a:tabLst>
                <a:tab pos="5273675" algn="r"/>
              </a:tabLst>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275457" name="Rectangle 1"/>
          <p:cNvSpPr>
            <a:spLocks noChangeArrowheads="1"/>
          </p:cNvSpPr>
          <p:nvPr/>
        </p:nvSpPr>
        <p:spPr bwMode="auto">
          <a:xfrm>
            <a:off x="899592" y="2108438"/>
            <a:ext cx="7848872" cy="341632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合同义务的转移，可以产生如下法律后果：</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、新债务人成为合同一方当事人，如不履行或不适当履行合同义务，债权人可以向其请求履行债务或承担违约责任。</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、新债务人享有基于原合同关系的对抗债权人的抗辩权。</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、从属于主债务的从债务，随主债务的转移而转移。</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、原第三人向债权人提供的担保，若担保人未明确表示继续承担担保责任，则担保责任因债务转移而消灭。</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07704" y="404664"/>
            <a:ext cx="5987008" cy="778098"/>
          </a:xfrm>
        </p:spPr>
        <p:txBody>
          <a:bodyPr>
            <a:normAutofit fontScale="90000"/>
          </a:bodyPr>
          <a:lstStyle/>
          <a:p>
            <a:r>
              <a:rPr lang="zh-CN" altLang="zh-CN" b="1" dirty="0" smtClean="0"/>
              <a:t>第一节</a:t>
            </a:r>
            <a:r>
              <a:rPr lang="en-US" altLang="zh-CN" b="1" dirty="0" smtClean="0"/>
              <a:t>  </a:t>
            </a:r>
            <a:r>
              <a:rPr lang="zh-CN" altLang="zh-CN" b="1" dirty="0" smtClean="0"/>
              <a:t>企业法概述</a:t>
            </a:r>
            <a:br>
              <a:rPr lang="zh-CN" altLang="zh-CN" b="1" dirty="0" smtClean="0"/>
            </a:br>
            <a:endParaRPr lang="zh-CN" altLang="en-US" dirty="0"/>
          </a:p>
        </p:txBody>
      </p:sp>
      <p:sp>
        <p:nvSpPr>
          <p:cNvPr id="116737" name="Rectangle 1"/>
          <p:cNvSpPr>
            <a:spLocks noChangeArrowheads="1"/>
          </p:cNvSpPr>
          <p:nvPr/>
        </p:nvSpPr>
        <p:spPr bwMode="auto">
          <a:xfrm>
            <a:off x="670868" y="1182579"/>
            <a:ext cx="8460432" cy="526224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rgbClr val="00B0F0"/>
                </a:solidFill>
                <a:effectLst/>
                <a:latin typeface="Cambria" panose="02040503050406030204" pitchFamily="18" charset="0"/>
                <a:ea typeface="宋体" panose="02010600030101010101" pitchFamily="2" charset="-122"/>
                <a:cs typeface="Times New Roman" panose="02020603050405020304" pitchFamily="18" charset="0"/>
              </a:rPr>
              <a:t>一、企业的概念和特征</a:t>
            </a:r>
            <a:endParaRPr kumimoji="0" lang="en-US" altLang="zh-CN" sz="2400" b="1" i="0" u="none" strike="noStrike" cap="none" normalizeH="0" baseline="0" dirty="0" smtClean="0">
              <a:ln>
                <a:noFill/>
              </a:ln>
              <a:solidFill>
                <a:srgbClr val="00B0F0"/>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endParaRPr kumimoji="0" lang="zh-CN" sz="2400" b="0"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企业是依法设立的以营利为目的的从事生产经营活动的独立核算的经济组织。</a:t>
            </a:r>
            <a:endPar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rgbClr val="00B0F0"/>
                </a:solidFill>
                <a:effectLst/>
                <a:latin typeface="Times New Roman" panose="02020603050405020304" pitchFamily="18" charset="0"/>
                <a:ea typeface="宋体" panose="02010600030101010101" pitchFamily="2" charset="-122"/>
                <a:cs typeface="宋体" panose="02010600030101010101" pitchFamily="2" charset="-122"/>
              </a:rPr>
              <a:t>企业主要有以下特征：</a:t>
            </a:r>
            <a:endParaRPr kumimoji="0" lang="zh-CN" sz="2400" b="0" i="0" u="none" strike="noStrike" cap="none" normalizeH="0" baseline="0" dirty="0" smtClean="0">
              <a:ln>
                <a:noFill/>
              </a:ln>
              <a:solidFill>
                <a:srgbClr val="00B0F0"/>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1．企业是社会经济组织。企业作为一种社会组织，有自己的机构及工作程序，主要从事经济活动，并有相应的财产。</a:t>
            </a:r>
            <a:endPar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2．企业是以营利为目的从事生产经营活动的社会经济组织。</a:t>
            </a:r>
            <a:endPar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3．企业是实行独立核算的社会经济组织，不实行独立核算的社会经济组织不能称其为企业。</a:t>
            </a:r>
            <a:endPar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4、企业是依法设立的社会经济组织。企业通过依法设立，可以取得相应的法律地位，获得合法的身份，得到国家法律的认可和保护。</a:t>
            </a:r>
            <a:r>
              <a:rPr lang="zh-CN" altLang="zh-CN" sz="2400" dirty="0" smtClean="0">
                <a:solidFill>
                  <a:schemeClr val="tx1"/>
                </a:solidFill>
              </a:rPr>
              <a:t>。</a:t>
            </a:r>
            <a:endParaRPr lang="zh-CN" altLang="zh-CN" sz="2400" dirty="0" smtClean="0">
              <a:solidFill>
                <a:schemeClr val="tx1"/>
              </a:solidFill>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276481" name="Rectangle 1"/>
          <p:cNvSpPr>
            <a:spLocks noChangeArrowheads="1"/>
          </p:cNvSpPr>
          <p:nvPr/>
        </p:nvSpPr>
        <p:spPr bwMode="auto">
          <a:xfrm>
            <a:off x="935088" y="3280787"/>
            <a:ext cx="8208912" cy="20612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三</a:t>
            </a:r>
            <a:r>
              <a:rPr kumimoji="0" lang="en-US" alt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合同权利义务的一并转让</a:t>
            </a:r>
            <a:endParaRPr kumimoji="0" lang="en-US" alt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endParaRPr kumimoji="0" lang="zh-CN" altLang="en-US"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p>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当事人一方经对方同意，可以将自己在合同中的权利和义务一并转让给第三人</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第七节 合同权利义务的终止</a:t>
            </a:r>
            <a:endParaRPr lang="zh-CN" altLang="en-US"/>
          </a:p>
        </p:txBody>
      </p:sp>
      <p:sp>
        <p:nvSpPr>
          <p:cNvPr id="277505" name="Rectangle 1"/>
          <p:cNvSpPr>
            <a:spLocks noChangeArrowheads="1"/>
          </p:cNvSpPr>
          <p:nvPr/>
        </p:nvSpPr>
        <p:spPr bwMode="auto">
          <a:xfrm>
            <a:off x="827584" y="1034138"/>
            <a:ext cx="8100392" cy="563118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76225" algn="l" defTabSz="914400" rtl="0" eaLnBrk="1" fontAlgn="base" latinLnBrk="0" hangingPunct="1">
              <a:lnSpc>
                <a:spcPct val="100000"/>
              </a:lnSpc>
              <a:spcBef>
                <a:spcPct val="0"/>
              </a:spcBef>
              <a:spcAft>
                <a:spcPct val="0"/>
              </a:spcAft>
              <a:buClrTx/>
              <a:buSzTx/>
              <a:buFontTx/>
              <a:buNone/>
            </a:pPr>
            <a:endParaRPr lang="zh-CN" altLang="zh-CN" sz="2800" b="1" dirty="0" smtClean="0">
              <a:solidFill>
                <a:schemeClr val="bg2">
                  <a:lumMod val="50000"/>
                </a:schemeClr>
              </a:solidFill>
            </a:endParaRPr>
          </a:p>
          <a:p>
            <a:pPr marL="0" marR="0" lvl="0" indent="276225" algn="l" defTabSz="914400" rtl="0" eaLnBrk="1" fontAlgn="base" latinLnBrk="0" hangingPunct="1">
              <a:lnSpc>
                <a:spcPct val="100000"/>
              </a:lnSpc>
              <a:spcBef>
                <a:spcPct val="0"/>
              </a:spcBef>
              <a:spcAft>
                <a:spcPct val="0"/>
              </a:spcAft>
              <a:buClrTx/>
              <a:buSzTx/>
              <a:buFontTx/>
              <a:buNone/>
            </a:pPr>
            <a:r>
              <a:rPr lang="zh-CN" altLang="zh-CN" sz="2800" dirty="0" smtClean="0">
                <a:sym typeface="+mn-ea"/>
              </a:rPr>
              <a:t>合同终止是指合同的权利义务关系在客观上不复存在，合同债权和合同债务归于消灭。也就是说当事人双方基于合同而产生的法律关系归于消灭，结束了。</a:t>
            </a:r>
            <a:endParaRPr lang="en-US" altLang="zh-CN" sz="2800" dirty="0" smtClean="0"/>
          </a:p>
          <a:p>
            <a:pPr marL="0" marR="0" lvl="0" indent="276225" algn="l" defTabSz="914400" rtl="0" eaLnBrk="1" fontAlgn="base" latinLnBrk="0" hangingPunct="1">
              <a:lnSpc>
                <a:spcPct val="100000"/>
              </a:lnSpc>
              <a:spcBef>
                <a:spcPct val="0"/>
              </a:spcBef>
              <a:spcAft>
                <a:spcPct val="0"/>
              </a:spcAft>
              <a:buClrTx/>
              <a:buSzTx/>
              <a:buFontTx/>
              <a:buNone/>
            </a:pPr>
            <a:r>
              <a:rPr lang="zh-CN" altLang="zh-CN" sz="2800" dirty="0" smtClean="0">
                <a:sym typeface="+mn-ea"/>
              </a:rPr>
              <a:t>有下列情形之一的合同的权利义务终止：①债务已按约定履行；②合同解除；③债务相互抵销；④债务人依法将标的务提存；⑤债权人免除债务；⑥债权债务同归于一人；法律上把它称之为“混同”； ⑦法律规定或者当事约定终止的其他情形。</a:t>
            </a:r>
            <a:endParaRPr lang="zh-CN" altLang="zh-CN" sz="2800" dirty="0" smtClean="0">
              <a:sym typeface="+mn-ea"/>
            </a:endParaRPr>
          </a:p>
          <a:p>
            <a:pPr marL="0" marR="0" lvl="0" indent="276225" algn="l" defTabSz="914400" rtl="0" eaLnBrk="1" fontAlgn="base" latinLnBrk="0" hangingPunct="1">
              <a:lnSpc>
                <a:spcPct val="100000"/>
              </a:lnSpc>
              <a:spcBef>
                <a:spcPct val="0"/>
              </a:spcBef>
              <a:spcAft>
                <a:spcPct val="0"/>
              </a:spcAft>
              <a:buClrTx/>
              <a:buSzTx/>
              <a:buFontTx/>
              <a:buNone/>
            </a:pPr>
            <a:endParaRPr lang="zh-CN" altLang="zh-CN" sz="2800" dirty="0" smtClean="0"/>
          </a:p>
          <a:p>
            <a:pPr marL="0" marR="0" lvl="0" indent="276225" algn="l" defTabSz="914400" rtl="0" eaLnBrk="1" fontAlgn="base" latinLnBrk="0" hangingPunct="1">
              <a:lnSpc>
                <a:spcPct val="100000"/>
              </a:lnSpc>
              <a:spcBef>
                <a:spcPct val="0"/>
              </a:spcBef>
              <a:spcAft>
                <a:spcPct val="0"/>
              </a:spcAft>
              <a:buClrTx/>
              <a:buSzTx/>
              <a:buFontTx/>
              <a:buNone/>
            </a:pPr>
            <a:endParaRPr kumimoji="0" 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76225"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278529" name="Rectangle 1"/>
          <p:cNvSpPr>
            <a:spLocks noChangeArrowheads="1"/>
          </p:cNvSpPr>
          <p:nvPr/>
        </p:nvSpPr>
        <p:spPr bwMode="auto">
          <a:xfrm>
            <a:off x="1115616" y="1845211"/>
            <a:ext cx="8028384" cy="421576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76225"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（一）合同解除</a:t>
            </a:r>
            <a:endParaRPr kumimoji="0" lang="zh-CN" sz="2800" b="0" i="0" u="none" strike="noStrike" cap="none" normalizeH="0" baseline="0" dirty="0" smtClean="0">
              <a:ln>
                <a:noFill/>
              </a:ln>
              <a:solidFill>
                <a:schemeClr val="bg2">
                  <a:lumMod val="50000"/>
                </a:schemeClr>
              </a:solidFill>
              <a:effectLst/>
              <a:latin typeface="Arial" panose="020B0604020202020204" pitchFamily="34" charset="0"/>
              <a:ea typeface="宋体" panose="02010600030101010101" pitchFamily="2" charset="-122"/>
              <a:cs typeface="宋体" panose="02010600030101010101" pitchFamily="2" charset="-122"/>
            </a:endParaRPr>
          </a:p>
          <a:p>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合同解除是指合同有效成立后，因主客观情况发生变化，使合同的履行成为不必要或不可能，根据双方当事人达成的协议或一方当事人表示提前终止合同效力。</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合同解除有约定解除和法定解除两种情况。</a:t>
            </a:r>
            <a:r>
              <a:rPr lang="en-US" altLang="zh-CN" sz="2400" dirty="0" smtClean="0"/>
              <a:t> 1</a:t>
            </a:r>
            <a:r>
              <a:rPr lang="zh-CN" altLang="zh-CN" sz="2400" dirty="0" smtClean="0"/>
              <a:t>、约定解除</a:t>
            </a:r>
            <a:endParaRPr lang="zh-CN" altLang="zh-CN" sz="2400" dirty="0" smtClean="0"/>
          </a:p>
          <a:p>
            <a:r>
              <a:rPr lang="zh-CN" altLang="zh-CN" sz="2400" dirty="0" smtClean="0"/>
              <a:t>根据合同自愿原则，当事人在法律规定范围内享有自愿解除合同的权利。当事人约定解除合同包括两种情况：</a:t>
            </a:r>
            <a:endParaRPr lang="zh-CN" altLang="zh-CN" sz="2400" dirty="0" smtClean="0"/>
          </a:p>
          <a:p>
            <a:r>
              <a:rPr lang="zh-CN" altLang="zh-CN" sz="2400" dirty="0" smtClean="0"/>
              <a:t>（</a:t>
            </a:r>
            <a:r>
              <a:rPr lang="en-US" altLang="zh-CN" sz="2400" dirty="0" smtClean="0"/>
              <a:t>1</a:t>
            </a:r>
            <a:r>
              <a:rPr lang="zh-CN" altLang="zh-CN" sz="2400" dirty="0" smtClean="0"/>
              <a:t>）协商解除，指合同生效后，未履行或未完全履行之前，当事人以解除合同为目的，经协商一致，订立一个解除原来合同的协议，使合同效力消灭的行为。</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矩形 2"/>
          <p:cNvSpPr/>
          <p:nvPr/>
        </p:nvSpPr>
        <p:spPr>
          <a:xfrm>
            <a:off x="1043608" y="1484784"/>
            <a:ext cx="7632848" cy="5632311"/>
          </a:xfrm>
          <a:prstGeom prst="rect">
            <a:avLst/>
          </a:prstGeom>
        </p:spPr>
        <p:txBody>
          <a:bodyPr wrap="square">
            <a:spAutoFit/>
          </a:bodyPr>
          <a:lstStyle/>
          <a:p>
            <a:r>
              <a:rPr lang="zh-CN" altLang="zh-CN" sz="2400" dirty="0" smtClean="0"/>
              <a:t>（</a:t>
            </a:r>
            <a:r>
              <a:rPr lang="en-US" altLang="zh-CN" sz="2400" dirty="0" smtClean="0"/>
              <a:t>2</a:t>
            </a:r>
            <a:r>
              <a:rPr lang="zh-CN" altLang="zh-CN" sz="2400" dirty="0" smtClean="0"/>
              <a:t>）约定解除，指当事人在合同中约定，合同履行过程中出现某种情况，当事人一方或双方有解除合同的权利。</a:t>
            </a:r>
            <a:endParaRPr lang="en-US" altLang="zh-CN" sz="2400" dirty="0" smtClean="0"/>
          </a:p>
          <a:p>
            <a:r>
              <a:rPr lang="en-US" altLang="zh-CN" sz="2400" dirty="0" smtClean="0"/>
              <a:t> 2</a:t>
            </a:r>
            <a:r>
              <a:rPr lang="zh-CN" altLang="zh-CN" sz="2400" dirty="0" smtClean="0"/>
              <a:t>、法定解除</a:t>
            </a:r>
            <a:endParaRPr lang="zh-CN" altLang="zh-CN" sz="2400" dirty="0" smtClean="0"/>
          </a:p>
          <a:p>
            <a:r>
              <a:rPr lang="zh-CN" altLang="zh-CN" sz="2400" dirty="0" smtClean="0"/>
              <a:t>法定解除是指在合同成立后，没有履行或没有完全履行完毕之前，当事人一方或双方在法律规定的解除条件出现时，行使解除权而使合同关系消灭。</a:t>
            </a:r>
            <a:endParaRPr lang="en-US" altLang="zh-CN" sz="2400" dirty="0" smtClean="0"/>
          </a:p>
          <a:p>
            <a:endParaRPr lang="en-US" altLang="zh-CN" sz="2400" dirty="0" smtClean="0"/>
          </a:p>
          <a:p>
            <a:r>
              <a:rPr lang="zh-CN" altLang="zh-CN" sz="2400" dirty="0" smtClean="0"/>
              <a:t>有下列情形之一的，当事人可以解除合同：</a:t>
            </a:r>
            <a:endParaRPr lang="zh-CN" altLang="zh-CN" sz="2400" dirty="0" smtClean="0"/>
          </a:p>
          <a:p>
            <a:r>
              <a:rPr lang="zh-CN" altLang="zh-CN" sz="2400" dirty="0" smtClean="0"/>
              <a:t>（</a:t>
            </a:r>
            <a:r>
              <a:rPr lang="en-US" altLang="zh-CN" sz="2400" dirty="0" smtClean="0"/>
              <a:t>1</a:t>
            </a:r>
            <a:r>
              <a:rPr lang="zh-CN" altLang="zh-CN" sz="2400" dirty="0" smtClean="0"/>
              <a:t>）因不可抗力致使不能实现合同目的。 （</a:t>
            </a:r>
            <a:r>
              <a:rPr lang="en-US" altLang="zh-CN" sz="2400" dirty="0" smtClean="0"/>
              <a:t>2</a:t>
            </a:r>
            <a:r>
              <a:rPr lang="zh-CN" altLang="zh-CN" sz="2400" dirty="0" smtClean="0"/>
              <a:t>）在履行期限届满之前，当事人一方明确表示或者以自己的行为表明不履行主要债务。</a:t>
            </a:r>
            <a:endParaRPr lang="zh-CN" altLang="zh-CN" sz="2400" dirty="0" smtClean="0"/>
          </a:p>
          <a:p>
            <a:r>
              <a:rPr lang="zh-CN" altLang="zh-CN" sz="2400" dirty="0" smtClean="0"/>
              <a:t>（</a:t>
            </a:r>
            <a:r>
              <a:rPr lang="en-US" altLang="zh-CN" sz="2400" dirty="0" smtClean="0"/>
              <a:t>3</a:t>
            </a:r>
            <a:r>
              <a:rPr lang="zh-CN" altLang="zh-CN" sz="2400" dirty="0" smtClean="0"/>
              <a:t>）当事人一方迟延履行主要债务，经催告后在合理期限内仍未履行。</a:t>
            </a:r>
            <a:endParaRPr lang="zh-CN" altLang="zh-CN" sz="2400" dirty="0" smtClean="0"/>
          </a:p>
          <a:p>
            <a:endParaRPr lang="zh-CN" altLang="en-US" sz="2400"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279553" name="Rectangle 1"/>
          <p:cNvSpPr>
            <a:spLocks noChangeArrowheads="1"/>
          </p:cNvSpPr>
          <p:nvPr/>
        </p:nvSpPr>
        <p:spPr bwMode="auto">
          <a:xfrm>
            <a:off x="971600" y="1804759"/>
            <a:ext cx="7776864" cy="4584700"/>
          </a:xfrm>
          <a:prstGeom prst="rect">
            <a:avLst/>
          </a:prstGeom>
          <a:noFill/>
          <a:ln w="9525">
            <a:noFill/>
            <a:miter lim="800000"/>
          </a:ln>
          <a:effectLst/>
        </p:spPr>
        <p:txBody>
          <a:bodyPr vert="horz" wrap="square" lIns="91440" tIns="45720" rIns="91440" bIns="45720" numCol="1" anchor="ctr" anchorCtr="0" compatLnSpc="1">
            <a:spAutoFit/>
          </a:bodyPr>
          <a:lstStyle/>
          <a:p>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）法律规定的其他情形。如因行使不安抗辩权而中止履行合同，对方在合理期限内未恢复履行能力，也未提供适当担保的，中止履行的一方可以请求解除合同。</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dirty="0" smtClean="0"/>
              <a:t>3</a:t>
            </a:r>
            <a:r>
              <a:rPr lang="zh-CN" altLang="zh-CN" sz="2400" dirty="0" smtClean="0"/>
              <a:t>、合同解除的法律后果</a:t>
            </a:r>
            <a:endParaRPr lang="zh-CN" altLang="zh-CN" sz="2400" dirty="0" smtClean="0"/>
          </a:p>
          <a:p>
            <a:r>
              <a:rPr lang="zh-CN" altLang="zh-CN" sz="2400" dirty="0" smtClean="0"/>
              <a:t>当事人一方依照法定解除的规定主张解除合同的，应当通知对方。合同自通知到达对方时解除。</a:t>
            </a:r>
            <a:endParaRPr lang="en-US" altLang="zh-CN" sz="2400" dirty="0" smtClean="0"/>
          </a:p>
          <a:p>
            <a:endParaRPr lang="en-US" altLang="zh-CN" sz="2400" dirty="0" smtClean="0"/>
          </a:p>
          <a:p>
            <a:r>
              <a:rPr lang="zh-CN" altLang="zh-CN" sz="2800" dirty="0" smtClean="0">
                <a:solidFill>
                  <a:schemeClr val="bg2">
                    <a:lumMod val="50000"/>
                  </a:schemeClr>
                </a:solidFill>
              </a:rPr>
              <a:t>（二）合同债务的抵销</a:t>
            </a:r>
            <a:endParaRPr lang="zh-CN" altLang="zh-CN" sz="2800" dirty="0" smtClean="0">
              <a:solidFill>
                <a:schemeClr val="bg2">
                  <a:lumMod val="50000"/>
                </a:schemeClr>
              </a:solidFill>
            </a:endParaRPr>
          </a:p>
          <a:p>
            <a:r>
              <a:rPr lang="en-US" altLang="zh-CN" sz="2400" dirty="0" smtClean="0"/>
              <a:t> 1</a:t>
            </a:r>
            <a:r>
              <a:rPr lang="zh-CN" altLang="zh-CN" sz="2400" dirty="0" smtClean="0"/>
              <a:t>、抵销的概念</a:t>
            </a:r>
            <a:r>
              <a:rPr lang="en-US" altLang="zh-CN" sz="2400" dirty="0" smtClean="0"/>
              <a:t>:</a:t>
            </a:r>
            <a:r>
              <a:rPr lang="zh-CN" altLang="zh-CN" sz="2400" dirty="0" smtClean="0"/>
              <a:t>是指当事人互负债务时，各以其所享有的债权来抵偿债务，从而使双方的摘取在对等额内互相消灭的行为。</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281601" name="Rectangle 1"/>
          <p:cNvSpPr>
            <a:spLocks noChangeArrowheads="1"/>
          </p:cNvSpPr>
          <p:nvPr/>
        </p:nvSpPr>
        <p:spPr bwMode="auto">
          <a:xfrm>
            <a:off x="755576" y="1484784"/>
            <a:ext cx="8172400" cy="489364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429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、协议抵销：亦称“合意抵销”，它只要是基于当事人的意思表示一致，即可以抵销，因此协议抵销可以不受法律的限制，当事人只须就抵销的达成合意即可发生发生法律效力</a:t>
            </a:r>
            <a:endPar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lvl="0" indent="342900" eaLnBrk="0" fontAlgn="base" hangingPunct="0">
              <a:spcBef>
                <a:spcPct val="0"/>
              </a:spcBef>
              <a:spcAft>
                <a:spcPct val="0"/>
              </a:spcAft>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、抵销的法定条件：根据我国合同法第</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99</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条的规定，合同的双方当事人可以依法行使抵销权。</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endParaRPr lang="en-US" altLang="zh-CN" sz="2400" dirty="0" smtClean="0"/>
          </a:p>
          <a:p>
            <a:pPr lvl="0" indent="342900" eaLnBrk="0" fontAlgn="base" hangingPunct="0">
              <a:spcBef>
                <a:spcPct val="0"/>
              </a:spcBef>
              <a:spcAft>
                <a:spcPct val="0"/>
              </a:spcAft>
            </a:pPr>
            <a:endParaRPr lang="en-US" altLang="zh-CN" sz="2400" dirty="0" smtClean="0"/>
          </a:p>
          <a:p>
            <a:pPr lvl="0" indent="342900" eaLnBrk="0" fontAlgn="base" hangingPunct="0">
              <a:spcBef>
                <a:spcPct val="0"/>
              </a:spcBef>
              <a:spcAft>
                <a:spcPct val="0"/>
              </a:spcAft>
            </a:pPr>
            <a:r>
              <a:rPr lang="zh-CN" altLang="zh-CN" sz="2400" dirty="0" smtClean="0"/>
              <a:t>但当事人行使抵销权时，一般应具备如下条件</a:t>
            </a:r>
            <a:r>
              <a:rPr lang="en-US" altLang="zh-CN" sz="2400" dirty="0" smtClean="0"/>
              <a:t>:</a:t>
            </a:r>
            <a:r>
              <a:rPr lang="zh-CN" altLang="zh-CN" sz="2400" dirty="0" smtClean="0"/>
              <a:t>①双方互负债务，互享债权；</a:t>
            </a:r>
            <a:endParaRPr lang="en-US" altLang="zh-CN" sz="2400" dirty="0" smtClean="0"/>
          </a:p>
          <a:p>
            <a:pPr lvl="0" indent="342900" eaLnBrk="0" fontAlgn="base" hangingPunct="0">
              <a:spcBef>
                <a:spcPct val="0"/>
              </a:spcBef>
              <a:spcAft>
                <a:spcPct val="0"/>
              </a:spcAft>
            </a:pPr>
            <a:r>
              <a:rPr lang="zh-CN" altLang="zh-CN" sz="2400" dirty="0" smtClean="0"/>
              <a:t>②当事人互负债务的标的物的种类、品质相同；</a:t>
            </a:r>
            <a:endParaRPr lang="en-US" altLang="zh-CN" sz="2400" dirty="0" smtClean="0"/>
          </a:p>
          <a:p>
            <a:pPr lvl="0" indent="342900" eaLnBrk="0" fontAlgn="base" hangingPunct="0">
              <a:spcBef>
                <a:spcPct val="0"/>
              </a:spcBef>
              <a:spcAft>
                <a:spcPct val="0"/>
              </a:spcAft>
            </a:pPr>
            <a:r>
              <a:rPr lang="zh-CN" altLang="zh-CN" sz="2400" dirty="0" smtClean="0"/>
              <a:t>③当事人的互负债务必须是均到期的债务。，显然是不合理的。</a:t>
            </a:r>
            <a:endParaRPr lang="en-US" altLang="zh-CN" sz="2400" dirty="0" smtClean="0"/>
          </a:p>
          <a:p>
            <a:pPr lvl="0" indent="342900" eaLnBrk="0" fontAlgn="base" hangingPunct="0">
              <a:spcBef>
                <a:spcPct val="0"/>
              </a:spcBef>
              <a:spcAft>
                <a:spcPct val="0"/>
              </a:spcAft>
            </a:pPr>
            <a:r>
              <a:rPr lang="zh-CN" altLang="zh-CN" sz="2400" dirty="0" smtClean="0"/>
              <a:t>④必须是符合合同性质的要求和法律的规定的。</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282625" name="Rectangle 1"/>
          <p:cNvSpPr>
            <a:spLocks noChangeArrowheads="1"/>
          </p:cNvSpPr>
          <p:nvPr/>
        </p:nvSpPr>
        <p:spPr bwMode="auto">
          <a:xfrm>
            <a:off x="683568" y="1629386"/>
            <a:ext cx="7956376" cy="458470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76225"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、法定抵销的方式：抵销是单方的法律行为，根据我国的合同法第</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99</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条第二款规定，当事人主张抵销的，应当履行通知对方的义务。</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76225"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、法定抵销的效力：抵销通知自到达对方当事人时即发生法律效力，无须对方当事人同意，也不以诉讼上的裁判为必要条件。且通知的具体方式，法律也没有限制。</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r>
              <a:rPr lang="zh-CN" altLang="zh-CN" sz="2800" dirty="0" smtClean="0">
                <a:solidFill>
                  <a:schemeClr val="bg2">
                    <a:lumMod val="50000"/>
                  </a:schemeClr>
                </a:solidFill>
              </a:rPr>
              <a:t>（三）标的物的提存</a:t>
            </a:r>
            <a:endParaRPr lang="zh-CN" altLang="zh-CN" sz="2800" dirty="0" smtClean="0">
              <a:solidFill>
                <a:schemeClr val="bg2">
                  <a:lumMod val="50000"/>
                </a:schemeClr>
              </a:solidFill>
            </a:endParaRPr>
          </a:p>
          <a:p>
            <a:r>
              <a:rPr lang="en-US" altLang="zh-CN" sz="2400" dirty="0" smtClean="0"/>
              <a:t> 1</a:t>
            </a:r>
            <a:r>
              <a:rPr lang="zh-CN" altLang="zh-CN" sz="2400" dirty="0" smtClean="0"/>
              <a:t>、提存的概念</a:t>
            </a:r>
            <a:r>
              <a:rPr lang="en-US" altLang="zh-CN" sz="2400" dirty="0" smtClean="0"/>
              <a:t>:</a:t>
            </a:r>
            <a:r>
              <a:rPr lang="zh-CN" altLang="zh-CN" sz="2400" dirty="0" smtClean="0"/>
              <a:t>是指债务人在因债权人的原因而无法向其交付标的物时，债务人将该标的物提交提存机关，从而消灭债务关系的一项制度。</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283649" name="Rectangle 1"/>
          <p:cNvSpPr>
            <a:spLocks noChangeArrowheads="1"/>
          </p:cNvSpPr>
          <p:nvPr/>
        </p:nvSpPr>
        <p:spPr bwMode="auto">
          <a:xfrm>
            <a:off x="683568" y="1506851"/>
            <a:ext cx="8280920" cy="526297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76225"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、提存的原因：我国合同法第</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101</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条规定</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:①</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债权人无正当理由拒绝受领；</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76225"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②债权人下落不明的；</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76225"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③债权人死亡未确定继承人或者丧失民事行为能力未确定监护人的；</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lvl="0" indent="276225" fontAlgn="base">
              <a:spcBef>
                <a:spcPct val="0"/>
              </a:spcBef>
              <a:spcAft>
                <a:spcPct val="0"/>
              </a:spcAft>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④法律的其他形式。如果标的物不适合提存的或提存的费用过高的，债务人依法可以拍卖或变卖标的物，提存所得价款。</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lvl="0" indent="276225" fontAlgn="base">
              <a:spcBef>
                <a:spcPct val="0"/>
              </a:spcBef>
              <a:spcAft>
                <a:spcPct val="0"/>
              </a:spcAft>
            </a:pPr>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pPr lvl="0" indent="276225" fontAlgn="base">
              <a:spcBef>
                <a:spcPct val="0"/>
              </a:spcBef>
              <a:spcAft>
                <a:spcPct val="0"/>
              </a:spcAft>
            </a:pP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t>3</a:t>
            </a:r>
            <a:r>
              <a:rPr lang="zh-CN" altLang="zh-CN" sz="2400" dirty="0" smtClean="0"/>
              <a:t>、提存的程序： 提存通常由债务人提出申请，经主管机关批准后可进行。</a:t>
            </a:r>
            <a:endParaRPr lang="en-US" altLang="zh-CN" sz="2400" dirty="0" smtClean="0"/>
          </a:p>
          <a:p>
            <a:pPr lvl="0" indent="276225" fontAlgn="base">
              <a:spcBef>
                <a:spcPct val="0"/>
              </a:spcBef>
              <a:spcAft>
                <a:spcPct val="0"/>
              </a:spcAft>
            </a:pPr>
            <a:r>
              <a:rPr lang="en-US" altLang="zh-CN" sz="2400" dirty="0" smtClean="0"/>
              <a:t> 4</a:t>
            </a:r>
            <a:r>
              <a:rPr lang="zh-CN" altLang="zh-CN" sz="2400" dirty="0" smtClean="0"/>
              <a:t>、提存的法律后果：如果债务人依法进行提存后，不论债权人是否到提存机关领取提存标的物，依法均产生债务消灭的效力。</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矩形 2"/>
          <p:cNvSpPr/>
          <p:nvPr/>
        </p:nvSpPr>
        <p:spPr>
          <a:xfrm>
            <a:off x="1043608" y="1700808"/>
            <a:ext cx="7704856" cy="3785652"/>
          </a:xfrm>
          <a:prstGeom prst="rect">
            <a:avLst/>
          </a:prstGeom>
        </p:spPr>
        <p:txBody>
          <a:bodyPr wrap="square">
            <a:spAutoFit/>
          </a:bodyPr>
          <a:lstStyle/>
          <a:p>
            <a:r>
              <a:rPr lang="zh-CN" altLang="zh-CN" sz="2400" dirty="0" smtClean="0"/>
              <a:t>具体地说提存涉及了三方法律关系：①</a:t>
            </a:r>
            <a:r>
              <a:rPr lang="en-US" altLang="zh-CN" sz="2400" dirty="0" smtClean="0"/>
              <a:t>.</a:t>
            </a:r>
            <a:r>
              <a:rPr lang="zh-CN" altLang="zh-CN" sz="2400" dirty="0" smtClean="0"/>
              <a:t>提存人与债权人之间的关系</a:t>
            </a:r>
            <a:r>
              <a:rPr lang="en-US" altLang="zh-CN" sz="2400" dirty="0" smtClean="0"/>
              <a:t>.</a:t>
            </a:r>
            <a:r>
              <a:rPr lang="zh-CN" altLang="zh-CN" sz="2400" dirty="0" smtClean="0"/>
              <a:t> </a:t>
            </a:r>
            <a:endParaRPr lang="en-US" altLang="zh-CN" sz="2400" dirty="0" smtClean="0"/>
          </a:p>
          <a:p>
            <a:r>
              <a:rPr lang="zh-CN" altLang="zh-CN" sz="2400" dirty="0" smtClean="0"/>
              <a:t>②</a:t>
            </a:r>
            <a:r>
              <a:rPr lang="en-US" altLang="zh-CN" sz="2400" dirty="0" smtClean="0"/>
              <a:t>.</a:t>
            </a:r>
            <a:r>
              <a:rPr lang="zh-CN" altLang="zh-CN" sz="2400" dirty="0" smtClean="0"/>
              <a:t>提存人与提存机关的关系。</a:t>
            </a:r>
            <a:endParaRPr lang="en-US" altLang="zh-CN" sz="2400" dirty="0" smtClean="0"/>
          </a:p>
          <a:p>
            <a:r>
              <a:rPr lang="zh-CN" altLang="zh-CN" sz="2400" dirty="0" smtClean="0"/>
              <a:t>③</a:t>
            </a:r>
            <a:r>
              <a:rPr lang="en-US" altLang="zh-CN" sz="2400" dirty="0" smtClean="0"/>
              <a:t>.</a:t>
            </a:r>
            <a:r>
              <a:rPr lang="zh-CN" altLang="zh-CN" sz="2400" dirty="0" smtClean="0"/>
              <a:t>提存机关与债权人的关系。 </a:t>
            </a:r>
            <a:endParaRPr lang="en-US" altLang="zh-CN" sz="2400" dirty="0" smtClean="0"/>
          </a:p>
          <a:p>
            <a:endParaRPr lang="en-US" altLang="zh-CN" sz="2400" dirty="0" smtClean="0"/>
          </a:p>
          <a:p>
            <a:r>
              <a:rPr lang="en-US" altLang="zh-CN" sz="2400" dirty="0" smtClean="0"/>
              <a:t>5</a:t>
            </a:r>
            <a:r>
              <a:rPr lang="zh-CN" altLang="zh-CN" sz="2400" dirty="0" smtClean="0"/>
              <a:t>、提存的限制</a:t>
            </a:r>
            <a:r>
              <a:rPr lang="en-US" altLang="zh-CN" sz="2400" dirty="0" smtClean="0"/>
              <a:t>:</a:t>
            </a:r>
            <a:r>
              <a:rPr lang="zh-CN" altLang="zh-CN" sz="2400" dirty="0" smtClean="0"/>
              <a:t>合同法</a:t>
            </a:r>
            <a:r>
              <a:rPr lang="en-US" altLang="zh-CN" sz="2400" dirty="0" smtClean="0"/>
              <a:t>104</a:t>
            </a:r>
            <a:r>
              <a:rPr lang="zh-CN" altLang="zh-CN" sz="2400" dirty="0" smtClean="0"/>
              <a:t>条规定：债权人可以随时领取提存物，但债权人领取提存物时，在一定条件下受到限制，。即在债权人对债务人负有到期债务尚未履行，且未能提供担保的，提存机关可以根据债务人的要求，拒绝债权人领取提存物。</a:t>
            </a:r>
            <a:endParaRPr lang="zh-CN" altLang="en-US" sz="2400"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67744" y="188640"/>
            <a:ext cx="4392488" cy="1008112"/>
          </a:xfrm>
        </p:spPr>
        <p:txBody>
          <a:bodyPr>
            <a:normAutofit fontScale="90000"/>
          </a:bodyPr>
          <a:lstStyle/>
          <a:p>
            <a:r>
              <a:rPr lang="zh-CN" altLang="zh-CN" b="1" dirty="0" smtClean="0"/>
              <a:t>第八节</a:t>
            </a:r>
            <a:r>
              <a:rPr lang="en-US" altLang="zh-CN" b="1" dirty="0" smtClean="0"/>
              <a:t>  </a:t>
            </a:r>
            <a:r>
              <a:rPr lang="zh-CN" altLang="zh-CN" b="1" dirty="0" smtClean="0"/>
              <a:t>违约责任</a:t>
            </a:r>
            <a:br>
              <a:rPr lang="zh-CN" altLang="zh-CN" b="1" dirty="0" smtClean="0"/>
            </a:br>
            <a:endParaRPr lang="zh-CN" altLang="en-US" dirty="0"/>
          </a:p>
        </p:txBody>
      </p:sp>
      <p:sp>
        <p:nvSpPr>
          <p:cNvPr id="284673" name="Rectangle 1"/>
          <p:cNvSpPr>
            <a:spLocks noChangeArrowheads="1"/>
          </p:cNvSpPr>
          <p:nvPr/>
        </p:nvSpPr>
        <p:spPr bwMode="auto">
          <a:xfrm>
            <a:off x="683568" y="1349285"/>
            <a:ext cx="8460432" cy="48926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bg2">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一、违约责任概述</a:t>
            </a:r>
            <a:endParaRPr kumimoji="0" lang="zh-CN" sz="3200" b="1" i="0" u="none" strike="noStrike" cap="none" normalizeH="0" baseline="0" dirty="0" smtClean="0">
              <a:ln>
                <a:noFill/>
              </a:ln>
              <a:solidFill>
                <a:schemeClr val="bg2">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bg2">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（一）违约责任的概念和特征</a:t>
            </a:r>
            <a:endParaRPr kumimoji="0" lang="zh-CN" sz="3200" b="1" i="0" u="none" strike="noStrike" cap="none" normalizeH="0" baseline="0" dirty="0" smtClean="0">
              <a:ln>
                <a:noFill/>
              </a:ln>
              <a:solidFill>
                <a:schemeClr val="bg2">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bg2">
                    <a:lumMod val="50000"/>
                  </a:schemeClr>
                </a:solidFill>
                <a:effectLst/>
                <a:latin typeface="Cambria" panose="02040503050406030204" pitchFamily="18" charset="0"/>
                <a:ea typeface="宋体" panose="02010600030101010101" pitchFamily="2" charset="-122"/>
                <a:cs typeface="Times New Roman" panose="02020603050405020304" pitchFamily="18" charset="0"/>
              </a:rPr>
              <a:t> </a:t>
            </a:r>
            <a:r>
              <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 </a:t>
            </a: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违约责任，即“违反合同的民事责任”，是指当事人一方不履行合同债务或者其履行不符合合同约定或法律规定时，对另一方当事人所应承担的赔偿损失、支付违约金、强制实际履行等民事责任。</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lvl="0" eaLnBrk="0" fontAlgn="base" hangingPunct="0">
              <a:spcBef>
                <a:spcPct val="0"/>
              </a:spcBef>
              <a:spcAft>
                <a:spcPct val="0"/>
              </a:spcAft>
            </a:pPr>
            <a:r>
              <a:rPr altLang="zh-CN" sz="2400" dirty="0" smtClean="0"/>
              <a:t>  违约责任作为民事责任的一种重要责任形式，又具有以下区别于其他民事责任的法律特征：</a:t>
            </a:r>
            <a:endParaRPr altLang="zh-CN" sz="2400" dirty="0" smtClean="0"/>
          </a:p>
          <a:p>
            <a:pPr lvl="0" eaLnBrk="0" fontAlgn="base" hangingPunct="0">
              <a:spcBef>
                <a:spcPct val="0"/>
              </a:spcBef>
              <a:spcAft>
                <a:spcPct val="0"/>
              </a:spcAft>
            </a:pPr>
            <a:r>
              <a:rPr altLang="zh-CN" sz="2400" dirty="0" smtClean="0"/>
              <a:t>1、违约责任是当事人一方不履行合同债务或者履行不符合合同约定或法律规定时所产生的民事责任。</a:t>
            </a:r>
            <a:endParaRPr altLang="zh-CN" sz="2400" dirty="0" smtClean="0"/>
          </a:p>
          <a:p>
            <a:pPr lvl="0" eaLnBrk="0" fontAlgn="base" hangingPunct="0">
              <a:spcBef>
                <a:spcPct val="0"/>
              </a:spcBef>
              <a:spcAft>
                <a:spcPct val="0"/>
              </a:spcAft>
            </a:pPr>
            <a:r>
              <a:rPr altLang="zh-CN" sz="2400" dirty="0" smtClean="0"/>
              <a:t>2、违约责任具有相对性。</a:t>
            </a:r>
            <a:endParaRPr altLang="zh-CN" sz="2400" dirty="0" smtClean="0"/>
          </a:p>
          <a:p>
            <a:pPr lvl="0" eaLnBrk="0" fontAlgn="base" hangingPunct="0">
              <a:spcBef>
                <a:spcPct val="0"/>
              </a:spcBef>
              <a:spcAft>
                <a:spcPct val="0"/>
              </a:spcAft>
            </a:pPr>
            <a:r>
              <a:rPr altLang="zh-CN" sz="2400" dirty="0" smtClean="0"/>
              <a:t>3、违约责任是财产责任。</a:t>
            </a:r>
            <a:endParaRPr altLang="zh-CN" sz="24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fontScale="90000"/>
          </a:bodyPr>
          <a:lstStyle/>
          <a:p>
            <a:r>
              <a:rPr lang="zh-CN" altLang="zh-CN" sz="5300" b="1" dirty="0" smtClean="0"/>
              <a:t>第一节</a:t>
            </a:r>
            <a:r>
              <a:rPr lang="en-US" altLang="zh-CN" sz="5300" b="1" dirty="0" smtClean="0"/>
              <a:t>  </a:t>
            </a:r>
            <a:r>
              <a:rPr lang="zh-CN" altLang="zh-CN" sz="5300" b="1" dirty="0" smtClean="0"/>
              <a:t>企业法概述</a:t>
            </a:r>
            <a:br>
              <a:rPr lang="zh-CN" altLang="zh-CN" b="1" dirty="0" smtClean="0"/>
            </a:br>
            <a:endParaRPr lang="zh-CN" altLang="en-US" dirty="0"/>
          </a:p>
        </p:txBody>
      </p:sp>
      <p:sp>
        <p:nvSpPr>
          <p:cNvPr id="1025" name="Rectangle 1"/>
          <p:cNvSpPr>
            <a:spLocks noChangeArrowheads="1"/>
          </p:cNvSpPr>
          <p:nvPr/>
        </p:nvSpPr>
        <p:spPr bwMode="auto">
          <a:xfrm>
            <a:off x="857224" y="1665541"/>
            <a:ext cx="7854728" cy="495427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二、企业的分类</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根据不同的分类标准，企业可以有不同的分类：</a:t>
            </a:r>
            <a:endParaRPr kumimoji="0" lang="zh-CN" sz="24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1、按照企业组织形式的不同，可以分为个人独资企业、合伙企业和公司企业。</a:t>
            </a:r>
            <a:endParaRPr kumimoji="0" lang="zh-CN" sz="24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2、按照企业法律属性的不同，可以分为法人企业和非法人企业。</a:t>
            </a:r>
            <a:endParaRPr kumimoji="0" lang="zh-CN" sz="24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3、按照企业所属行业的不同，可以分为工业企业、农业企业、建筑企业、交通运输企业、邮电企业、商业企业和外贸企业等。</a:t>
            </a:r>
            <a:endParaRPr kumimoji="0" lang="zh-CN" sz="24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4、按照企业的所有制性质的不同，可以分为全民所有制企业、集体所有制企业、私营企业和混合所有制企业。</a:t>
            </a:r>
            <a:endParaRPr kumimoji="0" lang="zh-CN" sz="24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5、按照企业投资者是否含有涉外或涉港澳台因素，可以分为内资企业和外商投资企业。</a:t>
            </a:r>
            <a:endParaRPr kumimoji="0" lang="zh-CN" sz="24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352" cy="130026"/>
          </a:xfrm>
        </p:spPr>
        <p:txBody>
          <a:bodyPr>
            <a:normAutofit fontScale="90000"/>
          </a:bodyPr>
          <a:lstStyle/>
          <a:p>
            <a:endParaRPr lang="zh-CN" altLang="en-US" dirty="0"/>
          </a:p>
        </p:txBody>
      </p:sp>
      <p:sp>
        <p:nvSpPr>
          <p:cNvPr id="286721" name="Rectangle 1"/>
          <p:cNvSpPr>
            <a:spLocks noChangeArrowheads="1"/>
          </p:cNvSpPr>
          <p:nvPr/>
        </p:nvSpPr>
        <p:spPr bwMode="auto">
          <a:xfrm>
            <a:off x="683568" y="-241841"/>
            <a:ext cx="8460432" cy="710882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（二）违约责任的归责原则</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违约责任的归责原则，是指基于一定的归责事由而确定违约方是否承担违约责任的准则。我国对违约责任的归责原则的法律规定有一个发展的过程：</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合同法》第107条规定：“当事人一方不履行合同义务或者履行合同义务不符合约定的，应当承担继续履行、采取补救措施或者赔偿损失等违约责任”，由于该条中没有出现“过错”或“但当事人能够证明自己没有过错的除外”，可以认为我国合同法采取了无过错责任原则，但该法也规定了相当的过错责任，如在有关供电合同（第181条和第182条）、赠与合同（第191条第2款）、租赁合同（第222条）、承揽合同（第265条）、运输合同（第303条和第320条）、保管合同（第374条）、委托合同（第406条）等都规定了过错责任。因此，我国《合同法》关于违约责任的归责原则，实际上采取的是二元结构，即采无过错责任原则与过错责任原则相结合的二元体系。</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5915000" cy="346050"/>
          </a:xfrm>
        </p:spPr>
        <p:txBody>
          <a:bodyPr>
            <a:normAutofit fontScale="90000"/>
          </a:bodyPr>
          <a:lstStyle/>
          <a:p>
            <a:endParaRPr lang="zh-CN" altLang="en-US" dirty="0"/>
          </a:p>
        </p:txBody>
      </p:sp>
      <p:sp>
        <p:nvSpPr>
          <p:cNvPr id="287745" name="Rectangle 1"/>
          <p:cNvSpPr>
            <a:spLocks noChangeArrowheads="1"/>
          </p:cNvSpPr>
          <p:nvPr/>
        </p:nvSpPr>
        <p:spPr bwMode="auto">
          <a:xfrm>
            <a:off x="611560" y="1657062"/>
            <a:ext cx="8208912" cy="48926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2255"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bg2">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（三）违约形态</a:t>
            </a:r>
            <a:endParaRPr kumimoji="0" lang="zh-CN" sz="3200" b="1" i="0" u="none" strike="noStrike" cap="none" normalizeH="0" baseline="0" dirty="0" smtClean="0">
              <a:ln>
                <a:noFill/>
              </a:ln>
              <a:solidFill>
                <a:schemeClr val="bg2">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225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违约形态，是违约行为形态的简称，是指根据违约行为违反义务的性质和特点而对违约行为所作的分类。</a:t>
            </a:r>
            <a:endPar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225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根据《合同法》第94条、第107条、第108条等的规定，违约形态可分为预期违约与实际违约两种。</a:t>
            </a:r>
            <a:endPar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225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预期违约，又称期前违约、先期违约或毁约，是指当事人一方在合同规定的履行期限到来之前，明示或默示其将不履行合同，又分为明示的预期违约和默示的预期违约。</a:t>
            </a:r>
            <a:endPar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225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实际违约包括不履行和不完全履行。</a:t>
            </a:r>
            <a:endPar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296961" name="Rectangle 1"/>
          <p:cNvSpPr>
            <a:spLocks noChangeArrowheads="1"/>
          </p:cNvSpPr>
          <p:nvPr/>
        </p:nvSpPr>
        <p:spPr bwMode="auto">
          <a:xfrm>
            <a:off x="899592" y="2224152"/>
            <a:ext cx="8064896" cy="323024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chemeClr val="bg2">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二、违约责任的承担形式</a:t>
            </a:r>
            <a:endParaRPr kumimoji="0" lang="zh-CN" altLang="en-US" sz="3200" b="0" i="0" u="none" strike="noStrike" cap="none" normalizeH="0" baseline="0" dirty="0" smtClean="0">
              <a:ln>
                <a:noFill/>
              </a:ln>
              <a:solidFill>
                <a:schemeClr val="bg2">
                  <a:lumMod val="50000"/>
                </a:schemeClr>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（一）继续履行</a:t>
            </a:r>
            <a:endParaRPr kumimoji="0" lang="zh-CN" altLang="en-US" sz="2800" b="0" i="0" u="none" strike="noStrike" cap="none" normalizeH="0" baseline="0" dirty="0" smtClean="0">
              <a:ln>
                <a:noFill/>
              </a:ln>
              <a:solidFill>
                <a:schemeClr val="bg2">
                  <a:lumMod val="50000"/>
                </a:schemeClr>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、概念及特征</a:t>
            </a:r>
            <a:endParaRPr kumimoji="0" lang="zh-CN" altLang="en-US" sz="24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又叫实际履行、强制实际履行、特定履行，是指当事人一方不履行合同义务或者履行合同义务不符合约定时，另一方当事人可要求其在合同履行期届满后继续按照原合同所约定的主要条件继续完成合同义务的行为。</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297985" name="Rectangle 1"/>
          <p:cNvSpPr>
            <a:spLocks noChangeArrowheads="1"/>
          </p:cNvSpPr>
          <p:nvPr/>
        </p:nvSpPr>
        <p:spPr bwMode="auto">
          <a:xfrm>
            <a:off x="899592" y="1669450"/>
            <a:ext cx="8244408" cy="452431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它具有以下特征：</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）继续履行是承担违约责任的形式之一。继续履行是在当事人未能按照合同约定履行义务时，由法律强制其继续履行义务，因此属于责任的范畴。</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）继续履行的内容是强制违约方交付按照合同约定本应交付的标的。</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）继续履行可以与违约金、赔偿损失、定金罚则并用，但不能与解除合同并用。解除合同导致合同关系不复存在，债务人也不再负履行义务，因此解除合同与继续履行是完全对立的补救方法，两者不能并用。</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299009" name="Rectangle 1"/>
          <p:cNvSpPr>
            <a:spLocks noChangeArrowheads="1"/>
          </p:cNvSpPr>
          <p:nvPr/>
        </p:nvSpPr>
        <p:spPr bwMode="auto">
          <a:xfrm>
            <a:off x="1115616" y="1484784"/>
            <a:ext cx="8028384" cy="341632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、金钱债务违约的继续履行</a:t>
            </a:r>
            <a:endParaRPr kumimoji="0" lang="zh-CN" altLang="en-US" sz="24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p>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金钱债务又叫货币债务。当事人未履行金钱债务的违约行为，即未支付价款或报酬的行为，包括完全未支付价款或报酬和不完全支付价款或报酬两方面。</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endParaRPr lang="en-US" altLang="zh-CN" sz="2400" dirty="0" smtClean="0">
              <a:latin typeface="Arial" panose="020B0604020202020204" pitchFamily="34" charset="0"/>
              <a:ea typeface="宋体" panose="02010600030101010101" pitchFamily="2" charset="-122"/>
            </a:endParaRPr>
          </a:p>
          <a:p>
            <a:r>
              <a:rPr lang="en-US" altLang="zh-CN" sz="2400" dirty="0" smtClean="0">
                <a:solidFill>
                  <a:schemeClr val="bg2">
                    <a:lumMod val="50000"/>
                  </a:schemeClr>
                </a:solidFill>
              </a:rPr>
              <a:t>3</a:t>
            </a:r>
            <a:r>
              <a:rPr lang="zh-CN" altLang="zh-CN" sz="2400" dirty="0" smtClean="0">
                <a:solidFill>
                  <a:schemeClr val="bg2">
                    <a:lumMod val="50000"/>
                  </a:schemeClr>
                </a:solidFill>
              </a:rPr>
              <a:t>、非金钱债务违约的继续履行</a:t>
            </a:r>
            <a:endParaRPr lang="zh-CN" altLang="zh-CN" sz="2400" dirty="0" smtClean="0">
              <a:solidFill>
                <a:schemeClr val="bg2">
                  <a:lumMod val="50000"/>
                </a:schemeClr>
              </a:solidFill>
            </a:endParaRPr>
          </a:p>
          <a:p>
            <a:r>
              <a:rPr lang="zh-CN" altLang="zh-CN" sz="2400" dirty="0" smtClean="0"/>
              <a:t>非金钱债务如提供货物、提供劳务、完成工作，不同于金钱债务，其债务标的往往更具有特定性和不可替代性，所以非金钱债务的履行更加强调实际履行原则</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00033" name="Rectangle 1"/>
          <p:cNvSpPr>
            <a:spLocks noChangeArrowheads="1"/>
          </p:cNvSpPr>
          <p:nvPr/>
        </p:nvSpPr>
        <p:spPr bwMode="auto">
          <a:xfrm>
            <a:off x="899592" y="1988840"/>
            <a:ext cx="7740352" cy="4154984"/>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、对非金钱债务违约的继续履行的限制</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根据</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合同法</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第</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110</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条的规定，对于非金钱债务的违约，有下列情形之一的，权利人不能再向债务人提出继续履行的请求：</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）法律上或者事实上不能履行。</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r>
              <a:rPr lang="zh-CN" altLang="zh-CN" sz="2400" dirty="0" smtClean="0"/>
              <a:t>（</a:t>
            </a:r>
            <a:r>
              <a:rPr lang="en-US" altLang="zh-CN" sz="2400" dirty="0" smtClean="0"/>
              <a:t>2</a:t>
            </a:r>
            <a:r>
              <a:rPr lang="zh-CN" altLang="zh-CN" sz="2400" dirty="0" smtClean="0"/>
              <a:t>）债务的标的不适于强制履行或者费用过高。</a:t>
            </a:r>
            <a:endParaRPr lang="zh-CN" altLang="zh-CN" sz="2400" dirty="0" smtClean="0"/>
          </a:p>
          <a:p>
            <a:r>
              <a:rPr lang="zh-CN" altLang="zh-CN" sz="2400" dirty="0" smtClean="0"/>
              <a:t>（</a:t>
            </a:r>
            <a:r>
              <a:rPr lang="en-US" altLang="zh-CN" sz="2400" dirty="0" smtClean="0"/>
              <a:t>3</a:t>
            </a:r>
            <a:r>
              <a:rPr lang="zh-CN" altLang="zh-CN" sz="2400" dirty="0" smtClean="0"/>
              <a:t>）债权人在合理期限内未要求继续履行。对于合理期限法律没有明文规定，可根据标的物的性质和商业习惯而定。</a:t>
            </a:r>
            <a:endParaRPr lang="zh-CN" altLang="zh-CN" sz="2400" dirty="0" smtClean="0"/>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02081" name="Rectangle 1"/>
          <p:cNvSpPr>
            <a:spLocks noChangeArrowheads="1"/>
          </p:cNvSpPr>
          <p:nvPr/>
        </p:nvSpPr>
        <p:spPr bwMode="auto">
          <a:xfrm>
            <a:off x="467544" y="1566084"/>
            <a:ext cx="8676456" cy="4278094"/>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（二）采取补救措施</a:t>
            </a:r>
            <a:endParaRPr kumimoji="0" lang="en-US" alt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endParaRPr kumimoji="0" lang="zh-CN" altLang="en-US"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p>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主要适用于质量不符合约定的情况。根据</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合同法</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第</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111</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条的规定，质量不符合约定的，应当按照当事人的约定承担违约责任。</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zh-CN" sz="2400" dirty="0" smtClean="0"/>
              <a:t>合理选择法律推定的责任形式，具体包括：</a:t>
            </a:r>
            <a:endParaRPr lang="zh-CN" altLang="zh-CN" sz="2400" dirty="0" smtClean="0"/>
          </a:p>
          <a:p>
            <a:r>
              <a:rPr lang="en-US" altLang="zh-CN" sz="2400" dirty="0" smtClean="0"/>
              <a:t>1</a:t>
            </a:r>
            <a:r>
              <a:rPr lang="zh-CN" altLang="zh-CN" sz="2400" dirty="0" smtClean="0"/>
              <a:t>、修理。</a:t>
            </a:r>
            <a:r>
              <a:rPr lang="en-US" altLang="zh-CN" sz="2400" dirty="0" smtClean="0"/>
              <a:t>2</a:t>
            </a:r>
            <a:r>
              <a:rPr lang="zh-CN" altLang="zh-CN" sz="2400" dirty="0" smtClean="0"/>
              <a:t>、更换。</a:t>
            </a:r>
            <a:r>
              <a:rPr lang="en-US" altLang="zh-CN" sz="2400" dirty="0" smtClean="0"/>
              <a:t>3</a:t>
            </a:r>
            <a:r>
              <a:rPr lang="zh-CN" altLang="zh-CN" sz="2400" dirty="0" smtClean="0"/>
              <a:t>、重作。是指在基本建设工程承包合同、承揽合同中，由债务人重新做工作成果。</a:t>
            </a:r>
            <a:r>
              <a:rPr lang="en-US" altLang="zh-CN" sz="2400" dirty="0" smtClean="0"/>
              <a:t>4</a:t>
            </a:r>
            <a:r>
              <a:rPr lang="zh-CN" altLang="zh-CN" sz="2400" dirty="0" smtClean="0"/>
              <a:t>、退货。退货就意味着解除合同，只有在卖方提供的标的物质量瑕疵致使不能实现合同目的，买方才可选择退货。</a:t>
            </a:r>
            <a:r>
              <a:rPr lang="en-US" altLang="zh-CN" sz="2400" dirty="0" smtClean="0"/>
              <a:t>5</a:t>
            </a:r>
            <a:r>
              <a:rPr lang="zh-CN" altLang="zh-CN" sz="2400" dirty="0" smtClean="0"/>
              <a:t>、减少价款或者报酬。</a:t>
            </a:r>
            <a:endParaRPr lang="zh-CN" altLang="zh-CN" sz="2400" dirty="0" smtClean="0"/>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03105" name="Rectangle 1"/>
          <p:cNvSpPr>
            <a:spLocks noChangeArrowheads="1"/>
          </p:cNvSpPr>
          <p:nvPr/>
        </p:nvSpPr>
        <p:spPr bwMode="auto">
          <a:xfrm>
            <a:off x="755576" y="1533465"/>
            <a:ext cx="8100392" cy="532453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三）赔偿损失</a:t>
            </a:r>
            <a:endParaRPr kumimoji="0" lang="zh-CN" sz="2800" b="0" i="0" u="none" strike="noStrike" cap="none" normalizeH="0" baseline="0" dirty="0" smtClean="0">
              <a:ln>
                <a:noFill/>
              </a:ln>
              <a:solidFill>
                <a:schemeClr val="bg2">
                  <a:lumMod val="50000"/>
                </a:schemeClr>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、概念及特征</a:t>
            </a:r>
            <a:endParaRPr kumimoji="0" lang="zh-CN" altLang="en-US" sz="24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p>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是指合同当事人由于不履行合同义务或者履行合同义务不符合约定，给对方造成财产上的损失时，由违约方以其财产赔偿对方所蒙受的财产损失的一种违约责任形式。这是世界各国所一致认可的也是最重要的一种违约救济方法，是违约责任中的一种重要形式。</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r>
              <a:rPr lang="zh-CN" altLang="zh-CN" sz="2400" dirty="0" smtClean="0"/>
              <a:t>违约赔偿损失具有以下特征：</a:t>
            </a:r>
            <a:endParaRPr lang="zh-CN" altLang="zh-CN" sz="2400" dirty="0" smtClean="0"/>
          </a:p>
          <a:p>
            <a:r>
              <a:rPr lang="zh-CN" altLang="zh-CN" sz="2400" dirty="0" smtClean="0"/>
              <a:t>（</a:t>
            </a:r>
            <a:r>
              <a:rPr lang="en-US" altLang="zh-CN" sz="2400" dirty="0" smtClean="0"/>
              <a:t>1</a:t>
            </a:r>
            <a:r>
              <a:rPr lang="zh-CN" altLang="zh-CN" sz="2400" dirty="0" smtClean="0"/>
              <a:t>）是合同违约方违反合同义务所产生的责任形式。</a:t>
            </a:r>
            <a:endParaRPr lang="zh-CN" altLang="zh-CN" sz="2400" dirty="0" smtClean="0"/>
          </a:p>
          <a:p>
            <a:r>
              <a:rPr lang="zh-CN" altLang="zh-CN" sz="2400" dirty="0" smtClean="0"/>
              <a:t>（</a:t>
            </a:r>
            <a:r>
              <a:rPr lang="en-US" altLang="zh-CN" sz="2400" dirty="0" smtClean="0"/>
              <a:t>2</a:t>
            </a:r>
            <a:r>
              <a:rPr lang="zh-CN" altLang="zh-CN" sz="2400" dirty="0" smtClean="0"/>
              <a:t>）具有补偿性。</a:t>
            </a:r>
            <a:endParaRPr lang="zh-CN" altLang="zh-CN" sz="2400" dirty="0" smtClean="0"/>
          </a:p>
          <a:p>
            <a:r>
              <a:rPr lang="zh-CN" altLang="zh-CN" sz="2400" dirty="0" smtClean="0"/>
              <a:t>（</a:t>
            </a:r>
            <a:r>
              <a:rPr lang="en-US" altLang="zh-CN" sz="2400" dirty="0" smtClean="0"/>
              <a:t>3</a:t>
            </a:r>
            <a:r>
              <a:rPr lang="zh-CN" altLang="zh-CN" sz="2400" dirty="0" smtClean="0"/>
              <a:t>）具有一定的随意性。</a:t>
            </a:r>
            <a:endParaRPr lang="zh-CN" altLang="zh-CN" sz="2400" dirty="0" smtClean="0"/>
          </a:p>
          <a:p>
            <a:r>
              <a:rPr lang="zh-CN" altLang="zh-CN" sz="2400" dirty="0" smtClean="0"/>
              <a:t>（</a:t>
            </a:r>
            <a:r>
              <a:rPr lang="en-US" altLang="zh-CN" sz="2400" dirty="0" smtClean="0"/>
              <a:t>4</a:t>
            </a:r>
            <a:r>
              <a:rPr lang="zh-CN" altLang="zh-CN" sz="2400" dirty="0" smtClean="0"/>
              <a:t>）以赔偿非违约方受到的实际全部损失为原则。</a:t>
            </a:r>
            <a:endParaRPr lang="zh-CN" altLang="zh-CN" sz="2400" dirty="0" smtClean="0"/>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04129" name="Rectangle 1"/>
          <p:cNvSpPr>
            <a:spLocks noChangeArrowheads="1"/>
          </p:cNvSpPr>
          <p:nvPr/>
        </p:nvSpPr>
        <p:spPr bwMode="auto">
          <a:xfrm>
            <a:off x="827584" y="1808820"/>
            <a:ext cx="8316416" cy="452431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33375"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、种类</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）约定赔偿损失和法定赔偿损失。约定赔偿损失是指在合同当事人订立合同时预先约定一方违约时损失赔偿额的计算方法。</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）信赖利益与期待利益。</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）直接损失和间接损失。关于这两者的划分标准存在着争议，而一般采用的标准是根据损害与违约行为之间的直接和间接因果关系来区分。。</a:t>
            </a:r>
            <a:r>
              <a:rPr lang="en-US" altLang="zh-CN" sz="2400" dirty="0" smtClean="0"/>
              <a:t> </a:t>
            </a:r>
            <a:endParaRPr lang="en-US" altLang="zh-CN" sz="2400" dirty="0" smtClean="0"/>
          </a:p>
          <a:p>
            <a:endParaRPr lang="en-US" altLang="zh-CN" sz="2400" dirty="0" smtClean="0"/>
          </a:p>
          <a:p>
            <a:r>
              <a:rPr lang="en-US" altLang="zh-CN" sz="2400" dirty="0" smtClean="0"/>
              <a:t>3</a:t>
            </a:r>
            <a:r>
              <a:rPr lang="zh-CN" altLang="zh-CN" sz="2400" dirty="0" smtClean="0"/>
              <a:t>、原则</a:t>
            </a:r>
            <a:endParaRPr lang="zh-CN" altLang="zh-CN" sz="2400" dirty="0" smtClean="0"/>
          </a:p>
          <a:p>
            <a:r>
              <a:rPr lang="zh-CN" altLang="zh-CN" sz="2400" dirty="0" smtClean="0"/>
              <a:t>（</a:t>
            </a:r>
            <a:r>
              <a:rPr lang="en-US" altLang="zh-CN" sz="2400" dirty="0" smtClean="0"/>
              <a:t>1</a:t>
            </a:r>
            <a:r>
              <a:rPr lang="zh-CN" altLang="zh-CN" sz="2400" dirty="0" smtClean="0"/>
              <a:t>）完全赔偿原则。是指因违约方的违约行为使受害人遭受的全部损失，都应由违约方负赔偿责任。</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05153" name="Rectangle 1"/>
          <p:cNvSpPr>
            <a:spLocks noChangeArrowheads="1"/>
          </p:cNvSpPr>
          <p:nvPr/>
        </p:nvSpPr>
        <p:spPr bwMode="auto">
          <a:xfrm>
            <a:off x="1043608" y="1595021"/>
            <a:ext cx="8100392" cy="489364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可得利益是合同履行后债权人可以实现或者取得的收益，它具有以下特点：</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①未来性。</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②期待性。</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lvl="0" indent="266700" fontAlgn="base">
              <a:spcBef>
                <a:spcPct val="0"/>
              </a:spcBef>
              <a:spcAft>
                <a:spcPct val="0"/>
              </a:spcAft>
            </a:pP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③一定的现实性。</a:t>
            </a:r>
            <a:r>
              <a:rPr lang="zh-CN" altLang="zh-CN" sz="2400" dirty="0" smtClean="0"/>
              <a:t> </a:t>
            </a:r>
            <a:endParaRPr lang="en-US" altLang="zh-CN" sz="2400" dirty="0" smtClean="0"/>
          </a:p>
          <a:p>
            <a:pPr lvl="0" indent="266700" fontAlgn="base">
              <a:spcBef>
                <a:spcPct val="0"/>
              </a:spcBef>
              <a:spcAft>
                <a:spcPct val="0"/>
              </a:spcAft>
            </a:pPr>
            <a:endParaRPr lang="en-US" altLang="zh-CN" sz="2400" dirty="0" smtClean="0"/>
          </a:p>
          <a:p>
            <a:pPr lvl="0" indent="266700" fontAlgn="base">
              <a:spcBef>
                <a:spcPct val="0"/>
              </a:spcBef>
              <a:spcAft>
                <a:spcPct val="0"/>
              </a:spcAft>
            </a:pPr>
            <a:r>
              <a:rPr lang="zh-CN" altLang="zh-CN" sz="2400" dirty="0" smtClean="0"/>
              <a:t>（</a:t>
            </a:r>
            <a:r>
              <a:rPr lang="en-US" altLang="zh-CN" sz="2400" dirty="0" smtClean="0"/>
              <a:t>2</a:t>
            </a:r>
            <a:r>
              <a:rPr lang="zh-CN" altLang="zh-CN" sz="2400" dirty="0" smtClean="0"/>
              <a:t>）合理预见原则。完全赔偿原则是对非违约方的有力保护，但从民法的基本原则出发，应将这种损害赔偿限制在合理的范围内。 </a:t>
            </a:r>
            <a:endParaRPr lang="en-US" altLang="zh-CN" sz="2400" dirty="0" smtClean="0"/>
          </a:p>
          <a:p>
            <a:pPr lvl="0" indent="266700" fontAlgn="base">
              <a:spcBef>
                <a:spcPct val="0"/>
              </a:spcBef>
              <a:spcAft>
                <a:spcPct val="0"/>
              </a:spcAft>
            </a:pPr>
            <a:endParaRPr lang="en-US" altLang="zh-CN" sz="2400" dirty="0" smtClean="0"/>
          </a:p>
          <a:p>
            <a:pPr lvl="0" indent="266700" fontAlgn="base">
              <a:spcBef>
                <a:spcPct val="0"/>
              </a:spcBef>
              <a:spcAft>
                <a:spcPct val="0"/>
              </a:spcAft>
            </a:pPr>
            <a:r>
              <a:rPr lang="zh-CN" altLang="zh-CN" sz="2400" dirty="0" smtClean="0"/>
              <a:t>（</a:t>
            </a:r>
            <a:r>
              <a:rPr lang="en-US" altLang="zh-CN" sz="2400" dirty="0" smtClean="0"/>
              <a:t>3</a:t>
            </a:r>
            <a:r>
              <a:rPr lang="zh-CN" altLang="zh-CN" sz="2400" dirty="0" smtClean="0"/>
              <a:t>）减轻损害原则。也叫采取适当措施避免损失扩大原则，是指在一方违约并造成损害后，受害人必须采取合理措施以防止损害的扩大</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fontScale="90000"/>
          </a:bodyPr>
          <a:lstStyle/>
          <a:p>
            <a:r>
              <a:rPr lang="zh-CN" altLang="zh-CN" sz="5300" b="1" dirty="0" smtClean="0"/>
              <a:t>第一节</a:t>
            </a:r>
            <a:r>
              <a:rPr lang="en-US" altLang="zh-CN" sz="5300" b="1" dirty="0" smtClean="0"/>
              <a:t>  </a:t>
            </a:r>
            <a:r>
              <a:rPr sz="5300" b="1" dirty="0" smtClean="0">
                <a:ea typeface="宋体" panose="02010600030101010101" pitchFamily="2" charset="-122"/>
              </a:rPr>
              <a:t>企业</a:t>
            </a:r>
            <a:r>
              <a:rPr lang="zh-CN" altLang="zh-CN" sz="5300" b="1" dirty="0" smtClean="0"/>
              <a:t>法概述</a:t>
            </a:r>
            <a:br>
              <a:rPr lang="zh-CN" altLang="zh-CN" b="1" dirty="0" smtClean="0"/>
            </a:br>
            <a:endParaRPr lang="zh-CN" altLang="en-US" dirty="0"/>
          </a:p>
        </p:txBody>
      </p:sp>
      <p:sp>
        <p:nvSpPr>
          <p:cNvPr id="1025" name="Rectangle 1"/>
          <p:cNvSpPr>
            <a:spLocks noChangeArrowheads="1"/>
          </p:cNvSpPr>
          <p:nvPr/>
        </p:nvSpPr>
        <p:spPr bwMode="auto">
          <a:xfrm>
            <a:off x="857224" y="3081274"/>
            <a:ext cx="7854728" cy="212280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三、企业法概述</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企业法是调整企业在设立、组织、活动、变更及终止过程中所发生的各种经济关系的法律规范的总称。</a:t>
            </a:r>
            <a:r>
              <a:rPr lang="en-US" altLang="zh-CN" sz="2000" dirty="0" smtClean="0"/>
              <a:t> </a:t>
            </a:r>
            <a:endParaRPr lang="zh-CN" altLang="zh-CN" sz="2000" dirty="0" smtClean="0"/>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矩形 2"/>
          <p:cNvSpPr/>
          <p:nvPr/>
        </p:nvSpPr>
        <p:spPr>
          <a:xfrm>
            <a:off x="971600" y="1556793"/>
            <a:ext cx="7200800" cy="4154984"/>
          </a:xfrm>
          <a:prstGeom prst="rect">
            <a:avLst/>
          </a:prstGeom>
        </p:spPr>
        <p:txBody>
          <a:bodyPr wrap="square">
            <a:spAutoFit/>
          </a:bodyPr>
          <a:lstStyle/>
          <a:p>
            <a:r>
              <a:rPr lang="zh-CN" altLang="zh-CN" sz="2400" dirty="0" smtClean="0"/>
              <a:t>（</a:t>
            </a:r>
            <a:r>
              <a:rPr lang="en-US" altLang="zh-CN" sz="2400" dirty="0" smtClean="0"/>
              <a:t>4</a:t>
            </a:r>
            <a:r>
              <a:rPr lang="zh-CN" altLang="zh-CN" sz="2400" dirty="0" smtClean="0"/>
              <a:t>）损益相抵原则。又叫损益同销，是指受害人基于损害发生的同一原因而获得利益时，应将所受利益从所受损害中扣除，以确定损害赔偿范围。</a:t>
            </a:r>
            <a:endParaRPr lang="en-US" altLang="zh-CN" sz="2400" dirty="0" smtClean="0"/>
          </a:p>
          <a:p>
            <a:endParaRPr lang="en-US" altLang="zh-CN" sz="2400" dirty="0" smtClean="0"/>
          </a:p>
          <a:p>
            <a:r>
              <a:rPr lang="zh-CN" altLang="zh-CN" sz="2400" dirty="0" smtClean="0"/>
              <a:t>损益相抵原则的构成要件：①违约损害赔偿之债已经成立。这是前提条件。即只有构成违约损害赔偿之债时，才有必要确定损害赔偿范围，而损益相抵恰恰是限制损害赔偿范围的因素。</a:t>
            </a:r>
            <a:endParaRPr lang="en-US" altLang="zh-CN" sz="2400" dirty="0" smtClean="0"/>
          </a:p>
          <a:p>
            <a:r>
              <a:rPr lang="zh-CN" altLang="zh-CN" sz="2400" dirty="0" smtClean="0"/>
              <a:t>②违约行为造成了损害和收益。即损害和收益是同一违约行为的不同结果。</a:t>
            </a:r>
            <a:endParaRPr lang="zh-CN" altLang="zh-CN" sz="2400" dirty="0" smtClean="0"/>
          </a:p>
          <a:p>
            <a:endParaRPr lang="zh-CN" altLang="en-US" sz="2400"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06177" name="Rectangle 1"/>
          <p:cNvSpPr>
            <a:spLocks noChangeArrowheads="1"/>
          </p:cNvSpPr>
          <p:nvPr/>
        </p:nvSpPr>
        <p:spPr bwMode="auto">
          <a:xfrm>
            <a:off x="539552" y="1988840"/>
            <a:ext cx="8316416" cy="378565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）责任相抵原则。是指按照债权人与债务人各自应负的责任确定责任范围。</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责任相抵原则的构成要件：</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①当事人双方都违反合同。即适用前提是双方当事人都存在违约行为。这是客观要件，只要客观上具有违约行为，而不管主观上是否存在过错。</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②双方各自承担相应的责任。在当事人双方都违约的情况下，其各自承担与其违约行为相对应的违约责任，不能相互替代。</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矩形 2"/>
          <p:cNvSpPr/>
          <p:nvPr/>
        </p:nvSpPr>
        <p:spPr>
          <a:xfrm>
            <a:off x="827584" y="1687354"/>
            <a:ext cx="7416824" cy="5170646"/>
          </a:xfrm>
          <a:prstGeom prst="rect">
            <a:avLst/>
          </a:prstGeom>
        </p:spPr>
        <p:txBody>
          <a:bodyPr wrap="square">
            <a:spAutoFit/>
          </a:bodyPr>
          <a:lstStyle/>
          <a:p>
            <a:r>
              <a:rPr lang="zh-CN" altLang="zh-CN" sz="2400" dirty="0" smtClean="0"/>
              <a:t>（</a:t>
            </a:r>
            <a:r>
              <a:rPr lang="en-US" altLang="zh-CN" sz="2400" dirty="0" smtClean="0"/>
              <a:t>6</a:t>
            </a:r>
            <a:r>
              <a:rPr lang="zh-CN" altLang="zh-CN" sz="2400" dirty="0" smtClean="0"/>
              <a:t>）经营欺诈惩罚性赔偿原则。针对交易中各种严重的欺诈行为，特别是出售假冒伪劣商品产生的欺诈行为的严重存在</a:t>
            </a:r>
            <a:endParaRPr lang="en-US" altLang="zh-CN" sz="2400" dirty="0" smtClean="0"/>
          </a:p>
          <a:p>
            <a:endParaRPr lang="en-US" altLang="zh-CN" sz="2400" dirty="0" smtClean="0"/>
          </a:p>
          <a:p>
            <a:r>
              <a:rPr lang="zh-CN" altLang="zh-CN" sz="2400" dirty="0" smtClean="0"/>
              <a:t>经营欺诈惩罚性赔偿原则的构成要件：</a:t>
            </a:r>
            <a:endParaRPr lang="en-US" altLang="zh-CN" sz="2400" dirty="0" smtClean="0"/>
          </a:p>
          <a:p>
            <a:r>
              <a:rPr lang="zh-CN" altLang="zh-CN" sz="2400" dirty="0" smtClean="0"/>
              <a:t>①经营者提供商品、服务有欺诈行为的存在。常见的有：直接出售假冒商品的行为；故意短斤少两的行为；</a:t>
            </a:r>
            <a:endParaRPr lang="en-US" altLang="zh-CN" sz="2400" dirty="0" smtClean="0"/>
          </a:p>
          <a:p>
            <a:endParaRPr lang="en-US" altLang="zh-CN" sz="2400" dirty="0" smtClean="0"/>
          </a:p>
          <a:p>
            <a:r>
              <a:rPr lang="zh-CN" altLang="zh-CN" sz="2400" dirty="0" smtClean="0"/>
              <a:t>②消费者受到损害。首先，要有消费者受到损害的事实发生；其次，受损害者只能是消费者。</a:t>
            </a:r>
            <a:endParaRPr lang="en-US" altLang="zh-CN" sz="2400" dirty="0" smtClean="0"/>
          </a:p>
          <a:p>
            <a:endParaRPr lang="en-US" altLang="zh-CN" sz="2400" dirty="0" smtClean="0"/>
          </a:p>
          <a:p>
            <a:r>
              <a:rPr lang="zh-CN" altLang="zh-CN" sz="2400" dirty="0" smtClean="0"/>
              <a:t>③消费者要求经营者承担惩罚性赔偿责任。</a:t>
            </a:r>
            <a:endParaRPr lang="en-US" altLang="zh-CN" sz="2400" dirty="0" smtClean="0"/>
          </a:p>
          <a:p>
            <a:endParaRPr lang="zh-CN" altLang="zh-CN" sz="2400" dirty="0" smtClean="0"/>
          </a:p>
          <a:p>
            <a:endParaRPr lang="zh-CN" altLang="en-US"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08225" name="Rectangle 1"/>
          <p:cNvSpPr>
            <a:spLocks noChangeArrowheads="1"/>
          </p:cNvSpPr>
          <p:nvPr/>
        </p:nvSpPr>
        <p:spPr bwMode="auto">
          <a:xfrm>
            <a:off x="827584" y="1485364"/>
            <a:ext cx="8316416" cy="495520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（四）违约金</a:t>
            </a:r>
            <a:endParaRPr kumimoji="0" lang="zh-CN" sz="2800" b="0" i="0" u="none" strike="noStrike" cap="none" normalizeH="0" baseline="0" dirty="0" smtClean="0">
              <a:ln>
                <a:noFill/>
              </a:ln>
              <a:solidFill>
                <a:schemeClr val="bg2">
                  <a:lumMod val="50000"/>
                </a:schemeClr>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、概念及特征</a:t>
            </a:r>
            <a:endParaRPr kumimoji="0" lang="zh-CN" altLang="en-US" sz="2400" b="0" i="0" u="none" strike="noStrike" cap="none" normalizeH="0" baseline="0" dirty="0" smtClean="0">
              <a:ln>
                <a:noFill/>
              </a:ln>
              <a:solidFill>
                <a:schemeClr val="bg2">
                  <a:lumMod val="50000"/>
                </a:schemeClr>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是指不履行或者不完全履行合同义务的违约方按照合同约定，支付给非违约方一定数量的金钱。</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它具有以下特征：</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）违约金是由合同当事人约定的。</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）违约金的数额是由当事人预先确定的。</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违约金条款是否适用，取决于合同当事人是否违约。当合同一方当事人违约时，违约金条款才能适用；合同当事人没有违约行为，违约金条款就不能适用。此外，违约金条款适用还必须符合法定的生效条件，如果主合同无效、被撤销或不成立，违约金条款就不能生效。</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10273" name="Rectangle 1"/>
          <p:cNvSpPr>
            <a:spLocks noChangeArrowheads="1"/>
          </p:cNvSpPr>
          <p:nvPr/>
        </p:nvSpPr>
        <p:spPr bwMode="auto">
          <a:xfrm>
            <a:off x="827584" y="1372126"/>
            <a:ext cx="7740352" cy="532453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、分类</a:t>
            </a:r>
            <a:endPar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lvl="0" indent="266700" eaLnBrk="0" fontAlgn="base" hangingPunct="0">
              <a:spcBef>
                <a:spcPct val="0"/>
              </a:spcBef>
              <a:spcAft>
                <a:spcPct val="0"/>
              </a:spcAft>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）约定违约金和法定违约金。由合同双方当事人在合同中约定的违约金，属于约定违约金。</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lvl="0" indent="266700" eaLnBrk="0" fontAlgn="base" hangingPunct="0">
              <a:spcBef>
                <a:spcPct val="0"/>
              </a:spcBef>
              <a:spcAft>
                <a:spcPct val="0"/>
              </a:spcAft>
            </a:pPr>
            <a:endParaRPr lang="en-US" altLang="zh-CN" sz="2400" dirty="0" smtClean="0">
              <a:latin typeface="Arial" panose="020B0604020202020204" pitchFamily="34" charset="0"/>
              <a:ea typeface="宋体" panose="02010600030101010101" pitchFamily="2" charset="-122"/>
            </a:endParaRPr>
          </a:p>
          <a:p>
            <a:pPr lvl="0" indent="266700" eaLnBrk="0" fontAlgn="base" hangingPunct="0">
              <a:spcBef>
                <a:spcPct val="0"/>
              </a:spcBef>
              <a:spcAft>
                <a:spcPct val="0"/>
              </a:spcAft>
            </a:pPr>
            <a:r>
              <a:rPr lang="zh-CN" altLang="zh-CN" sz="2400" dirty="0" smtClean="0"/>
              <a:t>（</a:t>
            </a:r>
            <a:r>
              <a:rPr lang="en-US" altLang="zh-CN" sz="2400" dirty="0" smtClean="0"/>
              <a:t>2</a:t>
            </a:r>
            <a:r>
              <a:rPr lang="zh-CN" altLang="zh-CN" sz="2400" dirty="0" smtClean="0"/>
              <a:t>）惩罚性违约金和赔偿性违约金。惩罚性违约金是由合同约定或法律规定由违约方支付一笔金钱，作为对违约行为的惩戒。</a:t>
            </a:r>
            <a:endParaRPr lang="en-US" altLang="zh-CN" sz="2400" dirty="0" smtClean="0"/>
          </a:p>
          <a:p>
            <a:pPr lvl="0" indent="266700" eaLnBrk="0" fontAlgn="base" hangingPunct="0">
              <a:spcBef>
                <a:spcPct val="0"/>
              </a:spcBef>
              <a:spcAft>
                <a:spcPct val="0"/>
              </a:spcAft>
            </a:pPr>
            <a:endParaRPr lang="en-US" altLang="zh-CN" sz="2400" dirty="0" smtClean="0"/>
          </a:p>
          <a:p>
            <a:r>
              <a:rPr lang="en-US" altLang="zh-CN" sz="2400" dirty="0" smtClean="0"/>
              <a:t> 3</a:t>
            </a:r>
            <a:r>
              <a:rPr lang="zh-CN" altLang="zh-CN" sz="2400" dirty="0" smtClean="0"/>
              <a:t>、对违约金责任的限制。为了体现公平、诚实信用的原则，合同法对违约金责任作了必要的限制。 </a:t>
            </a:r>
            <a:endParaRPr lang="en-US" altLang="zh-CN" sz="2400" dirty="0" smtClean="0"/>
          </a:p>
          <a:p>
            <a:endParaRPr lang="en-US" altLang="zh-CN" sz="2400" dirty="0" smtClean="0"/>
          </a:p>
          <a:p>
            <a:r>
              <a:rPr lang="zh-CN" altLang="zh-CN" sz="2800" dirty="0" smtClean="0">
                <a:solidFill>
                  <a:schemeClr val="bg2">
                    <a:lumMod val="50000"/>
                  </a:schemeClr>
                </a:solidFill>
              </a:rPr>
              <a:t>（五）定金</a:t>
            </a:r>
            <a:endParaRPr lang="zh-CN" altLang="zh-CN" sz="2800" dirty="0" smtClean="0">
              <a:solidFill>
                <a:schemeClr val="bg2">
                  <a:lumMod val="50000"/>
                </a:schemeClr>
              </a:solidFill>
            </a:endParaRPr>
          </a:p>
          <a:p>
            <a:r>
              <a:rPr lang="zh-CN" altLang="zh-CN" sz="2400" dirty="0" smtClean="0"/>
              <a:t>是指合同当事人为了确保合同的履行，由一方预先给付另一方一定数额的金钱或其他物品。</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067128" cy="634082"/>
          </a:xfrm>
        </p:spPr>
        <p:txBody>
          <a:bodyPr>
            <a:normAutofit fontScale="90000"/>
          </a:bodyPr>
          <a:lstStyle/>
          <a:p>
            <a:endParaRPr lang="zh-CN" altLang="en-US" dirty="0"/>
          </a:p>
        </p:txBody>
      </p:sp>
      <p:sp>
        <p:nvSpPr>
          <p:cNvPr id="311297" name="Rectangle 1"/>
          <p:cNvSpPr>
            <a:spLocks noChangeArrowheads="1"/>
          </p:cNvSpPr>
          <p:nvPr/>
        </p:nvSpPr>
        <p:spPr bwMode="auto">
          <a:xfrm>
            <a:off x="899592" y="1226254"/>
            <a:ext cx="7524328" cy="563118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bg2">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三、违约责任的免责事由</a:t>
            </a:r>
            <a:endParaRPr kumimoji="0" lang="en-US" altLang="zh-CN" sz="3200" b="1" i="0" u="none" strike="noStrike" cap="none" normalizeH="0" baseline="0" dirty="0" smtClean="0">
              <a:ln>
                <a:noFill/>
              </a:ln>
              <a:solidFill>
                <a:schemeClr val="bg2">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sz="3200" b="0" i="0" u="none" strike="noStrike" cap="none" normalizeH="0" baseline="0" dirty="0" smtClean="0">
              <a:ln>
                <a:noFill/>
              </a:ln>
              <a:solidFill>
                <a:schemeClr val="bg2">
                  <a:lumMod val="50000"/>
                </a:schemeClr>
              </a:solidFill>
              <a:effectLst/>
              <a:latin typeface="Arial" panose="020B0604020202020204" pitchFamily="34" charset="0"/>
              <a:ea typeface="宋体" panose="02010600030101010101" pitchFamily="2" charset="-122"/>
              <a:cs typeface="宋体" panose="02010600030101010101" pitchFamily="2" charset="-122"/>
            </a:endParaRPr>
          </a:p>
          <a:p>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　免责事由，又称免责条件，是指法律规定或者合同中约定的当事人对其不履行或者不适当履行合同义务免于承担违约责任的条件。通常包括不可抗力、受害人过错和免责条款。</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r>
              <a:rPr lang="zh-CN" altLang="zh-CN" sz="2400" dirty="0" smtClean="0"/>
              <a:t> </a:t>
            </a:r>
            <a:endParaRPr lang="en-US" altLang="zh-CN" sz="2400" dirty="0" smtClean="0"/>
          </a:p>
          <a:p>
            <a:r>
              <a:rPr lang="zh-CN" altLang="zh-CN" sz="2800" dirty="0" smtClean="0">
                <a:solidFill>
                  <a:schemeClr val="bg2">
                    <a:lumMod val="50000"/>
                  </a:schemeClr>
                </a:solidFill>
              </a:rPr>
              <a:t>（一）不可抗力</a:t>
            </a:r>
            <a:endParaRPr lang="zh-CN" altLang="zh-CN" sz="2800" dirty="0" smtClean="0">
              <a:solidFill>
                <a:schemeClr val="bg2">
                  <a:lumMod val="50000"/>
                </a:schemeClr>
              </a:solidFill>
            </a:endParaRPr>
          </a:p>
          <a:p>
            <a:r>
              <a:rPr lang="zh-CN" altLang="zh-CN" sz="2400" dirty="0" smtClean="0"/>
              <a:t>所谓不可抗力，是指不能预见、不能避免并不能克服的客观情况。 </a:t>
            </a:r>
            <a:endParaRPr lang="en-US" altLang="zh-CN" sz="2400" dirty="0" smtClean="0"/>
          </a:p>
          <a:p>
            <a:r>
              <a:rPr lang="zh-CN" altLang="zh-CN" sz="2800" dirty="0" smtClean="0">
                <a:solidFill>
                  <a:schemeClr val="bg2">
                    <a:lumMod val="50000"/>
                  </a:schemeClr>
                </a:solidFill>
              </a:rPr>
              <a:t>（二）受害人的过错</a:t>
            </a:r>
            <a:endParaRPr lang="zh-CN" altLang="zh-CN" sz="2800" dirty="0" smtClean="0">
              <a:solidFill>
                <a:schemeClr val="bg2">
                  <a:lumMod val="50000"/>
                </a:schemeClr>
              </a:solidFill>
            </a:endParaRPr>
          </a:p>
          <a:p>
            <a:r>
              <a:rPr lang="zh-CN" altLang="zh-CN" sz="2400" dirty="0" smtClean="0"/>
              <a:t>受害人过错，是指受害人对违约行为或者违约损害后果的发生或者扩大存在过错。将受害人的过错作为抗辩事由体现了法律对当事人过错的谴责和非难。 </a:t>
            </a: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12321" name="Rectangle 1"/>
          <p:cNvSpPr>
            <a:spLocks noChangeArrowheads="1"/>
          </p:cNvSpPr>
          <p:nvPr/>
        </p:nvSpPr>
        <p:spPr bwMode="auto">
          <a:xfrm>
            <a:off x="1043608" y="1526014"/>
            <a:ext cx="7956376" cy="575542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（三）免责条款</a:t>
            </a:r>
            <a:endParaRPr kumimoji="0" lang="zh-CN" altLang="en-US" sz="2800"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p>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免责条款，是指合同当事人约定的排除或者限制其将来可能发生的违约责任的条款。</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r>
              <a:rPr lang="zh-CN" altLang="zh-CN" sz="2800" b="1" dirty="0" smtClean="0">
                <a:solidFill>
                  <a:schemeClr val="bg2">
                    <a:lumMod val="50000"/>
                  </a:schemeClr>
                </a:solidFill>
              </a:rPr>
              <a:t>思考与练习</a:t>
            </a:r>
            <a:endParaRPr lang="zh-CN" altLang="zh-CN" sz="2800" dirty="0" smtClean="0">
              <a:solidFill>
                <a:schemeClr val="bg2">
                  <a:lumMod val="50000"/>
                </a:schemeClr>
              </a:solidFill>
            </a:endParaRPr>
          </a:p>
          <a:p>
            <a:r>
              <a:rPr lang="zh-CN" altLang="zh-CN" sz="2400" dirty="0" smtClean="0"/>
              <a:t>一、简答</a:t>
            </a:r>
            <a:endParaRPr lang="zh-CN" altLang="zh-CN" sz="2400" dirty="0" smtClean="0"/>
          </a:p>
          <a:p>
            <a:r>
              <a:rPr lang="en-US" altLang="zh-CN" sz="2400" dirty="0" smtClean="0"/>
              <a:t>  1</a:t>
            </a:r>
            <a:r>
              <a:rPr lang="zh-CN" altLang="zh-CN" sz="2400" dirty="0" smtClean="0"/>
              <a:t>、可变更可撤销的合同有哪些？</a:t>
            </a:r>
            <a:endParaRPr lang="zh-CN" altLang="zh-CN" sz="2400" dirty="0" smtClean="0"/>
          </a:p>
          <a:p>
            <a:r>
              <a:rPr lang="en-US" altLang="zh-CN" sz="2400" dirty="0" smtClean="0"/>
              <a:t>  2</a:t>
            </a:r>
            <a:r>
              <a:rPr lang="zh-CN" altLang="zh-CN" sz="2400" dirty="0" smtClean="0"/>
              <a:t>、顺序履行抗辩权的行使条件？</a:t>
            </a:r>
            <a:endParaRPr lang="zh-CN" altLang="zh-CN" sz="2400" dirty="0" smtClean="0"/>
          </a:p>
          <a:p>
            <a:r>
              <a:rPr lang="en-US" altLang="zh-CN" sz="2400" dirty="0" smtClean="0"/>
              <a:t>  3</a:t>
            </a:r>
            <a:r>
              <a:rPr lang="zh-CN" altLang="zh-CN" sz="2400" dirty="0" smtClean="0"/>
              <a:t>、合同的法定解除条件有哪些？</a:t>
            </a:r>
            <a:endParaRPr lang="zh-CN" altLang="zh-CN" sz="2400" dirty="0" smtClean="0"/>
          </a:p>
          <a:p>
            <a:r>
              <a:rPr lang="en-US" altLang="zh-CN" sz="2400" dirty="0" smtClean="0"/>
              <a:t>  4</a:t>
            </a:r>
            <a:r>
              <a:rPr lang="zh-CN" altLang="zh-CN" sz="2400" dirty="0" smtClean="0"/>
              <a:t>、违约责任的承担方式有哪些？</a:t>
            </a:r>
            <a:endParaRPr lang="zh-CN" altLang="zh-CN" sz="2400" dirty="0" smtClean="0"/>
          </a:p>
          <a:p>
            <a:r>
              <a:rPr lang="en-US" altLang="zh-CN" sz="2400" dirty="0" smtClean="0"/>
              <a:t>5</a:t>
            </a:r>
            <a:r>
              <a:rPr lang="zh-CN" altLang="zh-CN" sz="2400" dirty="0" smtClean="0"/>
              <a:t>、合同法的基本原则有哪些？</a:t>
            </a:r>
            <a:endParaRPr lang="zh-CN" altLang="zh-CN" sz="2400" dirty="0" smtClean="0"/>
          </a:p>
          <a:p>
            <a:r>
              <a:rPr lang="en-US" altLang="zh-CN" sz="2400" dirty="0" smtClean="0"/>
              <a:t>6</a:t>
            </a:r>
            <a:r>
              <a:rPr lang="zh-CN" altLang="zh-CN" sz="2400" dirty="0" smtClean="0"/>
              <a:t>、在什么情形下合同无效？无效合同的处理后果如何？</a:t>
            </a:r>
            <a:endParaRPr lang="zh-CN" altLang="zh-CN" sz="2400" dirty="0" smtClean="0"/>
          </a:p>
          <a:p>
            <a:r>
              <a:rPr lang="en-US" altLang="zh-CN" sz="2400" dirty="0" smtClean="0"/>
              <a:t>7</a:t>
            </a:r>
            <a:r>
              <a:rPr lang="zh-CN" altLang="zh-CN" sz="2400" dirty="0" smtClean="0"/>
              <a:t>、什么是代位权、撤销权？</a:t>
            </a:r>
            <a:endParaRPr lang="zh-CN" altLang="zh-CN" sz="2400" dirty="0" smtClean="0"/>
          </a:p>
          <a:p>
            <a:r>
              <a:rPr lang="en-US" altLang="zh-CN" sz="2400" dirty="0" smtClean="0"/>
              <a:t>8</a:t>
            </a:r>
            <a:r>
              <a:rPr lang="zh-CN" altLang="zh-CN" sz="2400" dirty="0" smtClean="0"/>
              <a:t>、合同终止的情形有哪些？</a:t>
            </a:r>
            <a:endParaRPr lang="zh-CN" altLang="zh-CN" sz="2400" dirty="0" smtClean="0"/>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rPr>
              <a:t>第六章 知识产权法</a:t>
            </a:r>
            <a:endParaRPr kumimoji="0" lang="zh-CN" altLang="en-US"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圆角矩形 2"/>
          <p:cNvSpPr/>
          <p:nvPr/>
        </p:nvSpPr>
        <p:spPr>
          <a:xfrm>
            <a:off x="2051720" y="1844824"/>
            <a:ext cx="2160000" cy="144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zh-CN" sz="2400" b="1" dirty="0" smtClean="0">
                <a:hlinkClick r:id="rId1" action="ppaction://hlinksldjump"/>
              </a:rPr>
              <a:t>第一节 反不正当竞争法律制度概述</a:t>
            </a:r>
            <a:endParaRPr lang="zh-CN" altLang="zh-CN" sz="2400" b="1" dirty="0"/>
          </a:p>
        </p:txBody>
      </p:sp>
      <p:sp>
        <p:nvSpPr>
          <p:cNvPr id="4" name="圆角矩形 3"/>
          <p:cNvSpPr/>
          <p:nvPr/>
        </p:nvSpPr>
        <p:spPr>
          <a:xfrm>
            <a:off x="4930175" y="1971824"/>
            <a:ext cx="2160000" cy="144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1" action="ppaction://hlinksldjump"/>
              </a:rPr>
              <a:t>第二节 </a:t>
            </a:r>
            <a:r>
              <a:rPr lang="zh-CN" altLang="zh-CN" sz="2400" b="1" dirty="0" smtClean="0">
                <a:solidFill>
                  <a:srgbClr val="FFC000"/>
                </a:solidFill>
              </a:rPr>
              <a:t>商标法</a:t>
            </a:r>
            <a:endParaRPr lang="zh-CN" altLang="zh-CN" sz="2400" b="1" dirty="0" smtClean="0">
              <a:solidFill>
                <a:srgbClr val="FFC000"/>
              </a:solidFill>
            </a:endParaRPr>
          </a:p>
        </p:txBody>
      </p:sp>
      <p:sp>
        <p:nvSpPr>
          <p:cNvPr id="5" name="圆角矩形 4"/>
          <p:cNvSpPr/>
          <p:nvPr/>
        </p:nvSpPr>
        <p:spPr>
          <a:xfrm>
            <a:off x="2178720" y="1971824"/>
            <a:ext cx="2160000" cy="144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1" action="ppaction://hlinksldjump"/>
              </a:rPr>
              <a:t>第一节</a:t>
            </a:r>
            <a:r>
              <a:rPr lang="zh-CN" altLang="zh-CN" sz="2400" b="1" dirty="0" smtClean="0">
                <a:solidFill>
                  <a:srgbClr val="FFC000"/>
                </a:solidFill>
              </a:rPr>
              <a:t>知识产权法概述</a:t>
            </a:r>
            <a:endParaRPr lang="zh-CN" altLang="zh-CN" sz="2400" b="1" dirty="0" smtClean="0">
              <a:solidFill>
                <a:srgbClr val="FFC000"/>
              </a:solidFill>
            </a:endParaRPr>
          </a:p>
        </p:txBody>
      </p:sp>
      <p:sp>
        <p:nvSpPr>
          <p:cNvPr id="6" name="圆角矩形 5"/>
          <p:cNvSpPr/>
          <p:nvPr/>
        </p:nvSpPr>
        <p:spPr>
          <a:xfrm>
            <a:off x="2051720" y="3810149"/>
            <a:ext cx="2160000" cy="144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zh-CN" sz="2400" b="1" dirty="0" smtClean="0">
                <a:hlinkClick r:id="rId1" action="ppaction://hlinksldjump"/>
              </a:rPr>
              <a:t>第三节 </a:t>
            </a:r>
            <a:r>
              <a:rPr lang="zh-CN" altLang="zh-CN" sz="2400" b="1" dirty="0" smtClean="0">
                <a:solidFill>
                  <a:srgbClr val="FFC000"/>
                </a:solidFill>
              </a:rPr>
              <a:t>专利法</a:t>
            </a:r>
            <a:endParaRPr lang="zh-CN" altLang="zh-CN" sz="2400" b="1" dirty="0" smtClean="0">
              <a:solidFill>
                <a:srgbClr val="FFC000"/>
              </a:solidFill>
            </a:endParaRPr>
          </a:p>
        </p:txBody>
      </p:sp>
      <p:sp>
        <p:nvSpPr>
          <p:cNvPr id="7" name="圆角矩形 6"/>
          <p:cNvSpPr/>
          <p:nvPr/>
        </p:nvSpPr>
        <p:spPr>
          <a:xfrm>
            <a:off x="4930140" y="4027805"/>
            <a:ext cx="1778000" cy="104457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1" action="ppaction://hlinksldjump"/>
              </a:rPr>
              <a:t>第四节 </a:t>
            </a:r>
            <a:r>
              <a:rPr lang="zh-CN" altLang="zh-CN" sz="2400" b="1" dirty="0" smtClean="0">
                <a:solidFill>
                  <a:srgbClr val="FFC000"/>
                </a:solidFill>
              </a:rPr>
              <a:t>著作权法</a:t>
            </a:r>
            <a:endParaRPr lang="zh-CN" altLang="zh-CN" sz="2400" b="1" dirty="0" smtClean="0">
              <a:solidFill>
                <a:srgbClr val="FFC000"/>
              </a:solidFill>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rPr>
              <a:t>第一节 知识产权法概述</a:t>
            </a:r>
            <a:br>
              <a:rPr kumimoji="0" lang="zh-CN"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br>
            <a:endParaRPr kumimoji="0" lang="zh-CN" altLang="en-US"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2321" name="Rectangle 1"/>
          <p:cNvSpPr>
            <a:spLocks noChangeArrowheads="1"/>
          </p:cNvSpPr>
          <p:nvPr/>
        </p:nvSpPr>
        <p:spPr bwMode="auto">
          <a:xfrm>
            <a:off x="1043608" y="2326640"/>
            <a:ext cx="7956376" cy="415417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一、知识产权的概念和特征</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1、知识产权的概念</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知识产权是指智力成果的创造人对所创造的智力成果和工商活动的行为人对所拥有的标记依法所享有的权利的总称。传统的知识产权可分为工业产权和著作权两类。在我国，工业产权主要指专利权和商标权。</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2、知识产权的特征</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（1）知识产权的专有性。</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（2）知识产权的地域性。</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（3）知识产权的时间性</a:t>
            </a:r>
            <a:endParaRPr lang="zh-CN" altLang="zh-CN" sz="2400" dirty="0" smtClean="0"/>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rPr>
              <a:t>第一节 知识产权法概述</a:t>
            </a:r>
            <a:br>
              <a:rPr kumimoji="0" lang="zh-CN"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br>
            <a:endParaRPr kumimoji="0" lang="zh-CN" altLang="en-US" b="0" i="0" u="none" strike="noStrike" cap="none" normalizeH="0" baseline="0" dirty="0"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2321" name="Rectangle 1"/>
          <p:cNvSpPr>
            <a:spLocks noChangeArrowheads="1"/>
          </p:cNvSpPr>
          <p:nvPr/>
        </p:nvSpPr>
        <p:spPr bwMode="auto">
          <a:xfrm>
            <a:off x="1082040" y="2466658"/>
            <a:ext cx="7917815" cy="304609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altLang="zh-CN" sz="3200" dirty="0" smtClean="0"/>
              <a:t>二、知识产权的范围和分类</a:t>
            </a:r>
            <a:endParaRPr lang="zh-CN" altLang="zh-CN" sz="32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3200" dirty="0" smtClean="0"/>
              <a:t>1、知识产权的范围</a:t>
            </a:r>
            <a:endParaRPr lang="zh-CN" altLang="zh-CN" sz="32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3200" dirty="0" smtClean="0"/>
              <a:t>2、知识产权的分类</a:t>
            </a:r>
            <a:endParaRPr lang="zh-CN" altLang="zh-CN" sz="32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3200" dirty="0" smtClean="0"/>
              <a:t>三、知识产权法的概念和调整对象</a:t>
            </a:r>
            <a:endParaRPr lang="zh-CN" altLang="zh-CN" sz="32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3200" dirty="0" smtClean="0"/>
              <a:t>1、知识产权法的概念</a:t>
            </a:r>
            <a:endParaRPr lang="zh-CN" altLang="zh-CN" sz="32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3200" dirty="0" smtClean="0"/>
              <a:t>2、知识产权法的调整对象</a:t>
            </a:r>
            <a:endParaRPr lang="zh-CN" altLang="zh-CN" sz="32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cstate="print"/>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555776" y="332656"/>
            <a:ext cx="5122912" cy="1084982"/>
          </a:xfrm>
        </p:spPr>
        <p:txBody>
          <a:bodyPr>
            <a:normAutofit fontScale="90000"/>
          </a:bodyPr>
          <a:lstStyle/>
          <a:p>
            <a:r>
              <a:rPr lang="zh-CN" altLang="zh-CN" sz="4900" b="1" dirty="0" smtClean="0">
                <a:solidFill>
                  <a:schemeClr val="tx2">
                    <a:lumMod val="50000"/>
                    <a:lumOff val="50000"/>
                  </a:schemeClr>
                </a:solidFill>
              </a:rPr>
              <a:t>第一章</a:t>
            </a:r>
            <a:r>
              <a:rPr lang="en-US" altLang="zh-CN" sz="4900" b="1" dirty="0" smtClean="0">
                <a:solidFill>
                  <a:schemeClr val="tx2">
                    <a:lumMod val="50000"/>
                    <a:lumOff val="50000"/>
                  </a:schemeClr>
                </a:solidFill>
              </a:rPr>
              <a:t>  </a:t>
            </a:r>
            <a:r>
              <a:rPr lang="zh-CN" altLang="zh-CN" sz="4900" b="1" dirty="0" smtClean="0">
                <a:solidFill>
                  <a:schemeClr val="tx2">
                    <a:lumMod val="50000"/>
                    <a:lumOff val="50000"/>
                  </a:schemeClr>
                </a:solidFill>
              </a:rPr>
              <a:t>经济法导论</a:t>
            </a:r>
            <a:br>
              <a:rPr lang="zh-CN" altLang="zh-CN" b="1" dirty="0" smtClean="0"/>
            </a:br>
            <a:endParaRPr lang="zh-CN" altLang="en-US" dirty="0"/>
          </a:p>
        </p:txBody>
      </p:sp>
      <p:sp>
        <p:nvSpPr>
          <p:cNvPr id="4" name="椭圆 3"/>
          <p:cNvSpPr/>
          <p:nvPr/>
        </p:nvSpPr>
        <p:spPr>
          <a:xfrm>
            <a:off x="899592" y="2636912"/>
            <a:ext cx="1944216" cy="120243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r>
              <a:rPr lang="zh-CN" altLang="zh-CN" sz="2000" b="1" dirty="0">
                <a:solidFill>
                  <a:srgbClr val="FFFF00"/>
                </a:solidFill>
                <a:hlinkClick r:id="rId2" action="ppaction://hlinksldjump"/>
              </a:rPr>
              <a:t>第一节</a:t>
            </a:r>
            <a:r>
              <a:rPr lang="en-US" altLang="zh-CN" sz="2000" b="1" dirty="0">
                <a:solidFill>
                  <a:srgbClr val="FFFF00"/>
                </a:solidFill>
                <a:hlinkClick r:id="rId2" action="ppaction://hlinksldjump"/>
              </a:rPr>
              <a:t>  </a:t>
            </a:r>
            <a:r>
              <a:rPr lang="zh-CN" altLang="zh-CN" sz="2000" b="1" dirty="0">
                <a:solidFill>
                  <a:srgbClr val="FFFF00"/>
                </a:solidFill>
                <a:hlinkClick r:id="rId2" action="ppaction://hlinksldjump"/>
              </a:rPr>
              <a:t>经济法概述</a:t>
            </a:r>
            <a:endParaRPr lang="zh-CN" altLang="zh-CN" sz="2000" b="1" dirty="0">
              <a:solidFill>
                <a:srgbClr val="FFFF00"/>
              </a:solidFill>
            </a:endParaRPr>
          </a:p>
        </p:txBody>
      </p:sp>
      <p:sp>
        <p:nvSpPr>
          <p:cNvPr id="5" name="椭圆 4"/>
          <p:cNvSpPr/>
          <p:nvPr/>
        </p:nvSpPr>
        <p:spPr>
          <a:xfrm>
            <a:off x="3779912" y="2636912"/>
            <a:ext cx="2016224" cy="1130424"/>
          </a:xfrm>
          <a:prstGeom prst="ellipse">
            <a:avLst/>
          </a:prstGeom>
          <a:effectLst>
            <a:outerShdw blurRad="190500" dist="78600" dir="2700000" rotWithShape="0">
              <a:srgbClr val="000000">
                <a:alpha val="355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zh-CN" altLang="zh-CN" sz="2000" b="1" dirty="0">
                <a:solidFill>
                  <a:srgbClr val="FFFF00"/>
                </a:solidFill>
                <a:hlinkClick r:id="rId3" action="ppaction://hlinksldjump"/>
              </a:rPr>
              <a:t>第二节</a:t>
            </a:r>
            <a:r>
              <a:rPr lang="en-US" altLang="zh-CN" sz="2000" b="1" dirty="0">
                <a:solidFill>
                  <a:srgbClr val="FFFF00"/>
                </a:solidFill>
                <a:hlinkClick r:id="rId3" action="ppaction://hlinksldjump"/>
              </a:rPr>
              <a:t>  </a:t>
            </a:r>
            <a:r>
              <a:rPr lang="zh-CN" altLang="zh-CN" sz="2000" b="1" dirty="0">
                <a:solidFill>
                  <a:srgbClr val="FFFF00"/>
                </a:solidFill>
                <a:hlinkClick r:id="rId3" action="ppaction://hlinksldjump"/>
              </a:rPr>
              <a:t>经济法律</a:t>
            </a:r>
            <a:r>
              <a:rPr lang="zh-CN" altLang="zh-CN" sz="2000" b="1" dirty="0" smtClean="0">
                <a:solidFill>
                  <a:srgbClr val="FFFF00"/>
                </a:solidFill>
                <a:hlinkClick r:id="rId3" action="ppaction://hlinksldjump"/>
              </a:rPr>
              <a:t>关系</a:t>
            </a:r>
            <a:endParaRPr lang="zh-CN" altLang="zh-CN" sz="2000" b="1" dirty="0">
              <a:solidFill>
                <a:srgbClr val="FFFF00"/>
              </a:solidFill>
            </a:endParaRPr>
          </a:p>
        </p:txBody>
      </p:sp>
      <p:sp>
        <p:nvSpPr>
          <p:cNvPr id="6" name="椭圆 5"/>
          <p:cNvSpPr/>
          <p:nvPr/>
        </p:nvSpPr>
        <p:spPr>
          <a:xfrm>
            <a:off x="6948264" y="2708920"/>
            <a:ext cx="1800200" cy="108012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r>
              <a:rPr lang="zh-CN" altLang="zh-CN" sz="2000" b="1" dirty="0">
                <a:solidFill>
                  <a:srgbClr val="FFFF00"/>
                </a:solidFill>
                <a:hlinkClick r:id="rId4" action="ppaction://hlinksldjump"/>
              </a:rPr>
              <a:t>第三节</a:t>
            </a:r>
            <a:r>
              <a:rPr lang="en-US" altLang="zh-CN" sz="2000" b="1" dirty="0">
                <a:solidFill>
                  <a:srgbClr val="FFFF00"/>
                </a:solidFill>
                <a:hlinkClick r:id="rId4" action="ppaction://hlinksldjump"/>
              </a:rPr>
              <a:t>  </a:t>
            </a:r>
            <a:r>
              <a:rPr lang="zh-CN" altLang="zh-CN" sz="2000" b="1" dirty="0">
                <a:solidFill>
                  <a:srgbClr val="FFFF00"/>
                </a:solidFill>
                <a:hlinkClick r:id="rId4" action="ppaction://hlinksldjump"/>
              </a:rPr>
              <a:t>经济法律责任</a:t>
            </a:r>
            <a:endParaRPr lang="zh-CN" altLang="zh-CN" sz="2000" b="1"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fontScale="90000"/>
          </a:bodyPr>
          <a:lstStyle/>
          <a:p>
            <a:r>
              <a:rPr lang="zh-CN" altLang="zh-CN" sz="3600" b="1" dirty="0" smtClean="0"/>
              <a:t>第二节</a:t>
            </a:r>
            <a:r>
              <a:rPr lang="en-US" altLang="zh-CN" sz="3600" b="1" dirty="0" smtClean="0"/>
              <a:t>  </a:t>
            </a:r>
            <a:r>
              <a:rPr lang="zh-CN" altLang="zh-CN" sz="3600" b="1" dirty="0" smtClean="0"/>
              <a:t>个人独资企业法</a:t>
            </a:r>
            <a:br>
              <a:rPr lang="zh-CN" altLang="zh-CN" sz="3600" b="1" dirty="0" smtClean="0"/>
            </a:br>
            <a:endParaRPr lang="zh-CN" altLang="en-US" sz="3600" dirty="0"/>
          </a:p>
        </p:txBody>
      </p:sp>
      <p:sp>
        <p:nvSpPr>
          <p:cNvPr id="1025" name="Rectangle 1"/>
          <p:cNvSpPr>
            <a:spLocks noChangeArrowheads="1"/>
          </p:cNvSpPr>
          <p:nvPr/>
        </p:nvSpPr>
        <p:spPr bwMode="auto">
          <a:xfrm>
            <a:off x="857224" y="1511554"/>
            <a:ext cx="7854728" cy="526224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一、个人独资企业法概述</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（一）个人独资企业的概念和特征</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个人独资企业是指由一个自然人投资，财产为投资人个人所有，投资人以其个人财产对企业债务承担无限责任的经营实体。</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个人独资企业具有以下法律特征：</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1.个人独资企业投资人是一个自然人。</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2.个人独资企业的投资人对企业的债务承担无限责任。</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3.个人独资企业的内部机构设置简单，经营管理方式灵活。</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4.个人独资企业是非法人企业。</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第二节 商标法</a:t>
            </a:r>
            <a:endPar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2321" name="Rectangle 1"/>
          <p:cNvSpPr>
            <a:spLocks noChangeArrowheads="1"/>
          </p:cNvSpPr>
          <p:nvPr/>
        </p:nvSpPr>
        <p:spPr bwMode="auto">
          <a:xfrm>
            <a:off x="965200" y="1628458"/>
            <a:ext cx="8034655" cy="526224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一、商标法的相关概念</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1、商标</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（1）商标的概念</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商标是指由文字、图形、字母、三维标志和颜色组合，以及上述要素的组合，使用于一定的商品或者服务项目，用以区别商标使用者与同类商品的生产经营者或者同类服务业经营者的显著标记。</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 （2）商标的分类</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2、商标权</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商标权是商标专用权的简称，是指商标主管机关依法授予商标所有人对其注册商标受国家法律保护的专有权。</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3、商标法</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商标法是指调整商标的组成、注册、使用、管理和商标专用权的保护等的法律规范的总称。</a:t>
            </a:r>
            <a:endParaRPr lang="zh-CN" altLang="zh-CN" sz="2400" dirty="0" smtClean="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第二节 商标法</a:t>
            </a:r>
            <a:endPar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2321" name="Rectangle 1"/>
          <p:cNvSpPr>
            <a:spLocks noChangeArrowheads="1"/>
          </p:cNvSpPr>
          <p:nvPr/>
        </p:nvSpPr>
        <p:spPr bwMode="auto">
          <a:xfrm>
            <a:off x="965200" y="1998028"/>
            <a:ext cx="8034655" cy="452310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二、商标权的法律关系</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1、商标权的主体</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商标权的主体是指可以申请商标注册并享有商标专用权的单位和个人。根据《商标法》的规定，商标权的主体范围包括：自然人、法人或者其他组织。</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2、商标权的客体</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商标权的客体是指经商标局核准注册的商标，即注册商标。注册商标包括商品商标、服务商标和集伴商标、证明商标。</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（1）申请注册的商标应当具备以下条件：</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①商标应当具备显著性。</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②商标应当符合可视性要求。</a:t>
            </a:r>
            <a:endParaRPr lang="zh-CN" altLang="zh-CN" sz="2400" dirty="0" smtClean="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第二节 商标法</a:t>
            </a:r>
            <a:endPar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2321" name="Rectangle 1"/>
          <p:cNvSpPr>
            <a:spLocks noChangeArrowheads="1"/>
          </p:cNvSpPr>
          <p:nvPr/>
        </p:nvSpPr>
        <p:spPr bwMode="auto">
          <a:xfrm>
            <a:off x="977900" y="1245870"/>
            <a:ext cx="8034655" cy="600075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（2）商标的禁用条款：</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①同中华人民共和国的国家名称、国旗、国徽、军旗、勋章相同或者近似的，以及同中央国家机关所在地特定地点的名称或者标志性建筑物的名称、图形相同的。</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②同外国的国家名称、国旗、_徽、军旗相同或者近似的，但该国政府同意的除外。</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③同政府间国际组织的名称、旗帜、徽记相同或者近似的，但经该组织同意或者不易误导公众的除外。</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④与表明实施控制、予以保证的官方标志、检验印记相同或者近似的，但经授权的除外。</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⑤同“红十字”、“红新月”的名称、标志相同或者近似的。</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⑥带有民族歧视性的。</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⑦夸大宣传并带有欺骗性的。</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⑧有害于社会主义道德风尚或者有其他不良影响的。</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⑨县级以上行政区划的地名或者公众知晓的外国地名。</a:t>
            </a:r>
            <a:endParaRPr lang="zh-CN" altLang="zh-CN" sz="2400" dirty="0" smtClean="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第二节 商标法</a:t>
            </a:r>
            <a:endPar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2321" name="Rectangle 1"/>
          <p:cNvSpPr>
            <a:spLocks noChangeArrowheads="1"/>
          </p:cNvSpPr>
          <p:nvPr/>
        </p:nvSpPr>
        <p:spPr bwMode="auto">
          <a:xfrm>
            <a:off x="965200" y="520700"/>
            <a:ext cx="8034655" cy="747776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3、商标权的内容</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（1）商标权人的权利</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① 专有使用权 </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 商标权人可在核定的商品上独占性地使用核准的商标，并通过使用获得其他合法权益。专有使用权具有相对性，只能在法律规定的范围内使用。 </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② 禁止权 </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禁止权是指注册商标所有人有权禁止他人未经其许可，在同一种或者类似商品或服务项目上使用与其注册商标相同或近似的商标。</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 根据我国《商标法》的规定，注册人的专有使用权以核准的注册商标和核定使用的商品为限。</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③ 许可权 </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许可权是指注册商标所有人通过签订许可使用合同，许可他人使用其注册商标的权利。 </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④ 转让权 </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转让，是指注册商标所有人按照一定的条件，依法将其商标权转让给他人所有的行为。转让经商标局核准公告后方为有效。</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endParaRPr lang="zh-CN" altLang="zh-CN" sz="2400" dirty="0" smtClean="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第二节 商标法</a:t>
            </a:r>
            <a:endPar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2321" name="Rectangle 1"/>
          <p:cNvSpPr>
            <a:spLocks noChangeArrowheads="1"/>
          </p:cNvSpPr>
          <p:nvPr/>
        </p:nvSpPr>
        <p:spPr bwMode="auto">
          <a:xfrm>
            <a:off x="977900" y="2169160"/>
            <a:ext cx="8034655" cy="415417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sym typeface="+mn-ea"/>
              </a:rPr>
              <a:t>（2）商标权人的义务</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sym typeface="+mn-ea"/>
              </a:rPr>
              <a:t>①依法使用注册商标的义务。我国商标法规定，商标经核准注册后，连续三年停止使用的，商标局可以撤销该注册商标。</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sym typeface="+mn-ea"/>
              </a:rPr>
              <a:t>②保证使用注册商标的商品或服务的质量。商标权人有义务保证其生产经营的商品或服务的质量。许可他人使用其注册商标时，应当监督被许可人使用其注册商标的商品或者服务的质量。</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sym typeface="+mn-ea"/>
              </a:rPr>
              <a:t>③交纳费用的义务。商标权人有义务按时交纳使用注册商标所规定的各项费用。</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endParaRPr lang="zh-CN" altLang="zh-CN" sz="2400" dirty="0" smtClean="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第二节 商标法</a:t>
            </a:r>
            <a:endPar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2321" name="Rectangle 1"/>
          <p:cNvSpPr>
            <a:spLocks noChangeArrowheads="1"/>
          </p:cNvSpPr>
          <p:nvPr/>
        </p:nvSpPr>
        <p:spPr bwMode="auto">
          <a:xfrm>
            <a:off x="977900" y="1061403"/>
            <a:ext cx="8034655" cy="636968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三、商标的注册</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商标注册，是指商标所有人为了取得商标专用权，将其使用的商标，依照国家规定的注册条件、原则和程序，向商标局提出注册申请，商标局经过审核，准予注册的法律事实。经商标局审核注册的商标，便是注册商标，享有商标专用权。商标注册制度有着重要的意义，它是保护商标专用权的一种基本法律制度，同时商标标志着商品质量，也是消费者认购商品的依据。</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1、商标注册的原则</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（1）自愿注册原则</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（2）申请在先的原则</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（3）优先权原则</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（4）一份商标一份申请的原则</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sym typeface="+mn-ea"/>
              </a:rPr>
              <a:t>2、商标注册的审查与核准</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sym typeface="+mn-ea"/>
              </a:rPr>
              <a:t>（1）商标注册的审查</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sym typeface="+mn-ea"/>
              </a:rPr>
              <a:t>（2）商标的异议和核准</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endParaRPr lang="zh-CN" altLang="zh-CN" sz="2400" dirty="0" smtClean="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第二节 商标法</a:t>
            </a:r>
            <a:endPar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2321" name="Rectangle 1"/>
          <p:cNvSpPr>
            <a:spLocks noChangeArrowheads="1"/>
          </p:cNvSpPr>
          <p:nvPr/>
        </p:nvSpPr>
        <p:spPr bwMode="auto">
          <a:xfrm>
            <a:off x="977900" y="1984693"/>
            <a:ext cx="8034655" cy="452310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四、注册商标的转让和使用许可</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1、注册商标的转让</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2、注册商标的使用许可</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注册商标的使用许可是指注册商标所有人或其授权人将注册商标部分或全部使用权许可给他人使用的法律行为。</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3、商标权的保护</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 我国商标法规定，注册商标的有效期限为10年，自核准注册之日起计算。注册商标有效期满，需要继续使用的，应当在期满前6个月内申请续展注册；在此期间未能提出申请的，可以给予6个月的宽限期。</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4、商标侵权行为</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5、侵犯注册商标专用权的法律责任</a:t>
            </a:r>
            <a:endParaRPr lang="zh-CN" altLang="zh-CN" sz="2400" dirty="0" smtClean="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第三节 专利法</a:t>
            </a:r>
            <a:endPar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2321" name="Rectangle 1"/>
          <p:cNvSpPr>
            <a:spLocks noChangeArrowheads="1"/>
          </p:cNvSpPr>
          <p:nvPr/>
        </p:nvSpPr>
        <p:spPr bwMode="auto">
          <a:xfrm>
            <a:off x="886460" y="1363980"/>
            <a:ext cx="8126095" cy="532320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t>一、专利法的相关概念</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t>1、专利</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t> 专利一词作为法律术语系外来词，原指由国家授予某项可公开的发明的垄断权。在我国专利法与日常生活中，专利一词通常有三种含义：一是专利权的简称，也是专利最基本的含义，即国家专利机关依法授予专利申请人对其发明创造在一定期限内享有独占权；二是被授予专利的发明创造，一般包括发明、实用新型和外观设计；三是指专利技术的专利文献。</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t>2、专利权</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t>专利权，是指专利权人在法定期限内对其发明创造成果享有的专有权利。它是国家专利行政部门授予发明人或申请人生产经营其发明创造并禁止他人生产经营其发明创造的某种特权，是对发明创造的独占的排他权。</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t>3、专利法</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t>专利法是指调整因发明创造的开发、实施及其保护等发生的各种社会关系的法律规范的总称。专利法有广义和狭义之分。狭义的专利法仅指全国人民代表大会常务委员会通过的《专利法》。</a:t>
            </a:r>
            <a:endParaRPr lang="zh-CN" altLang="zh-CN" sz="2000" dirty="0" smtClean="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第三节 专利法</a:t>
            </a:r>
            <a:endPar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2321" name="Rectangle 1"/>
          <p:cNvSpPr>
            <a:spLocks noChangeArrowheads="1"/>
          </p:cNvSpPr>
          <p:nvPr/>
        </p:nvSpPr>
        <p:spPr bwMode="auto">
          <a:xfrm>
            <a:off x="886460" y="1979295"/>
            <a:ext cx="8126095" cy="40925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t>二、专利权的法律关系</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t>1、专利权的主体</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t>（1）发明人或设计人</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t>（2）发明人或设计人所属单位</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t>（3）合法受让人</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t>（4）外国人</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t>2、专利权的客体</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t>专利权的客体，也称专利法保护的对象，是指可以获得专利法保护的发明创造，包括发明、实用新型和外观设计。</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t>（1）发明</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t>（2）实用新型</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t>（3）外观设计</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endParaRPr lang="zh-CN" altLang="zh-CN" sz="2000" dirty="0" smtClean="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第三节 专利法</a:t>
            </a:r>
            <a:endPar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2321" name="Rectangle 1"/>
          <p:cNvSpPr>
            <a:spLocks noChangeArrowheads="1"/>
          </p:cNvSpPr>
          <p:nvPr/>
        </p:nvSpPr>
        <p:spPr bwMode="auto">
          <a:xfrm>
            <a:off x="886460" y="1517650"/>
            <a:ext cx="8126095" cy="501586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sym typeface="+mn-ea"/>
              </a:rPr>
              <a:t>3、专利权的内容 </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sym typeface="+mn-ea"/>
              </a:rPr>
              <a:t>（1）专利权人的权利</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sym typeface="+mn-ea"/>
              </a:rPr>
              <a:t>①独占权。</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sym typeface="+mn-ea"/>
              </a:rPr>
              <a:t>②许可实施权。</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sym typeface="+mn-ea"/>
              </a:rPr>
              <a:t>③转让权。</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sym typeface="+mn-ea"/>
              </a:rPr>
              <a:t>④标记权。</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sym typeface="+mn-ea"/>
              </a:rPr>
              <a:t>⑤放弃权。</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sym typeface="+mn-ea"/>
              </a:rPr>
              <a:t>⑥请求保护权。</a:t>
            </a:r>
            <a:endParaRPr lang="zh-CN" altLang="zh-CN" sz="2000" dirty="0" smtClean="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t>（2）专利权人的义务</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t>①缴纳专利年费的义务，专利权人应当自被授予专利权的当年开始缴纳年费，不履行该义务，其专利权将终止。</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t>②实施发明创造专利的义务。专利权人有自己在中国制造其专利产品，使用其专利方法的义务。</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t>③依法给予奖励和报酬的义务。被授予专利权的单位应当对职务发明创造的发明人或者设计人给予奖励；发明创造专利实施后，根据其推广应用的范围和取得的经济效益对发明人或者设计人给予合理的报酬。</a:t>
            </a:r>
            <a:endParaRPr lang="zh-CN" altLang="zh-CN" sz="20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fontScale="90000"/>
          </a:bodyPr>
          <a:lstStyle/>
          <a:p>
            <a:r>
              <a:rPr altLang="zh-CN" sz="4000" b="1" smtClean="0">
                <a:sym typeface="+mn-ea"/>
              </a:rPr>
              <a:t>第二节</a:t>
            </a:r>
            <a:r>
              <a:rPr lang="en-US" altLang="zh-CN" sz="4000" b="1" smtClean="0">
                <a:sym typeface="+mn-ea"/>
              </a:rPr>
              <a:t>  </a:t>
            </a:r>
            <a:r>
              <a:rPr altLang="zh-CN" sz="4000" b="1" smtClean="0">
                <a:sym typeface="+mn-ea"/>
              </a:rPr>
              <a:t>个人独资企业法</a:t>
            </a:r>
            <a:br>
              <a:rPr altLang="zh-CN" sz="4000" b="1" smtClean="0">
                <a:sym typeface="+mn-ea"/>
              </a:rPr>
            </a:br>
            <a:endParaRPr lang="zh-CN" altLang="en-US" sz="4000" dirty="0"/>
          </a:p>
        </p:txBody>
      </p:sp>
      <p:sp>
        <p:nvSpPr>
          <p:cNvPr id="1025" name="Rectangle 1"/>
          <p:cNvSpPr>
            <a:spLocks noChangeArrowheads="1"/>
          </p:cNvSpPr>
          <p:nvPr/>
        </p:nvSpPr>
        <p:spPr bwMode="auto">
          <a:xfrm>
            <a:off x="857224" y="1511554"/>
            <a:ext cx="7854728" cy="526224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（二）个人独资企业法立法及适用范围</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1、个人独资企业法概念</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个人独资企业法是1999年8月30日第九届全国人民代表大会常务委员会第十一次会议通过，自2000年1月1日起施行的《中华人民共和国个人独资企业法》，（以下简称《个人独资企业法》）共6章48条。</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2、个人独资企业法的适用范围</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《个人独资企业法》只适用于一个自然人投资设立的独资企业，即个人独资企业。外国企业、其他经济组织和个人在我国境内举办的独资企业属外商独资企业，不适用本法。</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第三节 专利法</a:t>
            </a:r>
            <a:endPar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2321" name="Rectangle 1"/>
          <p:cNvSpPr>
            <a:spLocks noChangeArrowheads="1"/>
          </p:cNvSpPr>
          <p:nvPr/>
        </p:nvSpPr>
        <p:spPr bwMode="auto">
          <a:xfrm>
            <a:off x="886460" y="2133283"/>
            <a:ext cx="8126095" cy="378460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t>三、专利权的取得</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t>  1、专利权的申请原则</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t>（1）单一性原则。</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t>（2）申请在先的原则。先申请原则是指在两个以上的申请人分别就同样的发明创造申请专利的情况下，对先提出申请的申请人授予专利权。如果两个以上申请人在同一日分别就同样的发明创造申请专利的，由申请人自行协商确定，申请人不能达成协定的，由中国专利主管机关作出决定。</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t>（3）优先权原则。</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t>2、专利权的取得条件</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t>（1）发明和实用新型专利权取得的条件</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t>（2）外观设计专利权取得的条件</a:t>
            </a:r>
            <a:endParaRPr lang="zh-CN" altLang="zh-CN" sz="2000" dirty="0" smtClean="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第三节 专利法</a:t>
            </a:r>
            <a:endPar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2321" name="Rectangle 1"/>
          <p:cNvSpPr>
            <a:spLocks noChangeArrowheads="1"/>
          </p:cNvSpPr>
          <p:nvPr/>
        </p:nvSpPr>
        <p:spPr bwMode="auto">
          <a:xfrm>
            <a:off x="886460" y="1394460"/>
            <a:ext cx="8126095" cy="526224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3、专利权取得程序</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（1）专利申请</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①确定申请日。</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②提交申请专利文件。</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（2）专利申请的审查批准</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  ①发明专利申请的审查批准：</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1）初步审查。</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2）申请公开。</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3）实质审查。</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4）授权决定或驳回申请。</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②实用新型和外观设计专利申请的审查批准：</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（3）专利的复审</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（4）专利权的无效</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endParaRPr lang="zh-CN" altLang="zh-CN" sz="2400" dirty="0" smtClean="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第三节 专利法</a:t>
            </a:r>
            <a:endPar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2321" name="Rectangle 1"/>
          <p:cNvSpPr>
            <a:spLocks noChangeArrowheads="1"/>
          </p:cNvSpPr>
          <p:nvPr/>
        </p:nvSpPr>
        <p:spPr bwMode="auto">
          <a:xfrm>
            <a:off x="886460" y="2010093"/>
            <a:ext cx="8126095" cy="403098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altLang="zh-CN" sz="3200" b="1" dirty="0" smtClean="0"/>
              <a:t>四、专利的实施</a:t>
            </a:r>
            <a:endParaRPr lang="zh-CN" altLang="zh-CN" sz="3200" b="1"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800" dirty="0" smtClean="0"/>
              <a:t>专利的实施是指专利权人或者他人在中国境内为了生产经营的目的制造、使用和销售专利产品或者专利使用方法。</a:t>
            </a:r>
            <a:endParaRPr lang="zh-CN" altLang="zh-CN" sz="28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800" dirty="0" smtClean="0"/>
              <a:t> 1、专利权人自己实施。</a:t>
            </a:r>
            <a:endParaRPr lang="zh-CN" altLang="zh-CN" sz="28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800" dirty="0" smtClean="0"/>
              <a:t> 2、许可他人实施。</a:t>
            </a:r>
            <a:endParaRPr lang="zh-CN" altLang="zh-CN" sz="28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800" dirty="0" smtClean="0"/>
              <a:t> 3、依国家需要指定实施。</a:t>
            </a:r>
            <a:endParaRPr lang="zh-CN" altLang="zh-CN" sz="28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800" dirty="0" smtClean="0"/>
              <a:t> 4、专利实施的强制许可。</a:t>
            </a:r>
            <a:endParaRPr lang="zh-CN" altLang="zh-CN" sz="2800" dirty="0" smtClean="0"/>
          </a:p>
          <a:p>
            <a:pPr marL="0" marR="0" lvl="0" indent="266700" algn="l" defTabSz="914400" rtl="0" eaLnBrk="1" fontAlgn="base" latinLnBrk="0" hangingPunct="1">
              <a:lnSpc>
                <a:spcPct val="100000"/>
              </a:lnSpc>
              <a:spcBef>
                <a:spcPct val="0"/>
              </a:spcBef>
              <a:spcAft>
                <a:spcPct val="0"/>
              </a:spcAft>
              <a:buClrTx/>
              <a:buSzTx/>
              <a:buFontTx/>
              <a:buNone/>
            </a:pPr>
            <a:endParaRPr lang="zh-CN" altLang="zh-CN" sz="2800" dirty="0" smtClean="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第三节 专利法</a:t>
            </a:r>
            <a:endPar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2321" name="Rectangle 1"/>
          <p:cNvSpPr>
            <a:spLocks noChangeArrowheads="1"/>
          </p:cNvSpPr>
          <p:nvPr/>
        </p:nvSpPr>
        <p:spPr bwMode="auto">
          <a:xfrm>
            <a:off x="886460" y="1209993"/>
            <a:ext cx="8126095" cy="563118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五、专利权的保护</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1、专利权的保护期限</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发明专利权的期限为20年，实用新型专利权和外观设计专利权的期限为10年，均自申请日起计算。</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2、专利权的保护范围</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3、专利侵权行为</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专利侵权行为是指除法律规定以外，任何单位或个人未经专利权人同意，以生产经营为目的的实施他人专利的行为。具体包括：</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（1）制造、使用、销售或进口他人的发明或实用新型专利产品。</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（2）使用他人的专利方法。</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（3）使用、销售或进口依照他人专利方法直接获得的产品。</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（4）制造、销售或他人的外观设计专利产品。</a:t>
            </a:r>
            <a:endParaRPr lang="zh-CN" altLang="zh-CN" sz="2400" dirty="0" smtClean="0"/>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第四节 著作权法</a:t>
            </a:r>
            <a:endPar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2321" name="Rectangle 1"/>
          <p:cNvSpPr>
            <a:spLocks noChangeArrowheads="1"/>
          </p:cNvSpPr>
          <p:nvPr/>
        </p:nvSpPr>
        <p:spPr bwMode="auto">
          <a:xfrm>
            <a:off x="886460" y="1209993"/>
            <a:ext cx="8126095" cy="563118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一、著作权法概述</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1、著作权</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著作权是指作者及其他著作权人依法对作品享有的权利，包括人身权和财产权。著作人身权的内涵包括公开发表权、署名权等；著作财产权是无体财产权，是基于人类智慧所产生之权利，故属智慧财产权，是知识产权的一种。比如复制权、出租权等。</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 2、著作权法</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著作权法是调整著作权及相关权利的产生、行使和法律保护过程中所产生的社会关系的法律规范的总称。我国的著作权法不仅指《中华人民共和国著作权法》（1991年6月1日实施、2001年修改）及《中华人民共和国著作权法实施条例》（2002年9月15日施行），还包括有关著作权的取得、行使和保护的其他法律、法规，尤其是我国参加的国际条约等。</a:t>
            </a:r>
            <a:endParaRPr lang="zh-CN" altLang="zh-CN" sz="2400" dirty="0" smtClean="0"/>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第四节 著作权法</a:t>
            </a:r>
            <a:endPar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2321" name="Rectangle 1"/>
          <p:cNvSpPr>
            <a:spLocks noChangeArrowheads="1"/>
          </p:cNvSpPr>
          <p:nvPr/>
        </p:nvSpPr>
        <p:spPr bwMode="auto">
          <a:xfrm>
            <a:off x="886460" y="1025208"/>
            <a:ext cx="8126095" cy="600075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 二、著作权的取得</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著作权的取得主要有以下几种方式：</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1、自动取得制。著作权产生于作品创作完成时，作品一经创作完成，作者即享有著作权，无须履行任何手续。当今大多数国家，包括我国，均采用此种方法。</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2、标记取得制。即作品发表时必须有一定的标记才能取得著作权，否则就丧失著作权而进入共有领域。</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3、注册取得制。作品必须登记注册，才能取得著作权。按照其国内法要求履行邀送样品、登记、刊登启事、偿付费用等手续，作品才能取得著作权保护。</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三、著作权法律关系</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1、著作权的主体</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（1）作者。</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（2）其他著作权人。</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（3）特殊著作权的主体</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endParaRPr lang="zh-CN" altLang="zh-CN" sz="2400" dirty="0" smtClean="0"/>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第四节 著作权法</a:t>
            </a:r>
            <a:endPar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2321" name="Rectangle 1"/>
          <p:cNvSpPr>
            <a:spLocks noChangeArrowheads="1"/>
          </p:cNvSpPr>
          <p:nvPr/>
        </p:nvSpPr>
        <p:spPr bwMode="auto">
          <a:xfrm>
            <a:off x="886460" y="1948498"/>
            <a:ext cx="8126095" cy="415417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2、著作权的客体</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（1）著作权的客体的构成要件：</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①必须具有独创性。</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②必须以法律允许的客观形式表现出来或固定下来，以便他人能够直接或通过仪器设备间接看到、听到或接触到，仅仅是头脑中的构思不能享有著作权。</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③作品的思想内容不得违反国家法律、社会公共利益。依法禁止出版、传播的作品不受保护。</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（2）受保护的作品的范围</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t>（3）不受著作权法保护的作品</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endParaRPr lang="zh-CN" altLang="zh-CN" sz="2400" dirty="0" smtClean="0"/>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第四节 著作权法</a:t>
            </a:r>
            <a:endPar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2321" name="Rectangle 1"/>
          <p:cNvSpPr>
            <a:spLocks noChangeArrowheads="1"/>
          </p:cNvSpPr>
          <p:nvPr/>
        </p:nvSpPr>
        <p:spPr bwMode="auto">
          <a:xfrm>
            <a:off x="886460" y="1486853"/>
            <a:ext cx="8126095" cy="507746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sym typeface="+mn-ea"/>
              </a:rPr>
              <a:t>3、著作权的内容</a:t>
            </a:r>
            <a:endParaRPr lang="zh-CN" altLang="zh-CN" sz="24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sym typeface="+mn-ea"/>
              </a:rPr>
              <a:t>（1）著作人身权</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sym typeface="+mn-ea"/>
              </a:rPr>
              <a:t>①发表权，即决定作品是否公之于众的权利，包括发表作品和不发表作品的权利。对于生前未发表的作品，除非作者明示不发表，其作品的继承人或受赠人可以行使发表权将作品发表。</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sym typeface="+mn-ea"/>
              </a:rPr>
              <a:t>②署名权，即表明作者身份，在作品上署名的权利，可以署真名、假名，还可以不署名。任何人以出版、广播、表演、翻译、改编等形式进行传播和使用作者作品时，必须注明原作品作者的姓名。著作权的继承者只承担保护署名权的权利义务，而不得署自己的名字或名称。</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sym typeface="+mn-ea"/>
              </a:rPr>
              <a:t>③修改权，即修改或者授权他人修改作品的权利，未经授权而擅自修改，即构成对作者修改权的侵犯。但是，报社、杂志社、可对投稿作品作文字性修改、删节，无须征得作者同意；美术作品原件出售后，须征得美术作品原件所有人的同意，著作权人才可以修改作品。</a:t>
            </a:r>
            <a:endParaRPr lang="zh-CN" altLang="zh-CN" sz="2000" dirty="0" smtClean="0"/>
          </a:p>
          <a:p>
            <a:pPr marL="0" marR="0" lvl="0" indent="266700" algn="l" defTabSz="914400" rtl="0" eaLnBrk="1" fontAlgn="base" latinLnBrk="0" hangingPunct="1">
              <a:lnSpc>
                <a:spcPct val="100000"/>
              </a:lnSpc>
              <a:spcBef>
                <a:spcPct val="0"/>
              </a:spcBef>
              <a:spcAft>
                <a:spcPct val="0"/>
              </a:spcAft>
              <a:buClrTx/>
              <a:buSzTx/>
              <a:buFontTx/>
              <a:buNone/>
            </a:pPr>
            <a:r>
              <a:rPr lang="zh-CN" altLang="zh-CN" sz="2000" dirty="0" smtClean="0">
                <a:sym typeface="+mn-ea"/>
              </a:rPr>
              <a:t>④保护作品完整权，即保护作品不受歪曲、篡改的权利，是修改权的延续。歪曲是指故意改变事物的真相或内容；篡改是指作伪的方式手段对作品进行改动或曲解。</a:t>
            </a:r>
            <a:endParaRPr lang="zh-CN" altLang="zh-CN" sz="2000" dirty="0" smtClean="0"/>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第四节 著作权法</a:t>
            </a:r>
            <a:endPar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2321" name="Rectangle 1"/>
          <p:cNvSpPr>
            <a:spLocks noChangeArrowheads="1"/>
          </p:cNvSpPr>
          <p:nvPr/>
        </p:nvSpPr>
        <p:spPr bwMode="auto">
          <a:xfrm>
            <a:off x="886460" y="1394460"/>
            <a:ext cx="8126095" cy="526224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sym typeface="+mn-ea"/>
              </a:rPr>
              <a:t>（2）著作财产权</a:t>
            </a:r>
            <a:endParaRPr lang="zh-CN" altLang="zh-CN" sz="2400" dirty="0" smtClean="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sym typeface="+mn-ea"/>
              </a:rPr>
              <a:t> 著作财产权，又称经济权利，是著作人身权的对称，指作者及传播者通过某种形式使用作品，从而依法获得经济报酬的权利。</a:t>
            </a:r>
            <a:endParaRPr lang="zh-CN" altLang="zh-CN" sz="2400" dirty="0" smtClean="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sym typeface="+mn-ea"/>
              </a:rPr>
              <a:t>四、著作权的限制</a:t>
            </a:r>
            <a:endParaRPr lang="zh-CN" altLang="zh-CN" sz="2400" dirty="0" smtClean="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sym typeface="+mn-ea"/>
              </a:rPr>
              <a:t> 1、合理使用</a:t>
            </a:r>
            <a:endParaRPr lang="zh-CN" altLang="zh-CN" sz="2400" dirty="0" smtClean="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sym typeface="+mn-ea"/>
              </a:rPr>
              <a:t> 2、法定许可</a:t>
            </a:r>
            <a:endParaRPr lang="zh-CN" altLang="zh-CN" sz="2400" dirty="0" smtClean="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sym typeface="+mn-ea"/>
              </a:rPr>
              <a:t>五、著作权的保护</a:t>
            </a:r>
            <a:endParaRPr lang="zh-CN" altLang="zh-CN" sz="2400" dirty="0" smtClean="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sym typeface="+mn-ea"/>
              </a:rPr>
              <a:t>1、保护期限</a:t>
            </a:r>
            <a:endParaRPr lang="zh-CN" altLang="zh-CN" sz="2400" dirty="0" smtClean="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sym typeface="+mn-ea"/>
              </a:rPr>
              <a:t>（1）作者的署名权、修改权、保护作品完整权的保护期不受限制。</a:t>
            </a:r>
            <a:endParaRPr lang="zh-CN" altLang="zh-CN" sz="2400" dirty="0" smtClean="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sym typeface="+mn-ea"/>
              </a:rPr>
              <a:t>（2）发表权和著作权的保护期限为50年。</a:t>
            </a:r>
            <a:endParaRPr lang="zh-CN" altLang="zh-CN" sz="2400" dirty="0" smtClean="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sym typeface="+mn-ea"/>
              </a:rPr>
              <a:t>（3）著作权的保护期届满，著作权即告终止，作品成为社会公有财产，人人都可以无偿使用。</a:t>
            </a:r>
            <a:endParaRPr lang="zh-CN" altLang="zh-CN" sz="2400" dirty="0" smtClean="0">
              <a:sym typeface="+mn-ea"/>
            </a:endParaRP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第四节 著作权法</a:t>
            </a:r>
            <a:endParaRPr smtClean="0">
              <a:ln>
                <a:noFill/>
              </a:ln>
              <a:solidFill>
                <a:schemeClr val="bg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2321" name="Rectangle 1"/>
          <p:cNvSpPr>
            <a:spLocks noChangeArrowheads="1"/>
          </p:cNvSpPr>
          <p:nvPr/>
        </p:nvSpPr>
        <p:spPr bwMode="auto">
          <a:xfrm>
            <a:off x="886460" y="2502536"/>
            <a:ext cx="8126095" cy="304609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sym typeface="+mn-ea"/>
              </a:rPr>
              <a:t> 2、侵权行为</a:t>
            </a:r>
            <a:endParaRPr lang="zh-CN" altLang="zh-CN" sz="2400" dirty="0" smtClean="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sym typeface="+mn-ea"/>
              </a:rPr>
              <a:t>     著作权的侵权行为是指违反法律规定或未经著作权人许可，擅自使用他人的作品，侵犯了著作权人人身权或财产权的行为。</a:t>
            </a:r>
            <a:endParaRPr lang="zh-CN" altLang="zh-CN" sz="2400" dirty="0" smtClean="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sym typeface="+mn-ea"/>
              </a:rPr>
              <a:t>     侵犯著作权的行为，应当具备以下三个条件：（1）要有侵权事实；（2）行为具有非法性；（3）行为人主观有过错。</a:t>
            </a:r>
            <a:endParaRPr lang="zh-CN" altLang="zh-CN" sz="2400" dirty="0" smtClean="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altLang="zh-CN" sz="2400" dirty="0" smtClean="0">
                <a:sym typeface="+mn-ea"/>
              </a:rPr>
              <a:t>     3、侵权行为的法律责任</a:t>
            </a:r>
            <a:endParaRPr lang="zh-CN" altLang="zh-CN" sz="2400" dirty="0" smtClean="0">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fontScale="90000"/>
          </a:bodyPr>
          <a:lstStyle/>
          <a:p>
            <a:r>
              <a:rPr lang="zh-CN" altLang="zh-CN" sz="4000" b="1" dirty="0" smtClean="0"/>
              <a:t>第二节</a:t>
            </a:r>
            <a:r>
              <a:rPr lang="en-US" altLang="zh-CN" sz="4000" b="1" dirty="0" smtClean="0"/>
              <a:t>  </a:t>
            </a:r>
            <a:r>
              <a:rPr lang="zh-CN" altLang="zh-CN" sz="4000" b="1" dirty="0" smtClean="0"/>
              <a:t>个人独资企业法</a:t>
            </a:r>
            <a:br>
              <a:rPr lang="zh-CN" altLang="zh-CN" b="1" dirty="0" smtClean="0"/>
            </a:br>
            <a:endParaRPr lang="zh-CN" altLang="en-US" dirty="0"/>
          </a:p>
        </p:txBody>
      </p:sp>
      <p:sp>
        <p:nvSpPr>
          <p:cNvPr id="1025" name="Rectangle 1"/>
          <p:cNvSpPr>
            <a:spLocks noChangeArrowheads="1"/>
          </p:cNvSpPr>
          <p:nvPr/>
        </p:nvSpPr>
        <p:spPr bwMode="auto">
          <a:xfrm>
            <a:off x="857224" y="1080706"/>
            <a:ext cx="7854728" cy="612394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二、个人独资企业的设立</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（一）设立条件</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1.投资人为具有中国国籍的自然人。</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2.有合法的企业名称</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3.有投资人申报的出资</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4.有固定的生产经营场所和必要的生产经营条件</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5.有必要的从业人员</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（二）设立程序</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1、设立申请。</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2、设立登记</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3、设立分支机构</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4、变更登记</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9632" y="274638"/>
            <a:ext cx="7416824" cy="1210146"/>
          </a:xfrm>
        </p:spPr>
        <p:txBody>
          <a:bodyPr>
            <a:normAutofit fontScale="90000"/>
          </a:bodyPr>
          <a:lstStyle/>
          <a:p>
            <a:r>
              <a:rPr lang="zh-CN" altLang="zh-CN" b="1" dirty="0" smtClean="0"/>
              <a:t>第七章</a:t>
            </a:r>
            <a:r>
              <a:rPr lang="en-US" altLang="zh-CN" b="1" dirty="0" smtClean="0"/>
              <a:t>  </a:t>
            </a:r>
            <a:r>
              <a:rPr lang="zh-CN" altLang="zh-CN" b="1" dirty="0" smtClean="0"/>
              <a:t>竞争法</a:t>
            </a:r>
            <a:br>
              <a:rPr lang="zh-CN" altLang="zh-CN" b="1" dirty="0" smtClean="0"/>
            </a:br>
            <a:endParaRPr lang="zh-CN" altLang="en-US" dirty="0"/>
          </a:p>
        </p:txBody>
      </p:sp>
      <p:sp>
        <p:nvSpPr>
          <p:cNvPr id="3" name="圆角矩形 2"/>
          <p:cNvSpPr/>
          <p:nvPr/>
        </p:nvSpPr>
        <p:spPr>
          <a:xfrm>
            <a:off x="2051720" y="1844824"/>
            <a:ext cx="2160000" cy="144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1" action="ppaction://hlinksldjump"/>
              </a:rPr>
              <a:t>第一节 竞争法律制度概述</a:t>
            </a:r>
            <a:endParaRPr lang="zh-CN" altLang="zh-CN" sz="2400" b="1" dirty="0"/>
          </a:p>
        </p:txBody>
      </p:sp>
      <p:sp>
        <p:nvSpPr>
          <p:cNvPr id="4" name="圆角矩形 3"/>
          <p:cNvSpPr/>
          <p:nvPr/>
        </p:nvSpPr>
        <p:spPr>
          <a:xfrm>
            <a:off x="3648814" y="3694197"/>
            <a:ext cx="2160000" cy="144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2" action="ppaction://hlinksldjump"/>
              </a:rPr>
              <a:t>第三节</a:t>
            </a:r>
            <a:r>
              <a:rPr lang="en-US" altLang="zh-CN" sz="2400" b="1" dirty="0" smtClean="0">
                <a:hlinkClick r:id="rId2" action="ppaction://hlinksldjump"/>
              </a:rPr>
              <a:t>  </a:t>
            </a:r>
            <a:r>
              <a:rPr lang="zh-CN" altLang="zh-CN" sz="2400" b="1" u="sng" dirty="0" smtClean="0">
                <a:solidFill>
                  <a:srgbClr val="FFC000"/>
                </a:solidFill>
                <a:hlinkClick r:id="rId2" action="ppaction://hlinksldjump"/>
              </a:rPr>
              <a:t>反</a:t>
            </a:r>
            <a:r>
              <a:rPr lang="zh-CN" altLang="zh-CN" sz="2400" b="1" u="sng" dirty="0" smtClean="0">
                <a:solidFill>
                  <a:srgbClr val="FFC000"/>
                </a:solidFill>
              </a:rPr>
              <a:t>垄断法</a:t>
            </a:r>
            <a:endParaRPr lang="zh-CN" altLang="zh-CN" sz="2400" b="1" u="sng" dirty="0" smtClean="0">
              <a:solidFill>
                <a:srgbClr val="FFC000"/>
              </a:solidFill>
            </a:endParaRPr>
          </a:p>
        </p:txBody>
      </p:sp>
      <p:sp>
        <p:nvSpPr>
          <p:cNvPr id="5" name="圆角矩形 4"/>
          <p:cNvSpPr/>
          <p:nvPr/>
        </p:nvSpPr>
        <p:spPr>
          <a:xfrm>
            <a:off x="6394450" y="2044065"/>
            <a:ext cx="2120900" cy="129603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zh-CN" sz="2400" b="1" dirty="0" smtClean="0">
                <a:hlinkClick r:id="rId2" action="ppaction://hlinksldjump"/>
              </a:rPr>
              <a:t>第二节</a:t>
            </a:r>
            <a:r>
              <a:rPr lang="en-US" altLang="zh-CN" sz="2400" b="1" dirty="0" smtClean="0">
                <a:hlinkClick r:id="rId2" action="ppaction://hlinksldjump"/>
              </a:rPr>
              <a:t>  </a:t>
            </a:r>
            <a:r>
              <a:rPr lang="zh-CN" altLang="zh-CN" sz="2400" b="1" dirty="0" smtClean="0">
                <a:hlinkClick r:id="rId2" action="ppaction://hlinksldjump"/>
              </a:rPr>
              <a:t>反不正当竞争法</a:t>
            </a:r>
            <a:endParaRPr lang="zh-CN" altLang="zh-CN" sz="2400" b="1" dirty="0"/>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8485" y="274955"/>
            <a:ext cx="8314055" cy="868045"/>
          </a:xfrm>
        </p:spPr>
        <p:txBody>
          <a:bodyPr>
            <a:normAutofit fontScale="90000"/>
          </a:bodyPr>
          <a:lstStyle/>
          <a:p>
            <a:r>
              <a:rPr lang="zh-CN" altLang="zh-CN" b="1" dirty="0" smtClean="0"/>
              <a:t>第一节 竞争法律制度概述</a:t>
            </a:r>
            <a:endParaRPr lang="zh-CN" altLang="zh-CN" b="1" dirty="0" smtClean="0"/>
          </a:p>
        </p:txBody>
      </p:sp>
      <p:sp>
        <p:nvSpPr>
          <p:cNvPr id="313345" name="Rectangle 1"/>
          <p:cNvSpPr>
            <a:spLocks noChangeArrowheads="1"/>
          </p:cNvSpPr>
          <p:nvPr/>
        </p:nvSpPr>
        <p:spPr bwMode="auto">
          <a:xfrm>
            <a:off x="864414" y="1644878"/>
            <a:ext cx="8028384" cy="452310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bg2">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一、竞争与竞争法的概念</a:t>
            </a:r>
            <a:endParaRPr kumimoji="0" lang="zh-CN" sz="3200" b="1" i="0" u="none" strike="noStrike" cap="none" normalizeH="0" baseline="0" dirty="0" smtClean="0">
              <a:ln>
                <a:noFill/>
              </a:ln>
              <a:solidFill>
                <a:schemeClr val="bg2">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bg2">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二、竞争法的特征</a:t>
            </a:r>
            <a:endParaRPr kumimoji="0" lang="zh-CN" sz="3200" b="1" i="0" u="none" strike="noStrike" cap="none" normalizeH="0" baseline="0" dirty="0" smtClean="0">
              <a:ln>
                <a:noFill/>
              </a:ln>
              <a:solidFill>
                <a:schemeClr val="bg2">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bg2">
                    <a:lumMod val="50000"/>
                  </a:schemeClr>
                </a:solidFill>
                <a:effectLst/>
                <a:latin typeface="Cambria" panose="02040503050406030204" pitchFamily="18" charset="0"/>
                <a:ea typeface="宋体" panose="02010600030101010101" pitchFamily="2" charset="-122"/>
                <a:cs typeface="Times New Roman" panose="02020603050405020304" pitchFamily="18" charset="0"/>
              </a:rPr>
              <a:t>     </a:t>
            </a: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1、主体的多样性。竞争法针对的主体一般是一个或多个经营主体，涉及相应部门的生产、销售和服务各个行业，具有主体的多样性。</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     2、客体的唯一性。竞争法所调整的受侵害的客体是其他经营者和消费者的合法权益和正常的市场经济秩序。</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     3、主体权利义务的不对等性。</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 三、竞争法的调整对象</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 1、竞争关系</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2、竞争管理关系</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矩形 2"/>
          <p:cNvSpPr/>
          <p:nvPr/>
        </p:nvSpPr>
        <p:spPr>
          <a:xfrm>
            <a:off x="860986" y="1412776"/>
            <a:ext cx="7992888" cy="4892675"/>
          </a:xfrm>
          <a:prstGeom prst="rect">
            <a:avLst/>
          </a:prstGeom>
        </p:spPr>
        <p:txBody>
          <a:bodyPr wrap="square">
            <a:spAutoFit/>
          </a:bodyPr>
          <a:lstStyle/>
          <a:p>
            <a:r>
              <a:rPr lang="zh-CN" altLang="zh-CN" sz="2400" dirty="0" smtClean="0"/>
              <a:t> 四、竞争法的基本原则</a:t>
            </a:r>
            <a:endParaRPr lang="zh-CN" altLang="zh-CN" sz="2400" dirty="0" smtClean="0"/>
          </a:p>
          <a:p>
            <a:r>
              <a:rPr lang="zh-CN" altLang="zh-CN" sz="2400" dirty="0" smtClean="0"/>
              <a:t>     1、自由竞争原则。自由竞争是市场经济的精髓，其基本要求是竞争者在同一市场条件下，按同一市场规则，自主的决定参加或退出市场的竞争而不受外在因素的干扰。</a:t>
            </a:r>
            <a:endParaRPr lang="zh-CN" altLang="zh-CN" sz="2400" dirty="0" smtClean="0"/>
          </a:p>
          <a:p>
            <a:r>
              <a:rPr lang="zh-CN" altLang="zh-CN" sz="2400" dirty="0" smtClean="0"/>
              <a:t>     2、公平竞争原则。一般来说，是指竞争主体在公平的市场条件下，以符合法律规定的手段或方法进行自由竞争，以实现其经济利益，各竞争主体在竞争活动中都应该受到公正合理的待遇。公平竞争既是竞争群体利益的要求，也是国家规制竞争活动的指导思想。</a:t>
            </a:r>
            <a:endParaRPr lang="zh-CN" altLang="zh-CN" sz="2400" dirty="0" smtClean="0"/>
          </a:p>
          <a:p>
            <a:r>
              <a:rPr lang="zh-CN" altLang="zh-CN" sz="2400" dirty="0" smtClean="0"/>
              <a:t>     3、有利于社会整体利益原则。该原则是竞争法的价值判断，也是竞争法立法执法的出发点和最终归宿。即国家制定竞争规则应时刻关注社会整体利益，必要时应限制个人私利，为国家和人类的长远利益留下空间。</a:t>
            </a:r>
            <a:endParaRPr lang="zh-CN" altLang="zh-CN" sz="2400" dirty="0" smtClean="0"/>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 反不正当竞争法</a:t>
            </a:r>
            <a:endParaRPr lang="zh-CN" altLang="en-US"/>
          </a:p>
        </p:txBody>
      </p:sp>
      <p:sp>
        <p:nvSpPr>
          <p:cNvPr id="3" name="矩形 2"/>
          <p:cNvSpPr/>
          <p:nvPr/>
        </p:nvSpPr>
        <p:spPr>
          <a:xfrm>
            <a:off x="485701" y="1304310"/>
            <a:ext cx="8172400" cy="4523105"/>
          </a:xfrm>
          <a:prstGeom prst="rect">
            <a:avLst/>
          </a:prstGeom>
        </p:spPr>
        <p:txBody>
          <a:bodyPr wrap="square">
            <a:spAutoFit/>
          </a:bodyPr>
          <a:lstStyle/>
          <a:p>
            <a:r>
              <a:rPr lang="zh-CN" altLang="zh-CN" sz="2400" dirty="0" smtClean="0"/>
              <a:t>一、反不正当竞争法概述</a:t>
            </a:r>
            <a:endParaRPr lang="zh-CN" altLang="zh-CN" sz="2400" dirty="0" smtClean="0"/>
          </a:p>
          <a:p>
            <a:r>
              <a:rPr lang="zh-CN" altLang="zh-CN" sz="2400" dirty="0" smtClean="0"/>
              <a:t> 1、不正当竞争行为的概念及特征</a:t>
            </a:r>
            <a:endParaRPr lang="zh-CN" altLang="zh-CN" sz="2400" dirty="0" smtClean="0"/>
          </a:p>
          <a:p>
            <a:r>
              <a:rPr lang="zh-CN" altLang="zh-CN" sz="2400" dirty="0" smtClean="0"/>
              <a:t>不正当竞争行为是指经营者违背自愿、平等、公平、诚实信用的原则和公认的商业道德，损害其他经营者的合法权益，扰乱社会经济秩序的行为。</a:t>
            </a:r>
            <a:endParaRPr lang="zh-CN" altLang="zh-CN" sz="2400" dirty="0" smtClean="0"/>
          </a:p>
          <a:p>
            <a:r>
              <a:rPr lang="zh-CN" altLang="zh-CN" sz="2400" dirty="0" smtClean="0"/>
              <a:t>不正当竞争行为具有如下特征：</a:t>
            </a:r>
            <a:endParaRPr lang="zh-CN" altLang="zh-CN" sz="2400" dirty="0" smtClean="0"/>
          </a:p>
          <a:p>
            <a:r>
              <a:rPr lang="zh-CN" altLang="zh-CN" sz="2400" dirty="0" smtClean="0"/>
              <a:t>（1）主体的特定性。</a:t>
            </a:r>
            <a:endParaRPr lang="zh-CN" altLang="zh-CN" sz="2400" dirty="0" smtClean="0"/>
          </a:p>
          <a:p>
            <a:r>
              <a:rPr lang="zh-CN" altLang="zh-CN" sz="2400" dirty="0" smtClean="0"/>
              <a:t>（2）行为的反道德性。</a:t>
            </a:r>
            <a:endParaRPr lang="zh-CN" altLang="zh-CN" sz="2400" dirty="0" smtClean="0"/>
          </a:p>
          <a:p>
            <a:r>
              <a:rPr lang="zh-CN" altLang="zh-CN" sz="2400" dirty="0" smtClean="0"/>
              <a:t>（3）后果的危害性。</a:t>
            </a:r>
            <a:endParaRPr lang="zh-CN" altLang="zh-CN" sz="2400" dirty="0" smtClean="0"/>
          </a:p>
          <a:p>
            <a:r>
              <a:rPr lang="en-US" altLang="zh-CN" sz="2400" dirty="0" smtClean="0"/>
              <a:t>2</a:t>
            </a:r>
            <a:r>
              <a:rPr lang="zh-CN" altLang="zh-CN" sz="2400" dirty="0" smtClean="0"/>
              <a:t>、反不正当竞争法</a:t>
            </a:r>
            <a:endParaRPr lang="zh-CN" altLang="zh-CN" sz="2400" dirty="0" smtClean="0"/>
          </a:p>
          <a:p>
            <a:r>
              <a:rPr lang="zh-CN" altLang="zh-CN" sz="2400" dirty="0" smtClean="0"/>
              <a:t>反不正当竞争法是指调整在国家规制不正当竞争行为过程中发生的社会关系的法律规范的总称。</a:t>
            </a:r>
            <a:endParaRPr lang="zh-CN" altLang="zh-CN" sz="2400" dirty="0" smtClean="0"/>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7584" y="332656"/>
            <a:ext cx="8316416" cy="1196752"/>
          </a:xfrm>
        </p:spPr>
        <p:txBody>
          <a:bodyPr>
            <a:normAutofit fontScale="90000"/>
          </a:bodyPr>
          <a:lstStyle/>
          <a:p>
            <a:br>
              <a:rPr lang="zh-CN" altLang="zh-CN" b="1" dirty="0" smtClean="0"/>
            </a:br>
            <a:endParaRPr lang="zh-CN" altLang="en-US" dirty="0"/>
          </a:p>
        </p:txBody>
      </p:sp>
      <p:sp>
        <p:nvSpPr>
          <p:cNvPr id="318465" name="Rectangle 1"/>
          <p:cNvSpPr>
            <a:spLocks noChangeArrowheads="1"/>
          </p:cNvSpPr>
          <p:nvPr/>
        </p:nvSpPr>
        <p:spPr bwMode="auto">
          <a:xfrm>
            <a:off x="683568" y="1629346"/>
            <a:ext cx="8460432" cy="470789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bg2">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二、不正当竞争行为</a:t>
            </a:r>
            <a:endParaRPr kumimoji="0" lang="zh-CN" sz="3200" b="0" i="0" u="none" strike="noStrike" cap="none" normalizeH="0" baseline="0" dirty="0" smtClean="0">
              <a:ln>
                <a:noFill/>
              </a:ln>
              <a:solidFill>
                <a:schemeClr val="bg2">
                  <a:lumMod val="50000"/>
                </a:schemeClr>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chemeClr val="bg2">
                    <a:lumMod val="50000"/>
                  </a:schemeClr>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zh-CN" altLang="en-US" sz="2800" b="0" i="0" u="none" strike="noStrike" cap="none" normalizeH="0" baseline="0" dirty="0" smtClean="0">
                <a:ln>
                  <a:noFill/>
                </a:ln>
                <a:solidFill>
                  <a:schemeClr val="bg2">
                    <a:lumMod val="50000"/>
                  </a:schemeClr>
                </a:solidFill>
                <a:effectLst/>
                <a:latin typeface="宋体" panose="02010600030101010101" pitchFamily="2" charset="-122"/>
                <a:ea typeface="宋体" panose="02010600030101010101" pitchFamily="2" charset="-122"/>
                <a:cs typeface="Times New Roman" panose="02020603050405020304" pitchFamily="18" charset="0"/>
              </a:rPr>
              <a:t>（一）虚假表示和仿冒行为</a:t>
            </a:r>
            <a:endParaRPr kumimoji="0" lang="zh-CN" altLang="en-US" sz="2800" b="0" i="0" u="none" strike="noStrike" cap="none" normalizeH="0" baseline="0" dirty="0" smtClean="0">
              <a:ln>
                <a:noFill/>
              </a:ln>
              <a:solidFill>
                <a:schemeClr val="bg2">
                  <a:lumMod val="50000"/>
                </a:schemeClr>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反不正当竞争法</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的第</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条规定：经营者不得采取下列不正当手段从事市场交易，损害竞争对手：</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①假冒他人的注册商标；</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②擅自使用知名商品的特有的名称、包装、装潢、或者使用与知名商品近似的名称、包装、装潢 ，造成和他人的知名商品相混淆，使买者误认为是该知名商品；</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③擅自使用他人的企业名称或姓名，引人误认为是他人的商品的；</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④在商品上伪造或冒用名优标志等质量认证标志，伪造产地，对商品质量作引人误解的虚假表示。</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19489" name="Rectangle 1"/>
          <p:cNvSpPr>
            <a:spLocks noChangeArrowheads="1"/>
          </p:cNvSpPr>
          <p:nvPr/>
        </p:nvSpPr>
        <p:spPr bwMode="auto">
          <a:xfrm>
            <a:off x="395536" y="1290827"/>
            <a:ext cx="8748464" cy="526297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、假冒仿冒行为的概念及特征</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假冒仿冒行为又称商业混同行为，它是指经营者采用欺骗性的手段，从事市场交易，使自己的商品或服务与特定竞争对手的商品或服务相混淆，以造成购买者误认或误购目的的不正当竞争行为</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假冒仿冒行为具有以下几个特征：</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）假冒仿冒行为是以竞争为目的的。</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）假冒仿冒行为表现为对他人的标志或表示的利用。假冒仿冒者针对的主要是他人的商品或服务标志，</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）假冒仿冒行为的本质是欺骗性的。通过欺骗手段，行为人不正当地占有了他人潜在的或现实的市场份额。</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20513" name="Rectangle 1"/>
          <p:cNvSpPr>
            <a:spLocks noChangeArrowheads="1"/>
          </p:cNvSpPr>
          <p:nvPr/>
        </p:nvSpPr>
        <p:spPr bwMode="auto">
          <a:xfrm>
            <a:off x="827584" y="1628800"/>
            <a:ext cx="7956376" cy="489364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、假冒仿冒行为的表现形式</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）假冒他人注册商标的行为。是指擅自使用他人的注册商标的行为。</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假冒行为包括以下几种行为：①未经注册商标所有人的许可，在同一种商品上使用与他人注册商标相同或相近似的商标；</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②销售明知是仿冒注册商标的商标；</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③伪造、擅自制造他人注册商标标识。</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）仿冒知名商品特有的名称、包装、装潢的行为。</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知名商品是指在市场上具有一定的知名度，为相关公众所知悉的商品；特有是指商品的名称、包装、装潢非为相关商品所通用，并具有显著的区别性特征。</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21537" name="Rectangle 1"/>
          <p:cNvSpPr>
            <a:spLocks noChangeArrowheads="1"/>
          </p:cNvSpPr>
          <p:nvPr/>
        </p:nvSpPr>
        <p:spPr bwMode="auto">
          <a:xfrm>
            <a:off x="755576" y="1772816"/>
            <a:ext cx="8388424" cy="452431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擅自使用他人的企业名称或姓名，引人误认为是他人商品的行为。</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）伪造或者冒用质量标志、产地，对商品质量作引人误解的虚假表示的行为。是指经营者在商品上或商品包装、标签上对反映该商品质量的各种内容，如商品的质量标志、产地等作出了不真实的表述。</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endParaRPr lang="en-US" altLang="zh-CN" sz="2400" dirty="0" smtClean="0">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所谓认证标志，是指经国际上或国内质量认证机构认证合格后在商品上或商品包装上使用的质量标志；名优标志是指在国际上或国内由有关部门或社会团体评定颁发的在产品或其包装上使用的质量荣誉标志。</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22561" name="Rectangle 1"/>
          <p:cNvSpPr>
            <a:spLocks noChangeArrowheads="1"/>
          </p:cNvSpPr>
          <p:nvPr/>
        </p:nvSpPr>
        <p:spPr bwMode="auto">
          <a:xfrm>
            <a:off x="928662" y="1000108"/>
            <a:ext cx="8215338" cy="550920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、仿冒行为的法律责任</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根据我国</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反不正当竞争法</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的规定，从事仿冒行为的经营者必须承担行政、民事或刑事责任。</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endParaRPr lang="en-US" altLang="zh-CN" sz="2400" dirty="0" smtClean="0">
              <a:latin typeface="宋体" panose="02010600030101010101" pitchFamily="2" charset="-122"/>
              <a:ea typeface="宋体" panose="02010600030101010101" pitchFamily="2" charset="-122"/>
              <a:cs typeface="Times New Roman" panose="02020603050405020304" pitchFamily="18" charset="0"/>
            </a:endParaRPr>
          </a:p>
          <a:p>
            <a:r>
              <a:rPr lang="zh-CN" altLang="zh-CN" sz="3200" dirty="0" smtClean="0">
                <a:solidFill>
                  <a:schemeClr val="bg2">
                    <a:lumMod val="50000"/>
                  </a:schemeClr>
                </a:solidFill>
              </a:rPr>
              <a:t>（二）商业贿赂行为</a:t>
            </a:r>
            <a:endParaRPr lang="en-US" altLang="zh-CN" sz="3200" dirty="0" smtClean="0">
              <a:solidFill>
                <a:schemeClr val="bg2">
                  <a:lumMod val="50000"/>
                </a:schemeClr>
              </a:solidFill>
            </a:endParaRPr>
          </a:p>
          <a:p>
            <a:endParaRPr lang="zh-CN" altLang="zh-CN" sz="3200" dirty="0" smtClean="0">
              <a:solidFill>
                <a:schemeClr val="bg2">
                  <a:lumMod val="50000"/>
                </a:schemeClr>
              </a:solidFill>
            </a:endParaRPr>
          </a:p>
          <a:p>
            <a:r>
              <a:rPr lang="zh-CN" altLang="zh-CN" sz="2400" dirty="0" smtClean="0"/>
              <a:t>《反不正当竞争法》第</a:t>
            </a:r>
            <a:r>
              <a:rPr lang="en-US" altLang="zh-CN" sz="2400" dirty="0" smtClean="0"/>
              <a:t>8</a:t>
            </a:r>
            <a:r>
              <a:rPr lang="zh-CN" altLang="zh-CN" sz="2400" dirty="0" smtClean="0"/>
              <a:t>条规定：经营者不得采用财务或其他手段进行贿赂以销售其产品或购买商品。在帐外暗中给对方单位或个人回扣，以受贿论处；对方单位或个人在帐外收受回扣的，以受贿论处。</a:t>
            </a:r>
            <a:endParaRPr lang="en-US" altLang="zh-CN" sz="2400" dirty="0" smtClean="0"/>
          </a:p>
          <a:p>
            <a:endParaRPr lang="zh-CN" altLang="zh-CN" sz="2400" dirty="0" smtClean="0"/>
          </a:p>
          <a:p>
            <a:r>
              <a:rPr lang="en-US" altLang="zh-CN" sz="2400" dirty="0" smtClean="0"/>
              <a:t>1</a:t>
            </a:r>
            <a:r>
              <a:rPr lang="zh-CN" altLang="zh-CN" sz="2400" dirty="0" smtClean="0"/>
              <a:t>、商业贿赂的概念和特征</a:t>
            </a:r>
            <a:endParaRPr lang="zh-CN" altLang="zh-CN" sz="2400" dirty="0" smtClean="0"/>
          </a:p>
          <a:p>
            <a:r>
              <a:rPr lang="zh-CN" altLang="zh-CN" sz="2400" dirty="0" smtClean="0"/>
              <a:t>商业贿赂行为，是指经营者为销售或者购买商品而采用财物或者其他手段贿赂对方单位或者个人的行为。</a:t>
            </a:r>
            <a:endParaRPr lang="zh-CN" altLang="zh-CN" sz="2400" dirty="0" smtClean="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矩形 2"/>
          <p:cNvSpPr/>
          <p:nvPr/>
        </p:nvSpPr>
        <p:spPr>
          <a:xfrm>
            <a:off x="899592" y="1772816"/>
            <a:ext cx="7704856" cy="4154984"/>
          </a:xfrm>
          <a:prstGeom prst="rect">
            <a:avLst/>
          </a:prstGeom>
        </p:spPr>
        <p:txBody>
          <a:bodyPr wrap="square">
            <a:spAutoFit/>
          </a:bodyPr>
          <a:lstStyle/>
          <a:p>
            <a:r>
              <a:rPr lang="zh-CN" altLang="zh-CN" sz="2400" dirty="0" smtClean="0"/>
              <a:t>商业贿赂具有以下几个特征：</a:t>
            </a:r>
            <a:endParaRPr lang="zh-CN" altLang="zh-CN" sz="2400" dirty="0" smtClean="0"/>
          </a:p>
          <a:p>
            <a:r>
              <a:rPr lang="zh-CN" altLang="zh-CN" sz="2400" dirty="0" smtClean="0"/>
              <a:t>（</a:t>
            </a:r>
            <a:r>
              <a:rPr lang="en-US" altLang="zh-CN" sz="2400" dirty="0" smtClean="0"/>
              <a:t>1</a:t>
            </a:r>
            <a:r>
              <a:rPr lang="zh-CN" altLang="zh-CN" sz="2400" dirty="0" smtClean="0"/>
              <a:t>）、商业贿赂的主体是从事市场交易的经营者，既可以是卖方，也可以是买方。</a:t>
            </a:r>
            <a:endParaRPr lang="en-US" altLang="zh-CN" sz="2400" dirty="0" smtClean="0"/>
          </a:p>
          <a:p>
            <a:endParaRPr lang="zh-CN" altLang="zh-CN" sz="2400" dirty="0" smtClean="0"/>
          </a:p>
          <a:p>
            <a:r>
              <a:rPr lang="zh-CN" altLang="zh-CN" sz="2400" dirty="0" smtClean="0"/>
              <a:t>（</a:t>
            </a:r>
            <a:r>
              <a:rPr lang="en-US" altLang="zh-CN" sz="2400" dirty="0" smtClean="0"/>
              <a:t>2</a:t>
            </a:r>
            <a:r>
              <a:rPr lang="zh-CN" altLang="zh-CN" sz="2400" dirty="0" smtClean="0"/>
              <a:t>）、商业贿赂是经营者主观上出于故意和自愿进行的行为，其目的是为了排挤竞争对手。</a:t>
            </a:r>
            <a:endParaRPr lang="en-US" altLang="zh-CN" sz="2400" dirty="0" smtClean="0"/>
          </a:p>
          <a:p>
            <a:endParaRPr lang="zh-CN" altLang="zh-CN" sz="2400" dirty="0" smtClean="0"/>
          </a:p>
          <a:p>
            <a:r>
              <a:rPr lang="en-US" altLang="zh-CN" sz="2400" dirty="0" smtClean="0"/>
              <a:t>(3)</a:t>
            </a:r>
            <a:r>
              <a:rPr lang="zh-CN" altLang="zh-CN" sz="2400" dirty="0" smtClean="0"/>
              <a:t>、商业贿赂在客观方面表现为违反国家有关财务、会计及廉政等方面的法律、法规的规定，秘密给付财物或其他报偿，具有很大的隐蔽性。</a:t>
            </a:r>
            <a:endParaRPr lang="en-US" altLang="zh-CN" sz="2400" dirty="0" smtClean="0"/>
          </a:p>
          <a:p>
            <a:endParaRPr lang="zh-CN" altLang="zh-CN" sz="2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a:bodyPr>
          <a:lstStyle/>
          <a:p>
            <a:r>
              <a:rPr lang="zh-CN" altLang="zh-CN" sz="4000" b="1" dirty="0" smtClean="0"/>
              <a:t>第二节</a:t>
            </a:r>
            <a:r>
              <a:rPr lang="en-US" altLang="zh-CN" sz="4000" b="1" dirty="0" smtClean="0"/>
              <a:t>  </a:t>
            </a:r>
            <a:r>
              <a:rPr lang="zh-CN" altLang="zh-CN" sz="4000" b="1" dirty="0" smtClean="0"/>
              <a:t>个人独资企业法</a:t>
            </a:r>
            <a:endParaRPr lang="zh-CN" altLang="en-US" sz="4000" dirty="0"/>
          </a:p>
        </p:txBody>
      </p:sp>
      <p:sp>
        <p:nvSpPr>
          <p:cNvPr id="1025" name="Rectangle 1"/>
          <p:cNvSpPr>
            <a:spLocks noChangeArrowheads="1"/>
          </p:cNvSpPr>
          <p:nvPr/>
        </p:nvSpPr>
        <p:spPr bwMode="auto">
          <a:xfrm>
            <a:off x="857224" y="2373566"/>
            <a:ext cx="7854728" cy="353822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三、个人独资企业的事务管理</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（一）个人独资企业事务的管理方式</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个人独资企业的事务管理方式有三种：一是个人独资企业的投资人可以自任企业的厂长、经理，管理和执行企业的各项事务；二是委托其他具有民事权利能力的人管理企业事务；三是聘用其他具有民事权利能力的人管理企业事务。</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6" name="矩形 5"/>
          <p:cNvSpPr/>
          <p:nvPr/>
        </p:nvSpPr>
        <p:spPr>
          <a:xfrm>
            <a:off x="1043608" y="1700808"/>
            <a:ext cx="7200800" cy="4924425"/>
          </a:xfrm>
          <a:prstGeom prst="rect">
            <a:avLst/>
          </a:prstGeom>
        </p:spPr>
        <p:txBody>
          <a:bodyPr wrap="square">
            <a:spAutoFit/>
          </a:bodyPr>
          <a:lstStyle/>
          <a:p>
            <a:r>
              <a:rPr lang="en-US" altLang="zh-CN" sz="2400" dirty="0" smtClean="0"/>
              <a:t>4</a:t>
            </a:r>
            <a:r>
              <a:rPr lang="zh-CN" altLang="zh-CN" sz="2400" dirty="0" smtClean="0"/>
              <a:t>）、商业贿赂的形式除了金钱回扣之外，还有提供免费度假、旅游、高档宴席、色情服务、赠送昂贵物品、房屋装修以及解决子女、亲属入学、就业等多种方式。</a:t>
            </a:r>
            <a:endParaRPr lang="en-US" altLang="zh-CN" sz="2400" dirty="0" smtClean="0"/>
          </a:p>
          <a:p>
            <a:endParaRPr lang="zh-CN" altLang="zh-CN" sz="2400" dirty="0" smtClean="0"/>
          </a:p>
          <a:p>
            <a:r>
              <a:rPr lang="en-US" altLang="zh-CN" sz="2400" dirty="0" smtClean="0"/>
              <a:t>(5)</a:t>
            </a:r>
            <a:r>
              <a:rPr lang="zh-CN" altLang="zh-CN" sz="2400" dirty="0" smtClean="0"/>
              <a:t>、商业贿赂在后果上侵犯了同业竞争者的公平竞争权，扰乱了社会经济秩序。</a:t>
            </a:r>
            <a:endParaRPr lang="en-US" altLang="zh-CN" sz="2400" dirty="0" smtClean="0"/>
          </a:p>
          <a:p>
            <a:endParaRPr lang="en-US" altLang="zh-CN" sz="2400" dirty="0" smtClean="0"/>
          </a:p>
          <a:p>
            <a:r>
              <a:rPr lang="zh-CN" altLang="zh-CN" sz="3200" dirty="0" smtClean="0">
                <a:solidFill>
                  <a:schemeClr val="bg2">
                    <a:lumMod val="50000"/>
                  </a:schemeClr>
                </a:solidFill>
              </a:rPr>
              <a:t>（三）虚假宣传行为</a:t>
            </a:r>
            <a:endParaRPr lang="zh-CN" altLang="zh-CN" sz="3200" dirty="0" smtClean="0">
              <a:solidFill>
                <a:schemeClr val="bg2">
                  <a:lumMod val="50000"/>
                </a:schemeClr>
              </a:solidFill>
            </a:endParaRPr>
          </a:p>
          <a:p>
            <a:r>
              <a:rPr lang="zh-CN" altLang="zh-CN" sz="2400" dirty="0" smtClean="0"/>
              <a:t>《反不正当竞争法》的第</a:t>
            </a:r>
            <a:r>
              <a:rPr lang="en-US" altLang="zh-CN" sz="2400" dirty="0" smtClean="0"/>
              <a:t>9</a:t>
            </a:r>
            <a:r>
              <a:rPr lang="zh-CN" altLang="zh-CN" sz="2400" dirty="0" smtClean="0"/>
              <a:t>条规定：经营者不得利用广告或其他方法，对的质量、制作成分、性能、用途、生产者、有效期限、产地等作出因人误解的虚假宣传。</a:t>
            </a:r>
            <a:endParaRPr lang="zh-CN" altLang="zh-CN" sz="2400" dirty="0" smtClean="0"/>
          </a:p>
          <a:p>
            <a:endParaRPr lang="zh-CN" altLang="zh-CN" dirty="0" smtClean="0"/>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矩形 2"/>
          <p:cNvSpPr/>
          <p:nvPr/>
        </p:nvSpPr>
        <p:spPr>
          <a:xfrm>
            <a:off x="827584" y="1916832"/>
            <a:ext cx="8064896" cy="6001643"/>
          </a:xfrm>
          <a:prstGeom prst="rect">
            <a:avLst/>
          </a:prstGeom>
        </p:spPr>
        <p:txBody>
          <a:bodyPr wrap="square">
            <a:spAutoFit/>
          </a:bodyPr>
          <a:lstStyle/>
          <a:p>
            <a:r>
              <a:rPr lang="en-US" altLang="zh-CN" sz="2400" dirty="0" smtClean="0"/>
              <a:t>1</a:t>
            </a:r>
            <a:r>
              <a:rPr lang="zh-CN" altLang="zh-CN" sz="2400" dirty="0" smtClean="0"/>
              <a:t>、虚假宣传行为的含义</a:t>
            </a:r>
            <a:endParaRPr lang="zh-CN" altLang="zh-CN" sz="2400" dirty="0" smtClean="0"/>
          </a:p>
          <a:p>
            <a:r>
              <a:rPr lang="zh-CN" altLang="zh-CN" sz="2400" dirty="0" smtClean="0"/>
              <a:t>引人误解的虚假宣传行为是指经营者利用广告或者其他方法，对商品的质量、制作成分、性能、用途、生产者、有效期限、产地等作的引人误解的虚假的宣传。</a:t>
            </a:r>
            <a:endParaRPr lang="en-US" altLang="zh-CN" sz="2400" dirty="0" smtClean="0"/>
          </a:p>
          <a:p>
            <a:endParaRPr lang="en-US" altLang="zh-CN" sz="2400" dirty="0" smtClean="0"/>
          </a:p>
          <a:p>
            <a:r>
              <a:rPr lang="en-US" altLang="zh-CN" sz="2400" dirty="0" smtClean="0"/>
              <a:t>2</a:t>
            </a:r>
            <a:r>
              <a:rPr lang="zh-CN" altLang="zh-CN" sz="2400" dirty="0" smtClean="0"/>
              <a:t>、虚假宣传行为的表现形式</a:t>
            </a:r>
            <a:endParaRPr lang="zh-CN" altLang="zh-CN" sz="2400" dirty="0" smtClean="0"/>
          </a:p>
          <a:p>
            <a:r>
              <a:rPr lang="zh-CN" altLang="zh-CN" sz="2400" dirty="0" smtClean="0"/>
              <a:t>（</a:t>
            </a:r>
            <a:r>
              <a:rPr lang="en-US" altLang="zh-CN" sz="2400" dirty="0" smtClean="0"/>
              <a:t>1</a:t>
            </a:r>
            <a:r>
              <a:rPr lang="zh-CN" altLang="zh-CN" sz="2400" dirty="0" smtClean="0"/>
              <a:t>）商品质量的虚假表示</a:t>
            </a:r>
            <a:endParaRPr lang="en-US" altLang="zh-CN" sz="2400" dirty="0" smtClean="0"/>
          </a:p>
          <a:p>
            <a:r>
              <a:rPr lang="zh-CN" altLang="zh-CN" sz="2400" dirty="0" smtClean="0"/>
              <a:t>（</a:t>
            </a:r>
            <a:r>
              <a:rPr lang="en-US" altLang="zh-CN" sz="2400" dirty="0" smtClean="0"/>
              <a:t>2</a:t>
            </a:r>
            <a:r>
              <a:rPr lang="zh-CN" altLang="zh-CN" sz="2400" dirty="0" smtClean="0"/>
              <a:t>）商品价格的虚假表示</a:t>
            </a:r>
            <a:endParaRPr lang="en-US" altLang="zh-CN" sz="2400" dirty="0" smtClean="0"/>
          </a:p>
          <a:p>
            <a:r>
              <a:rPr lang="zh-CN" altLang="zh-CN" sz="2400" dirty="0" smtClean="0"/>
              <a:t>（</a:t>
            </a:r>
            <a:r>
              <a:rPr lang="en-US" altLang="zh-CN" sz="2400" dirty="0" smtClean="0"/>
              <a:t>3</a:t>
            </a:r>
            <a:r>
              <a:rPr lang="zh-CN" altLang="zh-CN" sz="2400" dirty="0" smtClean="0"/>
              <a:t>）引诱性广告宣传行为</a:t>
            </a:r>
            <a:endParaRPr lang="en-US" altLang="zh-CN" sz="2400" dirty="0" smtClean="0"/>
          </a:p>
          <a:p>
            <a:r>
              <a:rPr lang="zh-CN" altLang="zh-CN" sz="2400" dirty="0" smtClean="0"/>
              <a:t>（</a:t>
            </a:r>
            <a:r>
              <a:rPr lang="en-US" altLang="zh-CN" sz="2400" dirty="0" smtClean="0"/>
              <a:t>4</a:t>
            </a:r>
            <a:r>
              <a:rPr lang="zh-CN" altLang="zh-CN" sz="2400" dirty="0" smtClean="0"/>
              <a:t>）诋毁性广告宣传行为</a:t>
            </a:r>
            <a:endParaRPr lang="en-US" altLang="zh-CN" sz="2400" dirty="0" smtClean="0"/>
          </a:p>
          <a:p>
            <a:r>
              <a:rPr lang="zh-CN" altLang="zh-CN" sz="2400" dirty="0" smtClean="0"/>
              <a:t>（</a:t>
            </a:r>
            <a:r>
              <a:rPr lang="en-US" altLang="zh-CN" sz="2400" dirty="0" smtClean="0"/>
              <a:t>5</a:t>
            </a:r>
            <a:r>
              <a:rPr lang="zh-CN" altLang="zh-CN" sz="2400" dirty="0" smtClean="0"/>
              <a:t>）变相广告（不实推荐及不实担保广告）行为</a:t>
            </a:r>
            <a:endParaRPr lang="zh-CN" altLang="zh-CN" sz="2400" dirty="0" smtClean="0"/>
          </a:p>
          <a:p>
            <a:endParaRPr lang="zh-CN" altLang="zh-CN" sz="2400" dirty="0" smtClean="0"/>
          </a:p>
          <a:p>
            <a:endParaRPr lang="zh-CN" altLang="zh-CN" sz="2400" dirty="0" smtClean="0"/>
          </a:p>
          <a:p>
            <a:endParaRPr lang="zh-CN" altLang="zh-CN" sz="2400" dirty="0" smtClean="0"/>
          </a:p>
          <a:p>
            <a:endParaRPr lang="zh-CN" altLang="zh-CN" sz="2400" dirty="0" smtClean="0"/>
          </a:p>
          <a:p>
            <a:endParaRPr lang="zh-CN" altLang="en-US" sz="2400" dirty="0"/>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25633" name="Rectangle 1"/>
          <p:cNvSpPr>
            <a:spLocks noChangeArrowheads="1"/>
          </p:cNvSpPr>
          <p:nvPr/>
        </p:nvSpPr>
        <p:spPr bwMode="auto">
          <a:xfrm>
            <a:off x="827584" y="857232"/>
            <a:ext cx="8316416" cy="686341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、虚假广告宣传行为的认定</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lvl="0" indent="266700" eaLnBrk="0" fontAlgn="base" hangingPunct="0">
              <a:spcBef>
                <a:spcPct val="0"/>
              </a:spcBef>
              <a:spcAft>
                <a:spcPct val="0"/>
              </a:spcAft>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）其主体是商业竞争者。</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lvl="0" indent="266700" eaLnBrk="0" fontAlgn="base" hangingPunct="0">
              <a:spcBef>
                <a:spcPct val="0"/>
              </a:spcBef>
              <a:spcAft>
                <a:spcPct val="0"/>
              </a:spcAft>
            </a:pPr>
            <a:r>
              <a:rPr lang="zh-CN" altLang="zh-CN" sz="2400" dirty="0" smtClean="0"/>
              <a:t>（</a:t>
            </a:r>
            <a:r>
              <a:rPr lang="en-US" altLang="zh-CN" sz="2400" dirty="0" smtClean="0"/>
              <a:t>2</a:t>
            </a:r>
            <a:r>
              <a:rPr lang="zh-CN" altLang="zh-CN" sz="2400" dirty="0" smtClean="0"/>
              <a:t>）其内容表现为虚伪不实。</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r>
              <a:rPr lang="zh-CN" altLang="zh-CN" sz="2400" dirty="0" smtClean="0"/>
              <a:t>（</a:t>
            </a:r>
            <a:r>
              <a:rPr lang="en-US" altLang="zh-CN" sz="2400" dirty="0" smtClean="0"/>
              <a:t>3</a:t>
            </a:r>
            <a:r>
              <a:rPr lang="zh-CN" altLang="zh-CN" sz="2400" dirty="0" smtClean="0"/>
              <a:t>）其后果是引人误解</a:t>
            </a:r>
            <a:endParaRPr lang="en-US" altLang="zh-CN" sz="2400" dirty="0" smtClean="0"/>
          </a:p>
          <a:p>
            <a:r>
              <a:rPr lang="en-US" altLang="zh-CN" sz="2400" dirty="0" smtClean="0"/>
              <a:t>4</a:t>
            </a:r>
            <a:r>
              <a:rPr lang="zh-CN" altLang="zh-CN" sz="2400" dirty="0" smtClean="0"/>
              <a:t>、虚假广告宣传行为的法律责任</a:t>
            </a:r>
            <a:endParaRPr lang="zh-CN" altLang="zh-CN" sz="2400" dirty="0" smtClean="0"/>
          </a:p>
          <a:p>
            <a:r>
              <a:rPr lang="zh-CN" altLang="zh-CN" sz="2400" dirty="0" smtClean="0"/>
              <a:t>（</a:t>
            </a:r>
            <a:r>
              <a:rPr lang="en-US" altLang="zh-CN" sz="2400" dirty="0" smtClean="0"/>
              <a:t>1</a:t>
            </a:r>
            <a:r>
              <a:rPr lang="zh-CN" altLang="zh-CN" sz="2400" dirty="0" smtClean="0"/>
              <a:t>）行政责任</a:t>
            </a:r>
            <a:endParaRPr lang="en-US" altLang="zh-CN" sz="2400" dirty="0" smtClean="0"/>
          </a:p>
          <a:p>
            <a:r>
              <a:rPr lang="zh-CN" altLang="zh-CN" sz="2400" dirty="0" smtClean="0"/>
              <a:t>（</a:t>
            </a:r>
            <a:r>
              <a:rPr lang="en-US" altLang="zh-CN" sz="2400" dirty="0" smtClean="0"/>
              <a:t>2</a:t>
            </a:r>
            <a:r>
              <a:rPr lang="zh-CN" altLang="zh-CN" sz="2400" dirty="0" smtClean="0"/>
              <a:t>）民事赔偿责任</a:t>
            </a:r>
            <a:endParaRPr lang="en-US" altLang="zh-CN" sz="2400" dirty="0" smtClean="0"/>
          </a:p>
          <a:p>
            <a:r>
              <a:rPr lang="zh-CN" altLang="zh-CN" sz="2400" dirty="0" smtClean="0"/>
              <a:t>（</a:t>
            </a:r>
            <a:r>
              <a:rPr lang="en-US" altLang="zh-CN" sz="2400" dirty="0" smtClean="0"/>
              <a:t>3</a:t>
            </a:r>
            <a:r>
              <a:rPr lang="zh-CN" altLang="zh-CN" sz="2400" dirty="0" smtClean="0"/>
              <a:t>）刑事责任</a:t>
            </a:r>
            <a:endParaRPr lang="en-US" altLang="zh-CN" sz="2400" dirty="0" smtClean="0"/>
          </a:p>
          <a:p>
            <a:endParaRPr lang="en-US" altLang="zh-CN" sz="2400" dirty="0" smtClean="0"/>
          </a:p>
          <a:p>
            <a:r>
              <a:rPr lang="zh-CN" altLang="zh-CN" sz="3200" dirty="0" smtClean="0">
                <a:solidFill>
                  <a:schemeClr val="bg2">
                    <a:lumMod val="50000"/>
                  </a:schemeClr>
                </a:solidFill>
              </a:rPr>
              <a:t>（四） 侵犯商业秘密的行为</a:t>
            </a:r>
            <a:endParaRPr lang="zh-CN" altLang="zh-CN" sz="3200" dirty="0" smtClean="0">
              <a:solidFill>
                <a:schemeClr val="bg2">
                  <a:lumMod val="50000"/>
                </a:schemeClr>
              </a:solidFill>
            </a:endParaRPr>
          </a:p>
          <a:p>
            <a:r>
              <a:rPr lang="en-US" altLang="zh-CN" sz="2400" dirty="0" smtClean="0"/>
              <a:t>1</a:t>
            </a:r>
            <a:r>
              <a:rPr lang="zh-CN" altLang="zh-CN" sz="2400" dirty="0" smtClean="0"/>
              <a:t>、商业秘密的概念</a:t>
            </a:r>
            <a:endParaRPr lang="zh-CN" altLang="zh-CN" sz="2400" dirty="0" smtClean="0"/>
          </a:p>
          <a:p>
            <a:r>
              <a:rPr lang="zh-CN" altLang="zh-CN" sz="2400" dirty="0" smtClean="0"/>
              <a:t>商业秘密是指不为公众所知悉、能为权利人带来经济利益、具有实用性并经权利人采取了保密措施的技术信息和经营信息。</a:t>
            </a:r>
            <a:endParaRPr lang="zh-CN" altLang="zh-CN" sz="2400" dirty="0" smtClean="0"/>
          </a:p>
          <a:p>
            <a:endParaRPr lang="zh-CN" altLang="zh-CN" sz="2400" dirty="0" smtClean="0"/>
          </a:p>
          <a:p>
            <a:endParaRPr lang="zh-CN" altLang="zh-CN" sz="2400" dirty="0" smtClean="0"/>
          </a:p>
          <a:p>
            <a:endParaRPr lang="zh-CN" altLang="zh-CN" sz="2400" dirty="0" smtClean="0"/>
          </a:p>
          <a:p>
            <a:pPr lvl="0" indent="266700" eaLnBrk="0" fontAlgn="base" hangingPunct="0">
              <a:spcBef>
                <a:spcPct val="0"/>
              </a:spcBef>
              <a:spcAft>
                <a:spcPct val="0"/>
              </a:spcAft>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27681" name="Rectangle 1"/>
          <p:cNvSpPr>
            <a:spLocks noChangeArrowheads="1"/>
          </p:cNvSpPr>
          <p:nvPr/>
        </p:nvSpPr>
        <p:spPr bwMode="auto">
          <a:xfrm>
            <a:off x="899592" y="1142984"/>
            <a:ext cx="8244408" cy="526297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商业秘密具有以下四个法律特征：</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）秘密性。即技术信息和经营信息不为公众所知悉，这是商业秘密的本质特征。</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）实用性。即技术信息和经营信息能给权利人带来实际的或潜在的经济利益及竞争优势。实用性是商业秘密的价值所在。</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）保密性。即权利人对技术信息和经营信息采取了保密措施。权利人是否采取了保密措施不仅是技术信息或经营信息能否成为商业秘密的条件，也是寻求法律保护的前提。</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）信息性。商业秘密的范围只包括具有信息性质的技术信息和经营信息。</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28705" name="Rectangle 1"/>
          <p:cNvSpPr>
            <a:spLocks noChangeArrowheads="1"/>
          </p:cNvSpPr>
          <p:nvPr/>
        </p:nvSpPr>
        <p:spPr bwMode="auto">
          <a:xfrm>
            <a:off x="899592" y="1714488"/>
            <a:ext cx="7740352" cy="452431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、侵犯商业秘密的表现形式</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反不正当竞争法</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的第</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10</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条第</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款、第</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款，共规定了四种表现形式：①以盗窃、利诱、胁迫或者 其他不正当竞争手段获取权利人的商业秘密。</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pP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②披露、使用或允许他人使用行为人以盗窃、利诱或其他不正当手段获取的权利人的商业秘密。</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pP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③违反约定或违反权利人有关保密的义务。</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④第三人明知或应知对方是通过上述违法行为所获得的商业秘密，仍然从其手中获取商业秘密。</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29729" name="Rectangle 1"/>
          <p:cNvSpPr>
            <a:spLocks noChangeArrowheads="1"/>
          </p:cNvSpPr>
          <p:nvPr/>
        </p:nvSpPr>
        <p:spPr bwMode="auto">
          <a:xfrm>
            <a:off x="755576" y="1357298"/>
            <a:ext cx="8388424" cy="513986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3200" b="0" i="0" u="none" strike="noStrike" cap="none" normalizeH="0" baseline="0" dirty="0" smtClean="0">
                <a:ln>
                  <a:noFill/>
                </a:ln>
                <a:solidFill>
                  <a:schemeClr val="bg2">
                    <a:lumMod val="50000"/>
                  </a:schemeClr>
                </a:solidFill>
                <a:effectLst/>
                <a:latin typeface="宋体" panose="02010600030101010101" pitchFamily="2" charset="-122"/>
                <a:ea typeface="宋体" panose="02010600030101010101" pitchFamily="2" charset="-122"/>
                <a:cs typeface="Times New Roman" panose="02020603050405020304" pitchFamily="18" charset="0"/>
              </a:rPr>
              <a:t>（五）低价倾销行为</a:t>
            </a:r>
            <a:endParaRPr kumimoji="0" lang="en-US" altLang="zh-CN" sz="3200" b="0" i="0" u="none" strike="noStrike" cap="none" normalizeH="0" baseline="0" dirty="0" smtClean="0">
              <a:ln>
                <a:noFill/>
              </a:ln>
              <a:solidFill>
                <a:schemeClr val="bg2">
                  <a:lumMod val="50000"/>
                </a:schemeClr>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endParaRPr kumimoji="0" lang="zh-CN" sz="3200" b="0" i="0" u="none" strike="noStrike" cap="none" normalizeH="0" baseline="0" dirty="0" smtClean="0">
              <a:ln>
                <a:noFill/>
              </a:ln>
              <a:solidFill>
                <a:schemeClr val="bg2">
                  <a:lumMod val="50000"/>
                </a:schemeClr>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、低价倾销行为的概念</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低价倾销行为，是指经营者以排挤竞争对手为目的而采取的以低于成本的价格销售商品的不正当竞争行为。</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、低价倾销行为构成要件</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根据</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反不正当竞争法</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第</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11</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条、</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价格法</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第</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14</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条以及国家计划发展委员会发布并实施的</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关于制止低价倾销行为的规定</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的要求，低价倾销行为具有如下构成要件：</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）行为主体是处于卖方地位的经营者；</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）经营者实施了低价倾销行为；</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）行为的目的是排挤惊蛰对手以独占市场。</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30753" name="Rectangle 1"/>
          <p:cNvSpPr>
            <a:spLocks noChangeArrowheads="1"/>
          </p:cNvSpPr>
          <p:nvPr/>
        </p:nvSpPr>
        <p:spPr bwMode="auto">
          <a:xfrm>
            <a:off x="899592" y="1142984"/>
            <a:ext cx="8244408" cy="526297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（六）搭售与附加不合理条件的行为</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、搭售与附加不合理条件行为的含义及特征</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所谓搭售商品或附加其他不合理条件是指经营者利用其经济优势，违背购买者的意愿，在销售一种商品或提供一种服务时，要求购买者以购买另一种商品或接受另一种服务为条件，或者就商品或服务的价格、销售对象、销售地区等附加不合理的条件。</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搭售与附加不合理条件行为有以下几个特征：</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）实施的主体是具有经济优势地位的经营者，他们或者手中有俏货，或者有货源，或者有独占的经营条件，离开这些他们就无法搭售或附加其他不合理条件。</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）从主观上来看，违背了购买者的意愿。</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）实施了搭售或附加不合理条件的具体行为。</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211144" cy="706090"/>
          </a:xfrm>
        </p:spPr>
        <p:txBody>
          <a:bodyPr>
            <a:normAutofit fontScale="90000"/>
          </a:bodyPr>
          <a:lstStyle/>
          <a:p>
            <a:endParaRPr lang="zh-CN" altLang="en-US" dirty="0"/>
          </a:p>
        </p:txBody>
      </p:sp>
      <p:sp>
        <p:nvSpPr>
          <p:cNvPr id="331777" name="Rectangle 1"/>
          <p:cNvSpPr>
            <a:spLocks noChangeArrowheads="1"/>
          </p:cNvSpPr>
          <p:nvPr/>
        </p:nvSpPr>
        <p:spPr bwMode="auto">
          <a:xfrm>
            <a:off x="971600" y="1000108"/>
            <a:ext cx="8172400" cy="600164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、搭售与附加不合理条件行为构成要件</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13335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）行为的主体为销售经营者，因为只有销售经营者才有条件实施搭售行为。</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13335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）行为人主观上具有实施违法搭售行为的过错。</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13335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）行为人实施了违法搭售的行为</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13335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）所搭售的条件必须是不合理的。</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13335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）搭售时利用了自己的经济优势，而不是一般的方法</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r>
              <a:rPr kumimoji="0" lang="zh-CN" altLang="en-US" sz="3200" b="0" i="0" u="none" strike="noStrike" cap="none" normalizeH="0" baseline="0" dirty="0" smtClean="0">
                <a:ln>
                  <a:noFill/>
                </a:ln>
                <a:solidFill>
                  <a:schemeClr val="bg2">
                    <a:lumMod val="50000"/>
                  </a:schemeClr>
                </a:solidFill>
                <a:effectLst/>
                <a:latin typeface="宋体" panose="02010600030101010101" pitchFamily="2" charset="-122"/>
                <a:ea typeface="宋体" panose="02010600030101010101" pitchFamily="2" charset="-122"/>
                <a:cs typeface="Times New Roman" panose="02020603050405020304" pitchFamily="18" charset="0"/>
              </a:rPr>
              <a:t>（七）不正当的有奖销售行为</a:t>
            </a:r>
            <a:endParaRPr kumimoji="0" lang="en-US" altLang="zh-CN" sz="3200" b="0" i="0" u="none" strike="noStrike" cap="none" normalizeH="0" baseline="0" dirty="0" smtClean="0">
              <a:ln>
                <a:noFill/>
              </a:ln>
              <a:solidFill>
                <a:schemeClr val="bg2">
                  <a:lumMod val="50000"/>
                </a:schemeClr>
              </a:solidFill>
              <a:effectLst/>
              <a:latin typeface="宋体" panose="02010600030101010101" pitchFamily="2" charset="-122"/>
              <a:ea typeface="宋体" panose="02010600030101010101" pitchFamily="2" charset="-122"/>
              <a:cs typeface="Times New Roman" panose="02020603050405020304" pitchFamily="18" charset="0"/>
            </a:endParaRPr>
          </a:p>
          <a:p>
            <a:endParaRPr lang="en-US" altLang="zh-CN" sz="3200" dirty="0" smtClean="0">
              <a:solidFill>
                <a:schemeClr val="bg2">
                  <a:lumMod val="50000"/>
                </a:schemeClr>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sz="2400" dirty="0" smtClean="0"/>
              <a:t>1</a:t>
            </a:r>
            <a:r>
              <a:rPr lang="zh-CN" altLang="zh-CN" sz="2400" dirty="0" smtClean="0"/>
              <a:t>、不正当的有奖销售行为的概念</a:t>
            </a:r>
            <a:endParaRPr lang="zh-CN" altLang="zh-CN" sz="2400" dirty="0" smtClean="0"/>
          </a:p>
          <a:p>
            <a:r>
              <a:rPr lang="zh-CN" altLang="zh-CN" sz="2400" dirty="0" smtClean="0"/>
              <a:t>不正当有奖销售行为，是指经营者在销售商品或者提供服务时，以欺骗或者其他不正当的手段附带性地向购买者提供物品、金钱或者其他经济上利益的行为。</a:t>
            </a:r>
            <a:endParaRPr lang="zh-CN" altLang="zh-CN" sz="2400" dirty="0" smtClean="0"/>
          </a:p>
          <a:p>
            <a:pPr marL="0" marR="0" lvl="0" indent="133350" algn="l" defTabSz="914400" rtl="0" eaLnBrk="0" fontAlgn="base" latinLnBrk="0" hangingPunct="0">
              <a:lnSpc>
                <a:spcPct val="100000"/>
              </a:lnSpc>
              <a:spcBef>
                <a:spcPct val="0"/>
              </a:spcBef>
              <a:spcAft>
                <a:spcPct val="0"/>
              </a:spcAft>
              <a:buClrTx/>
              <a:buSzTx/>
              <a:buFontTx/>
              <a:buNone/>
            </a:pPr>
            <a:endParaRPr kumimoji="0" lang="zh-CN" altLang="en-US" sz="3200" b="0" i="0" u="none" strike="noStrike" cap="none" normalizeH="0" baseline="0" dirty="0" smtClean="0">
              <a:ln>
                <a:noFill/>
              </a:ln>
              <a:solidFill>
                <a:schemeClr val="bg2">
                  <a:lumMod val="50000"/>
                </a:schemeClr>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矩形 2"/>
          <p:cNvSpPr/>
          <p:nvPr/>
        </p:nvSpPr>
        <p:spPr>
          <a:xfrm>
            <a:off x="971600" y="1556792"/>
            <a:ext cx="7920880" cy="5663089"/>
          </a:xfrm>
          <a:prstGeom prst="rect">
            <a:avLst/>
          </a:prstGeom>
        </p:spPr>
        <p:txBody>
          <a:bodyPr wrap="square">
            <a:spAutoFit/>
          </a:bodyPr>
          <a:lstStyle/>
          <a:p>
            <a:r>
              <a:rPr lang="en-US" altLang="zh-CN" sz="2400" dirty="0" smtClean="0"/>
              <a:t>2</a:t>
            </a:r>
            <a:r>
              <a:rPr lang="zh-CN" altLang="zh-CN" sz="2400" dirty="0" smtClean="0"/>
              <a:t>、不正当有奖销售行为的表现形式</a:t>
            </a:r>
            <a:endParaRPr lang="en-US" altLang="zh-CN" sz="2400" dirty="0" smtClean="0"/>
          </a:p>
          <a:p>
            <a:r>
              <a:rPr lang="zh-CN" altLang="zh-CN" sz="2400" dirty="0" smtClean="0"/>
              <a:t>下列行为属于不正当有奖销售行为：</a:t>
            </a:r>
            <a:endParaRPr lang="en-US" altLang="zh-CN" sz="2400" dirty="0" smtClean="0"/>
          </a:p>
          <a:p>
            <a:r>
              <a:rPr lang="zh-CN" altLang="zh-CN" sz="2400" dirty="0" smtClean="0"/>
              <a:t>⑴采用谎称有奖或故意让内定人员中奖的欺骗方式进行有奖销售；</a:t>
            </a:r>
            <a:endParaRPr lang="en-US" altLang="zh-CN" sz="2400" dirty="0" smtClean="0"/>
          </a:p>
          <a:p>
            <a:r>
              <a:rPr lang="zh-CN" altLang="zh-CN" sz="2400" dirty="0" smtClean="0"/>
              <a:t>⑵利用有奖销售的手段推销质次价高的商品；</a:t>
            </a:r>
            <a:endParaRPr lang="en-US" altLang="zh-CN" sz="2400" dirty="0" smtClean="0"/>
          </a:p>
          <a:p>
            <a:r>
              <a:rPr lang="zh-CN" altLang="zh-CN" sz="2400" dirty="0" smtClean="0"/>
              <a:t>⑶抽奖式有奖销售</a:t>
            </a:r>
            <a:r>
              <a:rPr lang="en-US" altLang="zh-CN" sz="2400" dirty="0" smtClean="0"/>
              <a:t>,</a:t>
            </a:r>
            <a:r>
              <a:rPr lang="zh-CN" altLang="zh-CN" sz="2400" dirty="0" smtClean="0"/>
              <a:t>最高的金额超过</a:t>
            </a:r>
            <a:r>
              <a:rPr lang="en-US" altLang="zh-CN" sz="2400" dirty="0" smtClean="0"/>
              <a:t>5000</a:t>
            </a:r>
            <a:r>
              <a:rPr lang="zh-CN" altLang="zh-CN" sz="2400" dirty="0" smtClean="0"/>
              <a:t>元的有奖销售行为。</a:t>
            </a:r>
            <a:endParaRPr lang="en-US" altLang="zh-CN" sz="2400" dirty="0" smtClean="0"/>
          </a:p>
          <a:p>
            <a:endParaRPr lang="en-US" altLang="zh-CN" sz="2400" dirty="0" smtClean="0"/>
          </a:p>
          <a:p>
            <a:r>
              <a:rPr lang="zh-CN" altLang="zh-CN" sz="3200" dirty="0" smtClean="0">
                <a:solidFill>
                  <a:schemeClr val="bg2">
                    <a:lumMod val="50000"/>
                  </a:schemeClr>
                </a:solidFill>
              </a:rPr>
              <a:t> （八）商业诽谤行为</a:t>
            </a:r>
            <a:endParaRPr lang="zh-CN" altLang="zh-CN" sz="3200" dirty="0" smtClean="0">
              <a:solidFill>
                <a:schemeClr val="bg2">
                  <a:lumMod val="50000"/>
                </a:schemeClr>
              </a:solidFill>
            </a:endParaRPr>
          </a:p>
          <a:p>
            <a:r>
              <a:rPr lang="en-US" altLang="zh-CN" sz="2400" dirty="0" smtClean="0"/>
              <a:t>1</a:t>
            </a:r>
            <a:r>
              <a:rPr lang="zh-CN" altLang="zh-CN" sz="2400" dirty="0" smtClean="0"/>
              <a:t>、商业诽谤行为的定义及特征</a:t>
            </a:r>
            <a:endParaRPr lang="zh-CN" altLang="zh-CN" sz="2400" dirty="0" smtClean="0"/>
          </a:p>
          <a:p>
            <a:r>
              <a:rPr lang="zh-CN" altLang="zh-CN" sz="2400" dirty="0" smtClean="0"/>
              <a:t>商业诽谤行为也称诋毁竞争对手的行为，是指经营者自己或利用他人，通过捏造、散布虚伪事实等手段，对竞争对手的商业信誉进行恶意的诋毁、贬低，以削弱其市场竞争能力，并为自己谋取不正当利益的行为。</a:t>
            </a:r>
            <a:endParaRPr lang="zh-CN" altLang="zh-CN" sz="2400" dirty="0" smtClean="0"/>
          </a:p>
          <a:p>
            <a:endParaRPr lang="zh-CN" altLang="zh-CN" sz="2400" dirty="0" smtClean="0"/>
          </a:p>
          <a:p>
            <a:endParaRPr lang="zh-CN" altLang="zh-CN" dirty="0" smtClean="0"/>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32801" name="Rectangle 1"/>
          <p:cNvSpPr>
            <a:spLocks noChangeArrowheads="1"/>
          </p:cNvSpPr>
          <p:nvPr/>
        </p:nvSpPr>
        <p:spPr bwMode="auto">
          <a:xfrm>
            <a:off x="611560" y="1904057"/>
            <a:ext cx="8820472" cy="341632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商业诽谤行为的特征：</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）商业诽谤的实施主体是经营者。</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）行为人主观上是出于故意。</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）侵害的客体是特定经营者的商誉权。这包括两层含义，一是侵犯了他人的商誉权，二是这种商誉权应当为特定的某一个具体的市场主体所拥有。</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4</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）客观上表现为捏造、散布损害他人商誉权的虚假事实。这一行为包括两种具体的行为，一是捏造虚假事实的行为，一是散布虚假事实的行为。</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fontScale="90000"/>
          </a:bodyPr>
          <a:lstStyle/>
          <a:p>
            <a:r>
              <a:rPr lang="zh-CN" altLang="zh-CN" sz="4000" b="1" dirty="0" smtClean="0"/>
              <a:t>第二节</a:t>
            </a:r>
            <a:r>
              <a:rPr lang="en-US" altLang="zh-CN" sz="4000" b="1" dirty="0" smtClean="0"/>
              <a:t>  </a:t>
            </a:r>
            <a:r>
              <a:rPr lang="zh-CN" altLang="zh-CN" sz="4000" b="1" dirty="0" smtClean="0"/>
              <a:t>个人独资企业法</a:t>
            </a:r>
            <a:br>
              <a:rPr lang="zh-CN" altLang="zh-CN" b="1" dirty="0" smtClean="0"/>
            </a:br>
            <a:endParaRPr lang="zh-CN" altLang="en-US" dirty="0"/>
          </a:p>
        </p:txBody>
      </p:sp>
      <p:sp>
        <p:nvSpPr>
          <p:cNvPr id="1025" name="Rectangle 1"/>
          <p:cNvSpPr>
            <a:spLocks noChangeArrowheads="1"/>
          </p:cNvSpPr>
          <p:nvPr/>
        </p:nvSpPr>
        <p:spPr bwMode="auto">
          <a:xfrm>
            <a:off x="857224" y="1450276"/>
            <a:ext cx="7854728" cy="538480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（二）受托人或被聘用人不得从事下列行为：</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1.利用职务之便，索取或收受贿赂；</a:t>
            </a:r>
            <a:endParaRPr kumimoji="0" lang="zh-CN" sz="24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2.利用职务或工作上的便利侵占企业财产；</a:t>
            </a:r>
            <a:endParaRPr kumimoji="0" lang="zh-CN" sz="24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3.挪用企业资金归个人使用或借贷给他人；</a:t>
            </a:r>
            <a:endParaRPr kumimoji="0" lang="zh-CN" sz="24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4.擅自将企业资金以个人名义或以他人名义开立账户存储；</a:t>
            </a:r>
            <a:endParaRPr kumimoji="0" lang="zh-CN" sz="24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5.擅自以企业财产提供担保；</a:t>
            </a:r>
            <a:endParaRPr kumimoji="0" lang="zh-CN" sz="24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6.未经投资人同意，从事与本企业相竞争的业务；</a:t>
            </a:r>
            <a:endParaRPr kumimoji="0" lang="zh-CN" sz="24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7.未经投资人同意，同本企业订立合同或进行交易；</a:t>
            </a:r>
            <a:endParaRPr kumimoji="0" lang="zh-CN" sz="24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8.未经投资人同意，擅自将企业商标或知识产权转让给他人使用；</a:t>
            </a:r>
            <a:endParaRPr kumimoji="0" lang="zh-CN" sz="24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9.泄露企业的商业秘密；</a:t>
            </a:r>
            <a:endParaRPr kumimoji="0" lang="zh-CN" sz="24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10.法律、行政法规规定禁止的其他行为。</a:t>
            </a:r>
            <a:endParaRPr kumimoji="0" lang="zh-CN" sz="24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355160" cy="490066"/>
          </a:xfrm>
        </p:spPr>
        <p:txBody>
          <a:bodyPr>
            <a:normAutofit fontScale="90000"/>
          </a:bodyPr>
          <a:lstStyle/>
          <a:p>
            <a:endParaRPr lang="zh-CN" altLang="en-US" dirty="0"/>
          </a:p>
        </p:txBody>
      </p:sp>
      <p:sp>
        <p:nvSpPr>
          <p:cNvPr id="334849" name="Rectangle 1"/>
          <p:cNvSpPr>
            <a:spLocks noChangeArrowheads="1"/>
          </p:cNvSpPr>
          <p:nvPr/>
        </p:nvSpPr>
        <p:spPr bwMode="auto">
          <a:xfrm>
            <a:off x="683568" y="1052736"/>
            <a:ext cx="8460432" cy="6124754"/>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、商业诽谤的具体表现</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在现实经济生活中，商业诽谤的表现形式是多种多样的。大体上，从商业诽谤的具体手段的不同，可以将商业诽谤归纳为以下几类：</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）产品附属资料中的商业诽谤；</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）产品交易中的商业诽谤；</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）新闻、广告中的商业诽谤；</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）直接在公众中散布谣言；</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）组织、唆使、利用他人进行商业诽谤。</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endParaRPr lang="en-US" altLang="zh-CN" sz="2400" dirty="0" smtClean="0">
              <a:latin typeface="宋体" panose="02010600030101010101" pitchFamily="2" charset="-122"/>
              <a:ea typeface="宋体" panose="02010600030101010101" pitchFamily="2" charset="-122"/>
              <a:cs typeface="Times New Roman" panose="02020603050405020304" pitchFamily="18" charset="0"/>
            </a:endParaRPr>
          </a:p>
          <a:p>
            <a:r>
              <a:rPr lang="zh-CN" altLang="zh-CN" sz="2400" dirty="0" smtClean="0"/>
              <a:t> </a:t>
            </a:r>
            <a:r>
              <a:rPr lang="zh-CN" altLang="zh-CN" sz="3200" dirty="0" smtClean="0">
                <a:solidFill>
                  <a:schemeClr val="bg2">
                    <a:lumMod val="50000"/>
                  </a:schemeClr>
                </a:solidFill>
              </a:rPr>
              <a:t>（九）违反法律规定的招投标行为</a:t>
            </a:r>
            <a:endParaRPr lang="zh-CN" altLang="zh-CN" sz="2400" dirty="0" smtClean="0">
              <a:solidFill>
                <a:schemeClr val="bg2">
                  <a:lumMod val="50000"/>
                </a:schemeClr>
              </a:solidFill>
            </a:endParaRPr>
          </a:p>
          <a:p>
            <a:r>
              <a:rPr lang="en-US" altLang="zh-CN" sz="2400" dirty="0" smtClean="0"/>
              <a:t>1</a:t>
            </a:r>
            <a:r>
              <a:rPr lang="zh-CN" altLang="zh-CN" sz="2400" dirty="0" smtClean="0"/>
              <a:t>、违反法律规定的招投标行为的概念</a:t>
            </a:r>
            <a:endParaRPr lang="zh-CN" altLang="zh-CN" sz="2400" dirty="0" smtClean="0"/>
          </a:p>
          <a:p>
            <a:r>
              <a:rPr lang="zh-CN" altLang="zh-CN" sz="2400" dirty="0" smtClean="0"/>
              <a:t>违反法律规定的招标投标行为是指投标者相互串通投标，投标者和招标者相互勾结，排挤竞争对手的公平竞争的行为。</a:t>
            </a:r>
            <a:endParaRPr lang="zh-CN" altLang="zh-CN" sz="2400" dirty="0" smtClean="0"/>
          </a:p>
          <a:p>
            <a:pPr marL="0" marR="0" lvl="0" indent="200025"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35873" name="Rectangle 1"/>
          <p:cNvSpPr>
            <a:spLocks noChangeArrowheads="1"/>
          </p:cNvSpPr>
          <p:nvPr/>
        </p:nvSpPr>
        <p:spPr bwMode="auto">
          <a:xfrm>
            <a:off x="755576" y="1516142"/>
            <a:ext cx="8388424" cy="4154984"/>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、违反法律规定招投标行为的表现</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lvl="0" indent="200025" eaLnBrk="0" fontAlgn="base" hangingPunct="0">
              <a:spcBef>
                <a:spcPct val="0"/>
              </a:spcBef>
              <a:spcAft>
                <a:spcPct val="0"/>
              </a:spcAft>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）投标者串通投标，抬高标价或压低标价的行为。这类行为的行为主体是投标者，而且是所有参加投标的投标人共同实施的，其目的是为了避免相互间竞争，或协议轮流在类似项目中中标，共同损害招标人的利益</a:t>
            </a:r>
            <a:r>
              <a:rPr kumimoji="0" lang="zh-CN" altLang="en-US" sz="1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a:t>
            </a:r>
            <a:r>
              <a:rPr kumimoji="0" lang="zh-CN" altLang="en-US" sz="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endParaRPr kumimoji="0" lang="en-US" altLang="zh-CN" sz="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lvl="0" indent="200025" eaLnBrk="0" fontAlgn="base" hangingPunct="0">
              <a:spcBef>
                <a:spcPct val="0"/>
              </a:spcBef>
              <a:spcAft>
                <a:spcPct val="0"/>
              </a:spcAft>
            </a:pPr>
            <a:endParaRPr lang="en-US" altLang="zh-CN" sz="2400" dirty="0" smtClean="0"/>
          </a:p>
          <a:p>
            <a:pPr lvl="0" indent="200025" eaLnBrk="0" fontAlgn="base" hangingPunct="0">
              <a:spcBef>
                <a:spcPct val="0"/>
              </a:spcBef>
              <a:spcAft>
                <a:spcPct val="0"/>
              </a:spcAft>
            </a:pPr>
            <a:r>
              <a:rPr lang="zh-CN" altLang="zh-CN" sz="2400" dirty="0" smtClean="0"/>
              <a:t>（</a:t>
            </a:r>
            <a:r>
              <a:rPr lang="en-US" altLang="zh-CN" sz="2400" dirty="0" smtClean="0"/>
              <a:t>2</a:t>
            </a:r>
            <a:r>
              <a:rPr lang="zh-CN" altLang="zh-CN" sz="2400" dirty="0" smtClean="0"/>
              <a:t>）投标者和招标者相互勾结，以排挤竞争对手的行为。与前一类行为不同的是，这类不正当竞争行为的主体是招标者和特定的投标者共同实施的，其目的是为了排挤该投标者的竞争对手，所造成的后果则是招标投标流于形式，损害其他投标人的利益。</a:t>
            </a:r>
            <a:endPar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36897" name="Rectangle 1"/>
          <p:cNvSpPr>
            <a:spLocks noChangeArrowheads="1"/>
          </p:cNvSpPr>
          <p:nvPr/>
        </p:nvSpPr>
        <p:spPr bwMode="auto">
          <a:xfrm>
            <a:off x="611560" y="1310571"/>
            <a:ext cx="8532440" cy="538609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3200" b="0" i="0" u="none" strike="noStrike" cap="none" normalizeH="0" baseline="0" dirty="0" smtClean="0">
                <a:ln>
                  <a:noFill/>
                </a:ln>
                <a:solidFill>
                  <a:schemeClr val="bg2">
                    <a:lumMod val="50000"/>
                  </a:schemeClr>
                </a:solidFill>
                <a:effectLst/>
                <a:latin typeface="宋体" panose="02010600030101010101" pitchFamily="2" charset="-122"/>
                <a:ea typeface="宋体" panose="02010600030101010101" pitchFamily="2" charset="-122"/>
                <a:cs typeface="Times New Roman" panose="02020603050405020304" pitchFamily="18" charset="0"/>
              </a:rPr>
              <a:t>（十）政府部门的限制竞争行为</a:t>
            </a:r>
            <a:endParaRPr kumimoji="0" lang="zh-CN" sz="3200" b="0" i="0" u="none" strike="noStrike" cap="none" normalizeH="0" baseline="0" dirty="0" smtClean="0">
              <a:ln>
                <a:noFill/>
              </a:ln>
              <a:solidFill>
                <a:schemeClr val="bg2">
                  <a:lumMod val="50000"/>
                </a:schemeClr>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、政府部门限制竞争行为的含义</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政府部门限制竞争行为是指政府及其所属部门滥用行政权力，限定他人购买其指定的经营者的商品，限制其他经营者正当的经营活动，限制外地商品进入本地市场，或者本地商品流向外地市场的行为。</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、政府部门限制竞争行为的表现</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根据</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反不正当竞争法</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第</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7</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条的规定，政府及其所属部门滥用行政权力限制竞争的行为有：</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、限定他人购买其指定的经营者的商品；</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、限制其他经营者正当的经营活动；</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、限制外地商品进入本地市场；</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、限制本地商品流向外地市场。</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37921" name="Rectangle 1"/>
          <p:cNvSpPr>
            <a:spLocks noChangeArrowheads="1"/>
          </p:cNvSpPr>
          <p:nvPr/>
        </p:nvSpPr>
        <p:spPr bwMode="auto">
          <a:xfrm>
            <a:off x="611560" y="1916832"/>
            <a:ext cx="8532440" cy="3662541"/>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bg2">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二、对不正当竞争行为的监督检查</a:t>
            </a:r>
            <a:endParaRPr kumimoji="0" lang="en-US" altLang="zh-CN" sz="3200" b="1" i="0" u="none" strike="noStrike" cap="none" normalizeH="0" baseline="0" dirty="0" smtClean="0">
              <a:ln>
                <a:noFill/>
              </a:ln>
              <a:solidFill>
                <a:schemeClr val="bg2">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sz="3200" b="0" i="0" u="none" strike="noStrike" cap="none" normalizeH="0" baseline="0" dirty="0" smtClean="0">
              <a:ln>
                <a:noFill/>
              </a:ln>
              <a:solidFill>
                <a:schemeClr val="bg2">
                  <a:lumMod val="50000"/>
                </a:schemeClr>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我国</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反不正当竞争法</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第</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条第</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款规定：</a:t>
            </a:r>
            <a:r>
              <a:rPr kumimoji="0" lang="zh-CN" altLang="en-US" sz="24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县级以上人民政府工商行政管理部门对不正当竞争行为进行监督检查；法律、行政法规规定由其他部门监督检查的，依照其规定。</a:t>
            </a:r>
            <a:r>
              <a:rPr kumimoji="0" lang="zh-CN" altLang="en-US" sz="24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第</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16</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条再次重申：</a:t>
            </a:r>
            <a:r>
              <a:rPr kumimoji="0" lang="zh-CN" altLang="en-US" sz="24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县级以上监督检查部门对不正当竞争行为可以进行监督检查。</a:t>
            </a:r>
            <a:r>
              <a:rPr kumimoji="0" lang="zh-CN" altLang="en-US" sz="2400" b="0" i="0" u="none" strike="noStrike" cap="none" normalizeH="0" baseline="0" dirty="0" smtClean="0">
                <a:ln>
                  <a:noFill/>
                </a:ln>
                <a:solidFill>
                  <a:schemeClr val="tx1"/>
                </a:solidFill>
                <a:effectLst/>
                <a:latin typeface="Arial" panose="020B0604020202020204"/>
                <a:ea typeface="宋体" panose="02010600030101010101" pitchFamily="2" charset="-122"/>
                <a:cs typeface="Times New Roman" panose="02020603050405020304" pitchFamily="18" charset="0"/>
              </a:rPr>
              <a:t>”</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由此可见，我国对不正当竞争行为的监督检查机关有两类：一是县级以上人民政府工商行政管理部门；二是县级以上依照法律、行政法规规定的其他智能部门。</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 反垄断法</a:t>
            </a:r>
            <a:endParaRPr lang="zh-CN" altLang="en-US"/>
          </a:p>
        </p:txBody>
      </p:sp>
      <p:sp>
        <p:nvSpPr>
          <p:cNvPr id="337921" name="Rectangle 1"/>
          <p:cNvSpPr>
            <a:spLocks noChangeArrowheads="1"/>
          </p:cNvSpPr>
          <p:nvPr/>
        </p:nvSpPr>
        <p:spPr bwMode="auto">
          <a:xfrm>
            <a:off x="558855" y="1714515"/>
            <a:ext cx="8532440" cy="464629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bg2">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一、反垄断法概述</a:t>
            </a:r>
            <a:endParaRPr kumimoji="0" lang="zh-CN" sz="3200" b="1" i="0" u="none" strike="noStrike" cap="none" normalizeH="0" baseline="0" dirty="0" smtClean="0">
              <a:ln>
                <a:noFill/>
              </a:ln>
              <a:solidFill>
                <a:schemeClr val="bg2">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1、垄断</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    垄断是与竞争相对立的范畴。垄断是自由竞争条件下生产高度集中的必然结果。法律上的垄断概念，是指经营者以独占、通过合谋协议或有组织的联合行动等方式，凭借经济优势或行政权力，操纵或支配市场，限制和排斥竞争的行为。</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2、反垄断法</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    反垄断法是指调整市场主体的垄断行为和限制竞争过程中所发生的各种社会关系的法律规范的总称。《中华人民共和国反垄断法》（以下简称《反垄断法》），是由第十届全国人民代表大会常务委员会第二十九次会议于2007年8月30日通过，2008年8月1日起实行。</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 反垄断法</a:t>
            </a:r>
            <a:endParaRPr lang="zh-CN" altLang="en-US"/>
          </a:p>
        </p:txBody>
      </p:sp>
      <p:sp>
        <p:nvSpPr>
          <p:cNvPr id="337921" name="Rectangle 1"/>
          <p:cNvSpPr>
            <a:spLocks noChangeArrowheads="1"/>
          </p:cNvSpPr>
          <p:nvPr/>
        </p:nvSpPr>
        <p:spPr bwMode="auto">
          <a:xfrm>
            <a:off x="558855" y="1345262"/>
            <a:ext cx="8532440" cy="538480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bg2">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二、垄断行为</a:t>
            </a:r>
            <a:endParaRPr kumimoji="0" lang="zh-CN" sz="3200" b="1" i="0" u="none" strike="noStrike" cap="none" normalizeH="0" baseline="0" dirty="0" smtClean="0">
              <a:ln>
                <a:noFill/>
              </a:ln>
              <a:solidFill>
                <a:schemeClr val="bg2">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1、垄断协议</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垄断协议，也称限制竞争协议、联合限制竞争行为，是指两个或两个以上经营者排除、限制竞争的协议、决定或者其他协同行为。经营者达成垄断协议是实现市场垄断最直接、最主要的一种方式，垄断协议往往造成固定价格、划分市场以及阻碍、限制其他经营者进入市场等排除、限制竞争的后果。因此，各国和地区的反垄断法都将其作为规制重点。</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（1）垄断协议的类型</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根据参与垄断协议的经营者之间是否具有竞争关系，一般将垄断协议分为横向垄断协议和纵向垄断协议。</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（2）垄断协议的豁免</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（3）行业协会的禁止行为</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 反垄断法</a:t>
            </a:r>
            <a:endParaRPr lang="zh-CN" altLang="en-US"/>
          </a:p>
        </p:txBody>
      </p:sp>
      <p:sp>
        <p:nvSpPr>
          <p:cNvPr id="337921" name="Rectangle 1"/>
          <p:cNvSpPr>
            <a:spLocks noChangeArrowheads="1"/>
          </p:cNvSpPr>
          <p:nvPr/>
        </p:nvSpPr>
        <p:spPr bwMode="auto">
          <a:xfrm>
            <a:off x="558855" y="1037287"/>
            <a:ext cx="8532440" cy="600075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2、滥用市场支配地</a:t>
            </a:r>
            <a:endPar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（1）市场支配地位的概念和认定</a:t>
            </a:r>
            <a:endPar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（2）滥用市场支配地位行为的规制</a:t>
            </a:r>
            <a:endPar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3、经营者集中</a:t>
            </a:r>
            <a:endPar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（1）经营者集中的概念和表现形式</a:t>
            </a:r>
            <a:endPar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（2）经营者集中的申报</a:t>
            </a:r>
            <a:endPar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 （3）经营者集中的审查</a:t>
            </a:r>
            <a:endPar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4、滥用行政权力排除、限制竞争</a:t>
            </a:r>
            <a:endPar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三、反垄断法实施机制</a:t>
            </a:r>
            <a:endPar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1、反垄断执法机构</a:t>
            </a:r>
            <a:endPar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2、反垄断调查</a:t>
            </a:r>
            <a:endPar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3、垄断行为的法律责任</a:t>
            </a:r>
            <a:endPar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0"/>
            <a:ext cx="6253488" cy="1417638"/>
          </a:xfrm>
        </p:spPr>
        <p:txBody>
          <a:bodyPr>
            <a:normAutofit fontScale="90000"/>
          </a:bodyPr>
          <a:lstStyle/>
          <a:p>
            <a:r>
              <a:rPr lang="zh-CN" altLang="zh-CN" b="1" dirty="0" smtClean="0"/>
              <a:t>第八章</a:t>
            </a:r>
            <a:r>
              <a:rPr lang="en-US" altLang="zh-CN" b="1" dirty="0" smtClean="0"/>
              <a:t>  </a:t>
            </a:r>
            <a:r>
              <a:rPr lang="zh-CN" altLang="zh-CN" b="1" dirty="0" smtClean="0"/>
              <a:t>产品质量法</a:t>
            </a:r>
            <a:br>
              <a:rPr lang="zh-CN" altLang="zh-CN" b="1" dirty="0" smtClean="0"/>
            </a:br>
            <a:endParaRPr lang="zh-CN" altLang="en-US" dirty="0"/>
          </a:p>
        </p:txBody>
      </p:sp>
      <p:sp>
        <p:nvSpPr>
          <p:cNvPr id="3" name="圆角矩形 2"/>
          <p:cNvSpPr/>
          <p:nvPr/>
        </p:nvSpPr>
        <p:spPr>
          <a:xfrm>
            <a:off x="899592" y="2492896"/>
            <a:ext cx="1800000" cy="180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1" action="ppaction://hlinksldjump"/>
              </a:rPr>
              <a:t>第一节</a:t>
            </a:r>
            <a:r>
              <a:rPr lang="en-US" altLang="zh-CN" sz="2400" b="1" dirty="0" smtClean="0">
                <a:hlinkClick r:id="rId1" action="ppaction://hlinksldjump"/>
              </a:rPr>
              <a:t>  </a:t>
            </a:r>
            <a:r>
              <a:rPr lang="zh-CN" altLang="zh-CN" sz="2400" b="1" dirty="0" smtClean="0">
                <a:hlinkClick r:id="rId1" action="ppaction://hlinksldjump"/>
              </a:rPr>
              <a:t>产品质量法概述</a:t>
            </a:r>
            <a:endParaRPr lang="zh-CN" altLang="zh-CN" sz="2400" b="1" dirty="0"/>
          </a:p>
        </p:txBody>
      </p:sp>
      <p:sp>
        <p:nvSpPr>
          <p:cNvPr id="4" name="圆角矩形 3"/>
          <p:cNvSpPr/>
          <p:nvPr/>
        </p:nvSpPr>
        <p:spPr>
          <a:xfrm>
            <a:off x="4211960" y="2492896"/>
            <a:ext cx="1800000" cy="180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2" action="ppaction://hlinksldjump"/>
              </a:rPr>
              <a:t>第二节 产品质量管理制度</a:t>
            </a:r>
            <a:endParaRPr lang="zh-CN" altLang="zh-CN" sz="2400" b="1" dirty="0"/>
          </a:p>
        </p:txBody>
      </p:sp>
      <p:sp>
        <p:nvSpPr>
          <p:cNvPr id="5" name="圆角矩形 4"/>
          <p:cNvSpPr/>
          <p:nvPr/>
        </p:nvSpPr>
        <p:spPr>
          <a:xfrm>
            <a:off x="7092280" y="2492896"/>
            <a:ext cx="1800000" cy="180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3" action="ppaction://hlinksldjump"/>
              </a:rPr>
              <a:t>第三节</a:t>
            </a:r>
            <a:r>
              <a:rPr lang="en-US" altLang="zh-CN" sz="2400" b="1" dirty="0" smtClean="0">
                <a:hlinkClick r:id="rId3" action="ppaction://hlinksldjump"/>
              </a:rPr>
              <a:t>  </a:t>
            </a:r>
            <a:r>
              <a:rPr lang="zh-CN" altLang="zh-CN" sz="2400" b="1" dirty="0" smtClean="0">
                <a:hlinkClick r:id="rId3" action="ppaction://hlinksldjump"/>
              </a:rPr>
              <a:t>生产者、销售者的产品质量责任和义务</a:t>
            </a:r>
            <a:endParaRPr lang="zh-CN" altLang="zh-CN" sz="2400" b="1" dirty="0"/>
          </a:p>
        </p:txBody>
      </p:sp>
      <p:sp>
        <p:nvSpPr>
          <p:cNvPr id="6" name="圆角矩形 5"/>
          <p:cNvSpPr/>
          <p:nvPr/>
        </p:nvSpPr>
        <p:spPr>
          <a:xfrm>
            <a:off x="971600" y="4869160"/>
            <a:ext cx="1800000" cy="180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4" action="ppaction://hlinksldjump"/>
              </a:rPr>
              <a:t>第四节</a:t>
            </a:r>
            <a:r>
              <a:rPr lang="en-US" altLang="zh-CN" sz="2400" b="1" dirty="0" smtClean="0">
                <a:hlinkClick r:id="rId4" action="ppaction://hlinksldjump"/>
              </a:rPr>
              <a:t>  </a:t>
            </a:r>
            <a:r>
              <a:rPr lang="zh-CN" altLang="zh-CN" sz="2400" b="1" dirty="0" smtClean="0">
                <a:hlinkClick r:id="rId4" action="ppaction://hlinksldjump"/>
              </a:rPr>
              <a:t>违反产品质量法的法律责任</a:t>
            </a:r>
            <a:endParaRPr lang="zh-CN" altLang="zh-CN" sz="2400" b="1" dirty="0"/>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907704" y="454422"/>
            <a:ext cx="6325496" cy="769441"/>
          </a:xfrm>
          <a:prstGeom prst="rect">
            <a:avLst/>
          </a:prstGeom>
        </p:spPr>
        <p:txBody>
          <a:bodyPr wrap="square">
            <a:spAutoFit/>
          </a:bodyPr>
          <a:lstStyle/>
          <a:p>
            <a:r>
              <a:rPr lang="zh-CN" altLang="zh-CN" b="1" dirty="0" smtClean="0"/>
              <a:t>第一节</a:t>
            </a:r>
            <a:r>
              <a:rPr lang="en-US" altLang="zh-CN" b="1" dirty="0" smtClean="0"/>
              <a:t>  </a:t>
            </a:r>
            <a:r>
              <a:rPr lang="zh-CN" altLang="zh-CN" b="1" dirty="0" smtClean="0"/>
              <a:t>产品质量法概述</a:t>
            </a:r>
            <a:endParaRPr lang="zh-CN" altLang="zh-CN" b="1" dirty="0"/>
          </a:p>
        </p:txBody>
      </p:sp>
      <p:sp>
        <p:nvSpPr>
          <p:cNvPr id="352257" name="Rectangle 1"/>
          <p:cNvSpPr>
            <a:spLocks noChangeArrowheads="1"/>
          </p:cNvSpPr>
          <p:nvPr/>
        </p:nvSpPr>
        <p:spPr bwMode="auto">
          <a:xfrm>
            <a:off x="755576" y="733792"/>
            <a:ext cx="8172400" cy="56927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一、产品与产品质量</a:t>
            </a:r>
            <a:endParaRPr kumimoji="0" lang="zh-CN" sz="28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   1、产品</a:t>
            </a:r>
            <a:endParaRPr kumimoji="0" lang="zh-CN" sz="28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   产品，泛指一切经过人类劳动，能满足人民生产和生活需要并具有使用价值的物品。我国《产品质量法》第2条第2款规定：“本法所指的产品是经过加工、制作，用于销售的产品。”</a:t>
            </a:r>
            <a:r>
              <a:rPr lang="zh-CN" altLang="zh-CN" sz="2800" dirty="0" smtClean="0">
                <a:solidFill>
                  <a:schemeClr val="accent5"/>
                </a:solidFill>
              </a:rPr>
              <a:t> </a:t>
            </a:r>
            <a:endParaRPr lang="zh-CN" altLang="zh-CN" sz="2800" dirty="0" smtClean="0">
              <a:solidFill>
                <a:schemeClr val="accent5"/>
              </a:solidFill>
            </a:endParaRPr>
          </a:p>
          <a:p>
            <a:pPr marL="0" marR="0" lvl="0" indent="266700" algn="l" defTabSz="914400" rtl="0" eaLnBrk="1" fontAlgn="base" latinLnBrk="0" hangingPunct="1">
              <a:lnSpc>
                <a:spcPct val="100000"/>
              </a:lnSpc>
              <a:spcBef>
                <a:spcPct val="0"/>
              </a:spcBef>
              <a:spcAft>
                <a:spcPct val="0"/>
              </a:spcAft>
              <a:buClrTx/>
              <a:buSzTx/>
              <a:buFontTx/>
              <a:buNone/>
            </a:pPr>
            <a:r>
              <a:rPr lang="zh-CN" altLang="zh-CN" sz="2800" dirty="0" smtClean="0">
                <a:solidFill>
                  <a:schemeClr val="accent5"/>
                </a:solidFill>
              </a:rPr>
              <a:t>2、产品质量</a:t>
            </a:r>
            <a:endParaRPr lang="zh-CN" altLang="zh-CN" sz="2800" dirty="0" smtClean="0">
              <a:solidFill>
                <a:schemeClr val="accent5"/>
              </a:solidFill>
            </a:endParaRPr>
          </a:p>
          <a:p>
            <a:pPr marL="0" marR="0" lvl="0" indent="266700" algn="l" defTabSz="914400" rtl="0" eaLnBrk="1" fontAlgn="base" latinLnBrk="0" hangingPunct="1">
              <a:lnSpc>
                <a:spcPct val="100000"/>
              </a:lnSpc>
              <a:spcBef>
                <a:spcPct val="0"/>
              </a:spcBef>
              <a:spcAft>
                <a:spcPct val="0"/>
              </a:spcAft>
              <a:buClrTx/>
              <a:buSzTx/>
              <a:buFontTx/>
              <a:buNone/>
            </a:pPr>
            <a:r>
              <a:rPr lang="zh-CN" altLang="zh-CN" sz="2800" dirty="0" smtClean="0">
                <a:solidFill>
                  <a:schemeClr val="accent5"/>
                </a:solidFill>
              </a:rPr>
              <a:t>   产品质量是指产品符合人们需要的内在素质与外观形态的各种特征的综合状态。具体说包括产品的功能性、安全性、可靠性、经济性、可维修性等多方面的内容。产品质量问题，大体上说也可分为两类：产品不适用；产品不安全。前者多由于产品瑕疵而形成；后者则由于产品缺陷而发生。</a:t>
            </a:r>
            <a:endParaRPr lang="zh-CN" altLang="zh-CN" sz="2800" dirty="0" smtClean="0">
              <a:solidFill>
                <a:schemeClr val="accent5"/>
              </a:solidFill>
            </a:endParaRP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56353" name="Rectangle 1"/>
          <p:cNvSpPr>
            <a:spLocks noChangeArrowheads="1"/>
          </p:cNvSpPr>
          <p:nvPr/>
        </p:nvSpPr>
        <p:spPr bwMode="auto">
          <a:xfrm>
            <a:off x="755576" y="2100783"/>
            <a:ext cx="8388424" cy="304609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  二、产品质量法</a:t>
            </a:r>
            <a:endParaRPr kumimoji="0" lang="zh-CN" sz="24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   产品质量法是调整因产品质量而产生的社会关系的法律规范的总称。</a:t>
            </a:r>
            <a:endParaRPr kumimoji="0" lang="zh-CN" sz="24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我国的产品质量法主要调整两大类社会关系：（1）产品的生产者、销售者与产品的用户和消费者之间因产品缺陷而产生的产品质量责任关系；（2）在国家对企业的产品质量进行监督管理过程中产生的产品质量管理关系。</a:t>
            </a:r>
            <a:endParaRPr kumimoji="0" lang="zh-CN" sz="24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endParaRPr kumimoji="0" lang="zh-CN" sz="24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fontScale="90000"/>
          </a:bodyPr>
          <a:lstStyle/>
          <a:p>
            <a:r>
              <a:rPr lang="zh-CN" altLang="zh-CN" sz="4000" b="1" dirty="0" smtClean="0"/>
              <a:t>第二节</a:t>
            </a:r>
            <a:r>
              <a:rPr lang="en-US" altLang="zh-CN" sz="4000" b="1" dirty="0" smtClean="0"/>
              <a:t>  </a:t>
            </a:r>
            <a:r>
              <a:rPr lang="zh-CN" altLang="zh-CN" sz="4000" b="1" dirty="0" smtClean="0"/>
              <a:t>个人独资企业法</a:t>
            </a:r>
            <a:br>
              <a:rPr lang="zh-CN" altLang="zh-CN" b="1" dirty="0" smtClean="0"/>
            </a:br>
            <a:endParaRPr lang="zh-CN" altLang="en-US" dirty="0"/>
          </a:p>
        </p:txBody>
      </p:sp>
      <p:sp>
        <p:nvSpPr>
          <p:cNvPr id="1025" name="Rectangle 1"/>
          <p:cNvSpPr>
            <a:spLocks noChangeArrowheads="1"/>
          </p:cNvSpPr>
          <p:nvPr/>
        </p:nvSpPr>
        <p:spPr bwMode="auto">
          <a:xfrm>
            <a:off x="857224" y="2157984"/>
            <a:ext cx="7854728" cy="396938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四、个人独资企业的解散和清算</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 (一)个人独资企业的解散</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根据《个人独资企业法》第二十六条的规定，个人独资企业有下列情形之一的，应当解散：（1）投资人决定解散；（2）投资人死亡或者被宣告死亡，无继承人或者继承人决定放弃继承；（3）被依法吊销营业执照；（4）法律、行政法规规定的其他情形。</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75656" y="332656"/>
            <a:ext cx="6757544" cy="1084982"/>
          </a:xfrm>
        </p:spPr>
        <p:txBody>
          <a:bodyPr>
            <a:normAutofit fontScale="90000"/>
          </a:bodyPr>
          <a:lstStyle/>
          <a:p>
            <a:r>
              <a:rPr lang="zh-CN" altLang="zh-CN" b="1" dirty="0" smtClean="0"/>
              <a:t>第二节 产品质量管理和监督</a:t>
            </a:r>
            <a:br>
              <a:rPr lang="zh-CN" altLang="zh-CN" b="1" dirty="0" smtClean="0"/>
            </a:br>
            <a:endParaRPr lang="zh-CN" altLang="en-US" dirty="0"/>
          </a:p>
        </p:txBody>
      </p:sp>
      <p:sp>
        <p:nvSpPr>
          <p:cNvPr id="3" name="矩形 2"/>
          <p:cNvSpPr/>
          <p:nvPr/>
        </p:nvSpPr>
        <p:spPr>
          <a:xfrm>
            <a:off x="755576" y="1052736"/>
            <a:ext cx="8388424" cy="5293757"/>
          </a:xfrm>
          <a:prstGeom prst="rect">
            <a:avLst/>
          </a:prstGeom>
        </p:spPr>
        <p:txBody>
          <a:bodyPr wrap="square">
            <a:spAutoFit/>
          </a:bodyPr>
          <a:lstStyle/>
          <a:p>
            <a:r>
              <a:rPr lang="zh-CN" altLang="zh-CN" sz="3200" b="1" dirty="0" smtClean="0">
                <a:solidFill>
                  <a:schemeClr val="accent5"/>
                </a:solidFill>
              </a:rPr>
              <a:t>一、产品质量的监督管理体制</a:t>
            </a:r>
            <a:endParaRPr lang="zh-CN" altLang="zh-CN" sz="3200" b="1" dirty="0" smtClean="0">
              <a:solidFill>
                <a:schemeClr val="accent5"/>
              </a:solidFill>
            </a:endParaRPr>
          </a:p>
          <a:p>
            <a:r>
              <a:rPr lang="zh-CN" altLang="zh-CN" sz="2400" dirty="0" smtClean="0"/>
              <a:t>产品质量监督管理体制是指产品质量的监督管理机构的设置及其权限划分等有关制度的总称。根据我国的具体情况，《产品质量法》确立了统一管理与分工管理、层次管理与地域管理相结合的原则。具体内容如下：</a:t>
            </a:r>
            <a:endParaRPr lang="en-US" altLang="zh-CN" sz="2400" dirty="0" smtClean="0"/>
          </a:p>
          <a:p>
            <a:endParaRPr lang="zh-CN" altLang="zh-CN" sz="2400" dirty="0" smtClean="0"/>
          </a:p>
          <a:p>
            <a:r>
              <a:rPr lang="en-US" altLang="zh-CN" sz="2400" dirty="0" smtClean="0"/>
              <a:t>   </a:t>
            </a:r>
            <a:r>
              <a:rPr lang="zh-CN" altLang="zh-CN" sz="2400" dirty="0" smtClean="0"/>
              <a:t>（一）国务院产品质量监督部门主管全国产品质量监督工作；</a:t>
            </a:r>
            <a:endParaRPr lang="zh-CN" altLang="zh-CN" sz="2400" dirty="0" smtClean="0"/>
          </a:p>
          <a:p>
            <a:r>
              <a:rPr lang="en-US" altLang="zh-CN" sz="2400" dirty="0" smtClean="0"/>
              <a:t>   </a:t>
            </a:r>
            <a:r>
              <a:rPr lang="zh-CN" altLang="zh-CN" sz="2400" dirty="0" smtClean="0"/>
              <a:t>（二）县级以上产品质量监督部门主管本行政区域内的产品质量监督工作；</a:t>
            </a:r>
            <a:endParaRPr lang="zh-CN" altLang="zh-CN" sz="2400" dirty="0" smtClean="0"/>
          </a:p>
          <a:p>
            <a:r>
              <a:rPr lang="en-US" altLang="zh-CN" sz="2400" dirty="0" smtClean="0"/>
              <a:t>   </a:t>
            </a:r>
            <a:r>
              <a:rPr lang="zh-CN" altLang="zh-CN" sz="2400" dirty="0" smtClean="0"/>
              <a:t>（三）国务院有关部门和县级以上地方人民政府有关部门在各自的职责范围内负责产品质量监督工作；</a:t>
            </a:r>
            <a:endParaRPr lang="zh-CN" altLang="zh-CN" sz="2400" dirty="0" smtClean="0"/>
          </a:p>
          <a:p>
            <a:r>
              <a:rPr lang="en-US" altLang="zh-CN" sz="2400" dirty="0" smtClean="0"/>
              <a:t>   </a:t>
            </a:r>
            <a:r>
              <a:rPr lang="zh-CN" altLang="zh-CN" sz="2400" dirty="0" smtClean="0"/>
              <a:t>（四）法律对产品质量监督的部门另有规定的，依照有关法律规定执行。</a:t>
            </a:r>
            <a:endParaRPr lang="zh-CN" altLang="zh-CN" sz="2400" dirty="0" smtClean="0"/>
          </a:p>
          <a:p>
            <a:endParaRPr lang="zh-CN" altLang="en-US" dirty="0"/>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57377" name="Rectangle 1"/>
          <p:cNvSpPr>
            <a:spLocks noChangeArrowheads="1"/>
          </p:cNvSpPr>
          <p:nvPr/>
        </p:nvSpPr>
        <p:spPr bwMode="auto">
          <a:xfrm>
            <a:off x="1043608" y="1352963"/>
            <a:ext cx="8100392" cy="440120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225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二、</a:t>
            </a:r>
            <a:r>
              <a:rPr kumimoji="0" lang="zh-CN" sz="28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产品质量监督管理制度</a:t>
            </a:r>
            <a:endParaRPr kumimoji="0" lang="en-US" altLang="zh-CN" sz="28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2255" algn="l" defTabSz="914400" rtl="0" eaLnBrk="1" fontAlgn="base" latinLnBrk="0" hangingPunct="1">
              <a:lnSpc>
                <a:spcPct val="100000"/>
              </a:lnSpc>
              <a:spcBef>
                <a:spcPct val="0"/>
              </a:spcBef>
              <a:spcAft>
                <a:spcPct val="0"/>
              </a:spcAft>
              <a:buClrTx/>
              <a:buSzTx/>
              <a:buFontTx/>
              <a:buNone/>
            </a:pPr>
            <a:endParaRPr kumimoji="0" lang="zh-CN" sz="28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2255"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（一）产品质量检验管理制度</a:t>
            </a:r>
            <a:endParaRPr kumimoji="0" lang="zh-CN" sz="24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2255" algn="l" defTabSz="914400" rtl="0" eaLnBrk="0" fontAlgn="base" latinLnBrk="0" hangingPunct="0">
              <a:lnSpc>
                <a:spcPct val="100000"/>
              </a:lnSpc>
              <a:spcBef>
                <a:spcPct val="0"/>
              </a:spcBef>
              <a:spcAft>
                <a:spcPct val="0"/>
              </a:spcAft>
              <a:buClrTx/>
              <a:buSzTx/>
              <a:buFontTx/>
              <a:buNone/>
            </a:pPr>
            <a:r>
              <a:rPr kumimoji="0" 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产品质量检验，是指按照特定的标准，对产品质量进行检测，以判明产品是否合格的活动。</a:t>
            </a:r>
            <a:endParaRPr kumimoji="0" lang="en-US" alt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2255" algn="l" defTabSz="914400" rtl="0" eaLnBrk="0" fontAlgn="base" latinLnBrk="0" hangingPunct="0">
              <a:lnSpc>
                <a:spcPct val="100000"/>
              </a:lnSpc>
              <a:spcBef>
                <a:spcPct val="0"/>
              </a:spcBef>
              <a:spcAft>
                <a:spcPct val="0"/>
              </a:spcAft>
              <a:buClrTx/>
              <a:buSzTx/>
              <a:buFontTx/>
              <a:buNone/>
            </a:pPr>
            <a:endParaRPr lang="en-US" altLang="zh-CN" sz="2000" dirty="0" smtClean="0">
              <a:latin typeface="宋体" panose="02010600030101010101" pitchFamily="2" charset="-122"/>
              <a:ea typeface="宋体" panose="02010600030101010101" pitchFamily="2" charset="-122"/>
              <a:cs typeface="Times New Roman" panose="02020603050405020304" pitchFamily="18" charset="0"/>
            </a:endParaRPr>
          </a:p>
          <a:p>
            <a:pPr marL="0" marR="0" lvl="0" indent="262255" algn="l" defTabSz="914400" rtl="0" eaLnBrk="0" fontAlgn="base" latinLnBrk="0" hangingPunct="0">
              <a:lnSpc>
                <a:spcPct val="100000"/>
              </a:lnSpc>
              <a:spcBef>
                <a:spcPct val="0"/>
              </a:spcBef>
              <a:spcAft>
                <a:spcPct val="0"/>
              </a:spcAft>
              <a:buClrTx/>
              <a:buSzTx/>
              <a:buFontTx/>
              <a:buNone/>
            </a:pPr>
            <a:r>
              <a:rPr kumimoji="0" lang="zh-CN" alt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产品质量法</a:t>
            </a:r>
            <a:r>
              <a:rPr kumimoji="0" lang="zh-CN" alt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关于产品质量检验的规定，主要包括两个方面的内容：</a:t>
            </a:r>
            <a:endParaRPr kumimoji="0" 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2255"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、关于产品质量检验的基本要求。按照规定，产品质量应当检验合格，不得以不合格产品冒充合格产品。</a:t>
            </a: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2255"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、关于产品质量检验机构。产品质量检验机构，是指县级以上人民政府产品质量监督管理部门依法设置和依法授权的，为社会提供公正检验数据和检验结论的机构。</a:t>
            </a: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60449" name="Rectangle 1"/>
          <p:cNvSpPr>
            <a:spLocks noChangeArrowheads="1"/>
          </p:cNvSpPr>
          <p:nvPr/>
        </p:nvSpPr>
        <p:spPr bwMode="auto">
          <a:xfrm>
            <a:off x="755576" y="2174573"/>
            <a:ext cx="8388424" cy="390779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2255"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（二）标准化管理制度</a:t>
            </a:r>
            <a:endParaRPr kumimoji="0" lang="zh-CN" altLang="en-US" sz="28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Times New Roman" panose="02020603050405020304" pitchFamily="18" charset="0"/>
            </a:endParaRPr>
          </a:p>
          <a:p>
            <a:pPr lvl="0" indent="262255" eaLnBrk="0" fontAlgn="base" hangingPunct="0">
              <a:spcBef>
                <a:spcPct val="0"/>
              </a:spcBef>
              <a:spcAft>
                <a:spcPct val="0"/>
              </a:spcAft>
            </a:pP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、产品质量标准的制定。</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r>
              <a:rPr lang="en-US" altLang="zh-CN" sz="2400" dirty="0" smtClean="0"/>
              <a:t>  2</a:t>
            </a:r>
            <a:r>
              <a:rPr lang="zh-CN" altLang="zh-CN" sz="2400" dirty="0" smtClean="0"/>
              <a:t>、产品质量标准的实施。</a:t>
            </a:r>
            <a:endParaRPr lang="en-US" altLang="zh-CN" sz="2400" dirty="0" smtClean="0"/>
          </a:p>
          <a:p>
            <a:endParaRPr lang="en-US" altLang="zh-CN" sz="2400" dirty="0" smtClean="0"/>
          </a:p>
          <a:p>
            <a:r>
              <a:rPr lang="zh-CN" altLang="zh-CN" sz="2800" dirty="0" smtClean="0">
                <a:solidFill>
                  <a:schemeClr val="accent5"/>
                </a:solidFill>
              </a:rPr>
              <a:t>（三）企业质量体系认证制度</a:t>
            </a:r>
            <a:endParaRPr lang="zh-CN" altLang="zh-CN" sz="2800" dirty="0" smtClean="0">
              <a:solidFill>
                <a:schemeClr val="accent5"/>
              </a:solidFill>
            </a:endParaRPr>
          </a:p>
          <a:p>
            <a:r>
              <a:rPr lang="zh-CN" altLang="zh-CN" sz="2400" dirty="0" smtClean="0"/>
              <a:t>企业质量体系认证，是由国家标准化组织提出，并为国际社会所普遍接受的质量管理措施。它是指依据国家质量管理和质量保证系列标准，经过认证机构对企业质量体系进行审核，通过颁发认证证书的形式，证明企业质量保证能力符合相应要求的活动。</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923112" cy="418058"/>
          </a:xfrm>
        </p:spPr>
        <p:txBody>
          <a:bodyPr>
            <a:normAutofit fontScale="90000"/>
          </a:bodyPr>
          <a:lstStyle/>
          <a:p>
            <a:endParaRPr lang="zh-CN" altLang="en-US" dirty="0"/>
          </a:p>
        </p:txBody>
      </p:sp>
      <p:sp>
        <p:nvSpPr>
          <p:cNvPr id="361473" name="Rectangle 1"/>
          <p:cNvSpPr>
            <a:spLocks noChangeArrowheads="1"/>
          </p:cNvSpPr>
          <p:nvPr/>
        </p:nvSpPr>
        <p:spPr bwMode="auto">
          <a:xfrm>
            <a:off x="971600" y="733247"/>
            <a:ext cx="8172400" cy="544764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2255"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（四）产品质量认证制度</a:t>
            </a:r>
            <a:endParaRPr kumimoji="0" lang="zh-CN" sz="24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r>
              <a:rPr kumimoji="0" 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产品质量认证，是指依据产品标准和相应的技术要求，经认证机构确认，并通过颁发认证证书和认证标志来证明某一产品符合相应标准和技术要求的活动。</a:t>
            </a:r>
            <a:endParaRPr kumimoji="0" lang="en-US" alt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endParaRPr lang="en-US" altLang="zh-CN" sz="2000" dirty="0" smtClean="0">
              <a:latin typeface="宋体" panose="02010600030101010101" pitchFamily="2" charset="-122"/>
              <a:ea typeface="宋体" panose="02010600030101010101" pitchFamily="2" charset="-122"/>
              <a:cs typeface="Times New Roman" panose="02020603050405020304" pitchFamily="18" charset="0"/>
            </a:endParaRPr>
          </a:p>
          <a:p>
            <a:r>
              <a:rPr lang="zh-CN" altLang="zh-CN" sz="2000" dirty="0" smtClean="0"/>
              <a:t>我国产品质量认证制度从性质上来讲，属于自愿认证制，其基本内容是：</a:t>
            </a:r>
            <a:endParaRPr lang="zh-CN" altLang="zh-CN" sz="2000" dirty="0" smtClean="0"/>
          </a:p>
          <a:p>
            <a:r>
              <a:rPr lang="en-US" altLang="zh-CN" sz="2000" dirty="0" smtClean="0"/>
              <a:t>1</a:t>
            </a:r>
            <a:r>
              <a:rPr lang="zh-CN" altLang="zh-CN" sz="2000" dirty="0" smtClean="0"/>
              <a:t>、认证对象。</a:t>
            </a:r>
            <a:r>
              <a:rPr lang="en-US" altLang="zh-CN" sz="2000" dirty="0" smtClean="0"/>
              <a:t>2</a:t>
            </a:r>
            <a:r>
              <a:rPr lang="zh-CN" altLang="zh-CN" sz="2000" dirty="0" smtClean="0"/>
              <a:t>、认证依据。</a:t>
            </a:r>
            <a:r>
              <a:rPr lang="en-US" altLang="zh-CN" sz="2000" dirty="0" smtClean="0"/>
              <a:t>3</a:t>
            </a:r>
            <a:r>
              <a:rPr lang="zh-CN" altLang="zh-CN" sz="2000" dirty="0" smtClean="0"/>
              <a:t>、认证方式。</a:t>
            </a:r>
            <a:r>
              <a:rPr lang="en-US" altLang="zh-CN" sz="2000" dirty="0" smtClean="0"/>
              <a:t>4</a:t>
            </a:r>
            <a:r>
              <a:rPr lang="zh-CN" altLang="zh-CN" sz="2000" dirty="0" smtClean="0"/>
              <a:t>、认证种类。</a:t>
            </a:r>
            <a:r>
              <a:rPr lang="en-US" altLang="zh-CN" sz="2000" dirty="0" smtClean="0"/>
              <a:t>5</a:t>
            </a:r>
            <a:r>
              <a:rPr lang="zh-CN" altLang="zh-CN" sz="2000" dirty="0" smtClean="0"/>
              <a:t>、认证原则。</a:t>
            </a:r>
            <a:r>
              <a:rPr lang="en-US" altLang="zh-CN" sz="2000" dirty="0" smtClean="0"/>
              <a:t>6</a:t>
            </a:r>
            <a:r>
              <a:rPr lang="zh-CN" altLang="zh-CN" sz="2000" dirty="0" smtClean="0"/>
              <a:t>、认证的条件。</a:t>
            </a:r>
            <a:endParaRPr lang="en-US" altLang="zh-CN" sz="2000" dirty="0" smtClean="0"/>
          </a:p>
          <a:p>
            <a:endParaRPr lang="zh-CN" altLang="zh-CN" sz="2400" dirty="0" smtClean="0">
              <a:solidFill>
                <a:schemeClr val="accent5"/>
              </a:solidFill>
            </a:endParaRPr>
          </a:p>
          <a:p>
            <a:r>
              <a:rPr lang="zh-CN" altLang="zh-CN" sz="2400" dirty="0" smtClean="0">
                <a:solidFill>
                  <a:schemeClr val="accent5"/>
                </a:solidFill>
              </a:rPr>
              <a:t>（五）以抽查为主要方式的产品质量监督检查制度</a:t>
            </a:r>
            <a:endParaRPr lang="zh-CN" altLang="zh-CN" sz="2400" dirty="0" smtClean="0">
              <a:solidFill>
                <a:schemeClr val="accent5"/>
              </a:solidFill>
            </a:endParaRPr>
          </a:p>
          <a:p>
            <a:r>
              <a:rPr lang="zh-CN" altLang="zh-CN" sz="2000" dirty="0" smtClean="0"/>
              <a:t>《产品质量法》规定，国家对产品质量实行以抽查为主要方式的监督检查制度。</a:t>
            </a:r>
            <a:endParaRPr lang="en-US" altLang="zh-CN" sz="2000" dirty="0" smtClean="0"/>
          </a:p>
          <a:p>
            <a:endParaRPr lang="zh-CN" altLang="zh-CN" sz="2000" dirty="0" smtClean="0"/>
          </a:p>
          <a:p>
            <a:r>
              <a:rPr lang="zh-CN" altLang="zh-CN" sz="2400" dirty="0" smtClean="0">
                <a:solidFill>
                  <a:schemeClr val="accent5"/>
                </a:solidFill>
              </a:rPr>
              <a:t>（六）奖惩制度</a:t>
            </a:r>
            <a:endParaRPr lang="zh-CN" altLang="zh-CN" sz="2400" dirty="0" smtClean="0">
              <a:solidFill>
                <a:schemeClr val="accent5"/>
              </a:solidFill>
            </a:endParaRPr>
          </a:p>
          <a:p>
            <a:r>
              <a:rPr lang="zh-CN" altLang="zh-CN" sz="2000" dirty="0" smtClean="0"/>
              <a:t>奖惩制度是世界各国普遍采用的一项产品质量调控措施。</a:t>
            </a:r>
            <a:endParaRPr lang="zh-CN" altLang="zh-CN" sz="2000" dirty="0" smtClean="0"/>
          </a:p>
          <a:p>
            <a:endParaRPr kumimoji="0" 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5616" y="476672"/>
            <a:ext cx="8028384" cy="1224136"/>
          </a:xfrm>
        </p:spPr>
        <p:txBody>
          <a:bodyPr>
            <a:normAutofit fontScale="90000"/>
          </a:bodyPr>
          <a:lstStyle/>
          <a:p>
            <a:r>
              <a:rPr lang="zh-CN" altLang="zh-CN" b="1" dirty="0" smtClean="0"/>
              <a:t>第三节</a:t>
            </a:r>
            <a:r>
              <a:rPr lang="en-US" altLang="zh-CN" b="1" dirty="0" smtClean="0"/>
              <a:t>  </a:t>
            </a:r>
            <a:r>
              <a:rPr lang="zh-CN" altLang="zh-CN" b="1" dirty="0" smtClean="0"/>
              <a:t>生产者、销售者的产品质量责任和义务</a:t>
            </a:r>
            <a:br>
              <a:rPr lang="zh-CN" altLang="zh-CN" b="1" dirty="0" smtClean="0"/>
            </a:br>
            <a:endParaRPr lang="zh-CN" altLang="en-US" dirty="0"/>
          </a:p>
        </p:txBody>
      </p:sp>
      <p:sp>
        <p:nvSpPr>
          <p:cNvPr id="362497" name="Rectangle 1"/>
          <p:cNvSpPr>
            <a:spLocks noChangeArrowheads="1"/>
          </p:cNvSpPr>
          <p:nvPr/>
        </p:nvSpPr>
        <p:spPr bwMode="auto">
          <a:xfrm>
            <a:off x="971600" y="1556792"/>
            <a:ext cx="8028384" cy="575542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一、生产者的产品质量责任和义务</a:t>
            </a:r>
            <a:endParaRPr kumimoji="0" lang="zh-CN" sz="28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pPr indent="200025" eaLnBrk="0" fontAlgn="base" hangingPunct="0">
              <a:spcBef>
                <a:spcPct val="0"/>
              </a:spcBef>
              <a:spcAft>
                <a:spcPct val="0"/>
              </a:spcAft>
            </a:pPr>
            <a:r>
              <a:rPr kumimoji="0" 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（一）保证产品的内在质量</a:t>
            </a:r>
            <a:endParaRPr kumimoji="0" lang="en-US" alt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indent="200025" eaLnBrk="0" fontAlgn="base" hangingPunct="0">
              <a:spcBef>
                <a:spcPct val="0"/>
              </a:spcBef>
              <a:spcAft>
                <a:spcPct val="0"/>
              </a:spcAft>
            </a:pPr>
            <a:r>
              <a:rPr lang="zh-CN" altLang="zh-CN" sz="2000" dirty="0" smtClean="0"/>
              <a:t>（二）产品标识符合要求</a:t>
            </a:r>
            <a:endParaRPr lang="en-US" altLang="zh-CN" sz="2000" dirty="0" smtClean="0"/>
          </a:p>
          <a:p>
            <a:pPr indent="200025" eaLnBrk="0" fontAlgn="base" hangingPunct="0">
              <a:spcBef>
                <a:spcPct val="0"/>
              </a:spcBef>
              <a:spcAft>
                <a:spcPct val="0"/>
              </a:spcAft>
            </a:pPr>
            <a:r>
              <a:rPr lang="zh-CN" altLang="zh-CN" sz="2000" dirty="0" smtClean="0"/>
              <a:t>（三）特定产品的包装质量符合要求</a:t>
            </a:r>
            <a:endParaRPr lang="en-US" altLang="zh-CN" sz="2000" dirty="0" smtClean="0"/>
          </a:p>
          <a:p>
            <a:r>
              <a:rPr lang="zh-CN" altLang="zh-CN" sz="2000" dirty="0" smtClean="0"/>
              <a:t>（四）禁止性义务，即消极性义务</a:t>
            </a:r>
            <a:endParaRPr lang="en-US" altLang="zh-CN" sz="2000" dirty="0" smtClean="0"/>
          </a:p>
          <a:p>
            <a:endParaRPr lang="en-US" altLang="zh-CN" sz="2000" b="1" dirty="0" smtClean="0"/>
          </a:p>
          <a:p>
            <a:r>
              <a:rPr lang="zh-CN" altLang="zh-CN" sz="2000" b="1" dirty="0" smtClean="0"/>
              <a:t>二、销售者的产品质量责任和义务</a:t>
            </a:r>
            <a:endParaRPr lang="zh-CN" altLang="zh-CN" sz="2000" b="1" dirty="0" smtClean="0"/>
          </a:p>
          <a:p>
            <a:r>
              <a:rPr lang="zh-CN" altLang="zh-CN" sz="2000" dirty="0" smtClean="0"/>
              <a:t>（一）验收义务：验收义务同时又是销售者的权利。。</a:t>
            </a:r>
            <a:endParaRPr lang="zh-CN" altLang="zh-CN" sz="2000" dirty="0" smtClean="0"/>
          </a:p>
          <a:p>
            <a:r>
              <a:rPr lang="zh-CN" altLang="zh-CN" sz="2000" dirty="0" smtClean="0"/>
              <a:t>（二）保证产品质量的义务：尽管产品的质量首先取决于产品的生产者，但当产品为销售者占有时，销售者应采取必要措施保持产品的质量</a:t>
            </a:r>
            <a:endParaRPr lang="en-US" altLang="zh-CN" sz="2000" dirty="0" smtClean="0"/>
          </a:p>
          <a:p>
            <a:r>
              <a:rPr lang="zh-CN" altLang="zh-CN" sz="2000" dirty="0" smtClean="0"/>
              <a:t>（三）有关产品标识的义务</a:t>
            </a:r>
            <a:endParaRPr lang="en-US" altLang="zh-CN" sz="2000" dirty="0" smtClean="0"/>
          </a:p>
          <a:p>
            <a:r>
              <a:rPr lang="zh-CN" altLang="zh-CN" sz="2000" dirty="0" smtClean="0"/>
              <a:t>（四）禁止性义务</a:t>
            </a:r>
            <a:endParaRPr lang="zh-CN" altLang="zh-CN" sz="2000" dirty="0" smtClean="0"/>
          </a:p>
          <a:p>
            <a:endParaRPr lang="zh-CN" altLang="zh-CN" sz="2000" dirty="0" smtClean="0"/>
          </a:p>
          <a:p>
            <a:endParaRPr lang="zh-CN" altLang="zh-CN" sz="2000" dirty="0" smtClean="0"/>
          </a:p>
          <a:p>
            <a:pPr indent="200025" eaLnBrk="0" fontAlgn="base" hangingPunct="0">
              <a:spcBef>
                <a:spcPct val="0"/>
              </a:spcBef>
              <a:spcAft>
                <a:spcPct val="0"/>
              </a:spcAft>
            </a:pPr>
            <a:endParaRPr lang="zh-CN" altLang="zh-CN" sz="2000" dirty="0" smtClean="0"/>
          </a:p>
          <a:p>
            <a:pPr indent="200025" eaLnBrk="0" fontAlgn="base" hangingPunct="0">
              <a:spcBef>
                <a:spcPct val="0"/>
              </a:spcBef>
              <a:spcAft>
                <a:spcPct val="0"/>
              </a:spcAft>
            </a:pPr>
            <a:endParaRPr lang="zh-CN" altLang="zh-CN" sz="2000" dirty="0" smtClean="0"/>
          </a:p>
          <a:p>
            <a:pPr marL="0" marR="0" lvl="0" indent="200025" algn="l" defTabSz="914400" rtl="0" eaLnBrk="0" fontAlgn="base" latinLnBrk="0" hangingPunct="0">
              <a:lnSpc>
                <a:spcPct val="100000"/>
              </a:lnSpc>
              <a:spcBef>
                <a:spcPct val="0"/>
              </a:spcBef>
              <a:spcAft>
                <a:spcPct val="0"/>
              </a:spcAft>
              <a:buClrTx/>
              <a:buSzTx/>
              <a:buFontTx/>
              <a:buNone/>
            </a:pPr>
            <a:endParaRPr kumimoji="0" 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188640"/>
            <a:ext cx="8424936" cy="1224136"/>
          </a:xfrm>
        </p:spPr>
        <p:txBody>
          <a:bodyPr>
            <a:normAutofit fontScale="90000"/>
          </a:bodyPr>
          <a:lstStyle/>
          <a:p>
            <a:r>
              <a:rPr lang="zh-CN" altLang="zh-CN" b="1" dirty="0" smtClean="0"/>
              <a:t>第四节</a:t>
            </a:r>
            <a:r>
              <a:rPr lang="en-US" altLang="zh-CN" b="1" dirty="0" smtClean="0"/>
              <a:t>  </a:t>
            </a:r>
            <a:r>
              <a:rPr lang="zh-CN" altLang="zh-CN" b="1" dirty="0" smtClean="0"/>
              <a:t>违反产品质量法的法律责任</a:t>
            </a:r>
            <a:br>
              <a:rPr lang="zh-CN" altLang="zh-CN" b="1" dirty="0" smtClean="0"/>
            </a:br>
            <a:endParaRPr lang="zh-CN" altLang="en-US" dirty="0"/>
          </a:p>
        </p:txBody>
      </p:sp>
      <p:sp>
        <p:nvSpPr>
          <p:cNvPr id="363521" name="Rectangle 1"/>
          <p:cNvSpPr>
            <a:spLocks noChangeArrowheads="1"/>
          </p:cNvSpPr>
          <p:nvPr/>
        </p:nvSpPr>
        <p:spPr bwMode="auto">
          <a:xfrm>
            <a:off x="899592" y="1650287"/>
            <a:ext cx="8244408" cy="378565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19367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一、产品责任概述</a:t>
            </a:r>
            <a:endParaRPr kumimoji="0" lang="zh-CN" sz="28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r>
              <a:rPr kumimoji="0" lang="zh-CN" sz="24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（一）定义：</a:t>
            </a:r>
            <a:r>
              <a:rPr kumimoji="0" 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产品责任是指产品缺陷造成他人人身、财产损害的，产品的生产者和销售者应当承担的赔偿责任。它是一种财产责任。</a:t>
            </a:r>
            <a:r>
              <a:rPr lang="zh-CN" altLang="zh-CN" sz="2000" dirty="0" smtClean="0"/>
              <a:t> </a:t>
            </a:r>
            <a:endParaRPr lang="en-US" altLang="zh-CN" sz="2000" dirty="0" smtClean="0"/>
          </a:p>
          <a:p>
            <a:r>
              <a:rPr lang="zh-CN" altLang="zh-CN" sz="2400" dirty="0" smtClean="0">
                <a:solidFill>
                  <a:schemeClr val="accent5"/>
                </a:solidFill>
              </a:rPr>
              <a:t>（二）产品责任归责原则</a:t>
            </a:r>
            <a:endParaRPr lang="zh-CN" altLang="zh-CN" sz="2400" dirty="0" smtClean="0">
              <a:solidFill>
                <a:schemeClr val="accent5"/>
              </a:solidFill>
            </a:endParaRPr>
          </a:p>
          <a:p>
            <a:r>
              <a:rPr lang="zh-CN" altLang="zh-CN" sz="2000" dirty="0" smtClean="0"/>
              <a:t>产品责任的归责原则是指确立产品的生产者和销售者承担损害赔偿责任的基本准则，是消费者诉请司法机关追究产品生产者或销售者产品责任的基本法律依据和指导思想。</a:t>
            </a:r>
            <a:endParaRPr lang="en-US" altLang="zh-CN" sz="2000" dirty="0" smtClean="0"/>
          </a:p>
          <a:p>
            <a:r>
              <a:rPr lang="zh-CN" altLang="en-US" sz="2400" dirty="0" smtClean="0">
                <a:solidFill>
                  <a:schemeClr val="accent5"/>
                </a:solidFill>
              </a:rPr>
              <a:t>（</a:t>
            </a:r>
            <a:r>
              <a:rPr lang="zh-CN" altLang="zh-CN" sz="2400" dirty="0" smtClean="0">
                <a:solidFill>
                  <a:schemeClr val="accent5"/>
                </a:solidFill>
              </a:rPr>
              <a:t>三）产品责任的构成要件</a:t>
            </a:r>
            <a:endParaRPr lang="zh-CN" altLang="zh-CN" sz="2400" dirty="0" smtClean="0">
              <a:solidFill>
                <a:schemeClr val="accent5"/>
              </a:solidFill>
            </a:endParaRPr>
          </a:p>
          <a:p>
            <a:r>
              <a:rPr lang="zh-CN" altLang="zh-CN" sz="2000" dirty="0" smtClean="0"/>
              <a:t>是指生产者和销售者承担产品责任的法律要件。各国立法确立了两个基本条件：即产品存在缺陷和产品缺陷与损害后果之间存在因果关系。</a:t>
            </a:r>
            <a:endParaRPr lang="zh-CN" altLang="zh-CN" sz="2000" dirty="0" smtClean="0"/>
          </a:p>
          <a:p>
            <a:endParaRPr kumimoji="0" 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995120" cy="490066"/>
          </a:xfrm>
        </p:spPr>
        <p:txBody>
          <a:bodyPr>
            <a:normAutofit fontScale="90000"/>
          </a:bodyPr>
          <a:lstStyle/>
          <a:p>
            <a:endParaRPr lang="zh-CN" altLang="en-US" dirty="0"/>
          </a:p>
        </p:txBody>
      </p:sp>
      <p:sp>
        <p:nvSpPr>
          <p:cNvPr id="364545" name="Rectangle 1"/>
          <p:cNvSpPr>
            <a:spLocks noChangeArrowheads="1"/>
          </p:cNvSpPr>
          <p:nvPr/>
        </p:nvSpPr>
        <p:spPr bwMode="auto">
          <a:xfrm>
            <a:off x="755576" y="932531"/>
            <a:ext cx="8172400" cy="4585871"/>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（四）产品责任的形式和范围</a:t>
            </a:r>
            <a:endParaRPr kumimoji="0" lang="zh-CN" sz="24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r>
              <a:rPr kumimoji="0" 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产品责任的基本形式为损害赔偿，主要赔偿缺陷产品引起的人身、财产损失，一般不赔偿缺陷产品本身。</a:t>
            </a:r>
            <a:r>
              <a:rPr lang="zh-CN" altLang="zh-CN" sz="2000" dirty="0" smtClean="0"/>
              <a:t> </a:t>
            </a:r>
            <a:endParaRPr lang="en-US" altLang="zh-CN" sz="2000" dirty="0" smtClean="0"/>
          </a:p>
          <a:p>
            <a:endParaRPr lang="en-US" altLang="zh-CN" sz="2000" dirty="0" smtClean="0"/>
          </a:p>
          <a:p>
            <a:r>
              <a:rPr lang="zh-CN" altLang="zh-CN" sz="2400" dirty="0" smtClean="0">
                <a:solidFill>
                  <a:schemeClr val="accent5"/>
                </a:solidFill>
              </a:rPr>
              <a:t>（五）产品责任的免责</a:t>
            </a:r>
            <a:endParaRPr lang="zh-CN" altLang="zh-CN" sz="2400" dirty="0" smtClean="0">
              <a:solidFill>
                <a:schemeClr val="accent5"/>
              </a:solidFill>
            </a:endParaRPr>
          </a:p>
          <a:p>
            <a:r>
              <a:rPr lang="zh-CN" altLang="zh-CN" sz="2000" dirty="0" smtClean="0"/>
              <a:t>指在产品责任事故发生后，被告人能够证明有法定的免责条件的存在而可以全部或部分免除赔偿责任。 </a:t>
            </a:r>
            <a:endParaRPr lang="en-US" altLang="zh-CN" sz="2000" dirty="0" smtClean="0"/>
          </a:p>
          <a:p>
            <a:endParaRPr lang="en-US" altLang="zh-CN" sz="2000" dirty="0" smtClean="0"/>
          </a:p>
          <a:p>
            <a:r>
              <a:rPr lang="zh-CN" altLang="zh-CN" sz="2400" dirty="0" smtClean="0">
                <a:solidFill>
                  <a:schemeClr val="accent5"/>
                </a:solidFill>
              </a:rPr>
              <a:t>（六）产品责任主体</a:t>
            </a:r>
            <a:endParaRPr lang="zh-CN" altLang="zh-CN" sz="2400" dirty="0" smtClean="0">
              <a:solidFill>
                <a:schemeClr val="accent5"/>
              </a:solidFill>
            </a:endParaRPr>
          </a:p>
          <a:p>
            <a:r>
              <a:rPr lang="zh-CN" altLang="zh-CN" sz="2000" dirty="0" smtClean="0"/>
              <a:t>指产品责任的承担者。产品责任主体主要分为两大类：</a:t>
            </a:r>
            <a:endParaRPr lang="zh-CN" altLang="zh-CN" sz="2000" dirty="0" smtClean="0"/>
          </a:p>
          <a:p>
            <a:r>
              <a:rPr lang="en-US" altLang="zh-CN" sz="2000" dirty="0" smtClean="0"/>
              <a:t>1</a:t>
            </a:r>
            <a:r>
              <a:rPr lang="zh-CN" altLang="zh-CN" sz="2000" dirty="0" smtClean="0"/>
              <a:t>、产品生产者</a:t>
            </a:r>
            <a:r>
              <a:rPr lang="en-US" altLang="zh-CN" sz="2000" dirty="0" smtClean="0"/>
              <a:t>             2</a:t>
            </a:r>
            <a:r>
              <a:rPr lang="zh-CN" altLang="zh-CN" sz="2000" dirty="0" smtClean="0"/>
              <a:t>、产品销售者</a:t>
            </a:r>
            <a:endParaRPr lang="en-US" altLang="zh-CN" sz="2000" dirty="0" smtClean="0"/>
          </a:p>
          <a:p>
            <a:r>
              <a:rPr lang="zh-CN" altLang="zh-CN" sz="2000" dirty="0" smtClean="0"/>
              <a:t>产品的保管人（仓储者）和运输者也是产品责任主体，但往往不是直接的主要的主体。因此各国产品责任法均未列入责任主体范畴。</a:t>
            </a:r>
            <a:endParaRPr lang="zh-CN" altLang="zh-CN" sz="2000" dirty="0" smtClean="0"/>
          </a:p>
          <a:p>
            <a:endParaRPr kumimoji="0" 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sz="4000"/>
          </a:p>
        </p:txBody>
      </p:sp>
      <p:sp>
        <p:nvSpPr>
          <p:cNvPr id="365569" name="Rectangle 1"/>
          <p:cNvSpPr>
            <a:spLocks noChangeArrowheads="1"/>
          </p:cNvSpPr>
          <p:nvPr/>
        </p:nvSpPr>
        <p:spPr bwMode="auto">
          <a:xfrm>
            <a:off x="1115616" y="2272130"/>
            <a:ext cx="8028384" cy="298543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（七）产品责任的诉讼时效及请求权消灭</a:t>
            </a:r>
            <a:endParaRPr kumimoji="0" lang="zh-CN" sz="24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产品责任的诉讼时效是一种较特殊的时效。</a:t>
            </a:r>
            <a:r>
              <a:rPr kumimoji="0" lang="zh-CN" altLang="en-US"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我国规定为</a:t>
            </a:r>
            <a:r>
              <a:rPr kumimoji="0" lang="en-US" alt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年，自当事人知道或应当知道其权益受到损害时起算。</a:t>
            </a: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请求权的消灭是指被害人请求加害人赔偿权的丧失。这是为了促进当事人正确行使权利，维护正常的社会经济秩序。</a:t>
            </a: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（八）产品质量纠纷的解决方式</a:t>
            </a:r>
            <a:endParaRPr kumimoji="0" lang="zh-CN" altLang="en-US" sz="24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产品质量纠纷是平等主体之间的经济纠纷。因此，其解决方式的规定首先要体现这一特点。我国产品质量法规定了四种，即协商、调解、仲裁和诉讼。</a:t>
            </a: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355160" cy="562074"/>
          </a:xfrm>
        </p:spPr>
        <p:txBody>
          <a:bodyPr>
            <a:normAutofit fontScale="90000"/>
          </a:bodyPr>
          <a:lstStyle/>
          <a:p>
            <a:endParaRPr lang="zh-CN" altLang="en-US" dirty="0"/>
          </a:p>
        </p:txBody>
      </p:sp>
      <p:sp>
        <p:nvSpPr>
          <p:cNvPr id="366593" name="Rectangle 1"/>
          <p:cNvSpPr>
            <a:spLocks noChangeArrowheads="1"/>
          </p:cNvSpPr>
          <p:nvPr/>
        </p:nvSpPr>
        <p:spPr bwMode="auto">
          <a:xfrm>
            <a:off x="611560" y="901752"/>
            <a:ext cx="8532440" cy="6124754"/>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二、产品质量责任</a:t>
            </a:r>
            <a:endParaRPr kumimoji="0" lang="en-US" alt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endParaRPr kumimoji="0" lang="zh-CN" sz="32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产品质量责任制度是指生产者、销售者以及对产品质量负有直接责任的责任者，因违反产品质量法所规定的产品质量义务所应承担的法律责任的制度。</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产品质量责任是各种有关产品质量义务和责任的综合概念。它是一种综合责任，包括有关产品质量的民事责任、行政责任和刑事责任</a:t>
            </a:r>
            <a:r>
              <a:rPr kumimoji="0" lang="zh-CN" altLang="en-US" sz="1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a:t>
            </a:r>
            <a:endParaRPr kumimoji="0" lang="en-US" altLang="zh-CN" sz="1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endParaRPr lang="en-US" altLang="zh-CN" sz="1000" dirty="0" smtClean="0">
              <a:latin typeface="Arial" panose="020B0604020202020204" pitchFamily="34" charset="0"/>
              <a:ea typeface="宋体" panose="02010600030101010101" pitchFamily="2" charset="-122"/>
              <a:cs typeface="Times New Roman" panose="02020603050405020304" pitchFamily="18" charset="0"/>
            </a:endParaRPr>
          </a:p>
          <a:p>
            <a:r>
              <a:rPr lang="zh-CN" altLang="zh-CN" sz="3200" b="1" dirty="0" smtClean="0">
                <a:solidFill>
                  <a:schemeClr val="accent5"/>
                </a:solidFill>
              </a:rPr>
              <a:t>三、产品质量法的法律责任</a:t>
            </a:r>
            <a:endParaRPr lang="zh-CN" altLang="zh-CN" sz="3200" b="1" dirty="0" smtClean="0">
              <a:solidFill>
                <a:schemeClr val="accent5"/>
              </a:solidFill>
            </a:endParaRPr>
          </a:p>
          <a:p>
            <a:r>
              <a:rPr lang="zh-CN" altLang="zh-CN" sz="2800" dirty="0" smtClean="0">
                <a:solidFill>
                  <a:schemeClr val="accent5"/>
                </a:solidFill>
              </a:rPr>
              <a:t>（一）产品质量法律责任的含义</a:t>
            </a:r>
            <a:endParaRPr lang="zh-CN" altLang="zh-CN" sz="2800" dirty="0" smtClean="0">
              <a:solidFill>
                <a:schemeClr val="accent5"/>
              </a:solidFill>
            </a:endParaRPr>
          </a:p>
          <a:p>
            <a:r>
              <a:rPr lang="zh-CN" altLang="zh-CN" sz="2400" dirty="0" smtClean="0"/>
              <a:t>产品质量法律责任指生产者、销售者以及对产品质量负有直接责任的责任者，因违反产品质量法规定的产品质量义务所应承担的法律责任。</a:t>
            </a:r>
            <a:endParaRPr lang="zh-CN" altLang="zh-CN" sz="2400" dirty="0" smtClean="0"/>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67617" name="Rectangle 1"/>
          <p:cNvSpPr>
            <a:spLocks noChangeArrowheads="1"/>
          </p:cNvSpPr>
          <p:nvPr/>
        </p:nvSpPr>
        <p:spPr bwMode="auto">
          <a:xfrm>
            <a:off x="899592" y="1844824"/>
            <a:ext cx="8244408" cy="464742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（三）行政责任</a:t>
            </a:r>
            <a:endParaRPr kumimoji="0" lang="zh-CN" sz="28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行政责任是违反产品质量法律、法规的当事人应当接受的行政处罚。</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针对违法生产者、销售者及服务业的经营者规定的行政处罚，有警告、责令停止生产、没收违法产品和违法所得，罚款、吊销营业执照、责令停止销售、责令改正等方式。</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endParaRPr lang="en-US" altLang="zh-CN" sz="2400" dirty="0" smtClean="0">
              <a:latin typeface="Arial" panose="020B0604020202020204" pitchFamily="34" charset="0"/>
              <a:ea typeface="宋体" panose="02010600030101010101" pitchFamily="2" charset="-122"/>
            </a:endParaRPr>
          </a:p>
          <a:p>
            <a:r>
              <a:rPr lang="zh-CN" altLang="zh-CN" sz="2800" dirty="0" smtClean="0">
                <a:solidFill>
                  <a:schemeClr val="accent5"/>
                </a:solidFill>
              </a:rPr>
              <a:t>（四）刑事责任</a:t>
            </a:r>
            <a:endParaRPr lang="zh-CN" altLang="zh-CN" sz="2800" dirty="0" smtClean="0">
              <a:solidFill>
                <a:schemeClr val="accent5"/>
              </a:solidFill>
            </a:endParaRPr>
          </a:p>
          <a:p>
            <a:r>
              <a:rPr lang="zh-CN" altLang="zh-CN" sz="2400" dirty="0" smtClean="0"/>
              <a:t>违反产品质量的法律规定，情节严重，构成犯罪的，应依法追究刑事责任。生产者、销售者生产、销售伪劣产品构成犯罪的情况比较常见。</a:t>
            </a:r>
            <a:endParaRPr lang="zh-CN" altLang="zh-CN" sz="2400" dirty="0" smtClean="0"/>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fontScale="90000"/>
          </a:bodyPr>
          <a:lstStyle/>
          <a:p>
            <a:r>
              <a:rPr lang="zh-CN" altLang="zh-CN" sz="4000" b="1" dirty="0" smtClean="0"/>
              <a:t>第二节</a:t>
            </a:r>
            <a:r>
              <a:rPr lang="en-US" altLang="zh-CN" sz="4000" b="1" dirty="0" smtClean="0"/>
              <a:t>  </a:t>
            </a:r>
            <a:r>
              <a:rPr lang="zh-CN" altLang="zh-CN" sz="4000" b="1" dirty="0" smtClean="0"/>
              <a:t>个人独资企业法</a:t>
            </a:r>
            <a:br>
              <a:rPr lang="zh-CN" altLang="zh-CN" b="1" dirty="0" smtClean="0"/>
            </a:br>
            <a:endParaRPr lang="zh-CN" altLang="en-US" dirty="0"/>
          </a:p>
        </p:txBody>
      </p:sp>
      <p:sp>
        <p:nvSpPr>
          <p:cNvPr id="1025" name="Rectangle 1"/>
          <p:cNvSpPr>
            <a:spLocks noChangeArrowheads="1"/>
          </p:cNvSpPr>
          <p:nvPr/>
        </p:nvSpPr>
        <p:spPr bwMode="auto">
          <a:xfrm>
            <a:off x="857224" y="1727136"/>
            <a:ext cx="7854728" cy="483108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(二)个人独资企业的清算</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个人独资企业解散的，应当进行清算。《个人独资企业法》对个人独资企业清算作了如下规定：</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1．通知和公告债权人。</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2．债务清偿</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个人独资企业解散后，原投资人对个人独资企业存续期间的债务仍应承担偿还责任，但债权人在5年内未向债务人提出偿债请求的，该责任消灭。</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3．注销登记。</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50209" name="Rectangle 1"/>
          <p:cNvSpPr>
            <a:spLocks noChangeArrowheads="1"/>
          </p:cNvSpPr>
          <p:nvPr/>
        </p:nvSpPr>
        <p:spPr bwMode="auto">
          <a:xfrm>
            <a:off x="899592" y="1844824"/>
            <a:ext cx="8244408" cy="4278094"/>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32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（二）经营者的行政责任</a:t>
            </a:r>
            <a:endParaRPr kumimoji="0" lang="zh-CN" sz="32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经营者有下列情形之一的，应当承担行政责任：</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、生产、销售的商品不符合保障人身、财产安全要求的。</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、在商品中掺杂、掺假、以假充真、以次充好，或者以不合格商品冒充合格商品的。</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、生产国家明令淘汰的商品或者销售失效、变质的商品的。</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、伪造商品的产地，伪造或者冒用他人的厂名、厂址，伪造或者冒用认证标志、名优标志等质量标志的。</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、销售的商品应当检验、检疫而未检验、检疫或者伪造检验、检疫结果的。</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91680" y="260648"/>
            <a:ext cx="6541520" cy="1156990"/>
          </a:xfrm>
        </p:spPr>
        <p:txBody>
          <a:bodyPr>
            <a:normAutofit fontScale="90000"/>
          </a:bodyPr>
          <a:lstStyle/>
          <a:p>
            <a:r>
              <a:rPr lang="zh-CN" altLang="zh-CN" b="1" dirty="0" smtClean="0"/>
              <a:t>第九章</a:t>
            </a:r>
            <a:r>
              <a:rPr lang="en-US" altLang="zh-CN" b="1" dirty="0" smtClean="0"/>
              <a:t>  </a:t>
            </a:r>
            <a:r>
              <a:rPr lang="zh-CN" altLang="zh-CN" b="1" dirty="0" smtClean="0"/>
              <a:t>消费者权益保护法</a:t>
            </a:r>
            <a:br>
              <a:rPr lang="zh-CN" altLang="zh-CN" b="1" dirty="0" smtClean="0"/>
            </a:br>
            <a:endParaRPr lang="zh-CN" altLang="en-US" dirty="0"/>
          </a:p>
        </p:txBody>
      </p:sp>
      <p:sp>
        <p:nvSpPr>
          <p:cNvPr id="3" name="圆角矩形 2"/>
          <p:cNvSpPr/>
          <p:nvPr/>
        </p:nvSpPr>
        <p:spPr>
          <a:xfrm>
            <a:off x="827584" y="3068960"/>
            <a:ext cx="1800000" cy="180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1" action="ppaction://hlinksldjump"/>
              </a:rPr>
              <a:t>第一节</a:t>
            </a:r>
            <a:r>
              <a:rPr lang="en-US" altLang="zh-CN" sz="2400" b="1" dirty="0" smtClean="0">
                <a:hlinkClick r:id="rId1" action="ppaction://hlinksldjump"/>
              </a:rPr>
              <a:t>  </a:t>
            </a:r>
            <a:r>
              <a:rPr lang="zh-CN" altLang="zh-CN" sz="2400" b="1" dirty="0" smtClean="0">
                <a:hlinkClick r:id="rId1" action="ppaction://hlinksldjump"/>
              </a:rPr>
              <a:t>消费者权益保护法概述</a:t>
            </a:r>
            <a:endParaRPr lang="zh-CN" altLang="zh-CN" sz="2400" b="1" dirty="0"/>
          </a:p>
        </p:txBody>
      </p:sp>
      <p:sp>
        <p:nvSpPr>
          <p:cNvPr id="4" name="圆角矩形 3"/>
          <p:cNvSpPr/>
          <p:nvPr/>
        </p:nvSpPr>
        <p:spPr>
          <a:xfrm>
            <a:off x="3779912" y="3140968"/>
            <a:ext cx="1800000" cy="180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2" action="ppaction://hlinksldjump"/>
              </a:rPr>
              <a:t>第二节</a:t>
            </a:r>
            <a:r>
              <a:rPr lang="en-US" altLang="zh-CN" sz="2400" b="1" dirty="0" smtClean="0">
                <a:hlinkClick r:id="rId2" action="ppaction://hlinksldjump"/>
              </a:rPr>
              <a:t>  </a:t>
            </a:r>
            <a:r>
              <a:rPr lang="zh-CN" altLang="zh-CN" sz="2400" b="1" dirty="0" smtClean="0">
                <a:hlinkClick r:id="rId2" action="ppaction://hlinksldjump"/>
              </a:rPr>
              <a:t>消费者的权利与经营者的义务</a:t>
            </a:r>
            <a:endParaRPr lang="zh-CN" altLang="zh-CN" sz="2400" b="1" dirty="0"/>
          </a:p>
        </p:txBody>
      </p:sp>
      <p:sp>
        <p:nvSpPr>
          <p:cNvPr id="5" name="圆角矩形 4"/>
          <p:cNvSpPr/>
          <p:nvPr/>
        </p:nvSpPr>
        <p:spPr>
          <a:xfrm>
            <a:off x="6732240" y="3140968"/>
            <a:ext cx="1800000" cy="180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3" action="ppaction://hlinksldjump"/>
              </a:rPr>
              <a:t>第三节 消费者权益的保护</a:t>
            </a:r>
            <a:endParaRPr lang="zh-CN" altLang="zh-CN" sz="2400" b="1" dirty="0"/>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5616" y="260648"/>
            <a:ext cx="7776000" cy="1143000"/>
          </a:xfrm>
        </p:spPr>
        <p:txBody>
          <a:bodyPr>
            <a:normAutofit fontScale="90000"/>
          </a:bodyPr>
          <a:lstStyle/>
          <a:p>
            <a:r>
              <a:rPr lang="zh-CN" altLang="zh-CN" b="1" dirty="0" smtClean="0"/>
              <a:t>第一节</a:t>
            </a:r>
            <a:r>
              <a:rPr lang="en-US" altLang="zh-CN" b="1" dirty="0" smtClean="0"/>
              <a:t>  </a:t>
            </a:r>
            <a:r>
              <a:rPr lang="zh-CN" altLang="zh-CN" b="1" dirty="0" smtClean="0"/>
              <a:t>消费者权益保护法概述</a:t>
            </a:r>
            <a:br>
              <a:rPr lang="zh-CN" altLang="zh-CN" b="1" dirty="0" smtClean="0"/>
            </a:br>
            <a:endParaRPr lang="zh-CN" altLang="en-US" dirty="0"/>
          </a:p>
        </p:txBody>
      </p:sp>
      <p:sp>
        <p:nvSpPr>
          <p:cNvPr id="1025" name="Rectangle 1"/>
          <p:cNvSpPr>
            <a:spLocks noChangeArrowheads="1"/>
          </p:cNvSpPr>
          <p:nvPr/>
        </p:nvSpPr>
        <p:spPr bwMode="auto">
          <a:xfrm>
            <a:off x="755576" y="857232"/>
            <a:ext cx="8136904" cy="5632311"/>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一、消费者的概念、特点及范围</a:t>
            </a:r>
            <a:endParaRPr kumimoji="0" lang="en-US" alt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endParaRPr kumimoji="0" lang="zh-CN" sz="32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（一）消费者的概念</a:t>
            </a:r>
            <a:endParaRPr kumimoji="0" lang="zh-CN" altLang="en-US" sz="28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Times New Roman" panose="02020603050405020304" pitchFamily="18" charset="0"/>
            </a:endParaRPr>
          </a:p>
          <a:p>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消费者是社会消费的主体，包括生产性消费和生活性消费两种。消费者权益保护法中所涉及的“消费者”，主要是指生活资料的消费者，在特殊情况下也包括生产资料的消费者，如农民的生产性消费活动等。</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endParaRPr lang="en-US" altLang="zh-CN" sz="2400" dirty="0" smtClean="0">
              <a:latin typeface="Arial" panose="020B0604020202020204" pitchFamily="34" charset="0"/>
              <a:ea typeface="宋体" panose="02010600030101010101" pitchFamily="2" charset="-122"/>
              <a:cs typeface="Times New Roman" panose="02020603050405020304" pitchFamily="18" charset="0"/>
            </a:endParaRPr>
          </a:p>
          <a:p>
            <a:r>
              <a:rPr kumimoji="0" lang="zh-CN" altLang="en-US" sz="28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Times New Roman" panose="02020603050405020304" pitchFamily="18" charset="0"/>
              </a:rPr>
              <a:t>（</a:t>
            </a:r>
            <a:r>
              <a:rPr lang="zh-CN" altLang="zh-CN" sz="2800" dirty="0" smtClean="0">
                <a:solidFill>
                  <a:schemeClr val="accent5"/>
                </a:solidFill>
              </a:rPr>
              <a:t>二）消费者的特征</a:t>
            </a:r>
            <a:endParaRPr lang="zh-CN" altLang="zh-CN" sz="2800" dirty="0" smtClean="0">
              <a:solidFill>
                <a:schemeClr val="accent5"/>
              </a:solidFill>
            </a:endParaRPr>
          </a:p>
          <a:p>
            <a:r>
              <a:rPr lang="en-US" altLang="zh-CN" sz="2400" dirty="0" smtClean="0"/>
              <a:t>1</a:t>
            </a:r>
            <a:r>
              <a:rPr lang="zh-CN" altLang="zh-CN" sz="2400" dirty="0" smtClean="0"/>
              <a:t>、消费者是指购买商品或者接受服务的人</a:t>
            </a:r>
            <a:endParaRPr lang="zh-CN" altLang="zh-CN" sz="2400" dirty="0" smtClean="0"/>
          </a:p>
          <a:p>
            <a:r>
              <a:rPr lang="zh-CN" altLang="zh-CN" sz="2400" dirty="0" smtClean="0"/>
              <a:t>消费者是在市场上购买商品或接受服务的人。这就是说，消费者既可能是亲自购买商品的个人，也可能是使用和消费他人购买的商品的人；既可能是有关服务合同中接受服务的一方当事人，也可能是接受服务的非合同当事人。</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643192" cy="634082"/>
          </a:xfrm>
        </p:spPr>
        <p:txBody>
          <a:bodyPr>
            <a:normAutofit fontScale="90000"/>
          </a:bodyPr>
          <a:lstStyle/>
          <a:p>
            <a:endParaRPr lang="zh-CN" altLang="en-US" dirty="0"/>
          </a:p>
        </p:txBody>
      </p:sp>
      <p:sp>
        <p:nvSpPr>
          <p:cNvPr id="339969" name="Rectangle 1"/>
          <p:cNvSpPr>
            <a:spLocks noChangeArrowheads="1"/>
          </p:cNvSpPr>
          <p:nvPr/>
        </p:nvSpPr>
        <p:spPr bwMode="auto">
          <a:xfrm>
            <a:off x="827584" y="1779686"/>
            <a:ext cx="7668344" cy="4154984"/>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、消费者购买商品或者接受服务时不得以盈利为目的</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消费者购买商品或接受服务，并不是为了将这些商品转让给他人从而盈利，消费者购买使用商品或接受服务的目的主要是用于个人与家庭的消费。</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endParaRPr lang="en-US" altLang="zh-CN" sz="2400" dirty="0" smtClean="0">
              <a:latin typeface="Arial" panose="020B0604020202020204" pitchFamily="34" charset="0"/>
              <a:ea typeface="宋体" panose="02010600030101010101" pitchFamily="2" charset="-122"/>
              <a:cs typeface="Times New Roman" panose="02020603050405020304" pitchFamily="18" charset="0"/>
            </a:endParaRPr>
          </a:p>
          <a:p>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r>
              <a:rPr lang="en-US" altLang="zh-CN" sz="2400" dirty="0" smtClean="0"/>
              <a:t>3</a:t>
            </a:r>
            <a:r>
              <a:rPr lang="zh-CN" altLang="zh-CN" sz="2400" dirty="0" smtClean="0"/>
              <a:t>、消费者是指购买商品或者接受服务的个人</a:t>
            </a:r>
            <a:endParaRPr lang="en-US" altLang="zh-CN" sz="2400" dirty="0" smtClean="0"/>
          </a:p>
          <a:p>
            <a:endParaRPr lang="zh-CN" altLang="zh-CN" sz="2400" dirty="0" smtClean="0"/>
          </a:p>
          <a:p>
            <a:r>
              <a:rPr lang="zh-CN" altLang="zh-CN" sz="2400" dirty="0" smtClean="0"/>
              <a:t>消费者作为一个特定的法律用语，它是指个人而不是指单位（包括企事业单位和其他组织体），更不包括政府。</a:t>
            </a:r>
            <a:endParaRPr lang="zh-CN" altLang="zh-CN" sz="2400" dirty="0" smtClean="0"/>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40993" name="Rectangle 1"/>
          <p:cNvSpPr>
            <a:spLocks noChangeArrowheads="1"/>
          </p:cNvSpPr>
          <p:nvPr/>
        </p:nvSpPr>
        <p:spPr bwMode="auto">
          <a:xfrm>
            <a:off x="683568" y="1537047"/>
            <a:ext cx="8172400" cy="513986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二、消费者权益保护法的定义</a:t>
            </a:r>
            <a:endParaRPr kumimoji="0" lang="en-US" altLang="zh-CN" sz="32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endParaRPr lang="en-US" altLang="zh-CN" sz="3200" dirty="0" smtClean="0">
              <a:solidFill>
                <a:schemeClr val="accent5"/>
              </a:solidFill>
              <a:latin typeface="Arial" panose="020B0604020202020204" pitchFamily="34" charset="0"/>
              <a:ea typeface="宋体" panose="02010600030101010101" pitchFamily="2" charset="-122"/>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消费者权益保护法，从狭义上讲，专指</a:t>
            </a:r>
            <a:r>
              <a:rPr kumimoji="0" lang="zh-CN"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中华人民共和国消费者权益保护法</a:t>
            </a:r>
            <a:r>
              <a:rPr kumimoji="0" lang="zh-CN"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。从广义上讲，还包括其他有关消费者权益保护的法律法规，即调整为保护消费者权益而产生的各种社会关系的法律规范的总称。</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pP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lvl="0" indent="200025" eaLnBrk="0" fontAlgn="base" hangingPunct="0">
              <a:spcBef>
                <a:spcPct val="0"/>
              </a:spcBef>
              <a:spcAft>
                <a:spcPct val="0"/>
              </a:spcAft>
            </a:pPr>
            <a:r>
              <a:rPr kumimoji="0" lang="zh-CN" sz="3200" b="0" i="0" u="none" strike="noStrike" cap="none" normalizeH="0" baseline="0" dirty="0" smtClean="0">
                <a:ln>
                  <a:noFill/>
                </a:ln>
                <a:solidFill>
                  <a:schemeClr val="accent5"/>
                </a:solidFill>
                <a:effectLst/>
                <a:latin typeface="Times New Roman" panose="02020603050405020304" pitchFamily="18" charset="0"/>
                <a:ea typeface="宋体" panose="02010600030101010101" pitchFamily="2" charset="-122"/>
                <a:cs typeface="Times New Roman" panose="02020603050405020304" pitchFamily="18" charset="0"/>
              </a:rPr>
              <a:t>三、消费者权益保护法的基本原则</a:t>
            </a:r>
            <a:endParaRPr kumimoji="0" lang="en-US" altLang="zh-CN" sz="3200" b="0" i="0" u="none" strike="noStrike" cap="none" normalizeH="0" baseline="0" dirty="0" smtClean="0">
              <a:ln>
                <a:noFill/>
              </a:ln>
              <a:solidFill>
                <a:schemeClr val="accent5"/>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200025" eaLnBrk="0" fontAlgn="base" hangingPunct="0">
              <a:spcBef>
                <a:spcPct val="0"/>
              </a:spcBef>
              <a:spcAft>
                <a:spcPct val="0"/>
              </a:spcAft>
            </a:pPr>
            <a:r>
              <a:rPr lang="zh-CN" altLang="en-US" sz="2400" dirty="0" smtClean="0">
                <a:solidFill>
                  <a:schemeClr val="accent5"/>
                </a:solidFill>
              </a:rPr>
              <a:t>（</a:t>
            </a:r>
            <a:r>
              <a:rPr lang="zh-CN" altLang="zh-CN" sz="2400" dirty="0" smtClean="0">
                <a:solidFill>
                  <a:schemeClr val="accent5"/>
                </a:solidFill>
              </a:rPr>
              <a:t>一）自愿、平等、公平、诚实信用的原则。</a:t>
            </a:r>
            <a:endParaRPr lang="en-US" altLang="zh-CN" sz="2400" dirty="0" smtClean="0">
              <a:solidFill>
                <a:schemeClr val="accent5"/>
              </a:solidFill>
            </a:endParaRPr>
          </a:p>
          <a:p>
            <a:pPr indent="200025" eaLnBrk="0" fontAlgn="base" hangingPunct="0">
              <a:spcBef>
                <a:spcPct val="0"/>
              </a:spcBef>
              <a:spcAft>
                <a:spcPct val="0"/>
              </a:spcAft>
            </a:pPr>
            <a:r>
              <a:rPr lang="zh-CN" altLang="zh-CN" sz="2400" dirty="0" smtClean="0"/>
              <a:t> </a:t>
            </a:r>
            <a:r>
              <a:rPr lang="zh-CN" altLang="zh-CN" sz="2800" dirty="0" smtClean="0">
                <a:solidFill>
                  <a:schemeClr val="accent5"/>
                </a:solidFill>
              </a:rPr>
              <a:t>（二）国家保护消费者的合法权益不受侵害的原则。 </a:t>
            </a:r>
            <a:endParaRPr lang="en-US" altLang="zh-CN" sz="2800" dirty="0" smtClean="0">
              <a:solidFill>
                <a:schemeClr val="accent5"/>
              </a:solidFill>
            </a:endParaRPr>
          </a:p>
          <a:p>
            <a:pPr lvl="0" indent="200025" eaLnBrk="0" fontAlgn="base" hangingPunct="0">
              <a:spcBef>
                <a:spcPct val="0"/>
              </a:spcBef>
              <a:spcAft>
                <a:spcPct val="0"/>
              </a:spcAft>
            </a:pPr>
            <a:r>
              <a:rPr lang="zh-CN" altLang="zh-CN" sz="2800" dirty="0" smtClean="0">
                <a:solidFill>
                  <a:schemeClr val="accent5"/>
                </a:solidFill>
              </a:rPr>
              <a:t>（三）全社会共同保护消费者合法权益的原则。</a:t>
            </a:r>
            <a:endParaRPr kumimoji="0" lang="zh-CN" sz="28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686800" cy="1138138"/>
          </a:xfrm>
        </p:spPr>
        <p:txBody>
          <a:bodyPr>
            <a:normAutofit fontScale="90000"/>
          </a:bodyPr>
          <a:lstStyle/>
          <a:p>
            <a:r>
              <a:rPr lang="zh-CN" altLang="zh-CN" b="1" dirty="0" smtClean="0"/>
              <a:t>第二节</a:t>
            </a:r>
            <a:r>
              <a:rPr lang="en-US" altLang="zh-CN" b="1" dirty="0" smtClean="0"/>
              <a:t>  </a:t>
            </a:r>
            <a:r>
              <a:rPr lang="zh-CN" altLang="zh-CN" b="1" dirty="0" smtClean="0"/>
              <a:t>消费者的权利与经营者的义务</a:t>
            </a:r>
            <a:br>
              <a:rPr lang="zh-CN" altLang="zh-CN" b="1" dirty="0" smtClean="0"/>
            </a:br>
            <a:endParaRPr lang="zh-CN" altLang="en-US" dirty="0"/>
          </a:p>
        </p:txBody>
      </p:sp>
      <p:sp>
        <p:nvSpPr>
          <p:cNvPr id="342017" name="Rectangle 1"/>
          <p:cNvSpPr>
            <a:spLocks noChangeArrowheads="1"/>
          </p:cNvSpPr>
          <p:nvPr/>
        </p:nvSpPr>
        <p:spPr bwMode="auto">
          <a:xfrm>
            <a:off x="683568" y="1595021"/>
            <a:ext cx="8172400" cy="526297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一、消费者的权利</a:t>
            </a:r>
            <a:endParaRPr kumimoji="0" lang="en-US" alt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endParaRPr kumimoji="0" lang="zh-CN" sz="32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（一）消费者权利的概念</a:t>
            </a:r>
            <a:endParaRPr kumimoji="0" lang="zh-CN" sz="28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消费者权利是由</a:t>
            </a:r>
            <a:r>
              <a:rPr kumimoji="0" lang="zh-CN"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消费者权益保护法</a:t>
            </a:r>
            <a:r>
              <a:rPr kumimoji="0" lang="zh-CN"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所确认的，消费者在购买使用商品和接受服务时为或不为一定行为，以实现其利益的能力或资格。消费者权力的特点为：主体的特定性；权利的。</a:t>
            </a:r>
            <a:r>
              <a:rPr lang="zh-CN" altLang="zh-CN" sz="2400" dirty="0" smtClean="0"/>
              <a:t> </a:t>
            </a:r>
            <a:endParaRPr lang="en-US" altLang="zh-CN" sz="2400" dirty="0" smtClean="0"/>
          </a:p>
          <a:p>
            <a:endParaRPr lang="en-US" altLang="zh-CN" sz="2400" dirty="0" smtClean="0"/>
          </a:p>
          <a:p>
            <a:r>
              <a:rPr lang="zh-CN" altLang="zh-CN" sz="2800" dirty="0" smtClean="0">
                <a:solidFill>
                  <a:schemeClr val="accent5"/>
                </a:solidFill>
              </a:rPr>
              <a:t>（二）消费者权利的内容</a:t>
            </a:r>
            <a:endParaRPr lang="zh-CN" altLang="zh-CN" sz="2800" dirty="0" smtClean="0">
              <a:solidFill>
                <a:schemeClr val="accent5"/>
              </a:solidFill>
            </a:endParaRPr>
          </a:p>
          <a:p>
            <a:r>
              <a:rPr lang="zh-CN" altLang="zh-CN" sz="2400" dirty="0" smtClean="0"/>
              <a:t>《消费者权益保护法》第二章规定消费者享有九项权利，前五项权利是基础，与消费者的关系最为密切，后四项权利则是由此派生出来的。</a:t>
            </a:r>
            <a:endParaRPr lang="zh-CN" altLang="zh-CN" sz="2400" dirty="0" smtClean="0"/>
          </a:p>
          <a:p>
            <a:pPr marL="0" marR="0" lvl="0" indent="200025" algn="l" defTabSz="914400" rtl="0" eaLnBrk="0" fontAlgn="base" latinLnBrk="0" hangingPunct="0">
              <a:lnSpc>
                <a:spcPct val="100000"/>
              </a:lnSpc>
              <a:spcBef>
                <a:spcPct val="0"/>
              </a:spcBef>
              <a:spcAft>
                <a:spcPct val="0"/>
              </a:spcAft>
              <a:buClrTx/>
              <a:buSzTx/>
              <a:buFontTx/>
              <a:buNone/>
            </a:pP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矩形 2"/>
          <p:cNvSpPr/>
          <p:nvPr/>
        </p:nvSpPr>
        <p:spPr>
          <a:xfrm>
            <a:off x="1187624" y="1628800"/>
            <a:ext cx="7956376" cy="5909310"/>
          </a:xfrm>
          <a:prstGeom prst="rect">
            <a:avLst/>
          </a:prstGeom>
        </p:spPr>
        <p:txBody>
          <a:bodyPr wrap="square">
            <a:spAutoFit/>
          </a:bodyPr>
          <a:lstStyle/>
          <a:p>
            <a:r>
              <a:rPr lang="en-US" altLang="zh-CN" sz="2400" dirty="0" smtClean="0"/>
              <a:t>1</a:t>
            </a:r>
            <a:r>
              <a:rPr lang="zh-CN" altLang="zh-CN" sz="2400" dirty="0" smtClean="0"/>
              <a:t>、安全权</a:t>
            </a:r>
            <a:r>
              <a:rPr lang="zh-CN" altLang="en-US" sz="2400" dirty="0" smtClean="0"/>
              <a:t>。</a:t>
            </a:r>
            <a:endParaRPr lang="en-US" altLang="zh-CN" sz="2400" dirty="0" smtClean="0"/>
          </a:p>
          <a:p>
            <a:r>
              <a:rPr lang="en-US" altLang="zh-CN" sz="2400" dirty="0" smtClean="0"/>
              <a:t>2</a:t>
            </a:r>
            <a:r>
              <a:rPr lang="zh-CN" altLang="zh-CN" sz="2400" dirty="0" smtClean="0"/>
              <a:t>、知情权。</a:t>
            </a:r>
            <a:r>
              <a:rPr lang="en-US" altLang="zh-CN" sz="2400" dirty="0" smtClean="0"/>
              <a:t> </a:t>
            </a:r>
            <a:endParaRPr lang="en-US" altLang="zh-CN" sz="2400" dirty="0" smtClean="0"/>
          </a:p>
          <a:p>
            <a:r>
              <a:rPr lang="en-US" altLang="zh-CN" sz="2400" dirty="0" smtClean="0"/>
              <a:t>3</a:t>
            </a:r>
            <a:r>
              <a:rPr lang="zh-CN" altLang="zh-CN" sz="2400" dirty="0" smtClean="0"/>
              <a:t>、自主选择权。</a:t>
            </a:r>
            <a:endParaRPr lang="en-US" altLang="zh-CN" sz="2400" dirty="0" smtClean="0"/>
          </a:p>
          <a:p>
            <a:r>
              <a:rPr lang="en-US" altLang="zh-CN" sz="2400" dirty="0" smtClean="0"/>
              <a:t> 4</a:t>
            </a:r>
            <a:r>
              <a:rPr lang="zh-CN" altLang="zh-CN" sz="2400" dirty="0" smtClean="0"/>
              <a:t>、公平交易权。这是衡量消费者经济利益是否得到维护的重要标志。</a:t>
            </a:r>
            <a:endParaRPr lang="en-US" altLang="zh-CN" sz="2400" dirty="0" smtClean="0"/>
          </a:p>
          <a:p>
            <a:r>
              <a:rPr lang="en-US" altLang="zh-CN" sz="2400" dirty="0" smtClean="0"/>
              <a:t> 5</a:t>
            </a:r>
            <a:r>
              <a:rPr lang="zh-CN" altLang="zh-CN" sz="2400" dirty="0" smtClean="0"/>
              <a:t>、求偿权。求偿权是由于消费者因购买、使用的商品或者接受的服务本身的原因致使其受到人身、财产损害，而要求经营者承担责任，依法赔偿损失的权利。</a:t>
            </a:r>
            <a:endParaRPr lang="en-US" altLang="zh-CN" sz="2400" dirty="0" smtClean="0"/>
          </a:p>
          <a:p>
            <a:endParaRPr lang="en-US" altLang="zh-CN" sz="2400" dirty="0" smtClean="0"/>
          </a:p>
          <a:p>
            <a:r>
              <a:rPr lang="en-US" altLang="zh-CN" sz="2400" dirty="0" smtClean="0"/>
              <a:t> 6</a:t>
            </a:r>
            <a:r>
              <a:rPr lang="zh-CN" altLang="zh-CN" sz="2400" dirty="0" smtClean="0"/>
              <a:t>、结社权。结社权是消费者为维护自身的合法权益而依法成立消费者组织的权利。</a:t>
            </a:r>
            <a:r>
              <a:rPr lang="en-US" altLang="zh-CN" sz="2400" dirty="0" smtClean="0"/>
              <a:t> </a:t>
            </a:r>
            <a:endParaRPr lang="en-US" altLang="zh-CN" sz="2400" dirty="0" smtClean="0"/>
          </a:p>
          <a:p>
            <a:r>
              <a:rPr lang="en-US" altLang="zh-CN" sz="2400" dirty="0" smtClean="0"/>
              <a:t>7</a:t>
            </a:r>
            <a:r>
              <a:rPr lang="zh-CN" altLang="zh-CN" sz="2400" dirty="0" smtClean="0"/>
              <a:t>、获得有关知识权。</a:t>
            </a:r>
            <a:endParaRPr lang="en-US" altLang="zh-CN" sz="2400" dirty="0" smtClean="0"/>
          </a:p>
          <a:p>
            <a:r>
              <a:rPr lang="en-US" altLang="zh-CN" sz="2400" dirty="0" smtClean="0"/>
              <a:t> 8</a:t>
            </a:r>
            <a:r>
              <a:rPr lang="zh-CN" altLang="zh-CN" sz="2400" dirty="0" smtClean="0"/>
              <a:t>、人格尊严和民族风俗习惯受尊重权。</a:t>
            </a:r>
            <a:endParaRPr lang="en-US" altLang="zh-CN" sz="2400" dirty="0" smtClean="0"/>
          </a:p>
          <a:p>
            <a:r>
              <a:rPr lang="en-US" altLang="zh-CN" sz="2400" dirty="0" smtClean="0"/>
              <a:t> 9</a:t>
            </a:r>
            <a:r>
              <a:rPr lang="zh-CN" altLang="zh-CN" sz="2400" dirty="0" smtClean="0"/>
              <a:t>、监督权。</a:t>
            </a:r>
            <a:endParaRPr lang="zh-CN" altLang="zh-CN" sz="2400" dirty="0" smtClean="0"/>
          </a:p>
          <a:p>
            <a:endParaRPr lang="zh-CN" altLang="zh-CN" sz="2400" dirty="0" smtClean="0"/>
          </a:p>
          <a:p>
            <a:endParaRPr lang="zh-CN" altLang="en-US" dirty="0"/>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矩形 2"/>
          <p:cNvSpPr/>
          <p:nvPr/>
        </p:nvSpPr>
        <p:spPr>
          <a:xfrm>
            <a:off x="1187624" y="1628800"/>
            <a:ext cx="7704856" cy="8217634"/>
          </a:xfrm>
          <a:prstGeom prst="rect">
            <a:avLst/>
          </a:prstGeom>
        </p:spPr>
        <p:txBody>
          <a:bodyPr wrap="square">
            <a:spAutoFit/>
          </a:bodyPr>
          <a:lstStyle/>
          <a:p>
            <a:r>
              <a:rPr lang="zh-CN" altLang="zh-CN" sz="2400" b="1" dirty="0" smtClean="0"/>
              <a:t>二、经营者的义务</a:t>
            </a:r>
            <a:endParaRPr lang="zh-CN" altLang="zh-CN" sz="2400" b="1" dirty="0" smtClean="0"/>
          </a:p>
          <a:p>
            <a:r>
              <a:rPr lang="zh-CN" altLang="zh-CN" sz="2400" dirty="0" smtClean="0"/>
              <a:t>我国《消费者权益保护法》以专章的形式明确规定了经营者的义务。</a:t>
            </a:r>
            <a:endParaRPr lang="en-US" altLang="zh-CN" sz="2400" dirty="0" smtClean="0"/>
          </a:p>
          <a:p>
            <a:r>
              <a:rPr lang="zh-CN" altLang="zh-CN" sz="2400" dirty="0" smtClean="0">
                <a:solidFill>
                  <a:schemeClr val="accent5"/>
                </a:solidFill>
              </a:rPr>
              <a:t>（一）依法或者依合同约定履行义务的义务</a:t>
            </a:r>
            <a:endParaRPr lang="en-US" altLang="zh-CN" sz="2400" dirty="0" smtClean="0">
              <a:solidFill>
                <a:schemeClr val="accent5"/>
              </a:solidFill>
            </a:endParaRPr>
          </a:p>
          <a:p>
            <a:r>
              <a:rPr lang="zh-CN" altLang="zh-CN" sz="2400" dirty="0" smtClean="0">
                <a:solidFill>
                  <a:schemeClr val="accent5"/>
                </a:solidFill>
              </a:rPr>
              <a:t>（二）接受消费者批评、监督的义务</a:t>
            </a:r>
            <a:endParaRPr lang="en-US" altLang="zh-CN" sz="2400" dirty="0" smtClean="0">
              <a:solidFill>
                <a:schemeClr val="accent5"/>
              </a:solidFill>
            </a:endParaRPr>
          </a:p>
          <a:p>
            <a:r>
              <a:rPr lang="zh-CN" altLang="zh-CN" sz="2400" dirty="0" smtClean="0">
                <a:solidFill>
                  <a:schemeClr val="accent5"/>
                </a:solidFill>
              </a:rPr>
              <a:t>（三）安全保障义务</a:t>
            </a:r>
            <a:endParaRPr lang="en-US" altLang="zh-CN" sz="2400" dirty="0" smtClean="0">
              <a:solidFill>
                <a:schemeClr val="accent5"/>
              </a:solidFill>
            </a:endParaRPr>
          </a:p>
          <a:p>
            <a:r>
              <a:rPr lang="zh-CN" altLang="zh-CN" sz="2400" dirty="0" smtClean="0">
                <a:solidFill>
                  <a:schemeClr val="accent5"/>
                </a:solidFill>
              </a:rPr>
              <a:t>（四）提供真实信息义务</a:t>
            </a:r>
            <a:endParaRPr lang="en-US" altLang="zh-CN" sz="2400" dirty="0" smtClean="0">
              <a:solidFill>
                <a:schemeClr val="accent5"/>
              </a:solidFill>
            </a:endParaRPr>
          </a:p>
          <a:p>
            <a:r>
              <a:rPr lang="zh-CN" altLang="zh-CN" sz="2400" dirty="0" smtClean="0">
                <a:solidFill>
                  <a:schemeClr val="accent5"/>
                </a:solidFill>
              </a:rPr>
              <a:t>（五）标明真实名称和标识义务</a:t>
            </a:r>
            <a:endParaRPr lang="en-US" altLang="zh-CN" sz="2400" dirty="0" smtClean="0">
              <a:solidFill>
                <a:schemeClr val="accent5"/>
              </a:solidFill>
            </a:endParaRPr>
          </a:p>
          <a:p>
            <a:r>
              <a:rPr lang="zh-CN" altLang="zh-CN" sz="2400" dirty="0" smtClean="0">
                <a:solidFill>
                  <a:schemeClr val="accent5"/>
                </a:solidFill>
              </a:rPr>
              <a:t>（六）提供发票义务</a:t>
            </a:r>
            <a:endParaRPr lang="en-US" altLang="zh-CN" sz="2400" dirty="0" smtClean="0">
              <a:solidFill>
                <a:schemeClr val="accent5"/>
              </a:solidFill>
            </a:endParaRPr>
          </a:p>
          <a:p>
            <a:r>
              <a:rPr lang="zh-CN" altLang="zh-CN" sz="2400" dirty="0" smtClean="0">
                <a:solidFill>
                  <a:schemeClr val="accent5"/>
                </a:solidFill>
              </a:rPr>
              <a:t>（七）品质担保义务</a:t>
            </a:r>
            <a:endParaRPr lang="en-US" altLang="zh-CN" sz="2400" dirty="0" smtClean="0">
              <a:solidFill>
                <a:schemeClr val="accent5"/>
              </a:solidFill>
            </a:endParaRPr>
          </a:p>
          <a:p>
            <a:r>
              <a:rPr lang="zh-CN" altLang="zh-CN" sz="2400" dirty="0" smtClean="0">
                <a:solidFill>
                  <a:schemeClr val="accent5"/>
                </a:solidFill>
              </a:rPr>
              <a:t>（八）包修、包换、包退等善后服务义务</a:t>
            </a:r>
            <a:endParaRPr lang="en-US" altLang="zh-CN" sz="2400" dirty="0" smtClean="0">
              <a:solidFill>
                <a:schemeClr val="accent5"/>
              </a:solidFill>
            </a:endParaRPr>
          </a:p>
          <a:p>
            <a:r>
              <a:rPr lang="zh-CN" altLang="zh-CN" sz="2400" dirty="0" smtClean="0">
                <a:solidFill>
                  <a:schemeClr val="accent5"/>
                </a:solidFill>
              </a:rPr>
              <a:t>（九）经营者不当免责禁止的义务</a:t>
            </a:r>
            <a:endParaRPr lang="en-US" altLang="zh-CN" sz="2400" dirty="0" smtClean="0">
              <a:solidFill>
                <a:schemeClr val="accent5"/>
              </a:solidFill>
            </a:endParaRPr>
          </a:p>
          <a:p>
            <a:r>
              <a:rPr lang="zh-CN" altLang="zh-CN" sz="2400" dirty="0" smtClean="0">
                <a:solidFill>
                  <a:schemeClr val="accent5"/>
                </a:solidFill>
              </a:rPr>
              <a:t>（十）不得侵犯消费者的人格尊严权的义务</a:t>
            </a:r>
            <a:endParaRPr lang="zh-CN" altLang="zh-CN" sz="2400" dirty="0" smtClean="0">
              <a:solidFill>
                <a:schemeClr val="accent5"/>
              </a:solidFill>
            </a:endParaRPr>
          </a:p>
          <a:p>
            <a:endParaRPr lang="zh-CN" altLang="zh-CN" sz="2400" dirty="0" smtClean="0"/>
          </a:p>
          <a:p>
            <a:endParaRPr lang="zh-CN" altLang="zh-CN" sz="2400" dirty="0" smtClean="0"/>
          </a:p>
          <a:p>
            <a:endParaRPr lang="zh-CN" altLang="zh-CN" sz="2400" dirty="0" smtClean="0"/>
          </a:p>
          <a:p>
            <a:endParaRPr lang="zh-CN" altLang="zh-CN" sz="2400" dirty="0" smtClean="0"/>
          </a:p>
          <a:p>
            <a:endParaRPr lang="zh-CN" altLang="zh-CN" sz="2400" dirty="0" smtClean="0"/>
          </a:p>
          <a:p>
            <a:endParaRPr lang="zh-CN" altLang="zh-CN" sz="2400" dirty="0" smtClean="0"/>
          </a:p>
          <a:p>
            <a:endParaRPr lang="zh-CN" altLang="zh-CN" sz="2400" dirty="0" smtClean="0"/>
          </a:p>
          <a:p>
            <a:endParaRPr lang="zh-CN" altLang="zh-CN" sz="2400" dirty="0" smtClean="0"/>
          </a:p>
          <a:p>
            <a:endParaRPr lang="zh-CN" altLang="en-US" sz="2400" dirty="0"/>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35696" y="188640"/>
            <a:ext cx="6397504" cy="1228998"/>
          </a:xfrm>
        </p:spPr>
        <p:txBody>
          <a:bodyPr>
            <a:normAutofit fontScale="90000"/>
          </a:bodyPr>
          <a:lstStyle/>
          <a:p>
            <a:r>
              <a:rPr lang="zh-CN" altLang="zh-CN" b="1" dirty="0" smtClean="0"/>
              <a:t>第三节 消费者权益的保护</a:t>
            </a:r>
            <a:br>
              <a:rPr lang="zh-CN" altLang="zh-CN" b="1" dirty="0" smtClean="0"/>
            </a:br>
            <a:endParaRPr lang="zh-CN" altLang="en-US" dirty="0"/>
          </a:p>
        </p:txBody>
      </p:sp>
      <p:sp>
        <p:nvSpPr>
          <p:cNvPr id="343041" name="Rectangle 1"/>
          <p:cNvSpPr>
            <a:spLocks noChangeArrowheads="1"/>
          </p:cNvSpPr>
          <p:nvPr/>
        </p:nvSpPr>
        <p:spPr bwMode="auto">
          <a:xfrm>
            <a:off x="827584" y="1133356"/>
            <a:ext cx="8316416" cy="594008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一、消费者权益的保护机构和组织</a:t>
            </a:r>
            <a:endParaRPr kumimoji="0" lang="zh-CN" sz="32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endParaRPr kumimoji="0" lang="en-US" altLang="zh-CN" sz="28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（一）消费者权益的保护机构</a:t>
            </a:r>
            <a:endParaRPr kumimoji="0" lang="zh-CN" sz="28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r>
              <a:rPr kumimoji="0" lang="zh-CN"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消费者权益保护法</a:t>
            </a:r>
            <a:r>
              <a:rPr kumimoji="0" lang="zh-CN"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第四章规定了国家保护消费者合法权益的基本内容。国家通过立法机关、行政机关和司法机关的各种职能活动，实现对消费者合法权益的保护。</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endParaRPr lang="en-US" altLang="zh-CN" sz="2400" dirty="0" smtClean="0">
              <a:latin typeface="宋体" panose="02010600030101010101" pitchFamily="2" charset="-122"/>
              <a:ea typeface="宋体" panose="02010600030101010101" pitchFamily="2" charset="-122"/>
              <a:cs typeface="Times New Roman" panose="02020603050405020304" pitchFamily="18" charset="0"/>
            </a:endParaRPr>
          </a:p>
          <a:p>
            <a:r>
              <a:rPr lang="en-US" altLang="zh-CN" sz="2400" dirty="0" smtClean="0"/>
              <a:t>1</a:t>
            </a:r>
            <a:r>
              <a:rPr lang="zh-CN" altLang="zh-CN" sz="2400" dirty="0" smtClean="0"/>
              <a:t>、立法保护机关。</a:t>
            </a:r>
            <a:endParaRPr lang="zh-CN" altLang="zh-CN" sz="2400" dirty="0" smtClean="0"/>
          </a:p>
          <a:p>
            <a:r>
              <a:rPr lang="en-US" altLang="zh-CN" sz="2400" dirty="0" smtClean="0"/>
              <a:t>2</a:t>
            </a:r>
            <a:r>
              <a:rPr lang="zh-CN" altLang="zh-CN" sz="2400" dirty="0" smtClean="0"/>
              <a:t>、行政保护机关。</a:t>
            </a:r>
            <a:endParaRPr lang="zh-CN" altLang="zh-CN" sz="2400" dirty="0" smtClean="0"/>
          </a:p>
          <a:p>
            <a:r>
              <a:rPr lang="en-US" altLang="zh-CN" sz="2400" dirty="0" smtClean="0"/>
              <a:t>3</a:t>
            </a:r>
            <a:r>
              <a:rPr lang="zh-CN" altLang="zh-CN" sz="2400" dirty="0" smtClean="0"/>
              <a:t>、司法保护机关。</a:t>
            </a:r>
            <a:endParaRPr lang="en-US" altLang="zh-CN" sz="2400" dirty="0" smtClean="0"/>
          </a:p>
          <a:p>
            <a:endParaRPr lang="en-US" altLang="zh-CN" sz="2400" dirty="0" smtClean="0"/>
          </a:p>
          <a:p>
            <a:r>
              <a:rPr lang="zh-CN" altLang="zh-CN" sz="2800" dirty="0" smtClean="0">
                <a:solidFill>
                  <a:schemeClr val="accent5"/>
                </a:solidFill>
              </a:rPr>
              <a:t>（二）消费者权益的保护组织</a:t>
            </a:r>
            <a:endParaRPr lang="zh-CN" altLang="zh-CN" sz="2800" dirty="0" smtClean="0">
              <a:solidFill>
                <a:schemeClr val="accent5"/>
              </a:solidFill>
            </a:endParaRPr>
          </a:p>
          <a:p>
            <a:r>
              <a:rPr lang="zh-CN" altLang="zh-CN" sz="2400" dirty="0" smtClean="0"/>
              <a:t>中国消费者协会和地方各级消费者协会，是我国保护消费者合法权益的主要社会组织。</a:t>
            </a:r>
            <a:endParaRPr lang="zh-CN" altLang="zh-CN" sz="2400" dirty="0" smtClean="0"/>
          </a:p>
          <a:p>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46115" name="Rectangle 3"/>
          <p:cNvSpPr>
            <a:spLocks noChangeArrowheads="1"/>
          </p:cNvSpPr>
          <p:nvPr/>
        </p:nvSpPr>
        <p:spPr bwMode="auto">
          <a:xfrm>
            <a:off x="899592" y="1916832"/>
            <a:ext cx="7848872" cy="423628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、向消费者提供消费信息和咨询服务</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、参与有关行政部门对商品和服务的监督、检查</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、就有关消费者合法权益问题，向有关行政部门反映、查询，提出建议</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、受理消费者的投诉，并对投诉事项进行调查、调解</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、投诉事项涉及商品和服务质量问题的，可以请鉴定部门鉴定，鉴定部门应当告知鉴定结论</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6</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、就损害消费者合法权益的行为，支持受害的消费者提起诉讼</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7</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、对损害消费者合法权益的行为，通过大众传播媒介予以揭露、批评</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a:bodyPr>
          <a:lstStyle/>
          <a:p>
            <a:r>
              <a:rPr lang="zh-CN" altLang="zh-CN" sz="4000" b="1" dirty="0" smtClean="0"/>
              <a:t>第三节</a:t>
            </a:r>
            <a:r>
              <a:rPr lang="en-US" altLang="zh-CN" sz="4000" b="1" dirty="0" smtClean="0"/>
              <a:t>  </a:t>
            </a:r>
            <a:r>
              <a:rPr lang="zh-CN" altLang="zh-CN" sz="4000" b="1" dirty="0" smtClean="0"/>
              <a:t>合伙企业法</a:t>
            </a:r>
            <a:endParaRPr lang="zh-CN" altLang="en-US" dirty="0"/>
          </a:p>
        </p:txBody>
      </p:sp>
      <p:sp>
        <p:nvSpPr>
          <p:cNvPr id="1025" name="Rectangle 1"/>
          <p:cNvSpPr>
            <a:spLocks noChangeArrowheads="1"/>
          </p:cNvSpPr>
          <p:nvPr/>
        </p:nvSpPr>
        <p:spPr bwMode="auto">
          <a:xfrm>
            <a:off x="857224" y="2157984"/>
            <a:ext cx="7854728" cy="396938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一、合伙企业法概述</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1．合伙企业的概念</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   合伙是指两个以上的人为着共同目的，相互约定共同出资、共同经营、共享收益、共担风险的自愿联合。</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   合伙企业，是指自然人、法人和其他组织依照《合伙企业法》在中国境内设立的由各合伙人订立合伙协议，共同出资、合伙经营、共享收益的普通合伙企业和有限合伙企业。</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427168" cy="634082"/>
          </a:xfrm>
        </p:spPr>
        <p:txBody>
          <a:bodyPr>
            <a:normAutofit fontScale="90000"/>
          </a:bodyPr>
          <a:lstStyle/>
          <a:p>
            <a:endParaRPr lang="zh-CN" altLang="en-US" dirty="0"/>
          </a:p>
        </p:txBody>
      </p:sp>
      <p:sp>
        <p:nvSpPr>
          <p:cNvPr id="347137" name="Rectangle 1"/>
          <p:cNvSpPr>
            <a:spLocks noChangeArrowheads="1"/>
          </p:cNvSpPr>
          <p:nvPr/>
        </p:nvSpPr>
        <p:spPr bwMode="auto">
          <a:xfrm>
            <a:off x="539552" y="1002795"/>
            <a:ext cx="8316416" cy="594008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19685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二、消费者权益争议的解决</a:t>
            </a:r>
            <a:endParaRPr kumimoji="0" lang="zh-CN" sz="32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196850" algn="l"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消费者权益争议，是指消费者和经营者之间在买卖商品、接受和提供服务过程中，因权利受到侵害或者义务的不履行所产生的争议。</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96850" algn="l" defTabSz="914400" rtl="0" eaLnBrk="0" fontAlgn="base" latinLnBrk="0" hangingPunct="0">
              <a:lnSpc>
                <a:spcPct val="100000"/>
              </a:lnSpc>
              <a:spcBef>
                <a:spcPct val="0"/>
              </a:spcBef>
              <a:spcAft>
                <a:spcPct val="0"/>
              </a:spcAft>
              <a:buClrTx/>
              <a:buSzTx/>
              <a:buFontTx/>
              <a:buNone/>
            </a:pPr>
            <a:endParaRPr kumimoji="0" lang="zh-CN" altLang="en-US" sz="28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196850" algn="l" defTabSz="914400" rtl="0" eaLnBrk="0" fontAlgn="base" latinLnBrk="0" hangingPunct="0">
              <a:lnSpc>
                <a:spcPct val="100000"/>
              </a:lnSpc>
              <a:spcBef>
                <a:spcPct val="0"/>
              </a:spcBef>
              <a:spcAft>
                <a:spcPct val="0"/>
              </a:spcAft>
              <a:buClrTx/>
              <a:buSzTx/>
              <a:buFontTx/>
              <a:buNone/>
            </a:pPr>
            <a:r>
              <a:rPr kumimoji="0" lang="zh-CN" altLang="en-US" sz="28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（一）消费者权益争议中赔偿主体的确定</a:t>
            </a:r>
            <a:endParaRPr kumimoji="0" lang="zh-CN" altLang="en-US" sz="28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Times New Roman" panose="02020603050405020304" pitchFamily="18" charset="0"/>
            </a:endParaRPr>
          </a:p>
          <a:p>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为了避免生产经营者相互推诿，逃避承担法律责</a:t>
            </a:r>
            <a:r>
              <a:rPr lang="zh-CN" altLang="zh-CN" sz="2400" dirty="0" smtClean="0"/>
              <a:t>任，《消费者权益保护法》规定了有利于消费者的求偿原则，并根据侵害情况，分别确定赔偿主体</a:t>
            </a:r>
            <a:endParaRPr lang="zh-CN" altLang="zh-CN" sz="2400" dirty="0" smtClean="0"/>
          </a:p>
          <a:p>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endParaRPr lang="en-US" altLang="zh-CN" sz="2400" dirty="0" smtClean="0">
              <a:latin typeface="Arial" panose="020B0604020202020204" pitchFamily="34" charset="0"/>
              <a:ea typeface="宋体" panose="02010600030101010101" pitchFamily="2" charset="-122"/>
            </a:endParaRPr>
          </a:p>
          <a:p>
            <a:r>
              <a:rPr lang="zh-CN" altLang="zh-CN" sz="2800" dirty="0" smtClean="0">
                <a:solidFill>
                  <a:schemeClr val="accent5"/>
                </a:solidFill>
              </a:rPr>
              <a:t>（二）消费者权益争议的解决途径</a:t>
            </a:r>
            <a:endParaRPr lang="zh-CN" altLang="zh-CN" sz="2800" dirty="0" smtClean="0">
              <a:solidFill>
                <a:schemeClr val="accent5"/>
              </a:solidFill>
            </a:endParaRPr>
          </a:p>
          <a:p>
            <a:r>
              <a:rPr lang="zh-CN" altLang="zh-CN" sz="2400" dirty="0" smtClean="0"/>
              <a:t>消费者和经营者发生消费者权益争议的，可以根据情况，选择下列途径解决：</a:t>
            </a:r>
            <a:endParaRPr lang="zh-CN" altLang="zh-CN" sz="2400" dirty="0" smtClean="0"/>
          </a:p>
          <a:p>
            <a:r>
              <a:rPr lang="en-US" altLang="zh-CN" sz="2400" dirty="0" smtClean="0"/>
              <a:t>1</a:t>
            </a:r>
            <a:r>
              <a:rPr lang="zh-CN" altLang="zh-CN" sz="2400" dirty="0" smtClean="0"/>
              <a:t>、与经营者协商解决。</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48161" name="Rectangle 1"/>
          <p:cNvSpPr>
            <a:spLocks noChangeArrowheads="1"/>
          </p:cNvSpPr>
          <p:nvPr/>
        </p:nvSpPr>
        <p:spPr bwMode="auto">
          <a:xfrm>
            <a:off x="755576" y="1410355"/>
            <a:ext cx="8100392" cy="544764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2255"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、请求消费者协会调解。</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19685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、向有关行政管理部门申诉。主要是向工商行政管理部门申诉，依靠行政手段解决消费者权益争议。</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19685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、根据与经营者达成的仲裁协议提请仲裁机构仲裁。发生消费争议的当事人根据双方达成的仲裁协议，自愿将争议提交仲裁机关依法裁决。</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、向人民法院起诉。</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endParaRPr lang="en-US" altLang="zh-CN" sz="2400" dirty="0" smtClean="0">
              <a:latin typeface="宋体" panose="02010600030101010101" pitchFamily="2" charset="-122"/>
              <a:ea typeface="宋体" panose="02010600030101010101" pitchFamily="2" charset="-122"/>
              <a:cs typeface="Times New Roman" panose="02020603050405020304" pitchFamily="18" charset="0"/>
            </a:endParaRPr>
          </a:p>
          <a:p>
            <a:r>
              <a:rPr lang="zh-CN" altLang="zh-CN" sz="3200" b="1" dirty="0" smtClean="0">
                <a:solidFill>
                  <a:schemeClr val="accent5"/>
                </a:solidFill>
              </a:rPr>
              <a:t>三、损害消费者权益的法律责任</a:t>
            </a:r>
            <a:endParaRPr lang="zh-CN" altLang="zh-CN" sz="3200" b="1" dirty="0" smtClean="0">
              <a:solidFill>
                <a:schemeClr val="accent5"/>
              </a:solidFill>
            </a:endParaRPr>
          </a:p>
          <a:p>
            <a:r>
              <a:rPr lang="zh-CN" altLang="zh-CN" sz="2400" dirty="0" smtClean="0"/>
              <a:t>经营者侵害消费者合法权益的行为是违法行为，应当承担相应的法律责任。</a:t>
            </a:r>
            <a:endParaRPr lang="en-US" altLang="zh-CN" sz="2400" dirty="0" smtClean="0"/>
          </a:p>
          <a:p>
            <a:r>
              <a:rPr lang="zh-CN" altLang="zh-CN" sz="2800" dirty="0" smtClean="0">
                <a:solidFill>
                  <a:schemeClr val="accent5"/>
                </a:solidFill>
              </a:rPr>
              <a:t>（一）经营者的民事责任</a:t>
            </a:r>
            <a:endParaRPr lang="zh-CN" altLang="zh-CN" sz="2800" dirty="0" smtClean="0">
              <a:solidFill>
                <a:schemeClr val="accent5"/>
              </a:solidFill>
            </a:endParaRPr>
          </a:p>
          <a:p>
            <a:endParaRPr lang="zh-CN" altLang="zh-CN" sz="2400" dirty="0" smtClean="0"/>
          </a:p>
          <a:p>
            <a:pPr marL="0" marR="0" lvl="0" indent="19685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49185" name="Rectangle 1"/>
          <p:cNvSpPr>
            <a:spLocks noChangeArrowheads="1"/>
          </p:cNvSpPr>
          <p:nvPr/>
        </p:nvSpPr>
        <p:spPr bwMode="auto">
          <a:xfrm>
            <a:off x="755576" y="1444135"/>
            <a:ext cx="7956376" cy="452431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、特殊情况下经营者的赔偿责任。具体包括：</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）经营者以邮购方式提供商品的，应当按照约定提供。未按照约定提供的，应当按照消费者的要求履行约定或者退回货款；并承担消费者必须支付的合理费用。</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endParaRPr lang="en-US" altLang="zh-CN" sz="2400" dirty="0" smtClean="0">
              <a:latin typeface="宋体" panose="02010600030101010101" pitchFamily="2" charset="-122"/>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）经营者以预收款方式提供商品或者服务的，应当按照约定提供。未按照约定提供的，应当按照消费者的要求履行约定或者退回预付款，并应当承担预付款的利息、消费者必须支付的合理费用。</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）依法经有关行政部门认定为不合格的产品，消费者要求退货的，经营者应当负责退货。</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50209" name="Rectangle 1"/>
          <p:cNvSpPr>
            <a:spLocks noChangeArrowheads="1"/>
          </p:cNvSpPr>
          <p:nvPr/>
        </p:nvSpPr>
        <p:spPr bwMode="auto">
          <a:xfrm>
            <a:off x="899592" y="1844824"/>
            <a:ext cx="8244408" cy="4278094"/>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32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（二）经营者的行政责任</a:t>
            </a:r>
            <a:endParaRPr kumimoji="0" lang="zh-CN" sz="32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经营者有下列情形之一的，应当承担行政责任：</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、生产、销售的商品不符合保障人身、财产安全要求的。</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、在商品中掺杂、掺假、以假充真、以次充好，或者以不合格商品冒充合格商品的。</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、生产国家明令淘汰的商品或者销售失效、变质的商品的。</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、伪造商品的产地，伪造或者冒用他人的厂名、厂址，伪造或者冒用认证标志、名优标志等质量标志的。</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、销售的商品应当检验、检疫而未检验、检疫或者伪造检验、检疫结果的。</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矩形 2"/>
          <p:cNvSpPr/>
          <p:nvPr/>
        </p:nvSpPr>
        <p:spPr>
          <a:xfrm>
            <a:off x="971600" y="1533465"/>
            <a:ext cx="7920880" cy="4955203"/>
          </a:xfrm>
          <a:prstGeom prst="rect">
            <a:avLst/>
          </a:prstGeom>
        </p:spPr>
        <p:txBody>
          <a:bodyPr wrap="square">
            <a:spAutoFit/>
          </a:bodyPr>
          <a:lstStyle/>
          <a:p>
            <a:pPr lvl="0" indent="200025" eaLnBrk="0" fontAlgn="base" hangingPunct="0">
              <a:spcBef>
                <a:spcPct val="0"/>
              </a:spcBef>
              <a:spcAft>
                <a:spcPct val="0"/>
              </a:spcAft>
            </a:pPr>
            <a:r>
              <a:rPr lang="en-US" altLang="zh-CN" sz="2400" dirty="0" smtClean="0">
                <a:latin typeface="宋体" panose="02010600030101010101" pitchFamily="2" charset="-122"/>
                <a:ea typeface="宋体" panose="02010600030101010101" pitchFamily="2" charset="-122"/>
                <a:cs typeface="Times New Roman" panose="02020603050405020304" pitchFamily="18" charset="0"/>
              </a:rPr>
              <a:t>6</a:t>
            </a:r>
            <a:r>
              <a:rPr lang="zh-CN" altLang="en-US" sz="2400" dirty="0" smtClean="0">
                <a:latin typeface="宋体" panose="02010600030101010101" pitchFamily="2" charset="-122"/>
                <a:ea typeface="宋体" panose="02010600030101010101" pitchFamily="2" charset="-122"/>
                <a:cs typeface="Times New Roman" panose="02020603050405020304" pitchFamily="18" charset="0"/>
              </a:rPr>
              <a:t>、商品或者服务作引人误解的虚假宣传的。</a:t>
            </a:r>
            <a:endParaRPr lang="zh-CN" altLang="en-US" sz="2400" dirty="0" smtClean="0">
              <a:latin typeface="Arial" panose="020B0604020202020204" pitchFamily="34" charset="0"/>
              <a:ea typeface="宋体" panose="02010600030101010101" pitchFamily="2" charset="-122"/>
              <a:cs typeface="宋体" panose="02010600030101010101" pitchFamily="2" charset="-122"/>
            </a:endParaRPr>
          </a:p>
          <a:p>
            <a:pPr lvl="0" indent="200025" eaLnBrk="0" fontAlgn="base" hangingPunct="0">
              <a:spcBef>
                <a:spcPct val="0"/>
              </a:spcBef>
              <a:spcAft>
                <a:spcPct val="0"/>
              </a:spcAft>
            </a:pPr>
            <a:r>
              <a:rPr lang="en-US" altLang="zh-CN" sz="2400" dirty="0" smtClean="0">
                <a:latin typeface="宋体" panose="02010600030101010101" pitchFamily="2" charset="-122"/>
                <a:ea typeface="宋体" panose="02010600030101010101" pitchFamily="2" charset="-122"/>
                <a:cs typeface="Times New Roman" panose="02020603050405020304" pitchFamily="18" charset="0"/>
              </a:rPr>
              <a:t>7</a:t>
            </a:r>
            <a:r>
              <a:rPr lang="zh-CN" altLang="en-US" sz="2400" dirty="0" smtClean="0">
                <a:latin typeface="宋体" panose="02010600030101010101" pitchFamily="2" charset="-122"/>
                <a:ea typeface="宋体" panose="02010600030101010101" pitchFamily="2" charset="-122"/>
                <a:cs typeface="Times New Roman" panose="02020603050405020304" pitchFamily="18" charset="0"/>
              </a:rPr>
              <a:t>、对消费者提出的修理、重作、更换、退货、补足商品数量、退还货款和服务费用或者赔偿损失要求，故意拖延或者无理拒绝的。</a:t>
            </a:r>
            <a:endParaRPr lang="zh-CN" altLang="en-US" sz="2400" dirty="0" smtClean="0">
              <a:latin typeface="Arial" panose="020B0604020202020204" pitchFamily="34" charset="0"/>
              <a:ea typeface="宋体" panose="02010600030101010101" pitchFamily="2" charset="-122"/>
              <a:cs typeface="宋体" panose="02010600030101010101" pitchFamily="2" charset="-122"/>
            </a:endParaRPr>
          </a:p>
          <a:p>
            <a:pPr lvl="0" indent="200025" eaLnBrk="0" fontAlgn="base" hangingPunct="0">
              <a:spcBef>
                <a:spcPct val="0"/>
              </a:spcBef>
              <a:spcAft>
                <a:spcPct val="0"/>
              </a:spcAft>
            </a:pPr>
            <a:r>
              <a:rPr lang="en-US" altLang="zh-CN" sz="2400" dirty="0" smtClean="0">
                <a:latin typeface="宋体" panose="02010600030101010101" pitchFamily="2" charset="-122"/>
                <a:ea typeface="宋体" panose="02010600030101010101" pitchFamily="2" charset="-122"/>
                <a:cs typeface="Times New Roman" panose="02020603050405020304" pitchFamily="18" charset="0"/>
              </a:rPr>
              <a:t>8</a:t>
            </a:r>
            <a:r>
              <a:rPr lang="zh-CN" altLang="en-US" sz="2400" dirty="0" smtClean="0">
                <a:latin typeface="宋体" panose="02010600030101010101" pitchFamily="2" charset="-122"/>
                <a:ea typeface="宋体" panose="02010600030101010101" pitchFamily="2" charset="-122"/>
                <a:cs typeface="Times New Roman" panose="02020603050405020304" pitchFamily="18" charset="0"/>
              </a:rPr>
              <a:t>、侵害消费者人格尊严或者侵害消费者人身自由的。</a:t>
            </a:r>
            <a:endParaRPr lang="zh-CN" altLang="en-US" sz="2400" dirty="0" smtClean="0">
              <a:latin typeface="Arial" panose="020B0604020202020204" pitchFamily="34" charset="0"/>
              <a:ea typeface="宋体" panose="02010600030101010101" pitchFamily="2" charset="-122"/>
              <a:cs typeface="宋体" panose="02010600030101010101" pitchFamily="2" charset="-122"/>
            </a:endParaRPr>
          </a:p>
          <a:p>
            <a:r>
              <a:rPr lang="en-US" altLang="zh-CN" sz="2400" dirty="0" smtClean="0">
                <a:latin typeface="宋体" panose="02010600030101010101" pitchFamily="2" charset="-122"/>
                <a:ea typeface="宋体" panose="02010600030101010101" pitchFamily="2" charset="-122"/>
                <a:cs typeface="Times New Roman" panose="02020603050405020304" pitchFamily="18" charset="0"/>
              </a:rPr>
              <a:t>9</a:t>
            </a:r>
            <a:r>
              <a:rPr lang="zh-CN" altLang="en-US" sz="2400" dirty="0" smtClean="0">
                <a:latin typeface="宋体" panose="02010600030101010101" pitchFamily="2" charset="-122"/>
                <a:ea typeface="宋体" panose="02010600030101010101" pitchFamily="2" charset="-122"/>
                <a:cs typeface="Times New Roman" panose="02020603050405020304" pitchFamily="18" charset="0"/>
              </a:rPr>
              <a:t>、法律法规规定的对损害消费者权益应当予以处罚的其他情形。</a:t>
            </a:r>
            <a:endParaRPr lang="en-US" altLang="zh-CN" sz="2400" dirty="0" smtClean="0">
              <a:latin typeface="宋体" panose="02010600030101010101" pitchFamily="2" charset="-122"/>
              <a:ea typeface="宋体" panose="02010600030101010101" pitchFamily="2" charset="-122"/>
              <a:cs typeface="Times New Roman" panose="02020603050405020304" pitchFamily="18" charset="0"/>
            </a:endParaRPr>
          </a:p>
          <a:p>
            <a:endParaRPr lang="en-US" altLang="zh-CN" sz="2400" dirty="0" smtClean="0">
              <a:latin typeface="宋体" panose="02010600030101010101" pitchFamily="2" charset="-122"/>
              <a:ea typeface="宋体" panose="02010600030101010101" pitchFamily="2" charset="-122"/>
              <a:cs typeface="Times New Roman" panose="02020603050405020304" pitchFamily="18" charset="0"/>
            </a:endParaRPr>
          </a:p>
          <a:p>
            <a:r>
              <a:rPr lang="zh-CN" altLang="zh-CN" sz="2800" dirty="0" smtClean="0">
                <a:solidFill>
                  <a:schemeClr val="accent5"/>
                </a:solidFill>
              </a:rPr>
              <a:t>（三）经营者的刑事责任</a:t>
            </a:r>
            <a:endParaRPr lang="zh-CN" altLang="zh-CN" sz="2800" dirty="0" smtClean="0">
              <a:solidFill>
                <a:schemeClr val="accent5"/>
              </a:solidFill>
            </a:endParaRPr>
          </a:p>
          <a:p>
            <a:r>
              <a:rPr lang="zh-CN" altLang="zh-CN" sz="2400" dirty="0" smtClean="0"/>
              <a:t>经营者有以下严重侵害消费者或者其他人合法权益的情形之一，构成犯罪的，应当承担刑事责任：</a:t>
            </a:r>
            <a:endParaRPr lang="zh-CN" altLang="zh-CN" sz="2400" dirty="0" smtClean="0"/>
          </a:p>
          <a:p>
            <a:r>
              <a:rPr lang="en-US" altLang="zh-CN" sz="2400" dirty="0" smtClean="0"/>
              <a:t>1</a:t>
            </a:r>
            <a:r>
              <a:rPr lang="zh-CN" altLang="zh-CN" sz="2400" dirty="0" smtClean="0"/>
              <a:t>、经营者提供商品或者服务，造成消费者或者其他受害人人身伤害，构成犯罪的；</a:t>
            </a:r>
            <a:endParaRPr lang="zh-CN" altLang="zh-CN" sz="2400" dirty="0" smtClean="0"/>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矩形 2"/>
          <p:cNvSpPr/>
          <p:nvPr/>
        </p:nvSpPr>
        <p:spPr>
          <a:xfrm>
            <a:off x="1043608" y="1628800"/>
            <a:ext cx="7200800" cy="3323987"/>
          </a:xfrm>
          <a:prstGeom prst="rect">
            <a:avLst/>
          </a:prstGeom>
        </p:spPr>
        <p:txBody>
          <a:bodyPr wrap="square">
            <a:spAutoFit/>
          </a:bodyPr>
          <a:lstStyle/>
          <a:p>
            <a:r>
              <a:rPr lang="en-US" altLang="zh-CN" sz="2400" dirty="0" smtClean="0"/>
              <a:t>2</a:t>
            </a:r>
            <a:r>
              <a:rPr lang="zh-CN" altLang="zh-CN" sz="2400" dirty="0" smtClean="0"/>
              <a:t>、经营者提供商品或者服务，造成消费者或者其他受害人死亡，构成犯罪的。</a:t>
            </a:r>
            <a:endParaRPr lang="en-US" altLang="zh-CN" sz="2400" dirty="0" smtClean="0"/>
          </a:p>
          <a:p>
            <a:endParaRPr lang="zh-CN" altLang="zh-CN" sz="2400" dirty="0" smtClean="0"/>
          </a:p>
          <a:p>
            <a:r>
              <a:rPr lang="en-US" altLang="zh-CN" sz="2400" dirty="0" smtClean="0"/>
              <a:t>3</a:t>
            </a:r>
            <a:r>
              <a:rPr lang="zh-CN" altLang="zh-CN" sz="2400" dirty="0" smtClean="0"/>
              <a:t>、以暴力、威胁等方式阻碍有关行政部门工作人员依法执行职务的。</a:t>
            </a:r>
            <a:endParaRPr lang="en-US" altLang="zh-CN" sz="2400" dirty="0" smtClean="0"/>
          </a:p>
          <a:p>
            <a:endParaRPr lang="zh-CN" altLang="zh-CN" sz="2400" dirty="0" smtClean="0"/>
          </a:p>
          <a:p>
            <a:r>
              <a:rPr lang="en-US" altLang="zh-CN" sz="2400" dirty="0" smtClean="0"/>
              <a:t>4</a:t>
            </a:r>
            <a:r>
              <a:rPr lang="zh-CN" altLang="zh-CN" sz="2400" dirty="0" smtClean="0"/>
              <a:t>、国家机关工作人员玩忽职守或者包庇经营者侵害消费者合法权益的行为，情节严重，构成犯罪的。</a:t>
            </a:r>
            <a:endParaRPr lang="zh-CN" altLang="zh-CN" sz="2400" dirty="0" smtClean="0"/>
          </a:p>
          <a:p>
            <a:pPr lvl="0" indent="200025" eaLnBrk="0" fontAlgn="base" hangingPunct="0">
              <a:spcBef>
                <a:spcPct val="0"/>
              </a:spcBef>
              <a:spcAft>
                <a:spcPct val="0"/>
              </a:spcAft>
            </a:pPr>
            <a:endParaRPr lang="zh-CN" altLang="en-US" dirty="0" smtClean="0">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35119" y="240710"/>
            <a:ext cx="5472608" cy="1008112"/>
          </a:xfrm>
        </p:spPr>
        <p:txBody>
          <a:bodyPr>
            <a:normAutofit fontScale="90000"/>
          </a:bodyPr>
          <a:lstStyle/>
          <a:p>
            <a:r>
              <a:rPr lang="zh-CN" altLang="zh-CN" b="1" dirty="0" smtClean="0"/>
              <a:t>第十章</a:t>
            </a:r>
            <a:r>
              <a:rPr lang="en-US" altLang="zh-CN" b="1" dirty="0" smtClean="0"/>
              <a:t>  </a:t>
            </a:r>
            <a:r>
              <a:rPr b="1" dirty="0" smtClean="0">
                <a:ea typeface="宋体" panose="02010600030101010101" pitchFamily="2" charset="-122"/>
              </a:rPr>
              <a:t>票据</a:t>
            </a:r>
            <a:r>
              <a:rPr lang="zh-CN" altLang="zh-CN" b="1" dirty="0" smtClean="0"/>
              <a:t>法</a:t>
            </a:r>
            <a:br>
              <a:rPr lang="zh-CN" altLang="zh-CN" b="1" dirty="0" smtClean="0"/>
            </a:br>
            <a:endParaRPr lang="zh-CN" altLang="en-US" dirty="0"/>
          </a:p>
        </p:txBody>
      </p:sp>
      <p:sp>
        <p:nvSpPr>
          <p:cNvPr id="3" name="圆角矩形 2"/>
          <p:cNvSpPr/>
          <p:nvPr/>
        </p:nvSpPr>
        <p:spPr>
          <a:xfrm>
            <a:off x="1232962" y="2065035"/>
            <a:ext cx="1800000" cy="180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1" action="ppaction://hlinksldjump"/>
              </a:rPr>
              <a:t>第一节</a:t>
            </a:r>
            <a:r>
              <a:rPr lang="en-US" altLang="zh-CN" sz="2400" b="1" dirty="0" smtClean="0">
                <a:hlinkClick r:id="rId1" action="ppaction://hlinksldjump"/>
              </a:rPr>
              <a:t>  </a:t>
            </a:r>
            <a:r>
              <a:rPr lang="zh-CN" altLang="zh-CN" sz="2400" b="1" u="sng" dirty="0" smtClean="0">
                <a:solidFill>
                  <a:srgbClr val="FFC000"/>
                </a:solidFill>
              </a:rPr>
              <a:t>票据和票据法</a:t>
            </a:r>
            <a:endParaRPr lang="zh-CN" altLang="zh-CN" sz="2400" b="1" u="sng" dirty="0" smtClean="0">
              <a:solidFill>
                <a:srgbClr val="FFC000"/>
              </a:solidFill>
            </a:endParaRPr>
          </a:p>
        </p:txBody>
      </p:sp>
      <p:sp>
        <p:nvSpPr>
          <p:cNvPr id="4" name="圆角矩形 3"/>
          <p:cNvSpPr/>
          <p:nvPr/>
        </p:nvSpPr>
        <p:spPr>
          <a:xfrm>
            <a:off x="4139952" y="2420888"/>
            <a:ext cx="1800000" cy="180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2" action="ppaction://hlinksldjump"/>
              </a:rPr>
              <a:t>第二节</a:t>
            </a:r>
            <a:r>
              <a:rPr lang="en-US" altLang="zh-CN" sz="2400" b="1" dirty="0" smtClean="0">
                <a:hlinkClick r:id="rId2" action="ppaction://hlinksldjump"/>
              </a:rPr>
              <a:t>  </a:t>
            </a:r>
            <a:r>
              <a:rPr lang="zh-CN" altLang="zh-CN" sz="2400" b="1" dirty="0" smtClean="0">
                <a:hlinkClick r:id="rId2" action="ppaction://hlinksldjump"/>
              </a:rPr>
              <a:t>税法的主要内容</a:t>
            </a:r>
            <a:endParaRPr lang="zh-CN" altLang="zh-CN" sz="2400" b="1" dirty="0"/>
          </a:p>
        </p:txBody>
      </p:sp>
      <p:sp>
        <p:nvSpPr>
          <p:cNvPr id="5" name="圆角矩形 4"/>
          <p:cNvSpPr/>
          <p:nvPr/>
        </p:nvSpPr>
        <p:spPr>
          <a:xfrm>
            <a:off x="7282269" y="2065288"/>
            <a:ext cx="1800000" cy="180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3" action="ppaction://hlinksldjump"/>
              </a:rPr>
              <a:t>第三节 </a:t>
            </a:r>
            <a:r>
              <a:rPr lang="zh-CN" altLang="zh-CN" sz="2400" b="1" u="sng" dirty="0" smtClean="0">
                <a:solidFill>
                  <a:srgbClr val="FFC000"/>
                </a:solidFill>
              </a:rPr>
              <a:t>票据的种类</a:t>
            </a:r>
            <a:endParaRPr lang="zh-CN" altLang="zh-CN" sz="2400" b="1" u="sng" dirty="0" smtClean="0">
              <a:solidFill>
                <a:srgbClr val="FFC000"/>
              </a:solidFill>
            </a:endParaRPr>
          </a:p>
        </p:txBody>
      </p:sp>
      <p:sp>
        <p:nvSpPr>
          <p:cNvPr id="6" name="圆角矩形 5"/>
          <p:cNvSpPr/>
          <p:nvPr/>
        </p:nvSpPr>
        <p:spPr>
          <a:xfrm>
            <a:off x="4139952" y="2218958"/>
            <a:ext cx="1800000" cy="180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zh-CN" sz="2400" b="1" dirty="0" smtClean="0">
                <a:hlinkClick r:id="rId2" action="ppaction://hlinksldjump"/>
              </a:rPr>
              <a:t>第二节</a:t>
            </a:r>
            <a:r>
              <a:rPr lang="en-US" altLang="zh-CN" sz="2400" b="1" dirty="0" smtClean="0">
                <a:hlinkClick r:id="rId2" action="ppaction://hlinksldjump"/>
              </a:rPr>
              <a:t>  </a:t>
            </a:r>
            <a:r>
              <a:rPr lang="zh-CN" altLang="zh-CN" sz="2400" b="1" u="sng" dirty="0" smtClean="0">
                <a:solidFill>
                  <a:srgbClr val="FFC000"/>
                </a:solidFill>
              </a:rPr>
              <a:t>票据法律关系与票据行为</a:t>
            </a:r>
            <a:endParaRPr lang="zh-CN" altLang="zh-CN" sz="2400" b="1" u="sng" dirty="0" smtClean="0">
              <a:solidFill>
                <a:srgbClr val="FFC000"/>
              </a:solidFill>
            </a:endParaRPr>
          </a:p>
        </p:txBody>
      </p:sp>
      <p:sp>
        <p:nvSpPr>
          <p:cNvPr id="7" name="圆角矩形 6"/>
          <p:cNvSpPr/>
          <p:nvPr/>
        </p:nvSpPr>
        <p:spPr>
          <a:xfrm>
            <a:off x="1563757" y="4374783"/>
            <a:ext cx="1800000" cy="180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2" action="ppaction://hlinksldjump"/>
              </a:rPr>
              <a:t>第四节</a:t>
            </a:r>
            <a:r>
              <a:rPr lang="en-US" altLang="zh-CN" sz="2400" b="1" dirty="0" smtClean="0">
                <a:hlinkClick r:id="rId2" action="ppaction://hlinksldjump"/>
              </a:rPr>
              <a:t>  </a:t>
            </a:r>
            <a:r>
              <a:rPr lang="zh-CN" altLang="zh-CN" sz="2400" b="1" u="sng" dirty="0" smtClean="0">
                <a:solidFill>
                  <a:srgbClr val="FFC000"/>
                </a:solidFill>
              </a:rPr>
              <a:t>票据权利</a:t>
            </a:r>
            <a:endParaRPr lang="zh-CN" altLang="zh-CN" sz="2400" b="1" u="sng" dirty="0" smtClean="0">
              <a:solidFill>
                <a:srgbClr val="FFC000"/>
              </a:solidFill>
            </a:endParaRPr>
          </a:p>
        </p:txBody>
      </p:sp>
      <p:sp>
        <p:nvSpPr>
          <p:cNvPr id="8" name="圆角矩形 7"/>
          <p:cNvSpPr/>
          <p:nvPr/>
        </p:nvSpPr>
        <p:spPr>
          <a:xfrm>
            <a:off x="4389507" y="4374783"/>
            <a:ext cx="1800000" cy="180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zh-CN" sz="2400" b="1" dirty="0" smtClean="0">
                <a:hlinkClick r:id="rId2" action="ppaction://hlinksldjump"/>
              </a:rPr>
              <a:t>第五节</a:t>
            </a:r>
            <a:r>
              <a:rPr lang="en-US" altLang="zh-CN" sz="2400" b="1" dirty="0" smtClean="0">
                <a:hlinkClick r:id="rId2" action="ppaction://hlinksldjump"/>
              </a:rPr>
              <a:t>  </a:t>
            </a:r>
            <a:r>
              <a:rPr lang="zh-CN" altLang="zh-CN" sz="2400" b="1" u="sng" dirty="0" smtClean="0">
                <a:solidFill>
                  <a:srgbClr val="FFC000"/>
                </a:solidFill>
              </a:rPr>
              <a:t>票据法律责任</a:t>
            </a:r>
            <a:endParaRPr lang="zh-CN" altLang="zh-CN" sz="2400" b="1" u="sng" dirty="0" smtClean="0">
              <a:solidFill>
                <a:srgbClr val="FFC000"/>
              </a:solidFill>
            </a:endParaRP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995" y="0"/>
            <a:ext cx="7776000" cy="1142984"/>
          </a:xfrm>
        </p:spPr>
        <p:txBody>
          <a:bodyPr/>
          <a:lstStyle/>
          <a:p>
            <a:pPr algn="ctr"/>
            <a:r>
              <a:rPr lang="zh-CN" altLang="en-US"/>
              <a:t>第一节 票据和票据法</a:t>
            </a:r>
            <a:endParaRPr lang="zh-CN" altLang="en-US"/>
          </a:p>
        </p:txBody>
      </p:sp>
      <p:sp>
        <p:nvSpPr>
          <p:cNvPr id="3" name="矩形 2"/>
          <p:cNvSpPr/>
          <p:nvPr/>
        </p:nvSpPr>
        <p:spPr>
          <a:xfrm>
            <a:off x="1043608" y="1628800"/>
            <a:ext cx="7200800" cy="5262245"/>
          </a:xfrm>
          <a:prstGeom prst="rect">
            <a:avLst/>
          </a:prstGeom>
        </p:spPr>
        <p:txBody>
          <a:bodyPr wrap="square">
            <a:spAutoFit/>
          </a:bodyPr>
          <a:lstStyle/>
          <a:p>
            <a:r>
              <a:rPr altLang="zh-CN" sz="2400" dirty="0" smtClean="0"/>
              <a:t>一、票据</a:t>
            </a:r>
            <a:endParaRPr altLang="zh-CN" sz="2400" dirty="0" smtClean="0"/>
          </a:p>
          <a:p>
            <a:r>
              <a:rPr altLang="zh-CN" sz="2400" dirty="0" smtClean="0"/>
              <a:t>（一）票据的概念</a:t>
            </a:r>
            <a:endParaRPr altLang="zh-CN" sz="2400" dirty="0" smtClean="0"/>
          </a:p>
          <a:p>
            <a:r>
              <a:rPr altLang="zh-CN" sz="2400" dirty="0" smtClean="0"/>
              <a:t>    票据是指出票人签发的、约定由自己或委托他人在见票时或者确定的日期向收款人或者持票人无条件支付一定金额的有价证券，包括汇票、本票和支票。</a:t>
            </a:r>
            <a:endParaRPr altLang="zh-CN" sz="2400" dirty="0" smtClean="0"/>
          </a:p>
          <a:p>
            <a:r>
              <a:rPr altLang="zh-CN" sz="2400" dirty="0" smtClean="0"/>
              <a:t>（二）票据的法律特征</a:t>
            </a:r>
            <a:endParaRPr altLang="zh-CN" sz="2400" dirty="0" smtClean="0"/>
          </a:p>
          <a:p>
            <a:r>
              <a:rPr altLang="zh-CN" sz="2400" dirty="0" smtClean="0"/>
              <a:t>1、票据是一种无因证券。</a:t>
            </a:r>
            <a:endParaRPr altLang="zh-CN" sz="2400" dirty="0" smtClean="0"/>
          </a:p>
          <a:p>
            <a:r>
              <a:rPr altLang="zh-CN" sz="2400" dirty="0" smtClean="0"/>
              <a:t>2、票据是一种要式证券。</a:t>
            </a:r>
            <a:endParaRPr altLang="zh-CN" sz="2400" dirty="0" smtClean="0"/>
          </a:p>
          <a:p>
            <a:r>
              <a:rPr altLang="zh-CN" sz="2400" dirty="0" smtClean="0"/>
              <a:t>3、票据是一种设权证券。</a:t>
            </a:r>
            <a:endParaRPr altLang="zh-CN" sz="2400" dirty="0" smtClean="0"/>
          </a:p>
          <a:p>
            <a:r>
              <a:rPr altLang="zh-CN" sz="2400" dirty="0" smtClean="0"/>
              <a:t>4、票据是一种可流通证券。</a:t>
            </a:r>
            <a:endParaRPr altLang="zh-CN" sz="2400" dirty="0" smtClean="0"/>
          </a:p>
          <a:p>
            <a:r>
              <a:rPr altLang="zh-CN" sz="2400" dirty="0" smtClean="0"/>
              <a:t>5、票据是一种文义证券。</a:t>
            </a:r>
            <a:endParaRPr altLang="zh-CN" sz="2400" dirty="0" smtClean="0"/>
          </a:p>
          <a:p>
            <a:r>
              <a:rPr altLang="zh-CN" sz="2400" dirty="0" smtClean="0"/>
              <a:t>二、票据法</a:t>
            </a:r>
            <a:endParaRPr altLang="zh-CN" sz="2400" dirty="0" smtClean="0"/>
          </a:p>
          <a:p>
            <a:r>
              <a:rPr altLang="zh-CN" sz="2400" dirty="0" smtClean="0"/>
              <a:t>  票据法是指调整汇票、本票、支票等票据的签发、转让和当事人之间权利和义务关系的法律规范的总称。</a:t>
            </a:r>
            <a:endParaRPr altLang="zh-CN" sz="2400" dirty="0" smtClean="0"/>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995" y="0"/>
            <a:ext cx="7776000" cy="1142984"/>
          </a:xfrm>
        </p:spPr>
        <p:txBody>
          <a:bodyPr>
            <a:normAutofit fontScale="90000"/>
          </a:bodyPr>
          <a:lstStyle/>
          <a:p>
            <a:pPr algn="ctr"/>
            <a:r>
              <a:rPr altLang="zh-CN" smtClean="0">
                <a:sym typeface="+mn-ea"/>
              </a:rPr>
              <a:t>第二节 票据法律关系与票据行为</a:t>
            </a:r>
            <a:br>
              <a:rPr altLang="zh-CN" dirty="0" smtClean="0"/>
            </a:br>
            <a:endParaRPr lang="zh-CN" altLang="en-US"/>
          </a:p>
        </p:txBody>
      </p:sp>
      <p:sp>
        <p:nvSpPr>
          <p:cNvPr id="3" name="矩形 2"/>
          <p:cNvSpPr/>
          <p:nvPr/>
        </p:nvSpPr>
        <p:spPr>
          <a:xfrm>
            <a:off x="911225" y="1143000"/>
            <a:ext cx="7332980" cy="5262245"/>
          </a:xfrm>
          <a:prstGeom prst="rect">
            <a:avLst/>
          </a:prstGeom>
        </p:spPr>
        <p:txBody>
          <a:bodyPr wrap="square">
            <a:spAutoFit/>
          </a:bodyPr>
          <a:lstStyle/>
          <a:p>
            <a:r>
              <a:rPr altLang="zh-CN" sz="2400" dirty="0" smtClean="0"/>
              <a:t>一、票据法律关系</a:t>
            </a:r>
            <a:endParaRPr altLang="zh-CN" sz="2400" dirty="0" smtClean="0"/>
          </a:p>
          <a:p>
            <a:r>
              <a:rPr altLang="zh-CN" sz="2400" dirty="0" smtClean="0"/>
              <a:t>    票据法律关系是指票据当事人在票据的签发和流通转让等过程中，根据相应的票据法律规范所形成的权利、义务关系。当事人依法实施票据行为时，在各当事人之间就形成票据法律关系。票据法律关系包括票据关系和票据法上的非票据关系。</a:t>
            </a:r>
            <a:endParaRPr altLang="zh-CN" sz="2400" dirty="0" smtClean="0"/>
          </a:p>
          <a:p>
            <a:r>
              <a:rPr altLang="zh-CN" sz="2400" dirty="0" smtClean="0"/>
              <a:t>（一）票据关系</a:t>
            </a:r>
            <a:endParaRPr altLang="zh-CN" sz="2400" dirty="0" smtClean="0"/>
          </a:p>
          <a:p>
            <a:r>
              <a:rPr altLang="zh-CN" sz="2400" dirty="0" smtClean="0"/>
              <a:t>票据关系指的是票据当事人之间基于票据行为所发生的权利义务关系。票据法律关系由主体、客体和内容构成。</a:t>
            </a:r>
            <a:endParaRPr altLang="zh-CN" sz="2400" dirty="0" smtClean="0"/>
          </a:p>
          <a:p>
            <a:r>
              <a:rPr altLang="zh-CN" sz="2400" dirty="0" smtClean="0"/>
              <a:t>   1.票据法律关系的主体</a:t>
            </a:r>
            <a:endParaRPr altLang="zh-CN" sz="2400" dirty="0" smtClean="0"/>
          </a:p>
          <a:p>
            <a:r>
              <a:rPr altLang="zh-CN" sz="2400" dirty="0" smtClean="0"/>
              <a:t>   2.票据法律关系的客体</a:t>
            </a:r>
            <a:endParaRPr altLang="zh-CN" sz="2400" dirty="0" smtClean="0"/>
          </a:p>
          <a:p>
            <a:r>
              <a:rPr altLang="zh-CN" sz="2400" dirty="0" smtClean="0"/>
              <a:t>   3.票据法律关系的内容</a:t>
            </a:r>
            <a:endParaRPr altLang="zh-CN" sz="2400" dirty="0" smtClean="0"/>
          </a:p>
          <a:p>
            <a:r>
              <a:rPr altLang="zh-CN" sz="2400" dirty="0" smtClean="0"/>
              <a:t>（二）票据法上的非票据关系</a:t>
            </a:r>
            <a:endParaRPr altLang="zh-CN" sz="2400" dirty="0" smtClean="0"/>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995" y="0"/>
            <a:ext cx="7776000" cy="1142984"/>
          </a:xfrm>
        </p:spPr>
        <p:txBody>
          <a:bodyPr/>
          <a:lstStyle/>
          <a:p>
            <a:pPr algn="ctr"/>
            <a:endParaRPr lang="zh-CN" altLang="en-US"/>
          </a:p>
        </p:txBody>
      </p:sp>
      <p:sp>
        <p:nvSpPr>
          <p:cNvPr id="3" name="矩形 2"/>
          <p:cNvSpPr/>
          <p:nvPr/>
        </p:nvSpPr>
        <p:spPr>
          <a:xfrm>
            <a:off x="1043608" y="1628800"/>
            <a:ext cx="7200800" cy="4707890"/>
          </a:xfrm>
          <a:prstGeom prst="rect">
            <a:avLst/>
          </a:prstGeom>
        </p:spPr>
        <p:txBody>
          <a:bodyPr wrap="square">
            <a:spAutoFit/>
          </a:bodyPr>
          <a:lstStyle/>
          <a:p>
            <a:r>
              <a:rPr altLang="zh-CN" sz="2000" dirty="0" smtClean="0"/>
              <a:t>二、票据行为</a:t>
            </a:r>
            <a:endParaRPr altLang="zh-CN" sz="2000" dirty="0" smtClean="0"/>
          </a:p>
          <a:p>
            <a:r>
              <a:rPr altLang="zh-CN" sz="2000" dirty="0" smtClean="0"/>
              <a:t>票据行为是指能够引起票据债权、债务关系发生、变更或者消灭的法律行为。票据的出票、背书、承兑、保证等行为都是票据行为。</a:t>
            </a:r>
            <a:endParaRPr altLang="zh-CN" sz="2000" dirty="0" smtClean="0"/>
          </a:p>
          <a:p>
            <a:r>
              <a:rPr altLang="zh-CN" sz="2000" dirty="0" smtClean="0"/>
              <a:t>（一）出票</a:t>
            </a:r>
            <a:endParaRPr altLang="zh-CN" sz="2000" dirty="0" smtClean="0"/>
          </a:p>
          <a:p>
            <a:r>
              <a:rPr altLang="zh-CN" sz="2000" dirty="0" smtClean="0"/>
              <a:t>出票是指出票人签发票据并将它交付收款人的票据行为。</a:t>
            </a:r>
            <a:endParaRPr altLang="zh-CN" sz="2000" dirty="0" smtClean="0"/>
          </a:p>
          <a:p>
            <a:r>
              <a:rPr altLang="zh-CN" sz="2000" dirty="0" smtClean="0"/>
              <a:t>（二）背书</a:t>
            </a:r>
            <a:endParaRPr altLang="zh-CN" sz="2000" dirty="0" smtClean="0"/>
          </a:p>
          <a:p>
            <a:r>
              <a:rPr altLang="zh-CN" sz="2000" dirty="0" smtClean="0"/>
              <a:t>背书是指收款人在票据背面或者粘单上记载有关事项并签章的票据行为。</a:t>
            </a:r>
            <a:endParaRPr altLang="zh-CN" sz="2000" dirty="0" smtClean="0"/>
          </a:p>
          <a:p>
            <a:r>
              <a:rPr altLang="zh-CN" sz="2000" dirty="0" smtClean="0"/>
              <a:t>（三）承兑</a:t>
            </a:r>
            <a:endParaRPr altLang="zh-CN" sz="2000" dirty="0" smtClean="0"/>
          </a:p>
          <a:p>
            <a:r>
              <a:rPr altLang="zh-CN" sz="2000" dirty="0" smtClean="0"/>
              <a:t>承兑是汇票所特有的一种票据行为。承兑是指汇票付款人承诺在汇票到期日支付汇票金额的票据行为。</a:t>
            </a:r>
            <a:endParaRPr altLang="zh-CN" sz="2000" dirty="0" smtClean="0"/>
          </a:p>
          <a:p>
            <a:r>
              <a:rPr altLang="zh-CN" sz="2000" dirty="0" smtClean="0"/>
              <a:t>（四）保证</a:t>
            </a:r>
            <a:endParaRPr altLang="zh-CN" sz="2000" dirty="0" smtClean="0"/>
          </a:p>
          <a:p>
            <a:r>
              <a:rPr altLang="zh-CN" sz="2000" dirty="0" smtClean="0"/>
              <a:t>保证是票据债务人以外的第三人担保特定的票据债务人能够履行票据债务的票据行为。</a:t>
            </a:r>
            <a:endParaRPr altLang="zh-CN" sz="20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a:bodyPr>
          <a:lstStyle/>
          <a:p>
            <a:r>
              <a:rPr lang="zh-CN" altLang="zh-CN" sz="4000" b="1" dirty="0" smtClean="0"/>
              <a:t>第三节</a:t>
            </a:r>
            <a:r>
              <a:rPr lang="en-US" altLang="zh-CN" sz="4000" b="1" dirty="0" smtClean="0"/>
              <a:t>  </a:t>
            </a:r>
            <a:r>
              <a:rPr lang="zh-CN" altLang="zh-CN" sz="4000" b="1" dirty="0" smtClean="0"/>
              <a:t>合伙企业法</a:t>
            </a:r>
            <a:endParaRPr lang="zh-CN" altLang="en-US" dirty="0"/>
          </a:p>
        </p:txBody>
      </p:sp>
      <p:sp>
        <p:nvSpPr>
          <p:cNvPr id="1025" name="Rectangle 1"/>
          <p:cNvSpPr>
            <a:spLocks noChangeArrowheads="1"/>
          </p:cNvSpPr>
          <p:nvPr/>
        </p:nvSpPr>
        <p:spPr bwMode="auto">
          <a:xfrm>
            <a:off x="857224" y="2588831"/>
            <a:ext cx="7854728" cy="310769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2．合伙企业的分类</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   合伙企业分为普通合伙企业和有限合伙企业。普通合伙企业由普通合伙人组成，合伙人对合伙企业债务承担无限连带责任。有限合伙企业由普通合伙人和有限合伙人组成，普通合伙人对合伙企业债务承担无限连带责任，有限合伙人以其认缴的出资额为限对合伙企业债务承担责任。</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995" y="0"/>
            <a:ext cx="7776000" cy="1142984"/>
          </a:xfrm>
        </p:spPr>
        <p:txBody>
          <a:bodyPr/>
          <a:lstStyle/>
          <a:p>
            <a:pPr algn="ctr"/>
            <a:r>
              <a:rPr lang="zh-CN" altLang="en-US"/>
              <a:t>第三节 票据的种类</a:t>
            </a:r>
            <a:endParaRPr lang="zh-CN" altLang="en-US"/>
          </a:p>
        </p:txBody>
      </p:sp>
      <p:sp>
        <p:nvSpPr>
          <p:cNvPr id="3" name="矩形 2"/>
          <p:cNvSpPr/>
          <p:nvPr/>
        </p:nvSpPr>
        <p:spPr>
          <a:xfrm>
            <a:off x="1043608" y="1628800"/>
            <a:ext cx="7200800" cy="5631180"/>
          </a:xfrm>
          <a:prstGeom prst="rect">
            <a:avLst/>
          </a:prstGeom>
        </p:spPr>
        <p:txBody>
          <a:bodyPr wrap="square">
            <a:spAutoFit/>
          </a:bodyPr>
          <a:lstStyle/>
          <a:p>
            <a:r>
              <a:rPr altLang="zh-CN" sz="2400" dirty="0" smtClean="0"/>
              <a:t>一、汇票</a:t>
            </a:r>
            <a:endParaRPr altLang="zh-CN" sz="2400" dirty="0" smtClean="0"/>
          </a:p>
          <a:p>
            <a:r>
              <a:rPr altLang="zh-CN" sz="2400" dirty="0" smtClean="0"/>
              <a:t>汇票是由出票人签发的，委托付款人在见票时或者在指定日期无条件支付确定的金额给收款人或者持票人的票据。</a:t>
            </a:r>
            <a:endParaRPr altLang="zh-CN" sz="2400" dirty="0" smtClean="0"/>
          </a:p>
          <a:p>
            <a:r>
              <a:rPr altLang="zh-CN" sz="2400" dirty="0" smtClean="0"/>
              <a:t>（一）银行汇票</a:t>
            </a:r>
            <a:endParaRPr altLang="zh-CN" sz="2400" dirty="0" smtClean="0"/>
          </a:p>
          <a:p>
            <a:r>
              <a:rPr altLang="zh-CN" sz="2400" dirty="0" smtClean="0"/>
              <a:t>银行汇票的出票银行为银行汇票的付款人。单位和个人各种款项结算，均可使用银行汇票。</a:t>
            </a:r>
            <a:endParaRPr altLang="zh-CN" sz="2400" dirty="0" smtClean="0"/>
          </a:p>
          <a:p>
            <a:r>
              <a:rPr altLang="zh-CN" sz="2400" dirty="0" smtClean="0"/>
              <a:t>（二）商业汇票</a:t>
            </a:r>
            <a:endParaRPr altLang="zh-CN" sz="2400" dirty="0" smtClean="0"/>
          </a:p>
          <a:p>
            <a:r>
              <a:rPr altLang="zh-CN" sz="2400" dirty="0" smtClean="0"/>
              <a:t>商业汇票分为商业承兑汇票和银行承兑汇票。商业承兑汇票由银行以外的付款人承兑；银行承兑汇票由银行承兑。商业汇票的付款人为承兑人。</a:t>
            </a:r>
            <a:endParaRPr altLang="zh-CN" sz="2400" dirty="0" smtClean="0"/>
          </a:p>
          <a:p>
            <a:r>
              <a:rPr altLang="zh-CN" sz="2400" dirty="0" smtClean="0"/>
              <a:t>二、本票</a:t>
            </a:r>
            <a:endParaRPr altLang="zh-CN" sz="2400" dirty="0" smtClean="0"/>
          </a:p>
          <a:p>
            <a:r>
              <a:rPr altLang="zh-CN" sz="2400" dirty="0" smtClean="0"/>
              <a:t>本票是由出票人签发的，承诺自己在见票时无条件支付确定的金额给收款人或持票人的票据。</a:t>
            </a:r>
            <a:endParaRPr altLang="zh-CN" sz="2400" dirty="0" smtClean="0"/>
          </a:p>
          <a:p>
            <a:endParaRPr altLang="zh-CN" sz="2400" dirty="0" smtClean="0"/>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995" y="0"/>
            <a:ext cx="7776000" cy="1142984"/>
          </a:xfrm>
        </p:spPr>
        <p:txBody>
          <a:bodyPr/>
          <a:lstStyle/>
          <a:p>
            <a:pPr algn="ctr"/>
            <a:r>
              <a:rPr lang="zh-CN" altLang="en-US"/>
              <a:t>第三节 票据的种类</a:t>
            </a:r>
            <a:endParaRPr lang="zh-CN" altLang="en-US"/>
          </a:p>
        </p:txBody>
      </p:sp>
      <p:sp>
        <p:nvSpPr>
          <p:cNvPr id="3" name="矩形 2"/>
          <p:cNvSpPr/>
          <p:nvPr/>
        </p:nvSpPr>
        <p:spPr>
          <a:xfrm>
            <a:off x="755953" y="1049045"/>
            <a:ext cx="7200800" cy="3046095"/>
          </a:xfrm>
          <a:prstGeom prst="rect">
            <a:avLst/>
          </a:prstGeom>
        </p:spPr>
        <p:txBody>
          <a:bodyPr wrap="square">
            <a:spAutoFit/>
          </a:bodyPr>
          <a:lstStyle/>
          <a:p>
            <a:r>
              <a:rPr altLang="zh-CN" sz="2400" dirty="0" smtClean="0"/>
              <a:t>三、支票</a:t>
            </a:r>
            <a:endParaRPr altLang="zh-CN" sz="2400" dirty="0" smtClean="0"/>
          </a:p>
          <a:p>
            <a:r>
              <a:rPr altLang="zh-CN" sz="2400" dirty="0" smtClean="0"/>
              <a:t>支票是出票人签发的，委托办理支票存款业务的银行在见票时无条件支付确定的金额给收款人或持票人的票据。</a:t>
            </a:r>
            <a:endParaRPr altLang="zh-CN" sz="2400" dirty="0" smtClean="0"/>
          </a:p>
          <a:p>
            <a:r>
              <a:rPr altLang="zh-CN" sz="2400" dirty="0" smtClean="0"/>
              <a:t>支票的当事人有三个：出票人、收款人和付款人。</a:t>
            </a:r>
            <a:endParaRPr altLang="zh-CN" sz="2400" dirty="0" smtClean="0"/>
          </a:p>
          <a:p>
            <a:r>
              <a:rPr altLang="zh-CN" sz="2400" dirty="0" smtClean="0"/>
              <a:t>支票有两个特点：① 以银行或者其他金融机构为付款人；② 见票即付。我国现在所用支票分为现金支票、转账支票和普通支票。</a:t>
            </a:r>
            <a:endParaRPr altLang="zh-CN" sz="2400" dirty="0" smtClean="0"/>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995" y="0"/>
            <a:ext cx="7776000" cy="1142984"/>
          </a:xfrm>
        </p:spPr>
        <p:txBody>
          <a:bodyPr/>
          <a:lstStyle/>
          <a:p>
            <a:pPr algn="ctr"/>
            <a:r>
              <a:rPr lang="zh-CN" altLang="en-US"/>
              <a:t>第四节 票据的权利</a:t>
            </a:r>
            <a:endParaRPr lang="zh-CN" altLang="en-US"/>
          </a:p>
        </p:txBody>
      </p:sp>
      <p:sp>
        <p:nvSpPr>
          <p:cNvPr id="3" name="矩形 2"/>
          <p:cNvSpPr/>
          <p:nvPr/>
        </p:nvSpPr>
        <p:spPr>
          <a:xfrm>
            <a:off x="755953" y="1049045"/>
            <a:ext cx="7200800" cy="5262245"/>
          </a:xfrm>
          <a:prstGeom prst="rect">
            <a:avLst/>
          </a:prstGeom>
        </p:spPr>
        <p:txBody>
          <a:bodyPr wrap="square">
            <a:spAutoFit/>
          </a:bodyPr>
          <a:lstStyle/>
          <a:p>
            <a:r>
              <a:rPr altLang="zh-CN" sz="2400" dirty="0" smtClean="0"/>
              <a:t>一、票据的取得及其权利</a:t>
            </a:r>
            <a:endParaRPr altLang="zh-CN" sz="2400" dirty="0" smtClean="0"/>
          </a:p>
          <a:p>
            <a:r>
              <a:rPr altLang="zh-CN" sz="2400" dirty="0" smtClean="0"/>
              <a:t>（一）票据的取得方式</a:t>
            </a:r>
            <a:endParaRPr altLang="zh-CN" sz="2400" dirty="0" smtClean="0"/>
          </a:p>
          <a:p>
            <a:r>
              <a:rPr altLang="zh-CN" sz="2400" dirty="0" smtClean="0"/>
              <a:t>当事人取得票据主要有以下几种情况：</a:t>
            </a:r>
            <a:endParaRPr altLang="zh-CN" sz="2400" dirty="0" smtClean="0"/>
          </a:p>
          <a:p>
            <a:r>
              <a:rPr altLang="zh-CN" sz="2400" dirty="0" smtClean="0"/>
              <a:t>1、从出票人处取得，即由出票人做成票据，并将其交付于收款人的取得方式。</a:t>
            </a:r>
            <a:endParaRPr altLang="zh-CN" sz="2400" dirty="0" smtClean="0"/>
          </a:p>
          <a:p>
            <a:r>
              <a:rPr altLang="zh-CN" sz="2400" dirty="0" smtClean="0"/>
              <a:t>2、从持有票据的人处受让票据，即指由于背书转让而从背书人取得票据的方式。</a:t>
            </a:r>
            <a:endParaRPr altLang="zh-CN" sz="2400" dirty="0" smtClean="0"/>
          </a:p>
          <a:p>
            <a:r>
              <a:rPr altLang="zh-CN" sz="2400" dirty="0" smtClean="0"/>
              <a:t>3、依税收、公司合并、继承、赠与、强制执行等取得票据。</a:t>
            </a:r>
            <a:endParaRPr altLang="zh-CN" sz="2400" dirty="0" smtClean="0"/>
          </a:p>
          <a:p>
            <a:r>
              <a:rPr altLang="zh-CN" sz="2400" dirty="0" smtClean="0"/>
              <a:t>《票据法》规定，票据的取得，必须给付对价，即应当给付票据双方当事人认可的相对应的代价。因税收、继承、赠与可以依法无偿取得票据的，不受给付对价之限制。</a:t>
            </a:r>
            <a:endParaRPr altLang="zh-CN" sz="2400" dirty="0" smtClean="0"/>
          </a:p>
          <a:p>
            <a:endParaRPr altLang="zh-CN" sz="2400" dirty="0" smtClean="0"/>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995" y="0"/>
            <a:ext cx="7776000" cy="1142984"/>
          </a:xfrm>
        </p:spPr>
        <p:txBody>
          <a:bodyPr/>
          <a:lstStyle/>
          <a:p>
            <a:pPr algn="ctr"/>
            <a:r>
              <a:rPr lang="zh-CN" altLang="en-US"/>
              <a:t>第四节 票据的权利</a:t>
            </a:r>
            <a:endParaRPr lang="zh-CN" altLang="en-US"/>
          </a:p>
        </p:txBody>
      </p:sp>
      <p:sp>
        <p:nvSpPr>
          <p:cNvPr id="3" name="矩形 2"/>
          <p:cNvSpPr/>
          <p:nvPr/>
        </p:nvSpPr>
        <p:spPr>
          <a:xfrm>
            <a:off x="755953" y="1049045"/>
            <a:ext cx="7200800" cy="5631180"/>
          </a:xfrm>
          <a:prstGeom prst="rect">
            <a:avLst/>
          </a:prstGeom>
        </p:spPr>
        <p:txBody>
          <a:bodyPr wrap="square">
            <a:spAutoFit/>
          </a:bodyPr>
          <a:lstStyle/>
          <a:p>
            <a:r>
              <a:rPr altLang="zh-CN" sz="2400" dirty="0" smtClean="0"/>
              <a:t>（二）票据权利</a:t>
            </a:r>
            <a:endParaRPr altLang="zh-CN" sz="2400" dirty="0" smtClean="0"/>
          </a:p>
          <a:p>
            <a:r>
              <a:rPr altLang="zh-CN" sz="2400" dirty="0" smtClean="0"/>
              <a:t>票据权利是指持票人向票据债务人请求支付票据金领的权利，包括付款请求权和追索权。</a:t>
            </a:r>
            <a:endParaRPr altLang="zh-CN" sz="2400" dirty="0" smtClean="0"/>
          </a:p>
          <a:p>
            <a:r>
              <a:rPr altLang="zh-CN" sz="2400" dirty="0" smtClean="0"/>
              <a:t>1、付款请求权</a:t>
            </a:r>
            <a:endParaRPr altLang="zh-CN" sz="2400" dirty="0" smtClean="0"/>
          </a:p>
          <a:p>
            <a:r>
              <a:rPr altLang="zh-CN" sz="2400" dirty="0" smtClean="0"/>
              <a:t>  付款请求权是指持票人对主债务人所享有的请求支付票据所载金额的权利。</a:t>
            </a:r>
            <a:endParaRPr altLang="zh-CN" sz="2400" dirty="0" smtClean="0"/>
          </a:p>
          <a:p>
            <a:r>
              <a:rPr altLang="zh-CN" sz="2400" dirty="0" smtClean="0"/>
              <a:t>2、追索权</a:t>
            </a:r>
            <a:endParaRPr altLang="zh-CN" sz="2400" dirty="0" smtClean="0"/>
          </a:p>
          <a:p>
            <a:r>
              <a:rPr altLang="zh-CN" sz="2400" dirty="0" smtClean="0"/>
              <a:t>  追索权，是指付款请求权未能实现时，持票人所享有的向债务人请求偿还票据所载金额及其他有关金额的权利。</a:t>
            </a:r>
            <a:endParaRPr altLang="zh-CN" sz="2400" dirty="0" smtClean="0"/>
          </a:p>
          <a:p>
            <a:r>
              <a:rPr altLang="zh-CN" sz="2400" dirty="0" smtClean="0"/>
              <a:t>二、票据权利的消灭</a:t>
            </a:r>
            <a:endParaRPr altLang="zh-CN" sz="2400" dirty="0" smtClean="0"/>
          </a:p>
          <a:p>
            <a:r>
              <a:rPr altLang="zh-CN" sz="2400" dirty="0" smtClean="0"/>
              <a:t>票据权利的消灭是指因发生一定的法律事实而使票据权利失去法律意义，也就是票据法律关系的消灭。票据权利可以因付款、抵消、更改、免除、提存等事由而消灭。</a:t>
            </a:r>
            <a:endParaRPr altLang="zh-CN" sz="2400" dirty="0" smtClean="0"/>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995" y="0"/>
            <a:ext cx="7776000" cy="1142984"/>
          </a:xfrm>
        </p:spPr>
        <p:txBody>
          <a:bodyPr/>
          <a:lstStyle/>
          <a:p>
            <a:pPr algn="ctr"/>
            <a:r>
              <a:rPr lang="zh-CN" altLang="en-US"/>
              <a:t>第四节 票据的权利</a:t>
            </a:r>
            <a:endParaRPr lang="zh-CN" altLang="en-US"/>
          </a:p>
        </p:txBody>
      </p:sp>
      <p:sp>
        <p:nvSpPr>
          <p:cNvPr id="3" name="矩形 2"/>
          <p:cNvSpPr/>
          <p:nvPr/>
        </p:nvSpPr>
        <p:spPr>
          <a:xfrm>
            <a:off x="755953" y="1049045"/>
            <a:ext cx="7200800" cy="4523105"/>
          </a:xfrm>
          <a:prstGeom prst="rect">
            <a:avLst/>
          </a:prstGeom>
        </p:spPr>
        <p:txBody>
          <a:bodyPr wrap="square">
            <a:spAutoFit/>
          </a:bodyPr>
          <a:lstStyle/>
          <a:p>
            <a:r>
              <a:rPr altLang="zh-CN" sz="2400" dirty="0" smtClean="0"/>
              <a:t>三、票据权利的补救</a:t>
            </a:r>
            <a:endParaRPr altLang="zh-CN" sz="2400" dirty="0" smtClean="0"/>
          </a:p>
          <a:p>
            <a:r>
              <a:rPr altLang="zh-CN" sz="2400" dirty="0" smtClean="0"/>
              <a:t>四、票据权利的瑕疵</a:t>
            </a:r>
            <a:endParaRPr altLang="zh-CN" sz="2400" dirty="0" smtClean="0"/>
          </a:p>
          <a:p>
            <a:r>
              <a:rPr altLang="zh-CN" sz="2400" dirty="0" smtClean="0"/>
              <a:t>票据权利的瑕疵是指票据权利被当事人施以手段企图影响票据效力的行为。包括票据的伪造、变造和更改。</a:t>
            </a:r>
            <a:endParaRPr altLang="zh-CN" sz="2400" dirty="0" smtClean="0"/>
          </a:p>
          <a:p>
            <a:r>
              <a:rPr altLang="zh-CN" sz="2400" dirty="0" smtClean="0"/>
              <a:t>（一）票据的伪造</a:t>
            </a:r>
            <a:endParaRPr altLang="zh-CN" sz="2400" dirty="0" smtClean="0"/>
          </a:p>
          <a:p>
            <a:r>
              <a:rPr altLang="zh-CN" sz="2400" dirty="0" smtClean="0"/>
              <a:t>（二）票据的变造</a:t>
            </a:r>
            <a:endParaRPr altLang="zh-CN" sz="2400" dirty="0" smtClean="0"/>
          </a:p>
          <a:p>
            <a:r>
              <a:rPr altLang="zh-CN" sz="2400" dirty="0" smtClean="0"/>
              <a:t>（三）票据的更改</a:t>
            </a:r>
            <a:endParaRPr altLang="zh-CN" sz="2400" dirty="0" smtClean="0"/>
          </a:p>
          <a:p>
            <a:r>
              <a:rPr altLang="zh-CN" sz="2400" dirty="0" smtClean="0"/>
              <a:t>五、票据抗辩</a:t>
            </a:r>
            <a:endParaRPr altLang="zh-CN" sz="2400" dirty="0" smtClean="0"/>
          </a:p>
          <a:p>
            <a:r>
              <a:rPr altLang="zh-CN" sz="2400" dirty="0" smtClean="0"/>
              <a:t>票据抗辩是指票据的债务人依照《票据法》的规定，对票据债权人拒绝履行票据义务的行为。</a:t>
            </a:r>
            <a:endParaRPr altLang="zh-CN" sz="2400" dirty="0" smtClean="0"/>
          </a:p>
          <a:p>
            <a:r>
              <a:rPr altLang="zh-CN" sz="2400" dirty="0" smtClean="0"/>
              <a:t>（一）对物的抗辩</a:t>
            </a:r>
            <a:endParaRPr altLang="zh-CN" sz="2400" dirty="0" smtClean="0"/>
          </a:p>
          <a:p>
            <a:r>
              <a:rPr altLang="zh-CN" sz="2400" dirty="0" smtClean="0"/>
              <a:t>  (二)对人的抗辩</a:t>
            </a:r>
            <a:endParaRPr altLang="zh-CN" sz="2400" dirty="0" smtClean="0"/>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995" y="0"/>
            <a:ext cx="7776000" cy="1142984"/>
          </a:xfrm>
        </p:spPr>
        <p:txBody>
          <a:bodyPr/>
          <a:lstStyle/>
          <a:p>
            <a:pPr algn="ctr"/>
            <a:r>
              <a:rPr lang="zh-CN" altLang="en-US"/>
              <a:t>第五节 票据法律责任</a:t>
            </a:r>
            <a:endParaRPr lang="zh-CN" altLang="en-US"/>
          </a:p>
        </p:txBody>
      </p:sp>
      <p:sp>
        <p:nvSpPr>
          <p:cNvPr id="3" name="矩形 2"/>
          <p:cNvSpPr/>
          <p:nvPr/>
        </p:nvSpPr>
        <p:spPr>
          <a:xfrm>
            <a:off x="689610" y="1891665"/>
            <a:ext cx="7266940" cy="2861310"/>
          </a:xfrm>
          <a:prstGeom prst="rect">
            <a:avLst/>
          </a:prstGeom>
        </p:spPr>
        <p:txBody>
          <a:bodyPr wrap="square">
            <a:spAutoFit/>
          </a:bodyPr>
          <a:lstStyle/>
          <a:p>
            <a:r>
              <a:rPr lang="en-US" sz="3600" dirty="0" smtClean="0"/>
              <a:t>  </a:t>
            </a:r>
            <a:r>
              <a:rPr altLang="zh-CN" sz="3600" dirty="0" smtClean="0"/>
              <a:t>违反《票据法》，根据情节，依法追究行政责任、民事责任和刑事责任。相对于其他法律，违反《票据法》主要追究的是刑事责任。</a:t>
            </a:r>
            <a:endParaRPr altLang="zh-CN" sz="3600" dirty="0" smtClean="0"/>
          </a:p>
          <a:p>
            <a:endParaRPr altLang="zh-CN" sz="3600" dirty="0" smtClean="0"/>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37485" y="-74295"/>
            <a:ext cx="5433060" cy="1388745"/>
          </a:xfrm>
        </p:spPr>
        <p:txBody>
          <a:bodyPr>
            <a:normAutofit fontScale="90000"/>
          </a:bodyPr>
          <a:lstStyle/>
          <a:p>
            <a:r>
              <a:rPr lang="zh-CN" altLang="zh-CN" b="1" dirty="0" smtClean="0"/>
              <a:t>第十一章</a:t>
            </a:r>
            <a:r>
              <a:rPr lang="en-US" altLang="zh-CN" b="1" dirty="0" smtClean="0"/>
              <a:t>  </a:t>
            </a:r>
            <a:r>
              <a:rPr b="1" dirty="0" smtClean="0">
                <a:ea typeface="宋体" panose="02010600030101010101" pitchFamily="2" charset="-122"/>
              </a:rPr>
              <a:t>证券</a:t>
            </a:r>
            <a:r>
              <a:rPr lang="zh-CN" altLang="zh-CN" b="1" dirty="0" smtClean="0"/>
              <a:t>法</a:t>
            </a:r>
            <a:br>
              <a:rPr lang="zh-CN" altLang="zh-CN" b="1" dirty="0" smtClean="0"/>
            </a:br>
            <a:endParaRPr lang="zh-CN" altLang="en-US" dirty="0"/>
          </a:p>
        </p:txBody>
      </p:sp>
      <p:sp>
        <p:nvSpPr>
          <p:cNvPr id="3" name="圆角矩形 2"/>
          <p:cNvSpPr/>
          <p:nvPr/>
        </p:nvSpPr>
        <p:spPr>
          <a:xfrm>
            <a:off x="1232962" y="2065035"/>
            <a:ext cx="1800000" cy="180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1" action="ppaction://hlinksldjump"/>
              </a:rPr>
              <a:t>第一节</a:t>
            </a:r>
            <a:r>
              <a:rPr lang="en-US" altLang="zh-CN" sz="2400" b="1" dirty="0" smtClean="0">
                <a:hlinkClick r:id="rId1" action="ppaction://hlinksldjump"/>
              </a:rPr>
              <a:t>  </a:t>
            </a:r>
            <a:r>
              <a:rPr lang="zh-CN" altLang="en-US" sz="2400" b="1" u="sng" dirty="0" smtClean="0">
                <a:solidFill>
                  <a:srgbClr val="FFC000"/>
                </a:solidFill>
                <a:hlinkClick r:id="rId1" action="ppaction://hlinksldjump"/>
              </a:rPr>
              <a:t>证</a:t>
            </a:r>
            <a:r>
              <a:rPr lang="zh-CN" altLang="en-US" sz="2400" b="1" u="sng" dirty="0" smtClean="0">
                <a:solidFill>
                  <a:srgbClr val="FFC000"/>
                </a:solidFill>
              </a:rPr>
              <a:t>券</a:t>
            </a:r>
            <a:r>
              <a:rPr lang="zh-CN" altLang="zh-CN" sz="2400" b="1" u="sng" dirty="0" smtClean="0">
                <a:solidFill>
                  <a:srgbClr val="FFC000"/>
                </a:solidFill>
                <a:sym typeface="+mn-ea"/>
              </a:rPr>
              <a:t>和证</a:t>
            </a:r>
            <a:r>
              <a:rPr lang="zh-CN" altLang="en-US" sz="2400" b="1" u="sng" dirty="0" smtClean="0">
                <a:solidFill>
                  <a:srgbClr val="FFC000"/>
                </a:solidFill>
              </a:rPr>
              <a:t>券</a:t>
            </a:r>
            <a:r>
              <a:rPr lang="zh-CN" altLang="zh-CN" sz="2400" b="1" u="sng" dirty="0" smtClean="0">
                <a:solidFill>
                  <a:srgbClr val="FFC000"/>
                </a:solidFill>
              </a:rPr>
              <a:t>券法</a:t>
            </a:r>
            <a:endParaRPr lang="zh-CN" altLang="zh-CN" sz="2400" b="1" u="sng" dirty="0" smtClean="0">
              <a:solidFill>
                <a:srgbClr val="FFC000"/>
              </a:solidFill>
            </a:endParaRPr>
          </a:p>
        </p:txBody>
      </p:sp>
      <p:sp>
        <p:nvSpPr>
          <p:cNvPr id="4" name="圆角矩形 3"/>
          <p:cNvSpPr/>
          <p:nvPr/>
        </p:nvSpPr>
        <p:spPr>
          <a:xfrm>
            <a:off x="4139952" y="2420888"/>
            <a:ext cx="1800000" cy="180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2" action="ppaction://hlinksldjump"/>
              </a:rPr>
              <a:t>第二节</a:t>
            </a:r>
            <a:r>
              <a:rPr lang="en-US" altLang="zh-CN" sz="2400" b="1" dirty="0" smtClean="0">
                <a:hlinkClick r:id="rId2" action="ppaction://hlinksldjump"/>
              </a:rPr>
              <a:t>  </a:t>
            </a:r>
            <a:r>
              <a:rPr lang="zh-CN" altLang="zh-CN" sz="2400" b="1" dirty="0" smtClean="0">
                <a:hlinkClick r:id="rId2" action="ppaction://hlinksldjump"/>
              </a:rPr>
              <a:t>税法的主要内容</a:t>
            </a:r>
            <a:endParaRPr lang="zh-CN" altLang="zh-CN" sz="2400" b="1" dirty="0"/>
          </a:p>
        </p:txBody>
      </p:sp>
      <p:sp>
        <p:nvSpPr>
          <p:cNvPr id="5" name="圆角矩形 4"/>
          <p:cNvSpPr/>
          <p:nvPr/>
        </p:nvSpPr>
        <p:spPr>
          <a:xfrm>
            <a:off x="7282269" y="2065288"/>
            <a:ext cx="1800000" cy="180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3" action="ppaction://hlinksldjump"/>
              </a:rPr>
              <a:t>第三节 </a:t>
            </a:r>
            <a:r>
              <a:rPr lang="zh-CN" altLang="zh-CN" sz="2400" b="1" u="sng" dirty="0" smtClean="0">
                <a:solidFill>
                  <a:srgbClr val="FFC000"/>
                </a:solidFill>
              </a:rPr>
              <a:t>证券交易</a:t>
            </a:r>
            <a:endParaRPr lang="zh-CN" altLang="zh-CN" sz="2400" b="1" u="sng" dirty="0" smtClean="0">
              <a:solidFill>
                <a:srgbClr val="FFC000"/>
              </a:solidFill>
            </a:endParaRPr>
          </a:p>
        </p:txBody>
      </p:sp>
      <p:sp>
        <p:nvSpPr>
          <p:cNvPr id="6" name="圆角矩形 5"/>
          <p:cNvSpPr/>
          <p:nvPr/>
        </p:nvSpPr>
        <p:spPr>
          <a:xfrm>
            <a:off x="4139952" y="2218958"/>
            <a:ext cx="1800000" cy="180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zh-CN" sz="2400" b="1" dirty="0" smtClean="0">
                <a:hlinkClick r:id="rId2" action="ppaction://hlinksldjump"/>
              </a:rPr>
              <a:t>第二节</a:t>
            </a:r>
            <a:r>
              <a:rPr lang="en-US" altLang="zh-CN" sz="2400" b="1" dirty="0" smtClean="0">
                <a:hlinkClick r:id="rId2" action="ppaction://hlinksldjump"/>
              </a:rPr>
              <a:t>  </a:t>
            </a:r>
            <a:r>
              <a:rPr lang="zh-CN" altLang="zh-CN" sz="2400" b="1" u="sng" dirty="0" smtClean="0">
                <a:solidFill>
                  <a:srgbClr val="FFC000"/>
                </a:solidFill>
              </a:rPr>
              <a:t>证券发行</a:t>
            </a:r>
            <a:endParaRPr lang="zh-CN" altLang="zh-CN" sz="2400" b="1" u="sng" dirty="0" smtClean="0">
              <a:solidFill>
                <a:srgbClr val="FFC000"/>
              </a:solidFill>
            </a:endParaRPr>
          </a:p>
        </p:txBody>
      </p:sp>
      <p:sp>
        <p:nvSpPr>
          <p:cNvPr id="7" name="圆角矩形 6"/>
          <p:cNvSpPr/>
          <p:nvPr/>
        </p:nvSpPr>
        <p:spPr>
          <a:xfrm>
            <a:off x="1563757" y="4374783"/>
            <a:ext cx="1800000" cy="180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2" action="ppaction://hlinksldjump"/>
              </a:rPr>
              <a:t>第四节</a:t>
            </a:r>
            <a:r>
              <a:rPr lang="en-US" altLang="zh-CN" sz="2400" b="1" dirty="0" smtClean="0">
                <a:hlinkClick r:id="rId2" action="ppaction://hlinksldjump"/>
              </a:rPr>
              <a:t>  </a:t>
            </a:r>
            <a:r>
              <a:rPr lang="zh-CN" altLang="zh-CN" sz="2400" b="1" u="sng" dirty="0" smtClean="0">
                <a:solidFill>
                  <a:srgbClr val="FFC000"/>
                </a:solidFill>
              </a:rPr>
              <a:t>证券上市</a:t>
            </a:r>
            <a:endParaRPr lang="zh-CN" altLang="zh-CN" sz="2400" b="1" u="sng" dirty="0" smtClean="0">
              <a:solidFill>
                <a:srgbClr val="FFC000"/>
              </a:solidFill>
            </a:endParaRPr>
          </a:p>
        </p:txBody>
      </p:sp>
      <p:sp>
        <p:nvSpPr>
          <p:cNvPr id="8" name="圆角矩形 7"/>
          <p:cNvSpPr/>
          <p:nvPr/>
        </p:nvSpPr>
        <p:spPr>
          <a:xfrm>
            <a:off x="4389507" y="4374783"/>
            <a:ext cx="1800000" cy="180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zh-CN" sz="2400" b="1" dirty="0" smtClean="0">
                <a:hlinkClick r:id="rId2" action="ppaction://hlinksldjump"/>
              </a:rPr>
              <a:t>第五节</a:t>
            </a:r>
            <a:r>
              <a:rPr lang="en-US" altLang="zh-CN" sz="2400" b="1" dirty="0" smtClean="0">
                <a:hlinkClick r:id="rId2" action="ppaction://hlinksldjump"/>
              </a:rPr>
              <a:t>  </a:t>
            </a:r>
            <a:r>
              <a:rPr lang="zh-CN" altLang="zh-CN" sz="2400" b="1" u="sng" dirty="0" smtClean="0">
                <a:solidFill>
                  <a:srgbClr val="FFC000"/>
                </a:solidFill>
              </a:rPr>
              <a:t>上市公司的收购</a:t>
            </a:r>
            <a:endParaRPr lang="zh-CN" altLang="zh-CN" sz="2400" b="1" u="sng" dirty="0" smtClean="0">
              <a:solidFill>
                <a:srgbClr val="FFC000"/>
              </a:solidFill>
            </a:endParaRPr>
          </a:p>
        </p:txBody>
      </p:sp>
      <p:sp>
        <p:nvSpPr>
          <p:cNvPr id="9" name="圆角矩形 8"/>
          <p:cNvSpPr/>
          <p:nvPr/>
        </p:nvSpPr>
        <p:spPr>
          <a:xfrm>
            <a:off x="6686302" y="4540518"/>
            <a:ext cx="1800000" cy="180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zh-CN" sz="2400" b="1" dirty="0" smtClean="0">
                <a:hlinkClick r:id="rId2" action="ppaction://hlinksldjump"/>
              </a:rPr>
              <a:t>第六节</a:t>
            </a:r>
            <a:r>
              <a:rPr lang="en-US" altLang="zh-CN" sz="2400" b="1" dirty="0" smtClean="0">
                <a:hlinkClick r:id="rId2" action="ppaction://hlinksldjump"/>
              </a:rPr>
              <a:t>  </a:t>
            </a:r>
            <a:r>
              <a:rPr lang="zh-CN" altLang="zh-CN" sz="2400" b="1" u="sng" dirty="0" smtClean="0">
                <a:solidFill>
                  <a:srgbClr val="FFC000"/>
                </a:solidFill>
              </a:rPr>
              <a:t>证券机构</a:t>
            </a:r>
            <a:endParaRPr lang="zh-CN" altLang="zh-CN" sz="2400" b="1" u="sng" dirty="0" smtClean="0">
              <a:solidFill>
                <a:srgbClr val="FFC000"/>
              </a:solidFill>
            </a:endParaRP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995" y="0"/>
            <a:ext cx="7776000" cy="1142984"/>
          </a:xfrm>
        </p:spPr>
        <p:txBody>
          <a:bodyPr/>
          <a:lstStyle/>
          <a:p>
            <a:pPr algn="ctr"/>
            <a:r>
              <a:rPr lang="zh-CN" altLang="en-US"/>
              <a:t>第一节 证券和证券法</a:t>
            </a:r>
            <a:endParaRPr lang="zh-CN" altLang="en-US"/>
          </a:p>
        </p:txBody>
      </p:sp>
      <p:sp>
        <p:nvSpPr>
          <p:cNvPr id="3" name="矩形 2"/>
          <p:cNvSpPr/>
          <p:nvPr/>
        </p:nvSpPr>
        <p:spPr>
          <a:xfrm>
            <a:off x="689610" y="1143000"/>
            <a:ext cx="7266940" cy="5077460"/>
          </a:xfrm>
          <a:prstGeom prst="rect">
            <a:avLst/>
          </a:prstGeom>
        </p:spPr>
        <p:txBody>
          <a:bodyPr wrap="square">
            <a:spAutoFit/>
          </a:bodyPr>
          <a:lstStyle/>
          <a:p>
            <a:r>
              <a:rPr lang="en-US" sz="3600" dirty="0" smtClean="0"/>
              <a:t> </a:t>
            </a:r>
            <a:r>
              <a:rPr lang="en-US" sz="3200" dirty="0" smtClean="0"/>
              <a:t> </a:t>
            </a:r>
            <a:r>
              <a:rPr altLang="zh-CN" sz="3200" dirty="0" smtClean="0"/>
              <a:t>一、 证券的概念及其种类</a:t>
            </a:r>
            <a:endParaRPr altLang="zh-CN" sz="3200" dirty="0" smtClean="0"/>
          </a:p>
          <a:p>
            <a:r>
              <a:rPr altLang="zh-CN" sz="3200" dirty="0" smtClean="0"/>
              <a:t>（一）证券的概念及其法律特征</a:t>
            </a:r>
            <a:endParaRPr altLang="zh-CN" sz="3200" dirty="0" smtClean="0"/>
          </a:p>
          <a:p>
            <a:r>
              <a:rPr altLang="zh-CN" sz="3200" dirty="0" smtClean="0"/>
              <a:t>证券是指资金需求者为了长期筹措资金，面向社会公众出售的、记载并表示购买者一定权利的投资凭证，专指依法规范的证券，即资本证券。</a:t>
            </a:r>
            <a:endParaRPr altLang="zh-CN" sz="3200" dirty="0" smtClean="0"/>
          </a:p>
          <a:p>
            <a:r>
              <a:rPr altLang="zh-CN" sz="3200" dirty="0" smtClean="0"/>
              <a:t>证券具有下列法律特征：</a:t>
            </a:r>
            <a:endParaRPr altLang="zh-CN" sz="3200" dirty="0" smtClean="0"/>
          </a:p>
          <a:p>
            <a:r>
              <a:rPr altLang="zh-CN" sz="3200" dirty="0" smtClean="0"/>
              <a:t>1.证券是一种投资凭证。</a:t>
            </a:r>
            <a:endParaRPr altLang="zh-CN" sz="3200" dirty="0" smtClean="0"/>
          </a:p>
          <a:p>
            <a:r>
              <a:rPr altLang="zh-CN" sz="3200" dirty="0" smtClean="0"/>
              <a:t> 2.证券是一种收益凭证。</a:t>
            </a:r>
            <a:endParaRPr altLang="zh-CN" sz="3200" dirty="0" smtClean="0"/>
          </a:p>
          <a:p>
            <a:r>
              <a:rPr altLang="zh-CN" sz="3200" dirty="0" smtClean="0"/>
              <a:t> 3.证券是一种可流通的权利凭证。</a:t>
            </a:r>
            <a:endParaRPr altLang="zh-CN" sz="3200" dirty="0" smtClean="0"/>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995" y="0"/>
            <a:ext cx="7776000" cy="1142984"/>
          </a:xfrm>
        </p:spPr>
        <p:txBody>
          <a:bodyPr/>
          <a:lstStyle/>
          <a:p>
            <a:pPr algn="ctr"/>
            <a:r>
              <a:rPr lang="zh-CN" altLang="en-US"/>
              <a:t>第一节 证券和证券法</a:t>
            </a:r>
            <a:endParaRPr lang="zh-CN" altLang="en-US"/>
          </a:p>
        </p:txBody>
      </p:sp>
      <p:sp>
        <p:nvSpPr>
          <p:cNvPr id="3" name="矩形 2"/>
          <p:cNvSpPr/>
          <p:nvPr/>
        </p:nvSpPr>
        <p:spPr>
          <a:xfrm>
            <a:off x="689610" y="1143000"/>
            <a:ext cx="7266940" cy="5077460"/>
          </a:xfrm>
          <a:prstGeom prst="rect">
            <a:avLst/>
          </a:prstGeom>
        </p:spPr>
        <p:txBody>
          <a:bodyPr wrap="square">
            <a:spAutoFit/>
          </a:bodyPr>
          <a:lstStyle/>
          <a:p>
            <a:r>
              <a:rPr lang="en-US" sz="3600" dirty="0" smtClean="0"/>
              <a:t> </a:t>
            </a:r>
            <a:r>
              <a:rPr lang="en-US" sz="3200" dirty="0" smtClean="0"/>
              <a:t> </a:t>
            </a:r>
            <a:r>
              <a:rPr altLang="zh-CN" sz="2400" dirty="0" smtClean="0"/>
              <a:t>（二）我国证券法上的证券种类</a:t>
            </a:r>
            <a:endParaRPr altLang="zh-CN" sz="2400" dirty="0" smtClean="0"/>
          </a:p>
          <a:p>
            <a:r>
              <a:rPr altLang="zh-CN" sz="2400" dirty="0" smtClean="0"/>
              <a:t>    我国证券法上的证券种类包括股票、公司债券、证券投资基金券和其他依法认定的证券。</a:t>
            </a:r>
            <a:endParaRPr altLang="zh-CN" sz="2400" dirty="0" smtClean="0"/>
          </a:p>
          <a:p>
            <a:r>
              <a:rPr altLang="zh-CN" sz="2400" dirty="0" smtClean="0"/>
              <a:t>1.股票</a:t>
            </a:r>
            <a:endParaRPr altLang="zh-CN" sz="2400" dirty="0" smtClean="0"/>
          </a:p>
          <a:p>
            <a:r>
              <a:rPr altLang="zh-CN" sz="2400" dirty="0" smtClean="0"/>
              <a:t>股票是股份有限公司签发的证明股东权利义务的要式有价证券，股票是股份的表现形式。股票具有风险较高、非返还性、流通性强等特征。按照不同的划分标准，股票可以分为：</a:t>
            </a:r>
            <a:endParaRPr altLang="zh-CN" sz="2400" dirty="0" smtClean="0"/>
          </a:p>
          <a:p>
            <a:r>
              <a:rPr altLang="zh-CN" sz="2400" dirty="0" smtClean="0"/>
              <a:t>   （1）按股东权益和风险大小分为普通股和优先股</a:t>
            </a:r>
            <a:endParaRPr altLang="zh-CN" sz="2400" dirty="0" smtClean="0"/>
          </a:p>
          <a:p>
            <a:r>
              <a:rPr altLang="zh-CN" sz="2400" dirty="0" smtClean="0"/>
              <a:t>（2）按投资主体不同分为国有股、法人股和社会公众股</a:t>
            </a:r>
            <a:endParaRPr altLang="zh-CN" sz="2400" dirty="0" smtClean="0"/>
          </a:p>
          <a:p>
            <a:r>
              <a:rPr altLang="zh-CN" sz="2400" dirty="0" smtClean="0"/>
              <a:t>（3）按认购股票投资者身份和上市地点的不同分为内资股和外资股</a:t>
            </a:r>
            <a:endParaRPr altLang="zh-CN" sz="2400" dirty="0" smtClean="0"/>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995" y="0"/>
            <a:ext cx="7776000" cy="1142984"/>
          </a:xfrm>
        </p:spPr>
        <p:txBody>
          <a:bodyPr/>
          <a:lstStyle/>
          <a:p>
            <a:pPr algn="ctr"/>
            <a:r>
              <a:rPr lang="zh-CN" altLang="en-US"/>
              <a:t>第一节 证券和证券法</a:t>
            </a:r>
            <a:endParaRPr lang="zh-CN" altLang="en-US"/>
          </a:p>
        </p:txBody>
      </p:sp>
      <p:sp>
        <p:nvSpPr>
          <p:cNvPr id="3" name="矩形 2"/>
          <p:cNvSpPr/>
          <p:nvPr/>
        </p:nvSpPr>
        <p:spPr>
          <a:xfrm>
            <a:off x="689610" y="1143000"/>
            <a:ext cx="7266940" cy="5507990"/>
          </a:xfrm>
          <a:prstGeom prst="rect">
            <a:avLst/>
          </a:prstGeom>
        </p:spPr>
        <p:txBody>
          <a:bodyPr wrap="square">
            <a:spAutoFit/>
          </a:bodyPr>
          <a:lstStyle/>
          <a:p>
            <a:r>
              <a:rPr altLang="zh-CN" sz="3200" dirty="0" smtClean="0"/>
              <a:t>2.公司债券</a:t>
            </a:r>
            <a:endParaRPr altLang="zh-CN" sz="3200" dirty="0" smtClean="0"/>
          </a:p>
          <a:p>
            <a:r>
              <a:rPr altLang="zh-CN" sz="3200" dirty="0" smtClean="0"/>
              <a:t>  公司债券是指公司依照法定程序发行的、约定在一定期限还本付息的有价证券。    </a:t>
            </a:r>
            <a:endParaRPr altLang="zh-CN" sz="3200" dirty="0" smtClean="0"/>
          </a:p>
          <a:p>
            <a:r>
              <a:rPr altLang="zh-CN" sz="3200" dirty="0" smtClean="0"/>
              <a:t>3.证券投资基金券</a:t>
            </a:r>
            <a:endParaRPr altLang="zh-CN" sz="3200" dirty="0" smtClean="0"/>
          </a:p>
          <a:p>
            <a:r>
              <a:rPr altLang="zh-CN" sz="3200" dirty="0" smtClean="0"/>
              <a:t>4.经国务院依法认定的其他证券</a:t>
            </a:r>
            <a:endParaRPr altLang="zh-CN" sz="3200" dirty="0" smtClean="0"/>
          </a:p>
          <a:p>
            <a:r>
              <a:rPr altLang="zh-CN" sz="3200" dirty="0" smtClean="0"/>
              <a:t>二、证券法的概念及其适用范围</a:t>
            </a:r>
            <a:endParaRPr altLang="zh-CN" sz="3200" dirty="0" smtClean="0"/>
          </a:p>
          <a:p>
            <a:r>
              <a:rPr altLang="zh-CN" sz="3200" dirty="0" smtClean="0"/>
              <a:t>（一）证券法的概念</a:t>
            </a:r>
            <a:endParaRPr altLang="zh-CN" sz="3200" dirty="0" smtClean="0"/>
          </a:p>
          <a:p>
            <a:r>
              <a:rPr altLang="zh-CN" sz="3200" dirty="0" smtClean="0"/>
              <a:t>证券法是调整证券活动关系的法律规范的总称。</a:t>
            </a:r>
            <a:endParaRPr altLang="zh-CN" sz="3200" dirty="0" smtClean="0"/>
          </a:p>
          <a:p>
            <a:r>
              <a:rPr altLang="zh-CN" sz="3200" dirty="0" smtClean="0"/>
              <a:t>（二）适用范围</a:t>
            </a:r>
            <a:endParaRPr altLang="zh-CN" sz="32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a:bodyPr>
          <a:lstStyle/>
          <a:p>
            <a:r>
              <a:rPr lang="zh-CN" altLang="zh-CN" sz="4000" b="1" dirty="0" smtClean="0"/>
              <a:t>第三节</a:t>
            </a:r>
            <a:r>
              <a:rPr lang="en-US" altLang="zh-CN" sz="4000" b="1" dirty="0" smtClean="0"/>
              <a:t>  </a:t>
            </a:r>
            <a:r>
              <a:rPr lang="zh-CN" altLang="zh-CN" sz="4000" b="1" dirty="0" smtClean="0"/>
              <a:t>合伙企业法</a:t>
            </a:r>
            <a:endParaRPr lang="zh-CN" altLang="en-US" dirty="0"/>
          </a:p>
        </p:txBody>
      </p:sp>
      <p:sp>
        <p:nvSpPr>
          <p:cNvPr id="1025" name="Rectangle 1"/>
          <p:cNvSpPr>
            <a:spLocks noChangeArrowheads="1"/>
          </p:cNvSpPr>
          <p:nvPr/>
        </p:nvSpPr>
        <p:spPr bwMode="auto">
          <a:xfrm>
            <a:off x="857224" y="2157984"/>
            <a:ext cx="7854728" cy="396938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二、普通合伙企业</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 (一)普通合伙企业的概念</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普通合伙企业，是指由普通合伙人组成，普通合伙人对合伙企业债务依照《合伙企业法》规定承担无限连带责任的一种合伙企业。普通合伙企业具有以下特点：</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1．由普通合伙人组成。</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2．合伙人对合伙企业债务依法承担无限连带责任，法律另有规定的除外。</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995" y="0"/>
            <a:ext cx="7776000" cy="1142984"/>
          </a:xfrm>
        </p:spPr>
        <p:txBody>
          <a:bodyPr/>
          <a:lstStyle/>
          <a:p>
            <a:pPr algn="ctr"/>
            <a:r>
              <a:rPr lang="zh-CN" altLang="en-US"/>
              <a:t>第二节  证券发行</a:t>
            </a:r>
            <a:endParaRPr lang="zh-CN" altLang="en-US"/>
          </a:p>
        </p:txBody>
      </p:sp>
      <p:sp>
        <p:nvSpPr>
          <p:cNvPr id="3" name="矩形 2"/>
          <p:cNvSpPr/>
          <p:nvPr/>
        </p:nvSpPr>
        <p:spPr>
          <a:xfrm>
            <a:off x="689610" y="1143000"/>
            <a:ext cx="7266940" cy="5939155"/>
          </a:xfrm>
          <a:prstGeom prst="rect">
            <a:avLst/>
          </a:prstGeom>
        </p:spPr>
        <p:txBody>
          <a:bodyPr wrap="square">
            <a:spAutoFit/>
          </a:bodyPr>
          <a:lstStyle/>
          <a:p>
            <a:r>
              <a:rPr lang="en-US" sz="3600" dirty="0" smtClean="0"/>
              <a:t> </a:t>
            </a:r>
            <a:r>
              <a:rPr lang="en-US" sz="3200" dirty="0" smtClean="0"/>
              <a:t> </a:t>
            </a:r>
            <a:r>
              <a:rPr altLang="zh-CN" sz="3200" dirty="0" smtClean="0"/>
              <a:t>一、证券发行的概念</a:t>
            </a:r>
            <a:endParaRPr altLang="zh-CN" sz="3200" dirty="0" smtClean="0"/>
          </a:p>
          <a:p>
            <a:r>
              <a:rPr altLang="zh-CN" sz="3200" dirty="0" smtClean="0"/>
              <a:t>  </a:t>
            </a:r>
            <a:r>
              <a:rPr altLang="zh-CN" sz="2800" dirty="0" smtClean="0"/>
              <a:t>证券发行就是证券发行人将自己所发行的证券出售给投资者的行为。</a:t>
            </a:r>
            <a:endParaRPr altLang="zh-CN" sz="2800" dirty="0" smtClean="0"/>
          </a:p>
          <a:p>
            <a:r>
              <a:rPr altLang="zh-CN" sz="3200" dirty="0" smtClean="0"/>
              <a:t>  二、证券发行的基本条件</a:t>
            </a:r>
            <a:endParaRPr altLang="zh-CN" sz="3200" dirty="0" smtClean="0"/>
          </a:p>
          <a:p>
            <a:r>
              <a:rPr altLang="zh-CN" sz="2800" dirty="0" smtClean="0"/>
              <a:t>（一）股票发行的基本条件</a:t>
            </a:r>
            <a:endParaRPr altLang="zh-CN" sz="2800" dirty="0" smtClean="0"/>
          </a:p>
          <a:p>
            <a:r>
              <a:rPr altLang="zh-CN" sz="2800" dirty="0" smtClean="0"/>
              <a:t>1、设立发行及条件</a:t>
            </a:r>
            <a:endParaRPr altLang="zh-CN" sz="2800" dirty="0" smtClean="0"/>
          </a:p>
          <a:p>
            <a:r>
              <a:rPr altLang="zh-CN" sz="2800" dirty="0" smtClean="0"/>
              <a:t>2、新股发行及条件</a:t>
            </a:r>
            <a:endParaRPr altLang="zh-CN" sz="2800" dirty="0" smtClean="0"/>
          </a:p>
          <a:p>
            <a:r>
              <a:rPr altLang="zh-CN" sz="2800" dirty="0" smtClean="0"/>
              <a:t>（二）债券发行的条件</a:t>
            </a:r>
            <a:endParaRPr altLang="zh-CN" sz="2800" dirty="0" smtClean="0"/>
          </a:p>
          <a:p>
            <a:r>
              <a:rPr altLang="zh-CN" sz="2800" dirty="0" smtClean="0"/>
              <a:t>《证券法》对债券发行作出了如下规定：</a:t>
            </a:r>
            <a:endParaRPr altLang="zh-CN" sz="2800" dirty="0" smtClean="0"/>
          </a:p>
          <a:p>
            <a:r>
              <a:rPr altLang="zh-CN" sz="2800" dirty="0" smtClean="0"/>
              <a:t>1、首次发行</a:t>
            </a:r>
            <a:endParaRPr altLang="zh-CN" sz="2800" dirty="0" smtClean="0"/>
          </a:p>
          <a:p>
            <a:r>
              <a:rPr altLang="zh-CN" sz="2800" dirty="0" smtClean="0"/>
              <a:t>2、发行债券应提交的文件</a:t>
            </a:r>
            <a:endParaRPr altLang="zh-CN" sz="2800" dirty="0" smtClean="0"/>
          </a:p>
          <a:p>
            <a:r>
              <a:rPr altLang="zh-CN" sz="2800" dirty="0" smtClean="0"/>
              <a:t>3、再次发行</a:t>
            </a:r>
            <a:endParaRPr altLang="zh-CN" sz="2800" dirty="0" smtClean="0"/>
          </a:p>
          <a:p>
            <a:endParaRPr altLang="zh-CN" sz="2800" dirty="0" smtClean="0"/>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995" y="0"/>
            <a:ext cx="7776000" cy="1142984"/>
          </a:xfrm>
        </p:spPr>
        <p:txBody>
          <a:bodyPr/>
          <a:lstStyle/>
          <a:p>
            <a:pPr algn="ctr"/>
            <a:r>
              <a:rPr lang="zh-CN" altLang="en-US"/>
              <a:t>第二节  证券发行</a:t>
            </a:r>
            <a:endParaRPr lang="zh-CN" altLang="en-US"/>
          </a:p>
        </p:txBody>
      </p:sp>
      <p:sp>
        <p:nvSpPr>
          <p:cNvPr id="3" name="矩形 2"/>
          <p:cNvSpPr/>
          <p:nvPr/>
        </p:nvSpPr>
        <p:spPr>
          <a:xfrm>
            <a:off x="689610" y="1143000"/>
            <a:ext cx="7266940" cy="6062345"/>
          </a:xfrm>
          <a:prstGeom prst="rect">
            <a:avLst/>
          </a:prstGeom>
        </p:spPr>
        <p:txBody>
          <a:bodyPr wrap="square">
            <a:spAutoFit/>
          </a:bodyPr>
          <a:lstStyle/>
          <a:p>
            <a:r>
              <a:rPr lang="en-US" sz="3600" dirty="0" smtClean="0"/>
              <a:t> </a:t>
            </a:r>
            <a:r>
              <a:rPr lang="en-US" sz="3200" dirty="0" smtClean="0"/>
              <a:t> </a:t>
            </a:r>
            <a:r>
              <a:rPr altLang="zh-CN" sz="3200" dirty="0" smtClean="0"/>
              <a:t>三、发行风险</a:t>
            </a:r>
            <a:endParaRPr altLang="zh-CN" sz="3200" dirty="0" smtClean="0"/>
          </a:p>
          <a:p>
            <a:r>
              <a:rPr altLang="zh-CN" sz="3200" dirty="0" smtClean="0"/>
              <a:t>  发行风险指股票或债券的发行人依法发行后，可能产生的承担损失的法律后果。</a:t>
            </a:r>
            <a:endParaRPr altLang="zh-CN" sz="3200" dirty="0" smtClean="0"/>
          </a:p>
          <a:p>
            <a:r>
              <a:rPr altLang="zh-CN" sz="3200" dirty="0" smtClean="0"/>
              <a:t>四、证券的价格和用途</a:t>
            </a:r>
            <a:endParaRPr altLang="zh-CN" sz="3200" dirty="0" smtClean="0"/>
          </a:p>
          <a:p>
            <a:r>
              <a:rPr altLang="zh-CN" sz="3200" dirty="0" smtClean="0"/>
              <a:t>（一）股票溢价发行</a:t>
            </a:r>
            <a:endParaRPr altLang="zh-CN" sz="3200" dirty="0" smtClean="0"/>
          </a:p>
          <a:p>
            <a:r>
              <a:rPr altLang="zh-CN" sz="3200" dirty="0" smtClean="0"/>
              <a:t>   溢价发行指所发行的股票的价格高于股票的原始价格。《证券法》规定，凡股票发行采取溢价发行的，其发行价格由发行人与承销的证券公司协商确定。</a:t>
            </a:r>
            <a:endParaRPr altLang="zh-CN" sz="3200" dirty="0" smtClean="0"/>
          </a:p>
          <a:p>
            <a:r>
              <a:rPr altLang="zh-CN" sz="3200" dirty="0" smtClean="0"/>
              <a:t>  （二）股票和债券的用途</a:t>
            </a:r>
            <a:endParaRPr altLang="zh-CN" sz="3200" dirty="0" smtClean="0"/>
          </a:p>
          <a:p>
            <a:endParaRPr altLang="zh-CN" sz="3200" dirty="0" smtClean="0"/>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995" y="0"/>
            <a:ext cx="7776000" cy="1142984"/>
          </a:xfrm>
        </p:spPr>
        <p:txBody>
          <a:bodyPr/>
          <a:lstStyle/>
          <a:p>
            <a:pPr algn="ctr"/>
            <a:r>
              <a:rPr lang="zh-CN" altLang="en-US"/>
              <a:t>第二节  证券发行</a:t>
            </a:r>
            <a:endParaRPr lang="zh-CN" altLang="en-US"/>
          </a:p>
        </p:txBody>
      </p:sp>
      <p:sp>
        <p:nvSpPr>
          <p:cNvPr id="3" name="矩形 2"/>
          <p:cNvSpPr/>
          <p:nvPr/>
        </p:nvSpPr>
        <p:spPr>
          <a:xfrm>
            <a:off x="689610" y="1143000"/>
            <a:ext cx="7266940" cy="5569585"/>
          </a:xfrm>
          <a:prstGeom prst="rect">
            <a:avLst/>
          </a:prstGeom>
        </p:spPr>
        <p:txBody>
          <a:bodyPr wrap="square">
            <a:spAutoFit/>
          </a:bodyPr>
          <a:lstStyle/>
          <a:p>
            <a:r>
              <a:rPr lang="en-US" sz="3600" dirty="0" smtClean="0"/>
              <a:t> </a:t>
            </a:r>
            <a:r>
              <a:rPr lang="en-US" sz="3200" dirty="0" smtClean="0"/>
              <a:t> </a:t>
            </a:r>
            <a:r>
              <a:rPr altLang="zh-CN" sz="3200" dirty="0" smtClean="0"/>
              <a:t>五、保荐制度</a:t>
            </a:r>
            <a:endParaRPr altLang="zh-CN" sz="3200" dirty="0" smtClean="0"/>
          </a:p>
          <a:p>
            <a:r>
              <a:rPr altLang="zh-CN" sz="3200" dirty="0" smtClean="0"/>
              <a:t>  </a:t>
            </a:r>
            <a:r>
              <a:rPr altLang="zh-CN" sz="2400" dirty="0" smtClean="0"/>
              <a:t>保荐制度是指由保荐人负责发行人的上市推荐和辅导，核实公司发行文件与上市文件中资料是否真实、准确、完整，协助发行人建立严格的信息披露制度，承担风险防范责任的重要制度。保荐制将使证券商承担连带担保责任。</a:t>
            </a:r>
            <a:endParaRPr altLang="zh-CN" sz="2400" dirty="0" smtClean="0"/>
          </a:p>
          <a:p>
            <a:r>
              <a:rPr altLang="zh-CN" sz="3200" dirty="0" smtClean="0"/>
              <a:t>六、证券发行的核准</a:t>
            </a:r>
            <a:endParaRPr altLang="zh-CN" sz="3200" dirty="0" smtClean="0"/>
          </a:p>
          <a:p>
            <a:r>
              <a:rPr altLang="zh-CN" sz="2400" dirty="0" smtClean="0"/>
              <a:t>《证券法》规定，公开发行证券，必须符合法律、行政法规规定的条件，并依法报经国务院证券监督管理机构或国务院授权的部门核准。未经依法核准，任何单位和个人不得公开发行证券。</a:t>
            </a:r>
            <a:endParaRPr altLang="zh-CN" sz="2400" dirty="0" smtClean="0"/>
          </a:p>
          <a:p>
            <a:r>
              <a:rPr altLang="zh-CN" sz="3200" dirty="0" smtClean="0"/>
              <a:t>七、证券承销</a:t>
            </a:r>
            <a:endParaRPr altLang="zh-CN" sz="3200" dirty="0" smtClean="0"/>
          </a:p>
          <a:p>
            <a:endParaRPr altLang="zh-CN" sz="3200" dirty="0" smtClean="0"/>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995" y="0"/>
            <a:ext cx="7776000" cy="1142984"/>
          </a:xfrm>
        </p:spPr>
        <p:txBody>
          <a:bodyPr/>
          <a:lstStyle/>
          <a:p>
            <a:pPr algn="ctr"/>
            <a:r>
              <a:rPr lang="zh-CN" altLang="en-US"/>
              <a:t>第三节  证券交易</a:t>
            </a:r>
            <a:endParaRPr lang="zh-CN" altLang="en-US"/>
          </a:p>
        </p:txBody>
      </p:sp>
      <p:sp>
        <p:nvSpPr>
          <p:cNvPr id="3" name="矩形 2"/>
          <p:cNvSpPr/>
          <p:nvPr/>
        </p:nvSpPr>
        <p:spPr>
          <a:xfrm>
            <a:off x="689610" y="1143000"/>
            <a:ext cx="7266940" cy="6062345"/>
          </a:xfrm>
          <a:prstGeom prst="rect">
            <a:avLst/>
          </a:prstGeom>
        </p:spPr>
        <p:txBody>
          <a:bodyPr wrap="square">
            <a:spAutoFit/>
          </a:bodyPr>
          <a:lstStyle/>
          <a:p>
            <a:r>
              <a:rPr lang="en-US" sz="3600" dirty="0" smtClean="0"/>
              <a:t> </a:t>
            </a:r>
            <a:r>
              <a:rPr sz="3200" dirty="0" smtClean="0"/>
              <a:t>一、证券交易的概念</a:t>
            </a:r>
            <a:endParaRPr sz="3200" dirty="0" smtClean="0"/>
          </a:p>
          <a:p>
            <a:r>
              <a:rPr sz="3200" dirty="0" smtClean="0"/>
              <a:t>证券交易是指证券发行人公开发行的证券在证券交易所挂牌进行集中交易的法律行为。证券交易形成的市场为证券的交易市场，或称为证券的二级市场。</a:t>
            </a:r>
            <a:endParaRPr sz="3200" dirty="0" smtClean="0"/>
          </a:p>
          <a:p>
            <a:r>
              <a:rPr sz="3200" dirty="0" smtClean="0"/>
              <a:t>二、证券交易的条件及方式</a:t>
            </a:r>
            <a:endParaRPr sz="3200" dirty="0" smtClean="0"/>
          </a:p>
          <a:p>
            <a:r>
              <a:rPr sz="3200" dirty="0" smtClean="0"/>
              <a:t>（一）证券交易的条件</a:t>
            </a:r>
            <a:endParaRPr sz="3200" dirty="0" smtClean="0"/>
          </a:p>
          <a:p>
            <a:r>
              <a:rPr sz="3200" dirty="0" smtClean="0"/>
              <a:t>（二）证券交易的方式</a:t>
            </a:r>
            <a:endParaRPr sz="3200" dirty="0" smtClean="0"/>
          </a:p>
          <a:p>
            <a:r>
              <a:rPr sz="3200" dirty="0" smtClean="0"/>
              <a:t>三、证券交易的暂停和终止</a:t>
            </a:r>
            <a:endParaRPr sz="3200" dirty="0" smtClean="0"/>
          </a:p>
          <a:p>
            <a:r>
              <a:rPr sz="3200" dirty="0" smtClean="0"/>
              <a:t>（一）股票交易的暂停和终止</a:t>
            </a:r>
            <a:endParaRPr sz="3200" dirty="0" smtClean="0"/>
          </a:p>
          <a:p>
            <a:r>
              <a:rPr sz="3200" dirty="0" smtClean="0"/>
              <a:t>（二）债券交易的暂停和终止</a:t>
            </a:r>
            <a:endParaRPr sz="3200" dirty="0" smtClean="0"/>
          </a:p>
          <a:p>
            <a:endParaRPr sz="3200" dirty="0" smtClean="0"/>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995" y="0"/>
            <a:ext cx="7776000" cy="1142984"/>
          </a:xfrm>
        </p:spPr>
        <p:txBody>
          <a:bodyPr/>
          <a:lstStyle/>
          <a:p>
            <a:pPr algn="ctr"/>
            <a:r>
              <a:rPr lang="zh-CN" altLang="en-US"/>
              <a:t>第三节  证券交易</a:t>
            </a:r>
            <a:endParaRPr lang="zh-CN" altLang="en-US"/>
          </a:p>
        </p:txBody>
      </p:sp>
      <p:sp>
        <p:nvSpPr>
          <p:cNvPr id="3" name="矩形 2"/>
          <p:cNvSpPr/>
          <p:nvPr/>
        </p:nvSpPr>
        <p:spPr>
          <a:xfrm>
            <a:off x="689610" y="1143000"/>
            <a:ext cx="7266940" cy="5569585"/>
          </a:xfrm>
          <a:prstGeom prst="rect">
            <a:avLst/>
          </a:prstGeom>
        </p:spPr>
        <p:txBody>
          <a:bodyPr wrap="square">
            <a:spAutoFit/>
          </a:bodyPr>
          <a:lstStyle/>
          <a:p>
            <a:r>
              <a:rPr lang="en-US" sz="3600" dirty="0" smtClean="0"/>
              <a:t> </a:t>
            </a:r>
            <a:r>
              <a:rPr sz="3200" dirty="0" smtClean="0"/>
              <a:t>四、对特定人员的交易行为的限制</a:t>
            </a:r>
            <a:endParaRPr sz="3200" dirty="0" smtClean="0"/>
          </a:p>
          <a:p>
            <a:r>
              <a:rPr sz="3200" dirty="0" smtClean="0"/>
              <a:t>《证券法》对特定人员的交易行为作出了以下限制性规定：</a:t>
            </a:r>
            <a:endParaRPr sz="3200" dirty="0" smtClean="0"/>
          </a:p>
          <a:p>
            <a:r>
              <a:rPr sz="3200" dirty="0" smtClean="0"/>
              <a:t>（一）对证券机构及其从业人员的限制</a:t>
            </a:r>
            <a:endParaRPr sz="3200" dirty="0" smtClean="0"/>
          </a:p>
          <a:p>
            <a:r>
              <a:rPr sz="3200" dirty="0" smtClean="0"/>
              <a:t>（二）对上市公司有关人员的限制</a:t>
            </a:r>
            <a:endParaRPr sz="3200" dirty="0" smtClean="0"/>
          </a:p>
          <a:p>
            <a:r>
              <a:rPr sz="3200" dirty="0" smtClean="0"/>
              <a:t>五、禁止的交易行为</a:t>
            </a:r>
            <a:endParaRPr sz="3200" dirty="0" smtClean="0"/>
          </a:p>
          <a:p>
            <a:r>
              <a:rPr sz="3200" dirty="0" smtClean="0"/>
              <a:t>（一）禁止利用内幕信息进行交易</a:t>
            </a:r>
            <a:endParaRPr sz="3200" dirty="0" smtClean="0"/>
          </a:p>
          <a:p>
            <a:r>
              <a:rPr sz="3200" dirty="0" smtClean="0"/>
              <a:t>（二）禁止操纵市场行为</a:t>
            </a:r>
            <a:endParaRPr sz="3200" dirty="0" smtClean="0"/>
          </a:p>
          <a:p>
            <a:r>
              <a:rPr sz="3200" dirty="0" smtClean="0"/>
              <a:t>（三）禁止传播虚假信息行为</a:t>
            </a:r>
            <a:endParaRPr sz="3200" dirty="0" smtClean="0"/>
          </a:p>
          <a:p>
            <a:r>
              <a:rPr sz="3200" dirty="0" smtClean="0"/>
              <a:t>（四）禁止证券欺诈行为</a:t>
            </a:r>
            <a:endParaRPr sz="3200" dirty="0" smtClean="0"/>
          </a:p>
          <a:p>
            <a:r>
              <a:rPr sz="3200" dirty="0" smtClean="0"/>
              <a:t>（五）其他禁止行为</a:t>
            </a:r>
            <a:endParaRPr sz="3200" dirty="0" smtClean="0"/>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995" y="0"/>
            <a:ext cx="7776000" cy="1142984"/>
          </a:xfrm>
        </p:spPr>
        <p:txBody>
          <a:bodyPr/>
          <a:lstStyle/>
          <a:p>
            <a:pPr algn="ctr"/>
            <a:r>
              <a:rPr lang="zh-CN" altLang="en-US"/>
              <a:t>第四节  证券上市</a:t>
            </a:r>
            <a:endParaRPr lang="zh-CN" altLang="en-US"/>
          </a:p>
        </p:txBody>
      </p:sp>
      <p:sp>
        <p:nvSpPr>
          <p:cNvPr id="3" name="矩形 2"/>
          <p:cNvSpPr/>
          <p:nvPr/>
        </p:nvSpPr>
        <p:spPr>
          <a:xfrm>
            <a:off x="722630" y="1050925"/>
            <a:ext cx="7266940" cy="6554470"/>
          </a:xfrm>
          <a:prstGeom prst="rect">
            <a:avLst/>
          </a:prstGeom>
        </p:spPr>
        <p:txBody>
          <a:bodyPr wrap="square">
            <a:spAutoFit/>
          </a:bodyPr>
          <a:lstStyle/>
          <a:p>
            <a:r>
              <a:rPr lang="en-US" sz="3600" dirty="0" smtClean="0"/>
              <a:t> </a:t>
            </a:r>
            <a:r>
              <a:rPr sz="3200" dirty="0" smtClean="0"/>
              <a:t>一、证券上市的条件</a:t>
            </a:r>
            <a:endParaRPr sz="3200" dirty="0" smtClean="0"/>
          </a:p>
          <a:p>
            <a:r>
              <a:rPr sz="3200" dirty="0" smtClean="0"/>
              <a:t>（一）股票上市</a:t>
            </a:r>
            <a:endParaRPr sz="3200" dirty="0" smtClean="0"/>
          </a:p>
          <a:p>
            <a:r>
              <a:rPr sz="3200" dirty="0" smtClean="0"/>
              <a:t>1．上市条件</a:t>
            </a:r>
            <a:endParaRPr sz="3200" dirty="0" smtClean="0"/>
          </a:p>
          <a:p>
            <a:r>
              <a:rPr sz="3200" dirty="0" smtClean="0"/>
              <a:t>2、申请文件</a:t>
            </a:r>
            <a:endParaRPr sz="3200" dirty="0" smtClean="0"/>
          </a:p>
          <a:p>
            <a:r>
              <a:rPr sz="3200" dirty="0" smtClean="0"/>
              <a:t>3．公告文件</a:t>
            </a:r>
            <a:endParaRPr sz="3200" dirty="0" smtClean="0"/>
          </a:p>
          <a:p>
            <a:r>
              <a:rPr sz="3200" dirty="0" smtClean="0"/>
              <a:t>（二）债券上市</a:t>
            </a:r>
            <a:endParaRPr sz="3200" dirty="0" smtClean="0"/>
          </a:p>
          <a:p>
            <a:r>
              <a:rPr sz="3200" dirty="0" smtClean="0"/>
              <a:t>1．上市条件</a:t>
            </a:r>
            <a:endParaRPr sz="3200" dirty="0" smtClean="0"/>
          </a:p>
          <a:p>
            <a:r>
              <a:rPr sz="3200" dirty="0" smtClean="0">
                <a:sym typeface="+mn-ea"/>
              </a:rPr>
              <a:t>2、申请文件</a:t>
            </a:r>
            <a:endParaRPr sz="3200" dirty="0" smtClean="0"/>
          </a:p>
          <a:p>
            <a:r>
              <a:rPr sz="3200" dirty="0" smtClean="0">
                <a:sym typeface="+mn-ea"/>
              </a:rPr>
              <a:t>3．公告文件</a:t>
            </a:r>
            <a:endParaRPr sz="3200" dirty="0" smtClean="0"/>
          </a:p>
          <a:p>
            <a:r>
              <a:rPr sz="3200" dirty="0" smtClean="0"/>
              <a:t>二、持续信息公开制度</a:t>
            </a:r>
            <a:endParaRPr sz="3200" dirty="0" smtClean="0"/>
          </a:p>
          <a:p>
            <a:r>
              <a:rPr sz="3200" dirty="0" smtClean="0"/>
              <a:t>（一）持续信息公开制度的意义</a:t>
            </a:r>
            <a:endParaRPr sz="3200" dirty="0" smtClean="0"/>
          </a:p>
          <a:p>
            <a:r>
              <a:rPr sz="3200" dirty="0" smtClean="0"/>
              <a:t>信息公开也叫信息披露。</a:t>
            </a:r>
            <a:endParaRPr sz="3200" dirty="0" smtClean="0"/>
          </a:p>
          <a:p>
            <a:endParaRPr sz="3200" dirty="0" smtClean="0"/>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995" y="0"/>
            <a:ext cx="7776000" cy="1142984"/>
          </a:xfrm>
        </p:spPr>
        <p:txBody>
          <a:bodyPr/>
          <a:lstStyle/>
          <a:p>
            <a:pPr algn="ctr"/>
            <a:r>
              <a:rPr lang="zh-CN" altLang="en-US"/>
              <a:t>第四节  证券上市</a:t>
            </a:r>
            <a:endParaRPr lang="zh-CN" altLang="en-US"/>
          </a:p>
        </p:txBody>
      </p:sp>
      <p:sp>
        <p:nvSpPr>
          <p:cNvPr id="3" name="矩形 2"/>
          <p:cNvSpPr/>
          <p:nvPr/>
        </p:nvSpPr>
        <p:spPr>
          <a:xfrm>
            <a:off x="722630" y="1050925"/>
            <a:ext cx="7266940" cy="5077460"/>
          </a:xfrm>
          <a:prstGeom prst="rect">
            <a:avLst/>
          </a:prstGeom>
        </p:spPr>
        <p:txBody>
          <a:bodyPr wrap="square">
            <a:spAutoFit/>
          </a:bodyPr>
          <a:lstStyle/>
          <a:p>
            <a:r>
              <a:rPr lang="en-US" sz="3600" dirty="0" smtClean="0"/>
              <a:t> </a:t>
            </a:r>
            <a:r>
              <a:rPr sz="3200" dirty="0" smtClean="0"/>
              <a:t>（二）持续信息公开制度的内容</a:t>
            </a:r>
            <a:endParaRPr sz="3200" dirty="0" smtClean="0"/>
          </a:p>
          <a:p>
            <a:r>
              <a:rPr sz="3200" dirty="0" smtClean="0"/>
              <a:t>《证券法》规定，发行人、上市公司依法披露的信息，必须真实、准确、完整，不得有虚假记载、误导性陈述或者重大遗漏。</a:t>
            </a:r>
            <a:endParaRPr sz="3200" dirty="0" smtClean="0"/>
          </a:p>
          <a:p>
            <a:r>
              <a:rPr sz="3200" dirty="0" smtClean="0"/>
              <a:t>1、定期报告</a:t>
            </a:r>
            <a:endParaRPr sz="3200" dirty="0" smtClean="0"/>
          </a:p>
          <a:p>
            <a:r>
              <a:rPr sz="3200" dirty="0" smtClean="0"/>
              <a:t>( l）中期报告。</a:t>
            </a:r>
            <a:endParaRPr sz="3200" dirty="0" smtClean="0"/>
          </a:p>
          <a:p>
            <a:r>
              <a:rPr sz="3200" dirty="0" smtClean="0"/>
              <a:t>( 2）年度报告。</a:t>
            </a:r>
            <a:endParaRPr sz="3200" dirty="0" smtClean="0"/>
          </a:p>
          <a:p>
            <a:r>
              <a:rPr sz="3200" dirty="0" smtClean="0"/>
              <a:t>2．临时报告</a:t>
            </a:r>
            <a:endParaRPr sz="3200" dirty="0" smtClean="0"/>
          </a:p>
          <a:p>
            <a:r>
              <a:rPr sz="3200" dirty="0" smtClean="0"/>
              <a:t>（三）持续信息公开不实的法律后果</a:t>
            </a:r>
            <a:endParaRPr sz="3200" dirty="0" smtClean="0"/>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22630" y="-92075"/>
            <a:ext cx="7776000" cy="1142984"/>
          </a:xfrm>
        </p:spPr>
        <p:txBody>
          <a:bodyPr/>
          <a:lstStyle/>
          <a:p>
            <a:pPr algn="ctr"/>
            <a:r>
              <a:rPr lang="zh-CN" altLang="en-US"/>
              <a:t>第五节  上市公司的收购</a:t>
            </a:r>
            <a:endParaRPr lang="zh-CN" altLang="en-US"/>
          </a:p>
        </p:txBody>
      </p:sp>
      <p:sp>
        <p:nvSpPr>
          <p:cNvPr id="3" name="矩形 2"/>
          <p:cNvSpPr/>
          <p:nvPr/>
        </p:nvSpPr>
        <p:spPr>
          <a:xfrm>
            <a:off x="722630" y="1050925"/>
            <a:ext cx="7266940" cy="5569585"/>
          </a:xfrm>
          <a:prstGeom prst="rect">
            <a:avLst/>
          </a:prstGeom>
        </p:spPr>
        <p:txBody>
          <a:bodyPr wrap="square">
            <a:spAutoFit/>
          </a:bodyPr>
          <a:lstStyle/>
          <a:p>
            <a:r>
              <a:rPr lang="en-US" sz="3600" dirty="0" smtClean="0"/>
              <a:t> </a:t>
            </a:r>
            <a:r>
              <a:rPr sz="3200" dirty="0" smtClean="0"/>
              <a:t>一、上市公司收购的概念</a:t>
            </a:r>
            <a:endParaRPr sz="3200" dirty="0" smtClean="0"/>
          </a:p>
          <a:p>
            <a:r>
              <a:rPr sz="3200" dirty="0" smtClean="0"/>
              <a:t>  上市公司收购，是指投资者依法购入上市公司公开发行的股份，以达到获得上市公同的控股权或者对上市公司进行兼并的目的。在收购行为中，实施收购行为的投资者为收购人，作为收购目标的上市公司为被收购公司或目标公司。</a:t>
            </a:r>
            <a:endParaRPr sz="3200" dirty="0" smtClean="0"/>
          </a:p>
          <a:p>
            <a:r>
              <a:rPr sz="3200" dirty="0" smtClean="0"/>
              <a:t>二、《证券法》关于上市公司收购的一般规定</a:t>
            </a:r>
            <a:endParaRPr sz="3200" dirty="0" smtClean="0"/>
          </a:p>
          <a:p>
            <a:r>
              <a:rPr sz="3200" dirty="0" smtClean="0"/>
              <a:t>三、上市公司的收购程序</a:t>
            </a:r>
            <a:endParaRPr sz="3200" dirty="0" smtClean="0"/>
          </a:p>
          <a:p>
            <a:endParaRPr sz="3200" dirty="0" smtClean="0"/>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22630" y="-92075"/>
            <a:ext cx="7776000" cy="1142984"/>
          </a:xfrm>
        </p:spPr>
        <p:txBody>
          <a:bodyPr/>
          <a:lstStyle/>
          <a:p>
            <a:pPr algn="ctr"/>
            <a:r>
              <a:rPr lang="zh-CN" altLang="en-US"/>
              <a:t>第六节  证券机构</a:t>
            </a:r>
            <a:endParaRPr lang="zh-CN" altLang="en-US"/>
          </a:p>
        </p:txBody>
      </p:sp>
      <p:sp>
        <p:nvSpPr>
          <p:cNvPr id="3" name="矩形 2"/>
          <p:cNvSpPr/>
          <p:nvPr/>
        </p:nvSpPr>
        <p:spPr>
          <a:xfrm>
            <a:off x="722630" y="1050925"/>
            <a:ext cx="7266940" cy="4707890"/>
          </a:xfrm>
          <a:prstGeom prst="rect">
            <a:avLst/>
          </a:prstGeom>
        </p:spPr>
        <p:txBody>
          <a:bodyPr wrap="square">
            <a:spAutoFit/>
          </a:bodyPr>
          <a:lstStyle/>
          <a:p>
            <a:r>
              <a:rPr lang="en-US" sz="3600" dirty="0" smtClean="0"/>
              <a:t> </a:t>
            </a:r>
            <a:r>
              <a:rPr sz="3200" dirty="0" smtClean="0"/>
              <a:t>一、证券交易所</a:t>
            </a:r>
            <a:endParaRPr sz="3200" dirty="0" smtClean="0"/>
          </a:p>
          <a:p>
            <a:r>
              <a:rPr sz="2400" dirty="0" smtClean="0"/>
              <a:t>（一）证券交易所概况</a:t>
            </a:r>
            <a:endParaRPr sz="2400" dirty="0" smtClean="0"/>
          </a:p>
          <a:p>
            <a:r>
              <a:rPr sz="2400" dirty="0" smtClean="0"/>
              <a:t>证券交易所是为证券集中交易提供场所和设施，组织和监督证券交易，实行自律管理的法人。</a:t>
            </a:r>
            <a:endParaRPr sz="2400" dirty="0" smtClean="0"/>
          </a:p>
          <a:p>
            <a:r>
              <a:rPr sz="2400" dirty="0" smtClean="0"/>
              <a:t>（二）证券交易所的职责</a:t>
            </a:r>
            <a:endParaRPr sz="2400" dirty="0" smtClean="0"/>
          </a:p>
          <a:p>
            <a:r>
              <a:rPr sz="2400" dirty="0" smtClean="0"/>
              <a:t>根据《证券法》的规定，证券交易所的职责如下：</a:t>
            </a:r>
            <a:endParaRPr sz="2400" dirty="0" smtClean="0"/>
          </a:p>
          <a:p>
            <a:r>
              <a:rPr sz="2400" dirty="0" smtClean="0"/>
              <a:t>1．为组织公平的集中交易提供保障</a:t>
            </a:r>
            <a:endParaRPr sz="2400" dirty="0" smtClean="0"/>
          </a:p>
          <a:p>
            <a:r>
              <a:rPr sz="2400" dirty="0" smtClean="0"/>
              <a:t>2．为突发事件采取措施</a:t>
            </a:r>
            <a:endParaRPr sz="2400" dirty="0" smtClean="0"/>
          </a:p>
          <a:p>
            <a:r>
              <a:rPr sz="2400" dirty="0" smtClean="0"/>
              <a:t>3．对证券交易实行实时监控</a:t>
            </a:r>
            <a:endParaRPr sz="2400" dirty="0" smtClean="0"/>
          </a:p>
          <a:p>
            <a:r>
              <a:rPr sz="2400" dirty="0" smtClean="0"/>
              <a:t>4．对披露信息进行监督</a:t>
            </a:r>
            <a:endParaRPr sz="2400" dirty="0" smtClean="0"/>
          </a:p>
          <a:p>
            <a:r>
              <a:rPr sz="2400" dirty="0" smtClean="0"/>
              <a:t>5．制定规则</a:t>
            </a:r>
            <a:endParaRPr sz="2400" dirty="0" smtClean="0"/>
          </a:p>
          <a:p>
            <a:r>
              <a:rPr sz="2400" dirty="0" smtClean="0"/>
              <a:t>6．对证券交易所实施管理</a:t>
            </a:r>
            <a:endParaRPr sz="2400" dirty="0" smtClean="0"/>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22630" y="-92075"/>
            <a:ext cx="7776000" cy="1142984"/>
          </a:xfrm>
        </p:spPr>
        <p:txBody>
          <a:bodyPr/>
          <a:lstStyle/>
          <a:p>
            <a:pPr algn="ctr"/>
            <a:r>
              <a:rPr lang="zh-CN" altLang="en-US"/>
              <a:t>第六节  证券机构</a:t>
            </a:r>
            <a:endParaRPr lang="zh-CN" altLang="en-US"/>
          </a:p>
        </p:txBody>
      </p:sp>
      <p:sp>
        <p:nvSpPr>
          <p:cNvPr id="3" name="矩形 2"/>
          <p:cNvSpPr/>
          <p:nvPr/>
        </p:nvSpPr>
        <p:spPr>
          <a:xfrm>
            <a:off x="722630" y="1050925"/>
            <a:ext cx="7266940" cy="5077460"/>
          </a:xfrm>
          <a:prstGeom prst="rect">
            <a:avLst/>
          </a:prstGeom>
        </p:spPr>
        <p:txBody>
          <a:bodyPr wrap="square">
            <a:spAutoFit/>
          </a:bodyPr>
          <a:lstStyle/>
          <a:p>
            <a:r>
              <a:rPr lang="en-US" sz="3600" dirty="0" smtClean="0"/>
              <a:t> </a:t>
            </a:r>
            <a:r>
              <a:rPr sz="2400" dirty="0" smtClean="0"/>
              <a:t>二、证券公司</a:t>
            </a:r>
            <a:endParaRPr sz="2400" dirty="0" smtClean="0"/>
          </a:p>
          <a:p>
            <a:r>
              <a:rPr sz="2400" dirty="0" smtClean="0"/>
              <a:t>《证券法》对证券公司作出了如下具体规定：</a:t>
            </a:r>
            <a:endParaRPr sz="2400" dirty="0" smtClean="0"/>
          </a:p>
          <a:p>
            <a:r>
              <a:rPr sz="2400" dirty="0" smtClean="0"/>
              <a:t>（一）设立的基本条件和业务范围</a:t>
            </a:r>
            <a:endParaRPr sz="2400" dirty="0" smtClean="0"/>
          </a:p>
          <a:p>
            <a:r>
              <a:rPr sz="2400" dirty="0" smtClean="0"/>
              <a:t>（二）对证券公司的监管</a:t>
            </a:r>
            <a:endParaRPr sz="2400" dirty="0" smtClean="0"/>
          </a:p>
          <a:p>
            <a:r>
              <a:rPr sz="2400" dirty="0" smtClean="0"/>
              <a:t>三、证券登记结算机构</a:t>
            </a:r>
            <a:endParaRPr sz="2400" dirty="0" smtClean="0"/>
          </a:p>
          <a:p>
            <a:r>
              <a:rPr sz="2400" dirty="0" smtClean="0"/>
              <a:t>（一）证券登记结算机构的性质</a:t>
            </a:r>
            <a:endParaRPr sz="2400" dirty="0" smtClean="0"/>
          </a:p>
          <a:p>
            <a:r>
              <a:rPr sz="2400" dirty="0" smtClean="0"/>
              <a:t>（二）证券登记结算机构的职责</a:t>
            </a:r>
            <a:endParaRPr sz="2400" dirty="0" smtClean="0"/>
          </a:p>
          <a:p>
            <a:r>
              <a:rPr sz="2400" dirty="0" smtClean="0"/>
              <a:t>四、证券服务机构</a:t>
            </a:r>
            <a:endParaRPr sz="2400" dirty="0" smtClean="0"/>
          </a:p>
          <a:p>
            <a:r>
              <a:rPr sz="2400" dirty="0" smtClean="0"/>
              <a:t>（一）证券服务机构及其人员的资格</a:t>
            </a:r>
            <a:endParaRPr sz="2400" dirty="0" smtClean="0"/>
          </a:p>
          <a:p>
            <a:r>
              <a:rPr sz="2400" dirty="0" smtClean="0"/>
              <a:t>（二）证券服务机构及其人员的行为规范</a:t>
            </a:r>
            <a:endParaRPr sz="2400" dirty="0" smtClean="0"/>
          </a:p>
          <a:p>
            <a:r>
              <a:rPr sz="2400" dirty="0" smtClean="0"/>
              <a:t>五、证券业协会</a:t>
            </a:r>
            <a:endParaRPr sz="2400" dirty="0" smtClean="0"/>
          </a:p>
          <a:p>
            <a:r>
              <a:rPr sz="2400" dirty="0" smtClean="0"/>
              <a:t>六、证券监督管理机构</a:t>
            </a:r>
            <a:endParaRPr sz="2400" dirty="0" smtClean="0"/>
          </a:p>
          <a:p>
            <a:endParaRPr sz="24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b="1" dirty="0" smtClean="0"/>
              <a:t>第一章</a:t>
            </a:r>
            <a:r>
              <a:rPr lang="en-US" altLang="zh-CN" b="1" dirty="0" smtClean="0"/>
              <a:t>  </a:t>
            </a:r>
            <a:r>
              <a:rPr lang="zh-CN" altLang="zh-CN" b="1" dirty="0" smtClean="0"/>
              <a:t>经济法导论</a:t>
            </a:r>
            <a:br>
              <a:rPr lang="zh-CN" altLang="zh-CN" b="1" dirty="0" smtClean="0"/>
            </a:br>
            <a:endParaRPr lang="zh-CN" altLang="en-US" dirty="0"/>
          </a:p>
        </p:txBody>
      </p:sp>
      <p:sp>
        <p:nvSpPr>
          <p:cNvPr id="5" name="文本占位符 4"/>
          <p:cNvSpPr>
            <a:spLocks noGrp="1"/>
          </p:cNvSpPr>
          <p:nvPr>
            <p:ph type="body" idx="4294967295"/>
          </p:nvPr>
        </p:nvSpPr>
        <p:spPr>
          <a:xfrm>
            <a:off x="973138" y="1916113"/>
            <a:ext cx="8170862" cy="4941887"/>
          </a:xfrm>
        </p:spPr>
        <p:txBody>
          <a:bodyPr>
            <a:normAutofit fontScale="52500" lnSpcReduction="20000"/>
          </a:bodyPr>
          <a:lstStyle/>
          <a:p>
            <a:r>
              <a:rPr lang="zh-CN" altLang="en-US" sz="4000" dirty="0" smtClean="0"/>
              <a:t>一 </a:t>
            </a:r>
            <a:r>
              <a:rPr lang="zh-CN" sz="4000" dirty="0" smtClean="0"/>
              <a:t>经济法的产生和发展</a:t>
            </a:r>
            <a:endParaRPr lang="zh-CN" sz="4000" dirty="0" smtClean="0"/>
          </a:p>
          <a:p>
            <a:r>
              <a:rPr lang="en-US" altLang="zh-CN" sz="4000" dirty="0"/>
              <a:t> </a:t>
            </a:r>
            <a:r>
              <a:rPr lang="en-US" altLang="zh-CN" sz="4000" dirty="0" smtClean="0"/>
              <a:t>   1</a:t>
            </a:r>
            <a:r>
              <a:rPr lang="en-US" altLang="zh-CN" sz="4000" dirty="0"/>
              <a:t>755</a:t>
            </a:r>
            <a:r>
              <a:rPr lang="zh-CN" altLang="zh-CN" sz="4000" dirty="0"/>
              <a:t>年，法国著名的空想社会主义者摩莱里在他的《自然法典》一书中首先使用了“经济法”这个概念。1842年，法国另一空想社会主义者德萨米所著的《公有法典》中不但两次使用“经济法”一词，而且还提出了与现行经济法相类似的工业法、农业法等一系列部门经济法。</a:t>
            </a:r>
            <a:endParaRPr lang="zh-CN" altLang="zh-CN" sz="4000" dirty="0"/>
          </a:p>
          <a:p>
            <a:r>
              <a:rPr lang="zh-CN" altLang="zh-CN" sz="4000" dirty="0"/>
              <a:t>  在我国，现代经济法的产生较晚，主要分为以下两个阶段：</a:t>
            </a:r>
            <a:endParaRPr lang="zh-CN" altLang="zh-CN" sz="4000" dirty="0"/>
          </a:p>
          <a:p>
            <a:r>
              <a:rPr lang="zh-CN" altLang="zh-CN" sz="4000" dirty="0"/>
              <a:t>第一阶段是中国经济法的产生时期。我国从新中国成立至20世纪70年代末期，由于一直实行的是计划经济体制，所以经济法的形成速度比较缓慢。实质上是十一届三中全会以后产生的。第二阶段是中国经济法发展时期。这个时期又可以分为两个阶段，第一阶段是从1979年到1992年。第二阶段是1993年至今，这是中国经济法迅速发展的时期。</a:t>
            </a:r>
            <a:endParaRPr lang="zh-CN" altLang="zh-CN" sz="4000" dirty="0"/>
          </a:p>
          <a:p>
            <a:endParaRPr lang="zh-CN" altLang="en-US" dirty="0"/>
          </a:p>
        </p:txBody>
      </p:sp>
      <p:sp>
        <p:nvSpPr>
          <p:cNvPr id="3" name="TextBox 2"/>
          <p:cNvSpPr txBox="1"/>
          <p:nvPr/>
        </p:nvSpPr>
        <p:spPr>
          <a:xfrm flipH="1">
            <a:off x="611560" y="1484784"/>
            <a:ext cx="4464496" cy="523220"/>
          </a:xfrm>
          <a:prstGeom prst="rect">
            <a:avLst/>
          </a:prstGeom>
          <a:noFill/>
        </p:spPr>
        <p:txBody>
          <a:bodyPr wrap="square" rtlCol="0">
            <a:spAutoFit/>
          </a:bodyPr>
          <a:lstStyle/>
          <a:p>
            <a:r>
              <a:rPr lang="zh-CN" altLang="zh-CN" sz="2800" b="1" dirty="0"/>
              <a:t>第一节</a:t>
            </a:r>
            <a:r>
              <a:rPr lang="en-US" altLang="zh-CN" sz="2800" b="1" dirty="0"/>
              <a:t>  </a:t>
            </a:r>
            <a:r>
              <a:rPr lang="zh-CN" altLang="zh-CN" sz="2800" b="1" dirty="0"/>
              <a:t>经济法概述</a:t>
            </a:r>
            <a:endParaRPr lang="zh-CN" altLang="zh-CN" sz="28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a:bodyPr>
          <a:lstStyle/>
          <a:p>
            <a:r>
              <a:rPr lang="zh-CN" altLang="zh-CN" sz="4000" b="1" dirty="0" smtClean="0"/>
              <a:t>第三节</a:t>
            </a:r>
            <a:r>
              <a:rPr lang="en-US" altLang="zh-CN" sz="4000" b="1" dirty="0" smtClean="0"/>
              <a:t>  </a:t>
            </a:r>
            <a:r>
              <a:rPr lang="zh-CN" altLang="zh-CN" sz="4000" b="1" dirty="0" smtClean="0"/>
              <a:t>合伙企业法</a:t>
            </a:r>
            <a:endParaRPr lang="zh-CN" altLang="en-US" dirty="0"/>
          </a:p>
        </p:txBody>
      </p:sp>
      <p:sp>
        <p:nvSpPr>
          <p:cNvPr id="1025" name="Rectangle 1"/>
          <p:cNvSpPr>
            <a:spLocks noChangeArrowheads="1"/>
          </p:cNvSpPr>
          <p:nvPr/>
        </p:nvSpPr>
        <p:spPr bwMode="auto">
          <a:xfrm>
            <a:off x="857224" y="1296289"/>
            <a:ext cx="7854728" cy="56927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  (二)合伙企业的设立</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   1．合伙企业的设立条件</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 根据《合伙企业法》的规定，设立合伙企业，应当具备下列条件：</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（1）有两个以上合伙人。</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（2）有书面合伙协议。</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（3）有合伙人认缴或者实际缴付的出资。</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（4）有合伙企业的名称和生产经营场所。</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（5）法律、行政法规规定的其他条件。</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2、合伙企业设立程序</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（1）申请。</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（2）登记。</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66439" y="280715"/>
            <a:ext cx="5472608" cy="1008112"/>
          </a:xfrm>
        </p:spPr>
        <p:txBody>
          <a:bodyPr>
            <a:normAutofit fontScale="90000"/>
          </a:bodyPr>
          <a:lstStyle/>
          <a:p>
            <a:r>
              <a:rPr lang="zh-CN" altLang="zh-CN" sz="3600" b="1" dirty="0" smtClean="0"/>
              <a:t>第十二章</a:t>
            </a:r>
            <a:r>
              <a:rPr lang="en-US" altLang="zh-CN" sz="3600" b="1" dirty="0" smtClean="0"/>
              <a:t>  </a:t>
            </a:r>
            <a:r>
              <a:rPr lang="zh-CN" altLang="zh-CN" sz="3600" b="1" dirty="0" smtClean="0"/>
              <a:t>税收法律制度</a:t>
            </a:r>
            <a:br>
              <a:rPr lang="zh-CN" altLang="zh-CN" sz="3600" b="1" dirty="0" smtClean="0"/>
            </a:br>
            <a:endParaRPr lang="zh-CN" altLang="en-US" sz="3600" dirty="0"/>
          </a:p>
        </p:txBody>
      </p:sp>
      <p:sp>
        <p:nvSpPr>
          <p:cNvPr id="3" name="圆角矩形 2"/>
          <p:cNvSpPr/>
          <p:nvPr/>
        </p:nvSpPr>
        <p:spPr>
          <a:xfrm>
            <a:off x="1627932" y="2348880"/>
            <a:ext cx="1800000" cy="180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1" action="ppaction://hlinksldjump"/>
              </a:rPr>
              <a:t>第一节</a:t>
            </a:r>
            <a:r>
              <a:rPr lang="en-US" altLang="zh-CN" sz="2400" b="1" dirty="0" smtClean="0">
                <a:hlinkClick r:id="rId1" action="ppaction://hlinksldjump"/>
              </a:rPr>
              <a:t>  </a:t>
            </a:r>
            <a:r>
              <a:rPr lang="zh-CN" altLang="zh-CN" sz="2400" b="1" dirty="0" smtClean="0">
                <a:hlinkClick r:id="rId1" action="ppaction://hlinksldjump"/>
              </a:rPr>
              <a:t>税法</a:t>
            </a:r>
            <a:endParaRPr lang="zh-CN" altLang="zh-CN" sz="2400" b="1" dirty="0"/>
          </a:p>
        </p:txBody>
      </p:sp>
      <p:sp>
        <p:nvSpPr>
          <p:cNvPr id="4" name="圆角矩形 3"/>
          <p:cNvSpPr/>
          <p:nvPr/>
        </p:nvSpPr>
        <p:spPr>
          <a:xfrm>
            <a:off x="4982597" y="2349133"/>
            <a:ext cx="1800000" cy="180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2" action="ppaction://hlinksldjump"/>
              </a:rPr>
              <a:t>第二节</a:t>
            </a:r>
            <a:r>
              <a:rPr lang="en-US" altLang="zh-CN" sz="2400" b="1" dirty="0" smtClean="0">
                <a:hlinkClick r:id="rId2" action="ppaction://hlinksldjump"/>
              </a:rPr>
              <a:t>  </a:t>
            </a:r>
            <a:r>
              <a:rPr lang="zh-CN" altLang="zh-CN" sz="2400" b="1" u="sng" dirty="0" smtClean="0">
                <a:solidFill>
                  <a:srgbClr val="FFC000"/>
                </a:solidFill>
              </a:rPr>
              <a:t>流转税法律制度</a:t>
            </a:r>
            <a:endParaRPr lang="zh-CN" altLang="zh-CN" sz="2400" b="1" u="sng" dirty="0" smtClean="0">
              <a:solidFill>
                <a:srgbClr val="FFC000"/>
              </a:solidFill>
            </a:endParaRPr>
          </a:p>
        </p:txBody>
      </p:sp>
      <p:sp>
        <p:nvSpPr>
          <p:cNvPr id="5" name="圆角矩形 4"/>
          <p:cNvSpPr/>
          <p:nvPr/>
        </p:nvSpPr>
        <p:spPr>
          <a:xfrm>
            <a:off x="1437094" y="4234448"/>
            <a:ext cx="1800000" cy="180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3" action="ppaction://hlinksldjump"/>
              </a:rPr>
              <a:t>第三节 </a:t>
            </a:r>
            <a:r>
              <a:rPr lang="zh-CN" altLang="zh-CN" sz="2400" b="1" u="sng" dirty="0" smtClean="0">
                <a:solidFill>
                  <a:srgbClr val="FFC000"/>
                </a:solidFill>
              </a:rPr>
              <a:t>所得税法律制度</a:t>
            </a:r>
            <a:endParaRPr lang="zh-CN" altLang="zh-CN" sz="2400" b="1" u="sng" dirty="0" smtClean="0">
              <a:solidFill>
                <a:srgbClr val="FFC000"/>
              </a:solidFill>
            </a:endParaRPr>
          </a:p>
        </p:txBody>
      </p:sp>
      <p:sp>
        <p:nvSpPr>
          <p:cNvPr id="6" name="圆角矩形 5"/>
          <p:cNvSpPr/>
          <p:nvPr/>
        </p:nvSpPr>
        <p:spPr>
          <a:xfrm>
            <a:off x="5112177" y="4424060"/>
            <a:ext cx="1800000" cy="180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zh-CN" sz="2400" b="1" dirty="0" smtClean="0">
                <a:hlinkClick r:id="rId1" action="ppaction://hlinksldjump"/>
              </a:rPr>
              <a:t>第四节</a:t>
            </a:r>
            <a:r>
              <a:rPr lang="en-US" altLang="zh-CN" sz="2400" b="1" dirty="0" smtClean="0">
                <a:hlinkClick r:id="rId1" action="ppaction://hlinksldjump"/>
              </a:rPr>
              <a:t>  </a:t>
            </a:r>
            <a:r>
              <a:rPr lang="zh-CN" altLang="zh-CN" sz="2400" b="1" dirty="0" smtClean="0">
                <a:solidFill>
                  <a:srgbClr val="FFC000"/>
                </a:solidFill>
              </a:rPr>
              <a:t>税收征收管理法</a:t>
            </a:r>
            <a:endParaRPr lang="zh-CN" altLang="zh-CN" sz="2400" b="1" dirty="0" smtClean="0">
              <a:solidFill>
                <a:srgbClr val="FFC000"/>
              </a:solidFill>
            </a:endParaRP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79930" y="274955"/>
            <a:ext cx="6108700" cy="743585"/>
          </a:xfrm>
        </p:spPr>
        <p:txBody>
          <a:bodyPr>
            <a:normAutofit fontScale="90000"/>
          </a:bodyPr>
          <a:lstStyle/>
          <a:p>
            <a:r>
              <a:rPr lang="zh-CN" altLang="zh-CN" b="1" dirty="0" smtClean="0"/>
              <a:t>第一节</a:t>
            </a:r>
            <a:r>
              <a:rPr lang="en-US" altLang="zh-CN" b="1" dirty="0" smtClean="0"/>
              <a:t>  </a:t>
            </a:r>
            <a:r>
              <a:rPr lang="zh-CN" altLang="zh-CN" b="1" dirty="0" smtClean="0"/>
              <a:t>税法</a:t>
            </a:r>
            <a:endParaRPr lang="zh-CN" altLang="en-US" dirty="0"/>
          </a:p>
        </p:txBody>
      </p:sp>
      <p:sp>
        <p:nvSpPr>
          <p:cNvPr id="391169" name="Rectangle 1"/>
          <p:cNvSpPr>
            <a:spLocks noChangeArrowheads="1"/>
          </p:cNvSpPr>
          <p:nvPr/>
        </p:nvSpPr>
        <p:spPr bwMode="auto">
          <a:xfrm>
            <a:off x="948234" y="1274634"/>
            <a:ext cx="8316416" cy="5877560"/>
          </a:xfrm>
          <a:prstGeom prst="rect">
            <a:avLst/>
          </a:prstGeom>
          <a:noFill/>
          <a:ln w="9525">
            <a:noFill/>
            <a:miter lim="800000"/>
          </a:ln>
          <a:effectLst/>
        </p:spPr>
        <p:txBody>
          <a:bodyPr vert="horz" wrap="square" lIns="91440" tIns="45720" rIns="91440" bIns="45720" numCol="1" anchor="ctr" anchorCtr="0" compatLnSpc="1">
            <a:spAutoFit/>
          </a:bodyPr>
          <a:lstStyle/>
          <a:p>
            <a:endParaRPr lang="zh-CN" altLang="zh-CN" sz="3200" b="1" dirty="0" smtClean="0">
              <a:solidFill>
                <a:schemeClr val="accent5"/>
              </a:solidFill>
            </a:endParaRPr>
          </a:p>
          <a:p>
            <a:r>
              <a:rPr lang="zh-CN" altLang="zh-CN" sz="3200" b="1" dirty="0" smtClean="0">
                <a:solidFill>
                  <a:schemeClr val="accent5"/>
                </a:solidFill>
              </a:rPr>
              <a:t>一、税收的概念及种类</a:t>
            </a:r>
            <a:endParaRPr lang="zh-CN" altLang="zh-CN" sz="3200" b="1" dirty="0" smtClean="0">
              <a:solidFill>
                <a:schemeClr val="accent5"/>
              </a:solidFill>
            </a:endParaRPr>
          </a:p>
          <a:p>
            <a:r>
              <a:rPr lang="zh-CN" altLang="zh-CN" sz="2400" b="1" dirty="0" smtClean="0">
                <a:solidFill>
                  <a:schemeClr val="accent5"/>
                </a:solidFill>
              </a:rPr>
              <a:t>（一）税收的概念和特征</a:t>
            </a:r>
            <a:endParaRPr lang="zh-CN" altLang="zh-CN" sz="2400" b="1" dirty="0" smtClean="0">
              <a:solidFill>
                <a:schemeClr val="accent5"/>
              </a:solidFill>
            </a:endParaRPr>
          </a:p>
          <a:p>
            <a:r>
              <a:rPr lang="zh-CN" altLang="zh-CN" sz="2400" b="1" dirty="0" smtClean="0">
                <a:solidFill>
                  <a:schemeClr val="accent5"/>
                </a:solidFill>
              </a:rPr>
              <a:t>税收是国家为了实现其职能，凭借政治权利，根据税法预先规定的标准无偿地强制的征收货币或实物的经济行政活动，是国家取得财政收入的一种分配关系。</a:t>
            </a:r>
            <a:endParaRPr lang="zh-CN" altLang="zh-CN" sz="2400" b="1" dirty="0" smtClean="0">
              <a:solidFill>
                <a:schemeClr val="accent5"/>
              </a:solidFill>
            </a:endParaRPr>
          </a:p>
          <a:p>
            <a:r>
              <a:rPr lang="zh-CN" altLang="zh-CN" sz="2400" b="1" dirty="0" smtClean="0">
                <a:solidFill>
                  <a:schemeClr val="accent5"/>
                </a:solidFill>
              </a:rPr>
              <a:t>1、强制性</a:t>
            </a:r>
            <a:endParaRPr lang="zh-CN" altLang="zh-CN" sz="2400" b="1" dirty="0" smtClean="0">
              <a:solidFill>
                <a:schemeClr val="accent5"/>
              </a:solidFill>
            </a:endParaRPr>
          </a:p>
          <a:p>
            <a:r>
              <a:rPr lang="zh-CN" altLang="zh-CN" sz="2400" b="1" dirty="0" smtClean="0">
                <a:solidFill>
                  <a:schemeClr val="accent5"/>
                </a:solidFill>
              </a:rPr>
              <a:t>2、无偿性</a:t>
            </a:r>
            <a:endParaRPr lang="zh-CN" altLang="zh-CN" sz="2400" b="1" dirty="0" smtClean="0">
              <a:solidFill>
                <a:schemeClr val="accent5"/>
              </a:solidFill>
            </a:endParaRPr>
          </a:p>
          <a:p>
            <a:r>
              <a:rPr lang="zh-CN" altLang="zh-CN" sz="2400" b="1" dirty="0" smtClean="0">
                <a:solidFill>
                  <a:schemeClr val="accent5"/>
                </a:solidFill>
              </a:rPr>
              <a:t>3、固定性</a:t>
            </a:r>
            <a:endParaRPr lang="zh-CN" altLang="zh-CN" sz="2400" b="1" dirty="0" smtClean="0">
              <a:solidFill>
                <a:schemeClr val="accent5"/>
              </a:solidFill>
            </a:endParaRPr>
          </a:p>
          <a:p>
            <a:r>
              <a:rPr lang="zh-CN" altLang="zh-CN" sz="2400" b="1" dirty="0" smtClean="0">
                <a:solidFill>
                  <a:schemeClr val="accent5"/>
                </a:solidFill>
              </a:rPr>
              <a:t>（二）税收的职能和种类</a:t>
            </a:r>
            <a:endParaRPr lang="zh-CN" altLang="zh-CN" sz="2400" b="1" dirty="0" smtClean="0">
              <a:solidFill>
                <a:schemeClr val="accent5"/>
              </a:solidFill>
            </a:endParaRPr>
          </a:p>
          <a:p>
            <a:r>
              <a:rPr lang="zh-CN" altLang="zh-CN" sz="2400" b="1" dirty="0" smtClean="0">
                <a:solidFill>
                  <a:schemeClr val="accent5"/>
                </a:solidFill>
              </a:rPr>
              <a:t>1、税收的职能一般有三种。</a:t>
            </a:r>
            <a:endParaRPr lang="zh-CN" altLang="zh-CN" sz="2400" b="1" dirty="0" smtClean="0">
              <a:solidFill>
                <a:schemeClr val="accent5"/>
              </a:solidFill>
            </a:endParaRPr>
          </a:p>
          <a:p>
            <a:r>
              <a:rPr lang="zh-CN" altLang="zh-CN" sz="2400" b="1" dirty="0" smtClean="0">
                <a:solidFill>
                  <a:schemeClr val="accent5"/>
                </a:solidFill>
              </a:rPr>
              <a:t>（1）财政职能</a:t>
            </a:r>
            <a:endParaRPr lang="zh-CN" altLang="zh-CN" sz="2400" b="1" dirty="0" smtClean="0">
              <a:solidFill>
                <a:schemeClr val="accent5"/>
              </a:solidFill>
            </a:endParaRPr>
          </a:p>
          <a:p>
            <a:r>
              <a:rPr lang="zh-CN" altLang="zh-CN" sz="2400" b="1" dirty="0" smtClean="0">
                <a:solidFill>
                  <a:schemeClr val="accent5"/>
                </a:solidFill>
              </a:rPr>
              <a:t>（2）经济职能</a:t>
            </a:r>
            <a:endParaRPr lang="zh-CN" altLang="zh-CN" sz="2400" b="1" dirty="0" smtClean="0">
              <a:solidFill>
                <a:schemeClr val="accent5"/>
              </a:solidFill>
            </a:endParaRPr>
          </a:p>
          <a:p>
            <a:r>
              <a:rPr lang="zh-CN" altLang="zh-CN" sz="2400" b="1" dirty="0" smtClean="0">
                <a:solidFill>
                  <a:schemeClr val="accent5"/>
                </a:solidFill>
              </a:rPr>
              <a:t>（3）监督职能</a:t>
            </a:r>
            <a:endParaRPr lang="zh-CN" altLang="zh-CN" sz="2400" b="1" dirty="0" smtClean="0">
              <a:solidFill>
                <a:schemeClr val="accent5"/>
              </a:solidFill>
            </a:endParaRPr>
          </a:p>
          <a:p>
            <a:endParaRPr lang="zh-CN" altLang="zh-CN" sz="2400" b="1" dirty="0" smtClean="0">
              <a:solidFill>
                <a:schemeClr val="accent5"/>
              </a:solidFill>
            </a:endParaRP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93217" name="Rectangle 1"/>
          <p:cNvSpPr>
            <a:spLocks noChangeArrowheads="1"/>
          </p:cNvSpPr>
          <p:nvPr/>
        </p:nvSpPr>
        <p:spPr bwMode="auto">
          <a:xfrm>
            <a:off x="827584" y="808281"/>
            <a:ext cx="8316416" cy="64928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196850" algn="l" defTabSz="914400" rtl="0" eaLnBrk="1" fontAlgn="base" latinLnBrk="0" hangingPunct="1">
              <a:lnSpc>
                <a:spcPct val="100000"/>
              </a:lnSpc>
              <a:spcBef>
                <a:spcPct val="0"/>
              </a:spcBef>
              <a:spcAft>
                <a:spcPct val="0"/>
              </a:spcAft>
              <a:buClrTx/>
              <a:buSzTx/>
              <a:buFontTx/>
              <a:buNone/>
            </a:pPr>
            <a:r>
              <a:rPr lang="zh-CN" sz="3200" b="1" dirty="0" smtClean="0">
                <a:solidFill>
                  <a:schemeClr val="accent5"/>
                </a:solidFill>
                <a:latin typeface="Cambria" panose="02040503050406030204" pitchFamily="18" charset="0"/>
                <a:ea typeface="宋体" panose="02010600030101010101" pitchFamily="2" charset="-122"/>
                <a:cs typeface="Times New Roman" panose="02020603050405020304" pitchFamily="18" charset="0"/>
              </a:rPr>
              <a:t>2、税收的分类</a:t>
            </a:r>
            <a:endParaRPr lang="zh-CN" sz="3200" b="1" dirty="0" smtClean="0">
              <a:solidFill>
                <a:schemeClr val="accent5"/>
              </a:solidFill>
              <a:latin typeface="Cambria" panose="02040503050406030204" pitchFamily="18" charset="0"/>
              <a:ea typeface="宋体" panose="02010600030101010101" pitchFamily="2" charset="-122"/>
              <a:cs typeface="Times New Roman" panose="02020603050405020304" pitchFamily="18" charset="0"/>
            </a:endParaRPr>
          </a:p>
          <a:p>
            <a:pPr marL="0" marR="0" lvl="0" indent="196850" algn="l" defTabSz="914400" rtl="0" eaLnBrk="1" fontAlgn="base" latinLnBrk="0" hangingPunct="1">
              <a:lnSpc>
                <a:spcPct val="100000"/>
              </a:lnSpc>
              <a:spcBef>
                <a:spcPct val="0"/>
              </a:spcBef>
              <a:spcAft>
                <a:spcPct val="0"/>
              </a:spcAft>
              <a:buClrTx/>
              <a:buSzTx/>
              <a:buFontTx/>
              <a:buNone/>
            </a:pPr>
            <a:r>
              <a:rPr lang="zh-CN" sz="3200" b="1" dirty="0" smtClean="0">
                <a:solidFill>
                  <a:schemeClr val="accent5"/>
                </a:solidFill>
                <a:latin typeface="Cambria" panose="02040503050406030204" pitchFamily="18" charset="0"/>
                <a:ea typeface="宋体" panose="02010600030101010101" pitchFamily="2" charset="-122"/>
                <a:cs typeface="Times New Roman" panose="02020603050405020304" pitchFamily="18" charset="0"/>
              </a:rPr>
              <a:t>税收按照不同的标准，可以有多种分类</a:t>
            </a:r>
            <a:endParaRPr lang="zh-CN" sz="3200" b="1" dirty="0" smtClean="0">
              <a:solidFill>
                <a:schemeClr val="accent5"/>
              </a:solidFill>
              <a:latin typeface="Cambria" panose="02040503050406030204" pitchFamily="18" charset="0"/>
              <a:ea typeface="宋体" panose="02010600030101010101" pitchFamily="2" charset="-122"/>
              <a:cs typeface="Times New Roman" panose="02020603050405020304" pitchFamily="18" charset="0"/>
            </a:endParaRPr>
          </a:p>
          <a:p>
            <a:pPr marL="0" marR="0" lvl="0" indent="196850" algn="l" defTabSz="914400" rtl="0" eaLnBrk="1" fontAlgn="base" latinLnBrk="0" hangingPunct="1">
              <a:lnSpc>
                <a:spcPct val="100000"/>
              </a:lnSpc>
              <a:spcBef>
                <a:spcPct val="0"/>
              </a:spcBef>
              <a:spcAft>
                <a:spcPct val="0"/>
              </a:spcAft>
              <a:buClrTx/>
              <a:buSzTx/>
              <a:buFontTx/>
              <a:buNone/>
            </a:pPr>
            <a:r>
              <a:rPr lang="zh-CN" sz="3200" b="1" dirty="0" smtClean="0">
                <a:solidFill>
                  <a:schemeClr val="accent5"/>
                </a:solidFill>
                <a:latin typeface="Cambria" panose="02040503050406030204" pitchFamily="18" charset="0"/>
                <a:ea typeface="宋体" panose="02010600030101010101" pitchFamily="2" charset="-122"/>
                <a:cs typeface="Times New Roman" panose="02020603050405020304" pitchFamily="18" charset="0"/>
              </a:rPr>
              <a:t>（1）按照征税对象分类</a:t>
            </a:r>
            <a:endParaRPr lang="zh-CN" sz="3200" b="1" dirty="0" smtClean="0">
              <a:solidFill>
                <a:schemeClr val="accent5"/>
              </a:solidFill>
              <a:latin typeface="Cambria" panose="02040503050406030204" pitchFamily="18" charset="0"/>
              <a:ea typeface="宋体" panose="02010600030101010101" pitchFamily="2" charset="-122"/>
              <a:cs typeface="Times New Roman" panose="02020603050405020304" pitchFamily="18" charset="0"/>
            </a:endParaRPr>
          </a:p>
          <a:p>
            <a:pPr marL="0" marR="0" lvl="0" indent="196850" algn="l" defTabSz="914400" rtl="0" eaLnBrk="1" fontAlgn="base" latinLnBrk="0" hangingPunct="1">
              <a:lnSpc>
                <a:spcPct val="100000"/>
              </a:lnSpc>
              <a:spcBef>
                <a:spcPct val="0"/>
              </a:spcBef>
              <a:spcAft>
                <a:spcPct val="0"/>
              </a:spcAft>
              <a:buClrTx/>
              <a:buSzTx/>
              <a:buFontTx/>
              <a:buNone/>
            </a:pPr>
            <a:r>
              <a:rPr lang="zh-CN" sz="3200" b="1" dirty="0" smtClean="0">
                <a:solidFill>
                  <a:schemeClr val="accent5"/>
                </a:solidFill>
                <a:latin typeface="Cambria" panose="02040503050406030204" pitchFamily="18" charset="0"/>
                <a:ea typeface="宋体" panose="02010600030101010101" pitchFamily="2" charset="-122"/>
                <a:cs typeface="Times New Roman" panose="02020603050405020304" pitchFamily="18" charset="0"/>
              </a:rPr>
              <a:t>按照征税对象，税收可以分为流转税、所得税、财产税、资源税和特定行为税，这是最常见最基本的一种分类。</a:t>
            </a:r>
            <a:endParaRPr lang="zh-CN" sz="3200" b="1" dirty="0" smtClean="0">
              <a:solidFill>
                <a:schemeClr val="accent5"/>
              </a:solidFill>
              <a:latin typeface="Cambria" panose="02040503050406030204" pitchFamily="18" charset="0"/>
              <a:ea typeface="宋体" panose="02010600030101010101" pitchFamily="2" charset="-122"/>
              <a:cs typeface="Times New Roman" panose="02020603050405020304" pitchFamily="18" charset="0"/>
            </a:endParaRPr>
          </a:p>
          <a:p>
            <a:pPr marL="0" marR="0" lvl="0" indent="196850" algn="l" defTabSz="914400" rtl="0" eaLnBrk="1" fontAlgn="base" latinLnBrk="0" hangingPunct="1">
              <a:lnSpc>
                <a:spcPct val="100000"/>
              </a:lnSpc>
              <a:spcBef>
                <a:spcPct val="0"/>
              </a:spcBef>
              <a:spcAft>
                <a:spcPct val="0"/>
              </a:spcAft>
              <a:buClrTx/>
              <a:buSzTx/>
              <a:buFontTx/>
              <a:buNone/>
            </a:pPr>
            <a:r>
              <a:rPr lang="zh-CN" sz="3200" b="1" dirty="0" smtClean="0">
                <a:solidFill>
                  <a:schemeClr val="accent5"/>
                </a:solidFill>
                <a:latin typeface="Cambria" panose="02040503050406030204" pitchFamily="18" charset="0"/>
                <a:ea typeface="宋体" panose="02010600030101010101" pitchFamily="2" charset="-122"/>
                <a:cs typeface="Times New Roman" panose="02020603050405020304" pitchFamily="18" charset="0"/>
              </a:rPr>
              <a:t>（2）按照税收管辖和收入归属分类</a:t>
            </a:r>
            <a:endParaRPr lang="zh-CN" sz="3200" b="1" dirty="0" smtClean="0">
              <a:solidFill>
                <a:schemeClr val="accent5"/>
              </a:solidFill>
              <a:latin typeface="Cambria" panose="02040503050406030204" pitchFamily="18" charset="0"/>
              <a:ea typeface="宋体" panose="02010600030101010101" pitchFamily="2" charset="-122"/>
              <a:cs typeface="Times New Roman" panose="02020603050405020304" pitchFamily="18" charset="0"/>
            </a:endParaRPr>
          </a:p>
          <a:p>
            <a:pPr marL="0" marR="0" lvl="0" indent="196850" algn="l" defTabSz="914400" rtl="0" eaLnBrk="1" fontAlgn="base" latinLnBrk="0" hangingPunct="1">
              <a:lnSpc>
                <a:spcPct val="100000"/>
              </a:lnSpc>
              <a:spcBef>
                <a:spcPct val="0"/>
              </a:spcBef>
              <a:spcAft>
                <a:spcPct val="0"/>
              </a:spcAft>
              <a:buClrTx/>
              <a:buSzTx/>
              <a:buFontTx/>
              <a:buNone/>
            </a:pPr>
            <a:r>
              <a:rPr lang="zh-CN" sz="3200" b="1" dirty="0" smtClean="0">
                <a:solidFill>
                  <a:schemeClr val="accent5"/>
                </a:solidFill>
                <a:latin typeface="Cambria" panose="02040503050406030204" pitchFamily="18" charset="0"/>
                <a:ea typeface="宋体" panose="02010600030101010101" pitchFamily="2" charset="-122"/>
                <a:cs typeface="Times New Roman" panose="02020603050405020304" pitchFamily="18" charset="0"/>
              </a:rPr>
              <a:t>按照税收管辖和收入归属分税收可分为中央税、地方税和中央地方共享税。</a:t>
            </a:r>
            <a:endParaRPr lang="zh-CN" sz="3200" b="1" dirty="0" smtClean="0">
              <a:solidFill>
                <a:schemeClr val="accent5"/>
              </a:solidFill>
              <a:latin typeface="Cambria" panose="02040503050406030204" pitchFamily="18" charset="0"/>
              <a:ea typeface="宋体" panose="02010600030101010101" pitchFamily="2" charset="-122"/>
              <a:cs typeface="Times New Roman" panose="02020603050405020304" pitchFamily="18" charset="0"/>
            </a:endParaRPr>
          </a:p>
          <a:p>
            <a:pPr marL="0" marR="0" lvl="0" indent="196850" algn="l" defTabSz="914400" rtl="0" eaLnBrk="1" fontAlgn="base" latinLnBrk="0" hangingPunct="1">
              <a:lnSpc>
                <a:spcPct val="100000"/>
              </a:lnSpc>
              <a:spcBef>
                <a:spcPct val="0"/>
              </a:spcBef>
              <a:spcAft>
                <a:spcPct val="0"/>
              </a:spcAft>
              <a:buClrTx/>
              <a:buSzTx/>
              <a:buFontTx/>
              <a:buNone/>
            </a:pPr>
            <a:r>
              <a:rPr lang="zh-CN" sz="3200" b="1" dirty="0" smtClean="0">
                <a:solidFill>
                  <a:schemeClr val="accent5"/>
                </a:solidFill>
                <a:latin typeface="Cambria" panose="02040503050406030204" pitchFamily="18" charset="0"/>
                <a:ea typeface="宋体" panose="02010600030101010101" pitchFamily="2" charset="-122"/>
                <a:cs typeface="Times New Roman" panose="02020603050405020304" pitchFamily="18" charset="0"/>
              </a:rPr>
              <a:t>（3）按照税负能否转嫁分类。</a:t>
            </a:r>
            <a:endParaRPr lang="zh-CN" sz="3200" b="1" dirty="0" smtClean="0">
              <a:solidFill>
                <a:schemeClr val="accent5"/>
              </a:solidFill>
              <a:latin typeface="Cambria" panose="02040503050406030204" pitchFamily="18" charset="0"/>
              <a:ea typeface="宋体" panose="02010600030101010101" pitchFamily="2" charset="-122"/>
              <a:cs typeface="Times New Roman" panose="02020603050405020304" pitchFamily="18" charset="0"/>
            </a:endParaRPr>
          </a:p>
          <a:p>
            <a:pPr marL="0" marR="0" lvl="0" indent="196850" algn="l" defTabSz="914400" rtl="0" eaLnBrk="1" fontAlgn="base" latinLnBrk="0" hangingPunct="1">
              <a:lnSpc>
                <a:spcPct val="100000"/>
              </a:lnSpc>
              <a:spcBef>
                <a:spcPct val="0"/>
              </a:spcBef>
              <a:spcAft>
                <a:spcPct val="0"/>
              </a:spcAft>
              <a:buClrTx/>
              <a:buSzTx/>
              <a:buFontTx/>
              <a:buNone/>
            </a:pPr>
            <a:r>
              <a:rPr lang="zh-CN" sz="3200" b="1" dirty="0" smtClean="0">
                <a:solidFill>
                  <a:schemeClr val="accent5"/>
                </a:solidFill>
                <a:latin typeface="Cambria" panose="02040503050406030204" pitchFamily="18" charset="0"/>
                <a:ea typeface="宋体" panose="02010600030101010101" pitchFamily="2" charset="-122"/>
                <a:cs typeface="Times New Roman" panose="02020603050405020304" pitchFamily="18" charset="0"/>
              </a:rPr>
              <a:t>按照税负能否转嫁分税收可分为直接税和间接税。</a:t>
            </a:r>
            <a:endParaRPr lang="zh-CN" sz="3200" b="1" dirty="0" smtClean="0">
              <a:solidFill>
                <a:schemeClr val="accent5"/>
              </a:solidFill>
              <a:latin typeface="Cambria" panose="02040503050406030204" pitchFamily="18" charset="0"/>
              <a:ea typeface="宋体" panose="02010600030101010101" pitchFamily="2" charset="-122"/>
              <a:cs typeface="Times New Roman" panose="02020603050405020304" pitchFamily="18" charset="0"/>
            </a:endParaRPr>
          </a:p>
          <a:p>
            <a:pPr marL="0" marR="0" lvl="0" indent="196850" algn="l" defTabSz="914400" rtl="0" eaLnBrk="1" fontAlgn="base" latinLnBrk="0" hangingPunct="1">
              <a:lnSpc>
                <a:spcPct val="100000"/>
              </a:lnSpc>
              <a:spcBef>
                <a:spcPct val="0"/>
              </a:spcBef>
              <a:spcAft>
                <a:spcPct val="0"/>
              </a:spcAft>
              <a:buClrTx/>
              <a:buSzTx/>
              <a:buFontTx/>
              <a:buNone/>
            </a:pPr>
            <a:endParaRPr lang="zh-CN" sz="3200" b="1" dirty="0" smtClean="0">
              <a:solidFill>
                <a:schemeClr val="accent5"/>
              </a:solidFill>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矩形 2"/>
          <p:cNvSpPr/>
          <p:nvPr/>
        </p:nvSpPr>
        <p:spPr>
          <a:xfrm>
            <a:off x="1043608" y="1484784"/>
            <a:ext cx="7632848" cy="5631180"/>
          </a:xfrm>
          <a:prstGeom prst="rect">
            <a:avLst/>
          </a:prstGeom>
        </p:spPr>
        <p:txBody>
          <a:bodyPr wrap="square">
            <a:spAutoFit/>
          </a:bodyPr>
          <a:lstStyle/>
          <a:p>
            <a:r>
              <a:rPr altLang="zh-CN" sz="2400" dirty="0" smtClean="0"/>
              <a:t>（4）按照计税依据分类</a:t>
            </a:r>
            <a:endParaRPr altLang="zh-CN" sz="2400" dirty="0" smtClean="0"/>
          </a:p>
          <a:p>
            <a:r>
              <a:rPr altLang="zh-CN" sz="2400" dirty="0" smtClean="0"/>
              <a:t>按照计税依据分。税收可分为从价税、从量税或复合税。</a:t>
            </a:r>
            <a:endParaRPr altLang="zh-CN" sz="2400" dirty="0" smtClean="0"/>
          </a:p>
          <a:p>
            <a:r>
              <a:rPr altLang="zh-CN" sz="2400" dirty="0" smtClean="0"/>
              <a:t>（5）按税收的形态为标准分类</a:t>
            </a:r>
            <a:endParaRPr altLang="zh-CN" sz="2400" dirty="0" smtClean="0"/>
          </a:p>
          <a:p>
            <a:r>
              <a:rPr altLang="zh-CN" sz="2400" dirty="0" smtClean="0"/>
              <a:t>按税收的形态为标准，税收可分为实物税和货币税。</a:t>
            </a:r>
            <a:endParaRPr altLang="zh-CN" sz="2400" dirty="0" smtClean="0"/>
          </a:p>
          <a:p>
            <a:r>
              <a:rPr altLang="zh-CN" sz="2400" dirty="0" smtClean="0"/>
              <a:t>二、税法的概念和调整对象</a:t>
            </a:r>
            <a:endParaRPr altLang="zh-CN" sz="2400" dirty="0" smtClean="0"/>
          </a:p>
          <a:p>
            <a:r>
              <a:rPr altLang="zh-CN" sz="2400" dirty="0" smtClean="0"/>
              <a:t>（一）税法的概念</a:t>
            </a:r>
            <a:endParaRPr altLang="zh-CN" sz="2400" dirty="0" smtClean="0"/>
          </a:p>
          <a:p>
            <a:r>
              <a:rPr altLang="zh-CN" sz="2400" dirty="0" smtClean="0"/>
              <a:t>税法是调整税收关系的法律规范，是由国家最高权力机关或其授权的行政机关制定的有关调整调整国家在筹集财政资金过程中形成的税收关系的法律规范的总称。</a:t>
            </a:r>
            <a:endParaRPr altLang="zh-CN" sz="2400" dirty="0" smtClean="0"/>
          </a:p>
          <a:p>
            <a:r>
              <a:rPr altLang="zh-CN" sz="2400" dirty="0" smtClean="0"/>
              <a:t>（二）税法的调整对象</a:t>
            </a:r>
            <a:endParaRPr altLang="zh-CN" sz="2400" dirty="0" smtClean="0"/>
          </a:p>
          <a:p>
            <a:r>
              <a:rPr altLang="zh-CN" sz="2400" dirty="0" smtClean="0"/>
              <a:t>税法的调整对象是参与税收征纳关系主体之间所发生的经济关系。具体地说，我国税法调整对象包括以下内容：</a:t>
            </a:r>
            <a:endParaRPr altLang="zh-CN" sz="2400" dirty="0" smtClean="0"/>
          </a:p>
          <a:p>
            <a:r>
              <a:rPr altLang="zh-CN" sz="2400" dirty="0" smtClean="0"/>
              <a:t>1、税收经济关系</a:t>
            </a:r>
            <a:endParaRPr altLang="zh-CN" sz="2400" dirty="0" smtClean="0"/>
          </a:p>
          <a:p>
            <a:r>
              <a:rPr altLang="zh-CN" sz="2400" dirty="0" smtClean="0"/>
              <a:t>2、税收权限关系</a:t>
            </a:r>
            <a:endParaRPr altLang="zh-CN" sz="2400" dirty="0" smtClean="0"/>
          </a:p>
          <a:p>
            <a:r>
              <a:rPr altLang="zh-CN" sz="2400" dirty="0" smtClean="0"/>
              <a:t>3、税收程序关系</a:t>
            </a:r>
            <a:endParaRPr altLang="zh-CN" sz="2400" dirty="0" smtClean="0"/>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94241" name="Rectangle 1"/>
          <p:cNvSpPr>
            <a:spLocks noChangeArrowheads="1"/>
          </p:cNvSpPr>
          <p:nvPr/>
        </p:nvSpPr>
        <p:spPr bwMode="auto">
          <a:xfrm>
            <a:off x="971600" y="1226135"/>
            <a:ext cx="7236296" cy="600075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三、税收法律关系</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（一）税收法律关系的含义和特征</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税收法律关系，是税法调整国家与纳税义务人之间在税收活动中所发生的以征纳关系为内容的权利和义务关系。</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税收法律关系具有以下特点。</a:t>
            </a: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1、一方主体的固定性。</a:t>
            </a: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2、单向、无偿性</a:t>
            </a: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3、强制性</a:t>
            </a: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（二）税收法律关系的构成要素</a:t>
            </a: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税收法律关系在总体上与其他法律关系一样，都是由主体内容和客体构成，三者缺一不可。</a:t>
            </a: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1、税收法律关系的主体</a:t>
            </a: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2、税收法律关系的内容</a:t>
            </a: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3、税收法律关系的客体</a:t>
            </a: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（三）税收法律关系的产生、变更和终止</a:t>
            </a: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（四）税收法律关系的保护</a:t>
            </a: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923112" cy="778098"/>
          </a:xfrm>
        </p:spPr>
        <p:txBody>
          <a:bodyPr/>
          <a:lstStyle/>
          <a:p>
            <a:endParaRPr lang="zh-CN" altLang="en-US" dirty="0"/>
          </a:p>
        </p:txBody>
      </p:sp>
      <p:sp>
        <p:nvSpPr>
          <p:cNvPr id="396289" name="Rectangle 1"/>
          <p:cNvSpPr>
            <a:spLocks noChangeArrowheads="1"/>
          </p:cNvSpPr>
          <p:nvPr/>
        </p:nvSpPr>
        <p:spPr bwMode="auto">
          <a:xfrm>
            <a:off x="611560" y="1595507"/>
            <a:ext cx="8532440" cy="48926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四、税法的构成要素</a:t>
            </a:r>
            <a:endPar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（一）纳税主体</a:t>
            </a:r>
            <a:endPar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（二）征税对象</a:t>
            </a:r>
            <a:endPar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（三）税目</a:t>
            </a:r>
            <a:endPar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（四）税率</a:t>
            </a:r>
            <a:endPar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1、比例税率</a:t>
            </a:r>
            <a:endPar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2、累进税率</a:t>
            </a:r>
            <a:endPar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3、定额税率</a:t>
            </a:r>
            <a:endPar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（五）纳税环节</a:t>
            </a:r>
            <a:endPar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（六）纳税期限</a:t>
            </a:r>
            <a:endPar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（七）纳税地点</a:t>
            </a:r>
            <a:endPar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（八）减税免税</a:t>
            </a:r>
            <a:endPar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  流转税法律制度</a:t>
            </a:r>
            <a:endParaRPr lang="zh-CN" altLang="en-US"/>
          </a:p>
        </p:txBody>
      </p:sp>
      <p:sp>
        <p:nvSpPr>
          <p:cNvPr id="397313" name="Rectangle 1"/>
          <p:cNvSpPr>
            <a:spLocks noChangeArrowheads="1"/>
          </p:cNvSpPr>
          <p:nvPr/>
        </p:nvSpPr>
        <p:spPr bwMode="auto">
          <a:xfrm>
            <a:off x="827584" y="1147257"/>
            <a:ext cx="8316416" cy="600075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19685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 </a:t>
            </a:r>
            <a:r>
              <a:rPr kumimoji="0" sz="2400" b="0" i="0" u="none" strike="noStrike" cap="none" normalizeH="0" baseline="0" dirty="0" smtClean="0">
                <a:ln>
                  <a:noFill/>
                </a:ln>
                <a:effectLst/>
                <a:latin typeface="宋体" panose="02010600030101010101" pitchFamily="2" charset="-122"/>
                <a:ea typeface="宋体" panose="02010600030101010101" pitchFamily="2" charset="-122"/>
                <a:cs typeface="Times New Roman" panose="02020603050405020304" pitchFamily="18" charset="0"/>
              </a:rPr>
              <a:t>一、增值税</a:t>
            </a:r>
            <a:endParaRPr kumimoji="0" sz="2400" b="0" i="0" u="none" strike="noStrike" cap="none" normalizeH="0" baseline="0" dirty="0" smtClean="0">
              <a:ln>
                <a:noFill/>
              </a:ln>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9685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effectLst/>
                <a:latin typeface="宋体" panose="02010600030101010101" pitchFamily="2" charset="-122"/>
                <a:ea typeface="宋体" panose="02010600030101010101" pitchFamily="2" charset="-122"/>
                <a:cs typeface="Times New Roman" panose="02020603050405020304" pitchFamily="18" charset="0"/>
              </a:rPr>
              <a:t>增值税是对在中华人民共和国境内销售货物，进口货物，提供加工修理修配劳务以及交通运输业和部分现代服务业服务征收的一种流转税。</a:t>
            </a:r>
            <a:endParaRPr kumimoji="0" sz="2400" b="0" i="0" u="none" strike="noStrike" cap="none" normalizeH="0" baseline="0" dirty="0" smtClean="0">
              <a:ln>
                <a:noFill/>
              </a:ln>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9685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effectLst/>
                <a:latin typeface="宋体" panose="02010600030101010101" pitchFamily="2" charset="-122"/>
                <a:ea typeface="宋体" panose="02010600030101010101" pitchFamily="2" charset="-122"/>
                <a:cs typeface="Times New Roman" panose="02020603050405020304" pitchFamily="18" charset="0"/>
              </a:rPr>
              <a:t>（一）增值税纳税人</a:t>
            </a:r>
            <a:endParaRPr kumimoji="0" sz="2400" b="0" i="0" u="none" strike="noStrike" cap="none" normalizeH="0" baseline="0" dirty="0" smtClean="0">
              <a:ln>
                <a:noFill/>
              </a:ln>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9685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effectLst/>
                <a:latin typeface="宋体" panose="02010600030101010101" pitchFamily="2" charset="-122"/>
                <a:ea typeface="宋体" panose="02010600030101010101" pitchFamily="2" charset="-122"/>
                <a:cs typeface="Times New Roman" panose="02020603050405020304" pitchFamily="18" charset="0"/>
              </a:rPr>
              <a:t>1、一般纳税人</a:t>
            </a:r>
            <a:endParaRPr kumimoji="0" sz="2400" b="0" i="0" u="none" strike="noStrike" cap="none" normalizeH="0" baseline="0" dirty="0" smtClean="0">
              <a:ln>
                <a:noFill/>
              </a:ln>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9685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effectLst/>
                <a:latin typeface="宋体" panose="02010600030101010101" pitchFamily="2" charset="-122"/>
                <a:ea typeface="宋体" panose="02010600030101010101" pitchFamily="2" charset="-122"/>
                <a:cs typeface="Times New Roman" panose="02020603050405020304" pitchFamily="18" charset="0"/>
              </a:rPr>
              <a:t>一般纳税人是指年应税销售额超过中华人民共和国增值税暂行条例实施细则规定的小规模纳税人标准的企业和企业性单位。</a:t>
            </a:r>
            <a:endParaRPr kumimoji="0" sz="2400" b="0" i="0" u="none" strike="noStrike" cap="none" normalizeH="0" baseline="0" dirty="0" smtClean="0">
              <a:ln>
                <a:noFill/>
              </a:ln>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9685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effectLst/>
                <a:latin typeface="宋体" panose="02010600030101010101" pitchFamily="2" charset="-122"/>
                <a:ea typeface="宋体" panose="02010600030101010101" pitchFamily="2" charset="-122"/>
                <a:cs typeface="Times New Roman" panose="02020603050405020304" pitchFamily="18" charset="0"/>
              </a:rPr>
              <a:t>2、小规模纳税人</a:t>
            </a:r>
            <a:endParaRPr kumimoji="0" sz="2400" b="0" i="0" u="none" strike="noStrike" cap="none" normalizeH="0" baseline="0" dirty="0" smtClean="0">
              <a:ln>
                <a:noFill/>
              </a:ln>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9685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effectLst/>
                <a:latin typeface="宋体" panose="02010600030101010101" pitchFamily="2" charset="-122"/>
                <a:ea typeface="宋体" panose="02010600030101010101" pitchFamily="2" charset="-122"/>
                <a:cs typeface="Times New Roman" panose="02020603050405020304" pitchFamily="18" charset="0"/>
              </a:rPr>
              <a:t>小规模纳税人是指经营规模较小，年销售额在规定标准以下，并且会计核算不健全，不能按规定报送有关税务资料的增值税纳税人。</a:t>
            </a:r>
            <a:endParaRPr kumimoji="0" sz="2400" b="0" i="0" u="none" strike="noStrike" cap="none" normalizeH="0" baseline="0" dirty="0" smtClean="0">
              <a:ln>
                <a:noFill/>
              </a:ln>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9685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effectLst/>
                <a:latin typeface="宋体" panose="02010600030101010101" pitchFamily="2" charset="-122"/>
                <a:ea typeface="宋体" panose="02010600030101010101" pitchFamily="2" charset="-122"/>
                <a:cs typeface="Times New Roman" panose="02020603050405020304" pitchFamily="18" charset="0"/>
              </a:rPr>
              <a:t>（二）增值税征税对象</a:t>
            </a:r>
            <a:endParaRPr kumimoji="0" sz="2400" b="0" i="0" u="none" strike="noStrike" cap="none" normalizeH="0" baseline="0" dirty="0" smtClean="0">
              <a:ln>
                <a:noFill/>
              </a:ln>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9685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effectLst/>
                <a:latin typeface="宋体" panose="02010600030101010101" pitchFamily="2" charset="-122"/>
                <a:ea typeface="宋体" panose="02010600030101010101" pitchFamily="2" charset="-122"/>
                <a:cs typeface="Times New Roman" panose="02020603050405020304" pitchFamily="18" charset="0"/>
              </a:rPr>
              <a:t>增值税的征税对象包括：销售、进口货物，提供加工、修理修配劳务。</a:t>
            </a:r>
            <a:endParaRPr kumimoji="0" sz="2400" b="0" i="0" u="none" strike="noStrike" cap="none" normalizeH="0" baseline="0" dirty="0" smtClean="0">
              <a:ln>
                <a:noFill/>
              </a:ln>
              <a:effectLst/>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491064" cy="490066"/>
          </a:xfrm>
        </p:spPr>
        <p:txBody>
          <a:bodyPr>
            <a:normAutofit fontScale="90000"/>
          </a:bodyPr>
          <a:lstStyle/>
          <a:p>
            <a:endParaRPr lang="zh-CN" altLang="en-US" dirty="0"/>
          </a:p>
        </p:txBody>
      </p:sp>
      <p:sp>
        <p:nvSpPr>
          <p:cNvPr id="398337" name="Rectangle 1"/>
          <p:cNvSpPr>
            <a:spLocks noChangeArrowheads="1"/>
          </p:cNvSpPr>
          <p:nvPr/>
        </p:nvSpPr>
        <p:spPr bwMode="auto">
          <a:xfrm>
            <a:off x="683568" y="1117260"/>
            <a:ext cx="8244408" cy="538480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19685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（三）增值税的税率及征收率</a:t>
            </a:r>
            <a:endPar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19685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我国增值税采用比例税率形式按照一定的比例征收。由于增值税纳税人分为一般纳税人和小规模纳税人，对这两类不同的纳税人采用了不同的税率和征收率。</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19685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1、税率</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19685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（1）基本税率</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19685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（2）低税率</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19685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（3）零税率</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19685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2、征收率</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19685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小规模纳税人采用简易办法征收增值税，征收率为3%。一般纳税人在特殊情况下也按简易办法，分别依照3%、4%、6%的征收率计算缴纳增值税。经国务院批准，自2014年7月1日起决定简并和统一增值税征收税率，将6%和4%的增值税征收率统一调整为3%。</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99361" name="Rectangle 1"/>
          <p:cNvSpPr>
            <a:spLocks noChangeArrowheads="1"/>
          </p:cNvSpPr>
          <p:nvPr/>
        </p:nvSpPr>
        <p:spPr bwMode="auto">
          <a:xfrm>
            <a:off x="611560" y="656734"/>
            <a:ext cx="8028384" cy="643128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193675" algn="l" defTabSz="914400" rtl="0" eaLnBrk="1" fontAlgn="base" latinLnBrk="0" hangingPunct="1">
              <a:lnSpc>
                <a:spcPct val="100000"/>
              </a:lnSpc>
              <a:spcBef>
                <a:spcPct val="0"/>
              </a:spcBef>
              <a:spcAft>
                <a:spcPct val="0"/>
              </a:spcAft>
              <a:buClrTx/>
              <a:buSzTx/>
              <a:buFontTx/>
              <a:buNone/>
            </a:pPr>
            <a:r>
              <a:rPr kumimoji="0"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（四）增值税应纳税额的计算</a:t>
            </a:r>
            <a:endParaRPr kumimoji="0"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93675"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一般纳税人销售货物、提供应税劳务、应税服务，其应纳税额在一般计税方法下为当期销项税额减去同期准予抵扣的进项税额后的余额，其计算公式为：</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93675"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当期应纳税额=当期销项税额-当期准予抵扣的进项税额</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93675"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当期销项税额小于当期进项税额不足抵扣时，其不足部分结转下期继续抵扣一销项税额的计算。</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93675"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（1）销项税额是指纳税人销售货物或者提供应税劳务和应税服务，按照销售额或提供应税劳务和应税收入有规定的税率计算并向购买方收取的增值税税额，销项税额的计算公式为：</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93675"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销项税额=销售额×适用税率</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93675"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（2）进项税额是指纳税人购进货物或者接受应税劳务和应税服务，支付或者负担的增值税额。</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93675"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小规模纳税人应纳税额的计算。小规模纳税人销售货物或者应税劳务，实行简易办法计算应纳税额，公式如下：</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93675"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应纳税额=销售额×征收率</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400385" name="Rectangle 1"/>
          <p:cNvSpPr>
            <a:spLocks noChangeArrowheads="1"/>
          </p:cNvSpPr>
          <p:nvPr/>
        </p:nvSpPr>
        <p:spPr bwMode="auto">
          <a:xfrm>
            <a:off x="755576" y="1991350"/>
            <a:ext cx="7956376" cy="403098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（五）增值税专用发票</a:t>
            </a:r>
            <a:endPar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    </a:t>
            </a:r>
            <a:r>
              <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增值税专用发票不仅是商事凭证，而且是购货方进项税额的法定扣税凭证，具有十分重要的地位。专用发票只限于增值税的一般纳税人领购使用，小规模纳税人和非增值税纳税人不得领购使用。专用发票的开具和保管在税法中都有明确的规定，纳税人应当遵照执行。</a:t>
            </a:r>
            <a:endPar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a:bodyPr>
          <a:lstStyle/>
          <a:p>
            <a:r>
              <a:rPr lang="zh-CN" altLang="zh-CN" sz="4000" b="1" dirty="0" smtClean="0"/>
              <a:t>第三节</a:t>
            </a:r>
            <a:r>
              <a:rPr lang="en-US" altLang="zh-CN" sz="4000" b="1" dirty="0" smtClean="0"/>
              <a:t>  </a:t>
            </a:r>
            <a:r>
              <a:rPr lang="zh-CN" altLang="zh-CN" sz="4000" b="1" dirty="0" smtClean="0"/>
              <a:t>合伙企业法</a:t>
            </a:r>
            <a:endParaRPr lang="zh-CN" altLang="en-US" dirty="0"/>
          </a:p>
        </p:txBody>
      </p:sp>
      <p:sp>
        <p:nvSpPr>
          <p:cNvPr id="1025" name="Rectangle 1"/>
          <p:cNvSpPr>
            <a:spLocks noChangeArrowheads="1"/>
          </p:cNvSpPr>
          <p:nvPr/>
        </p:nvSpPr>
        <p:spPr bwMode="auto">
          <a:xfrm>
            <a:off x="857224" y="1080706"/>
            <a:ext cx="7854728" cy="612394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（三）合伙企业的事务执行和责任</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1、合伙企业事务的执行方式</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（1）全体合伙人共同执行</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（2）合伙事务执行人执行</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（3）由各合伙人分别执行合伙企业事务</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（4）聘任第三人执行</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2、合伙企业事务的执行</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合伙企业的议事规则</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合伙人对合伙企业有关事项作出决议，按照合伙协议约定的表决办法办理。合伙协议未约定或者约定不明确的，实行合伙人一人一票并经全体合伙人过半数通过的表决办法。重要事项除合伙协议另有约定外，应当经全体合伙人一致同意：</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01409" name="Rectangle 1"/>
          <p:cNvSpPr>
            <a:spLocks noChangeArrowheads="1"/>
          </p:cNvSpPr>
          <p:nvPr/>
        </p:nvSpPr>
        <p:spPr bwMode="auto">
          <a:xfrm>
            <a:off x="827584" y="1718617"/>
            <a:ext cx="8316416" cy="48926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二、消费税</a:t>
            </a:r>
            <a:endParaRPr kumimoji="0" lang="zh-CN" sz="24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消费税是对部分最终消费品和消费行为的流转额征收的一种税。消费税的征收体现国家的消费政策，其征收范围具有选择性，税率具有差别性，能充分发挥特殊调节作用，是增值税普遍调节的补充。</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（一）纳税义务人</a:t>
            </a:r>
            <a:endParaRPr kumimoji="0" lang="zh-CN" sz="24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在中华人民共和国国境内生产、委托加工和进口应税消费品（不包含金银首饰）的单位和个人，为消费税的纳税义务人。金银首饰消费税的纳税人是在我国境内从事商业零售金银首饰的单位和个人。委托加工应税消费品的，委托加工的单位和个人为纳税人，由受托方代收代缴消费税。</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（二）税目和税率</a:t>
            </a:r>
            <a:endParaRPr kumimoji="0" lang="zh-CN" sz="24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lvl="0" indent="200025" eaLnBrk="0" fontAlgn="base" hangingPunct="0">
              <a:spcBef>
                <a:spcPct val="0"/>
              </a:spcBef>
              <a:spcAft>
                <a:spcPct val="0"/>
              </a:spcAft>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79712" y="274638"/>
            <a:ext cx="6253488" cy="778098"/>
          </a:xfrm>
        </p:spPr>
        <p:txBody>
          <a:bodyPr>
            <a:normAutofit fontScale="90000"/>
          </a:bodyPr>
          <a:lstStyle/>
          <a:p>
            <a:r>
              <a:rPr>
                <a:sym typeface="+mn-ea"/>
              </a:rPr>
              <a:t>第二节  流转税法律制度</a:t>
            </a:r>
            <a:br>
              <a:rPr lang="zh-CN" altLang="en-US"/>
            </a:br>
            <a:endParaRPr lang="zh-CN" altLang="en-US" dirty="0"/>
          </a:p>
        </p:txBody>
      </p:sp>
      <p:sp>
        <p:nvSpPr>
          <p:cNvPr id="402433" name="Rectangle 1"/>
          <p:cNvSpPr>
            <a:spLocks noChangeArrowheads="1"/>
          </p:cNvSpPr>
          <p:nvPr/>
        </p:nvSpPr>
        <p:spPr bwMode="auto">
          <a:xfrm>
            <a:off x="611560" y="1497004"/>
            <a:ext cx="7884368" cy="550799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三、营业税</a:t>
            </a:r>
            <a:endPar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营业税是对在中国境内提供劳务、转让无形资产或销售不动产的单位和个人就其营业额征收的一种税。为了调节不同行业的盈利水平，实行多环节征税，1993年12月13日国务院发布了《中华人民共和国营业税暂行条例》（以下简称《营业税暂行条例》），并自1994年1月1日起施行。2011年11月17日，财政部、国家税务总局正式公布营业税改征增值税试点方案。</a:t>
            </a:r>
            <a:endPar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（一）纳税主体</a:t>
            </a:r>
            <a:endPar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（二）征税对象</a:t>
            </a:r>
            <a:endPar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endPar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03457" name="Rectangle 1"/>
          <p:cNvSpPr>
            <a:spLocks noChangeArrowheads="1"/>
          </p:cNvSpPr>
          <p:nvPr/>
        </p:nvSpPr>
        <p:spPr bwMode="auto">
          <a:xfrm>
            <a:off x="827584" y="1701294"/>
            <a:ext cx="8100392" cy="48926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（三）税率</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营业税实行比例税率。分为三档：交通运输业、建筑业、邮电通信业、文化体育业税率为3%；金融保险业、服务业、转让无形资产、销售不动产税率为5%；娱乐业税率为20%。</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纳税人兼有不同税目应税行为的，应当分别核算不同税目的营业额、转让额、销售额；未分别核算的，从高适用税率。</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（四）营业税应纳税额的计算</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纳税人提供应税劳务、转让无形资产或者销售不动产，按照营业额和规定的税率计算应纳税额。应纳税额的计算公式为：</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应纳税额=营业额×税率</a:t>
            </a:r>
            <a:r>
              <a:rPr lang="zh-CN" altLang="zh-CN" sz="2400" dirty="0" smtClean="0"/>
              <a:t>。</a:t>
            </a:r>
            <a:endParaRPr lang="zh-CN" altLang="zh-CN" sz="2400" dirty="0" smtClean="0"/>
          </a:p>
          <a:p>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  所得税法律制度</a:t>
            </a:r>
            <a:endParaRPr lang="zh-CN" altLang="en-US"/>
          </a:p>
        </p:txBody>
      </p:sp>
      <p:sp>
        <p:nvSpPr>
          <p:cNvPr id="404481" name="Rectangle 1"/>
          <p:cNvSpPr>
            <a:spLocks noChangeArrowheads="1"/>
          </p:cNvSpPr>
          <p:nvPr/>
        </p:nvSpPr>
        <p:spPr bwMode="auto">
          <a:xfrm>
            <a:off x="827584" y="183476"/>
            <a:ext cx="7596336" cy="636968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一、所得税与所得税法概述</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所得税是以纳税人的所得额、收益额为征税对象的一种税。所得税以纳税人的实际负担能力为征税原则，多得多征、少得少征、不得不征，是直接税，体现了一定的税法公平原则。目前所得税是我国第二大税类，主要包括企业所得税和个人所得税。</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二、企业所得税法</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企业所得税是对境内企业生产、经营所得和其他所得依法征收的一种税。</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（一）纳税义务人</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企业分为居民企业和非居民企业。</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1、居民企业是指依法在中国境内成立。或者依照外国（地区）法律成立但实际管理机构在中国境内的企业。</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2、非居民企业是指依照外国（地区）法律成立且实际管理机构不在中国境内，但在中国境内设立机构、场所的，或者在中国境内未设立机构、场所，但有来源于中国境内所得的企业。</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405505" name="Rectangle 1"/>
          <p:cNvSpPr>
            <a:spLocks noChangeArrowheads="1"/>
          </p:cNvSpPr>
          <p:nvPr/>
        </p:nvSpPr>
        <p:spPr bwMode="auto">
          <a:xfrm>
            <a:off x="755576" y="1731392"/>
            <a:ext cx="8028384" cy="520065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（二）征税对象</a:t>
            </a:r>
            <a:endParaRPr kumimoji="0" lang="zh-CN" sz="28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居民企业应当就其来源于中国境内、境外的所得缴纳企业所得税，即承担无限纳税义务。</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非居民企业在中国境内设立机构、场所的，应当就其所设机构、场所取得的来源于中国境内的所得，以及发生在中国境外但与其所设机构、场所有实际联系的所得，缴纳企业所得税。非居民企业在中国境内未设立机构、场所的。或者虽设立机构、场所但取得的所得与其所设机构、场所没有实际联系的。应当就其来源于中国境内的所得缴纳企业所得税。非居民企业承担有限纳税义务。</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endParaRPr kumimoji="0" lang="zh-CN" altLang="en-US"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06529" name="Rectangle 1"/>
          <p:cNvSpPr>
            <a:spLocks noChangeArrowheads="1"/>
          </p:cNvSpPr>
          <p:nvPr/>
        </p:nvSpPr>
        <p:spPr bwMode="auto">
          <a:xfrm>
            <a:off x="899592" y="1773183"/>
            <a:ext cx="7740352" cy="526224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（三）税率</a:t>
            </a:r>
            <a:endParaRPr kumimoji="0" sz="24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企业所得税税率是25%。非居民企业在中国境内未设立机构、场所的，或者虽设立机构、场所但取得的所得与其所设机构、场所没有实际联系的，应当就其来源于中国境内的所得缴纳企业所得税，适用税率为20%。税法还规定了特殊情况下可享受的优惠税率。</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（四）企业的应纳税所得额</a:t>
            </a:r>
            <a:endParaRPr kumimoji="0" sz="24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企业每一纳税年度的收入总额，减除不征税收入、免税收入、各项扣除以及允许弥补的以前年度亏损后的余额，为应纳税所得额。</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（五）应纳税额</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企业的应纳税所得额乘以适用税率，减除依照本法关于税收优惠的规定减免和抵免的税额后的余额，为应纳税额。</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923112" cy="346050"/>
          </a:xfrm>
        </p:spPr>
        <p:txBody>
          <a:bodyPr>
            <a:normAutofit fontScale="90000"/>
          </a:bodyPr>
          <a:lstStyle/>
          <a:p>
            <a:endParaRPr lang="zh-CN" altLang="en-US" dirty="0"/>
          </a:p>
        </p:txBody>
      </p:sp>
      <p:sp>
        <p:nvSpPr>
          <p:cNvPr id="407553" name="Rectangle 1"/>
          <p:cNvSpPr>
            <a:spLocks noChangeArrowheads="1"/>
          </p:cNvSpPr>
          <p:nvPr/>
        </p:nvSpPr>
        <p:spPr bwMode="auto">
          <a:xfrm>
            <a:off x="827584" y="672137"/>
            <a:ext cx="8316416" cy="600075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（六）税收优惠</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国家对重点扶持和鼓励发展的产业和项目，给予企业所得税优惠。企业的下列收入为免税收入：（1）国债利息收入；（2）符合条件的居民企业之间的股息、红利等权益性投资收益；（3）在中国境内设立机构、场所的非居民企业从居民企业取得与该机构、场所有实际联系的股息、红利等权益性投资收益；（4）符合条件的非营利组织的收入。</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企业的下列所得，可以免征、减征企业所得税：（1）从事农、林、牧、渔业项目的所得；（2）从事国家重点扶持的公共基础设施项目投资经营所得；（3）从事符合条件的环境保护、节能节水项目的所得；（4）符合条件的技术转让所得；（5）本法第三条第三款规定的所得。</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3、符合条件的小型微利企业，减按20%的税率征收企业所得税。</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08577" name="Rectangle 1"/>
          <p:cNvSpPr>
            <a:spLocks noChangeArrowheads="1"/>
          </p:cNvSpPr>
          <p:nvPr/>
        </p:nvSpPr>
        <p:spPr bwMode="auto">
          <a:xfrm>
            <a:off x="755576" y="678240"/>
            <a:ext cx="8172400" cy="636968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三、个人所得税法</a:t>
            </a:r>
            <a:endParaRPr kumimoji="0" sz="24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个人所得税是对在我国境内有住所或居住的个人取得的所得和在我国无住所又不居住的个人从我国境内取得的所得征收的一种税。</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（一）纳税主体</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（二）征税对象</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1、工资、薪金所得</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2、个体工商户的生产、经营所得</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3、对企事业单位的承包经营、承租经营所得</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4、劳务报酬所得</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5、稿酬所得</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6、特许权使用费所得</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7、利息、股息、红利所得</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8、财产租赁所得</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9、财产转让所得</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10、偶然所得</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11、其他所得</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779096" cy="418058"/>
          </a:xfrm>
        </p:spPr>
        <p:txBody>
          <a:bodyPr>
            <a:normAutofit fontScale="90000"/>
          </a:bodyPr>
          <a:lstStyle/>
          <a:p>
            <a:endParaRPr lang="zh-CN" altLang="en-US" dirty="0"/>
          </a:p>
        </p:txBody>
      </p:sp>
      <p:sp>
        <p:nvSpPr>
          <p:cNvPr id="409601" name="Rectangle 1"/>
          <p:cNvSpPr>
            <a:spLocks noChangeArrowheads="1"/>
          </p:cNvSpPr>
          <p:nvPr/>
        </p:nvSpPr>
        <p:spPr bwMode="auto">
          <a:xfrm>
            <a:off x="755576" y="580366"/>
            <a:ext cx="8100392" cy="93249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accent5"/>
              </a:solidFill>
              <a:effectLst/>
              <a:latin typeface="Arial" panose="020B0604020202020204" pitchFamily="34" charset="0"/>
              <a:ea typeface="宋体" panose="02010600030101010101" pitchFamily="2" charset="-122"/>
              <a:cs typeface="Times New Roman" panose="02020603050405020304" pitchFamily="18" charset="0"/>
            </a:endParaRPr>
          </a:p>
          <a:p>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（三）税率</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个人所得税根据不同的征税项目，分别规定了三种不同的税率：（1）工资、薪金所得，适用7级超额累进税率，按月应纳税所得额计算征税。该税率按个人月工资、薪金应纳税所得额划分级距是，最高一级为45%，最低一级为3%，共7级。（2）个体工商户的生产、经营所得和对企事业单位适用5级超额累进税率。适用按年计算、分月预缴税款的个体工商户的生产、经营所得和对企事业单位的承包经营、承租经营的全年应纳税所得额划分级距，最低一级为5%，最高一级为35%，共5级。（3）比例税率。</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（四）应纳税所得额的计算</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应纳个人所得税税额=应纳税所得额×适用税率-速算扣除数</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扣除标准3500元/月（2011年9月1日起正式执行）（工资、薪金所得适用）</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应纳税所得额=扣除三险一金后月收入-扣除标准</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（五）减免税</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endParaRPr lang="zh-CN" altLang="zh-CN" sz="2400" dirty="0" smtClean="0"/>
          </a:p>
          <a:p>
            <a:endParaRPr lang="zh-CN" altLang="zh-CN" sz="2400" dirty="0" smtClean="0"/>
          </a:p>
          <a:p>
            <a:endParaRPr lang="zh-CN" altLang="zh-CN" sz="2400" dirty="0" smtClean="0"/>
          </a:p>
          <a:p>
            <a:endParaRPr lang="zh-CN" altLang="zh-CN" sz="2400" dirty="0" smtClean="0"/>
          </a:p>
          <a:p>
            <a:endParaRPr lang="zh-CN" altLang="zh-CN" sz="2400" dirty="0" smtClean="0"/>
          </a:p>
          <a:p>
            <a:endParaRPr lang="zh-CN" altLang="zh-CN" sz="2400" dirty="0" smtClean="0"/>
          </a:p>
          <a:p>
            <a:endParaRPr lang="zh-CN" altLang="zh-CN" sz="2400" dirty="0" smtClean="0"/>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 税收征收管理法</a:t>
            </a:r>
            <a:endParaRPr lang="zh-CN" altLang="en-US"/>
          </a:p>
        </p:txBody>
      </p:sp>
      <p:sp>
        <p:nvSpPr>
          <p:cNvPr id="413697" name="Rectangle 1"/>
          <p:cNvSpPr>
            <a:spLocks noChangeArrowheads="1"/>
          </p:cNvSpPr>
          <p:nvPr/>
        </p:nvSpPr>
        <p:spPr bwMode="auto">
          <a:xfrm>
            <a:off x="755576" y="872079"/>
            <a:ext cx="8388424" cy="673925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一、税收征收管理法概述</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税收征收管理法是调整在我国税收的征收与缴纳过程中形成的税收关系的法律规范的总称，这里的税收关系是指税务管理，税款征收，税务检查，法律责任等关系，征收管理是税务机关依据税法指导纳税人正确履行纳税义务，并对征纳税过程进行组织、管理、监督、检查等一系列工作的总称。</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二、税收征纳的管理程序</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税务管理，包括税务登记，纳税申报税款征收税务检查，账簿凭证管理。</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（一）税务登记</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（二）纳税申报</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（三）税款征收</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（四）税务检查</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(五)、账簿、凭证管理</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三、对违法行为的认定与处理</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（一）对违法行为的认定</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（二）对违法行为的处理</a:t>
            </a: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endParaRPr kumimoji="0"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a:bodyPr>
          <a:lstStyle/>
          <a:p>
            <a:r>
              <a:rPr lang="zh-CN" altLang="zh-CN" sz="4000" b="1" dirty="0" smtClean="0"/>
              <a:t>第三节</a:t>
            </a:r>
            <a:r>
              <a:rPr lang="en-US" altLang="zh-CN" sz="4000" b="1" dirty="0" smtClean="0"/>
              <a:t>  </a:t>
            </a:r>
            <a:r>
              <a:rPr lang="zh-CN" altLang="zh-CN" sz="4000" b="1" dirty="0" smtClean="0"/>
              <a:t>合伙企业法</a:t>
            </a:r>
            <a:endParaRPr lang="zh-CN" altLang="en-US" dirty="0"/>
          </a:p>
        </p:txBody>
      </p:sp>
      <p:sp>
        <p:nvSpPr>
          <p:cNvPr id="1025" name="Rectangle 1"/>
          <p:cNvSpPr>
            <a:spLocks noChangeArrowheads="1"/>
          </p:cNvSpPr>
          <p:nvPr/>
        </p:nvSpPr>
        <p:spPr bwMode="auto">
          <a:xfrm>
            <a:off x="857224" y="1665541"/>
            <a:ext cx="7854728" cy="495427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（四）合伙企业的财产</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合伙企业的财产，是构成合伙企业能力的物质基础，是指合伙企业设立时各合伙人缴付的出资及合伙存续期间依法取得的收益和其他财产。</a:t>
            </a: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在合伙企业存续期间，除合伙协议另有约定外，合伙人向合伙企业以外的第三人转让自己在合伙企业中的财产份额的，须经全体合伙人同意；其他合伙人在同等条件下享有优先购买权；购得合伙企业财产份额的第三人，经全体合伙人同意，成为新的合伙人；合伙人之间转让在合伙企业中的全部或者部分财产份额时，应当通知其他合伙人。合伙人非经其他合伙人同意，不得出质合伙企业的财产份额；未经同意出质的，出质无效，并承担由此给善意第三人造成损失的赔偿责任。</a:t>
            </a: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68000" y="260648"/>
            <a:ext cx="7776000" cy="1143000"/>
          </a:xfrm>
        </p:spPr>
        <p:txBody>
          <a:bodyPr>
            <a:normAutofit fontScale="90000"/>
          </a:bodyPr>
          <a:lstStyle/>
          <a:p>
            <a:r>
              <a:rPr lang="zh-CN" altLang="zh-CN" b="1" dirty="0" smtClean="0"/>
              <a:t>第十三章</a:t>
            </a:r>
            <a:r>
              <a:rPr lang="en-US" altLang="zh-CN" b="1" dirty="0" smtClean="0"/>
              <a:t>  </a:t>
            </a:r>
            <a:r>
              <a:rPr lang="zh-CN" altLang="zh-CN" b="1" dirty="0" smtClean="0"/>
              <a:t>劳动法</a:t>
            </a:r>
            <a:br>
              <a:rPr lang="zh-CN" altLang="zh-CN" b="1" dirty="0" smtClean="0"/>
            </a:br>
            <a:endParaRPr lang="zh-CN" altLang="en-US" dirty="0"/>
          </a:p>
        </p:txBody>
      </p:sp>
      <p:sp>
        <p:nvSpPr>
          <p:cNvPr id="3" name="圆角矩形 2"/>
          <p:cNvSpPr/>
          <p:nvPr/>
        </p:nvSpPr>
        <p:spPr>
          <a:xfrm>
            <a:off x="2339752" y="3501008"/>
            <a:ext cx="45719" cy="72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1163117" y="2143899"/>
            <a:ext cx="1800000" cy="180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1" action="ppaction://hlinksldjump"/>
              </a:rPr>
              <a:t>第一节 </a:t>
            </a:r>
            <a:r>
              <a:rPr lang="zh-CN" altLang="zh-CN" sz="2400" b="1" dirty="0" smtClean="0">
                <a:solidFill>
                  <a:srgbClr val="FFC000"/>
                </a:solidFill>
              </a:rPr>
              <a:t>劳动法概述</a:t>
            </a:r>
            <a:endParaRPr lang="zh-CN" altLang="zh-CN" sz="2400" b="1" dirty="0" smtClean="0">
              <a:solidFill>
                <a:srgbClr val="FFC000"/>
              </a:solidFill>
            </a:endParaRPr>
          </a:p>
        </p:txBody>
      </p:sp>
      <p:sp>
        <p:nvSpPr>
          <p:cNvPr id="5" name="圆角矩形 4"/>
          <p:cNvSpPr/>
          <p:nvPr/>
        </p:nvSpPr>
        <p:spPr>
          <a:xfrm>
            <a:off x="4989329" y="2230259"/>
            <a:ext cx="1800000" cy="180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2" action="ppaction://hlinksldjump"/>
              </a:rPr>
              <a:t>第二节 </a:t>
            </a:r>
            <a:r>
              <a:rPr lang="zh-CN" altLang="zh-CN" sz="2400" b="1" dirty="0" smtClean="0">
                <a:solidFill>
                  <a:srgbClr val="FFC000"/>
                </a:solidFill>
              </a:rPr>
              <a:t>劳动合同法</a:t>
            </a:r>
            <a:endParaRPr lang="zh-CN" altLang="zh-CN" sz="2400" b="1" dirty="0" smtClean="0">
              <a:solidFill>
                <a:srgbClr val="FFC000"/>
              </a:solidFill>
            </a:endParaRPr>
          </a:p>
        </p:txBody>
      </p:sp>
      <p:sp>
        <p:nvSpPr>
          <p:cNvPr id="6" name="圆角矩形 5"/>
          <p:cNvSpPr/>
          <p:nvPr/>
        </p:nvSpPr>
        <p:spPr>
          <a:xfrm>
            <a:off x="1701512" y="4593982"/>
            <a:ext cx="1800000" cy="180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2" action="ppaction://hlinksldjump"/>
              </a:rPr>
              <a:t>第三节</a:t>
            </a:r>
            <a:r>
              <a:rPr lang="en-US" altLang="zh-CN" sz="2400" b="1" dirty="0" smtClean="0">
                <a:hlinkClick r:id="rId2" action="ppaction://hlinksldjump"/>
              </a:rPr>
              <a:t>  </a:t>
            </a:r>
            <a:r>
              <a:rPr lang="zh-CN" altLang="zh-CN" sz="2400" b="1" dirty="0" smtClean="0">
                <a:solidFill>
                  <a:srgbClr val="FFC000"/>
                </a:solidFill>
              </a:rPr>
              <a:t>劳动者的权利制度</a:t>
            </a:r>
            <a:endParaRPr lang="zh-CN" altLang="zh-CN" sz="2400" b="1" dirty="0" smtClean="0">
              <a:solidFill>
                <a:srgbClr val="FFC000"/>
              </a:solidFill>
            </a:endParaRPr>
          </a:p>
        </p:txBody>
      </p:sp>
      <p:sp>
        <p:nvSpPr>
          <p:cNvPr id="7" name="圆角矩形 6"/>
          <p:cNvSpPr/>
          <p:nvPr/>
        </p:nvSpPr>
        <p:spPr>
          <a:xfrm>
            <a:off x="6054437" y="4593982"/>
            <a:ext cx="1800000" cy="180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zh-CN" sz="2400" b="1" dirty="0" smtClean="0">
                <a:hlinkClick r:id="rId2" action="ppaction://hlinksldjump"/>
              </a:rPr>
              <a:t>第三节</a:t>
            </a:r>
            <a:r>
              <a:rPr lang="en-US" altLang="zh-CN" sz="2400" b="1" dirty="0" smtClean="0">
                <a:hlinkClick r:id="rId2" action="ppaction://hlinksldjump"/>
              </a:rPr>
              <a:t>  </a:t>
            </a:r>
            <a:r>
              <a:rPr lang="zh-CN" altLang="zh-CN" sz="2400" b="1" dirty="0" smtClean="0">
                <a:solidFill>
                  <a:srgbClr val="FFC000"/>
                </a:solidFill>
              </a:rPr>
              <a:t>劳动争议的处理</a:t>
            </a:r>
            <a:endParaRPr lang="zh-CN" altLang="zh-CN" sz="2400" b="1" dirty="0" smtClean="0">
              <a:solidFill>
                <a:srgbClr val="FFC000"/>
              </a:solidFill>
            </a:endParaRP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24785" y="57150"/>
            <a:ext cx="5507990" cy="1360805"/>
          </a:xfrm>
        </p:spPr>
        <p:txBody>
          <a:bodyPr>
            <a:normAutofit/>
          </a:bodyPr>
          <a:lstStyle/>
          <a:p>
            <a:r>
              <a:rPr lang="zh-CN" altLang="zh-CN" sz="3600" b="1" dirty="0" smtClean="0"/>
              <a:t>第一节 劳动法概述</a:t>
            </a:r>
            <a:endParaRPr lang="zh-CN" altLang="en-US" sz="3600" dirty="0"/>
          </a:p>
        </p:txBody>
      </p:sp>
      <p:sp>
        <p:nvSpPr>
          <p:cNvPr id="433153" name="Rectangle 1"/>
          <p:cNvSpPr>
            <a:spLocks noChangeArrowheads="1"/>
          </p:cNvSpPr>
          <p:nvPr/>
        </p:nvSpPr>
        <p:spPr bwMode="auto">
          <a:xfrm>
            <a:off x="755576" y="1290330"/>
            <a:ext cx="7956376" cy="532320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一、劳动法的概念</a:t>
            </a:r>
            <a:endPar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劳动法是调整劳动关系以及与劳动关系密切联系的其他社会关系的法律规范的总称。制定劳动法的目的是保护劳动者的合法权益，维护、发展和谐稳定的劳动关系，维护社会安定，促进经济发展和社会进步。</a:t>
            </a:r>
            <a:endPar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二、劳动法的调整对象</a:t>
            </a:r>
            <a:endPar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（一）劳动关系是劳动法调整的最基本、最主要的社会关系</a:t>
            </a:r>
            <a:endPar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（二）劳动法也调整与劳动关系密切联系的其他社会关系</a:t>
            </a:r>
            <a:endPar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endPar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24785" y="57150"/>
            <a:ext cx="5507990" cy="1360805"/>
          </a:xfrm>
        </p:spPr>
        <p:txBody>
          <a:bodyPr>
            <a:normAutofit/>
          </a:bodyPr>
          <a:lstStyle/>
          <a:p>
            <a:r>
              <a:rPr lang="zh-CN" altLang="zh-CN" sz="3600" b="1" dirty="0" smtClean="0"/>
              <a:t>第二节 劳动合同法</a:t>
            </a:r>
            <a:endParaRPr lang="zh-CN" altLang="zh-CN" sz="3600" b="1" dirty="0" smtClean="0"/>
          </a:p>
        </p:txBody>
      </p:sp>
      <p:sp>
        <p:nvSpPr>
          <p:cNvPr id="433153" name="Rectangle 1"/>
          <p:cNvSpPr>
            <a:spLocks noChangeArrowheads="1"/>
          </p:cNvSpPr>
          <p:nvPr/>
        </p:nvSpPr>
        <p:spPr bwMode="auto">
          <a:xfrm>
            <a:off x="755576" y="1320810"/>
            <a:ext cx="7956376" cy="526224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一、劳动合同法概述</a:t>
            </a:r>
            <a:endPar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（一）劳动合同法的立法背景</a:t>
            </a:r>
            <a:endPar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（二）劳动法与劳动合同法的关系</a:t>
            </a:r>
            <a:endPar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二、劳动合同的订立</a:t>
            </a:r>
            <a:endPar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劳动合同，是劳动者与用人单位之间确立劳动关系，明确双方权利和义务的书面协议。劳动合同是确立劳动关系的普遍性法律形式，是用人单位与劳动者履行劳动权利义务的法律依据。</a:t>
            </a:r>
            <a:endPar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（一）劳动合同的种类</a:t>
            </a:r>
            <a:endPar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1. 固定期限的劳动合同</a:t>
            </a:r>
            <a:endPar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2. 无固定期限劳动合同</a:t>
            </a:r>
            <a:endPar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3. 以完成一定工作任务为期限的劳动合同</a:t>
            </a:r>
            <a:endPar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24785" y="57150"/>
            <a:ext cx="5507990" cy="1360805"/>
          </a:xfrm>
        </p:spPr>
        <p:txBody>
          <a:bodyPr>
            <a:normAutofit/>
          </a:bodyPr>
          <a:lstStyle/>
          <a:p>
            <a:r>
              <a:rPr altLang="zh-CN" sz="3600" b="1" smtClean="0">
                <a:sym typeface="+mn-ea"/>
              </a:rPr>
              <a:t>第二节 劳动合同法</a:t>
            </a:r>
            <a:endParaRPr lang="zh-CN" altLang="en-US" sz="3600" dirty="0"/>
          </a:p>
        </p:txBody>
      </p:sp>
      <p:sp>
        <p:nvSpPr>
          <p:cNvPr id="433153" name="Rectangle 1"/>
          <p:cNvSpPr>
            <a:spLocks noChangeArrowheads="1"/>
          </p:cNvSpPr>
          <p:nvPr/>
        </p:nvSpPr>
        <p:spPr bwMode="auto">
          <a:xfrm>
            <a:off x="755576" y="951557"/>
            <a:ext cx="7956376" cy="600075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（二）订立劳动合同的原则</a:t>
            </a:r>
            <a:endPar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《劳动合同法》第3条规定：“订立劳动合同，应当遵循合法、公平、平等自愿、协商一致、诚实信用的原则。”</a:t>
            </a:r>
            <a:endPar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1</a:t>
            </a:r>
            <a:r>
              <a:rPr kumimoji="0" lang="en-US" alt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a:t>
            </a:r>
            <a:r>
              <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合法原则。</a:t>
            </a:r>
            <a:endPar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2.公平原则。</a:t>
            </a:r>
            <a:endPar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3</a:t>
            </a:r>
            <a:r>
              <a:rPr kumimoji="0" lang="en-US" alt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a:t>
            </a:r>
            <a:r>
              <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平等自愿原则。</a:t>
            </a:r>
            <a:endPar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4.协商一致原则。</a:t>
            </a:r>
            <a:endPar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5</a:t>
            </a:r>
            <a:r>
              <a:rPr kumimoji="0" lang="en-US" alt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a:t>
            </a:r>
            <a:r>
              <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诚实信用原则。</a:t>
            </a:r>
            <a:endPar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endPar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endPar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endPar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24785" y="57150"/>
            <a:ext cx="5507990" cy="1360805"/>
          </a:xfrm>
        </p:spPr>
        <p:txBody>
          <a:bodyPr>
            <a:normAutofit/>
          </a:bodyPr>
          <a:lstStyle/>
          <a:p>
            <a:r>
              <a:rPr altLang="zh-CN" sz="3600" b="1" smtClean="0">
                <a:sym typeface="+mn-ea"/>
              </a:rPr>
              <a:t>第二节 劳动合同法</a:t>
            </a:r>
            <a:endParaRPr lang="zh-CN" altLang="en-US" sz="3600" dirty="0"/>
          </a:p>
        </p:txBody>
      </p:sp>
      <p:sp>
        <p:nvSpPr>
          <p:cNvPr id="433153" name="Rectangle 1"/>
          <p:cNvSpPr>
            <a:spLocks noChangeArrowheads="1"/>
          </p:cNvSpPr>
          <p:nvPr/>
        </p:nvSpPr>
        <p:spPr bwMode="auto">
          <a:xfrm>
            <a:off x="755576" y="828367"/>
            <a:ext cx="7956376" cy="624713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（三）劳动合同的内容</a:t>
            </a:r>
            <a:endPar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endPar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1、必备条款</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根据《劳动合同法》第17条的规定，劳动合同必备条款具备以下内容：</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（1）用人单位的名称、住所和法定代表人或者主要负责人以及劳动者的姓名、住址和居民身份证或者其他有效身份证件号码。</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（2）劳动合同期限。</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（3）工作内容和工作地点。工作内容是用人单位对劳动者提供劳动的具体要求，</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（4） 工作时间和休息休假。</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（5）劳动报酬。劳动报酬包括工资、津贴、奖金等。</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（6）社会保险。</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（7）劳动保护、劳动条件和职业危害防护。</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（8）法律、法规规定应当纳人劳动合同的其他事项。</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24785" y="57150"/>
            <a:ext cx="5507990" cy="1360805"/>
          </a:xfrm>
        </p:spPr>
        <p:txBody>
          <a:bodyPr>
            <a:normAutofit/>
          </a:bodyPr>
          <a:lstStyle/>
          <a:p>
            <a:r>
              <a:rPr altLang="zh-CN" sz="3600" b="1" smtClean="0">
                <a:sym typeface="+mn-ea"/>
              </a:rPr>
              <a:t>第二节 劳动合同法</a:t>
            </a:r>
            <a:endParaRPr lang="zh-CN" altLang="en-US" sz="3600" dirty="0"/>
          </a:p>
        </p:txBody>
      </p:sp>
      <p:sp>
        <p:nvSpPr>
          <p:cNvPr id="433153" name="Rectangle 1"/>
          <p:cNvSpPr>
            <a:spLocks noChangeArrowheads="1"/>
          </p:cNvSpPr>
          <p:nvPr/>
        </p:nvSpPr>
        <p:spPr bwMode="auto">
          <a:xfrm>
            <a:off x="755576" y="582304"/>
            <a:ext cx="7956376" cy="673925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2、约定条款</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（1）试用期</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（2）保守商业秘密和与知识产权相关的保密条款。</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（3）竞业限制条款。</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（4）服务期限协议。</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（5）违约金条款。</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三、劳动合同的效力</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劳动合同依法成立，即双方当事人意思表示一致，合同内容符合国家法律法规的规定，合同从成立之日或者约定生效之日起生效。</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四、劳动合同的履行</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（一）履行原则</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1. 亲自履行原则；</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2. 全面履行合同义务原则。</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（二）用人单位的履行义务</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endParaRPr kumimoji="0" lang="zh-CN" sz="24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24785" y="57150"/>
            <a:ext cx="5507990" cy="1360805"/>
          </a:xfrm>
        </p:spPr>
        <p:txBody>
          <a:bodyPr>
            <a:normAutofit/>
          </a:bodyPr>
          <a:lstStyle/>
          <a:p>
            <a:r>
              <a:rPr altLang="zh-CN" sz="3600" b="1" smtClean="0">
                <a:sym typeface="+mn-ea"/>
              </a:rPr>
              <a:t>第二节 劳动合同法</a:t>
            </a:r>
            <a:endParaRPr lang="zh-CN" altLang="en-US" sz="3600" dirty="0"/>
          </a:p>
        </p:txBody>
      </p:sp>
      <p:sp>
        <p:nvSpPr>
          <p:cNvPr id="433153" name="Rectangle 1"/>
          <p:cNvSpPr>
            <a:spLocks noChangeArrowheads="1"/>
          </p:cNvSpPr>
          <p:nvPr/>
        </p:nvSpPr>
        <p:spPr bwMode="auto">
          <a:xfrm>
            <a:off x="755576" y="1136342"/>
            <a:ext cx="7956376" cy="563118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五、劳动合同的变更、解除与终止</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（一）劳动合同的变更</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劳动合同的变更是指劳动合同依法订立后，在合同尚未履行或者尚未履行完毕之前，经用人单位和劳动者双方当事人协商同意，对劳动合同内容作部分修改、补充或者删减的法律行为。</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（二）劳动合同的解除</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1．双方协商解除劳动合同。</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2.劳动者单方解除劳动合同</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（1）即时解除。</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（2）通知解除。</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3．用人单位单方解除劳动合同。</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（1）即时解除。</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（2）通知解除。</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（3）因经济性裁员而发生的解除。</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24785" y="57150"/>
            <a:ext cx="5507990" cy="1360805"/>
          </a:xfrm>
        </p:spPr>
        <p:txBody>
          <a:bodyPr>
            <a:normAutofit/>
          </a:bodyPr>
          <a:lstStyle/>
          <a:p>
            <a:r>
              <a:rPr altLang="zh-CN" sz="3600" b="1" smtClean="0">
                <a:sym typeface="+mn-ea"/>
              </a:rPr>
              <a:t>第二节 劳动合同法</a:t>
            </a:r>
            <a:endParaRPr lang="zh-CN" altLang="en-US" sz="3600" dirty="0"/>
          </a:p>
        </p:txBody>
      </p:sp>
      <p:sp>
        <p:nvSpPr>
          <p:cNvPr id="433153" name="Rectangle 1"/>
          <p:cNvSpPr>
            <a:spLocks noChangeArrowheads="1"/>
          </p:cNvSpPr>
          <p:nvPr/>
        </p:nvSpPr>
        <p:spPr bwMode="auto">
          <a:xfrm>
            <a:off x="755576" y="2059632"/>
            <a:ext cx="7956376" cy="378460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（三）不得解除劳动合同情形和劳动合同的终止</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1. 不得解除劳动合同情形</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2.劳动合同的终止</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六、集体劳动合同</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（一）集体劳动合同的概念</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（二）集体劳动合同的订立</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（三）集体劳动合同争议处理</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七、劳务派遣</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八、非全日制用工</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九、违反劳动合同的法律责任</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24785" y="57150"/>
            <a:ext cx="5507990" cy="1360805"/>
          </a:xfrm>
        </p:spPr>
        <p:txBody>
          <a:bodyPr>
            <a:normAutofit/>
          </a:bodyPr>
          <a:lstStyle/>
          <a:p>
            <a:r>
              <a:rPr altLang="zh-CN" sz="3600" b="1" smtClean="0">
                <a:sym typeface="+mn-ea"/>
              </a:rPr>
              <a:t>第三节 劳动者的权利制度</a:t>
            </a:r>
            <a:endParaRPr lang="zh-CN" altLang="en-US" sz="3600" dirty="0"/>
          </a:p>
        </p:txBody>
      </p:sp>
      <p:sp>
        <p:nvSpPr>
          <p:cNvPr id="433153" name="Rectangle 1"/>
          <p:cNvSpPr>
            <a:spLocks noChangeArrowheads="1"/>
          </p:cNvSpPr>
          <p:nvPr/>
        </p:nvSpPr>
        <p:spPr bwMode="auto">
          <a:xfrm>
            <a:off x="755576" y="767089"/>
            <a:ext cx="7956376" cy="636968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一、休息休假制度</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（一）工作时间</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1、标准工作时间，又称标准工时</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2、缩短工作时间</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3、延长工作时间</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（二）休息休假的概念和种类</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休息休假是指劳动者为行使休息权在国家规定的法定工作时间以外，不从事生产或工作而自行支配的时间。</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1、休息时间的种类：</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（1）工作日内的间歇时间。</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（2）工作日间的休息时间。</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（3）公休假日，又称周休息日。</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2、休假的种类：</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（1）法定节假日</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（2）探亲假。</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（3）职工带薪年休假。</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（三）延长工作时间的主要法律规定</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24785" y="57150"/>
            <a:ext cx="5507990" cy="1360805"/>
          </a:xfrm>
        </p:spPr>
        <p:txBody>
          <a:bodyPr>
            <a:normAutofit/>
          </a:bodyPr>
          <a:lstStyle/>
          <a:p>
            <a:r>
              <a:rPr altLang="zh-CN" sz="3600" b="1" smtClean="0">
                <a:sym typeface="+mn-ea"/>
              </a:rPr>
              <a:t>第三节 劳动者的权利制度</a:t>
            </a:r>
            <a:endParaRPr lang="zh-CN" altLang="en-US" sz="3600" dirty="0"/>
          </a:p>
        </p:txBody>
      </p:sp>
      <p:sp>
        <p:nvSpPr>
          <p:cNvPr id="433153" name="Rectangle 1"/>
          <p:cNvSpPr>
            <a:spLocks noChangeArrowheads="1"/>
          </p:cNvSpPr>
          <p:nvPr/>
        </p:nvSpPr>
        <p:spPr bwMode="auto">
          <a:xfrm>
            <a:off x="755576" y="1320809"/>
            <a:ext cx="7956376" cy="526224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二、工资法律制度</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（一）工资的概念</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工资是指用人单位依据与劳动者之间的劳动合同，以货币形式对劳动者的劳动所支付的报酬。用人单位根据本单位的生产经营特点和经济效益，依法与劳动者协商确定本单位的工资分配方式和工资水平。</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（二）工资形式</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1、 计时工资。</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2、 计件工资。</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3、奖金</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4、 津贴和补贴</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5、 加班、加点工资</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6、特殊情况下支付的工资</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（三）最低工资保障制度</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a:bodyPr>
          <a:lstStyle/>
          <a:p>
            <a:r>
              <a:rPr lang="zh-CN" altLang="zh-CN" sz="4000" b="1" dirty="0" smtClean="0"/>
              <a:t>第三节</a:t>
            </a:r>
            <a:r>
              <a:rPr lang="en-US" altLang="zh-CN" sz="4000" b="1" dirty="0" smtClean="0"/>
              <a:t>  </a:t>
            </a:r>
            <a:r>
              <a:rPr lang="zh-CN" altLang="zh-CN" sz="4000" b="1" dirty="0" smtClean="0"/>
              <a:t>合伙企业法</a:t>
            </a:r>
            <a:endParaRPr lang="zh-CN" altLang="en-US" dirty="0"/>
          </a:p>
        </p:txBody>
      </p:sp>
      <p:sp>
        <p:nvSpPr>
          <p:cNvPr id="1025" name="Rectangle 1"/>
          <p:cNvSpPr>
            <a:spLocks noChangeArrowheads="1"/>
          </p:cNvSpPr>
          <p:nvPr/>
        </p:nvSpPr>
        <p:spPr bwMode="auto">
          <a:xfrm>
            <a:off x="857224" y="1296289"/>
            <a:ext cx="7854728" cy="56927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（五）合伙人的变更</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合伙人的变更，包括入伙和退伙两种情况。</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入伙是指合伙企业存续期间，第三人加入合伙企业，取得合伙人资格的行为。法律对新合伙人入伙的规定有：(1）新合伙人入伙时，须经全体合伙人同意，并依法订立书面入伙协议，并办理变更登记手续；(2）订立入伙协议时，原合伙人应当向新合伙人报告合伙企业的经营状况和财务状况；(3）入伙的新合伙人与原合伙人享有同等权利并承担同等责任，但对于新合伙人在合伙企业中的地位，入伙协议另有约定的，从其约定；(4）入伙的新合伙人对入伙前合伙企业的债务承担连带责任。</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24785" y="57150"/>
            <a:ext cx="5507990" cy="1360805"/>
          </a:xfrm>
        </p:spPr>
        <p:txBody>
          <a:bodyPr>
            <a:normAutofit/>
          </a:bodyPr>
          <a:lstStyle/>
          <a:p>
            <a:r>
              <a:rPr altLang="zh-CN" sz="3600" b="1" smtClean="0">
                <a:sym typeface="+mn-ea"/>
              </a:rPr>
              <a:t>第三节 劳动者的权利制度</a:t>
            </a:r>
            <a:endParaRPr lang="zh-CN" altLang="en-US" sz="3600" dirty="0"/>
          </a:p>
        </p:txBody>
      </p:sp>
      <p:sp>
        <p:nvSpPr>
          <p:cNvPr id="433153" name="Rectangle 1"/>
          <p:cNvSpPr>
            <a:spLocks noChangeArrowheads="1"/>
          </p:cNvSpPr>
          <p:nvPr/>
        </p:nvSpPr>
        <p:spPr bwMode="auto">
          <a:xfrm>
            <a:off x="755576" y="1320809"/>
            <a:ext cx="7956376" cy="526224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三、职业安全卫生制度</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职业安全卫生制度是国家为了保障劳动者在劳动过程中的安全和健康，改善劳动条件而制定的劳动安全卫生保障制度。用人单位必须建立、健全劳动安全卫生制度，严格执行国家劳动安全卫生规程和标准，对劳动者进行劳动安全卫生教育，防止劳动过程中的事故，减少职业危害。</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四、女职工和未成年工的特殊保护</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（一）女职工的特殊劳动保护</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（二）未成年工特殊劳动保护</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五、职业培训制度</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1.国家在制度上，鼓励和支持对劳动者的职业培训</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2.对劳动者进行职业培训是用人单位的义务</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3.国家职业技能标准制度</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24785" y="57150"/>
            <a:ext cx="5507990" cy="1360805"/>
          </a:xfrm>
        </p:spPr>
        <p:txBody>
          <a:bodyPr>
            <a:normAutofit/>
          </a:bodyPr>
          <a:lstStyle/>
          <a:p>
            <a:r>
              <a:rPr altLang="zh-CN" sz="3600" b="1" smtClean="0">
                <a:sym typeface="+mn-ea"/>
              </a:rPr>
              <a:t>第三节 劳动者的权利制度</a:t>
            </a:r>
            <a:endParaRPr lang="zh-CN" altLang="en-US" sz="3600" dirty="0"/>
          </a:p>
        </p:txBody>
      </p:sp>
      <p:sp>
        <p:nvSpPr>
          <p:cNvPr id="433153" name="Rectangle 1"/>
          <p:cNvSpPr>
            <a:spLocks noChangeArrowheads="1"/>
          </p:cNvSpPr>
          <p:nvPr/>
        </p:nvSpPr>
        <p:spPr bwMode="auto">
          <a:xfrm>
            <a:off x="755576" y="1874847"/>
            <a:ext cx="7956376" cy="415417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六、社会保险制度</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社会保险制度，是指国家依法建立的，由国家、用人单位和个人共同筹集资金、建立基金，使个人在年老(退休)、患病、工伤(因工伤残或者患职业病)、失业、生育等情况下获得物质帮助和补偿的一种社会保障制度。</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（一）职工基本养老保险制度</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（二）职工基本医疗保险制度</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（三）工伤保险制度</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（四）职工失业保险制度</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（五）生育保险制度</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24785" y="57150"/>
            <a:ext cx="5507990" cy="1360805"/>
          </a:xfrm>
        </p:spPr>
        <p:txBody>
          <a:bodyPr>
            <a:normAutofit/>
          </a:bodyPr>
          <a:lstStyle/>
          <a:p>
            <a:r>
              <a:rPr altLang="zh-CN" sz="3600" b="1" smtClean="0">
                <a:sym typeface="+mn-ea"/>
              </a:rPr>
              <a:t>第四节 劳动争议的处理</a:t>
            </a:r>
            <a:endParaRPr lang="zh-CN" altLang="en-US" sz="3600" dirty="0"/>
          </a:p>
        </p:txBody>
      </p:sp>
      <p:sp>
        <p:nvSpPr>
          <p:cNvPr id="433153" name="Rectangle 1"/>
          <p:cNvSpPr>
            <a:spLocks noChangeArrowheads="1"/>
          </p:cNvSpPr>
          <p:nvPr/>
        </p:nvSpPr>
        <p:spPr bwMode="auto">
          <a:xfrm>
            <a:off x="755576" y="2244417"/>
            <a:ext cx="7956376" cy="341503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一、劳动争议的概念</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劳动争议又称劳动纠纷，是指劳动关系双方当事人因执行劳动法律、法规或履行劳动合同、集体合同发生的纠纷。</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二、劳动争议的范围</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三、劳动争议的解决方式及处理程序</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（一）协商程序</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（二）调解程序</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（三）仲裁程序</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（四）诉讼</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68000" y="260648"/>
            <a:ext cx="7776000" cy="1143000"/>
          </a:xfrm>
        </p:spPr>
        <p:txBody>
          <a:bodyPr>
            <a:normAutofit fontScale="90000"/>
          </a:bodyPr>
          <a:lstStyle/>
          <a:p>
            <a:r>
              <a:rPr lang="zh-CN" altLang="zh-CN" b="1" dirty="0" smtClean="0"/>
              <a:t>第十四章</a:t>
            </a:r>
            <a:r>
              <a:rPr lang="en-US" altLang="zh-CN" b="1" dirty="0" smtClean="0"/>
              <a:t>  </a:t>
            </a:r>
            <a:r>
              <a:rPr lang="zh-CN" altLang="zh-CN" b="1" dirty="0" smtClean="0"/>
              <a:t>经济仲裁与经济诉讼</a:t>
            </a:r>
            <a:br>
              <a:rPr lang="zh-CN" altLang="zh-CN" b="1" dirty="0" smtClean="0"/>
            </a:br>
            <a:endParaRPr lang="zh-CN" altLang="en-US" dirty="0"/>
          </a:p>
        </p:txBody>
      </p:sp>
      <p:sp>
        <p:nvSpPr>
          <p:cNvPr id="3" name="圆角矩形 2"/>
          <p:cNvSpPr/>
          <p:nvPr/>
        </p:nvSpPr>
        <p:spPr>
          <a:xfrm>
            <a:off x="2339752" y="3501008"/>
            <a:ext cx="45719" cy="72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899795" y="2662555"/>
            <a:ext cx="2550160" cy="170243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1" action="ppaction://hlinksldjump"/>
              </a:rPr>
              <a:t>第一节 经济仲裁</a:t>
            </a:r>
            <a:endParaRPr lang="zh-CN" altLang="zh-CN" sz="2400" b="1" dirty="0"/>
          </a:p>
        </p:txBody>
      </p:sp>
      <p:sp>
        <p:nvSpPr>
          <p:cNvPr id="6" name="圆角矩形 5"/>
          <p:cNvSpPr/>
          <p:nvPr/>
        </p:nvSpPr>
        <p:spPr>
          <a:xfrm>
            <a:off x="6283325" y="2564765"/>
            <a:ext cx="2537460" cy="187261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2" action="ppaction://hlinksldjump"/>
              </a:rPr>
              <a:t>第二节</a:t>
            </a:r>
            <a:r>
              <a:rPr lang="en-US" altLang="zh-CN" sz="2400" b="1" dirty="0" smtClean="0">
                <a:hlinkClick r:id="rId2" action="ppaction://hlinksldjump"/>
              </a:rPr>
              <a:t>  </a:t>
            </a:r>
            <a:r>
              <a:rPr lang="zh-CN" altLang="zh-CN" sz="2400" b="1" dirty="0" smtClean="0">
                <a:hlinkClick r:id="rId2" action="ppaction://hlinksldjump"/>
              </a:rPr>
              <a:t>经济诉讼</a:t>
            </a:r>
            <a:endParaRPr lang="zh-CN" altLang="zh-CN" sz="2400" b="1" dirty="0"/>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43808" y="332656"/>
            <a:ext cx="5389392" cy="1084982"/>
          </a:xfrm>
        </p:spPr>
        <p:txBody>
          <a:bodyPr>
            <a:normAutofit fontScale="90000"/>
          </a:bodyPr>
          <a:lstStyle/>
          <a:p>
            <a:r>
              <a:rPr lang="zh-CN" altLang="zh-CN" b="1" dirty="0" smtClean="0"/>
              <a:t>第一节 经济仲裁</a:t>
            </a:r>
            <a:br>
              <a:rPr lang="zh-CN" altLang="zh-CN" b="1" dirty="0" smtClean="0"/>
            </a:br>
            <a:endParaRPr lang="zh-CN" altLang="en-US" dirty="0"/>
          </a:p>
        </p:txBody>
      </p:sp>
      <p:sp>
        <p:nvSpPr>
          <p:cNvPr id="433153" name="Rectangle 1"/>
          <p:cNvSpPr>
            <a:spLocks noChangeArrowheads="1"/>
          </p:cNvSpPr>
          <p:nvPr/>
        </p:nvSpPr>
        <p:spPr bwMode="auto">
          <a:xfrm>
            <a:off x="755576" y="1074747"/>
            <a:ext cx="7956376" cy="575437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一、仲裁的概念和特征</a:t>
            </a:r>
            <a:endParaRPr kumimoji="0" lang="zh-CN" sz="32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通常认为，仲裁是居中公断之意。法律上仲裁是指双方当事人根据争议发生前或者之后达成的协议，自愿将其争议提交给第三方裁决的法律制度。作为解决纠纷的渠道之一，仲裁具有以下特征：</a:t>
            </a:r>
            <a:endPar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1、自愿性</a:t>
            </a:r>
            <a:endPar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2、选择性</a:t>
            </a:r>
            <a:endPar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3、保密性</a:t>
            </a:r>
            <a:endPar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4、快捷性</a:t>
            </a:r>
            <a:endPar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5、强制性</a:t>
            </a:r>
            <a:endPar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二、仲裁法概述</a:t>
            </a:r>
            <a:endPar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   仲裁法就是调整仲裁过程中发生的各种关系的法律规范的总称。</a:t>
            </a:r>
            <a:endPar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36225" name="Rectangle 1"/>
          <p:cNvSpPr>
            <a:spLocks noChangeArrowheads="1"/>
          </p:cNvSpPr>
          <p:nvPr/>
        </p:nvSpPr>
        <p:spPr bwMode="auto">
          <a:xfrm>
            <a:off x="1128951" y="1105396"/>
            <a:ext cx="8028384" cy="6369685"/>
          </a:xfrm>
          <a:prstGeom prst="rect">
            <a:avLst/>
          </a:prstGeom>
          <a:noFill/>
          <a:ln w="9525">
            <a:noFill/>
            <a:miter lim="800000"/>
          </a:ln>
          <a:effectLst/>
        </p:spPr>
        <p:txBody>
          <a:bodyPr vert="horz" wrap="square" lIns="91440" tIns="45720" rIns="91440" bIns="45720" numCol="1" anchor="ctr" anchorCtr="0" compatLnSpc="1">
            <a:spAutoFit/>
          </a:bodyPr>
          <a:lstStyle/>
          <a:p>
            <a:pPr indent="266700" eaLnBrk="0" fontAlgn="base" hangingPunct="0">
              <a:spcBef>
                <a:spcPct val="0"/>
              </a:spcBef>
              <a:spcAft>
                <a:spcPct val="0"/>
              </a:spcAft>
            </a:pPr>
            <a:endParaRPr lang="en-US" altLang="zh-CN" sz="2400" dirty="0" smtClean="0"/>
          </a:p>
          <a:p>
            <a:r>
              <a:rPr lang="zh-CN" altLang="zh-CN" sz="3600" dirty="0" smtClean="0">
                <a:solidFill>
                  <a:schemeClr val="accent5"/>
                </a:solidFill>
              </a:rPr>
              <a:t>三、仲裁法的基本原则</a:t>
            </a:r>
            <a:endParaRPr lang="zh-CN" altLang="zh-CN" sz="3600" dirty="0" smtClean="0">
              <a:solidFill>
                <a:schemeClr val="accent5"/>
              </a:solidFill>
            </a:endParaRPr>
          </a:p>
          <a:p>
            <a:r>
              <a:rPr lang="en-US" altLang="zh-CN" sz="2400" dirty="0" smtClean="0"/>
              <a:t>1</a:t>
            </a:r>
            <a:r>
              <a:rPr lang="zh-CN" altLang="en-US" sz="2400" dirty="0" smtClean="0"/>
              <a:t>、</a:t>
            </a:r>
            <a:r>
              <a:rPr lang="zh-CN" altLang="zh-CN" sz="2400" dirty="0" smtClean="0"/>
              <a:t>自愿原则。自愿原则是仲裁制度的基本原则，是仲裁制度存在和发展的基础。 </a:t>
            </a:r>
            <a:endParaRPr lang="en-US" altLang="zh-CN" sz="2400" dirty="0" smtClean="0"/>
          </a:p>
          <a:p>
            <a:r>
              <a:rPr lang="en-US" altLang="zh-CN" sz="2400" dirty="0" smtClean="0"/>
              <a:t>2</a:t>
            </a:r>
            <a:r>
              <a:rPr lang="zh-CN" altLang="en-US" sz="2400" dirty="0" smtClean="0"/>
              <a:t>、</a:t>
            </a:r>
            <a:r>
              <a:rPr lang="zh-CN" altLang="zh-CN" sz="2400" dirty="0" smtClean="0"/>
              <a:t>以事实为根据，以法律为准绳的</a:t>
            </a:r>
            <a:r>
              <a:rPr lang="zh-CN" altLang="zh-CN" sz="2400" dirty="0" smtClean="0"/>
              <a:t>原则。 </a:t>
            </a:r>
            <a:endParaRPr lang="zh-CN" altLang="zh-CN" sz="2400" dirty="0" smtClean="0"/>
          </a:p>
          <a:p>
            <a:r>
              <a:rPr lang="en-US" altLang="zh-CN" sz="2400" dirty="0" smtClean="0"/>
              <a:t>3</a:t>
            </a:r>
            <a:r>
              <a:rPr lang="zh-CN" altLang="en-US" sz="2400" dirty="0" smtClean="0"/>
              <a:t>、</a:t>
            </a:r>
            <a:r>
              <a:rPr lang="zh-CN" altLang="zh-CN" sz="2400" dirty="0" smtClean="0"/>
              <a:t>独立原则。</a:t>
            </a:r>
            <a:endParaRPr lang="zh-CN" altLang="zh-CN" sz="2400" dirty="0" smtClean="0"/>
          </a:p>
          <a:p>
            <a:r>
              <a:rPr lang="zh-CN" altLang="zh-CN" sz="2400" dirty="0" smtClean="0"/>
              <a:t>4、先行调解原则</a:t>
            </a:r>
            <a:endParaRPr lang="zh-CN" altLang="zh-CN" sz="2400" dirty="0" smtClean="0"/>
          </a:p>
          <a:p>
            <a:r>
              <a:rPr lang="zh-CN" altLang="zh-CN" sz="2400" dirty="0" smtClean="0"/>
              <a:t>5、法院监督原则</a:t>
            </a:r>
            <a:endParaRPr lang="zh-CN" altLang="zh-CN" sz="2400" dirty="0" smtClean="0"/>
          </a:p>
          <a:p>
            <a:r>
              <a:rPr lang="zh-CN" altLang="zh-CN" sz="3600" dirty="0" smtClean="0">
                <a:solidFill>
                  <a:schemeClr val="accent5"/>
                </a:solidFill>
              </a:rPr>
              <a:t>四、仲裁法的基本制度</a:t>
            </a:r>
            <a:endParaRPr lang="zh-CN" altLang="zh-CN" sz="3600" dirty="0" smtClean="0">
              <a:solidFill>
                <a:schemeClr val="accent5"/>
              </a:solidFill>
            </a:endParaRPr>
          </a:p>
          <a:p>
            <a:r>
              <a:rPr lang="zh-CN" altLang="zh-CN" sz="2400" dirty="0" smtClean="0"/>
              <a:t>1、一裁终局制度</a:t>
            </a:r>
            <a:endParaRPr lang="zh-CN" altLang="zh-CN" sz="2400" dirty="0" smtClean="0"/>
          </a:p>
          <a:p>
            <a:r>
              <a:rPr lang="zh-CN" altLang="zh-CN" sz="2400" dirty="0" smtClean="0"/>
              <a:t>2、或裁或审制度</a:t>
            </a:r>
            <a:endParaRPr lang="zh-CN" altLang="zh-CN" sz="2400" dirty="0" smtClean="0"/>
          </a:p>
          <a:p>
            <a:r>
              <a:rPr lang="zh-CN" altLang="zh-CN" sz="2400" dirty="0" smtClean="0"/>
              <a:t>3、协议仲裁制度</a:t>
            </a:r>
            <a:endParaRPr lang="zh-CN" altLang="zh-CN" sz="2400" dirty="0" smtClean="0"/>
          </a:p>
          <a:p>
            <a:endParaRPr lang="zh-CN" altLang="zh-CN" sz="2400" dirty="0" smtClean="0"/>
          </a:p>
          <a:p>
            <a:pPr indent="266700" eaLnBrk="0" fontAlgn="base" hangingPunct="0">
              <a:spcBef>
                <a:spcPct val="0"/>
              </a:spcBef>
              <a:spcAft>
                <a:spcPct val="0"/>
              </a:spcAft>
            </a:pPr>
            <a:endParaRPr lang="zh-CN" altLang="zh-CN" sz="2400" dirty="0" smtClean="0"/>
          </a:p>
          <a:p>
            <a:pPr indent="266700" eaLnBrk="0" fontAlgn="base" hangingPunct="0">
              <a:spcBef>
                <a:spcPct val="0"/>
              </a:spcBef>
              <a:spcAft>
                <a:spcPct val="0"/>
              </a:spcAft>
            </a:pPr>
            <a:endParaRPr lang="zh-CN" altLang="zh-CN" sz="2400" dirty="0" smtClean="0"/>
          </a:p>
          <a:p>
            <a:pPr lvl="0" indent="266700" eaLnBrk="0" fontAlgn="base" hangingPunct="0">
              <a:spcBef>
                <a:spcPct val="0"/>
              </a:spcBef>
              <a:spcAft>
                <a:spcPct val="0"/>
              </a:spcAft>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矩形 2"/>
          <p:cNvSpPr/>
          <p:nvPr/>
        </p:nvSpPr>
        <p:spPr>
          <a:xfrm>
            <a:off x="755576" y="1556792"/>
            <a:ext cx="7848872" cy="5139055"/>
          </a:xfrm>
          <a:prstGeom prst="rect">
            <a:avLst/>
          </a:prstGeom>
        </p:spPr>
        <p:txBody>
          <a:bodyPr wrap="square">
            <a:spAutoFit/>
          </a:bodyPr>
          <a:lstStyle/>
          <a:p>
            <a:r>
              <a:rPr lang="zh-CN" altLang="zh-CN" sz="3200" b="1" dirty="0" smtClean="0">
                <a:solidFill>
                  <a:schemeClr val="accent5"/>
                </a:solidFill>
              </a:rPr>
              <a:t>五、仲裁机构与仲裁协议</a:t>
            </a:r>
            <a:endParaRPr lang="zh-CN" altLang="zh-CN" sz="3200" b="1" dirty="0" smtClean="0">
              <a:solidFill>
                <a:schemeClr val="accent5"/>
              </a:solidFill>
            </a:endParaRPr>
          </a:p>
          <a:p>
            <a:r>
              <a:rPr lang="zh-CN" altLang="zh-CN" sz="3200" b="1" dirty="0" smtClean="0">
                <a:solidFill>
                  <a:schemeClr val="accent5"/>
                </a:solidFill>
              </a:rPr>
              <a:t>（一）仲裁机构</a:t>
            </a:r>
            <a:endParaRPr lang="zh-CN" altLang="zh-CN" sz="3200" b="1" dirty="0" smtClean="0">
              <a:solidFill>
                <a:schemeClr val="accent5"/>
              </a:solidFill>
            </a:endParaRPr>
          </a:p>
          <a:p>
            <a:r>
              <a:rPr lang="zh-CN" altLang="zh-CN" sz="3200" b="1" dirty="0" smtClean="0">
                <a:solidFill>
                  <a:schemeClr val="accent5"/>
                </a:solidFill>
              </a:rPr>
              <a:t>   </a:t>
            </a:r>
            <a:r>
              <a:rPr lang="zh-CN" altLang="zh-CN" sz="2800" b="1" dirty="0" smtClean="0">
                <a:solidFill>
                  <a:schemeClr val="tx1"/>
                </a:solidFill>
              </a:rPr>
              <a:t> 我国《仲裁法》规定仲裁机构是仲裁委员会。仲裁委员会是组织进行仲裁工作、解决经济纠纷的事业单位法人。</a:t>
            </a:r>
            <a:endParaRPr lang="zh-CN" altLang="zh-CN" sz="2800" b="1" dirty="0" smtClean="0">
              <a:solidFill>
                <a:schemeClr val="tx1"/>
              </a:solidFill>
            </a:endParaRPr>
          </a:p>
          <a:p>
            <a:r>
              <a:rPr lang="zh-CN" altLang="zh-CN" sz="2800" b="1" dirty="0" smtClean="0">
                <a:solidFill>
                  <a:schemeClr val="accent5"/>
                </a:solidFill>
              </a:rPr>
              <a:t>（二）仲裁协议</a:t>
            </a:r>
            <a:endParaRPr lang="zh-CN" altLang="zh-CN" sz="2800" b="1" dirty="0" smtClean="0">
              <a:solidFill>
                <a:schemeClr val="accent5"/>
              </a:solidFill>
            </a:endParaRPr>
          </a:p>
          <a:p>
            <a:r>
              <a:rPr lang="zh-CN" altLang="zh-CN" sz="2800" b="1" dirty="0" smtClean="0">
                <a:solidFill>
                  <a:schemeClr val="tx1"/>
                </a:solidFill>
              </a:rPr>
              <a:t>  仲裁协议是指双方当事人自愿把将已经发生或将来可能发生的纠纷争议提交仲裁并服从仲裁约束力的书面协议。</a:t>
            </a:r>
            <a:endParaRPr lang="zh-CN" altLang="zh-CN" sz="2800" b="1" dirty="0" smtClean="0">
              <a:solidFill>
                <a:schemeClr val="tx1"/>
              </a:solidFill>
            </a:endParaRPr>
          </a:p>
          <a:p>
            <a:endParaRPr lang="zh-CN" altLang="zh-CN" sz="3200" b="1" dirty="0" smtClean="0">
              <a:solidFill>
                <a:schemeClr val="accent5"/>
              </a:solidFill>
            </a:endParaRPr>
          </a:p>
          <a:p>
            <a:endParaRPr lang="zh-CN" altLang="zh-CN" sz="3200" b="1" dirty="0" smtClean="0">
              <a:solidFill>
                <a:schemeClr val="accent5"/>
              </a:solidFill>
            </a:endParaRP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283152" cy="346050"/>
          </a:xfrm>
        </p:spPr>
        <p:txBody>
          <a:bodyPr>
            <a:normAutofit fontScale="90000"/>
          </a:bodyPr>
          <a:lstStyle/>
          <a:p>
            <a:endParaRPr lang="zh-CN" altLang="en-US" dirty="0"/>
          </a:p>
        </p:txBody>
      </p:sp>
      <p:sp>
        <p:nvSpPr>
          <p:cNvPr id="3" name="矩形 2"/>
          <p:cNvSpPr/>
          <p:nvPr/>
        </p:nvSpPr>
        <p:spPr>
          <a:xfrm>
            <a:off x="755576" y="836712"/>
            <a:ext cx="8388424" cy="6369685"/>
          </a:xfrm>
          <a:prstGeom prst="rect">
            <a:avLst/>
          </a:prstGeom>
        </p:spPr>
        <p:txBody>
          <a:bodyPr wrap="square">
            <a:spAutoFit/>
          </a:bodyPr>
          <a:lstStyle/>
          <a:p>
            <a:endParaRPr lang="zh-CN" altLang="zh-CN" sz="3200" b="1" dirty="0" smtClean="0">
              <a:solidFill>
                <a:schemeClr val="accent5"/>
              </a:solidFill>
            </a:endParaRPr>
          </a:p>
          <a:p>
            <a:r>
              <a:rPr lang="zh-CN" altLang="zh-CN" sz="3200" b="1" dirty="0" smtClean="0">
                <a:solidFill>
                  <a:schemeClr val="accent5"/>
                </a:solidFill>
              </a:rPr>
              <a:t>六 仲裁程序</a:t>
            </a:r>
            <a:endParaRPr lang="zh-CN" altLang="zh-CN" sz="3200" b="1" dirty="0" smtClean="0">
              <a:solidFill>
                <a:schemeClr val="accent5"/>
              </a:solidFill>
            </a:endParaRPr>
          </a:p>
          <a:p>
            <a:r>
              <a:rPr lang="zh-CN" altLang="zh-CN" sz="3200" b="1" dirty="0" smtClean="0">
                <a:solidFill>
                  <a:schemeClr val="accent5"/>
                </a:solidFill>
              </a:rPr>
              <a:t>  </a:t>
            </a:r>
            <a:r>
              <a:rPr lang="zh-CN" altLang="zh-CN" sz="2400" b="1" dirty="0" smtClean="0">
                <a:solidFill>
                  <a:schemeClr val="tx1"/>
                </a:solidFill>
              </a:rPr>
              <a:t>（一）申请和受理</a:t>
            </a:r>
            <a:endParaRPr lang="zh-CN" altLang="zh-CN" sz="2400" b="1" dirty="0" smtClean="0">
              <a:solidFill>
                <a:schemeClr val="tx1"/>
              </a:solidFill>
            </a:endParaRPr>
          </a:p>
          <a:p>
            <a:r>
              <a:rPr lang="zh-CN" altLang="zh-CN" sz="2400" b="1" dirty="0" smtClean="0">
                <a:solidFill>
                  <a:schemeClr val="tx1"/>
                </a:solidFill>
              </a:rPr>
              <a:t>1、仲裁的申请</a:t>
            </a:r>
            <a:endParaRPr lang="zh-CN" altLang="zh-CN" sz="2400" b="1" dirty="0" smtClean="0">
              <a:solidFill>
                <a:schemeClr val="tx1"/>
              </a:solidFill>
            </a:endParaRPr>
          </a:p>
          <a:p>
            <a:r>
              <a:rPr lang="zh-CN" altLang="zh-CN" sz="2400" b="1" dirty="0" smtClean="0">
                <a:solidFill>
                  <a:schemeClr val="tx1"/>
                </a:solidFill>
              </a:rPr>
              <a:t>2、仲裁的受理</a:t>
            </a:r>
            <a:endParaRPr lang="zh-CN" altLang="zh-CN" sz="2400" b="1" dirty="0" smtClean="0">
              <a:solidFill>
                <a:schemeClr val="tx1"/>
              </a:solidFill>
            </a:endParaRPr>
          </a:p>
          <a:p>
            <a:r>
              <a:rPr lang="zh-CN" altLang="zh-CN" sz="2400" b="1" dirty="0" smtClean="0">
                <a:solidFill>
                  <a:schemeClr val="tx1"/>
                </a:solidFill>
              </a:rPr>
              <a:t>3、财产保全</a:t>
            </a:r>
            <a:endParaRPr lang="zh-CN" altLang="zh-CN" sz="2400" b="1" dirty="0" smtClean="0">
              <a:solidFill>
                <a:schemeClr val="tx1"/>
              </a:solidFill>
            </a:endParaRPr>
          </a:p>
          <a:p>
            <a:r>
              <a:rPr lang="zh-CN" altLang="zh-CN" sz="2400" b="1" dirty="0" smtClean="0">
                <a:solidFill>
                  <a:schemeClr val="tx1"/>
                </a:solidFill>
              </a:rPr>
              <a:t>（二）仲裁庭的组成</a:t>
            </a:r>
            <a:endParaRPr lang="zh-CN" altLang="zh-CN" sz="2400" b="1" dirty="0" smtClean="0">
              <a:solidFill>
                <a:schemeClr val="tx1"/>
              </a:solidFill>
            </a:endParaRPr>
          </a:p>
          <a:p>
            <a:r>
              <a:rPr lang="zh-CN" altLang="zh-CN" sz="2400" b="1" dirty="0" smtClean="0">
                <a:solidFill>
                  <a:schemeClr val="tx1"/>
                </a:solidFill>
              </a:rPr>
              <a:t>   仲裁庭可以由三名仲裁员或者一名仲裁员组成。</a:t>
            </a:r>
            <a:endParaRPr lang="zh-CN" altLang="zh-CN" sz="2400" b="1" dirty="0" smtClean="0">
              <a:solidFill>
                <a:schemeClr val="tx1"/>
              </a:solidFill>
            </a:endParaRPr>
          </a:p>
          <a:p>
            <a:r>
              <a:rPr lang="zh-CN" altLang="zh-CN" sz="2400" b="1" dirty="0" smtClean="0">
                <a:solidFill>
                  <a:schemeClr val="tx1"/>
                </a:solidFill>
              </a:rPr>
              <a:t>（三）开庭和裁决</a:t>
            </a:r>
            <a:endParaRPr lang="zh-CN" altLang="zh-CN" sz="2400" b="1" dirty="0" smtClean="0">
              <a:solidFill>
                <a:schemeClr val="tx1"/>
              </a:solidFill>
            </a:endParaRPr>
          </a:p>
          <a:p>
            <a:r>
              <a:rPr lang="zh-CN" altLang="zh-CN" sz="2400" b="1" dirty="0" smtClean="0">
                <a:solidFill>
                  <a:schemeClr val="tx1"/>
                </a:solidFill>
              </a:rPr>
              <a:t>1、自行和解与先行调解</a:t>
            </a:r>
            <a:endParaRPr lang="zh-CN" altLang="zh-CN" sz="2400" b="1" dirty="0" smtClean="0">
              <a:solidFill>
                <a:schemeClr val="tx1"/>
              </a:solidFill>
            </a:endParaRPr>
          </a:p>
          <a:p>
            <a:r>
              <a:rPr lang="zh-CN" altLang="zh-CN" sz="2400" b="1" dirty="0" smtClean="0">
                <a:solidFill>
                  <a:schemeClr val="tx1"/>
                </a:solidFill>
              </a:rPr>
              <a:t>2、开庭</a:t>
            </a:r>
            <a:endParaRPr lang="zh-CN" altLang="zh-CN" sz="2400" b="1" dirty="0" smtClean="0">
              <a:solidFill>
                <a:schemeClr val="tx1"/>
              </a:solidFill>
            </a:endParaRPr>
          </a:p>
          <a:p>
            <a:r>
              <a:rPr lang="zh-CN" altLang="zh-CN" sz="2400" b="1" dirty="0" smtClean="0">
                <a:solidFill>
                  <a:schemeClr val="tx1"/>
                </a:solidFill>
              </a:rPr>
              <a:t>3、裁决</a:t>
            </a:r>
            <a:endParaRPr lang="zh-CN" altLang="zh-CN" sz="2400" b="1" dirty="0" smtClean="0">
              <a:solidFill>
                <a:schemeClr val="tx1"/>
              </a:solidFill>
            </a:endParaRPr>
          </a:p>
          <a:p>
            <a:r>
              <a:rPr lang="zh-CN" altLang="zh-CN" sz="2400" b="1" dirty="0" smtClean="0">
                <a:solidFill>
                  <a:schemeClr val="tx1"/>
                </a:solidFill>
              </a:rPr>
              <a:t>（四）仲裁裁决的撤销</a:t>
            </a:r>
            <a:endParaRPr lang="zh-CN" altLang="zh-CN" sz="2400" b="1" dirty="0" smtClean="0">
              <a:solidFill>
                <a:schemeClr val="tx1"/>
              </a:solidFill>
            </a:endParaRPr>
          </a:p>
          <a:p>
            <a:r>
              <a:rPr lang="zh-CN" altLang="zh-CN" sz="2400" b="1" dirty="0" smtClean="0">
                <a:solidFill>
                  <a:schemeClr val="tx1"/>
                </a:solidFill>
              </a:rPr>
              <a:t>（五）仲裁裁决的执行</a:t>
            </a:r>
            <a:endParaRPr lang="zh-CN" altLang="zh-CN" sz="2400" b="1" dirty="0" smtClean="0">
              <a:solidFill>
                <a:schemeClr val="tx1"/>
              </a:solidFill>
            </a:endParaRPr>
          </a:p>
          <a:p>
            <a:endParaRPr lang="zh-CN" altLang="zh-CN" sz="2400" b="1" dirty="0" smtClean="0">
              <a:solidFill>
                <a:schemeClr val="tx1"/>
              </a:solidFill>
            </a:endParaRPr>
          </a:p>
          <a:p>
            <a:endParaRPr lang="zh-CN" altLang="zh-CN" sz="2400" b="1" dirty="0" smtClean="0">
              <a:solidFill>
                <a:schemeClr val="tx1"/>
              </a:solidFill>
            </a:endParaRP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95736" y="260648"/>
            <a:ext cx="6037464" cy="1156990"/>
          </a:xfrm>
        </p:spPr>
        <p:txBody>
          <a:bodyPr>
            <a:normAutofit fontScale="90000"/>
          </a:bodyPr>
          <a:lstStyle/>
          <a:p>
            <a:r>
              <a:rPr lang="zh-CN" altLang="zh-CN" b="1" dirty="0" smtClean="0"/>
              <a:t>第二节</a:t>
            </a:r>
            <a:r>
              <a:rPr lang="en-US" altLang="zh-CN" b="1" dirty="0" smtClean="0"/>
              <a:t>  </a:t>
            </a:r>
            <a:r>
              <a:rPr lang="zh-CN" altLang="zh-CN" b="1" dirty="0" smtClean="0"/>
              <a:t>经济诉讼</a:t>
            </a:r>
            <a:br>
              <a:rPr lang="zh-CN" altLang="zh-CN" b="1" dirty="0" smtClean="0"/>
            </a:br>
            <a:endParaRPr lang="zh-CN" altLang="en-US" dirty="0"/>
          </a:p>
        </p:txBody>
      </p:sp>
      <p:sp>
        <p:nvSpPr>
          <p:cNvPr id="462850" name="Rectangle 2"/>
          <p:cNvSpPr>
            <a:spLocks noChangeArrowheads="1"/>
          </p:cNvSpPr>
          <p:nvPr/>
        </p:nvSpPr>
        <p:spPr bwMode="auto">
          <a:xfrm>
            <a:off x="899592" y="1577662"/>
            <a:ext cx="8028384" cy="470789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 </a:t>
            </a:r>
            <a:r>
              <a:rPr kumimoji="0" lang="zh-CN" sz="36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一、诉讼的概念和分类</a:t>
            </a:r>
            <a:endParaRPr kumimoji="0" lang="zh-CN" sz="36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   诉讼是指人民法院在双方当事人及其诉讼参与人的参加下，审理和解决各种纠纷案件的活动以及由于这些活动形成的各种诉讼法律关系的总称。</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根据诉讼所要解决案件的性质及其所依据的法律不同，诉讼可分为以下三种：</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1、刑事诉讼</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2、民事诉讼</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   因违反经济法产生的平等主体之间的案件，一般归类为民事案件，按民事诉讼有关规定处理。</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3、行政诉讼</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   </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463873" name="Rectangle 1"/>
          <p:cNvSpPr>
            <a:spLocks noChangeArrowheads="1"/>
          </p:cNvSpPr>
          <p:nvPr/>
        </p:nvSpPr>
        <p:spPr bwMode="auto">
          <a:xfrm>
            <a:off x="827584" y="1964958"/>
            <a:ext cx="8316416" cy="452310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133350" algn="l" defTabSz="914400" rtl="0" eaLnBrk="1" fontAlgn="base" latinLnBrk="0" hangingPunct="1">
              <a:lnSpc>
                <a:spcPct val="100000"/>
              </a:lnSpc>
              <a:spcBef>
                <a:spcPct val="0"/>
              </a:spcBef>
              <a:spcAft>
                <a:spcPct val="0"/>
              </a:spcAft>
              <a:buClrTx/>
              <a:buSzTx/>
              <a:buFontTx/>
              <a:buNone/>
            </a:pPr>
            <a:r>
              <a:rPr kumimoji="0" sz="3600" b="1"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二、经济诉讼的基本原则</a:t>
            </a:r>
            <a:endParaRPr kumimoji="0" sz="3600" b="1"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33350" algn="l" defTabSz="914400" rtl="0" eaLnBrk="1" fontAlgn="base" latinLnBrk="0" hangingPunct="1">
              <a:lnSpc>
                <a:spcPct val="100000"/>
              </a:lnSpc>
              <a:spcBef>
                <a:spcPct val="0"/>
              </a:spcBef>
              <a:spcAft>
                <a:spcPct val="0"/>
              </a:spcAft>
              <a:buClrTx/>
              <a:buSzTx/>
              <a:buFontTx/>
              <a:buNone/>
            </a:pPr>
            <a:r>
              <a:rPr kumimoji="0"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经济诉讼的基本原则，是指在经济诉讼的全过程中起着指导作用的基本准则。这些原则主要有：</a:t>
            </a:r>
            <a:endParaRPr kumimoji="0"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33350" algn="l" defTabSz="914400" rtl="0" eaLnBrk="1" fontAlgn="base" latinLnBrk="0" hangingPunct="1">
              <a:lnSpc>
                <a:spcPct val="100000"/>
              </a:lnSpc>
              <a:spcBef>
                <a:spcPct val="0"/>
              </a:spcBef>
              <a:spcAft>
                <a:spcPct val="0"/>
              </a:spcAft>
              <a:buClrTx/>
              <a:buSzTx/>
              <a:buFontTx/>
              <a:buNone/>
            </a:pPr>
            <a:r>
              <a:rPr kumimoji="0"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1、独立审判的原则</a:t>
            </a:r>
            <a:endParaRPr kumimoji="0"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33350" algn="l" defTabSz="914400" rtl="0" eaLnBrk="1" fontAlgn="base" latinLnBrk="0" hangingPunct="1">
              <a:lnSpc>
                <a:spcPct val="100000"/>
              </a:lnSpc>
              <a:spcBef>
                <a:spcPct val="0"/>
              </a:spcBef>
              <a:spcAft>
                <a:spcPct val="0"/>
              </a:spcAft>
              <a:buClrTx/>
              <a:buSzTx/>
              <a:buFontTx/>
              <a:buNone/>
            </a:pPr>
            <a:r>
              <a:rPr kumimoji="0"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2、以事实为根据，以法律为准绳的原则</a:t>
            </a:r>
            <a:endParaRPr kumimoji="0"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33350" algn="l" defTabSz="914400" rtl="0" eaLnBrk="1" fontAlgn="base" latinLnBrk="0" hangingPunct="1">
              <a:lnSpc>
                <a:spcPct val="100000"/>
              </a:lnSpc>
              <a:spcBef>
                <a:spcPct val="0"/>
              </a:spcBef>
              <a:spcAft>
                <a:spcPct val="0"/>
              </a:spcAft>
              <a:buClrTx/>
              <a:buSzTx/>
              <a:buFontTx/>
              <a:buNone/>
            </a:pPr>
            <a:r>
              <a:rPr kumimoji="0"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3、当事人诉讼权利平等的原则</a:t>
            </a:r>
            <a:endParaRPr kumimoji="0"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33350" algn="l" defTabSz="914400" rtl="0" eaLnBrk="1" fontAlgn="base" latinLnBrk="0" hangingPunct="1">
              <a:lnSpc>
                <a:spcPct val="100000"/>
              </a:lnSpc>
              <a:spcBef>
                <a:spcPct val="0"/>
              </a:spcBef>
              <a:spcAft>
                <a:spcPct val="0"/>
              </a:spcAft>
              <a:buClrTx/>
              <a:buSzTx/>
              <a:buFontTx/>
              <a:buNone/>
            </a:pPr>
            <a:r>
              <a:rPr kumimoji="0"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4、自愿合法调解的原则</a:t>
            </a:r>
            <a:endParaRPr kumimoji="0"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33350" algn="l" defTabSz="914400" rtl="0" eaLnBrk="1" fontAlgn="base" latinLnBrk="0" hangingPunct="1">
              <a:lnSpc>
                <a:spcPct val="100000"/>
              </a:lnSpc>
              <a:spcBef>
                <a:spcPct val="0"/>
              </a:spcBef>
              <a:spcAft>
                <a:spcPct val="0"/>
              </a:spcAft>
              <a:buClrTx/>
              <a:buSzTx/>
              <a:buFontTx/>
              <a:buNone/>
            </a:pPr>
            <a:r>
              <a:rPr kumimoji="0"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5、辩论原则</a:t>
            </a:r>
            <a:endParaRPr kumimoji="0"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33350" algn="l" defTabSz="914400" rtl="0" eaLnBrk="1" fontAlgn="base" latinLnBrk="0" hangingPunct="1">
              <a:lnSpc>
                <a:spcPct val="100000"/>
              </a:lnSpc>
              <a:spcBef>
                <a:spcPct val="0"/>
              </a:spcBef>
              <a:spcAft>
                <a:spcPct val="0"/>
              </a:spcAft>
              <a:buClrTx/>
              <a:buSzTx/>
              <a:buFontTx/>
              <a:buNone/>
            </a:pPr>
            <a:r>
              <a:rPr kumimoji="0"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6、处分原则</a:t>
            </a:r>
            <a:endParaRPr kumimoji="0"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pP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a:bodyPr>
          <a:lstStyle/>
          <a:p>
            <a:r>
              <a:rPr lang="zh-CN" altLang="zh-CN" sz="4000" b="1" dirty="0" smtClean="0"/>
              <a:t>第三节</a:t>
            </a:r>
            <a:r>
              <a:rPr lang="en-US" altLang="zh-CN" sz="4000" b="1" dirty="0" smtClean="0"/>
              <a:t>  </a:t>
            </a:r>
            <a:r>
              <a:rPr lang="zh-CN" altLang="zh-CN" sz="4000" b="1" dirty="0" smtClean="0"/>
              <a:t>合伙企业法</a:t>
            </a:r>
            <a:endParaRPr lang="zh-CN" altLang="en-US" dirty="0"/>
          </a:p>
        </p:txBody>
      </p:sp>
      <p:sp>
        <p:nvSpPr>
          <p:cNvPr id="1025" name="Rectangle 1"/>
          <p:cNvSpPr>
            <a:spLocks noChangeArrowheads="1"/>
          </p:cNvSpPr>
          <p:nvPr/>
        </p:nvSpPr>
        <p:spPr bwMode="auto">
          <a:xfrm>
            <a:off x="857224" y="1080706"/>
            <a:ext cx="7854728" cy="612394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退伙是指合伙人退出合伙企业，丧失合伙人资格的行为。退伙分为自愿退伙、法定退伙和除名退伙三种。自愿退伙是指合伙人不愿继续参与合伙事务而自愿申请退出合伙企业，丧失合伙人资格的行为。法定退伙是指合伙人由于发生法定事由而退出合伙企业，丧失合伙人资格的行为。除名退伙是指合伙人因违反合伙宗旨或合伙协议的约定事由，经其他合伙人一致决定强制其退出合伙企业的行为。</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合伙企业约定经营期限的，在以下情况下，发生自愿退伙：（1）合伙协议约定的退伙事由出现；（2）经全体合伙人同意；（3）发生合伙人难以继续参加合伙的事由；（4）其他合伙人严重违反合伙协议约定的义务。</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64897" name="Rectangle 1"/>
          <p:cNvSpPr>
            <a:spLocks noChangeArrowheads="1"/>
          </p:cNvSpPr>
          <p:nvPr/>
        </p:nvSpPr>
        <p:spPr bwMode="auto">
          <a:xfrm>
            <a:off x="1187624" y="60167"/>
            <a:ext cx="7596336" cy="698563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133350" algn="l" defTabSz="914400" rtl="0" eaLnBrk="1" fontAlgn="base" latinLnBrk="0" hangingPunct="1">
              <a:lnSpc>
                <a:spcPct val="100000"/>
              </a:lnSpc>
              <a:spcBef>
                <a:spcPct val="0"/>
              </a:spcBef>
              <a:spcAft>
                <a:spcPct val="0"/>
              </a:spcAft>
              <a:buClrTx/>
              <a:buSzTx/>
              <a:buFontTx/>
              <a:buNone/>
            </a:pPr>
            <a:endParaRPr kumimoji="0" lang="zh-CN" sz="28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33350" algn="l" defTabSz="914400" rtl="0" eaLnBrk="1" fontAlgn="base" latinLnBrk="0" hangingPunct="1">
              <a:lnSpc>
                <a:spcPct val="100000"/>
              </a:lnSpc>
              <a:spcBef>
                <a:spcPct val="0"/>
              </a:spcBef>
              <a:spcAft>
                <a:spcPct val="0"/>
              </a:spcAft>
              <a:buClrTx/>
              <a:buSzTx/>
              <a:buFontTx/>
              <a:buNone/>
            </a:pPr>
            <a:endParaRPr kumimoji="0" lang="zh-CN" sz="28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3335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三、经济诉讼的基本制度</a:t>
            </a:r>
            <a:endParaRPr kumimoji="0" lang="zh-CN" sz="28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3335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1、合议制度</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3335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2、回避制度</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3335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3、公开审判制度</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3335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4、两审终审制</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3335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四、经济诉讼的管辖</a:t>
            </a:r>
            <a:endParaRPr kumimoji="0" lang="zh-CN" sz="28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3335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（一）管辖的概念</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3335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经济诉讼的管辖是指各级人民法院和同级人民法院之间，受理第一审民事、经济案件的分工和权限。</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3335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（二）管辖的分类</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3335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我国的诉讼管辖主要有：级别管辖、地域管辖、移送管辖、指定管辖。</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133350" algn="l" defTabSz="914400" rtl="0" eaLnBrk="1" fontAlgn="base" latinLnBrk="0" hangingPunct="1">
              <a:lnSpc>
                <a:spcPct val="100000"/>
              </a:lnSpc>
              <a:spcBef>
                <a:spcPct val="0"/>
              </a:spcBef>
              <a:spcAft>
                <a:spcPct val="0"/>
              </a:spcAft>
              <a:buClrTx/>
              <a:buSzTx/>
              <a:buFontTx/>
              <a:buNone/>
            </a:pP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65921" name="Rectangle 1"/>
          <p:cNvSpPr>
            <a:spLocks noChangeArrowheads="1"/>
          </p:cNvSpPr>
          <p:nvPr/>
        </p:nvSpPr>
        <p:spPr bwMode="auto">
          <a:xfrm>
            <a:off x="1169085" y="1656602"/>
            <a:ext cx="7812360" cy="495427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rPr>
              <a:t>五、经济审判和执行程序</a:t>
            </a:r>
            <a:endParaRPr kumimoji="0" lang="zh-CN" sz="2800" b="0" i="0" u="none" strike="noStrike" cap="none" normalizeH="0" baseline="0" dirty="0" smtClean="0">
              <a:ln>
                <a:noFill/>
              </a:ln>
              <a:solidFill>
                <a:schemeClr val="accent5"/>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审判程序是人民法院审理民事与经济纠纷案件所适用的程序，包括第一审程序、第二审程序和审判监督程序。审判程序的意义在于保障人民法院查明事实、分清是非，依法确认权利义务关系，正确作出判决。</a:t>
            </a:r>
            <a:endPar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（一）第一审程序</a:t>
            </a:r>
            <a:endPar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1.第一审普通程序</a:t>
            </a:r>
            <a:endPar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包括以下几个阶段：</a:t>
            </a:r>
            <a:endPar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（1）起诉和受理</a:t>
            </a:r>
            <a:endPar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（2）审理前的准备</a:t>
            </a:r>
            <a:endPar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（3）调解</a:t>
            </a:r>
            <a:endPar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（4）开庭审理</a:t>
            </a:r>
            <a:endPar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简易程序</a:t>
            </a:r>
            <a:endPar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66945" name="Rectangle 1"/>
          <p:cNvSpPr>
            <a:spLocks noChangeArrowheads="1"/>
          </p:cNvSpPr>
          <p:nvPr/>
        </p:nvSpPr>
        <p:spPr bwMode="auto">
          <a:xfrm>
            <a:off x="1187624" y="333544"/>
            <a:ext cx="7740352" cy="612394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（二）第二审程序</a:t>
            </a:r>
            <a:endParaRPr kumimoji="0" lang="zh-CN" sz="28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第二审程序是指上一级人民法院根据当事人的上诉，就下级人民法院的一审判决和裁定，在其发生法律效力前，对案件进行重新审理的程序。</a:t>
            </a:r>
            <a:endPar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（三）审判监督程序</a:t>
            </a:r>
            <a:endParaRPr kumimoji="0" lang="zh-CN" sz="28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审判监督程序是指人民法院对已经发生法律效力的判决、裁定认为在认定事实上或者适用法律上确有错误，对案件依法进行重审的一种审判程序。</a:t>
            </a:r>
            <a:endPar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rPr>
              <a:t>（四）执行程序</a:t>
            </a:r>
            <a:endParaRPr kumimoji="0" lang="zh-CN" sz="2800" b="1" i="0" u="none" strike="noStrike" cap="none" normalizeH="0" baseline="0" dirty="0" smtClean="0">
              <a:ln>
                <a:noFill/>
              </a:ln>
              <a:solidFill>
                <a:schemeClr val="accent5"/>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对已经发生法律效力的调解书、裁定书和判决书当事人必须执行。有义务执行的一方当事人拒不执行的，另一方有权请求人民法院强制执行，以保护自己的合法权益。</a:t>
            </a:r>
            <a:endParaRPr kumimoji="0" lang="zh-CN" sz="28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a:bodyPr>
          <a:lstStyle/>
          <a:p>
            <a:r>
              <a:rPr lang="zh-CN" altLang="zh-CN" sz="4000" b="1" dirty="0" smtClean="0"/>
              <a:t>第三节</a:t>
            </a:r>
            <a:r>
              <a:rPr lang="en-US" altLang="zh-CN" sz="4000" b="1" dirty="0" smtClean="0"/>
              <a:t>  </a:t>
            </a:r>
            <a:r>
              <a:rPr lang="zh-CN" altLang="zh-CN" sz="4000" b="1" dirty="0" smtClean="0"/>
              <a:t>合伙企业法</a:t>
            </a:r>
            <a:endParaRPr lang="zh-CN" altLang="en-US" dirty="0"/>
          </a:p>
        </p:txBody>
      </p:sp>
      <p:sp>
        <p:nvSpPr>
          <p:cNvPr id="1025" name="Rectangle 1"/>
          <p:cNvSpPr>
            <a:spLocks noChangeArrowheads="1"/>
          </p:cNvSpPr>
          <p:nvPr/>
        </p:nvSpPr>
        <p:spPr bwMode="auto">
          <a:xfrm>
            <a:off x="857224" y="1727136"/>
            <a:ext cx="7854728" cy="483108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合伙人在以下情况下，发生法定退伙：（1）合伙人死亡或被宣告死亡；（2）被依法宣告为无民事行为能力人；（3）个人丧失偿债能力；（4）法律规定或合伙人协议约定，合伙人必须具有相关资格而丧失该资格；（5）被人民法院强制执行其在合伙企业中的全部财产份额。</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合伙人在以下情况下，发生除名退伙：（1）未履行出资义务；（2）因故意或重大过失给合伙企业造成损失；（3）执行合伙企业事务时有不正当行为；（4）合伙协议约定的事由。</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a:bodyPr>
          <a:lstStyle/>
          <a:p>
            <a:r>
              <a:rPr lang="zh-CN" altLang="zh-CN" sz="4000" b="1" dirty="0" smtClean="0"/>
              <a:t>第三节</a:t>
            </a:r>
            <a:r>
              <a:rPr lang="en-US" altLang="zh-CN" sz="4000" b="1" dirty="0" smtClean="0"/>
              <a:t>  </a:t>
            </a:r>
            <a:r>
              <a:rPr lang="zh-CN" altLang="zh-CN" sz="4000" b="1" dirty="0" smtClean="0"/>
              <a:t>合伙企业法</a:t>
            </a:r>
            <a:endParaRPr lang="zh-CN" altLang="en-US" dirty="0"/>
          </a:p>
        </p:txBody>
      </p:sp>
      <p:sp>
        <p:nvSpPr>
          <p:cNvPr id="1025" name="Rectangle 1"/>
          <p:cNvSpPr>
            <a:spLocks noChangeArrowheads="1"/>
          </p:cNvSpPr>
          <p:nvPr/>
        </p:nvSpPr>
        <p:spPr bwMode="auto">
          <a:xfrm>
            <a:off x="857224" y="1696339"/>
            <a:ext cx="7854728" cy="48926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退伙的法律后果：（1）退伙人丧失合伙人资格；（2）退伙人或合伙人的继承人有权请求其他合伙人按照退伙时合伙企业的财产状况进行结算，退还退伙人的财产份额；（3）退伙人退出合伙企业时，合伙企业的财产少于合伙企业的债务的，退伙人应当依照合伙协议约定的比例分担亏损，合伙协议未约定比例的，由各合伙人平均分担亏损；（4）合伙人死亡或被宣告死亡的，对该合伙人在合伙企业中的财产份额享有合法继承权的继承人依合伙协议的约定或经全体合伙人同意，从继承之日起取得该合伙企业的合伙人资格；（5）退伙人应对其退出合伙企业前已经发生的债务，与其他合伙人承担连带责任；因合伙人的退伙导致合伙企业合伙人数不足两人的，合伙企业随之终止。</a:t>
            </a: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a:bodyPr>
          <a:lstStyle/>
          <a:p>
            <a:r>
              <a:rPr lang="zh-CN" altLang="zh-CN" sz="4000" b="1" dirty="0" smtClean="0"/>
              <a:t>第三节</a:t>
            </a:r>
            <a:r>
              <a:rPr lang="en-US" altLang="zh-CN" sz="4000" b="1" dirty="0" smtClean="0"/>
              <a:t>  </a:t>
            </a:r>
            <a:r>
              <a:rPr lang="zh-CN" altLang="zh-CN" sz="4000" b="1" dirty="0" smtClean="0"/>
              <a:t>合伙企业法</a:t>
            </a:r>
            <a:endParaRPr lang="zh-CN" altLang="en-US" dirty="0"/>
          </a:p>
        </p:txBody>
      </p:sp>
      <p:sp>
        <p:nvSpPr>
          <p:cNvPr id="1025" name="Rectangle 1"/>
          <p:cNvSpPr>
            <a:spLocks noChangeArrowheads="1"/>
          </p:cNvSpPr>
          <p:nvPr/>
        </p:nvSpPr>
        <p:spPr bwMode="auto">
          <a:xfrm>
            <a:off x="857224" y="1296289"/>
            <a:ext cx="7854728" cy="56927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（六）特殊的普通合伙企业</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特殊普通合伙企业是指以专业知识和专门技能为客户提供有偿服务的专业服务机构。《合伙企业法》对特殊的普通合伙企业有专门规定，主要体现在责任承担与风险基金两方面。</a:t>
            </a: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1、责任承担</a:t>
            </a: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    特殊的普通合伙企业的一个合伙人或者数个合伙人在执业活动中因故意或者重大过失造成合伙企业债务的，应当承担无限责任或者无限连带责任，其他合伙人以其在合伙企业中的财产份额为限承担责任。合伙人在执业活动中非因故意或重大过失造成的合伙企业债务以及合伙企业的其他债务，由全体合伙人承担无限连带责任。</a:t>
            </a: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2、风险基金</a:t>
            </a: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    特殊的普通合伙企业应当建立执业风险基金，办理职业保险。</a:t>
            </a: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a:bodyPr>
          <a:lstStyle/>
          <a:p>
            <a:r>
              <a:rPr lang="zh-CN" altLang="zh-CN" sz="4000" b="1" dirty="0" smtClean="0"/>
              <a:t>第三节</a:t>
            </a:r>
            <a:r>
              <a:rPr lang="en-US" altLang="zh-CN" sz="4000" b="1" dirty="0" smtClean="0"/>
              <a:t>  </a:t>
            </a:r>
            <a:r>
              <a:rPr lang="zh-CN" altLang="zh-CN" sz="4000" b="1" dirty="0" smtClean="0"/>
              <a:t>合伙企业法</a:t>
            </a:r>
            <a:endParaRPr lang="zh-CN" altLang="en-US" dirty="0"/>
          </a:p>
        </p:txBody>
      </p:sp>
      <p:sp>
        <p:nvSpPr>
          <p:cNvPr id="1025" name="Rectangle 1"/>
          <p:cNvSpPr>
            <a:spLocks noChangeArrowheads="1"/>
          </p:cNvSpPr>
          <p:nvPr/>
        </p:nvSpPr>
        <p:spPr bwMode="auto">
          <a:xfrm>
            <a:off x="857224" y="1080706"/>
            <a:ext cx="7854728" cy="612394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三、有限合伙企业</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  （一）有限合伙企业的设立</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    有限合伙企业是指由普通合伙人和有限合伙人组成，其中普通合伙人对合伙企业债务承担无限连带责任，有限合伙人以其认缴的出资额为限对合伙企业债务承担责任。</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1、有限合伙企业的合伙人人数</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   《合伙企业法》规定，有限合伙人必须有2人以上50个以下的合伙人，至少应当有一个普通合伙人。</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2、对有限合伙企业的公示要求</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3、有限合伙人的权利</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4、有限合伙人有限责任的免除</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    </a:t>
            </a:r>
            <a:endParaRPr lang="en-US" alt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a:bodyPr>
          <a:lstStyle/>
          <a:p>
            <a:r>
              <a:rPr lang="zh-CN" altLang="zh-CN" sz="4000" b="1" dirty="0" smtClean="0"/>
              <a:t>第三节</a:t>
            </a:r>
            <a:r>
              <a:rPr lang="en-US" altLang="zh-CN" sz="4000" b="1" dirty="0" smtClean="0"/>
              <a:t>  </a:t>
            </a:r>
            <a:r>
              <a:rPr lang="zh-CN" altLang="zh-CN" sz="4000" b="1" dirty="0" smtClean="0"/>
              <a:t>合伙企业法</a:t>
            </a:r>
            <a:endParaRPr lang="zh-CN" altLang="en-US" dirty="0"/>
          </a:p>
        </p:txBody>
      </p:sp>
      <p:sp>
        <p:nvSpPr>
          <p:cNvPr id="1025" name="Rectangle 1"/>
          <p:cNvSpPr>
            <a:spLocks noChangeArrowheads="1"/>
          </p:cNvSpPr>
          <p:nvPr/>
        </p:nvSpPr>
        <p:spPr bwMode="auto">
          <a:xfrm>
            <a:off x="857224" y="1634744"/>
            <a:ext cx="7854728" cy="501586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四、合伙企业的解散和清算</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（一）合伙企业的解散</a:t>
            </a: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合伙企业的解散是指合伙人自愿或因法律规定消灭合伙企业的法律人格。根据《合伙企业法》第85条规定，合伙企业有下列情形之一的，应当解散：</a:t>
            </a: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（1）合伙期限届满，合伙人决定不再经营；</a:t>
            </a: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（2）合伙协议约定的解散事由出现；</a:t>
            </a: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（3）全体合伙人决定解散；</a:t>
            </a: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（4）合伙人已不具备法定人数满三十天；</a:t>
            </a: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（5）合伙协议约定的合伙目的已经实现或者无法实现；</a:t>
            </a: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（6）依法被吊销营业执照、责令关闭或者被撤销；</a:t>
            </a: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（7）法律、行政法规规定的其他原因。</a:t>
            </a: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0171" y="819452"/>
            <a:ext cx="8136904" cy="7447280"/>
          </a:xfrm>
          <a:prstGeom prst="rect">
            <a:avLst/>
          </a:prstGeom>
        </p:spPr>
        <p:txBody>
          <a:bodyPr wrap="square">
            <a:spAutoFit/>
          </a:bodyPr>
          <a:lstStyle/>
          <a:p>
            <a:r>
              <a:rPr lang="en-US" altLang="zh-CN" sz="2000" dirty="0" smtClean="0"/>
              <a:t> </a:t>
            </a:r>
            <a:endParaRPr lang="en-US" altLang="zh-CN" sz="2000" dirty="0" smtClean="0"/>
          </a:p>
          <a:p>
            <a:endParaRPr lang="en-US" altLang="zh-CN" sz="2000" dirty="0" smtClean="0"/>
          </a:p>
          <a:p>
            <a:r>
              <a:rPr lang="zh-CN" altLang="zh-CN" sz="2000" dirty="0" smtClean="0"/>
              <a:t>经济法概念至今为止尚无定论，但经济法学科是普遍得到认可的，它实际上是社会经济集中和垄断的产物，是国家干预经济生活的具体表现。</a:t>
            </a:r>
            <a:endParaRPr lang="zh-CN" altLang="zh-CN" sz="2000" dirty="0" smtClean="0"/>
          </a:p>
          <a:p>
            <a:r>
              <a:rPr lang="zh-CN" altLang="zh-CN" sz="2000" dirty="0" smtClean="0"/>
              <a:t>经济法是调整国家在经济管理和协调发展经济活动过程中所发生的经济关系的法律规范的总称。</a:t>
            </a:r>
            <a:endParaRPr lang="en-US" altLang="zh-CN" sz="2000" dirty="0" smtClean="0"/>
          </a:p>
          <a:p>
            <a:endParaRPr lang="en-US" altLang="zh-CN" sz="2000" b="1" dirty="0" smtClean="0"/>
          </a:p>
          <a:p>
            <a:endParaRPr lang="en-US" altLang="zh-CN" sz="2000" b="1" dirty="0" smtClean="0"/>
          </a:p>
          <a:p>
            <a:r>
              <a:rPr lang="zh-CN" altLang="zh-CN" sz="2800" b="1" dirty="0" smtClean="0">
                <a:solidFill>
                  <a:schemeClr val="accent5"/>
                </a:solidFill>
              </a:rPr>
              <a:t>二、经济法的概念和调整对象</a:t>
            </a:r>
            <a:endParaRPr lang="en-US" altLang="zh-CN" sz="2800" b="1" dirty="0" smtClean="0">
              <a:solidFill>
                <a:schemeClr val="accent5"/>
              </a:solidFill>
            </a:endParaRPr>
          </a:p>
          <a:p>
            <a:endParaRPr lang="zh-CN" altLang="zh-CN" sz="2000" b="1" dirty="0" smtClean="0"/>
          </a:p>
          <a:p>
            <a:r>
              <a:rPr lang="en-US" altLang="zh-CN" sz="2000" b="1" dirty="0" smtClean="0"/>
              <a:t>    </a:t>
            </a:r>
            <a:r>
              <a:rPr lang="zh-CN" altLang="zh-CN" sz="2000" dirty="0" smtClean="0"/>
              <a:t>经济法是指调整国家在管理与协调经济运行过程中发生的经济关系的法律规范的总称。根据前面给出的含义，经济法的调整对象是国家需要干预的特定经济关系，具体来说主要包括：</a:t>
            </a:r>
            <a:endParaRPr lang="zh-CN" altLang="zh-CN" sz="2000" dirty="0" smtClean="0"/>
          </a:p>
          <a:p>
            <a:r>
              <a:rPr lang="zh-CN" altLang="zh-CN" sz="2400" dirty="0" smtClean="0">
                <a:solidFill>
                  <a:schemeClr val="accent5"/>
                </a:solidFill>
              </a:rPr>
              <a:t>（一）市场主体调控关系</a:t>
            </a:r>
            <a:endParaRPr lang="zh-CN" altLang="zh-CN" sz="2400" dirty="0" smtClean="0">
              <a:solidFill>
                <a:schemeClr val="accent5"/>
              </a:solidFill>
            </a:endParaRPr>
          </a:p>
          <a:p>
            <a:r>
              <a:rPr lang="zh-CN" altLang="zh-CN" sz="2000" dirty="0" smtClean="0"/>
              <a:t>  市场主体调控关系是指国家在对市场主体的活动进行管理，以及市场主体自身运行过程中所发生的经济关系。其中市场主体如企业（公司、合伙、独资企业等）、个体工商户、公民个人等。</a:t>
            </a:r>
            <a:endParaRPr lang="zh-CN" altLang="zh-CN" sz="2000" dirty="0" smtClean="0"/>
          </a:p>
          <a:p>
            <a:endParaRPr lang="en-US" altLang="zh-CN" dirty="0" smtClean="0"/>
          </a:p>
          <a:p>
            <a:endParaRPr lang="zh-CN" altLang="zh-CN" dirty="0" smtClean="0"/>
          </a:p>
          <a:p>
            <a:endParaRPr lang="zh-CN" altLang="zh-CN" dirty="0" smtClean="0"/>
          </a:p>
          <a:p>
            <a:endParaRPr lang="en-US" altLang="zh-CN" dirty="0" smtClean="0"/>
          </a:p>
          <a:p>
            <a:endParaRPr lang="en-US" altLang="zh-CN" dirty="0" smtClean="0"/>
          </a:p>
          <a:p>
            <a:endParaRPr lang="en-US" altLang="zh-CN" dirty="0" smtClean="0"/>
          </a:p>
          <a:p>
            <a:endParaRPr lang="zh-CN" altLang="zh-C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a:bodyPr>
          <a:lstStyle/>
          <a:p>
            <a:r>
              <a:rPr lang="zh-CN" altLang="zh-CN" sz="4000" b="1" dirty="0" smtClean="0"/>
              <a:t>第三节</a:t>
            </a:r>
            <a:r>
              <a:rPr lang="en-US" altLang="zh-CN" sz="4000" b="1" dirty="0" smtClean="0"/>
              <a:t>  </a:t>
            </a:r>
            <a:r>
              <a:rPr lang="zh-CN" altLang="zh-CN" sz="4000" b="1" dirty="0" smtClean="0"/>
              <a:t>合伙企业法</a:t>
            </a:r>
            <a:endParaRPr lang="zh-CN" altLang="en-US" dirty="0"/>
          </a:p>
        </p:txBody>
      </p:sp>
      <p:sp>
        <p:nvSpPr>
          <p:cNvPr id="1025" name="Rectangle 1"/>
          <p:cNvSpPr>
            <a:spLocks noChangeArrowheads="1"/>
          </p:cNvSpPr>
          <p:nvPr/>
        </p:nvSpPr>
        <p:spPr bwMode="auto">
          <a:xfrm>
            <a:off x="857224" y="1942719"/>
            <a:ext cx="7854728" cy="439991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（二）合伙企业的清算</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合伙企业的清算是指在合伙企业被决定解散后，由各合伙人了结合伙事务、收取债权、偿还债务，清理出剩余财产分配给各合伙人，以便消灭合伙企业的法律人格的法律程序。无论何种原因解散，都发生对合伙财产的清算。</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1、确定清算人</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2、通知和公告债权人</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3、剩余财产的分配</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4、编制清算报告并办理注销登记</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a:bodyPr>
          <a:lstStyle/>
          <a:p>
            <a:r>
              <a:rPr lang="zh-CN" altLang="zh-CN" sz="4000" b="1" dirty="0" smtClean="0"/>
              <a:t>第四节</a:t>
            </a:r>
            <a:r>
              <a:rPr lang="en-US" altLang="zh-CN" sz="4000" b="1" dirty="0" smtClean="0"/>
              <a:t>  </a:t>
            </a:r>
            <a:r>
              <a:rPr lang="zh-CN" altLang="zh-CN" sz="4000" b="1" dirty="0" smtClean="0"/>
              <a:t>外商投资企业法</a:t>
            </a:r>
            <a:endParaRPr lang="zh-CN" altLang="en-US" dirty="0"/>
          </a:p>
        </p:txBody>
      </p:sp>
      <p:sp>
        <p:nvSpPr>
          <p:cNvPr id="1025" name="Rectangle 1"/>
          <p:cNvSpPr>
            <a:spLocks noChangeArrowheads="1"/>
          </p:cNvSpPr>
          <p:nvPr/>
        </p:nvSpPr>
        <p:spPr bwMode="auto">
          <a:xfrm>
            <a:off x="857224" y="1080706"/>
            <a:ext cx="7854728" cy="612394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一、外商投资企业法概述</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（一）外商投资企业的概念及特征</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外商投资企业，是指外国的公司、企业、其他经济组织或个人依照中国法律在中国境内单独投资或与中国投资者共同投资设立的中外合资企业、中外合作企业和外资企业等企业。</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外商投资企业具有以下特征：</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1.外商投资企业是外国投资者，包括外国企业和其他经济组织或个人参与或独立设立的企业，企业的部分资本或者全部资本属于外国投资者。</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2.外商投资企业是外国投资者以直接投资方式设立的企业。。</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3.外商投资企业是依照中国法律、在中国境内设立，企业具有中国国籍，而非外国企业。</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a:bodyPr>
          <a:lstStyle/>
          <a:p>
            <a:r>
              <a:rPr lang="zh-CN" altLang="zh-CN" sz="4000" b="1" dirty="0" smtClean="0"/>
              <a:t>第四节</a:t>
            </a:r>
            <a:r>
              <a:rPr lang="en-US" altLang="zh-CN" sz="4000" b="1" dirty="0" smtClean="0"/>
              <a:t>  </a:t>
            </a:r>
            <a:r>
              <a:rPr lang="zh-CN" altLang="zh-CN" sz="4000" b="1" dirty="0" smtClean="0"/>
              <a:t>外商投资企业法</a:t>
            </a:r>
            <a:endParaRPr lang="zh-CN" altLang="en-US" dirty="0"/>
          </a:p>
        </p:txBody>
      </p:sp>
      <p:sp>
        <p:nvSpPr>
          <p:cNvPr id="1025" name="Rectangle 1"/>
          <p:cNvSpPr>
            <a:spLocks noChangeArrowheads="1"/>
          </p:cNvSpPr>
          <p:nvPr/>
        </p:nvSpPr>
        <p:spPr bwMode="auto">
          <a:xfrm>
            <a:off x="857224" y="1080706"/>
            <a:ext cx="7854728" cy="612394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（二）外商投资企业法的概念</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外商投资企业法从狭义上讲，是指我国现行的《中华人民共和国中外合资经营企业法》</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中华人民共和国中外合作经营企业法》《中华人民共和国外资企业法》。从广义上讲是指调整外商投资企业在设立、组织、经营、终止和解散等过程中所发生的经济关系的法律规范的总称，主要调整包括外商投资企业在审批、设立登记、税收等方面与国家机关之间发生的管理关系；在我国境内境外与其他经济组织之间发生的经济关系；外商投资企业的内部组织关系等。包括《中华人民共和国公司法》《中外合资经营企业法实施条例》《外资企业法实施细则》，还包括与此有密切关系的其他法规和国际条约。</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a:bodyPr>
          <a:lstStyle/>
          <a:p>
            <a:r>
              <a:rPr lang="zh-CN" altLang="zh-CN" sz="4000" b="1" dirty="0" smtClean="0"/>
              <a:t>第四节</a:t>
            </a:r>
            <a:r>
              <a:rPr lang="en-US" altLang="zh-CN" sz="4000" b="1" dirty="0" smtClean="0"/>
              <a:t>  </a:t>
            </a:r>
            <a:r>
              <a:rPr lang="zh-CN" altLang="zh-CN" sz="4000" b="1" dirty="0" smtClean="0"/>
              <a:t>外商投资企业法</a:t>
            </a:r>
            <a:endParaRPr lang="zh-CN" altLang="en-US" dirty="0"/>
          </a:p>
        </p:txBody>
      </p:sp>
      <p:sp>
        <p:nvSpPr>
          <p:cNvPr id="1025" name="Rectangle 1"/>
          <p:cNvSpPr>
            <a:spLocks noChangeArrowheads="1"/>
          </p:cNvSpPr>
          <p:nvPr/>
        </p:nvSpPr>
        <p:spPr bwMode="auto">
          <a:xfrm>
            <a:off x="857224" y="711454"/>
            <a:ext cx="7854728" cy="686244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二、中外合资经营企业法</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（一）中外合资经营企业法概述</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中外合资经营企业(以下简称合营企业）是指由中外合营者（中国的企业或其他经济组织同外国的企业、其他经济组织或个人）根据中国法律的规定，按照平等互利的原则，经中国政府批准，在中国境内共同投资、共同经营、共负盈亏、共担风险的企业。</a:t>
            </a: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 合营企业的特征：</a:t>
            </a: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(1）合营企业的主体双方是外国投资者和中国投资者。同时我国的港、澳、台地区视同外国。</a:t>
            </a: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(2）合营企业的组织形式为有限责任公司。</a:t>
            </a: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(3）合营企业作为有限责任公司，属于中国法人，具有独立的法律人格。</a:t>
            </a: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(4）董事会是最高权力机关，实行董事会领导下的经理负责制。</a:t>
            </a: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(5）合营企业为股权式合营企业，中外合营者投资或提供的条件，折算成股份，合作各方的权利、义务是依照合营合同的约定按照出资比例对企业共担风险，共负盈亏。</a:t>
            </a: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a:bodyPr>
          <a:lstStyle/>
          <a:p>
            <a:r>
              <a:rPr lang="zh-CN" altLang="zh-CN" sz="4000" b="1" dirty="0" smtClean="0"/>
              <a:t>第四节</a:t>
            </a:r>
            <a:r>
              <a:rPr lang="en-US" altLang="zh-CN" sz="4000" b="1" dirty="0" smtClean="0"/>
              <a:t>  </a:t>
            </a:r>
            <a:r>
              <a:rPr lang="zh-CN" altLang="zh-CN" sz="4000" b="1" dirty="0" smtClean="0"/>
              <a:t>外商投资企业法</a:t>
            </a:r>
            <a:endParaRPr lang="zh-CN" altLang="en-US" dirty="0"/>
          </a:p>
        </p:txBody>
      </p:sp>
      <p:sp>
        <p:nvSpPr>
          <p:cNvPr id="1025" name="Rectangle 1"/>
          <p:cNvSpPr>
            <a:spLocks noChangeArrowheads="1"/>
          </p:cNvSpPr>
          <p:nvPr/>
        </p:nvSpPr>
        <p:spPr bwMode="auto">
          <a:xfrm>
            <a:off x="857224" y="1665541"/>
            <a:ext cx="7854728" cy="495427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（二）合营企业的设立</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1.合营企业的设立条件</a:t>
            </a: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在中国境内设立的合营企业，应当能够促进中国经济的发展和科学技术水平的提高，有利于社会主义现代化建设。国家鼓励、允许、限制或禁止设立合营企业的行业，按照国家指导外商投资方向的规定及外商投资产业指导目录执行。根据《合营企业法实施条例》第4条规定，申请设立合营企业有下列情形之一的，不予批准：(1）有损中国主权的。(2）违反中国法律的。(3）造成环境污染的。(4）签订的协议、合同、章程明显不公平，损害合营一方权益的。</a:t>
            </a: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2.合营企业的设立程序</a:t>
            </a: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合营企业的设立程序要经过申请、审批、登记三个步骤。</a:t>
            </a: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a:bodyPr>
          <a:lstStyle/>
          <a:p>
            <a:r>
              <a:rPr lang="zh-CN" altLang="zh-CN" sz="4000" b="1" dirty="0" smtClean="0"/>
              <a:t>第四节</a:t>
            </a:r>
            <a:r>
              <a:rPr lang="en-US" altLang="zh-CN" sz="4000" b="1" dirty="0" smtClean="0"/>
              <a:t>  </a:t>
            </a:r>
            <a:r>
              <a:rPr lang="zh-CN" altLang="zh-CN" sz="4000" b="1" dirty="0" smtClean="0"/>
              <a:t>外商投资企业法</a:t>
            </a:r>
            <a:endParaRPr lang="zh-CN" altLang="en-US" dirty="0"/>
          </a:p>
        </p:txBody>
      </p:sp>
      <p:sp>
        <p:nvSpPr>
          <p:cNvPr id="1025" name="Rectangle 1"/>
          <p:cNvSpPr>
            <a:spLocks noChangeArrowheads="1"/>
          </p:cNvSpPr>
          <p:nvPr/>
        </p:nvSpPr>
        <p:spPr bwMode="auto">
          <a:xfrm>
            <a:off x="857224" y="1727136"/>
            <a:ext cx="7854728" cy="483108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（三）合营企业的资本制度</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1.合营企业的注册资本和投资总额</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en-US" alt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2.合营企业各方的出资方式和出资期限</a:t>
            </a:r>
            <a:endParaRPr lang="en-US" alt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en-US" alt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（四）合营企业的组织机构</a:t>
            </a:r>
            <a:endParaRPr lang="en-US" alt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en-US" alt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合营企业的组织形式为有限责任公司，即合营企业以其拥有的全部资产对债务负责，而合营各方对企业的责任也仅以其各自认缴的出资额为限。合营企业的组织机构是董事会和经营管理机构，其实行董事会领导下的经理负责制。</a:t>
            </a:r>
            <a:endParaRPr lang="en-US" alt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en-US" alt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1.合营企业的董事会</a:t>
            </a:r>
            <a:endParaRPr lang="en-US" alt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en-US" alt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2.合营企业的经营管理机构</a:t>
            </a:r>
            <a:endParaRPr lang="en-US" alt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a:bodyPr>
          <a:lstStyle/>
          <a:p>
            <a:r>
              <a:rPr lang="zh-CN" altLang="zh-CN" sz="4000" b="1" dirty="0" smtClean="0"/>
              <a:t>第四节</a:t>
            </a:r>
            <a:r>
              <a:rPr lang="en-US" altLang="zh-CN" sz="4000" b="1" dirty="0" smtClean="0"/>
              <a:t>  </a:t>
            </a:r>
            <a:r>
              <a:rPr lang="zh-CN" altLang="zh-CN" sz="4000" b="1" dirty="0" smtClean="0"/>
              <a:t>外商投资企业法</a:t>
            </a:r>
            <a:endParaRPr lang="zh-CN" altLang="en-US" dirty="0"/>
          </a:p>
        </p:txBody>
      </p:sp>
      <p:sp>
        <p:nvSpPr>
          <p:cNvPr id="1025" name="Rectangle 1"/>
          <p:cNvSpPr>
            <a:spLocks noChangeArrowheads="1"/>
          </p:cNvSpPr>
          <p:nvPr/>
        </p:nvSpPr>
        <p:spPr bwMode="auto">
          <a:xfrm>
            <a:off x="857224" y="2373567"/>
            <a:ext cx="7854728" cy="353822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（五）合营企业的经营管理</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1.合营企业在中国法律、法规规定的范围内，有权自主地从事经营管理活动</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2.合营企业的利润分配</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（六）中外合资经营企业的期限、解散与清算</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1.中外合资企业的期限</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2.合营企业的解散</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3.合营企业的清算</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a:bodyPr>
          <a:lstStyle/>
          <a:p>
            <a:r>
              <a:rPr lang="zh-CN" altLang="zh-CN" sz="4000" b="1" dirty="0" smtClean="0"/>
              <a:t>第四节</a:t>
            </a:r>
            <a:r>
              <a:rPr lang="en-US" altLang="zh-CN" sz="4000" b="1" dirty="0" smtClean="0"/>
              <a:t>  </a:t>
            </a:r>
            <a:r>
              <a:rPr lang="zh-CN" altLang="zh-CN" sz="4000" b="1" dirty="0" smtClean="0"/>
              <a:t>外商投资企业法</a:t>
            </a:r>
            <a:endParaRPr lang="zh-CN" altLang="en-US" dirty="0"/>
          </a:p>
        </p:txBody>
      </p:sp>
      <p:sp>
        <p:nvSpPr>
          <p:cNvPr id="1025" name="Rectangle 1"/>
          <p:cNvSpPr>
            <a:spLocks noChangeArrowheads="1"/>
          </p:cNvSpPr>
          <p:nvPr/>
        </p:nvSpPr>
        <p:spPr bwMode="auto">
          <a:xfrm>
            <a:off x="857224" y="1296289"/>
            <a:ext cx="7854728" cy="56927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三、中外合作经营企业法</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（一）中外合作经营企业的概念及特征</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中外合作经营企业（简称合作企业）是指中国合作者与外国合作者依法在中国境内共同举办的，按合作企业合同的约定分配收益或者产品，分担风险和亏损的企业。</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合作企业的特征:</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1、合作企业属于契约式的外商投资企业</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2、合作企业的组织形式具有多样化的特点</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3、合作企业的组织结构与管理方式具有灵活多样的特征</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4、合作企业一般采取让外方先行回收投资的做法</a:t>
            </a:r>
            <a:endParaRPr lang="en-US" alt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a:bodyPr>
          <a:lstStyle/>
          <a:p>
            <a:r>
              <a:rPr lang="zh-CN" altLang="zh-CN" sz="4000" b="1" dirty="0" smtClean="0"/>
              <a:t>第四节</a:t>
            </a:r>
            <a:r>
              <a:rPr lang="en-US" altLang="zh-CN" sz="4000" b="1" dirty="0" smtClean="0"/>
              <a:t>  </a:t>
            </a:r>
            <a:r>
              <a:rPr lang="zh-CN" altLang="zh-CN" sz="4000" b="1" dirty="0" smtClean="0"/>
              <a:t>外商投资企业法</a:t>
            </a:r>
            <a:endParaRPr lang="zh-CN" altLang="en-US" dirty="0"/>
          </a:p>
        </p:txBody>
      </p:sp>
      <p:sp>
        <p:nvSpPr>
          <p:cNvPr id="1025" name="Rectangle 1"/>
          <p:cNvSpPr>
            <a:spLocks noChangeArrowheads="1"/>
          </p:cNvSpPr>
          <p:nvPr/>
        </p:nvSpPr>
        <p:spPr bwMode="auto">
          <a:xfrm>
            <a:off x="857224" y="1296289"/>
            <a:ext cx="7854728" cy="56927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（二）中外合作经营企业的设立</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我国鼓励举办产品出口或者技术先进的生产型合作企业。对损害国家主权或者社会公共利益；危害国家安全的；对环境造成污染损害的；有违反法律、行政法规或者国家产业政策的其他情形的不予批准。</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（三）中外合作企业的组织形式、注册资本和出资</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1、组织形式</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（1）法人型合作企业</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  (2）非法人型合作企业</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2、注册资本</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3、合作企业的出资</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a:bodyPr>
          <a:lstStyle/>
          <a:p>
            <a:r>
              <a:rPr lang="zh-CN" altLang="zh-CN" sz="4000" b="1" dirty="0" smtClean="0"/>
              <a:t>第四节</a:t>
            </a:r>
            <a:r>
              <a:rPr lang="en-US" altLang="zh-CN" sz="4000" b="1" dirty="0" smtClean="0"/>
              <a:t>  </a:t>
            </a:r>
            <a:r>
              <a:rPr lang="zh-CN" altLang="zh-CN" sz="4000" b="1" dirty="0" smtClean="0"/>
              <a:t>外商投资企业法</a:t>
            </a:r>
            <a:endParaRPr lang="zh-CN" altLang="en-US" dirty="0"/>
          </a:p>
        </p:txBody>
      </p:sp>
      <p:sp>
        <p:nvSpPr>
          <p:cNvPr id="1025" name="Rectangle 1"/>
          <p:cNvSpPr>
            <a:spLocks noChangeArrowheads="1"/>
          </p:cNvSpPr>
          <p:nvPr/>
        </p:nvSpPr>
        <p:spPr bwMode="auto">
          <a:xfrm>
            <a:off x="857224" y="1080706"/>
            <a:ext cx="7854728" cy="612394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（四）中外合作经营企业的管理形式与议事规则</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1、管理形式</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(1）董事会制</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(2）联合管理制</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(3）委托管理制</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2、议事规则</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合作企业的董事会会议或者联合管理委员会会议每年至少召开一次，由董事长或主任召集并主持。董事长或者主任因特殊原因不能履行职务时，由董事长或者主任指定副董事长、副主任或者其他董事、委员召集并主持。1/3以上董事或委员可以提议召开董事会会议或联合管理委员会会议。</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139136" cy="922114"/>
          </a:xfrm>
        </p:spPr>
        <p:txBody>
          <a:bodyPr/>
          <a:lstStyle/>
          <a:p>
            <a:endParaRPr lang="zh-CN" altLang="en-US" dirty="0"/>
          </a:p>
        </p:txBody>
      </p:sp>
      <p:sp>
        <p:nvSpPr>
          <p:cNvPr id="5" name="TextBox 4"/>
          <p:cNvSpPr txBox="1"/>
          <p:nvPr/>
        </p:nvSpPr>
        <p:spPr>
          <a:xfrm>
            <a:off x="755576" y="1348800"/>
            <a:ext cx="8388424" cy="5692775"/>
          </a:xfrm>
          <a:prstGeom prst="rect">
            <a:avLst/>
          </a:prstGeom>
          <a:noFill/>
        </p:spPr>
        <p:txBody>
          <a:bodyPr wrap="square" rtlCol="0">
            <a:spAutoFit/>
          </a:bodyPr>
          <a:lstStyle/>
          <a:p>
            <a:r>
              <a:rPr lang="zh-CN" altLang="zh-CN" sz="2800" dirty="0" smtClean="0">
                <a:solidFill>
                  <a:srgbClr val="0070C0"/>
                </a:solidFill>
              </a:rPr>
              <a:t>（二）市场运行调控关系</a:t>
            </a:r>
            <a:endParaRPr lang="zh-CN" altLang="zh-CN" sz="2800" dirty="0" smtClean="0">
              <a:solidFill>
                <a:srgbClr val="0070C0"/>
              </a:solidFill>
            </a:endParaRPr>
          </a:p>
          <a:p>
            <a:r>
              <a:rPr lang="zh-CN" altLang="zh-CN" sz="2800" dirty="0" smtClean="0">
                <a:solidFill>
                  <a:srgbClr val="0070C0"/>
                </a:solidFill>
              </a:rPr>
              <a:t> </a:t>
            </a:r>
            <a:r>
              <a:rPr lang="zh-CN" altLang="zh-CN" sz="2800" dirty="0" smtClean="0">
                <a:solidFill>
                  <a:schemeClr val="tx1"/>
                </a:solidFill>
              </a:rPr>
              <a:t> 市场运行调控关系是指国家为了建立市场经济秩序，维护国家、市场经营者和消费者的合法权益而干预市场所发生的经济关系。规范这些经济关系的法律有《反不正当竞争法》、《产品质量法》、《消费者权益保护法》等。</a:t>
            </a:r>
            <a:endParaRPr lang="zh-CN" altLang="zh-CN" sz="2800" dirty="0" smtClean="0">
              <a:solidFill>
                <a:schemeClr val="tx1"/>
              </a:solidFill>
            </a:endParaRPr>
          </a:p>
          <a:p>
            <a:r>
              <a:rPr lang="zh-CN" altLang="zh-CN" sz="2800" dirty="0" smtClean="0">
                <a:solidFill>
                  <a:schemeClr val="accent5"/>
                </a:solidFill>
              </a:rPr>
              <a:t>（三）宏观经济调控关系</a:t>
            </a:r>
            <a:endParaRPr lang="zh-CN" altLang="zh-CN" sz="2800" dirty="0" smtClean="0">
              <a:solidFill>
                <a:schemeClr val="accent5"/>
              </a:solidFill>
            </a:endParaRPr>
          </a:p>
          <a:p>
            <a:r>
              <a:rPr lang="zh-CN" altLang="zh-CN" sz="2800" dirty="0" smtClean="0">
                <a:solidFill>
                  <a:schemeClr val="accent5"/>
                </a:solidFill>
              </a:rPr>
              <a:t>  </a:t>
            </a:r>
            <a:r>
              <a:rPr lang="zh-CN" altLang="zh-CN" sz="2800" dirty="0" smtClean="0">
                <a:solidFill>
                  <a:schemeClr val="tx1"/>
                </a:solidFill>
              </a:rPr>
              <a:t>宏观经济调控关系是指国家从长远和社会公共利益出发，对关系国计民生的重大因素，在实行全局性的管理过程中，与其他社会组织之间发生的具有隶属性或指导性的社会经济关系。规范这些经济关系的法律有产业调节、计划、土地管理、金融证券监督等有关法律法规制度。</a:t>
            </a:r>
            <a:endParaRPr lang="zh-CN" altLang="zh-CN" sz="2800" dirty="0" smtClean="0">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a:bodyPr>
          <a:lstStyle/>
          <a:p>
            <a:r>
              <a:rPr lang="zh-CN" altLang="zh-CN" sz="4000" b="1" dirty="0" smtClean="0"/>
              <a:t>第四节</a:t>
            </a:r>
            <a:r>
              <a:rPr lang="en-US" altLang="zh-CN" sz="4000" b="1" dirty="0" smtClean="0"/>
              <a:t>  </a:t>
            </a:r>
            <a:r>
              <a:rPr lang="zh-CN" altLang="zh-CN" sz="4000" b="1" dirty="0" smtClean="0"/>
              <a:t>外商投资企业法</a:t>
            </a:r>
            <a:endParaRPr lang="zh-CN" altLang="en-US" dirty="0"/>
          </a:p>
        </p:txBody>
      </p:sp>
      <p:sp>
        <p:nvSpPr>
          <p:cNvPr id="1025" name="Rectangle 1"/>
          <p:cNvSpPr>
            <a:spLocks noChangeArrowheads="1"/>
          </p:cNvSpPr>
          <p:nvPr/>
        </p:nvSpPr>
        <p:spPr bwMode="auto">
          <a:xfrm>
            <a:off x="857224" y="1296289"/>
            <a:ext cx="7854728" cy="56927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（五）中外合作经营企业收益的分配、亏损风险分担及投资回收</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外国合作者在合作期限内可以申请按照下列方式先行回收其投资：</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1、在按照投资或提供合作条件进行分配的基础上，在合作企业合同中约定扩大外国合作者收益分配比例；</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2、经财政税务机关按照国家有关税收的规定审查批准，外国合作者在合作企业缴纳所得税前回收投资；</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3、经财政税务机关和审查批准机关批准的其他回收投资方式。</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a:bodyPr>
          <a:lstStyle/>
          <a:p>
            <a:r>
              <a:rPr lang="zh-CN" altLang="zh-CN" sz="4000" b="1" dirty="0" smtClean="0"/>
              <a:t>第四节</a:t>
            </a:r>
            <a:r>
              <a:rPr lang="en-US" altLang="zh-CN" sz="4000" b="1" dirty="0" smtClean="0"/>
              <a:t>  </a:t>
            </a:r>
            <a:r>
              <a:rPr lang="zh-CN" altLang="zh-CN" sz="4000" b="1" dirty="0" smtClean="0"/>
              <a:t>外商投资企业法</a:t>
            </a:r>
            <a:endParaRPr lang="zh-CN" altLang="en-US" dirty="0"/>
          </a:p>
        </p:txBody>
      </p:sp>
      <p:sp>
        <p:nvSpPr>
          <p:cNvPr id="1025" name="Rectangle 1"/>
          <p:cNvSpPr>
            <a:spLocks noChangeArrowheads="1"/>
          </p:cNvSpPr>
          <p:nvPr/>
        </p:nvSpPr>
        <p:spPr bwMode="auto">
          <a:xfrm>
            <a:off x="857224" y="1080706"/>
            <a:ext cx="7854728" cy="612394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（六）中外合作经营企业的期限和终止</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1、合作企业的合作期限</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2、合作企业的终止</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合作企业终止的原因主要有以下几项：</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(1）合作期限届满；</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(2）合作企业发生严重亏损，或因不可抗力遭受严重损失，无法继续经营；</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(3）中外合作者一方或数方不履行合作企业合同、章程规定的义务，致使合作企业无法继续经营；</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（4）企业合同、章程规定中规定的其他解散原因出现；</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（5）合作企业因违反法律、行政法规，依法被责令关闭。</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a:bodyPr>
          <a:lstStyle/>
          <a:p>
            <a:r>
              <a:rPr lang="zh-CN" altLang="zh-CN" sz="4000" b="1" dirty="0" smtClean="0"/>
              <a:t>第四节</a:t>
            </a:r>
            <a:r>
              <a:rPr lang="en-US" altLang="zh-CN" sz="4000" b="1" dirty="0" smtClean="0"/>
              <a:t>  </a:t>
            </a:r>
            <a:r>
              <a:rPr lang="zh-CN" altLang="zh-CN" sz="4000" b="1" dirty="0" smtClean="0"/>
              <a:t>外商投资企业法</a:t>
            </a:r>
            <a:endParaRPr lang="zh-CN" altLang="en-US" dirty="0"/>
          </a:p>
        </p:txBody>
      </p:sp>
      <p:sp>
        <p:nvSpPr>
          <p:cNvPr id="1025" name="Rectangle 1"/>
          <p:cNvSpPr>
            <a:spLocks noChangeArrowheads="1"/>
          </p:cNvSpPr>
          <p:nvPr/>
        </p:nvSpPr>
        <p:spPr bwMode="auto">
          <a:xfrm>
            <a:off x="857224" y="1634744"/>
            <a:ext cx="7854728" cy="501586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四、外资企业法</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（一）外资企业的概念及特征</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外资企业，是指依照中国有关法律在中国境内设立的，全部资本由外国投资者投资的企业。但不包括外国企业和其他经济组织在中国境内设立的分支机构。</a:t>
            </a: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外资企业具有以下特征：</a:t>
            </a: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1、外资企业是依照中国的法律规定在中国境内设立的企业，具有中国国籍，其主要办事机构必须设在中国境内。</a:t>
            </a: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2、外资企业的全部资本由外国投资者（包括外国企业、其他经济组织或个人）投资，中国企业或其他经济组织不提供任何注册资本。</a:t>
            </a: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3、外资企业是独立的法律主体，它可以根据在中国设立企业的形式的不同而成为法人企业或非法人企业。</a:t>
            </a:r>
            <a:endParaRPr lang="zh-CN" sz="24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a:bodyPr>
          <a:lstStyle/>
          <a:p>
            <a:r>
              <a:rPr lang="zh-CN" altLang="zh-CN" sz="4000" b="1" dirty="0" smtClean="0"/>
              <a:t>第四节</a:t>
            </a:r>
            <a:r>
              <a:rPr lang="en-US" altLang="zh-CN" sz="4000" b="1" dirty="0" smtClean="0"/>
              <a:t>  </a:t>
            </a:r>
            <a:r>
              <a:rPr lang="zh-CN" altLang="zh-CN" sz="4000" b="1" dirty="0" smtClean="0"/>
              <a:t>外商投资企业法</a:t>
            </a:r>
            <a:endParaRPr lang="zh-CN" altLang="en-US" dirty="0"/>
          </a:p>
        </p:txBody>
      </p:sp>
      <p:sp>
        <p:nvSpPr>
          <p:cNvPr id="1025" name="Rectangle 1"/>
          <p:cNvSpPr>
            <a:spLocks noChangeArrowheads="1"/>
          </p:cNvSpPr>
          <p:nvPr/>
        </p:nvSpPr>
        <p:spPr bwMode="auto">
          <a:xfrm>
            <a:off x="857224" y="1727136"/>
            <a:ext cx="7854728" cy="483108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（二）外资企业的设立</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1、外资企业设立的条件</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2、外资企业的设立程序</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(1）申请</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(2）审批</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（3）登记</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（三）外资企业的组织形式、注册资本与出资方式</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1、组织形式</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2、注册资本</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3、出资方式</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a:bodyPr>
          <a:lstStyle/>
          <a:p>
            <a:r>
              <a:rPr lang="zh-CN" altLang="zh-CN" sz="4000" b="1" dirty="0" smtClean="0"/>
              <a:t>第四节</a:t>
            </a:r>
            <a:r>
              <a:rPr lang="en-US" altLang="zh-CN" sz="4000" b="1" dirty="0" smtClean="0"/>
              <a:t>  </a:t>
            </a:r>
            <a:r>
              <a:rPr lang="zh-CN" altLang="zh-CN" sz="4000" b="1" dirty="0" smtClean="0"/>
              <a:t>外商投资企业法</a:t>
            </a:r>
            <a:endParaRPr lang="zh-CN" altLang="en-US" dirty="0"/>
          </a:p>
        </p:txBody>
      </p:sp>
      <p:sp>
        <p:nvSpPr>
          <p:cNvPr id="1025" name="Rectangle 1"/>
          <p:cNvSpPr>
            <a:spLocks noChangeArrowheads="1"/>
          </p:cNvSpPr>
          <p:nvPr/>
        </p:nvSpPr>
        <p:spPr bwMode="auto">
          <a:xfrm>
            <a:off x="857224" y="2157984"/>
            <a:ext cx="7854728" cy="396938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（四）外资企业的经营管理</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根据我国《外资企业法》第11条的规定，外资企业依照经批准的章程进行经营管理活动，不受干涉。</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1、供、销方面外资企业有权自行决定购买本企业自用的机器设备、原材料、燃料、零部件、配套件、运输工具和办公用品等。</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2、利润分配</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a:bodyPr>
          <a:lstStyle/>
          <a:p>
            <a:r>
              <a:rPr lang="zh-CN" altLang="zh-CN" sz="4000" b="1" dirty="0" smtClean="0"/>
              <a:t>第四节</a:t>
            </a:r>
            <a:r>
              <a:rPr lang="en-US" altLang="zh-CN" sz="4000" b="1" dirty="0" smtClean="0"/>
              <a:t>  </a:t>
            </a:r>
            <a:r>
              <a:rPr lang="zh-CN" altLang="zh-CN" sz="4000" b="1" dirty="0" smtClean="0"/>
              <a:t>外商投资企业法</a:t>
            </a:r>
            <a:endParaRPr lang="zh-CN" altLang="en-US" dirty="0"/>
          </a:p>
        </p:txBody>
      </p:sp>
      <p:sp>
        <p:nvSpPr>
          <p:cNvPr id="1025" name="Rectangle 1"/>
          <p:cNvSpPr>
            <a:spLocks noChangeArrowheads="1"/>
          </p:cNvSpPr>
          <p:nvPr/>
        </p:nvSpPr>
        <p:spPr bwMode="auto">
          <a:xfrm>
            <a:off x="857224" y="3235262"/>
            <a:ext cx="7854728" cy="181483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（五）外资企业的经营期限、终止与清算</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1、外资企业的经营期限</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2、外资企业的变更和终止</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3、外资企业的清算</a:t>
            </a:r>
            <a:endPar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51720" y="404664"/>
            <a:ext cx="6059016" cy="936104"/>
          </a:xfrm>
        </p:spPr>
        <p:txBody>
          <a:bodyPr>
            <a:normAutofit fontScale="90000"/>
          </a:bodyPr>
          <a:lstStyle/>
          <a:p>
            <a:r>
              <a:rPr lang="zh-CN" altLang="zh-CN" sz="7300" b="1" dirty="0" smtClean="0"/>
              <a:t>第三章 公司法</a:t>
            </a:r>
            <a:br>
              <a:rPr lang="zh-CN" altLang="zh-CN" b="1" dirty="0" smtClean="0"/>
            </a:br>
            <a:endParaRPr lang="zh-CN" altLang="en-US" dirty="0"/>
          </a:p>
        </p:txBody>
      </p:sp>
      <p:sp>
        <p:nvSpPr>
          <p:cNvPr id="3" name="圆角矩形 2"/>
          <p:cNvSpPr/>
          <p:nvPr/>
        </p:nvSpPr>
        <p:spPr>
          <a:xfrm>
            <a:off x="1475656" y="2204864"/>
            <a:ext cx="2096212" cy="1440160"/>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solidFill>
                  <a:srgbClr val="FFFF00"/>
                </a:solidFill>
                <a:hlinkClick r:id="rId1" action="ppaction://hlinksldjump"/>
              </a:rPr>
              <a:t>第一节</a:t>
            </a:r>
            <a:r>
              <a:rPr lang="en-US" altLang="zh-CN" sz="2400" b="1" dirty="0" smtClean="0">
                <a:solidFill>
                  <a:srgbClr val="FFFF00"/>
                </a:solidFill>
                <a:hlinkClick r:id="rId1" action="ppaction://hlinksldjump"/>
              </a:rPr>
              <a:t>  </a:t>
            </a:r>
            <a:r>
              <a:rPr lang="zh-CN" altLang="zh-CN" sz="2400" b="1" dirty="0" smtClean="0">
                <a:solidFill>
                  <a:srgbClr val="FFFF00"/>
                </a:solidFill>
                <a:hlinkClick r:id="rId1" action="ppaction://hlinksldjump"/>
              </a:rPr>
              <a:t>公司法概述</a:t>
            </a:r>
            <a:endParaRPr lang="zh-CN" altLang="zh-CN" sz="2400" b="1" dirty="0">
              <a:solidFill>
                <a:srgbClr val="FFFF00"/>
              </a:solidFill>
            </a:endParaRPr>
          </a:p>
        </p:txBody>
      </p:sp>
      <p:sp>
        <p:nvSpPr>
          <p:cNvPr id="4" name="圆角矩形 3"/>
          <p:cNvSpPr/>
          <p:nvPr/>
        </p:nvSpPr>
        <p:spPr>
          <a:xfrm>
            <a:off x="4210250" y="2132856"/>
            <a:ext cx="2004824" cy="144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solidFill>
                  <a:srgbClr val="FFFF00"/>
                </a:solidFill>
                <a:hlinkClick r:id="rId2" action="ppaction://hlinksldjump"/>
              </a:rPr>
              <a:t>第二节</a:t>
            </a:r>
            <a:r>
              <a:rPr lang="en-US" altLang="zh-CN" sz="2400" b="1" dirty="0" smtClean="0">
                <a:solidFill>
                  <a:srgbClr val="FFFF00"/>
                </a:solidFill>
                <a:hlinkClick r:id="rId2" action="ppaction://hlinksldjump"/>
              </a:rPr>
              <a:t>  </a:t>
            </a:r>
            <a:r>
              <a:rPr lang="zh-CN" altLang="zh-CN" sz="2400" b="1" dirty="0" smtClean="0">
                <a:solidFill>
                  <a:srgbClr val="FFFF00"/>
                </a:solidFill>
                <a:hlinkClick r:id="rId2" action="ppaction://hlinksldjump"/>
              </a:rPr>
              <a:t>有限责任公司</a:t>
            </a:r>
            <a:endParaRPr lang="zh-CN" altLang="zh-CN" sz="2400" b="1" dirty="0">
              <a:solidFill>
                <a:srgbClr val="FFFF00"/>
              </a:solidFill>
            </a:endParaRPr>
          </a:p>
        </p:txBody>
      </p:sp>
      <p:sp>
        <p:nvSpPr>
          <p:cNvPr id="5" name="圆角矩形 4"/>
          <p:cNvSpPr/>
          <p:nvPr/>
        </p:nvSpPr>
        <p:spPr>
          <a:xfrm>
            <a:off x="6786578" y="2204864"/>
            <a:ext cx="2071702" cy="144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solidFill>
                  <a:srgbClr val="FFFF00"/>
                </a:solidFill>
                <a:hlinkClick r:id="rId3" action="ppaction://hlinksldjump"/>
              </a:rPr>
              <a:t>第三节</a:t>
            </a:r>
            <a:r>
              <a:rPr lang="en-US" altLang="zh-CN" sz="2400" b="1" dirty="0" smtClean="0">
                <a:solidFill>
                  <a:srgbClr val="FFFF00"/>
                </a:solidFill>
                <a:hlinkClick r:id="rId3" action="ppaction://hlinksldjump"/>
              </a:rPr>
              <a:t>  </a:t>
            </a:r>
            <a:r>
              <a:rPr lang="zh-CN" altLang="zh-CN" sz="2400" b="1" dirty="0" smtClean="0">
                <a:solidFill>
                  <a:srgbClr val="FFFF00"/>
                </a:solidFill>
                <a:hlinkClick r:id="rId3" action="ppaction://hlinksldjump"/>
              </a:rPr>
              <a:t>股份有限公司</a:t>
            </a:r>
            <a:endParaRPr lang="zh-CN" altLang="zh-CN" sz="2400" b="1" dirty="0">
              <a:solidFill>
                <a:srgbClr val="FFFF00"/>
              </a:solidFill>
            </a:endParaRPr>
          </a:p>
        </p:txBody>
      </p:sp>
      <p:sp>
        <p:nvSpPr>
          <p:cNvPr id="6" name="圆角矩形 5"/>
          <p:cNvSpPr/>
          <p:nvPr/>
        </p:nvSpPr>
        <p:spPr>
          <a:xfrm>
            <a:off x="1555074" y="4149080"/>
            <a:ext cx="2088232" cy="158417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u="sng" dirty="0" smtClean="0">
                <a:solidFill>
                  <a:srgbClr val="FFC000"/>
                </a:solidFill>
                <a:hlinkClick r:id="rId4" action="ppaction://hlinksldjump"/>
              </a:rPr>
              <a:t>第四节</a:t>
            </a:r>
            <a:r>
              <a:rPr lang="en-US" altLang="zh-CN" sz="2400" b="1" u="sng" dirty="0" smtClean="0">
                <a:solidFill>
                  <a:srgbClr val="FFC000"/>
                </a:solidFill>
                <a:hlinkClick r:id="rId4" action="ppaction://hlinksldjump"/>
              </a:rPr>
              <a:t>  </a:t>
            </a:r>
            <a:r>
              <a:rPr lang="zh-CN" altLang="zh-CN" sz="2400" b="1" u="sng" dirty="0" smtClean="0">
                <a:solidFill>
                  <a:srgbClr val="FFC000"/>
                </a:solidFill>
                <a:hlinkClick r:id="rId4" action="ppaction://hlinksldjump"/>
              </a:rPr>
              <a:t>公司的</a:t>
            </a:r>
            <a:r>
              <a:rPr lang="zh-CN" altLang="zh-CN" sz="2400" b="1" u="sng" dirty="0" smtClean="0">
                <a:solidFill>
                  <a:srgbClr val="FFC000"/>
                </a:solidFill>
              </a:rPr>
              <a:t>财务会计制度</a:t>
            </a:r>
            <a:endParaRPr lang="zh-CN" altLang="zh-CN" sz="2400" b="1" u="sng" dirty="0" smtClean="0">
              <a:solidFill>
                <a:srgbClr val="FFC000"/>
              </a:solidFill>
            </a:endParaRPr>
          </a:p>
        </p:txBody>
      </p:sp>
      <p:sp>
        <p:nvSpPr>
          <p:cNvPr id="7" name="圆角矩形 6"/>
          <p:cNvSpPr/>
          <p:nvPr/>
        </p:nvSpPr>
        <p:spPr>
          <a:xfrm>
            <a:off x="4036654" y="4149080"/>
            <a:ext cx="2088232" cy="158417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zh-CN" sz="2400" b="1" u="sng" dirty="0" smtClean="0">
                <a:solidFill>
                  <a:srgbClr val="FFC000"/>
                </a:solidFill>
                <a:hlinkClick r:id="rId4" action="ppaction://hlinksldjump"/>
              </a:rPr>
              <a:t>第五节</a:t>
            </a:r>
            <a:r>
              <a:rPr lang="en-US" altLang="zh-CN" sz="2400" b="1" u="sng" dirty="0" smtClean="0">
                <a:solidFill>
                  <a:srgbClr val="FFC000"/>
                </a:solidFill>
                <a:hlinkClick r:id="rId4" action="ppaction://hlinksldjump"/>
              </a:rPr>
              <a:t>  </a:t>
            </a:r>
            <a:r>
              <a:rPr lang="zh-CN" altLang="zh-CN" sz="2400" b="1" u="sng" dirty="0" smtClean="0">
                <a:solidFill>
                  <a:srgbClr val="FFC000"/>
                </a:solidFill>
              </a:rPr>
              <a:t>公司的合并、分立、解散</a:t>
            </a:r>
            <a:endParaRPr lang="zh-CN" altLang="zh-CN" sz="2400" b="1" u="sng" dirty="0" smtClean="0">
              <a:solidFill>
                <a:srgbClr val="FFC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fontScale="90000"/>
          </a:bodyPr>
          <a:lstStyle/>
          <a:p>
            <a:r>
              <a:rPr lang="zh-CN" altLang="zh-CN" sz="5300" b="1" dirty="0" smtClean="0"/>
              <a:t>第一节</a:t>
            </a:r>
            <a:r>
              <a:rPr lang="en-US" altLang="zh-CN" sz="5300" b="1" dirty="0" smtClean="0"/>
              <a:t>  </a:t>
            </a:r>
            <a:r>
              <a:rPr lang="zh-CN" altLang="zh-CN" sz="5300" b="1" dirty="0" smtClean="0"/>
              <a:t>公司法概述</a:t>
            </a:r>
            <a:br>
              <a:rPr lang="zh-CN" altLang="zh-CN" b="1" dirty="0" smtClean="0"/>
            </a:br>
            <a:endParaRPr lang="zh-CN" altLang="en-US" dirty="0"/>
          </a:p>
        </p:txBody>
      </p:sp>
      <p:sp>
        <p:nvSpPr>
          <p:cNvPr id="1025" name="Rectangle 1"/>
          <p:cNvSpPr>
            <a:spLocks noChangeArrowheads="1"/>
          </p:cNvSpPr>
          <p:nvPr/>
        </p:nvSpPr>
        <p:spPr bwMode="auto">
          <a:xfrm>
            <a:off x="843889" y="1124839"/>
            <a:ext cx="7854728" cy="556958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一、公司的概念、特征</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3200" b="0" i="0" u="none" strike="noStrike" cap="none" normalizeH="0" baseline="0" dirty="0" smtClean="0">
                <a:ln>
                  <a:noFill/>
                </a:ln>
                <a:solidFill>
                  <a:schemeClr val="accent6">
                    <a:lumMod val="50000"/>
                  </a:schemeClr>
                </a:solidFill>
                <a:effectLst/>
                <a:latin typeface="Times New Roman" panose="02020603050405020304" pitchFamily="18" charset="0"/>
                <a:ea typeface="宋体" panose="02010600030101010101" pitchFamily="2" charset="-122"/>
                <a:cs typeface="宋体" panose="02010600030101010101" pitchFamily="2" charset="-122"/>
              </a:rPr>
              <a:t>（一）公司的概念 </a:t>
            </a:r>
            <a:endParaRPr kumimoji="0" lang="en-US" altLang="zh-CN" sz="3200" b="0" i="0" u="none" strike="noStrike" cap="none" normalizeH="0" baseline="0" dirty="0" smtClean="0">
              <a:ln>
                <a:noFill/>
              </a:ln>
              <a:solidFill>
                <a:schemeClr val="accent6">
                  <a:lumMod val="50000"/>
                </a:schemeClr>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sz="3200" b="0"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rPr>
              <a:t> 根据我国法律规定，公司是指依法设立的以营利为目的、由股东投资形成的企业法人。</a:t>
            </a:r>
            <a:endParaRPr kumimoji="0" sz="3200" b="0"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r>
              <a:rPr lang="zh-CN" altLang="zh-CN" sz="3200" dirty="0" smtClean="0"/>
              <a:t>（二）公司法的特征</a:t>
            </a:r>
            <a:endParaRPr lang="en-US" altLang="zh-CN" sz="3200" dirty="0" smtClean="0"/>
          </a:p>
          <a:p>
            <a:r>
              <a:rPr lang="zh-CN" altLang="zh-CN" sz="3200" dirty="0" smtClean="0"/>
              <a:t>  1、依法设立</a:t>
            </a:r>
            <a:endParaRPr lang="zh-CN" altLang="zh-CN" sz="3200" dirty="0" smtClean="0"/>
          </a:p>
          <a:p>
            <a:r>
              <a:rPr lang="zh-CN" altLang="zh-CN" sz="3200" dirty="0" smtClean="0"/>
              <a:t>  2、以营利为目的</a:t>
            </a:r>
            <a:endParaRPr lang="zh-CN" altLang="zh-CN" sz="3200" dirty="0" smtClean="0"/>
          </a:p>
          <a:p>
            <a:r>
              <a:rPr lang="zh-CN" altLang="zh-CN" sz="3200" dirty="0" smtClean="0"/>
              <a:t>  3、是股权制企业</a:t>
            </a:r>
            <a:endParaRPr lang="zh-CN" altLang="zh-CN" sz="3200" dirty="0" smtClean="0"/>
          </a:p>
          <a:p>
            <a:r>
              <a:rPr lang="zh-CN" altLang="zh-CN" sz="3200" dirty="0" smtClean="0"/>
              <a:t>  4、具有法人资格</a:t>
            </a:r>
            <a:endParaRPr lang="zh-CN" altLang="zh-CN" sz="3200" dirty="0" smtClean="0"/>
          </a:p>
          <a:p>
            <a:r>
              <a:rPr lang="en-US" altLang="zh-CN" sz="2000" dirty="0" smtClean="0"/>
              <a:t> </a:t>
            </a:r>
            <a:endParaRPr lang="zh-CN" altLang="zh-CN" sz="2000" dirty="0" smtClean="0"/>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fontScale="90000"/>
          </a:bodyPr>
          <a:lstStyle/>
          <a:p>
            <a:r>
              <a:rPr lang="zh-CN" altLang="zh-CN" sz="5300" b="1" dirty="0" smtClean="0"/>
              <a:t>第一节</a:t>
            </a:r>
            <a:r>
              <a:rPr lang="en-US" altLang="zh-CN" sz="5300" b="1" dirty="0" smtClean="0"/>
              <a:t>  </a:t>
            </a:r>
            <a:r>
              <a:rPr lang="zh-CN" altLang="zh-CN" sz="5300" b="1" dirty="0" smtClean="0"/>
              <a:t>公司法概述</a:t>
            </a:r>
            <a:br>
              <a:rPr lang="zh-CN" altLang="zh-CN" b="1" dirty="0" smtClean="0"/>
            </a:br>
            <a:endParaRPr lang="zh-CN" altLang="en-US" dirty="0"/>
          </a:p>
        </p:txBody>
      </p:sp>
      <p:sp>
        <p:nvSpPr>
          <p:cNvPr id="1025" name="Rectangle 1"/>
          <p:cNvSpPr>
            <a:spLocks noChangeArrowheads="1"/>
          </p:cNvSpPr>
          <p:nvPr/>
        </p:nvSpPr>
        <p:spPr bwMode="auto">
          <a:xfrm>
            <a:off x="857224" y="1788731"/>
            <a:ext cx="7854728" cy="470789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二、公司的分类</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对公司究竟包括哪些具体组织形式，各国立法规定是不同的。一般把公司分为以下的几类：</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1、以公司资本结构和股东对公司债务承担责任的方式为标准的分类</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(1）有限责任公司。</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(2）股份有限公司。</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(3）无限公司。</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(4）两合公司。</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rPr>
              <a:t>(5）股份两合公司。</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5987008" cy="864096"/>
          </a:xfrm>
        </p:spPr>
        <p:txBody>
          <a:bodyPr>
            <a:normAutofit fontScale="90000"/>
          </a:bodyPr>
          <a:lstStyle/>
          <a:p>
            <a:r>
              <a:rPr lang="zh-CN" altLang="zh-CN" sz="5300" b="1" dirty="0" smtClean="0"/>
              <a:t>第一节</a:t>
            </a:r>
            <a:r>
              <a:rPr lang="en-US" altLang="zh-CN" sz="5300" b="1" dirty="0" smtClean="0"/>
              <a:t>  </a:t>
            </a:r>
            <a:r>
              <a:rPr lang="zh-CN" altLang="zh-CN" sz="5300" b="1" dirty="0" smtClean="0"/>
              <a:t>公司法概述</a:t>
            </a:r>
            <a:br>
              <a:rPr lang="zh-CN" altLang="zh-CN" b="1" dirty="0" smtClean="0"/>
            </a:br>
            <a:endParaRPr lang="zh-CN" altLang="en-US" dirty="0"/>
          </a:p>
        </p:txBody>
      </p:sp>
      <p:sp>
        <p:nvSpPr>
          <p:cNvPr id="1025" name="Rectangle 1"/>
          <p:cNvSpPr>
            <a:spLocks noChangeArrowheads="1"/>
          </p:cNvSpPr>
          <p:nvPr/>
        </p:nvSpPr>
        <p:spPr bwMode="auto">
          <a:xfrm>
            <a:off x="857224" y="1634744"/>
            <a:ext cx="7854728" cy="501586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2、以公司的信用基础为标准的分类</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(1）资合公司。</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(2）人合公司。</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(3）人资兼合公司。</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3、以公司组织关系为标准的分类</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(1）母公司与子公司。</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（2）总公司与分公司。</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4、本国公司和外国公司。</a:t>
            </a:r>
            <a:endParaRPr kumimoji="0" lang="zh-CN" sz="2800" b="1" i="0" u="none" strike="noStrike" cap="none" normalizeH="0" baseline="0"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lang="zh-CN" sz="2800" b="1" dirty="0" smtClean="0">
                <a:ln>
                  <a:noFill/>
                </a:ln>
                <a:solidFill>
                  <a:schemeClr val="accent6">
                    <a:lumMod val="50000"/>
                  </a:schemeClr>
                </a:solidFill>
                <a:effectLst/>
                <a:latin typeface="Cambria" panose="02040503050406030204" pitchFamily="18" charset="0"/>
                <a:ea typeface="宋体" panose="02010600030101010101" pitchFamily="2" charset="-122"/>
                <a:cs typeface="Times New Roman" panose="02020603050405020304" pitchFamily="18" charset="0"/>
                <a:sym typeface="+mn-ea"/>
              </a:rPr>
              <a:t>5、国内公司和跨国公司。</a:t>
            </a:r>
            <a:r>
              <a:rPr lang="en-US" altLang="zh-CN" sz="2800" dirty="0" smtClean="0">
                <a:sym typeface="+mn-ea"/>
              </a:rPr>
              <a:t> </a:t>
            </a:r>
            <a:endParaRPr lang="zh-CN" altLang="zh-CN" sz="2800" dirty="0" smtClean="0"/>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r>
              <a:rPr lang="en-US" altLang="zh-CN" sz="2000" dirty="0" smtClean="0"/>
              <a:t> </a:t>
            </a:r>
            <a:endParaRPr lang="zh-CN" altLang="zh-CN" sz="2000" dirty="0" smtClean="0"/>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TextBox 3"/>
          <p:cNvSpPr txBox="1"/>
          <p:nvPr/>
        </p:nvSpPr>
        <p:spPr>
          <a:xfrm>
            <a:off x="571472" y="1285860"/>
            <a:ext cx="8572528" cy="7600950"/>
          </a:xfrm>
          <a:prstGeom prst="rect">
            <a:avLst/>
          </a:prstGeom>
          <a:noFill/>
        </p:spPr>
        <p:txBody>
          <a:bodyPr wrap="square" rtlCol="0">
            <a:spAutoFit/>
          </a:bodyPr>
          <a:lstStyle/>
          <a:p>
            <a:r>
              <a:rPr lang="zh-CN" altLang="zh-CN" sz="3200" dirty="0" smtClean="0">
                <a:solidFill>
                  <a:schemeClr val="accent5"/>
                </a:solidFill>
              </a:rPr>
              <a:t>（四）社会分配调控关系</a:t>
            </a:r>
            <a:endParaRPr lang="zh-CN" altLang="zh-CN" sz="3200" dirty="0" smtClean="0">
              <a:solidFill>
                <a:schemeClr val="accent5"/>
              </a:solidFill>
            </a:endParaRPr>
          </a:p>
          <a:p>
            <a:r>
              <a:rPr lang="zh-CN" altLang="zh-CN" sz="3200" dirty="0" smtClean="0">
                <a:solidFill>
                  <a:schemeClr val="accent5"/>
                </a:solidFill>
              </a:rPr>
              <a:t> </a:t>
            </a:r>
            <a:r>
              <a:rPr lang="zh-CN" altLang="zh-CN" sz="3200" dirty="0" smtClean="0">
                <a:solidFill>
                  <a:schemeClr val="tx1"/>
                </a:solidFill>
              </a:rPr>
              <a:t> 社会分配调控关系是指国家在对国民收入进行初次分配和再分配过程中所发生的经济关系。规范这些经济关系的法律有财政、税收方面的法律法规。</a:t>
            </a:r>
            <a:endParaRPr lang="zh-CN" altLang="zh-CN" sz="3200" dirty="0" smtClean="0">
              <a:solidFill>
                <a:schemeClr val="tx1"/>
              </a:solidFill>
            </a:endParaRPr>
          </a:p>
          <a:p>
            <a:r>
              <a:rPr lang="zh-CN" altLang="zh-CN" sz="3200" dirty="0" smtClean="0">
                <a:solidFill>
                  <a:schemeClr val="accent4"/>
                </a:solidFill>
              </a:rPr>
              <a:t>三、经济法的地位</a:t>
            </a:r>
            <a:endParaRPr lang="zh-CN" altLang="zh-CN" sz="3200" dirty="0" smtClean="0">
              <a:solidFill>
                <a:schemeClr val="accent4"/>
              </a:solidFill>
            </a:endParaRPr>
          </a:p>
          <a:p>
            <a:endParaRPr lang="zh-CN" altLang="zh-CN" sz="3200" dirty="0" smtClean="0">
              <a:solidFill>
                <a:schemeClr val="tx1"/>
              </a:solidFill>
            </a:endParaRPr>
          </a:p>
          <a:p>
            <a:endParaRPr lang="en-US" altLang="zh-CN" sz="2400" b="1" dirty="0" smtClean="0"/>
          </a:p>
          <a:p>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5122912" cy="490066"/>
          </a:xfrm>
        </p:spPr>
        <p:txBody>
          <a:bodyPr>
            <a:normAutofit fontScale="90000"/>
          </a:bodyPr>
          <a:lstStyle/>
          <a:p>
            <a:endParaRPr lang="zh-CN" altLang="en-US" dirty="0"/>
          </a:p>
        </p:txBody>
      </p:sp>
      <p:sp>
        <p:nvSpPr>
          <p:cNvPr id="59393" name="Rectangle 1"/>
          <p:cNvSpPr>
            <a:spLocks noChangeArrowheads="1"/>
          </p:cNvSpPr>
          <p:nvPr/>
        </p:nvSpPr>
        <p:spPr bwMode="auto">
          <a:xfrm>
            <a:off x="755576" y="2149545"/>
            <a:ext cx="7848872" cy="378460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三、公司法概述</a:t>
            </a:r>
            <a:endPar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公司法是规定公司法律地位，调整公司组织关系，规范公司的设立、变更与终止过程中的组织行为的法律规范的总称。公司法的概念有广义与狭义之分。狭义的公司法，仅指专门调整公司问题的法典，如：《中华人民共和国公司法》（以下简称《公司法》）。广义的公司法，除包括专门的公司法外，还包括其他有关公司的法律、法规、行政规章、司法解释以及其他各法之中的调整公司组织关系、规范公司组织行为的法律规范，如：《公司登记管理条例》、《民法通则》、《中外合资经营企业法》等。</a:t>
            </a:r>
            <a:endPar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a:spLocks noGrp="1"/>
          </p:cNvSpPr>
          <p:nvPr>
            <p:ph type="title"/>
          </p:nvPr>
        </p:nvSpPr>
        <p:spPr>
          <a:xfrm>
            <a:off x="2123728" y="548680"/>
            <a:ext cx="5832648" cy="769441"/>
          </a:xfrm>
          <a:prstGeom prst="rect">
            <a:avLst/>
          </a:prstGeom>
          <a:noFill/>
        </p:spPr>
        <p:txBody>
          <a:bodyPr wrap="square" rtlCol="0">
            <a:spAutoFit/>
          </a:bodyPr>
          <a:lstStyle/>
          <a:p>
            <a:r>
              <a:rPr lang="zh-CN" altLang="zh-CN" b="1" dirty="0" smtClean="0"/>
              <a:t>第二节</a:t>
            </a:r>
            <a:r>
              <a:rPr lang="en-US" altLang="zh-CN" b="1" dirty="0" smtClean="0"/>
              <a:t>  </a:t>
            </a:r>
            <a:r>
              <a:rPr lang="zh-CN" altLang="zh-CN" b="1" dirty="0" smtClean="0"/>
              <a:t>有限责任公司</a:t>
            </a:r>
            <a:endParaRPr lang="zh-CN" altLang="zh-CN" b="1" dirty="0"/>
          </a:p>
        </p:txBody>
      </p:sp>
      <p:sp>
        <p:nvSpPr>
          <p:cNvPr id="65537" name="Rectangle 1"/>
          <p:cNvSpPr>
            <a:spLocks noChangeArrowheads="1"/>
          </p:cNvSpPr>
          <p:nvPr/>
        </p:nvSpPr>
        <p:spPr bwMode="auto">
          <a:xfrm>
            <a:off x="683568" y="2593226"/>
            <a:ext cx="7776864" cy="20612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rgbClr val="00B0F0"/>
                </a:solidFill>
                <a:effectLst/>
                <a:latin typeface="Cambria" panose="02040503050406030204" pitchFamily="18" charset="0"/>
                <a:ea typeface="宋体" panose="02010600030101010101" pitchFamily="2" charset="-122"/>
                <a:cs typeface="Times New Roman" panose="02020603050405020304" pitchFamily="18" charset="0"/>
              </a:rPr>
              <a:t>一、有限责任公司的概念</a:t>
            </a:r>
            <a:endParaRPr kumimoji="0" lang="en-US" altLang="zh-CN" sz="3200" b="1" i="0" u="none" strike="noStrike" cap="none" normalizeH="0" baseline="0" dirty="0" smtClean="0">
              <a:ln>
                <a:noFill/>
              </a:ln>
              <a:solidFill>
                <a:srgbClr val="00B0F0"/>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有限责任公司又称有限公司，是指按照《公司法》的有关规定设立的，股东以其出资额为限对公司承担责任，公司以其全部财产对公司债务承担责任的企业法人。</a:t>
            </a:r>
            <a:endPar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1" fontAlgn="base" latinLnBrk="0" hangingPunct="1">
              <a:lnSpc>
                <a:spcPct val="100000"/>
              </a:lnSpc>
              <a:spcBef>
                <a:spcPct val="0"/>
              </a:spcBef>
              <a:spcAft>
                <a:spcPct val="0"/>
              </a:spcAft>
              <a:buClrTx/>
              <a:buSzTx/>
              <a:buFontTx/>
              <a:buNone/>
            </a:pP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66561" name="Rectangle 1"/>
          <p:cNvSpPr>
            <a:spLocks noChangeArrowheads="1"/>
          </p:cNvSpPr>
          <p:nvPr/>
        </p:nvSpPr>
        <p:spPr bwMode="auto">
          <a:xfrm>
            <a:off x="467544" y="1147316"/>
            <a:ext cx="8460432" cy="581596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rgbClr val="00B0F0"/>
                </a:solidFill>
                <a:effectLst/>
                <a:latin typeface="Cambria" panose="02040503050406030204" pitchFamily="18" charset="0"/>
                <a:ea typeface="宋体" panose="02010600030101010101" pitchFamily="2" charset="-122"/>
                <a:cs typeface="Times New Roman" panose="02020603050405020304" pitchFamily="18" charset="0"/>
              </a:rPr>
              <a:t>二、有限责任公司的设立</a:t>
            </a:r>
            <a:endParaRPr kumimoji="0" lang="en-US" altLang="zh-CN" sz="3200" b="1" i="0" u="none" strike="noStrike" cap="none" normalizeH="0" baseline="0" dirty="0" smtClean="0">
              <a:ln>
                <a:noFill/>
              </a:ln>
              <a:solidFill>
                <a:srgbClr val="00B0F0"/>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   </a:t>
            </a:r>
            <a:r>
              <a:rPr kumimoji="0" lang="zh-CN" altLang="en-US" sz="2800" b="0" i="0" u="none" strike="noStrike" cap="none" normalizeH="0" baseline="0" dirty="0" smtClean="0">
                <a:ln>
                  <a:noFill/>
                </a:ln>
                <a:solidFill>
                  <a:srgbClr val="00B0F0"/>
                </a:solidFill>
                <a:effectLst/>
                <a:latin typeface="Times New Roman" panose="02020603050405020304" pitchFamily="18" charset="0"/>
                <a:ea typeface="宋体" panose="02010600030101010101" pitchFamily="2" charset="-122"/>
                <a:cs typeface="宋体" panose="02010600030101010101" pitchFamily="2" charset="-122"/>
              </a:rPr>
              <a:t>（一）有限责任公司设立的条件</a:t>
            </a:r>
            <a:endParaRPr kumimoji="0" lang="en-US" altLang="zh-CN" sz="2400" b="0" i="0" u="none" strike="noStrike" cap="none" normalizeH="0" baseline="0" dirty="0" smtClean="0">
              <a:ln>
                <a:noFill/>
              </a:ln>
              <a:solidFill>
                <a:srgbClr val="00B0F0"/>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1</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、股东符合法定的人数。</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有限责任公司由五十个以下股东出资设立。 只有上限，没有下限，说明我国公司法允许设立一人公司。</a:t>
            </a:r>
            <a:endParaRPr lang="en-US" altLang="zh-CN" sz="2400" dirty="0" smtClean="0"/>
          </a:p>
          <a:p>
            <a:r>
              <a:rPr altLang="zh-CN" sz="2400" dirty="0" smtClean="0"/>
              <a:t> 2、有符合公司章程规定的全体股东认缴的出资额</a:t>
            </a:r>
            <a:endParaRPr altLang="zh-CN" sz="2400" dirty="0" smtClean="0"/>
          </a:p>
          <a:p>
            <a:pPr marL="0" marR="0" lvl="0" algn="l" defTabSz="914400" rtl="0" eaLnBrk="1" latinLnBrk="0" hangingPunct="1">
              <a:lnSpc>
                <a:spcPct val="100000"/>
              </a:lnSpc>
              <a:buNone/>
            </a:pPr>
            <a:r>
              <a:rPr altLang="zh-CN" sz="2400" dirty="0" smtClean="0">
                <a:sym typeface="+mn-ea"/>
              </a:rPr>
              <a:t> 3、股东共同制定章程</a:t>
            </a:r>
            <a:endParaRPr kumimoji="0" altLang="zh-CN" sz="2400" b="0" i="0" u="none" strike="noStrike" cap="none" normalizeH="0" baseline="0" dirty="0" smtClean="0"/>
          </a:p>
          <a:p>
            <a:pPr marL="0" marR="0" lvl="0" indent="266700" algn="l" defTabSz="914400" rtl="0" eaLnBrk="0" fontAlgn="base" latinLnBrk="0" hangingPunct="0">
              <a:lnSpc>
                <a:spcPct val="100000"/>
              </a:lnSpc>
              <a:spcBef>
                <a:spcPct val="0"/>
              </a:spcBef>
              <a:spcAft>
                <a:spcPct val="0"/>
              </a:spcAft>
              <a:buClrTx/>
              <a:buSzTx/>
              <a:buFontTx/>
              <a:buNone/>
            </a:pPr>
            <a:r>
              <a:rPr lang="zh-CN" altLang="en-US" sz="2400" dirty="0" smtClean="0">
                <a:ln>
                  <a:noFill/>
                </a:ln>
                <a:effectLst/>
                <a:latin typeface="Times New Roman" panose="02020603050405020304" pitchFamily="18" charset="0"/>
                <a:ea typeface="宋体" panose="02010600030101010101" pitchFamily="2" charset="-122"/>
                <a:cs typeface="宋体" panose="02010600030101010101" pitchFamily="2" charset="-122"/>
                <a:sym typeface="+mn-ea"/>
              </a:rPr>
              <a:t> 公司章程是公司股东依法订立的记载公司名称、宗旨、资本、组织机构、活动基本准则等对内对外事务的公开性书面法律文件。设立有限责任公司必须由股东共同依法制定公司章程。股东应当在公司章程上签名、盖章。公司章程对公司、股东、董事、监事、高级管理人员具有约束力。</a:t>
            </a:r>
            <a:endParaRPr lang="zh-CN" altLang="en-US" sz="2400" dirty="0" smtClean="0">
              <a:ln>
                <a:noFill/>
              </a:ln>
              <a:effectLst/>
              <a:latin typeface="Times New Roman" panose="02020603050405020304" pitchFamily="18" charset="0"/>
              <a:ea typeface="宋体" panose="02010600030101010101" pitchFamily="2" charset="-122"/>
              <a:cs typeface="宋体" panose="02010600030101010101" pitchFamily="2" charset="-122"/>
              <a:sym typeface="+mn-ea"/>
            </a:endParaRPr>
          </a:p>
          <a:p>
            <a:endParaRPr altLang="zh-CN" sz="2400" dirty="0"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67585" name="Rectangle 1"/>
          <p:cNvSpPr>
            <a:spLocks noChangeArrowheads="1"/>
          </p:cNvSpPr>
          <p:nvPr/>
        </p:nvSpPr>
        <p:spPr bwMode="auto">
          <a:xfrm>
            <a:off x="755576" y="1673107"/>
            <a:ext cx="8388424" cy="378460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rgbClr val="00B0F0"/>
                </a:solidFill>
                <a:effectLst/>
                <a:latin typeface="Times New Roman" panose="02020603050405020304" pitchFamily="18" charset="0"/>
                <a:ea typeface="宋体" panose="02010600030101010101" pitchFamily="2" charset="-122"/>
                <a:cs typeface="宋体" panose="02010600030101010101" pitchFamily="2" charset="-122"/>
              </a:rPr>
              <a:t>4</a:t>
            </a:r>
            <a:r>
              <a:rPr kumimoji="0" lang="zh-CN" altLang="en-US" sz="2400" b="0" i="0" u="none" strike="noStrike" cap="none" normalizeH="0" baseline="0" dirty="0" smtClean="0">
                <a:ln>
                  <a:noFill/>
                </a:ln>
                <a:solidFill>
                  <a:srgbClr val="00B0F0"/>
                </a:solidFill>
                <a:effectLst/>
                <a:latin typeface="Times New Roman" panose="02020603050405020304" pitchFamily="18" charset="0"/>
                <a:ea typeface="宋体" panose="02010600030101010101" pitchFamily="2" charset="-122"/>
                <a:cs typeface="宋体" panose="02010600030101010101" pitchFamily="2" charset="-122"/>
              </a:rPr>
              <a:t>、有公司名称、建立符合有限责任公司的要求的组织机构</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公司的名称是公司的标记，公司设立名称时，应当符合法律、行政法规的有关规定，有并通过工商行政管理机关预先核准登记。公司还应当建立符合公司法 要求的组织机构即股东会、董事会或执行董事、经理、监事会或监事等。</a:t>
            </a:r>
            <a:endPar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rgbClr val="00B0F0"/>
                </a:solidFill>
                <a:effectLst/>
                <a:latin typeface="Times New Roman" panose="02020603050405020304" pitchFamily="18" charset="0"/>
                <a:ea typeface="宋体" panose="02010600030101010101" pitchFamily="2" charset="-122"/>
                <a:cs typeface="宋体" panose="02010600030101010101" pitchFamily="2" charset="-122"/>
              </a:rPr>
              <a:t>5、有公司住所</a:t>
            </a:r>
            <a:endParaRPr kumimoji="0" lang="en-US" altLang="zh-CN" sz="2400" b="0" i="0" u="none" strike="noStrike" cap="none" normalizeH="0" baseline="0" dirty="0" smtClean="0">
              <a:ln>
                <a:noFill/>
              </a:ln>
              <a:solidFill>
                <a:srgbClr val="00B0F0"/>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公司以其主要办事机构所在地为住所。主要办事机构即主要的经营管理机构。一个公司可以有多个经营场所，但登记的住所只能有一个。公司的住所应当在其公司登记机关辖区内。</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68609" name="Rectangle 1"/>
          <p:cNvSpPr>
            <a:spLocks noChangeArrowheads="1"/>
          </p:cNvSpPr>
          <p:nvPr/>
        </p:nvSpPr>
        <p:spPr bwMode="auto">
          <a:xfrm>
            <a:off x="827584" y="2633956"/>
            <a:ext cx="7992888" cy="279971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endParaRPr lang="en-US" altLang="zh-CN" sz="2800" dirty="0" smtClean="0">
              <a:solidFill>
                <a:srgbClr val="00B0F0"/>
              </a:solidFill>
            </a:endParaRPr>
          </a:p>
          <a:p>
            <a:r>
              <a:rPr lang="zh-CN" altLang="zh-CN" sz="2800" dirty="0" smtClean="0">
                <a:solidFill>
                  <a:srgbClr val="00B0F0"/>
                </a:solidFill>
              </a:rPr>
              <a:t>（二）有限责任公司设立的程序</a:t>
            </a:r>
            <a:endParaRPr lang="zh-CN" altLang="zh-CN" sz="2400" dirty="0" smtClean="0"/>
          </a:p>
          <a:p>
            <a:r>
              <a:rPr altLang="zh-CN" sz="2400" dirty="0" smtClean="0"/>
              <a:t>1、发起人发起</a:t>
            </a:r>
            <a:endParaRPr altLang="zh-CN" sz="2400" dirty="0" smtClean="0"/>
          </a:p>
          <a:p>
            <a:r>
              <a:rPr altLang="zh-CN" sz="2400" dirty="0" smtClean="0"/>
              <a:t>2、制定公司章程</a:t>
            </a:r>
            <a:endParaRPr altLang="zh-CN" sz="2400" dirty="0" smtClean="0"/>
          </a:p>
          <a:p>
            <a:r>
              <a:rPr altLang="zh-CN" sz="2400" dirty="0" smtClean="0"/>
              <a:t>3、经营范围或行业涉及审批的应该报政府有关部门审批。</a:t>
            </a:r>
            <a:endParaRPr altLang="zh-CN" sz="2400" dirty="0" smtClean="0"/>
          </a:p>
          <a:p>
            <a:r>
              <a:rPr altLang="zh-CN" sz="2400" dirty="0" smtClean="0"/>
              <a:t>4、缴纳出资</a:t>
            </a:r>
            <a:endParaRPr altLang="zh-CN" sz="2400" dirty="0" smtClean="0"/>
          </a:p>
          <a:p>
            <a:r>
              <a:rPr altLang="zh-CN" sz="2400" dirty="0" smtClean="0"/>
              <a:t>5、办理设立登记手续并领取营业执照</a:t>
            </a:r>
            <a:endParaRPr altLang="zh-CN" sz="2400" dirty="0"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059016" cy="850106"/>
          </a:xfrm>
        </p:spPr>
        <p:txBody>
          <a:bodyPr/>
          <a:lstStyle/>
          <a:p>
            <a:endParaRPr lang="zh-CN" altLang="en-US" dirty="0"/>
          </a:p>
        </p:txBody>
      </p:sp>
      <p:sp>
        <p:nvSpPr>
          <p:cNvPr id="71681" name="Rectangle 1"/>
          <p:cNvSpPr>
            <a:spLocks noChangeArrowheads="1"/>
          </p:cNvSpPr>
          <p:nvPr/>
        </p:nvSpPr>
        <p:spPr bwMode="auto">
          <a:xfrm>
            <a:off x="827584" y="1772816"/>
            <a:ext cx="7416824" cy="433965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76225"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rgbClr val="00B0F0"/>
                </a:solidFill>
                <a:effectLst/>
                <a:latin typeface="Cambria" panose="02040503050406030204" pitchFamily="18" charset="0"/>
                <a:ea typeface="宋体" panose="02010600030101010101" pitchFamily="2" charset="-122"/>
                <a:cs typeface="Times New Roman" panose="02020603050405020304" pitchFamily="18" charset="0"/>
              </a:rPr>
              <a:t>三、有限责任公司的组织机构</a:t>
            </a:r>
            <a:endParaRPr kumimoji="0" lang="en-US" altLang="zh-CN" sz="3200" b="1" i="0" u="none" strike="noStrike" cap="none" normalizeH="0" baseline="0" dirty="0" smtClean="0">
              <a:ln>
                <a:noFill/>
              </a:ln>
              <a:solidFill>
                <a:srgbClr val="00B0F0"/>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76225" algn="l" defTabSz="914400" rtl="0" eaLnBrk="1" fontAlgn="base" latinLnBrk="0" hangingPunct="1">
              <a:lnSpc>
                <a:spcPct val="100000"/>
              </a:lnSpc>
              <a:spcBef>
                <a:spcPct val="0"/>
              </a:spcBef>
              <a:spcAft>
                <a:spcPct val="0"/>
              </a:spcAft>
              <a:buClrTx/>
              <a:buSzTx/>
              <a:buFontTx/>
              <a:buNone/>
            </a:pP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一般的有限责任公司的组织机构由股东会、董事会和监事会组成。股东人数较少和规模较小的有限责任公司，其组织机构由股东会、执行董事和监事组成。</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zh-CN" sz="2800" b="0" i="0" u="none" strike="noStrike" cap="none" normalizeH="0" baseline="0" dirty="0" smtClean="0">
                <a:ln>
                  <a:noFill/>
                </a:ln>
                <a:solidFill>
                  <a:srgbClr val="00B0F0"/>
                </a:solidFill>
                <a:effectLst/>
                <a:latin typeface="Times New Roman" panose="02020603050405020304" pitchFamily="18" charset="0"/>
                <a:ea typeface="宋体" panose="02010600030101010101" pitchFamily="2" charset="-122"/>
                <a:cs typeface="宋体" panose="02010600030101010101" pitchFamily="2" charset="-122"/>
              </a:rPr>
              <a:t>（一）股东会</a:t>
            </a:r>
            <a:endParaRPr kumimoji="0" lang="en-US" altLang="zh-CN" sz="2800" b="0" i="0" u="none" strike="noStrike" cap="none" normalizeH="0" baseline="0" dirty="0" smtClean="0">
              <a:ln>
                <a:noFill/>
              </a:ln>
              <a:solidFill>
                <a:srgbClr val="00B0F0"/>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1</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、股东会的性质。股东会是有限公司的最高机关，是意思决定机关，其权限无限制，此点与股份公司的股东大会不同。其一切决议对董事均有拘束力。</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72706" name="Rectangle 2"/>
          <p:cNvSpPr>
            <a:spLocks noChangeArrowheads="1"/>
          </p:cNvSpPr>
          <p:nvPr/>
        </p:nvSpPr>
        <p:spPr bwMode="auto">
          <a:xfrm>
            <a:off x="755576" y="1362834"/>
            <a:ext cx="7704856" cy="483209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76225"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2</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、股东会的职权。我国</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公司法</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规定，股东会享有以下职权：</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76225"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1</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）决定公司的经营方针和投资计划； </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2</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）选举和更换非由职工代表担任的董事、监事，决定有关董事、监事的报酬事项； </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3</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）审议批准董事会的报告； </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4</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）审议批准监事会或者监事的报告；</a:t>
            </a:r>
            <a:r>
              <a:rPr lang="zh-CN" altLang="zh-CN" sz="2400" dirty="0" smtClean="0"/>
              <a:t> </a:t>
            </a:r>
            <a:endParaRPr lang="en-US" altLang="zh-CN" sz="2400" dirty="0" smtClean="0"/>
          </a:p>
          <a:p>
            <a:r>
              <a:rPr lang="zh-CN" altLang="zh-CN" sz="2400" dirty="0" smtClean="0"/>
              <a:t>（</a:t>
            </a:r>
            <a:r>
              <a:rPr lang="en-US" altLang="zh-CN" sz="2400" dirty="0" smtClean="0"/>
              <a:t>5</a:t>
            </a:r>
            <a:r>
              <a:rPr lang="zh-CN" altLang="zh-CN" sz="2400" dirty="0" smtClean="0"/>
              <a:t>）审议批准公司的年度财务预算方案、决算方案；</a:t>
            </a:r>
            <a:r>
              <a:rPr lang="en-US" altLang="zh-CN" sz="2400" dirty="0" smtClean="0"/>
              <a:t> </a:t>
            </a:r>
            <a:endParaRPr lang="zh-CN" altLang="zh-CN" sz="2400" dirty="0" smtClean="0"/>
          </a:p>
          <a:p>
            <a:r>
              <a:rPr lang="zh-CN" altLang="zh-CN" sz="2400" dirty="0" smtClean="0"/>
              <a:t>（</a:t>
            </a:r>
            <a:r>
              <a:rPr lang="en-US" altLang="zh-CN" sz="2400" dirty="0" smtClean="0"/>
              <a:t>6</a:t>
            </a:r>
            <a:r>
              <a:rPr lang="zh-CN" altLang="zh-CN" sz="2400" dirty="0" smtClean="0"/>
              <a:t>）审议批准公司的利润分配方案和弥补亏损方案；</a:t>
            </a:r>
            <a:r>
              <a:rPr lang="en-US" altLang="zh-CN" sz="2400" dirty="0" smtClean="0"/>
              <a:t> </a:t>
            </a:r>
            <a:endParaRPr lang="zh-CN" altLang="zh-CN" sz="2400" dirty="0" smtClean="0"/>
          </a:p>
          <a:p>
            <a:r>
              <a:rPr lang="zh-CN" altLang="zh-CN" sz="2400" dirty="0" smtClean="0"/>
              <a:t>（</a:t>
            </a:r>
            <a:r>
              <a:rPr lang="en-US" altLang="zh-CN" sz="2400" dirty="0" smtClean="0"/>
              <a:t>7</a:t>
            </a:r>
            <a:r>
              <a:rPr lang="zh-CN" altLang="zh-CN" sz="2400" dirty="0" smtClean="0"/>
              <a:t>）对公司增加或者减少注册资本作出决议；</a:t>
            </a:r>
            <a:r>
              <a:rPr lang="en-US" altLang="zh-CN" sz="2400" dirty="0" smtClean="0"/>
              <a:t> </a:t>
            </a:r>
            <a:endParaRPr lang="zh-CN" altLang="zh-CN" sz="2400" dirty="0" smtClean="0"/>
          </a:p>
          <a:p>
            <a:r>
              <a:rPr lang="zh-CN" altLang="zh-CN" sz="2400" dirty="0" smtClean="0"/>
              <a:t>（</a:t>
            </a:r>
            <a:r>
              <a:rPr lang="en-US" altLang="zh-CN" sz="2400" dirty="0" smtClean="0"/>
              <a:t>8</a:t>
            </a:r>
            <a:r>
              <a:rPr lang="zh-CN" altLang="zh-CN" sz="2400" dirty="0" smtClean="0"/>
              <a:t>）对发行公司债券作出决议；</a:t>
            </a:r>
            <a:r>
              <a:rPr lang="en-US" altLang="zh-CN" sz="2400" dirty="0" smtClean="0"/>
              <a:t> </a:t>
            </a:r>
            <a:endParaRPr lang="zh-CN" altLang="zh-CN" sz="2400" dirty="0" smtClean="0"/>
          </a:p>
          <a:p>
            <a:pPr marL="0" marR="0" lvl="0" indent="276225" algn="l"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 </a:t>
            </a:r>
            <a:endParaRPr kumimoji="0" lang="zh-CN" altLang="en-US" sz="4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73729" name="Rectangle 1"/>
          <p:cNvSpPr>
            <a:spLocks noChangeArrowheads="1"/>
          </p:cNvSpPr>
          <p:nvPr/>
        </p:nvSpPr>
        <p:spPr bwMode="auto">
          <a:xfrm>
            <a:off x="611560" y="1772816"/>
            <a:ext cx="7848872" cy="341632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76225"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9</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）对公司合并、分立、变更公司形式、解散和清算等事项作出决议； </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10</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）修改公司章程； </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11</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）公司章程规定的其他职权。</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endParaRPr lang="en-US" altLang="zh-CN" sz="2400" dirty="0" smtClean="0">
              <a:latin typeface="Times New Roman" panose="02020603050405020304" pitchFamily="18" charset="0"/>
              <a:ea typeface="宋体" panose="02010600030101010101" pitchFamily="2" charset="-122"/>
              <a:cs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对前款所列事项股东以书面形式一致表示同意的，可以不召开股东会会议，直接作出决定，并由全体股东在决定文件上签名、盖章。</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矩形 2"/>
          <p:cNvSpPr/>
          <p:nvPr/>
        </p:nvSpPr>
        <p:spPr>
          <a:xfrm>
            <a:off x="755576" y="1700808"/>
            <a:ext cx="8388424" cy="4892675"/>
          </a:xfrm>
          <a:prstGeom prst="rect">
            <a:avLst/>
          </a:prstGeom>
        </p:spPr>
        <p:txBody>
          <a:bodyPr wrap="square">
            <a:spAutoFit/>
          </a:bodyPr>
          <a:lstStyle/>
          <a:p>
            <a:r>
              <a:rPr altLang="zh-CN" sz="2400" dirty="0" smtClean="0"/>
              <a:t>3、股东会会议</a:t>
            </a:r>
            <a:endParaRPr altLang="zh-CN" sz="2400" dirty="0" smtClean="0"/>
          </a:p>
          <a:p>
            <a:r>
              <a:rPr altLang="zh-CN" sz="2400" dirty="0" smtClean="0"/>
              <a:t>股东会会议分为定期会议和临时会议。定期会议应当按照公司章程的规定按时召开。</a:t>
            </a:r>
            <a:endParaRPr altLang="zh-CN" sz="2400" dirty="0" smtClean="0"/>
          </a:p>
          <a:p>
            <a:r>
              <a:rPr altLang="zh-CN" sz="2400" dirty="0" smtClean="0"/>
              <a:t>代表1/10以上表决权的股东，1/3以上的董事，监事会或者不设监事会的公司的监事提议召开临时会议的，应该召开临时会议。</a:t>
            </a:r>
            <a:endParaRPr altLang="zh-CN" sz="2400" dirty="0" smtClean="0"/>
          </a:p>
          <a:p>
            <a:r>
              <a:rPr altLang="zh-CN" sz="2400" dirty="0" smtClean="0"/>
              <a:t>4、股东的表决权</a:t>
            </a:r>
            <a:endParaRPr altLang="zh-CN" sz="2400" dirty="0" smtClean="0"/>
          </a:p>
          <a:p>
            <a:r>
              <a:rPr altLang="zh-CN" sz="2400" dirty="0" smtClean="0"/>
              <a:t>股东会会议由股东按照出资比例行使表决权，但公司章程另有规定的除外。股东会的议事方式和表决程序，除《公司法》有规定的外，由公司章程规定。</a:t>
            </a:r>
            <a:endParaRPr altLang="zh-CN" sz="2400" dirty="0" smtClean="0"/>
          </a:p>
          <a:p>
            <a:r>
              <a:rPr altLang="zh-CN" sz="2400" dirty="0" smtClean="0"/>
              <a:t>股东会会议做出修改公司章程、增加或者减少注册资本的决议，以及公司合并、分立、解散或者变更公司形式的决议，必须经代表2/3以上表决权的股东通过。</a:t>
            </a:r>
            <a:endParaRPr altLang="zh-CN" sz="2400" dirty="0"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77825" name="Rectangle 1"/>
          <p:cNvSpPr>
            <a:spLocks noChangeArrowheads="1"/>
          </p:cNvSpPr>
          <p:nvPr/>
        </p:nvSpPr>
        <p:spPr bwMode="auto">
          <a:xfrm>
            <a:off x="755576" y="1412776"/>
            <a:ext cx="8388424" cy="495520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 </a:t>
            </a:r>
            <a:r>
              <a:rPr kumimoji="0" lang="zh-CN" sz="2800" b="0" i="0" u="none" strike="noStrike" cap="none" normalizeH="0" baseline="0" dirty="0" smtClean="0">
                <a:ln>
                  <a:noFill/>
                </a:ln>
                <a:solidFill>
                  <a:srgbClr val="00B0F0"/>
                </a:solidFill>
                <a:effectLst/>
                <a:latin typeface="Times New Roman" panose="02020603050405020304" pitchFamily="18" charset="0"/>
                <a:ea typeface="宋体" panose="02010600030101010101" pitchFamily="2" charset="-122"/>
                <a:cs typeface="宋体" panose="02010600030101010101" pitchFamily="2" charset="-122"/>
              </a:rPr>
              <a:t>（二）董事会</a:t>
            </a:r>
            <a:endParaRPr kumimoji="0" lang="en-US" altLang="zh-CN" sz="2400" b="0" i="0" u="none" strike="noStrike" cap="none" normalizeH="0" baseline="0" dirty="0" smtClean="0">
              <a:ln>
                <a:noFill/>
              </a:ln>
              <a:solidFill>
                <a:srgbClr val="00B0F0"/>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00025"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indent="200025" eaLnBrk="0" fontAlgn="base" hangingPunct="0">
              <a:spcBef>
                <a:spcPct val="0"/>
              </a:spcBef>
              <a:spcAft>
                <a:spcPct val="0"/>
              </a:spcAft>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1</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、董事会的性质和组成。董事会是执行业务与代表公司的法定必要机关、常设机关。有限公司因股东人数少，董事人数也少，所以不像股份公司那样，设董事会、常务董事等。董事即使一人也可以。</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indent="200025" eaLnBrk="0" fontAlgn="base" hangingPunct="0">
              <a:spcBef>
                <a:spcPct val="0"/>
              </a:spcBef>
              <a:spcAft>
                <a:spcPct val="0"/>
              </a:spcAft>
            </a:pPr>
            <a:endParaRPr lang="en-US" altLang="zh-CN" sz="2400" dirty="0" smtClean="0">
              <a:latin typeface="Arial" panose="020B0604020202020204" pitchFamily="34" charset="0"/>
              <a:ea typeface="宋体" panose="02010600030101010101" pitchFamily="2" charset="-122"/>
            </a:endParaRPr>
          </a:p>
          <a:p>
            <a:pPr indent="200025" eaLnBrk="0" fontAlgn="base" hangingPunct="0">
              <a:spcBef>
                <a:spcPct val="0"/>
              </a:spcBef>
              <a:spcAft>
                <a:spcPct val="0"/>
              </a:spcAft>
            </a:pPr>
            <a:r>
              <a:rPr lang="zh-CN" altLang="zh-CN" sz="2400" dirty="0" smtClean="0"/>
              <a:t>董事会是公司的执行机构，由股东会选举产生。关于董事会的人数，各国法律有不同的规定，我国公司规定董事会的人数一般应为</a:t>
            </a:r>
            <a:r>
              <a:rPr lang="en-US" altLang="zh-CN" sz="2400" dirty="0" smtClean="0"/>
              <a:t>3</a:t>
            </a:r>
            <a:r>
              <a:rPr lang="zh-CN" altLang="zh-CN" sz="2400" dirty="0" smtClean="0"/>
              <a:t>～</a:t>
            </a:r>
            <a:r>
              <a:rPr lang="en-US" altLang="zh-CN" sz="2400" dirty="0" smtClean="0"/>
              <a:t>13</a:t>
            </a:r>
            <a:r>
              <a:rPr lang="zh-CN" altLang="zh-CN" sz="2400" dirty="0" smtClean="0"/>
              <a:t>人 ，设董事长</a:t>
            </a:r>
            <a:r>
              <a:rPr lang="en-US" altLang="zh-CN" sz="2400" dirty="0" smtClean="0"/>
              <a:t>1</a:t>
            </a:r>
            <a:r>
              <a:rPr lang="zh-CN" altLang="zh-CN" sz="2400" dirty="0" smtClean="0"/>
              <a:t>人，副董事长</a:t>
            </a:r>
            <a:r>
              <a:rPr lang="en-US" altLang="zh-CN" sz="2400" dirty="0" smtClean="0"/>
              <a:t>1</a:t>
            </a:r>
            <a:r>
              <a:rPr lang="zh-CN" altLang="zh-CN" sz="2400" dirty="0" smtClean="0"/>
              <a:t>～</a:t>
            </a:r>
            <a:r>
              <a:rPr lang="en-US" altLang="zh-CN" sz="2400" dirty="0" smtClean="0"/>
              <a:t>2</a:t>
            </a:r>
            <a:r>
              <a:rPr lang="zh-CN" altLang="zh-CN" sz="2400" dirty="0" smtClean="0"/>
              <a:t>人，董事长的产生办法由章程规定，董事长是法人代表。</a:t>
            </a:r>
            <a:endParaRPr lang="zh-CN" altLang="zh-CN" sz="2400" dirty="0" smtClean="0"/>
          </a:p>
          <a:p>
            <a:pPr marL="0" marR="0" lvl="0" indent="200025" algn="l" defTabSz="914400" rtl="0" eaLnBrk="0" fontAlgn="base" latinLnBrk="0" hangingPunct="0">
              <a:lnSpc>
                <a:spcPct val="100000"/>
              </a:lnSpc>
              <a:spcBef>
                <a:spcPct val="0"/>
              </a:spcBef>
              <a:spcAft>
                <a:spcPct val="0"/>
              </a:spcAft>
              <a:buClrTx/>
              <a:buSzTx/>
              <a:buFontTx/>
              <a:buNone/>
            </a:pP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TextBox 2"/>
          <p:cNvSpPr txBox="1"/>
          <p:nvPr/>
        </p:nvSpPr>
        <p:spPr>
          <a:xfrm>
            <a:off x="827584" y="1556792"/>
            <a:ext cx="7200800" cy="5446395"/>
          </a:xfrm>
          <a:prstGeom prst="rect">
            <a:avLst/>
          </a:prstGeom>
          <a:noFill/>
        </p:spPr>
        <p:txBody>
          <a:bodyPr wrap="square" rtlCol="0">
            <a:spAutoFit/>
          </a:bodyPr>
          <a:lstStyle/>
          <a:p>
            <a:r>
              <a:rPr lang="zh-CN" altLang="zh-CN" sz="2400" dirty="0" smtClean="0"/>
              <a:t>第二节 经济法律关系</a:t>
            </a:r>
            <a:endParaRPr lang="en-US" altLang="zh-CN" sz="2400" dirty="0" smtClean="0"/>
          </a:p>
          <a:p>
            <a:endParaRPr lang="zh-CN" altLang="zh-CN" sz="2400" dirty="0" smtClean="0"/>
          </a:p>
          <a:p>
            <a:r>
              <a:rPr altLang="zh-CN" sz="2800" dirty="0" smtClean="0">
                <a:solidFill>
                  <a:schemeClr val="accent5"/>
                </a:solidFill>
              </a:rPr>
              <a:t>一、经济法律关系的概念和特征</a:t>
            </a:r>
            <a:endParaRPr altLang="zh-CN" sz="2800" dirty="0" smtClean="0">
              <a:solidFill>
                <a:schemeClr val="accent5"/>
              </a:solidFill>
            </a:endParaRPr>
          </a:p>
          <a:p>
            <a:r>
              <a:rPr altLang="zh-CN" sz="2800" dirty="0" smtClean="0">
                <a:solidFill>
                  <a:schemeClr val="accent5"/>
                </a:solidFill>
              </a:rPr>
              <a:t>（一）经济法律关系的概念</a:t>
            </a:r>
            <a:endParaRPr altLang="zh-CN" sz="2800" dirty="0" smtClean="0">
              <a:solidFill>
                <a:schemeClr val="accent5"/>
              </a:solidFill>
            </a:endParaRPr>
          </a:p>
          <a:p>
            <a:endParaRPr lang="zh-CN" altLang="zh-CN" sz="2400" dirty="0" smtClean="0"/>
          </a:p>
          <a:p>
            <a:r>
              <a:rPr lang="zh-CN" altLang="zh-CN" sz="2400" dirty="0" smtClean="0"/>
              <a:t>  经济法律关系是法律关系的一种，经济法律关系是指由经济法律规范确认和调整的经济法主体在经济运行过程中所形成的经济权利和经济义务的法律关系。</a:t>
            </a:r>
            <a:endParaRPr lang="zh-CN" altLang="zh-CN" sz="2400" dirty="0" smtClean="0"/>
          </a:p>
          <a:p>
            <a:pPr algn="l"/>
            <a:r>
              <a:rPr altLang="zh-CN" sz="2800" dirty="0" smtClean="0">
                <a:solidFill>
                  <a:schemeClr val="accent5"/>
                </a:solidFill>
              </a:rPr>
              <a:t>（二）经济法律关系的特征</a:t>
            </a:r>
            <a:endParaRPr altLang="zh-CN" sz="2800" dirty="0" smtClean="0">
              <a:solidFill>
                <a:schemeClr val="accent5"/>
              </a:solidFill>
            </a:endParaRPr>
          </a:p>
          <a:p>
            <a:r>
              <a:rPr lang="zh-CN" altLang="zh-CN" sz="2400" dirty="0" smtClean="0"/>
              <a:t>1.经济法律关系具有意志性</a:t>
            </a:r>
            <a:endParaRPr lang="zh-CN" altLang="zh-CN" sz="2400" dirty="0" smtClean="0"/>
          </a:p>
          <a:p>
            <a:r>
              <a:rPr lang="zh-CN" altLang="zh-CN" sz="2400" dirty="0" smtClean="0"/>
              <a:t>2.经济法律关系是经济法律规范确认和调整所形成的法律关系</a:t>
            </a:r>
            <a:endParaRPr lang="zh-CN" altLang="zh-CN" sz="2400" dirty="0" smtClean="0"/>
          </a:p>
          <a:p>
            <a:r>
              <a:rPr lang="zh-CN" altLang="zh-CN" sz="2400" dirty="0" smtClean="0"/>
              <a:t>3.经济法律关系具有社会公共经济管理性</a:t>
            </a:r>
            <a:endParaRPr lang="zh-CN" altLang="zh-CN" sz="2400" dirty="0" smtClean="0"/>
          </a:p>
          <a:p>
            <a:r>
              <a:rPr lang="zh-CN" altLang="zh-CN" sz="2400" dirty="0" smtClean="0"/>
              <a:t>4.经济法律关系需要由国家强制力保证实现</a:t>
            </a:r>
            <a:endParaRPr lang="zh-CN" altLang="zh-CN" sz="2400"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78849" name="Rectangle 1"/>
          <p:cNvSpPr>
            <a:spLocks noChangeArrowheads="1"/>
          </p:cNvSpPr>
          <p:nvPr/>
        </p:nvSpPr>
        <p:spPr bwMode="auto">
          <a:xfrm>
            <a:off x="827584" y="1595021"/>
            <a:ext cx="8316416" cy="489364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2</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、董事会职权。我国</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公司法</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规定，董事会享有以下职权：</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⑴负责召集股东会，并向股东会报告工作；</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⑵执行股东会的决议；</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⑶决定公司的经营计划和投资方案；</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⑷制订公司的年度财务预算方案、决算方案；</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⑸制订公司的利润分配方案和弥补亏损方案；</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⑹制订公司增加或者减少注册资金的方案；</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⑺拟订公司合并、分立、变更公司形式、解散的方案；</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⑻决定公司内部管理机构的设置；</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⑼聘任或者解聘公司经理，根据经理的提名，聘任或者解聘公司副经理、财务负责人，决定其报酬事项；</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⑽制定公司的基本管理制度。</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79873" name="Rectangle 1"/>
          <p:cNvSpPr>
            <a:spLocks noChangeArrowheads="1"/>
          </p:cNvSpPr>
          <p:nvPr/>
        </p:nvSpPr>
        <p:spPr bwMode="auto">
          <a:xfrm>
            <a:off x="1331640" y="1222351"/>
            <a:ext cx="7632848" cy="48926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3</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、董事会的召开和决议。</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董事会会议由董事长召集和主持；董事长不能或者不履行职务的，由副董事长召集和主持；副董事长不能或者不履行职务的，由半数以上的董事共同推举1名董事召集和主持。</a:t>
            </a:r>
            <a:endPar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董事会的议事方式和表决程序，除《公司法》有规定的外，由公司章程规定。董事会决议的表决，实行一人一票。董事会应当对所议事项的决定做成会议记录，出席会议的董事应当在会议记录上签名。</a:t>
            </a:r>
            <a:endPar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股东人数较少或者规模较小的有限责任公司，可以设1名执行董事，不设立董事会。执行董事可以兼任公司经理。执行董事的职权由公司章程规定。</a:t>
            </a:r>
            <a:endPar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80897" name="Rectangle 1"/>
          <p:cNvSpPr>
            <a:spLocks noChangeArrowheads="1"/>
          </p:cNvSpPr>
          <p:nvPr/>
        </p:nvSpPr>
        <p:spPr bwMode="auto">
          <a:xfrm>
            <a:off x="755576" y="1345438"/>
            <a:ext cx="7560840" cy="452310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（三）</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经理</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有限责任公司的经理是负责公司日常经营管理的高级管理人员，由董事会聘任或解聘，经理对董事会负责。根据</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公司法</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的规定，经理在日常管理活动中行使下列职权：</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⑴主持公司的生产经营管理工作，组织实施董事会决议；</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⑵组织实施公司年度经营计划和投资方针；</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⑶拟订公司内部管理机构设置方案；</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⑷拟订公司的基本管理制度；</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81921" name="Rectangle 1"/>
          <p:cNvSpPr>
            <a:spLocks noChangeArrowheads="1"/>
          </p:cNvSpPr>
          <p:nvPr/>
        </p:nvSpPr>
        <p:spPr bwMode="auto">
          <a:xfrm>
            <a:off x="899592" y="1380124"/>
            <a:ext cx="7704856" cy="56927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⑸</a:t>
            </a: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制定公司的具体规章；</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⑹提请聘任或者解聘副经理、财务负责人；</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⑺聘任或者解聘除应由董事会聘任或解聘的以外的管理人员；</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⑻公司章程和董事会授权的其他职权。</a:t>
            </a:r>
            <a:r>
              <a:rPr lang="zh-CN" altLang="zh-CN" sz="2400" dirty="0" smtClean="0"/>
              <a:t> </a:t>
            </a:r>
            <a:endParaRPr lang="en-US" altLang="zh-CN" sz="2400" dirty="0" smtClean="0"/>
          </a:p>
          <a:p>
            <a:endParaRPr lang="en-US" altLang="zh-CN" sz="2400" dirty="0" smtClean="0"/>
          </a:p>
          <a:p>
            <a:r>
              <a:rPr lang="zh-CN" altLang="zh-CN" sz="2800" dirty="0" smtClean="0">
                <a:solidFill>
                  <a:srgbClr val="00B0F0"/>
                </a:solidFill>
              </a:rPr>
              <a:t>（四）监事会</a:t>
            </a:r>
            <a:endParaRPr lang="en-US" altLang="zh-CN" sz="2800" dirty="0" smtClean="0">
              <a:solidFill>
                <a:srgbClr val="00B0F0"/>
              </a:solidFill>
            </a:endParaRPr>
          </a:p>
          <a:p>
            <a:endParaRPr lang="zh-CN" altLang="zh-CN" sz="2400" dirty="0" smtClean="0"/>
          </a:p>
          <a:p>
            <a:r>
              <a:rPr lang="zh-CN" altLang="zh-CN" sz="2400" dirty="0" smtClean="0"/>
              <a:t>监事会是公司的内部的监督机构，负责对公司的生产经营活动进行检查监督。我国公司法规定，经营规模较大的有限责任公司，设立监事会，股东人数较少或规模较小的，可以只设</a:t>
            </a:r>
            <a:r>
              <a:rPr lang="en-US" altLang="zh-CN" sz="2400" dirty="0" smtClean="0"/>
              <a:t>1</a:t>
            </a:r>
            <a:r>
              <a:rPr lang="zh-CN" altLang="zh-CN" sz="2400" dirty="0" smtClean="0"/>
              <a:t>～</a:t>
            </a:r>
            <a:r>
              <a:rPr lang="en-US" altLang="zh-CN" sz="2400" dirty="0" smtClean="0"/>
              <a:t>2</a:t>
            </a:r>
            <a:r>
              <a:rPr lang="zh-CN" altLang="zh-CN" sz="2400" dirty="0" smtClean="0"/>
              <a:t>名监事。监事会的成员不少于</a:t>
            </a:r>
            <a:r>
              <a:rPr lang="en-US" altLang="zh-CN" sz="2400" dirty="0" smtClean="0"/>
              <a:t>3</a:t>
            </a:r>
            <a:r>
              <a:rPr lang="zh-CN" altLang="zh-CN" sz="2400" dirty="0" smtClean="0"/>
              <a:t>人，由适当比例的股东代表和职工代表组成，具体比例由章程规定，职工代表由公司职工民主选举产生</a:t>
            </a:r>
            <a:endParaRPr lang="zh-CN" altLang="zh-CN" sz="2400" dirty="0" smtClean="0"/>
          </a:p>
          <a:p>
            <a:pPr marL="0" marR="0" lvl="0" indent="266700" algn="l" defTabSz="914400" rtl="0" eaLnBrk="0" fontAlgn="base" latinLnBrk="0" hangingPunct="0">
              <a:lnSpc>
                <a:spcPct val="100000"/>
              </a:lnSpc>
              <a:spcBef>
                <a:spcPct val="0"/>
              </a:spcBef>
              <a:spcAft>
                <a:spcPct val="0"/>
              </a:spcAft>
              <a:buClrTx/>
              <a:buSzTx/>
              <a:buFontTx/>
              <a:buNone/>
            </a:pP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82945" name="Rectangle 1"/>
          <p:cNvSpPr>
            <a:spLocks noChangeArrowheads="1"/>
          </p:cNvSpPr>
          <p:nvPr/>
        </p:nvSpPr>
        <p:spPr bwMode="auto">
          <a:xfrm>
            <a:off x="827584" y="2092206"/>
            <a:ext cx="7632848" cy="341632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根据公司法有关规定，监事会行使下列职权：</a:t>
            </a:r>
            <a:endParaRPr lang="en-US" altLang="zh-CN" sz="2400" dirty="0" smtClean="0">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1" fontAlgn="base" latinLnBrk="0" hangingPunct="1">
              <a:lnSpc>
                <a:spcPct val="100000"/>
              </a:lnSpc>
              <a:spcBef>
                <a:spcPct val="0"/>
              </a:spcBef>
              <a:spcAft>
                <a:spcPct val="0"/>
              </a:spcAft>
              <a:buClrTx/>
              <a:buSzTx/>
              <a:buFontTx/>
              <a:buNone/>
            </a:pP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⑴检查公司的财务；</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⑵对董事经理的行为损害公司利益时，要求董事经理予以纠正；</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⑶对董事经理执行职务时违反法律、法规或公司章程的行为进行监督；</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⑷提议召开股东会；</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⑸公司章程规定的其他职权。</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355160" cy="130026"/>
          </a:xfrm>
        </p:spPr>
        <p:txBody>
          <a:bodyPr>
            <a:normAutofit fontScale="90000"/>
          </a:bodyPr>
          <a:lstStyle/>
          <a:p>
            <a:endParaRPr lang="zh-CN" altLang="en-US" dirty="0"/>
          </a:p>
        </p:txBody>
      </p:sp>
      <p:sp>
        <p:nvSpPr>
          <p:cNvPr id="83970" name="Rectangle 2"/>
          <p:cNvSpPr>
            <a:spLocks noChangeArrowheads="1"/>
          </p:cNvSpPr>
          <p:nvPr/>
        </p:nvSpPr>
        <p:spPr bwMode="auto">
          <a:xfrm>
            <a:off x="611560" y="415268"/>
            <a:ext cx="8532440" cy="636968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tabLst>
                <a:tab pos="2428875" algn="l"/>
              </a:tabLst>
            </a:pPr>
            <a:r>
              <a:rPr kumimoji="0" lang="zh-CN" sz="2400" b="0" i="0" u="none" strike="noStrike" cap="none" normalizeH="0" baseline="0" dirty="0" smtClean="0">
                <a:ln>
                  <a:noFill/>
                </a:ln>
                <a:solidFill>
                  <a:schemeClr val="accent6">
                    <a:lumMod val="50000"/>
                  </a:schemeClr>
                </a:solidFill>
                <a:effectLst/>
                <a:latin typeface="Times New Roman" panose="02020603050405020304" pitchFamily="18" charset="0"/>
                <a:ea typeface="宋体" panose="02010600030101010101" pitchFamily="2" charset="-122"/>
                <a:cs typeface="宋体" panose="02010600030101010101" pitchFamily="2" charset="-122"/>
              </a:rPr>
              <a:t>四、董事、监事、经理的任职资格和职责</a:t>
            </a:r>
            <a:endParaRPr kumimoji="0" lang="en-US" altLang="zh-CN" sz="2400" b="0" i="0" u="none" strike="noStrike" cap="none" normalizeH="0" baseline="0" dirty="0" smtClean="0">
              <a:ln>
                <a:noFill/>
              </a:ln>
              <a:solidFill>
                <a:schemeClr val="accent6">
                  <a:lumMod val="50000"/>
                </a:schemeClr>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1" fontAlgn="base" latinLnBrk="0" hangingPunct="1">
              <a:lnSpc>
                <a:spcPct val="100000"/>
              </a:lnSpc>
              <a:spcBef>
                <a:spcPct val="0"/>
              </a:spcBef>
              <a:spcAft>
                <a:spcPct val="0"/>
              </a:spcAft>
              <a:buClrTx/>
              <a:buSzTx/>
              <a:buFontTx/>
              <a:buNone/>
              <a:tabLst>
                <a:tab pos="2428875" algn="l"/>
              </a:tabLst>
            </a:pPr>
            <a:endParaRPr kumimoji="0" lang="zh-CN" sz="2400" b="0"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cs typeface="宋体" panose="02010600030101010101" pitchFamily="2" charset="-122"/>
            </a:endParaRPr>
          </a:p>
          <a:p>
            <a:pPr indent="266700" eaLnBrk="0" fontAlgn="base" hangingPunct="0">
              <a:spcBef>
                <a:spcPct val="0"/>
              </a:spcBef>
              <a:spcAft>
                <a:spcPct val="0"/>
              </a:spcAft>
              <a:tabLst>
                <a:tab pos="2428875" algn="l"/>
              </a:tabLst>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1.</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董事、监事、经理的任职资格	</a:t>
            </a:r>
            <a:endPar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indent="266700" eaLnBrk="0" fontAlgn="base" hangingPunct="0">
              <a:spcBef>
                <a:spcPct val="0"/>
              </a:spcBef>
              <a:spcAft>
                <a:spcPct val="0"/>
              </a:spcAft>
              <a:tabLst>
                <a:tab pos="2428875" algn="l"/>
              </a:tabLst>
            </a:pPr>
            <a:r>
              <a:rPr lang="zh-CN" altLang="zh-CN" sz="2400" dirty="0" smtClean="0"/>
              <a:t>我国公司法规定以下六种人不能担任有限责任公司的董事、监事、经理：</a:t>
            </a:r>
            <a:endParaRPr lang="en-US" altLang="zh-CN" sz="2400" dirty="0" smtClean="0"/>
          </a:p>
          <a:p>
            <a:pPr indent="266700" eaLnBrk="0" fontAlgn="base" hangingPunct="0">
              <a:spcBef>
                <a:spcPct val="0"/>
              </a:spcBef>
              <a:spcAft>
                <a:spcPct val="0"/>
              </a:spcAft>
              <a:tabLst>
                <a:tab pos="2428875" algn="l"/>
              </a:tabLst>
            </a:pPr>
            <a:r>
              <a:rPr lang="zh-CN" altLang="zh-CN" sz="2400" dirty="0" smtClean="0"/>
              <a:t>⑴无行为能力或限制行为能力；⑵因贪污、贿赂、侵占财产、挪用财产罪或者破坏社会经济秩序最，被判处刑罚，执行期未逾</a:t>
            </a:r>
            <a:r>
              <a:rPr lang="en-US" altLang="zh-CN" sz="2400" dirty="0" smtClean="0"/>
              <a:t>5</a:t>
            </a:r>
            <a:r>
              <a:rPr lang="zh-CN" altLang="zh-CN" sz="2400" dirty="0" smtClean="0"/>
              <a:t>年，或者因犯罪被剥夺政治权利，执行期满未逾</a:t>
            </a:r>
            <a:r>
              <a:rPr lang="en-US" altLang="zh-CN" sz="2400" dirty="0" smtClean="0"/>
              <a:t>5</a:t>
            </a:r>
            <a:r>
              <a:rPr lang="zh-CN" altLang="zh-CN" sz="2400" dirty="0" smtClean="0"/>
              <a:t>年；⑶担任因经营管理不善破产清算的公司、企业的董事或者厂长、经理，并对该公司、企业破产负有个人责任的，自该公司、企业破产清算完结之日起未逾</a:t>
            </a:r>
            <a:r>
              <a:rPr lang="en-US" altLang="zh-CN" sz="2400" dirty="0" smtClean="0"/>
              <a:t>3</a:t>
            </a:r>
            <a:r>
              <a:rPr lang="zh-CN" altLang="zh-CN" sz="2400" dirty="0" smtClean="0"/>
              <a:t>年； ；⑷担任因违法被吊销营业执照的公司、企业的法定代表人，并负有个人责任的，自该公司、企业被吊销营业执照之日起未逾</a:t>
            </a:r>
            <a:r>
              <a:rPr lang="en-US" altLang="zh-CN" sz="2400" dirty="0" smtClean="0"/>
              <a:t>3</a:t>
            </a:r>
            <a:r>
              <a:rPr lang="zh-CN" altLang="zh-CN" sz="2400" dirty="0" smtClean="0"/>
              <a:t>年；⑸个人所负数额较大的债务到期未清偿。公司违反上述规定，选举的董事、监事、经理无效。另外，国家公务员不得兼任公司的董事、监事、经理。</a:t>
            </a:r>
            <a:endParaRPr lang="zh-CN" altLang="zh-CN" sz="2400" dirty="0" smtClean="0"/>
          </a:p>
          <a:p>
            <a:pPr lvl="0" indent="266700" eaLnBrk="0" fontAlgn="base" hangingPunct="0">
              <a:spcBef>
                <a:spcPct val="0"/>
              </a:spcBef>
              <a:spcAft>
                <a:spcPct val="0"/>
              </a:spcAft>
              <a:tabLst>
                <a:tab pos="2428875" algn="l"/>
              </a:tabLst>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84993" name="Rectangle 1"/>
          <p:cNvSpPr>
            <a:spLocks noChangeArrowheads="1"/>
          </p:cNvSpPr>
          <p:nvPr/>
        </p:nvSpPr>
        <p:spPr bwMode="auto">
          <a:xfrm>
            <a:off x="755576" y="1534726"/>
            <a:ext cx="8388424" cy="452431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2.</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董事、监事、经理的职责</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根据公司法的规定，董事、监事、经理必须承担以下职责：⑴董遵守公司章程，忠实履行职责，维护公司利益，不得利用在公司的地位和职权为自己谋利；</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⑵不得利用职权收受贿赂或其他非法收入，不得侵占公司财产；</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⑶董事、经理不得挪用公司资金或将公司资金借给他人，不得将公司资金以个人的名义或其他个人的名义开立账户存储，不得以公司的资产为本公司的股东或其他个人的债务提供担保；</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矩形 2"/>
          <p:cNvSpPr/>
          <p:nvPr/>
        </p:nvSpPr>
        <p:spPr>
          <a:xfrm>
            <a:off x="791072" y="1844824"/>
            <a:ext cx="8352928" cy="3785652"/>
          </a:xfrm>
          <a:prstGeom prst="rect">
            <a:avLst/>
          </a:prstGeom>
        </p:spPr>
        <p:txBody>
          <a:bodyPr wrap="square">
            <a:spAutoFit/>
          </a:bodyPr>
          <a:lstStyle/>
          <a:p>
            <a:r>
              <a:rPr lang="zh-CN" altLang="en-US" sz="2400" dirty="0" smtClean="0">
                <a:latin typeface="Times New Roman" panose="02020603050405020304" pitchFamily="18" charset="0"/>
                <a:ea typeface="宋体" panose="02010600030101010101" pitchFamily="2" charset="-122"/>
                <a:cs typeface="宋体" panose="02010600030101010101" pitchFamily="2" charset="-122"/>
              </a:rPr>
              <a:t>⑷董事、经理不得自营或为他人经营与其所任职公司同类营业或从事损害本公司的利益的活动；从事上述营业或活动的，所得收入应当归公司所有；</a:t>
            </a:r>
            <a:endParaRPr lang="en-US" altLang="zh-CN" sz="2400" dirty="0" smtClean="0">
              <a:latin typeface="Times New Roman" panose="02020603050405020304" pitchFamily="18" charset="0"/>
              <a:ea typeface="宋体" panose="02010600030101010101" pitchFamily="2" charset="-122"/>
              <a:cs typeface="宋体" panose="02010600030101010101" pitchFamily="2" charset="-122"/>
            </a:endParaRPr>
          </a:p>
          <a:p>
            <a:endParaRPr lang="en-US" altLang="zh-CN" sz="2400" dirty="0" smtClean="0">
              <a:latin typeface="Times New Roman" panose="02020603050405020304" pitchFamily="18" charset="0"/>
              <a:ea typeface="宋体" panose="02010600030101010101" pitchFamily="2" charset="-122"/>
              <a:cs typeface="宋体" panose="02010600030101010101" pitchFamily="2" charset="-122"/>
            </a:endParaRPr>
          </a:p>
          <a:p>
            <a:r>
              <a:rPr lang="zh-CN" altLang="en-US" sz="2400" dirty="0" smtClean="0">
                <a:latin typeface="Times New Roman" panose="02020603050405020304" pitchFamily="18" charset="0"/>
                <a:ea typeface="宋体" panose="02010600030101010101" pitchFamily="2" charset="-122"/>
                <a:cs typeface="宋体" panose="02010600030101010101" pitchFamily="2" charset="-122"/>
              </a:rPr>
              <a:t>⑸董事、经理除了公司章程规定或股东会同意外，不得同本公司订立合同或进行交易；</a:t>
            </a:r>
            <a:endParaRPr lang="en-US" altLang="zh-CN" sz="2400" dirty="0" smtClean="0">
              <a:latin typeface="Times New Roman" panose="02020603050405020304" pitchFamily="18" charset="0"/>
              <a:ea typeface="宋体" panose="02010600030101010101" pitchFamily="2" charset="-122"/>
              <a:cs typeface="宋体" panose="02010600030101010101" pitchFamily="2" charset="-122"/>
            </a:endParaRPr>
          </a:p>
          <a:p>
            <a:endParaRPr lang="en-US" altLang="zh-CN" sz="2400" dirty="0" smtClean="0">
              <a:latin typeface="Times New Roman" panose="02020603050405020304" pitchFamily="18" charset="0"/>
              <a:ea typeface="宋体" panose="02010600030101010101" pitchFamily="2" charset="-122"/>
              <a:cs typeface="宋体" panose="02010600030101010101" pitchFamily="2" charset="-122"/>
            </a:endParaRPr>
          </a:p>
          <a:p>
            <a:r>
              <a:rPr lang="zh-CN" altLang="en-US" sz="2400" dirty="0" smtClean="0">
                <a:latin typeface="Times New Roman" panose="02020603050405020304" pitchFamily="18" charset="0"/>
                <a:ea typeface="宋体" panose="02010600030101010101" pitchFamily="2" charset="-122"/>
                <a:cs typeface="宋体" panose="02010600030101010101" pitchFamily="2" charset="-122"/>
              </a:rPr>
              <a:t>⑹除依照法律规定或经股东会同意外，不得泄露公司的秘密；⑺执行公司职务时违反法律、行政法规或章程的规定，给公司造成损害的，应当承担赔偿责任。</a:t>
            </a:r>
            <a:endParaRPr lang="zh-CN" altLang="en-US" sz="24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86019" name="Rectangle 3"/>
          <p:cNvSpPr>
            <a:spLocks noChangeArrowheads="1"/>
          </p:cNvSpPr>
          <p:nvPr/>
        </p:nvSpPr>
        <p:spPr bwMode="auto">
          <a:xfrm>
            <a:off x="539552" y="1065958"/>
            <a:ext cx="8388424" cy="501586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rgbClr val="00B0F0"/>
                </a:solidFill>
                <a:effectLst/>
                <a:latin typeface="Cambria" panose="02040503050406030204" pitchFamily="18" charset="0"/>
                <a:ea typeface="宋体" panose="02010600030101010101" pitchFamily="2" charset="-122"/>
                <a:cs typeface="Times New Roman" panose="02020603050405020304" pitchFamily="18" charset="0"/>
              </a:rPr>
              <a:t>五、特殊有限责任公司</a:t>
            </a:r>
            <a:endParaRPr kumimoji="0" lang="zh-CN" sz="3200" b="1" i="0" u="none" strike="noStrike" cap="none" normalizeH="0" baseline="0" dirty="0" smtClean="0">
              <a:ln>
                <a:noFill/>
              </a:ln>
              <a:solidFill>
                <a:srgbClr val="00B0F0"/>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（一）一人有限责任公司的特别规定</a:t>
            </a:r>
            <a:endPar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所谓一人有限责任公司，是指只有一个自然人股东或者一个法人股东的有限责任公司。为维护债权人等利害关系人的权益，保障社会经济秩序，《公司法》对一人有限责任公司的设立和组织机构以专门一节做了特殊规定，以加强对其的监管，特殊规定以外的问题，则适用对有限责任公司的一般规定。</a:t>
            </a:r>
            <a:endPar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00025" algn="l" defTabSz="914400" rtl="0" eaLnBrk="1" fontAlgn="base" latinLnBrk="0" hangingPunct="1">
              <a:lnSpc>
                <a:spcPct val="100000"/>
              </a:lnSpc>
              <a:spcBef>
                <a:spcPct val="0"/>
              </a:spcBef>
              <a:spcAft>
                <a:spcPct val="0"/>
              </a:spcAft>
              <a:buClrTx/>
              <a:buSzTx/>
              <a:buFontTx/>
              <a:buNone/>
            </a:pPr>
            <a:endPar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88065" name="Rectangle 1"/>
          <p:cNvSpPr>
            <a:spLocks noChangeArrowheads="1"/>
          </p:cNvSpPr>
          <p:nvPr/>
        </p:nvSpPr>
        <p:spPr bwMode="auto">
          <a:xfrm>
            <a:off x="683568" y="2272556"/>
            <a:ext cx="8136904" cy="310769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rgbClr val="00B0F0"/>
                </a:solidFill>
                <a:effectLst/>
                <a:latin typeface="Times New Roman" panose="02020603050405020304" pitchFamily="18" charset="0"/>
                <a:ea typeface="宋体" panose="02010600030101010101" pitchFamily="2" charset="-122"/>
                <a:cs typeface="宋体" panose="02010600030101010101" pitchFamily="2" charset="-122"/>
              </a:rPr>
              <a:t>（二）国有独资公司的特别规定</a:t>
            </a:r>
            <a:endParaRPr kumimoji="0" lang="zh-CN" sz="2800" b="0" i="0" u="none" strike="noStrike" cap="none" normalizeH="0" baseline="0" dirty="0" smtClean="0">
              <a:ln>
                <a:noFill/>
              </a:ln>
              <a:solidFill>
                <a:srgbClr val="00B0F0"/>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国有独资公司，是指国家单独出资，由国务院或地方人民政府委托本级人民政府国有资产监督管理机构履行出资人职责的有限责任公司。《公司法》对国有独资公司的设立和组织机构也以专门一节做了特殊规定，特殊规定以外的问题，则适用对有限责任公司的一般规定。</a:t>
            </a:r>
            <a:endParaRPr kumimoji="0" 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5" name="TextBox 4"/>
          <p:cNvSpPr txBox="1"/>
          <p:nvPr/>
        </p:nvSpPr>
        <p:spPr>
          <a:xfrm>
            <a:off x="545520" y="1372642"/>
            <a:ext cx="8532440" cy="5785485"/>
          </a:xfrm>
          <a:prstGeom prst="rect">
            <a:avLst/>
          </a:prstGeom>
          <a:noFill/>
        </p:spPr>
        <p:txBody>
          <a:bodyPr wrap="square" rtlCol="0">
            <a:spAutoFit/>
          </a:bodyPr>
          <a:lstStyle/>
          <a:p>
            <a:r>
              <a:rPr lang="en-US" altLang="zh-CN" sz="3200" dirty="0" smtClean="0">
                <a:solidFill>
                  <a:schemeClr val="accent5"/>
                </a:solidFill>
              </a:rPr>
              <a:t>二、经济法律关系的构成要素</a:t>
            </a:r>
            <a:endParaRPr lang="en-US" altLang="zh-CN" sz="2400" dirty="0" smtClean="0"/>
          </a:p>
          <a:p>
            <a:r>
              <a:rPr lang="en-US" altLang="zh-CN" sz="3200" dirty="0" smtClean="0">
                <a:solidFill>
                  <a:schemeClr val="accent5"/>
                </a:solidFill>
              </a:rPr>
              <a:t>（一）经济法律关系主体</a:t>
            </a:r>
            <a:endParaRPr lang="en-US" altLang="zh-CN" sz="2400" dirty="0" smtClean="0"/>
          </a:p>
          <a:p>
            <a:r>
              <a:rPr lang="en-US" altLang="zh-CN" sz="2400" dirty="0" smtClean="0"/>
              <a:t>  经济法律关系主体简称经济法主体，是指参加经济法律关系，享有经济权利，承担经济义务的当事人。享有权利的一方称为权利主体，承担义务的一方称为义务主体。一般而言，各方主体均既享有经济权利，又承担经济义务，具有双重主体的身份。</a:t>
            </a:r>
            <a:endParaRPr lang="en-US" altLang="zh-CN" sz="2400" dirty="0" smtClean="0"/>
          </a:p>
          <a:p>
            <a:r>
              <a:rPr lang="en-US" altLang="zh-CN" sz="2400" dirty="0" smtClean="0"/>
              <a:t>  1.经济法律关系主体的资格。</a:t>
            </a:r>
            <a:endParaRPr lang="en-US" altLang="zh-CN" sz="2400" dirty="0" smtClean="0"/>
          </a:p>
          <a:p>
            <a:r>
              <a:rPr lang="en-US" altLang="zh-CN" sz="2400" dirty="0" smtClean="0"/>
              <a:t>  2.经济法律关系主体的范围。</a:t>
            </a:r>
            <a:endParaRPr lang="en-US" altLang="zh-CN" sz="2400" dirty="0" smtClean="0"/>
          </a:p>
          <a:p>
            <a:r>
              <a:rPr lang="en-US" altLang="zh-CN" sz="2400" dirty="0" smtClean="0"/>
              <a:t>  依照我国法律规定，目前经济法的主体范围主要包括：</a:t>
            </a:r>
            <a:endParaRPr lang="en-US" altLang="zh-CN" sz="2400" dirty="0" smtClean="0"/>
          </a:p>
          <a:p>
            <a:r>
              <a:rPr lang="en-US" altLang="zh-CN" sz="2400" dirty="0" smtClean="0"/>
              <a:t>（1）国家机关.</a:t>
            </a:r>
            <a:endParaRPr lang="en-US" altLang="zh-CN" sz="2400" dirty="0" smtClean="0"/>
          </a:p>
          <a:p>
            <a:r>
              <a:rPr lang="en-US" altLang="zh-CN" sz="2400" dirty="0" smtClean="0"/>
              <a:t>（2）企业</a:t>
            </a:r>
            <a:endParaRPr lang="en-US" altLang="zh-CN" sz="2400" dirty="0" smtClean="0"/>
          </a:p>
          <a:p>
            <a:r>
              <a:rPr lang="en-US" altLang="zh-CN" sz="2400" dirty="0" smtClean="0"/>
              <a:t>（3）其他社会组织</a:t>
            </a:r>
            <a:endParaRPr lang="en-US" altLang="zh-CN" sz="2400" dirty="0" smtClean="0"/>
          </a:p>
          <a:p>
            <a:r>
              <a:rPr lang="en-US" altLang="zh-CN" sz="2400" dirty="0" smtClean="0"/>
              <a:t>（4）公民（自然人）、农村承包经营户、个体工商户</a:t>
            </a:r>
            <a:endParaRPr lang="en-US" altLang="zh-CN" sz="2400" dirty="0" smtClean="0"/>
          </a:p>
          <a:p>
            <a:endParaRPr lang="en-US" altLang="zh-CN" sz="2400" dirty="0" smtClean="0"/>
          </a:p>
          <a:p>
            <a:endParaRPr lang="zh-CN" alt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39752" y="476672"/>
            <a:ext cx="5616624" cy="720080"/>
          </a:xfrm>
        </p:spPr>
        <p:txBody>
          <a:bodyPr>
            <a:normAutofit fontScale="90000"/>
          </a:bodyPr>
          <a:lstStyle/>
          <a:p>
            <a:r>
              <a:rPr lang="zh-CN" altLang="zh-CN" b="1" dirty="0" smtClean="0"/>
              <a:t>第三节</a:t>
            </a:r>
            <a:r>
              <a:rPr lang="en-US" altLang="zh-CN" b="1" dirty="0" smtClean="0"/>
              <a:t>  </a:t>
            </a:r>
            <a:r>
              <a:rPr lang="zh-CN" altLang="zh-CN" b="1" dirty="0" smtClean="0"/>
              <a:t>股份有限公司</a:t>
            </a:r>
            <a:br>
              <a:rPr lang="zh-CN" altLang="zh-CN" b="1" dirty="0" smtClean="0"/>
            </a:br>
            <a:endParaRPr lang="zh-CN" altLang="en-US" dirty="0"/>
          </a:p>
        </p:txBody>
      </p:sp>
      <p:sp>
        <p:nvSpPr>
          <p:cNvPr id="89089" name="Rectangle 1"/>
          <p:cNvSpPr>
            <a:spLocks noChangeArrowheads="1"/>
          </p:cNvSpPr>
          <p:nvPr/>
        </p:nvSpPr>
        <p:spPr bwMode="auto">
          <a:xfrm>
            <a:off x="782246" y="1357923"/>
            <a:ext cx="8388424" cy="544639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rgbClr val="00B0F0"/>
                </a:solidFill>
                <a:effectLst/>
                <a:latin typeface="Cambria" panose="02040503050406030204" pitchFamily="18" charset="0"/>
                <a:ea typeface="宋体" panose="02010600030101010101" pitchFamily="2" charset="-122"/>
                <a:cs typeface="Times New Roman" panose="02020603050405020304" pitchFamily="18" charset="0"/>
              </a:rPr>
              <a:t>一、股份有限公司的概念</a:t>
            </a:r>
            <a:endParaRPr kumimoji="0" lang="zh-CN" sz="3200" b="1" i="0" u="none" strike="noStrike" cap="none" normalizeH="0" baseline="0" dirty="0" smtClean="0">
              <a:ln>
                <a:noFill/>
              </a:ln>
              <a:solidFill>
                <a:srgbClr val="00B0F0"/>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股份有限公司是指全部资本被分为等额股份，股东以其所持股份为限对公司承担责任，公司以其全部资产对公司债务承担责任的企业法人。</a:t>
            </a:r>
            <a:endParaRPr kumimoji="0" lang="zh-CN" sz="32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r>
              <a:rPr lang="zh-CN" altLang="zh-CN" sz="2800" dirty="0" smtClean="0">
                <a:solidFill>
                  <a:srgbClr val="00B0F0"/>
                </a:solidFill>
              </a:rPr>
              <a:t>二、股份有限公司设立</a:t>
            </a:r>
            <a:endParaRPr lang="zh-CN" altLang="zh-CN" sz="2800" dirty="0" smtClean="0">
              <a:solidFill>
                <a:srgbClr val="00B0F0"/>
              </a:solidFill>
            </a:endParaRPr>
          </a:p>
          <a:p>
            <a:r>
              <a:rPr lang="zh-CN" altLang="zh-CN" sz="2800" dirty="0" smtClean="0">
                <a:solidFill>
                  <a:srgbClr val="00B0F0"/>
                </a:solidFill>
              </a:rPr>
              <a:t>（一）股份有限公司的设立方式</a:t>
            </a:r>
            <a:endParaRPr lang="zh-CN" altLang="zh-CN" sz="2800" dirty="0" smtClean="0">
              <a:solidFill>
                <a:srgbClr val="00B0F0"/>
              </a:solidFill>
            </a:endParaRPr>
          </a:p>
          <a:p>
            <a:r>
              <a:rPr lang="en-US" altLang="zh-CN" sz="2800" dirty="0" smtClean="0">
                <a:solidFill>
                  <a:schemeClr val="tx1"/>
                </a:solidFill>
              </a:rPr>
              <a:t>1</a:t>
            </a:r>
            <a:r>
              <a:rPr lang="zh-CN" altLang="en-US" sz="2800" dirty="0" smtClean="0">
                <a:solidFill>
                  <a:schemeClr val="tx1"/>
                </a:solidFill>
              </a:rPr>
              <a:t>、</a:t>
            </a:r>
            <a:r>
              <a:rPr lang="zh-CN" altLang="zh-CN" sz="2800" dirty="0" smtClean="0">
                <a:solidFill>
                  <a:schemeClr val="tx1"/>
                </a:solidFill>
              </a:rPr>
              <a:t>发起设立，是指由发起人认购公司应发行的全部股份而设立公司。</a:t>
            </a:r>
            <a:endParaRPr lang="zh-CN" altLang="zh-CN" sz="2800" dirty="0" smtClean="0">
              <a:solidFill>
                <a:schemeClr val="tx1"/>
              </a:solidFill>
            </a:endParaRPr>
          </a:p>
          <a:p>
            <a:r>
              <a:rPr lang="en-US" altLang="zh-CN" sz="2800" dirty="0" smtClean="0">
                <a:solidFill>
                  <a:schemeClr val="tx1"/>
                </a:solidFill>
              </a:rPr>
              <a:t>2</a:t>
            </a:r>
            <a:r>
              <a:rPr lang="zh-CN" altLang="en-US" sz="2800" dirty="0" smtClean="0">
                <a:solidFill>
                  <a:schemeClr val="tx1"/>
                </a:solidFill>
              </a:rPr>
              <a:t>、</a:t>
            </a:r>
            <a:r>
              <a:rPr lang="zh-CN" altLang="zh-CN" sz="2800" dirty="0" smtClean="0">
                <a:solidFill>
                  <a:schemeClr val="tx1"/>
                </a:solidFill>
              </a:rPr>
              <a:t>募集设立，是指由发起人认购公司应发行股份的一部分，其余股份向社会公开募集或者向特定对象募集而设立公司。</a:t>
            </a:r>
            <a:endParaRPr lang="zh-CN" altLang="zh-CN" sz="2800" dirty="0" smtClean="0">
              <a:solidFill>
                <a:schemeClr val="tx1"/>
              </a:solidFill>
            </a:endParaRPr>
          </a:p>
          <a:p>
            <a:pPr marL="0" marR="0" lvl="0" indent="266700" algn="l" defTabSz="914400" rtl="0" eaLnBrk="0" fontAlgn="base" latinLnBrk="0" hangingPunct="0">
              <a:lnSpc>
                <a:spcPct val="100000"/>
              </a:lnSpc>
              <a:spcBef>
                <a:spcPct val="0"/>
              </a:spcBef>
              <a:spcAft>
                <a:spcPct val="0"/>
              </a:spcAft>
              <a:buClrTx/>
              <a:buSzTx/>
              <a:buFontTx/>
              <a:buNone/>
            </a:pP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067128" cy="634082"/>
          </a:xfrm>
        </p:spPr>
        <p:txBody>
          <a:bodyPr>
            <a:normAutofit fontScale="90000"/>
          </a:bodyPr>
          <a:lstStyle/>
          <a:p>
            <a:endParaRPr lang="zh-CN" altLang="en-US" dirty="0"/>
          </a:p>
        </p:txBody>
      </p:sp>
      <p:sp>
        <p:nvSpPr>
          <p:cNvPr id="90113" name="Rectangle 1"/>
          <p:cNvSpPr>
            <a:spLocks noChangeArrowheads="1"/>
          </p:cNvSpPr>
          <p:nvPr/>
        </p:nvSpPr>
        <p:spPr bwMode="auto">
          <a:xfrm>
            <a:off x="785786" y="1550336"/>
            <a:ext cx="8358214" cy="476948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133350" algn="l" defTabSz="914400" rtl="0" eaLnBrk="0" fontAlgn="base" latinLnBrk="0" hangingPunct="0">
              <a:lnSpc>
                <a:spcPct val="100000"/>
              </a:lnSpc>
              <a:spcBef>
                <a:spcPct val="0"/>
              </a:spcBef>
              <a:spcAft>
                <a:spcPct val="0"/>
              </a:spcAft>
              <a:buClrTx/>
              <a:buSzTx/>
              <a:buFontTx/>
              <a:buNone/>
            </a:pPr>
            <a:r>
              <a:rPr lang="zh-CN" altLang="zh-CN" sz="2800" dirty="0" smtClean="0">
                <a:sym typeface="+mn-ea"/>
              </a:rPr>
              <a:t>（二）设立条件</a:t>
            </a:r>
            <a:endParaRPr lang="zh-CN" altLang="zh-CN" sz="2800" dirty="0" smtClean="0"/>
          </a:p>
          <a:p>
            <a:pPr marL="0" marR="0" lvl="0" indent="133350" algn="l" defTabSz="914400" rtl="0" eaLnBrk="0" fontAlgn="base" latinLnBrk="0" hangingPunct="0">
              <a:lnSpc>
                <a:spcPct val="100000"/>
              </a:lnSpc>
              <a:spcBef>
                <a:spcPct val="0"/>
              </a:spcBef>
              <a:spcAft>
                <a:spcPct val="0"/>
              </a:spcAft>
              <a:buClrTx/>
              <a:buSzTx/>
              <a:buFontTx/>
              <a:buNone/>
            </a:pPr>
            <a:r>
              <a:rPr lang="en-US" altLang="zh-CN" sz="2800" dirty="0" smtClean="0">
                <a:sym typeface="+mn-ea"/>
              </a:rPr>
              <a:t>1</a:t>
            </a:r>
            <a:r>
              <a:rPr lang="zh-CN" altLang="zh-CN" sz="2800" dirty="0" smtClean="0">
                <a:sym typeface="+mn-ea"/>
              </a:rPr>
              <a:t>、发起人符合法定人数。</a:t>
            </a:r>
            <a:endParaRPr lang="zh-CN" altLang="zh-CN" sz="2800" dirty="0" smtClean="0"/>
          </a:p>
          <a:p>
            <a:pPr marL="0" marR="0" lvl="0" indent="133350" algn="l" defTabSz="914400" rtl="0" eaLnBrk="0" fontAlgn="base" latinLnBrk="0" hangingPunct="0">
              <a:lnSpc>
                <a:spcPct val="100000"/>
              </a:lnSpc>
              <a:spcBef>
                <a:spcPct val="0"/>
              </a:spcBef>
              <a:spcAft>
                <a:spcPct val="0"/>
              </a:spcAft>
              <a:buClrTx/>
              <a:buSzTx/>
              <a:buFontTx/>
              <a:buNone/>
            </a:pPr>
            <a:r>
              <a:rPr lang="en-US" altLang="zh-CN" sz="2800" dirty="0" smtClean="0">
                <a:sym typeface="+mn-ea"/>
              </a:rPr>
              <a:t>2</a:t>
            </a:r>
            <a:r>
              <a:rPr lang="zh-CN" altLang="zh-CN" sz="2800" dirty="0" smtClean="0">
                <a:sym typeface="+mn-ea"/>
              </a:rPr>
              <a:t>、有符合公司章程规定的全体发起人认购的股本总额或者募集的实收股本总额</a:t>
            </a:r>
            <a:endParaRPr lang="zh-CN" altLang="zh-CN" sz="2800" dirty="0" smtClean="0"/>
          </a:p>
          <a:p>
            <a:pPr marL="0" marR="0" lvl="0" indent="133350" algn="l" defTabSz="914400" rtl="0" eaLnBrk="0" fontAlgn="base" latinLnBrk="0" hangingPunct="0">
              <a:lnSpc>
                <a:spcPct val="100000"/>
              </a:lnSpc>
              <a:spcBef>
                <a:spcPct val="0"/>
              </a:spcBef>
              <a:spcAft>
                <a:spcPct val="0"/>
              </a:spcAft>
              <a:buClrTx/>
              <a:buSzTx/>
              <a:buFontTx/>
              <a:buNone/>
            </a:pPr>
            <a:r>
              <a:rPr lang="en-US" altLang="zh-CN" sz="2800" dirty="0" smtClean="0">
                <a:sym typeface="+mn-ea"/>
              </a:rPr>
              <a:t>3</a:t>
            </a:r>
            <a:r>
              <a:rPr lang="zh-CN" altLang="zh-CN" sz="2800" dirty="0" smtClean="0">
                <a:sym typeface="+mn-ea"/>
              </a:rPr>
              <a:t>、股份发行、筹办事项符合法律规定。</a:t>
            </a:r>
            <a:endParaRPr lang="zh-CN" altLang="zh-CN" sz="2800" dirty="0" smtClean="0"/>
          </a:p>
          <a:p>
            <a:pPr marL="0" marR="0" lvl="0" indent="133350" algn="l" defTabSz="914400" rtl="0" eaLnBrk="0" fontAlgn="base" latinLnBrk="0" hangingPunct="0">
              <a:lnSpc>
                <a:spcPct val="100000"/>
              </a:lnSpc>
              <a:spcBef>
                <a:spcPct val="0"/>
              </a:spcBef>
              <a:spcAft>
                <a:spcPct val="0"/>
              </a:spcAft>
              <a:buClrTx/>
              <a:buSzTx/>
              <a:buFontTx/>
              <a:buNone/>
            </a:pPr>
            <a:r>
              <a:rPr lang="en-US" altLang="zh-CN" sz="2800" dirty="0" smtClean="0">
                <a:sym typeface="+mn-ea"/>
              </a:rPr>
              <a:t>4</a:t>
            </a:r>
            <a:r>
              <a:rPr lang="zh-CN" altLang="zh-CN" sz="2800" dirty="0" smtClean="0">
                <a:sym typeface="+mn-ea"/>
              </a:rPr>
              <a:t>、发起人制定公司章程，并经创立大会通过 。</a:t>
            </a:r>
            <a:endParaRPr lang="zh-CN" altLang="zh-CN" sz="2800" dirty="0" smtClean="0"/>
          </a:p>
          <a:p>
            <a:pPr marL="0" marR="0" lvl="0" indent="133350" algn="l" defTabSz="914400" rtl="0" eaLnBrk="0" fontAlgn="base" latinLnBrk="0" hangingPunct="0">
              <a:lnSpc>
                <a:spcPct val="100000"/>
              </a:lnSpc>
              <a:spcBef>
                <a:spcPct val="0"/>
              </a:spcBef>
              <a:spcAft>
                <a:spcPct val="0"/>
              </a:spcAft>
              <a:buClrTx/>
              <a:buSzTx/>
              <a:buFontTx/>
              <a:buNone/>
            </a:pPr>
            <a:r>
              <a:rPr lang="en-US" altLang="zh-CN" sz="2800" dirty="0" smtClean="0">
                <a:sym typeface="+mn-ea"/>
              </a:rPr>
              <a:t>5</a:t>
            </a:r>
            <a:r>
              <a:rPr lang="zh-CN" altLang="zh-CN" sz="2800" dirty="0" smtClean="0">
                <a:sym typeface="+mn-ea"/>
              </a:rPr>
              <a:t>、有公司的名称，建立符合公司法要求的组织机构。</a:t>
            </a:r>
            <a:endParaRPr lang="zh-CN" altLang="zh-CN" sz="2800" dirty="0" smtClean="0"/>
          </a:p>
          <a:p>
            <a:pPr marL="0" marR="0" lvl="0" indent="133350" algn="l" defTabSz="914400" rtl="0" eaLnBrk="0" fontAlgn="base" latinLnBrk="0" hangingPunct="0">
              <a:lnSpc>
                <a:spcPct val="100000"/>
              </a:lnSpc>
              <a:spcBef>
                <a:spcPct val="0"/>
              </a:spcBef>
              <a:spcAft>
                <a:spcPct val="0"/>
              </a:spcAft>
              <a:buClrTx/>
              <a:buSzTx/>
              <a:buFontTx/>
              <a:buNone/>
            </a:pPr>
            <a:r>
              <a:rPr lang="en-US" altLang="zh-CN" sz="2800" dirty="0" smtClean="0">
                <a:sym typeface="+mn-ea"/>
              </a:rPr>
              <a:t>6</a:t>
            </a:r>
            <a:r>
              <a:rPr lang="zh-CN" altLang="zh-CN" sz="2800" dirty="0" smtClean="0">
                <a:sym typeface="+mn-ea"/>
              </a:rPr>
              <a:t>、有公司的住所。</a:t>
            </a:r>
            <a:endParaRPr lang="zh-CN" altLang="zh-CN" sz="2800" dirty="0" smtClean="0"/>
          </a:p>
          <a:p>
            <a:pPr marL="0" marR="0" lvl="0" indent="266700" algn="l" defTabSz="914400" rtl="0" eaLnBrk="0" fontAlgn="base" latinLnBrk="0" hangingPunct="0">
              <a:lnSpc>
                <a:spcPct val="100000"/>
              </a:lnSpc>
              <a:spcBef>
                <a:spcPct val="0"/>
              </a:spcBef>
              <a:spcAft>
                <a:spcPct val="0"/>
              </a:spcAft>
              <a:buClrTx/>
              <a:buSzTx/>
              <a:buFontTx/>
              <a:buNone/>
            </a:pP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13335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355160" cy="706090"/>
          </a:xfrm>
        </p:spPr>
        <p:txBody>
          <a:bodyPr>
            <a:normAutofit fontScale="90000"/>
          </a:bodyPr>
          <a:lstStyle/>
          <a:p>
            <a:endParaRPr lang="zh-CN" altLang="en-US" dirty="0"/>
          </a:p>
        </p:txBody>
      </p:sp>
      <p:sp>
        <p:nvSpPr>
          <p:cNvPr id="3" name="矩形 2"/>
          <p:cNvSpPr/>
          <p:nvPr/>
        </p:nvSpPr>
        <p:spPr>
          <a:xfrm>
            <a:off x="827584" y="1196752"/>
            <a:ext cx="7704856" cy="3107690"/>
          </a:xfrm>
          <a:prstGeom prst="rect">
            <a:avLst/>
          </a:prstGeom>
        </p:spPr>
        <p:txBody>
          <a:bodyPr wrap="square">
            <a:spAutoFit/>
          </a:bodyPr>
          <a:lstStyle/>
          <a:p>
            <a:r>
              <a:rPr lang="zh-CN" sz="2800" dirty="0" smtClean="0">
                <a:latin typeface="Arial" panose="020B0604020202020204" pitchFamily="34" charset="0"/>
              </a:rPr>
              <a:t>（三）设立程序</a:t>
            </a:r>
            <a:endParaRPr lang="zh-CN" sz="2800" dirty="0" smtClean="0">
              <a:latin typeface="Arial" panose="020B0604020202020204" pitchFamily="34" charset="0"/>
            </a:endParaRPr>
          </a:p>
          <a:p>
            <a:r>
              <a:rPr sz="2800" dirty="0" smtClean="0">
                <a:latin typeface="Arial" panose="020B0604020202020204" pitchFamily="34" charset="0"/>
              </a:rPr>
              <a:t>1、发起设立的程序</a:t>
            </a:r>
            <a:endParaRPr sz="2800" dirty="0" smtClean="0">
              <a:latin typeface="Arial" panose="020B0604020202020204" pitchFamily="34" charset="0"/>
            </a:endParaRPr>
          </a:p>
          <a:p>
            <a:r>
              <a:rPr sz="2800" dirty="0" smtClean="0">
                <a:latin typeface="Arial" panose="020B0604020202020204" pitchFamily="34" charset="0"/>
              </a:rPr>
              <a:t>(1）发起人制订公司章程。</a:t>
            </a:r>
            <a:endParaRPr sz="2800" dirty="0" smtClean="0">
              <a:latin typeface="Arial" panose="020B0604020202020204" pitchFamily="34" charset="0"/>
            </a:endParaRPr>
          </a:p>
          <a:p>
            <a:r>
              <a:rPr sz="2800" dirty="0" smtClean="0">
                <a:latin typeface="Arial" panose="020B0604020202020204" pitchFamily="34" charset="0"/>
              </a:rPr>
              <a:t>(2）发起人认购股份、缴纳出资。</a:t>
            </a:r>
            <a:endParaRPr sz="2800" dirty="0" smtClean="0">
              <a:latin typeface="Arial" panose="020B0604020202020204" pitchFamily="34" charset="0"/>
            </a:endParaRPr>
          </a:p>
          <a:p>
            <a:r>
              <a:rPr sz="2800" dirty="0" smtClean="0">
                <a:latin typeface="Arial" panose="020B0604020202020204" pitchFamily="34" charset="0"/>
              </a:rPr>
              <a:t>(3）验资。</a:t>
            </a:r>
            <a:endParaRPr sz="2800" dirty="0" smtClean="0">
              <a:latin typeface="Arial" panose="020B0604020202020204" pitchFamily="34" charset="0"/>
            </a:endParaRPr>
          </a:p>
          <a:p>
            <a:r>
              <a:rPr sz="2800" dirty="0" smtClean="0">
                <a:latin typeface="Arial" panose="020B0604020202020204" pitchFamily="34" charset="0"/>
              </a:rPr>
              <a:t>(4）选举董事会和监事会。</a:t>
            </a:r>
            <a:endParaRPr sz="2800" dirty="0" smtClean="0">
              <a:latin typeface="Arial" panose="020B0604020202020204" pitchFamily="34" charset="0"/>
            </a:endParaRPr>
          </a:p>
          <a:p>
            <a:r>
              <a:rPr sz="2800" dirty="0" smtClean="0">
                <a:latin typeface="Arial" panose="020B0604020202020204" pitchFamily="34" charset="0"/>
              </a:rPr>
              <a:t>(5）申请设立登记。</a:t>
            </a:r>
            <a:endParaRPr sz="2800" dirty="0" smtClean="0">
              <a:latin typeface="Arial" panose="020B0604020202020204"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91137" name="Rectangle 1"/>
          <p:cNvSpPr>
            <a:spLocks noChangeArrowheads="1"/>
          </p:cNvSpPr>
          <p:nvPr/>
        </p:nvSpPr>
        <p:spPr bwMode="auto">
          <a:xfrm>
            <a:off x="785786" y="1701294"/>
            <a:ext cx="7998174" cy="48926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r>
              <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2、募集设立的程序</a:t>
            </a:r>
            <a:endPar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(1）发起人发起成立股份有限公司，并制定公司章程。</a:t>
            </a:r>
            <a:endPar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(2）发起人认购股份。《公司法》要求发起人认购的股份不得少于公司股份总数的35%，但是，法律、行政法规另有规定的，从其规定。</a:t>
            </a:r>
            <a:endPar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(3）发起人缴纳出资、验资。</a:t>
            </a:r>
            <a:endPar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(4）起草招股说明书，申请募股</a:t>
            </a:r>
            <a:endPar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(5）公告招股说明书，制作认股书。</a:t>
            </a:r>
            <a:endPar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(6）签订承销、代收股款协议。</a:t>
            </a:r>
            <a:endPar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(7）召开创立大会。</a:t>
            </a:r>
            <a:endPar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(8）申请设立登记。</a:t>
            </a:r>
            <a:endPar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(9）公司成立后，依法进行公告。</a:t>
            </a:r>
            <a:endPar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93185" name="Rectangle 1"/>
          <p:cNvSpPr>
            <a:spLocks noChangeArrowheads="1"/>
          </p:cNvSpPr>
          <p:nvPr/>
        </p:nvSpPr>
        <p:spPr bwMode="auto">
          <a:xfrm>
            <a:off x="1005766" y="1219909"/>
            <a:ext cx="8064896" cy="526224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r>
              <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三、股份有限公司的组织机构</a:t>
            </a:r>
            <a:endPar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股份有限公司的组织机构分为股东大会、董事会、监事会。它们分别是权力机构、执行与经营决策机构、监督机构。</a:t>
            </a:r>
            <a:endPar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（一）股东大会</a:t>
            </a:r>
            <a:endPar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1、股东大会的性质、组成和职权</a:t>
            </a:r>
            <a:endPar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2、股东大会的召开</a:t>
            </a:r>
            <a:endPar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3、股东大会的决议</a:t>
            </a:r>
            <a:endPar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4、累积投票制</a:t>
            </a:r>
            <a:endPar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（二）董事会</a:t>
            </a:r>
            <a:endPar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1、董事会的性质和组成</a:t>
            </a:r>
            <a:endPar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2、董事会的职权</a:t>
            </a:r>
            <a:endPar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3、董事会议的召开和决议</a:t>
            </a:r>
            <a:endPar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（三）监事会</a:t>
            </a:r>
            <a:endPar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（四）经理</a:t>
            </a:r>
            <a:endParaRPr kumimoji="0"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94209" name="Rectangle 1"/>
          <p:cNvSpPr>
            <a:spLocks noChangeArrowheads="1"/>
          </p:cNvSpPr>
          <p:nvPr/>
        </p:nvSpPr>
        <p:spPr bwMode="auto">
          <a:xfrm>
            <a:off x="899592" y="1426155"/>
            <a:ext cx="8244408" cy="452310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四、股份的发行与转让</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（一）股份与股票</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1、股份的概念与分类</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股份是股份有限公司特有的概念，是公司资本最基本的构成单位。每一股份所代表的金额相等；持有股份数量代表股东享有权益的范围；股份以股票为表现形式，便于流通转让。</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依据不同的标准，可对股份作如下分类：</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(1）普通股和优先股。</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(2）表决权股、限制表决权股和无表决权股。</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(3）记名股和无记名股。</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(4）额面股和无额面股。</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(5）国家股、法人股、个人股和外资股。</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矩形 2"/>
          <p:cNvSpPr/>
          <p:nvPr/>
        </p:nvSpPr>
        <p:spPr>
          <a:xfrm>
            <a:off x="899592" y="1628800"/>
            <a:ext cx="8244408" cy="4892675"/>
          </a:xfrm>
          <a:prstGeom prst="rect">
            <a:avLst/>
          </a:prstGeom>
        </p:spPr>
        <p:txBody>
          <a:bodyPr wrap="square">
            <a:spAutoFit/>
          </a:bodyPr>
          <a:lstStyle/>
          <a:p>
            <a:r>
              <a:rPr lang="zh-CN" altLang="zh-CN" sz="2400" dirty="0" smtClean="0"/>
              <a:t>　</a:t>
            </a:r>
            <a:r>
              <a:rPr altLang="zh-CN" sz="2400" dirty="0" smtClean="0"/>
              <a:t>2、股票的概念与特征</a:t>
            </a:r>
            <a:endParaRPr altLang="zh-CN" sz="2400" dirty="0" smtClean="0"/>
          </a:p>
          <a:p>
            <a:r>
              <a:rPr altLang="zh-CN" sz="2400" dirty="0" smtClean="0"/>
              <a:t>股票是股份证券化的形式，是股份有限公司签发的证明股东所持股份的凭证。股票具有如下特征：</a:t>
            </a:r>
            <a:endParaRPr altLang="zh-CN" sz="2400" dirty="0" smtClean="0"/>
          </a:p>
          <a:p>
            <a:r>
              <a:rPr altLang="zh-CN" sz="2400" dirty="0" smtClean="0"/>
              <a:t>(1）股票是要式证券，其制作和记载事项由法律做出了明确规定。</a:t>
            </a:r>
            <a:endParaRPr altLang="zh-CN" sz="2400" dirty="0" smtClean="0"/>
          </a:p>
          <a:p>
            <a:r>
              <a:rPr altLang="zh-CN" sz="2400" dirty="0" smtClean="0"/>
              <a:t>(2）股票是证权证券。</a:t>
            </a:r>
            <a:endParaRPr altLang="zh-CN" sz="2400" dirty="0" smtClean="0"/>
          </a:p>
          <a:p>
            <a:r>
              <a:rPr altLang="zh-CN" sz="2400" dirty="0" smtClean="0"/>
              <a:t>(3）股票是有价证券，它包含着财产权利的内容。</a:t>
            </a:r>
            <a:endParaRPr altLang="zh-CN" sz="2400" dirty="0" smtClean="0"/>
          </a:p>
          <a:p>
            <a:r>
              <a:rPr altLang="zh-CN" sz="2400" dirty="0" smtClean="0"/>
              <a:t>（二）股份发行</a:t>
            </a:r>
            <a:endParaRPr altLang="zh-CN" sz="2400" dirty="0" smtClean="0"/>
          </a:p>
          <a:p>
            <a:r>
              <a:rPr altLang="zh-CN" sz="2400" dirty="0" smtClean="0"/>
              <a:t>我国《公司法》第127条规定，股份发行实行公平、公正的原则。具体应该做到：(1）公司向社会公开募集股份时，应就有关股份发行的信息依法公开披露。(2）同股同价。同次发行的股份，每股的发行条件和价格应当相同。(3）同股同权。发行同种股份，股东所享有的权益相同。</a:t>
            </a:r>
            <a:endParaRPr altLang="zh-CN" sz="2400" dirty="0" smtClean="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851104" cy="418058"/>
          </a:xfrm>
        </p:spPr>
        <p:txBody>
          <a:bodyPr>
            <a:normAutofit fontScale="90000"/>
          </a:bodyPr>
          <a:lstStyle/>
          <a:p>
            <a:endParaRPr lang="zh-CN" altLang="en-US"/>
          </a:p>
        </p:txBody>
      </p:sp>
      <p:sp>
        <p:nvSpPr>
          <p:cNvPr id="95233" name="Rectangle 1"/>
          <p:cNvSpPr>
            <a:spLocks noChangeArrowheads="1"/>
          </p:cNvSpPr>
          <p:nvPr/>
        </p:nvSpPr>
        <p:spPr bwMode="auto">
          <a:xfrm>
            <a:off x="683568" y="455508"/>
            <a:ext cx="8460432" cy="636968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（三）股份的转让</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股份转让实行自由转让的原则。但是，为了保护公司、股东及债权人的利益，我国《公司法》对股份转让规定了以下限制：</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1、股东转让其股份，必须在依法设立的证券交易场所进行，或者按照国务院规定的其他方式进行。</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2、发起人持有的本公司股份，自公司成立之日起1年内不得转让。公司公开发行股份前已发行的股份，自公司股票在证券交易所上市交易之日起1年内不得转让。</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3、公司的董事、监事、高级管理人员应当向公司申报所持有的本公司的股份及其变动情况，在任职期间每年转让的股份不得超过其所持有本公司股份总数的25%；所持本公司股份自公司股票上市交易之日起1年内不得转让。上述人员离职后半年内，不得转让其所持有的本公司股份。公司章程可以对公司董事、监事、高级管理人员转让其所持有的本公司股份作出其他限制性规定。</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851104" cy="418058"/>
          </a:xfrm>
        </p:spPr>
        <p:txBody>
          <a:bodyPr>
            <a:normAutofit fontScale="90000"/>
          </a:bodyPr>
          <a:lstStyle/>
          <a:p>
            <a:r>
              <a:rPr lang="zh-CN" altLang="en-US"/>
              <a:t>第四节 公司的财务会计制度</a:t>
            </a:r>
            <a:endParaRPr lang="zh-CN" altLang="en-US"/>
          </a:p>
        </p:txBody>
      </p:sp>
      <p:sp>
        <p:nvSpPr>
          <p:cNvPr id="95233" name="Rectangle 1"/>
          <p:cNvSpPr>
            <a:spLocks noChangeArrowheads="1"/>
          </p:cNvSpPr>
          <p:nvPr/>
        </p:nvSpPr>
        <p:spPr bwMode="auto">
          <a:xfrm>
            <a:off x="683568" y="824761"/>
            <a:ext cx="8460432" cy="563118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一、财务、会计制度基本要求</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二、利润分配</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公司利润是指公司在一定会计期间的经营成果。包括营业利润、投资净收益和营业外收支净额等。公司应按照如下顺序进行利润分配：</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1、弥补以前年度的亏损，但不得超过税法规定的弥补年限。</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2、缴纳所得税。</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3、弥补在税前利润弥补亏损后仍存在的亏损。</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4、提取法定公积金。公司应提取税后利润的10%列人公司的法定公积金，公司法定公积金累计额为公司注册资本的50%以上时，可不再提取。</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5、提取任意公积金。按照股东会或者股东大会决议提取。</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rPr>
              <a:t>6、向股东分配利润。</a:t>
            </a:r>
            <a:endParaRPr kumimoji="0" lang="zh-CN" sz="2400" b="1" i="0" u="none" strike="noStrike" cap="none" normalizeH="0" baseline="0" dirty="0" smtClean="0">
              <a:ln>
                <a:noFill/>
              </a:ln>
              <a:solidFill>
                <a:schemeClr val="tx1"/>
              </a:solidFill>
              <a:effectLst/>
              <a:latin typeface="Cambria" panose="020405030504060302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274638"/>
            <a:ext cx="8244408" cy="1066130"/>
          </a:xfrm>
        </p:spPr>
        <p:txBody>
          <a:bodyPr>
            <a:normAutofit fontScale="90000"/>
          </a:bodyPr>
          <a:lstStyle/>
          <a:p>
            <a:r>
              <a:rPr lang="zh-CN" altLang="zh-CN" b="1" dirty="0" smtClean="0"/>
              <a:t>第五节</a:t>
            </a:r>
            <a:r>
              <a:rPr lang="en-US" altLang="zh-CN" b="1" dirty="0" smtClean="0"/>
              <a:t>  </a:t>
            </a:r>
            <a:r>
              <a:rPr lang="zh-CN" altLang="zh-CN" b="1" dirty="0" smtClean="0"/>
              <a:t>公司的合并、分立和解散</a:t>
            </a:r>
            <a:br>
              <a:rPr lang="zh-CN" altLang="zh-CN" b="1" dirty="0" smtClean="0"/>
            </a:br>
            <a:endParaRPr lang="zh-CN" altLang="en-US" dirty="0"/>
          </a:p>
        </p:txBody>
      </p:sp>
      <p:sp>
        <p:nvSpPr>
          <p:cNvPr id="100353" name="Rectangle 1"/>
          <p:cNvSpPr>
            <a:spLocks noChangeArrowheads="1"/>
          </p:cNvSpPr>
          <p:nvPr/>
        </p:nvSpPr>
        <p:spPr bwMode="auto">
          <a:xfrm>
            <a:off x="1331640" y="1472294"/>
            <a:ext cx="7560840" cy="464629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rgbClr val="00B0F0"/>
                </a:solidFill>
                <a:effectLst/>
                <a:latin typeface="Cambria" panose="02040503050406030204" pitchFamily="18" charset="0"/>
                <a:ea typeface="宋体" panose="02010600030101010101" pitchFamily="2" charset="-122"/>
                <a:cs typeface="Times New Roman" panose="02020603050405020304" pitchFamily="18" charset="0"/>
              </a:rPr>
              <a:t>一、公司的合并</a:t>
            </a:r>
            <a:endParaRPr kumimoji="0" lang="zh-CN" sz="2800" b="0"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公司合并是指经两个以上的公司按照公司法的规定及协议约定，不经过清算程序，直接结合为一个公司。</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1</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、公司合并的形式</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公司的合并是指两个以上的公司依照法定的程序变更为一个公司的法律行为。公司合并有两种形式，即吸收合并或新设合并。吸收合并是指接纳一个或一个以上的企业加入本公司，加入方解散并取消原法人资格，接纳方存续。新设合并是指公司与一个或一个以上的企业合并成一个新公司，原合并各方解散，取消原法人资格。</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776000" cy="346050"/>
          </a:xfrm>
        </p:spPr>
        <p:txBody>
          <a:bodyPr>
            <a:normAutofit fontScale="90000"/>
          </a:bodyPr>
          <a:lstStyle/>
          <a:p>
            <a:endParaRPr lang="zh-CN" altLang="en-US" dirty="0"/>
          </a:p>
        </p:txBody>
      </p:sp>
      <p:sp>
        <p:nvSpPr>
          <p:cNvPr id="4" name="TextBox 3"/>
          <p:cNvSpPr txBox="1"/>
          <p:nvPr/>
        </p:nvSpPr>
        <p:spPr>
          <a:xfrm>
            <a:off x="683568" y="1518242"/>
            <a:ext cx="7740352" cy="3538220"/>
          </a:xfrm>
          <a:prstGeom prst="rect">
            <a:avLst/>
          </a:prstGeom>
          <a:noFill/>
        </p:spPr>
        <p:txBody>
          <a:bodyPr wrap="square" rtlCol="0">
            <a:spAutoFit/>
          </a:bodyPr>
          <a:lstStyle/>
          <a:p>
            <a:r>
              <a:rPr lang="en-US" altLang="zh-CN" sz="2800" dirty="0" smtClean="0">
                <a:solidFill>
                  <a:schemeClr val="accent5"/>
                </a:solidFill>
              </a:rPr>
              <a:t> </a:t>
            </a:r>
            <a:r>
              <a:rPr altLang="zh-CN" sz="2800" dirty="0" smtClean="0">
                <a:solidFill>
                  <a:schemeClr val="accent5"/>
                </a:solidFill>
              </a:rPr>
              <a:t>（二）经济法律关系客体</a:t>
            </a:r>
            <a:endParaRPr altLang="zh-CN" sz="2800" dirty="0" smtClean="0">
              <a:solidFill>
                <a:schemeClr val="accent5"/>
              </a:solidFill>
            </a:endParaRPr>
          </a:p>
          <a:p>
            <a:r>
              <a:rPr altLang="zh-CN" sz="2800" dirty="0" smtClean="0">
                <a:solidFill>
                  <a:schemeClr val="accent5"/>
                </a:solidFill>
              </a:rPr>
              <a:t> </a:t>
            </a:r>
            <a:r>
              <a:rPr altLang="zh-CN" sz="2800" dirty="0" smtClean="0">
                <a:solidFill>
                  <a:schemeClr val="tx1"/>
                </a:solidFill>
              </a:rPr>
              <a:t> 经济法律关系客体是指经济法律关系主体的经济权利和经济义务所共同指向的对象，包括物、经济行为和智力成果。</a:t>
            </a:r>
            <a:endParaRPr altLang="zh-CN" sz="2800" dirty="0" smtClean="0">
              <a:solidFill>
                <a:schemeClr val="tx1"/>
              </a:solidFill>
            </a:endParaRPr>
          </a:p>
          <a:p>
            <a:r>
              <a:rPr altLang="zh-CN" sz="2800" dirty="0" smtClean="0">
                <a:solidFill>
                  <a:schemeClr val="accent5"/>
                </a:solidFill>
              </a:rPr>
              <a:t>（三）经济法律关系的内容</a:t>
            </a:r>
            <a:endParaRPr altLang="zh-CN" sz="2800" dirty="0" smtClean="0">
              <a:solidFill>
                <a:schemeClr val="accent5"/>
              </a:solidFill>
            </a:endParaRPr>
          </a:p>
          <a:p>
            <a:r>
              <a:rPr altLang="zh-CN" sz="2800" dirty="0" smtClean="0">
                <a:solidFill>
                  <a:schemeClr val="accent5"/>
                </a:solidFill>
              </a:rPr>
              <a:t> </a:t>
            </a:r>
            <a:r>
              <a:rPr altLang="zh-CN" sz="2800" dirty="0" smtClean="0">
                <a:solidFill>
                  <a:schemeClr val="tx1"/>
                </a:solidFill>
              </a:rPr>
              <a:t> 经济法律关系的内容是指经济法主体依法享有的经济权利和承担的经济义务。在不同的经济法律关系中，主体的权利、义务各不相同。</a:t>
            </a:r>
            <a:endParaRPr lang="zh-CN" altLang="zh-CN" sz="2400" dirty="0" smtClean="0">
              <a:solidFill>
                <a:schemeClr val="tx1"/>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101377" name="Rectangle 1"/>
          <p:cNvSpPr>
            <a:spLocks noChangeArrowheads="1"/>
          </p:cNvSpPr>
          <p:nvPr/>
        </p:nvSpPr>
        <p:spPr bwMode="auto">
          <a:xfrm>
            <a:off x="611560" y="1595021"/>
            <a:ext cx="8136904" cy="526297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2</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、公司合并的程序</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00025"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根据公司法的有关规定，公司的合并应当依法进行。具体程序如下：</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⑴依法签订合并协议；</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⑵编制产负债表及财产清单；</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⑶股东会作出决议，有限责任公司在关于公司合并作出决议时，必须经代表</a:t>
            </a: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2/3</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以上表决权的股东同意；股份公司的股东大会作出决议时，应当以特别决议的形式作出，并经出席会议的持表决权</a:t>
            </a: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2/3</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以上的股东同意，该决议才有效；国有独资公司应当经过国家授权的投资机构或国家授权部门决定。另外股份有限公司合并，还应当报国务院授权部门或省级人民政府批准，才能合并。</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⑷通知债权人。 </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355160" cy="922114"/>
          </a:xfrm>
        </p:spPr>
        <p:txBody>
          <a:bodyPr/>
          <a:lstStyle/>
          <a:p>
            <a:endParaRPr lang="zh-CN" altLang="en-US" dirty="0"/>
          </a:p>
        </p:txBody>
      </p:sp>
      <p:sp>
        <p:nvSpPr>
          <p:cNvPr id="102401" name="Rectangle 1"/>
          <p:cNvSpPr>
            <a:spLocks noChangeArrowheads="1"/>
          </p:cNvSpPr>
          <p:nvPr/>
        </p:nvSpPr>
        <p:spPr bwMode="auto">
          <a:xfrm>
            <a:off x="827584" y="1268760"/>
            <a:ext cx="8316416" cy="606319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3</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、公司合并后的法律后果</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00025"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）公司的解散 </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合并后必然有一个或者多个公司解散。在新设合并的情况下，合并的各方公司全部解散，取而代之的是新设立的公司法人；在吸收合并的情况下，被吸收的公司解散，而吸收公司的法人资格继续存在。消灭的公司应当办理注销登记手续。</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b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b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）公司的变更 </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pPr>
            <a:b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b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这里的变更是指法律上的变更，即公司合并（吸收合并）后，存续的公司在注册资本、组织机构、经营范围以及经营方式等方面发生了重大变化，所以，该公司必须进行变更登记。 </a:t>
            </a:r>
            <a:b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br>
            <a:br>
              <a:rPr kumimoji="0" lang="zh-CN" altLang="en-US"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br>
            <a:endPar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103425" name="Rectangle 1"/>
          <p:cNvSpPr>
            <a:spLocks noChangeArrowheads="1"/>
          </p:cNvSpPr>
          <p:nvPr/>
        </p:nvSpPr>
        <p:spPr bwMode="auto">
          <a:xfrm>
            <a:off x="971600" y="1434843"/>
            <a:ext cx="7848872" cy="452431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）公司的设立 </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b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b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当公司采用新设合并后，原合并的公司全部消灭，成立了一个全新的公司，该公司就是新设合并的法律后果，新设立的公司应办理设立登记。 </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b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b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）公司权利义务的概括承受 </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b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b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当公司合并后，不论是新设合并还是吸收合并，都伴随着公司人格的消灭，这些公司的财产和债权、债务并非随着主体的消灭而消灭，而是无条件地转移到新设立的公司或者存续的公司身上，由合并后的公司承继。</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104449" name="Rectangle 1"/>
          <p:cNvSpPr>
            <a:spLocks noChangeArrowheads="1"/>
          </p:cNvSpPr>
          <p:nvPr/>
        </p:nvSpPr>
        <p:spPr bwMode="auto">
          <a:xfrm>
            <a:off x="611560" y="1476078"/>
            <a:ext cx="8316416" cy="458470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smtClean="0">
                <a:ln>
                  <a:noFill/>
                </a:ln>
                <a:solidFill>
                  <a:srgbClr val="00B0F0"/>
                </a:solidFill>
                <a:effectLst/>
                <a:latin typeface="Times New Roman" panose="02020603050405020304" pitchFamily="18" charset="0"/>
                <a:ea typeface="宋体" panose="02010600030101010101" pitchFamily="2" charset="-122"/>
                <a:cs typeface="Times New Roman" panose="02020603050405020304" pitchFamily="18" charset="0"/>
              </a:rPr>
              <a:t>二、公司的分立</a:t>
            </a:r>
            <a:endParaRPr kumimoji="0" lang="en-US" altLang="zh-CN" sz="2800" b="0" i="0" u="none" strike="noStrike" cap="none" normalizeH="0" baseline="0" dirty="0" smtClean="0">
              <a:ln>
                <a:noFill/>
              </a:ln>
              <a:solidFill>
                <a:srgbClr val="00B0F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1" fontAlgn="base" latinLnBrk="0" hangingPunct="1">
              <a:lnSpc>
                <a:spcPct val="100000"/>
              </a:lnSpc>
              <a:spcBef>
                <a:spcPct val="0"/>
              </a:spcBef>
              <a:spcAft>
                <a:spcPct val="0"/>
              </a:spcAft>
              <a:buClrTx/>
              <a:buSzTx/>
              <a:buFontTx/>
              <a:buNone/>
            </a:pP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r>
              <a:rPr kumimoji="0" 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公司分立是指根据公司法的规定和双方协议约定，不经过清算程序，将一个公司变为两个或两个以上公司的法律行为。</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dirty="0" smtClean="0"/>
              <a:t> 1</a:t>
            </a:r>
            <a:r>
              <a:rPr lang="zh-CN" altLang="zh-CN" sz="2400" dirty="0" smtClean="0"/>
              <a:t>、分立的形式</a:t>
            </a:r>
            <a:endParaRPr lang="en-US" altLang="zh-CN" sz="2400" dirty="0" smtClean="0"/>
          </a:p>
          <a:p>
            <a:endParaRPr lang="zh-CN" altLang="zh-CN" sz="2400" dirty="0" smtClean="0"/>
          </a:p>
          <a:p>
            <a:r>
              <a:rPr lang="zh-CN" altLang="zh-CN" sz="2400" dirty="0" smtClean="0"/>
              <a:t>分立是指一个公司依法分为两个以上的公司。我国《公司法》未明确规定公司分立的形式，理论上两种形式，一是以其部分财产和业务另设一新公司，原公司续存；二是公司以其全部财产分别归入两个以上的新设公司，原公司解散。</a:t>
            </a:r>
            <a:endParaRPr lang="zh-CN" altLang="zh-CN" sz="2400" dirty="0" smtClean="0"/>
          </a:p>
          <a:p>
            <a:pPr marL="0" marR="0" lvl="0" indent="266700" algn="l" defTabSz="914400" rtl="0" eaLnBrk="0" fontAlgn="base" latinLnBrk="0" hangingPunct="0">
              <a:lnSpc>
                <a:spcPct val="100000"/>
              </a:lnSpc>
              <a:spcBef>
                <a:spcPct val="0"/>
              </a:spcBef>
              <a:spcAft>
                <a:spcPct val="0"/>
              </a:spcAft>
              <a:buClrTx/>
              <a:buSzTx/>
              <a:buFontTx/>
              <a:buNone/>
            </a:pP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105473" name="Rectangle 1"/>
          <p:cNvSpPr>
            <a:spLocks noChangeArrowheads="1"/>
          </p:cNvSpPr>
          <p:nvPr/>
        </p:nvSpPr>
        <p:spPr bwMode="auto">
          <a:xfrm>
            <a:off x="755576" y="1203139"/>
            <a:ext cx="8136904" cy="5632311"/>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2</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、分立的程序</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(1)</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公司的股东会作出分立决议。分立决议是导致公司资产重新配置的重大法律行为，直接关系股东的权益，是公司的重大事项，所以分立决议的决定权不在董事会，而在股东</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大</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会，参与合并的各公司必须经各自的股东</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大</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会以通过特别决议所需要的多数赞成票同意合并协议。</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(2)</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其财产作相应的分割。</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(3)</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编制资产负债表及财产清单。</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(4)</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通知、公告债权人。公司法第</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176</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条 规定：公司分立，其财产作相应的分割。公司分立，应当编制资产负债表及财产清单。公司应当自作出分立决议之日起十日内通知债权人，并于三十日内在报纸上公告。</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106497" name="Rectangle 1"/>
          <p:cNvSpPr>
            <a:spLocks noChangeArrowheads="1"/>
          </p:cNvSpPr>
          <p:nvPr/>
        </p:nvSpPr>
        <p:spPr bwMode="auto">
          <a:xfrm>
            <a:off x="827584" y="1331477"/>
            <a:ext cx="7920880" cy="452431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(5)</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主管机关批准。一些特殊企业需要有关部门批准。</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(6)</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公司分立前的债务按所达成的协议由分立后的公司承担。公司法第</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177</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条 ：公司分立前的债务由分立后的公司承担连带责任。但是，公司在分立前与债权人就债务清偿达成的书面协议另有约定的除外。</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(7)</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依法向公司登记机关办理变更登记、注销登记或设立登记。公司法第</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180</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条规定，公司分立，登记事项发生变更的，应当依法向公司登记机关办理变更登记</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公司解散的，应当依法办理公司注销登记</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设立新公司的，应当依法办理公司设立登记。</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108545" name="Rectangle 1"/>
          <p:cNvSpPr>
            <a:spLocks noChangeArrowheads="1"/>
          </p:cNvSpPr>
          <p:nvPr/>
        </p:nvSpPr>
        <p:spPr bwMode="auto">
          <a:xfrm>
            <a:off x="683568" y="1711827"/>
            <a:ext cx="8100392" cy="464629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3</a:t>
            </a: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、公司分立后的法律后果</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公司分离后，除债权人和债务人另有约定以外，由分立后的公司对分立前的权利和义务享有连带债权，承担连带债务。</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r>
              <a:rPr lang="zh-CN" altLang="zh-CN" sz="3200" b="1" dirty="0" smtClean="0">
                <a:solidFill>
                  <a:srgbClr val="00B0F0"/>
                </a:solidFill>
              </a:rPr>
              <a:t>三、公司的解散和清算</a:t>
            </a:r>
            <a:endParaRPr lang="zh-CN" altLang="zh-CN" sz="2400" b="1" dirty="0" smtClean="0"/>
          </a:p>
          <a:p>
            <a:r>
              <a:rPr lang="en-US" altLang="zh-CN" sz="2400" b="1" dirty="0" smtClean="0"/>
              <a:t>   </a:t>
            </a:r>
            <a:r>
              <a:rPr lang="zh-CN" altLang="zh-CN" sz="2400" dirty="0" smtClean="0">
                <a:solidFill>
                  <a:schemeClr val="tx1"/>
                </a:solidFill>
              </a:rPr>
              <a:t>（一）公司解散的原因</a:t>
            </a:r>
            <a:endParaRPr lang="zh-CN" altLang="zh-CN" sz="2400" dirty="0" smtClean="0">
              <a:solidFill>
                <a:schemeClr val="tx1"/>
              </a:solidFill>
            </a:endParaRPr>
          </a:p>
          <a:p>
            <a:r>
              <a:rPr lang="zh-CN" altLang="zh-CN" sz="2400" dirty="0" smtClean="0">
                <a:solidFill>
                  <a:schemeClr val="tx1"/>
                </a:solidFill>
              </a:rPr>
              <a:t>《公司法》规定，公司解散的原因有以下五种情形：（1）公司章程规定的营业期限届满或者公司章程规定的其他解散事由出现；（2）股东会或者股东大会决议解散；（3）因公司合并或者分立需要解散；（4）依法被吊销营业执照、责令关闭或者被撤销；（5）人民法院依法予以解散。</a:t>
            </a:r>
            <a:endParaRPr lang="zh-CN" altLang="zh-CN" sz="2400" dirty="0" smtClean="0">
              <a:solidFill>
                <a:schemeClr val="tx1"/>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109569" name="Rectangle 1"/>
          <p:cNvSpPr>
            <a:spLocks noChangeArrowheads="1"/>
          </p:cNvSpPr>
          <p:nvPr/>
        </p:nvSpPr>
        <p:spPr bwMode="auto">
          <a:xfrm>
            <a:off x="899592" y="1300683"/>
            <a:ext cx="7920880" cy="563118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（二）公司清算</a:t>
            </a:r>
            <a:endPar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00025"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1.成立清算组</a:t>
            </a:r>
            <a:endPar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00025"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公司解散时，除因合并或者分立外，应当依法进行清算。      </a:t>
            </a:r>
            <a:endPar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00025"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2.清算组的职权</a:t>
            </a:r>
            <a:endPar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00025"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根据《公司法》的规定，清算组在清算期间行使下列职权：（1）清算公司财产，分别编制资产负债表和财产清单；（2）通知、公告债权人；（3）处理与清算有关的公司未了结的业务；（4）清缴所欠税款以及清算过程中产生的税款；（5）清理债权、债务；（6）处理公司清偿债务后的剩余财产；（7）代表公司参与民事诉讼活动。</a:t>
            </a:r>
            <a:endPar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00025"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3.清算工作程序</a:t>
            </a:r>
            <a:endPar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00025"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（1）登记债权</a:t>
            </a:r>
            <a:endPar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00025"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（2）清理公司财产，制定清算方案</a:t>
            </a:r>
            <a:endPar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00025"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（3）清偿债务</a:t>
            </a:r>
            <a:endPar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00025" algn="l" defTabSz="914400" rtl="0" eaLnBrk="1" fontAlgn="base" latinLnBrk="0" hangingPunct="1">
              <a:lnSpc>
                <a:spcPct val="100000"/>
              </a:lnSpc>
              <a:spcBef>
                <a:spcPct val="0"/>
              </a:spcBef>
              <a:spcAft>
                <a:spcPct val="0"/>
              </a:spcAft>
              <a:buClrTx/>
              <a:buSzTx/>
              <a:buFontTx/>
              <a:buNone/>
            </a:pPr>
            <a:r>
              <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  (4）公告公司终止。</a:t>
            </a:r>
            <a:endParaRPr kumimoji="0"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11760" y="188640"/>
            <a:ext cx="5821440" cy="1228998"/>
          </a:xfrm>
        </p:spPr>
        <p:txBody>
          <a:bodyPr>
            <a:normAutofit fontScale="90000"/>
          </a:bodyPr>
          <a:lstStyle/>
          <a:p>
            <a:r>
              <a:rPr lang="zh-CN" altLang="zh-CN" b="1" dirty="0" smtClean="0"/>
              <a:t>第八章</a:t>
            </a:r>
            <a:r>
              <a:rPr lang="en-US" altLang="zh-CN" b="1" dirty="0" smtClean="0"/>
              <a:t>  </a:t>
            </a:r>
            <a:r>
              <a:rPr lang="zh-CN" altLang="zh-CN" b="1" dirty="0" smtClean="0"/>
              <a:t>企业破产法</a:t>
            </a:r>
            <a:br>
              <a:rPr lang="zh-CN" altLang="zh-CN" b="1" dirty="0" smtClean="0"/>
            </a:br>
            <a:endParaRPr lang="zh-CN" altLang="en-US" dirty="0"/>
          </a:p>
        </p:txBody>
      </p:sp>
      <p:sp>
        <p:nvSpPr>
          <p:cNvPr id="3" name="圆角矩形 2"/>
          <p:cNvSpPr/>
          <p:nvPr/>
        </p:nvSpPr>
        <p:spPr>
          <a:xfrm>
            <a:off x="899592" y="2132856"/>
            <a:ext cx="1800000" cy="180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1" action="ppaction://hlinksldjump"/>
              </a:rPr>
              <a:t>第一节 企业破产法概述</a:t>
            </a:r>
            <a:endParaRPr lang="zh-CN" altLang="zh-CN" sz="2400" b="1" dirty="0"/>
          </a:p>
        </p:txBody>
      </p:sp>
      <p:sp>
        <p:nvSpPr>
          <p:cNvPr id="4" name="圆角矩形 3"/>
          <p:cNvSpPr/>
          <p:nvPr/>
        </p:nvSpPr>
        <p:spPr>
          <a:xfrm>
            <a:off x="3851920" y="2204864"/>
            <a:ext cx="1800000" cy="180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2" action="ppaction://hlinksldjump"/>
              </a:rPr>
              <a:t>第二节</a:t>
            </a:r>
            <a:r>
              <a:rPr lang="en-US" altLang="zh-CN" sz="2400" b="1" dirty="0" smtClean="0">
                <a:hlinkClick r:id="rId2" action="ppaction://hlinksldjump"/>
              </a:rPr>
              <a:t>  </a:t>
            </a:r>
            <a:r>
              <a:rPr lang="zh-CN" altLang="zh-CN" sz="2400" b="1" dirty="0" smtClean="0">
                <a:hlinkClick r:id="rId2" action="ppaction://hlinksldjump"/>
              </a:rPr>
              <a:t>破产申请的提出和受理</a:t>
            </a:r>
            <a:endParaRPr lang="zh-CN" altLang="zh-CN" sz="2400" b="1" dirty="0"/>
          </a:p>
        </p:txBody>
      </p:sp>
      <p:sp>
        <p:nvSpPr>
          <p:cNvPr id="5" name="圆角矩形 4"/>
          <p:cNvSpPr/>
          <p:nvPr/>
        </p:nvSpPr>
        <p:spPr>
          <a:xfrm>
            <a:off x="7164288" y="2204864"/>
            <a:ext cx="1800000" cy="180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3" action="ppaction://hlinksldjump"/>
              </a:rPr>
              <a:t>第三节</a:t>
            </a:r>
            <a:r>
              <a:rPr lang="en-US" altLang="zh-CN" sz="2400" b="1" dirty="0" smtClean="0">
                <a:hlinkClick r:id="rId3" action="ppaction://hlinksldjump"/>
              </a:rPr>
              <a:t>  </a:t>
            </a:r>
            <a:r>
              <a:rPr lang="zh-CN" altLang="zh-CN" sz="2400" b="1" dirty="0" smtClean="0">
                <a:hlinkClick r:id="rId3" action="ppaction://hlinksldjump"/>
              </a:rPr>
              <a:t>债权人会议</a:t>
            </a:r>
            <a:endParaRPr lang="zh-CN" altLang="zh-CN" sz="2400" b="1" dirty="0"/>
          </a:p>
        </p:txBody>
      </p:sp>
      <p:sp>
        <p:nvSpPr>
          <p:cNvPr id="6" name="圆角矩形 5"/>
          <p:cNvSpPr/>
          <p:nvPr/>
        </p:nvSpPr>
        <p:spPr>
          <a:xfrm>
            <a:off x="899592" y="4653136"/>
            <a:ext cx="1800000" cy="180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4" action="ppaction://hlinksldjump"/>
              </a:rPr>
              <a:t>第四节 和解和整顿</a:t>
            </a:r>
            <a:endParaRPr lang="zh-CN" altLang="zh-CN" sz="2400" b="1" dirty="0"/>
          </a:p>
        </p:txBody>
      </p:sp>
      <p:sp>
        <p:nvSpPr>
          <p:cNvPr id="7" name="圆角矩形 6"/>
          <p:cNvSpPr/>
          <p:nvPr/>
        </p:nvSpPr>
        <p:spPr>
          <a:xfrm>
            <a:off x="3995936" y="4581128"/>
            <a:ext cx="1800000" cy="180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hlinkClick r:id="rId4" action="ppaction://hlinksldjump"/>
              </a:rPr>
              <a:t>第五节</a:t>
            </a:r>
            <a:r>
              <a:rPr lang="en-US" altLang="zh-CN" sz="2400" b="1" dirty="0" smtClean="0">
                <a:hlinkClick r:id="rId4" action="ppaction://hlinksldjump"/>
              </a:rPr>
              <a:t>    </a:t>
            </a:r>
            <a:r>
              <a:rPr lang="zh-CN" altLang="zh-CN" sz="2400" b="1" dirty="0" smtClean="0">
                <a:hlinkClick r:id="rId4" action="ppaction://hlinksldjump"/>
              </a:rPr>
              <a:t>破产宣告和破产清算</a:t>
            </a:r>
            <a:endParaRPr lang="zh-CN" altLang="zh-CN" sz="2400" b="1"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51720" y="260648"/>
            <a:ext cx="6181480" cy="1156990"/>
          </a:xfrm>
        </p:spPr>
        <p:txBody>
          <a:bodyPr>
            <a:normAutofit fontScale="90000"/>
          </a:bodyPr>
          <a:lstStyle/>
          <a:p>
            <a:r>
              <a:rPr lang="zh-CN" altLang="zh-CN" b="1" dirty="0" smtClean="0"/>
              <a:t>第一节 企业破产法概述</a:t>
            </a:r>
            <a:br>
              <a:rPr lang="zh-CN" altLang="zh-CN" b="1" dirty="0" smtClean="0"/>
            </a:br>
            <a:endParaRPr lang="zh-CN" altLang="en-US" dirty="0"/>
          </a:p>
        </p:txBody>
      </p:sp>
      <p:sp>
        <p:nvSpPr>
          <p:cNvPr id="3" name="矩形 2"/>
          <p:cNvSpPr/>
          <p:nvPr/>
        </p:nvSpPr>
        <p:spPr>
          <a:xfrm>
            <a:off x="971600" y="1772816"/>
            <a:ext cx="7848872" cy="5386090"/>
          </a:xfrm>
          <a:prstGeom prst="rect">
            <a:avLst/>
          </a:prstGeom>
        </p:spPr>
        <p:txBody>
          <a:bodyPr wrap="square">
            <a:spAutoFit/>
          </a:bodyPr>
          <a:lstStyle/>
          <a:p>
            <a:r>
              <a:rPr lang="zh-CN" altLang="zh-CN" sz="3200" b="1" dirty="0" smtClean="0">
                <a:solidFill>
                  <a:schemeClr val="accent5"/>
                </a:solidFill>
              </a:rPr>
              <a:t>一、破产和破产法</a:t>
            </a:r>
            <a:endParaRPr lang="zh-CN" altLang="zh-CN" sz="3200" b="1" dirty="0" smtClean="0">
              <a:solidFill>
                <a:schemeClr val="accent5"/>
              </a:solidFill>
            </a:endParaRPr>
          </a:p>
          <a:p>
            <a:r>
              <a:rPr lang="zh-CN" altLang="zh-CN" sz="2400" dirty="0" smtClean="0"/>
              <a:t>法律上的破产是指债务人的全部财产不足以抵偿其债务，或债务人无能力清偿到期债务的一种事实上和法律上的状态，它表明债务人之经营活动已然失败。在这种情况下，依照法定程序对其财产实行强制清算，并令其退出正常的市场经济竞争环境或消灭其法人资格，对债务人来讲就是破产了。</a:t>
            </a:r>
            <a:endParaRPr lang="en-US" altLang="zh-CN" sz="2400" dirty="0" smtClean="0"/>
          </a:p>
          <a:p>
            <a:endParaRPr lang="en-US" altLang="zh-CN" sz="2400" dirty="0" smtClean="0"/>
          </a:p>
          <a:p>
            <a:r>
              <a:rPr lang="zh-CN" altLang="zh-CN" sz="2400" dirty="0" smtClean="0"/>
              <a:t>破产有以下特点：</a:t>
            </a:r>
            <a:r>
              <a:rPr lang="en-US" altLang="zh-CN" sz="2400" dirty="0" smtClean="0"/>
              <a:t>(1)</a:t>
            </a:r>
            <a:r>
              <a:rPr lang="zh-CN" altLang="zh-CN" sz="2400" dirty="0" smtClean="0"/>
              <a:t>必须有两个以上的债务人；</a:t>
            </a:r>
            <a:r>
              <a:rPr lang="en-US" altLang="zh-CN" sz="2400" dirty="0" smtClean="0"/>
              <a:t>(2)</a:t>
            </a:r>
            <a:r>
              <a:rPr lang="zh-CN" altLang="zh-CN" sz="2400" dirty="0" smtClean="0"/>
              <a:t>破产人的债务已经到期，且已达到“资不抵债的状态”；</a:t>
            </a:r>
            <a:r>
              <a:rPr lang="en-US" altLang="zh-CN" sz="2400" dirty="0" smtClean="0"/>
              <a:t>(3)</a:t>
            </a:r>
            <a:r>
              <a:rPr lang="zh-CN" altLang="zh-CN" sz="2400" dirty="0" smtClean="0"/>
              <a:t>破产还债后，破产人的主体资格不复存在；</a:t>
            </a:r>
            <a:r>
              <a:rPr lang="en-US" altLang="zh-CN" sz="2400" dirty="0" smtClean="0"/>
              <a:t>(4)</a:t>
            </a:r>
            <a:r>
              <a:rPr lang="zh-CN" altLang="zh-CN" sz="2400" dirty="0" smtClean="0"/>
              <a:t>公平保护债权人和债务人的利益。债权人的债权是按比例清偿</a:t>
            </a:r>
            <a:r>
              <a:rPr lang="en-US" altLang="zh-CN" sz="2400" dirty="0" smtClean="0"/>
              <a:t>,</a:t>
            </a:r>
            <a:r>
              <a:rPr lang="zh-CN" altLang="zh-CN" sz="2400" dirty="0" smtClean="0"/>
              <a:t>并按比例承担损失。</a:t>
            </a:r>
            <a:endParaRPr lang="zh-CN" altLang="zh-CN" sz="2400" dirty="0" smtClean="0"/>
          </a:p>
          <a:p>
            <a:endParaRPr lang="zh-CN" altLang="en-US" sz="2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凤舞九天">
  <a:themeElements>
    <a:clrScheme name="凤舞九天">
      <a:dk1>
        <a:sysClr val="windowText" lastClr="000000"/>
      </a:dk1>
      <a:lt1>
        <a:sysClr val="window" lastClr="FFFFFF"/>
      </a:lt1>
      <a:dk2>
        <a:srgbClr val="004646"/>
      </a:dk2>
      <a:lt2>
        <a:srgbClr val="E1F0FF"/>
      </a:lt2>
      <a:accent1>
        <a:srgbClr val="50742F"/>
      </a:accent1>
      <a:accent2>
        <a:srgbClr val="268868"/>
      </a:accent2>
      <a:accent3>
        <a:srgbClr val="33BD56"/>
      </a:accent3>
      <a:accent4>
        <a:srgbClr val="4BC5B9"/>
      </a:accent4>
      <a:accent5>
        <a:srgbClr val="3163CA"/>
      </a:accent5>
      <a:accent6>
        <a:srgbClr val="4B14AA"/>
      </a:accent6>
      <a:hlink>
        <a:srgbClr val="D9BE02"/>
      </a:hlink>
      <a:folHlink>
        <a:srgbClr val="F900F9"/>
      </a:folHlink>
    </a:clrScheme>
    <a:fontScheme name="凤舞九天">
      <a:majorFont>
        <a:latin typeface="Footlight MT Light"/>
        <a:ea typeface=""/>
        <a:cs typeface=""/>
        <a:font script="Jpan" typeface="ＭＳ Ｐゴシック"/>
        <a:font script="Hang" typeface="맑은 고딕"/>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oudy Old Style"/>
        <a:ea typeface=""/>
        <a:cs typeface=""/>
        <a:font script="Jpan" typeface="ＭＳ Ｐ明朝"/>
        <a:font script="Hang" typeface="HY견명조"/>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凤舞九天">
      <a:fillStyleLst>
        <a:solidFill>
          <a:schemeClr val="phClr">
            <a:tint val="100000"/>
            <a:shade val="100000"/>
            <a:hueMod val="100000"/>
            <a:satMod val="100000"/>
          </a:schemeClr>
        </a:solidFill>
        <a:gradFill rotWithShape="1">
          <a:gsLst>
            <a:gs pos="0">
              <a:schemeClr val="phClr">
                <a:tint val="65000"/>
                <a:satMod val="180000"/>
              </a:schemeClr>
            </a:gs>
            <a:gs pos="50000">
              <a:schemeClr val="phClr">
                <a:tint val="40000"/>
                <a:satMod val="175000"/>
              </a:schemeClr>
            </a:gs>
            <a:gs pos="100000">
              <a:schemeClr val="phClr">
                <a:tint val="65000"/>
                <a:satMod val="180000"/>
              </a:schemeClr>
            </a:gs>
          </a:gsLst>
          <a:lin ang="0" scaled="1"/>
        </a:gradFill>
        <a:gradFill rotWithShape="1">
          <a:gsLst>
            <a:gs pos="0">
              <a:schemeClr val="phClr">
                <a:shade val="38000"/>
                <a:satMod val="150000"/>
              </a:schemeClr>
            </a:gs>
            <a:gs pos="50000">
              <a:schemeClr val="phClr">
                <a:shade val="100000"/>
                <a:satMod val="100000"/>
              </a:schemeClr>
            </a:gs>
            <a:gs pos="100000">
              <a:schemeClr val="phClr">
                <a:shade val="38000"/>
                <a:satMod val="150000"/>
              </a:schemeClr>
            </a:gs>
          </a:gsLst>
          <a:lin ang="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tint val="100000"/>
            <a:shade val="100000"/>
            <a:hueMod val="100000"/>
            <a:satMod val="100000"/>
          </a:schemeClr>
        </a:solidFill>
        <a:gradFill rotWithShape="1">
          <a:gsLst>
            <a:gs pos="0">
              <a:schemeClr val="phClr">
                <a:tint val="80000"/>
                <a:satMod val="400000"/>
              </a:schemeClr>
            </a:gs>
            <a:gs pos="25000">
              <a:schemeClr val="phClr">
                <a:tint val="83000"/>
                <a:satMod val="300000"/>
              </a:schemeClr>
            </a:gs>
            <a:gs pos="100000">
              <a:schemeClr val="phClr">
                <a:shade val="15000"/>
                <a:satMod val="300000"/>
              </a:schemeClr>
            </a:gs>
          </a:gsLst>
          <a:path path="circle">
            <a:fillToRect l="10000" t="180000" r="10000" b="50000"/>
          </a:path>
        </a:gradFill>
        <a:blipFill>
          <a:blip xmlns:r="http://schemas.openxmlformats.org/officeDocument/2006/relationships" r:embed="rId1">
            <a:duotone>
              <a:schemeClr val="phClr">
                <a:tint val="100000"/>
                <a:shade val="70000"/>
                <a:hueMod val="100000"/>
                <a:satMod val="100000"/>
              </a:schemeClr>
              <a:schemeClr val="phClr">
                <a:tint val="90000"/>
                <a:shade val="100000"/>
                <a:hueMod val="100000"/>
                <a:satMod val="100000"/>
              </a:schemeClr>
            </a:duotone>
          </a:blip>
          <a:tile tx="0" ty="0" sx="50000" sy="50000" flip="x"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Phoenix</Template>
  <TotalTime>0</TotalTime>
  <Words>66700</Words>
  <Application>WPS 演示</Application>
  <PresentationFormat>全屏显示(4:3)</PresentationFormat>
  <Paragraphs>3396</Paragraphs>
  <Slides>342</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342</vt:i4>
      </vt:variant>
    </vt:vector>
  </HeadingPairs>
  <TitlesOfParts>
    <vt:vector size="358" baseType="lpstr">
      <vt:lpstr>Arial</vt:lpstr>
      <vt:lpstr>宋体</vt:lpstr>
      <vt:lpstr>Wingdings</vt:lpstr>
      <vt:lpstr>Wingdings 2</vt:lpstr>
      <vt:lpstr>Arial</vt:lpstr>
      <vt:lpstr>Goudy Old Style</vt:lpstr>
      <vt:lpstr>Segoe Print</vt:lpstr>
      <vt:lpstr>华文新魏</vt:lpstr>
      <vt:lpstr>Footlight MT Light</vt:lpstr>
      <vt:lpstr>微软雅黑</vt:lpstr>
      <vt:lpstr>Arial Unicode MS</vt:lpstr>
      <vt:lpstr>Calibri</vt:lpstr>
      <vt:lpstr>Times New Roman</vt:lpstr>
      <vt:lpstr>Cambria</vt:lpstr>
      <vt:lpstr>Times New Roman</vt:lpstr>
      <vt:lpstr>凤舞九天</vt:lpstr>
      <vt:lpstr>经济法概论</vt:lpstr>
      <vt:lpstr>第一章  经济法导论 </vt:lpstr>
      <vt:lpstr>第一章  经济法导论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第二节  经济法律关系 </vt:lpstr>
      <vt:lpstr>第三章  企业法 </vt:lpstr>
      <vt:lpstr>第一节  企业法概述 </vt:lpstr>
      <vt:lpstr>第一节  企业法概述 </vt:lpstr>
      <vt:lpstr>第一节  企业法概述 </vt:lpstr>
      <vt:lpstr>第二节  个人独资企业法 </vt:lpstr>
      <vt:lpstr>第二节  个人独资企业法 </vt:lpstr>
      <vt:lpstr>第二节  个人独资企业法 </vt:lpstr>
      <vt:lpstr>第二节  个人独资企业法</vt:lpstr>
      <vt:lpstr>第二节  个人独资企业法 </vt:lpstr>
      <vt:lpstr>第二节  个人独资企业法 </vt:lpstr>
      <vt:lpstr>第二节  个人独资企业法 </vt:lpstr>
      <vt:lpstr>第三节  合伙企业法</vt:lpstr>
      <vt:lpstr>第三节  合伙企业法</vt:lpstr>
      <vt:lpstr>第三节  合伙企业法</vt:lpstr>
      <vt:lpstr>第三节  合伙企业法</vt:lpstr>
      <vt:lpstr>第三节  合伙企业法</vt:lpstr>
      <vt:lpstr>第三节  合伙企业法</vt:lpstr>
      <vt:lpstr>第三节  合伙企业法</vt:lpstr>
      <vt:lpstr>第三节  合伙企业法</vt:lpstr>
      <vt:lpstr>第三节  合伙企业法</vt:lpstr>
      <vt:lpstr>第三节  合伙企业法</vt:lpstr>
      <vt:lpstr>第三节  合伙企业法</vt:lpstr>
      <vt:lpstr>第三节  合伙企业法</vt:lpstr>
      <vt:lpstr>第三节  合伙企业法</vt:lpstr>
      <vt:lpstr>第三节  合伙企业法</vt:lpstr>
      <vt:lpstr>第四节  外商投资企业法</vt:lpstr>
      <vt:lpstr>第四节  外商投资企业法</vt:lpstr>
      <vt:lpstr>第四节  外商投资企业法</vt:lpstr>
      <vt:lpstr>第四节  外商投资企业法</vt:lpstr>
      <vt:lpstr>第四节  外商投资企业法</vt:lpstr>
      <vt:lpstr>第四节  外商投资企业法</vt:lpstr>
      <vt:lpstr>第四节  外商投资企业法</vt:lpstr>
      <vt:lpstr>第四节  外商投资企业法</vt:lpstr>
      <vt:lpstr>第四节  外商投资企业法</vt:lpstr>
      <vt:lpstr>第四节  外商投资企业法</vt:lpstr>
      <vt:lpstr>第四节  外商投资企业法</vt:lpstr>
      <vt:lpstr>第四节  外商投资企业法</vt:lpstr>
      <vt:lpstr>第四节  外商投资企业法</vt:lpstr>
      <vt:lpstr>第四节  外商投资企业法</vt:lpstr>
      <vt:lpstr>第四节  外商投资企业法</vt:lpstr>
      <vt:lpstr>第三章 公司法 </vt:lpstr>
      <vt:lpstr>第一节  公司法概述 </vt:lpstr>
      <vt:lpstr>第一节  公司法概述 </vt:lpstr>
      <vt:lpstr>第一节  公司法概述 </vt:lpstr>
      <vt:lpstr>PowerPoint 演示文稿</vt:lpstr>
      <vt:lpstr>第二节  有限责任公司</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第三节  股份有限公司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第四节 公司的财务会计制度</vt:lpstr>
      <vt:lpstr>第五节  公司的合并、分立和解散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第八章  企业破产法 </vt:lpstr>
      <vt:lpstr>第一节 企业破产法概述 </vt:lpstr>
      <vt:lpstr>PowerPoint 演示文稿</vt:lpstr>
      <vt:lpstr>第二节  破产申请的提出和受理 </vt:lpstr>
      <vt:lpstr>PowerPoint 演示文稿</vt:lpstr>
      <vt:lpstr>PowerPoint 演示文稿</vt:lpstr>
      <vt:lpstr>PowerPoint 演示文稿</vt:lpstr>
      <vt:lpstr>PowerPoint 演示文稿</vt:lpstr>
      <vt:lpstr>第三节  债权人会议 </vt:lpstr>
      <vt:lpstr>PowerPoint 演示文稿</vt:lpstr>
      <vt:lpstr>PowerPoint 演示文稿</vt:lpstr>
      <vt:lpstr>第四节 和解和整顿 </vt:lpstr>
      <vt:lpstr>PowerPoint 演示文稿</vt:lpstr>
      <vt:lpstr>PowerPoint 演示文稿</vt:lpstr>
      <vt:lpstr>PowerPoint 演示文稿</vt:lpstr>
      <vt:lpstr>PowerPoint 演示文稿</vt:lpstr>
      <vt:lpstr>第五节    破产宣告和破产清算</vt:lpstr>
      <vt:lpstr>PowerPoint 演示文稿</vt:lpstr>
      <vt:lpstr>PowerPoint 演示文稿</vt:lpstr>
      <vt:lpstr>PowerPoint 演示文稿</vt:lpstr>
      <vt:lpstr>PowerPoint 演示文稿</vt:lpstr>
      <vt:lpstr>PowerPoint 演示文稿</vt:lpstr>
      <vt:lpstr>PowerPoint 演示文稿</vt:lpstr>
      <vt:lpstr>第五章  合同法 </vt:lpstr>
      <vt:lpstr>第一节  合同法概述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第三节  合同的效力 </vt:lpstr>
      <vt:lpstr>第三节 合同的效力</vt:lpstr>
      <vt:lpstr>PowerPoint 演示文稿</vt:lpstr>
      <vt:lpstr>PowerPoint 演示文稿</vt:lpstr>
      <vt:lpstr>PowerPoint 演示文稿</vt:lpstr>
      <vt:lpstr>PowerPoint 演示文稿</vt:lpstr>
      <vt:lpstr>PowerPoint 演示文稿</vt:lpstr>
      <vt:lpstr>PowerPoint 演示文稿</vt:lpstr>
      <vt:lpstr>第四节  合同的履行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第五节 合同的担保</vt:lpstr>
      <vt:lpstr>第六节 合同的变更、转让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第七节 合同权利义务的终止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第八节  违约责任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第六章 知识产权法</vt:lpstr>
      <vt:lpstr>第一节 知识产权法概述 </vt:lpstr>
      <vt:lpstr>第一节 知识产权法概述 </vt:lpstr>
      <vt:lpstr>第二节 商标法</vt:lpstr>
      <vt:lpstr>第二节 商标法</vt:lpstr>
      <vt:lpstr>第二节 商标法</vt:lpstr>
      <vt:lpstr>第二节 商标法</vt:lpstr>
      <vt:lpstr>第二节 商标法</vt:lpstr>
      <vt:lpstr>第二节 商标法</vt:lpstr>
      <vt:lpstr>第二节 商标法</vt:lpstr>
      <vt:lpstr>第三节 专利法</vt:lpstr>
      <vt:lpstr>第三节 专利法</vt:lpstr>
      <vt:lpstr>第三节 专利法</vt:lpstr>
      <vt:lpstr>第三节 专利法</vt:lpstr>
      <vt:lpstr>第三节 专利法</vt:lpstr>
      <vt:lpstr>第三节 专利法</vt:lpstr>
      <vt:lpstr>第三节 专利法</vt:lpstr>
      <vt:lpstr>第四节 著作权法</vt:lpstr>
      <vt:lpstr>第四节 著作权法</vt:lpstr>
      <vt:lpstr>第四节 著作权法</vt:lpstr>
      <vt:lpstr>第四节 著作权法</vt:lpstr>
      <vt:lpstr>第四节 著作权法</vt:lpstr>
      <vt:lpstr>第四节 著作权法</vt:lpstr>
      <vt:lpstr>第七章  竞争法 </vt:lpstr>
      <vt:lpstr>第一节 竞争法律制度概述</vt:lpstr>
      <vt:lpstr>PowerPoint 演示文稿</vt:lpstr>
      <vt:lpstr>第二节 反不正当竞争法</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第三节 反垄断法</vt:lpstr>
      <vt:lpstr>第三节 反垄断法</vt:lpstr>
      <vt:lpstr>第三节 反垄断法</vt:lpstr>
      <vt:lpstr>第八章  产品质量法 </vt:lpstr>
      <vt:lpstr>第一节  产品质量法概述</vt:lpstr>
      <vt:lpstr>PowerPoint 演示文稿</vt:lpstr>
      <vt:lpstr>第二节 产品质量管理和监督 </vt:lpstr>
      <vt:lpstr>PowerPoint 演示文稿</vt:lpstr>
      <vt:lpstr>PowerPoint 演示文稿</vt:lpstr>
      <vt:lpstr>PowerPoint 演示文稿</vt:lpstr>
      <vt:lpstr>第三节  生产者、销售者的产品质量责任和义务 </vt:lpstr>
      <vt:lpstr>第四节  违反产品质量法的法律责任 </vt:lpstr>
      <vt:lpstr>PowerPoint 演示文稿</vt:lpstr>
      <vt:lpstr>PowerPoint 演示文稿</vt:lpstr>
      <vt:lpstr>PowerPoint 演示文稿</vt:lpstr>
      <vt:lpstr>PowerPoint 演示文稿</vt:lpstr>
      <vt:lpstr>PowerPoint 演示文稿</vt:lpstr>
      <vt:lpstr>第九章  消费者权益保护法 </vt:lpstr>
      <vt:lpstr>第一节  消费者权益保护法概述 </vt:lpstr>
      <vt:lpstr>PowerPoint 演示文稿</vt:lpstr>
      <vt:lpstr>PowerPoint 演示文稿</vt:lpstr>
      <vt:lpstr>第二节  消费者的权利与经营者的义务 </vt:lpstr>
      <vt:lpstr>PowerPoint 演示文稿</vt:lpstr>
      <vt:lpstr>PowerPoint 演示文稿</vt:lpstr>
      <vt:lpstr>第三节 消费者权益的保护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第十章  票据法 </vt:lpstr>
      <vt:lpstr>第一节 票据和票据法</vt:lpstr>
      <vt:lpstr>第二节 票据法律关系与票据行为 </vt:lpstr>
      <vt:lpstr>PowerPoint 演示文稿</vt:lpstr>
      <vt:lpstr>第三节 票据的种类</vt:lpstr>
      <vt:lpstr>第三节 票据的种类</vt:lpstr>
      <vt:lpstr>第四节 票据的权利</vt:lpstr>
      <vt:lpstr>第四节 票据的权利</vt:lpstr>
      <vt:lpstr>第四节 票据的权利</vt:lpstr>
      <vt:lpstr>第五节 票据法律责任</vt:lpstr>
      <vt:lpstr>第十一章  证券法 </vt:lpstr>
      <vt:lpstr>第一节 证券和证券法</vt:lpstr>
      <vt:lpstr>第一节 证券和证券法</vt:lpstr>
      <vt:lpstr>第一节 证券和证券法</vt:lpstr>
      <vt:lpstr>第二节  证券发行</vt:lpstr>
      <vt:lpstr>第二节  证券发行</vt:lpstr>
      <vt:lpstr>第二节  证券发行</vt:lpstr>
      <vt:lpstr>第三节  证券交易</vt:lpstr>
      <vt:lpstr>第三节  证券交易</vt:lpstr>
      <vt:lpstr>第四节  证券上市</vt:lpstr>
      <vt:lpstr>第四节  证券上市</vt:lpstr>
      <vt:lpstr>第五节  上市公司的收购</vt:lpstr>
      <vt:lpstr>第六节  证券机构</vt:lpstr>
      <vt:lpstr>第六节  证券机构</vt:lpstr>
      <vt:lpstr>第十二章  税收法律制度 </vt:lpstr>
      <vt:lpstr>第一节  税法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第二节  税法的主要内容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第十章  经济仲裁与经济诉讼 </vt:lpstr>
      <vt:lpstr>第一节 经济仲裁 </vt:lpstr>
      <vt:lpstr>第一节 劳动法概述</vt:lpstr>
      <vt:lpstr>第一节 劳动法概述</vt:lpstr>
      <vt:lpstr>第二节 劳动合同法</vt:lpstr>
      <vt:lpstr>第二节 劳动合同法</vt:lpstr>
      <vt:lpstr>第二节 劳动合同法</vt:lpstr>
      <vt:lpstr>第二节 劳动合同法</vt:lpstr>
      <vt:lpstr>第二节 劳动合同法</vt:lpstr>
      <vt:lpstr>第三节 劳动者的权利制度</vt:lpstr>
      <vt:lpstr>第三节 劳动者的权利制度</vt:lpstr>
      <vt:lpstr>第三节 劳动者的权利制度</vt:lpstr>
      <vt:lpstr>第三节 劳动者的权利制度</vt:lpstr>
      <vt:lpstr>第十章  经济仲裁与经济诉讼 </vt:lpstr>
      <vt:lpstr>第一节 经济仲裁 </vt:lpstr>
      <vt:lpstr>PowerPoint 演示文稿</vt:lpstr>
      <vt:lpstr>PowerPoint 演示文稿</vt:lpstr>
      <vt:lpstr>PowerPoint 演示文稿</vt:lpstr>
      <vt:lpstr>第三节  经济诉讼 </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经济法概论 </dc:title>
  <dc:creator>Samsung</dc:creator>
  <cp:lastModifiedBy>随遇而安</cp:lastModifiedBy>
  <cp:revision>168</cp:revision>
  <dcterms:created xsi:type="dcterms:W3CDTF">2014-09-10T03:57:00Z</dcterms:created>
  <dcterms:modified xsi:type="dcterms:W3CDTF">2018-03-11T08:53:10Z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