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ags/tag2.xml" ContentType="application/vnd.openxmlformats-officedocument.presentationml.tags+xml"/>
  <Override PartName="/ppt/theme/theme2.xml" ContentType="application/vnd.openxmlformats-officedocument.them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Override1.xml" ContentType="application/vnd.openxmlformats-officedocument.themeOverride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notesSlides/notesSlide1.xml" ContentType="application/vnd.openxmlformats-officedocument.presentationml.notesSlide+xml"/>
  <Override PartName="/ppt/tags/tag33.xml" ContentType="application/vnd.openxmlformats-officedocument.presentationml.tags+xml"/>
  <Override PartName="/ppt/notesSlides/notesSlide2.xml" ContentType="application/vnd.openxmlformats-officedocument.presentationml.notesSlide+xml"/>
  <Override PartName="/ppt/tags/tag34.xml" ContentType="application/vnd.openxmlformats-officedocument.presentationml.tags+xml"/>
  <Override PartName="/ppt/notesSlides/notesSlide3.xml" ContentType="application/vnd.openxmlformats-officedocument.presentationml.notesSlide+xml"/>
  <Override PartName="/ppt/tags/tag35.xml" ContentType="application/vnd.openxmlformats-officedocument.presentationml.tags+xml"/>
  <Override PartName="/ppt/notesSlides/notesSlide4.xml" ContentType="application/vnd.openxmlformats-officedocument.presentationml.notesSlide+xml"/>
  <Override PartName="/ppt/tags/tag36.xml" ContentType="application/vnd.openxmlformats-officedocument.presentationml.tags+xml"/>
  <Override PartName="/ppt/notesSlides/notesSlide5.xml" ContentType="application/vnd.openxmlformats-officedocument.presentationml.notesSlide+xml"/>
  <Override PartName="/ppt/tags/tag37.xml" ContentType="application/vnd.openxmlformats-officedocument.presentationml.tags+xml"/>
  <Override PartName="/ppt/notesSlides/notesSlide6.xml" ContentType="application/vnd.openxmlformats-officedocument.presentationml.notesSlide+xml"/>
  <Override PartName="/ppt/tags/tag38.xml" ContentType="application/vnd.openxmlformats-officedocument.presentationml.tags+xml"/>
  <Override PartName="/ppt/notesSlides/notesSlide7.xml" ContentType="application/vnd.openxmlformats-officedocument.presentationml.notesSlide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3"/>
  </p:notesMasterIdLst>
  <p:sldIdLst>
    <p:sldId id="261" r:id="rId2"/>
    <p:sldId id="262" r:id="rId3"/>
    <p:sldId id="263" r:id="rId4"/>
    <p:sldId id="264" r:id="rId5"/>
    <p:sldId id="327" r:id="rId6"/>
    <p:sldId id="328" r:id="rId7"/>
    <p:sldId id="329" r:id="rId8"/>
    <p:sldId id="330" r:id="rId9"/>
    <p:sldId id="365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269" r:id="rId18"/>
    <p:sldId id="338" r:id="rId19"/>
    <p:sldId id="339" r:id="rId20"/>
    <p:sldId id="340" r:id="rId21"/>
    <p:sldId id="341" r:id="rId22"/>
    <p:sldId id="342" r:id="rId23"/>
    <p:sldId id="343" r:id="rId24"/>
    <p:sldId id="344" r:id="rId25"/>
    <p:sldId id="345" r:id="rId26"/>
    <p:sldId id="346" r:id="rId27"/>
    <p:sldId id="347" r:id="rId28"/>
    <p:sldId id="348" r:id="rId29"/>
    <p:sldId id="349" r:id="rId30"/>
    <p:sldId id="350" r:id="rId31"/>
    <p:sldId id="351" r:id="rId32"/>
    <p:sldId id="352" r:id="rId33"/>
    <p:sldId id="366" r:id="rId34"/>
    <p:sldId id="353" r:id="rId35"/>
    <p:sldId id="354" r:id="rId36"/>
    <p:sldId id="355" r:id="rId37"/>
    <p:sldId id="307" r:id="rId38"/>
    <p:sldId id="310" r:id="rId39"/>
    <p:sldId id="311" r:id="rId40"/>
    <p:sldId id="364" r:id="rId41"/>
    <p:sldId id="367" r:id="rId42"/>
  </p:sldIdLst>
  <p:sldSz cx="9144000" cy="6858000" type="screen4x3"/>
  <p:notesSz cx="6858000" cy="9144000"/>
  <p:custDataLst>
    <p:tags r:id="rId44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D81E1"/>
    <a:srgbClr val="117D9B"/>
    <a:srgbClr val="125C8A"/>
    <a:srgbClr val="001746"/>
    <a:srgbClr val="00133A"/>
    <a:srgbClr val="494949"/>
    <a:srgbClr val="037783"/>
    <a:srgbClr val="02887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>
        <p:scale>
          <a:sx n="70" d="100"/>
          <a:sy n="70" d="100"/>
        </p:scale>
        <p:origin x="-1386" y="-36"/>
      </p:cViewPr>
      <p:guideLst>
        <p:guide orient="horz" pos="2146"/>
        <p:guide pos="2868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宋体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宋体" charset="-122"/>
              </a:defRPr>
            </a:lvl1pPr>
          </a:lstStyle>
          <a:p>
            <a:pPr>
              <a:defRPr/>
            </a:pPr>
            <a:fld id="{74BCDA9B-51A3-4439-AD9D-0FC93B7F062D}" type="datetimeFigureOut">
              <a:rPr lang="zh-CN" altLang="en-US"/>
              <a:pPr>
                <a:defRPr/>
              </a:pPr>
              <a:t>2017/11/27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宋体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宋体" charset="-122"/>
              </a:defRPr>
            </a:lvl1pPr>
          </a:lstStyle>
          <a:p>
            <a:pPr>
              <a:defRPr/>
            </a:pPr>
            <a:fld id="{CCAA3C3E-6909-48B1-B7C8-2B1DC08B338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10298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5427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fld id="{26A60749-49AC-4E5D-8B23-E02834073B2F}" type="slidenum">
              <a:rPr lang="zh-CN" altLang="en-US" smtClean="0"/>
              <a:pPr eaLnBrk="1" hangingPunct="1"/>
              <a:t>30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52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553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fld id="{7532934F-AB8F-4576-B177-67E416242BCC}" type="slidenum">
              <a:rPr lang="zh-CN" altLang="en-US" smtClean="0"/>
              <a:pPr eaLnBrk="1" hangingPunct="1"/>
              <a:t>31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632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5632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fld id="{FEB9BA1D-E64B-4735-9BD7-014A84D207C0}" type="slidenum">
              <a:rPr lang="zh-CN" altLang="en-US" smtClean="0"/>
              <a:pPr eaLnBrk="1" hangingPunct="1"/>
              <a:t>32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632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5632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fld id="{FEB9BA1D-E64B-4735-9BD7-014A84D207C0}" type="slidenum">
              <a:rPr lang="zh-CN" altLang="en-US" smtClean="0"/>
              <a:pPr eaLnBrk="1" hangingPunct="1"/>
              <a:t>33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73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573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fld id="{A9ABEB4B-C55B-4E15-A6DE-ECA31DDDAF63}" type="slidenum">
              <a:rPr lang="zh-CN" altLang="en-US" smtClean="0"/>
              <a:pPr eaLnBrk="1" hangingPunct="1"/>
              <a:t>34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837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5837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fld id="{9485075A-7F13-4C8A-BEF9-10F4D5671304}" type="slidenum">
              <a:rPr lang="zh-CN" altLang="en-US" smtClean="0"/>
              <a:pPr eaLnBrk="1" hangingPunct="1"/>
              <a:t>35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939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5939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fld id="{CC0E9D3D-806E-4D92-B6D7-FC9C7B434B77}" type="slidenum">
              <a:rPr lang="zh-CN" altLang="en-US" smtClean="0"/>
              <a:pPr eaLnBrk="1" hangingPunct="1"/>
              <a:t>36</a:t>
            </a:fld>
            <a:endParaRPr lang="zh-CN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hyperlink" Target="http://nclass.infoepoch.net/" TargetMode="Externa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hyperlink" Target="http://nclass.infoepoch.net/" TargetMode="Externa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hyperlink" Target="http://nclass.infoepoch.net/" TargetMode="Externa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75221559"/>
      </p:ext>
    </p:extLst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6038212"/>
      </p:ext>
    </p:extLst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9276314"/>
      </p:ext>
    </p:extLst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7867123"/>
      </p:ext>
    </p:extLst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0"/>
            <a:ext cx="9145588" cy="94297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Date Placeholder 3"/>
          <p:cNvSpPr>
            <a:spLocks noGrp="1" noChangeArrowheads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宋体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Footer Placeholder 4"/>
          <p:cNvSpPr>
            <a:spLocks noGrp="1" noChangeArrowheads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宋体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宋体" charset="-122"/>
              </a:defRPr>
            </a:lvl1pPr>
          </a:lstStyle>
          <a:p>
            <a:pPr>
              <a:defRPr/>
            </a:pPr>
            <a:fld id="{8B3801B1-1F85-4C9A-8B08-C0788A80E3AC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374062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3829684"/>
      </p:ext>
    </p:extLst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2234279"/>
      </p:ext>
    </p:extLst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649858990"/>
      </p:ext>
    </p:extLst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  <p:extLst>
      <p:ext uri="{BB962C8B-B14F-4D97-AF65-F5344CB8AC3E}">
        <p14:creationId xmlns:p14="http://schemas.microsoft.com/office/powerpoint/2010/main" val="1758665768"/>
      </p:ext>
    </p:extLst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876925"/>
            <a:ext cx="9144000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图片 10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6083300"/>
            <a:ext cx="539750" cy="53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标题 1"/>
          <p:cNvSpPr txBox="1"/>
          <p:nvPr/>
        </p:nvSpPr>
        <p:spPr bwMode="auto">
          <a:xfrm>
            <a:off x="971550" y="5973762"/>
            <a:ext cx="2305050" cy="757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9pPr>
          </a:lstStyle>
          <a:p>
            <a:pPr algn="l" eaLnBrk="1" fontAlgn="auto" hangingPunct="1">
              <a:spcAft>
                <a:spcPts val="0"/>
              </a:spcAft>
              <a:defRPr/>
            </a:pPr>
            <a:r>
              <a:rPr lang="en-US" altLang="zh-CN" sz="1200" dirty="0" smtClean="0"/>
              <a:t>Adobe Flash Professional CC</a:t>
            </a:r>
            <a:r>
              <a:rPr lang="en-US" altLang="zh-CN" sz="2000" dirty="0" smtClean="0"/>
              <a:t/>
            </a:r>
            <a:br>
              <a:rPr lang="en-US" altLang="zh-CN" sz="2000" dirty="0" smtClean="0"/>
            </a:br>
            <a:r>
              <a:rPr lang="zh-CN" altLang="en-US" sz="1400" dirty="0" smtClean="0">
                <a:effectLst>
                  <a:reflection blurRad="6350" stA="60000" endA="900" endPos="60000" dist="60007" dir="5400000" sy="-100000" algn="bl" rotWithShape="0"/>
                </a:effectLst>
              </a:rPr>
              <a:t>案例教学经典教程</a:t>
            </a:r>
            <a:endParaRPr lang="zh-CN" altLang="en-US" sz="1400" dirty="0">
              <a:effectLst>
                <a:reflection blurRad="6350" stA="60000" endA="900" endPos="60000" dist="60007" dir="5400000" sy="-100000" algn="bl" rotWithShape="0"/>
              </a:effectLst>
            </a:endParaRPr>
          </a:p>
        </p:txBody>
      </p:sp>
      <p:sp>
        <p:nvSpPr>
          <p:cNvPr id="10" name="TextBox 9">
            <a:hlinkClick r:id="rId4"/>
          </p:cNvPr>
          <p:cNvSpPr txBox="1">
            <a:spLocks noChangeArrowheads="1"/>
          </p:cNvSpPr>
          <p:nvPr/>
        </p:nvSpPr>
        <p:spPr bwMode="auto">
          <a:xfrm>
            <a:off x="6475413" y="6592888"/>
            <a:ext cx="26638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>
              <a:defRPr/>
            </a:pPr>
            <a:r>
              <a:rPr lang="en-US" altLang="zh-CN" sz="1200" smtClean="0"/>
              <a:t>http://nclass.infoepoch.net</a:t>
            </a:r>
            <a:endParaRPr lang="zh-CN" altLang="en-US" sz="1200" smtClean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11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726B5015-7326-44AD-899D-B6F459AE56AA}" type="datetime1">
              <a:rPr lang="zh-CN" altLang="en-US"/>
              <a:pPr>
                <a:defRPr/>
              </a:pPr>
              <a:t>2017/11/27</a:t>
            </a:fld>
            <a:endParaRPr lang="zh-CN" altLang="en-US"/>
          </a:p>
        </p:txBody>
      </p:sp>
      <p:sp>
        <p:nvSpPr>
          <p:cNvPr id="12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buFont typeface="Arial" pitchFamily="34" charset="0"/>
              <a:buNone/>
              <a:defRPr>
                <a:ea typeface="宋体" pitchFamily="2" charset="-122"/>
              </a:defRPr>
            </a:lvl1pPr>
          </a:lstStyle>
          <a:p>
            <a:pPr>
              <a:defRPr/>
            </a:pPr>
            <a:fld id="{943AF6D9-5BC6-490E-95C3-E4AE966EA5B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6364504"/>
      </p:ext>
    </p:extLst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876925"/>
            <a:ext cx="9144000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7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6083300"/>
            <a:ext cx="539750" cy="53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标题 1"/>
          <p:cNvSpPr txBox="1"/>
          <p:nvPr/>
        </p:nvSpPr>
        <p:spPr bwMode="auto">
          <a:xfrm>
            <a:off x="971550" y="5973762"/>
            <a:ext cx="2305050" cy="757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9pPr>
          </a:lstStyle>
          <a:p>
            <a:pPr algn="l" eaLnBrk="1" fontAlgn="auto" hangingPunct="1">
              <a:spcAft>
                <a:spcPts val="0"/>
              </a:spcAft>
              <a:defRPr/>
            </a:pPr>
            <a:r>
              <a:rPr lang="en-US" altLang="zh-CN" sz="1200" dirty="0" smtClean="0"/>
              <a:t>Adobe Flash Professional CC</a:t>
            </a:r>
            <a:r>
              <a:rPr lang="en-US" altLang="zh-CN" sz="2000" dirty="0" smtClean="0"/>
              <a:t/>
            </a:r>
            <a:br>
              <a:rPr lang="en-US" altLang="zh-CN" sz="2000" dirty="0" smtClean="0"/>
            </a:br>
            <a:r>
              <a:rPr lang="zh-CN" altLang="en-US" sz="1400" dirty="0" smtClean="0">
                <a:effectLst>
                  <a:reflection blurRad="6350" stA="60000" endA="900" endPos="60000" dist="60007" dir="5400000" sy="-100000" algn="bl" rotWithShape="0"/>
                </a:effectLst>
              </a:rPr>
              <a:t>案例教学经典教程</a:t>
            </a:r>
            <a:endParaRPr lang="zh-CN" altLang="en-US" sz="1400" dirty="0">
              <a:effectLst>
                <a:reflection blurRad="6350" stA="60000" endA="900" endPos="60000" dist="60007" dir="5400000" sy="-100000" algn="bl" rotWithShape="0"/>
              </a:effectLst>
            </a:endParaRPr>
          </a:p>
        </p:txBody>
      </p:sp>
      <p:sp>
        <p:nvSpPr>
          <p:cNvPr id="6" name="TextBox 5">
            <a:hlinkClick r:id="rId4"/>
          </p:cNvPr>
          <p:cNvSpPr txBox="1">
            <a:spLocks noChangeArrowheads="1"/>
          </p:cNvSpPr>
          <p:nvPr/>
        </p:nvSpPr>
        <p:spPr bwMode="auto">
          <a:xfrm>
            <a:off x="6475413" y="6592888"/>
            <a:ext cx="26638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>
              <a:defRPr/>
            </a:pPr>
            <a:r>
              <a:rPr lang="en-US" altLang="zh-CN" sz="1200" smtClean="0"/>
              <a:t>http://nclass.infoepoch.net</a:t>
            </a:r>
            <a:endParaRPr lang="zh-CN" altLang="en-US" sz="1200" smtClean="0"/>
          </a:p>
        </p:txBody>
      </p:sp>
      <p:sp>
        <p:nvSpPr>
          <p:cNvPr id="7" name="矩形 6"/>
          <p:cNvSpPr/>
          <p:nvPr userDrawn="1"/>
        </p:nvSpPr>
        <p:spPr>
          <a:xfrm>
            <a:off x="-36513" y="0"/>
            <a:ext cx="9180513" cy="619125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buFont typeface="Arial" pitchFamily="34" charset="0"/>
              <a:buNone/>
              <a:defRPr/>
            </a:pPr>
            <a:endParaRPr lang="zh-CN" altLang="en-US" noProof="1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8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15F988E0-FBDE-405A-8D88-E5CBE274EB6A}" type="datetime1">
              <a:rPr lang="zh-CN" altLang="en-US"/>
              <a:pPr>
                <a:defRPr/>
              </a:pPr>
              <a:t>2017/11/27</a:t>
            </a:fld>
            <a:endParaRPr lang="zh-CN" altLang="en-US"/>
          </a:p>
        </p:txBody>
      </p:sp>
      <p:sp>
        <p:nvSpPr>
          <p:cNvPr id="9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buFont typeface="Arial" pitchFamily="34" charset="0"/>
              <a:buNone/>
              <a:defRPr>
                <a:ea typeface="宋体" pitchFamily="2" charset="-122"/>
              </a:defRPr>
            </a:lvl1pPr>
          </a:lstStyle>
          <a:p>
            <a:pPr>
              <a:defRPr/>
            </a:pPr>
            <a:fld id="{9915A65E-72CA-4FF7-9ECA-1A73136BEB1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0043902"/>
      </p:ext>
    </p:extLst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876925"/>
            <a:ext cx="9144000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7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6083300"/>
            <a:ext cx="539750" cy="53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标题 1"/>
          <p:cNvSpPr txBox="1"/>
          <p:nvPr/>
        </p:nvSpPr>
        <p:spPr bwMode="auto">
          <a:xfrm>
            <a:off x="971550" y="5973762"/>
            <a:ext cx="2305050" cy="757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9pPr>
          </a:lstStyle>
          <a:p>
            <a:pPr algn="l" eaLnBrk="1" fontAlgn="auto" hangingPunct="1">
              <a:spcAft>
                <a:spcPts val="0"/>
              </a:spcAft>
              <a:defRPr/>
            </a:pPr>
            <a:r>
              <a:rPr lang="en-US" altLang="zh-CN" sz="1200" dirty="0" smtClean="0"/>
              <a:t>Adobe Flash Professional CC</a:t>
            </a:r>
            <a:r>
              <a:rPr lang="en-US" altLang="zh-CN" sz="2000" dirty="0" smtClean="0"/>
              <a:t/>
            </a:r>
            <a:br>
              <a:rPr lang="en-US" altLang="zh-CN" sz="2000" dirty="0" smtClean="0"/>
            </a:br>
            <a:r>
              <a:rPr lang="zh-CN" altLang="en-US" sz="1400" dirty="0" smtClean="0">
                <a:effectLst>
                  <a:reflection blurRad="6350" stA="60000" endA="900" endPos="60000" dist="60007" dir="5400000" sy="-100000" algn="bl" rotWithShape="0"/>
                </a:effectLst>
              </a:rPr>
              <a:t>案例教学经典教程</a:t>
            </a:r>
            <a:endParaRPr lang="zh-CN" altLang="en-US" sz="1400" dirty="0">
              <a:effectLst>
                <a:reflection blurRad="6350" stA="60000" endA="900" endPos="60000" dist="60007" dir="5400000" sy="-100000" algn="bl" rotWithShape="0"/>
              </a:effectLst>
            </a:endParaRPr>
          </a:p>
        </p:txBody>
      </p:sp>
      <p:sp>
        <p:nvSpPr>
          <p:cNvPr id="5" name="TextBox 4">
            <a:hlinkClick r:id="rId4"/>
          </p:cNvPr>
          <p:cNvSpPr txBox="1">
            <a:spLocks noChangeArrowheads="1"/>
          </p:cNvSpPr>
          <p:nvPr/>
        </p:nvSpPr>
        <p:spPr bwMode="auto">
          <a:xfrm>
            <a:off x="6475413" y="6592888"/>
            <a:ext cx="26638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>
              <a:defRPr/>
            </a:pPr>
            <a:r>
              <a:rPr lang="en-US" altLang="zh-CN" sz="1200" smtClean="0"/>
              <a:t>http://nclass.infoepoch.net</a:t>
            </a:r>
            <a:endParaRPr lang="zh-CN" altLang="en-US" sz="1200" smtClean="0"/>
          </a:p>
        </p:txBody>
      </p:sp>
      <p:sp>
        <p:nvSpPr>
          <p:cNvPr id="6" name="矩形 5"/>
          <p:cNvSpPr/>
          <p:nvPr userDrawn="1"/>
        </p:nvSpPr>
        <p:spPr>
          <a:xfrm>
            <a:off x="-36513" y="0"/>
            <a:ext cx="9180513" cy="619125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buFont typeface="Arial" pitchFamily="34" charset="0"/>
              <a:buNone/>
              <a:defRPr/>
            </a:pPr>
            <a:endParaRPr lang="zh-CN" altLang="en-US" noProof="1"/>
          </a:p>
        </p:txBody>
      </p:sp>
      <p:sp>
        <p:nvSpPr>
          <p:cNvPr id="7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A6BAD7D-AE02-49C2-8F85-EDB643163AB2}" type="datetime1">
              <a:rPr lang="zh-CN" altLang="en-US"/>
              <a:pPr>
                <a:defRPr/>
              </a:pPr>
              <a:t>2017/11/27</a:t>
            </a:fld>
            <a:endParaRPr lang="zh-CN" altLang="en-US"/>
          </a:p>
        </p:txBody>
      </p:sp>
      <p:sp>
        <p:nvSpPr>
          <p:cNvPr id="8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buFont typeface="Arial" pitchFamily="34" charset="0"/>
              <a:buNone/>
              <a:defRPr>
                <a:ea typeface="宋体" pitchFamily="2" charset="-122"/>
              </a:defRPr>
            </a:lvl1pPr>
          </a:lstStyle>
          <a:p>
            <a:pPr>
              <a:defRPr/>
            </a:pPr>
            <a:fld id="{00BE4E79-0D00-4AF9-9BC7-E7F9BF7F9C7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5439985"/>
      </p:ext>
    </p:extLst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481611"/>
      </p:ext>
    </p:extLst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8878927"/>
      </p:ext>
    </p:extLst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hyperlink" Target="http://nclass.infoepoch.net/" TargetMode="Externa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 descr="C:\Users\Administrator\Desktop\71a67129a0ee982ff7b9ffe11617a676.jpg"/>
          <p:cNvPicPr>
            <a:picLocks noChangeAspect="1" noChangeArrowheads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967" b="4791"/>
          <a:stretch>
            <a:fillRect/>
          </a:stretch>
        </p:blipFill>
        <p:spPr bwMode="auto">
          <a:xfrm>
            <a:off x="0" y="6056313"/>
            <a:ext cx="9144000" cy="814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标题 1"/>
          <p:cNvSpPr txBox="1"/>
          <p:nvPr/>
        </p:nvSpPr>
        <p:spPr bwMode="auto">
          <a:xfrm>
            <a:off x="1115616" y="6056139"/>
            <a:ext cx="2305050" cy="757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9pPr>
          </a:lstStyle>
          <a:p>
            <a:pPr algn="l" eaLnBrk="1" fontAlgn="auto" hangingPunct="1">
              <a:spcAft>
                <a:spcPts val="0"/>
              </a:spcAft>
              <a:defRPr/>
            </a:pPr>
            <a:r>
              <a:rPr lang="en-US" altLang="zh-CN" sz="1200" dirty="0" smtClean="0">
                <a:solidFill>
                  <a:srgbClr val="001746"/>
                </a:solidFill>
              </a:rPr>
              <a:t>Adobe Animate  CC</a:t>
            </a:r>
            <a:r>
              <a:rPr lang="en-US" altLang="zh-CN" sz="2000" dirty="0" smtClean="0">
                <a:solidFill>
                  <a:srgbClr val="001746"/>
                </a:solidFill>
              </a:rPr>
              <a:t/>
            </a:r>
            <a:br>
              <a:rPr lang="en-US" altLang="zh-CN" sz="2000" dirty="0" smtClean="0">
                <a:solidFill>
                  <a:srgbClr val="001746"/>
                </a:solidFill>
              </a:rPr>
            </a:br>
            <a:r>
              <a:rPr lang="zh-CN" altLang="en-US" sz="1400" dirty="0" smtClean="0">
                <a:solidFill>
                  <a:srgbClr val="001746"/>
                </a:solidFill>
                <a:effectLst>
                  <a:reflection blurRad="6350" stA="60000" endA="900" endPos="60000" dist="60007" dir="5400000" sy="-100000" algn="bl" rotWithShape="0"/>
                </a:effectLst>
              </a:rPr>
              <a:t>案例教学经典教程</a:t>
            </a:r>
            <a:endParaRPr lang="zh-CN" altLang="en-US" sz="1400" dirty="0">
              <a:solidFill>
                <a:srgbClr val="001746"/>
              </a:solidFill>
              <a:effectLst>
                <a:reflection blurRad="6350" stA="60000" endA="900" endPos="60000" dist="60007" dir="5400000" sy="-100000" algn="bl" rotWithShape="0"/>
              </a:effectLst>
            </a:endParaRPr>
          </a:p>
        </p:txBody>
      </p:sp>
      <p:sp>
        <p:nvSpPr>
          <p:cNvPr id="1031" name="TextBox 9">
            <a:hlinkClick r:id="rId18"/>
          </p:cNvPr>
          <p:cNvSpPr txBox="1">
            <a:spLocks noChangeArrowheads="1"/>
          </p:cNvSpPr>
          <p:nvPr/>
        </p:nvSpPr>
        <p:spPr bwMode="auto">
          <a:xfrm>
            <a:off x="6480175" y="6332538"/>
            <a:ext cx="26638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>
              <a:defRPr/>
            </a:pPr>
            <a:r>
              <a:rPr lang="en-US" altLang="zh-CN" sz="1200" dirty="0" smtClean="0">
                <a:solidFill>
                  <a:srgbClr val="00133A"/>
                </a:solidFill>
              </a:rPr>
              <a:t>http://nclass.infoepoch.net</a:t>
            </a:r>
            <a:endParaRPr lang="zh-CN" altLang="en-US" sz="1200" dirty="0" smtClean="0">
              <a:solidFill>
                <a:srgbClr val="00133A"/>
              </a:solidFill>
            </a:endParaRPr>
          </a:p>
        </p:txBody>
      </p:sp>
      <p:pic>
        <p:nvPicPr>
          <p:cNvPr id="1029" name="Picture 9" descr="C:\Users\Administrator\Documents\Tencent Files\1035666756\Image\C2C\)[FOKES4FX3M_M_T}5AL7F7.png"/>
          <p:cNvPicPr>
            <a:picLocks noChangeAspect="1" noChangeArrowheads="1"/>
          </p:cNvPicPr>
          <p:nvPr userDrawn="1"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96"/>
          <a:stretch>
            <a:fillRect/>
          </a:stretch>
        </p:blipFill>
        <p:spPr bwMode="auto">
          <a:xfrm>
            <a:off x="442913" y="6196013"/>
            <a:ext cx="554037" cy="53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1"/>
          <p:cNvSpPr>
            <a:spLocks noChangeArrowheads="1"/>
          </p:cNvSpPr>
          <p:nvPr userDrawn="1"/>
        </p:nvSpPr>
        <p:spPr bwMode="auto">
          <a:xfrm>
            <a:off x="5795963" y="0"/>
            <a:ext cx="3348037" cy="5842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 typeface="Arial" pitchFamily="34" charset="0"/>
              <a:buNone/>
              <a:defRPr/>
            </a:pPr>
            <a:endParaRPr lang="zh-CN" altLang="en-US" sz="1800" smtClean="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7" name="矩形 2"/>
          <p:cNvSpPr>
            <a:spLocks noChangeArrowheads="1"/>
          </p:cNvSpPr>
          <p:nvPr userDrawn="1"/>
        </p:nvSpPr>
        <p:spPr bwMode="auto">
          <a:xfrm>
            <a:off x="0" y="0"/>
            <a:ext cx="1258888" cy="584200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  <a:defRPr/>
            </a:pPr>
            <a:endParaRPr lang="zh-CN" altLang="en-US" smtClean="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8" name="矩形 3"/>
          <p:cNvSpPr>
            <a:spLocks noChangeArrowheads="1"/>
          </p:cNvSpPr>
          <p:nvPr userDrawn="1"/>
        </p:nvSpPr>
        <p:spPr bwMode="auto">
          <a:xfrm>
            <a:off x="1322388" y="0"/>
            <a:ext cx="585787" cy="5842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 typeface="Arial" pitchFamily="34" charset="0"/>
              <a:buNone/>
              <a:defRPr/>
            </a:pPr>
            <a:endParaRPr lang="zh-CN" altLang="en-US" sz="1800" smtClean="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0" name="矩形 4"/>
          <p:cNvSpPr>
            <a:spLocks noChangeArrowheads="1"/>
          </p:cNvSpPr>
          <p:nvPr userDrawn="1"/>
        </p:nvSpPr>
        <p:spPr bwMode="auto">
          <a:xfrm>
            <a:off x="1979613" y="0"/>
            <a:ext cx="288925" cy="5842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 typeface="Arial" pitchFamily="34" charset="0"/>
              <a:buNone/>
              <a:defRPr/>
            </a:pPr>
            <a:endParaRPr lang="zh-CN" altLang="en-US" sz="1800" smtClean="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</p:spTree>
    <p:custDataLst>
      <p:tags r:id="rId16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958" r:id="rId1"/>
    <p:sldLayoutId id="2147483959" r:id="rId2"/>
    <p:sldLayoutId id="2147483960" r:id="rId3"/>
    <p:sldLayoutId id="2147483961" r:id="rId4"/>
    <p:sldLayoutId id="2147483968" r:id="rId5"/>
    <p:sldLayoutId id="2147483969" r:id="rId6"/>
    <p:sldLayoutId id="2147483970" r:id="rId7"/>
    <p:sldLayoutId id="2147483962" r:id="rId8"/>
    <p:sldLayoutId id="2147483963" r:id="rId9"/>
    <p:sldLayoutId id="2147483964" r:id="rId10"/>
    <p:sldLayoutId id="2147483965" r:id="rId11"/>
    <p:sldLayoutId id="2147483966" r:id="rId12"/>
    <p:sldLayoutId id="2147483971" r:id="rId13"/>
    <p:sldLayoutId id="2147483967" r:id="rId14"/>
  </p:sldLayoutIdLst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itchFamily="34" charset="-122"/>
          <a:ea typeface="微软雅黑" pitchFamily="34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itchFamily="34" charset="-122"/>
          <a:ea typeface="微软雅黑" pitchFamily="34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itchFamily="34" charset="-122"/>
          <a:ea typeface="微软雅黑" pitchFamily="34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itchFamily="34" charset="-122"/>
          <a:ea typeface="微软雅黑" pitchFamily="34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itchFamily="34" charset="-122"/>
          <a:ea typeface="微软雅黑" pitchFamily="34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itchFamily="34" charset="-122"/>
          <a:ea typeface="微软雅黑" pitchFamily="34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itchFamily="34" charset="-122"/>
          <a:ea typeface="微软雅黑" pitchFamily="34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itchFamily="34" charset="-122"/>
          <a:ea typeface="微软雅黑" pitchFamily="34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.xml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.xml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0.xml"/><Relationship Id="rId4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2.xml"/><Relationship Id="rId4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4.xml"/><Relationship Id="rId4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8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9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0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2.xml"/><Relationship Id="rId4" Type="http://schemas.openxmlformats.org/officeDocument/2006/relationships/image" Target="../media/image34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3.xml"/><Relationship Id="rId4" Type="http://schemas.openxmlformats.org/officeDocument/2006/relationships/image" Target="../media/image35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5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6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7.xml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8.xml"/><Relationship Id="rId4" Type="http://schemas.openxmlformats.org/officeDocument/2006/relationships/image" Target="../media/image38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39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40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4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.xml"/><Relationship Id="rId1" Type="http://schemas.openxmlformats.org/officeDocument/2006/relationships/themeOverride" Target="../theme/themeOverride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4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4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6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943842" y="2641874"/>
            <a:ext cx="7255378" cy="1581758"/>
          </a:xfrm>
          <a:prstGeom prst="rect">
            <a:avLst/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12700" cap="flat" cmpd="sng" algn="ctr">
            <a:gradFill>
              <a:gsLst>
                <a:gs pos="89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7200000" scaled="0"/>
              <a:tileRect/>
            </a:gradFill>
            <a:prstDash val="solid"/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txBody>
          <a:bodyPr anchor="ctr"/>
          <a:lstStyle/>
          <a:p>
            <a:pPr algn="ctr">
              <a:defRPr/>
            </a:pPr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1210753" y="2962954"/>
            <a:ext cx="1489039" cy="993307"/>
          </a:xfrm>
          <a:prstGeom prst="roundRect">
            <a:avLst>
              <a:gd name="adj" fmla="val 225"/>
            </a:avLst>
          </a:prstGeom>
          <a:solidFill>
            <a:srgbClr val="125C8A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200" b="1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第五章</a:t>
            </a:r>
            <a:endParaRPr lang="zh-CN" altLang="en-US" sz="3200" b="1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6153" name="文本框 26"/>
          <p:cNvSpPr txBox="1">
            <a:spLocks noChangeArrowheads="1"/>
          </p:cNvSpPr>
          <p:nvPr/>
        </p:nvSpPr>
        <p:spPr bwMode="auto">
          <a:xfrm>
            <a:off x="3132138" y="3197225"/>
            <a:ext cx="489624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125C8A"/>
                </a:solidFill>
                <a:latin typeface="微软雅黑" pitchFamily="34" charset="-122"/>
                <a:ea typeface="微软雅黑" pitchFamily="34" charset="-122"/>
              </a:rPr>
              <a:t>制作形状补间动画和遮罩动画</a:t>
            </a:r>
            <a:endParaRPr lang="en-US" altLang="zh-CN" sz="2800" b="1" dirty="0">
              <a:solidFill>
                <a:srgbClr val="125C8A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7380312" y="2636912"/>
            <a:ext cx="1050020" cy="530599"/>
            <a:chOff x="10256891" y="2578804"/>
            <a:chExt cx="1552170" cy="784347"/>
          </a:xfrm>
          <a:solidFill>
            <a:srgbClr val="125C8A"/>
          </a:solidFill>
        </p:grpSpPr>
        <p:sp>
          <p:nvSpPr>
            <p:cNvPr id="7" name="直角三角形 6"/>
            <p:cNvSpPr/>
            <p:nvPr/>
          </p:nvSpPr>
          <p:spPr>
            <a:xfrm rot="16200000" flipH="1" flipV="1">
              <a:off x="11539397" y="3093487"/>
              <a:ext cx="225287" cy="314041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10256891" y="2578804"/>
              <a:ext cx="1541862" cy="581192"/>
            </a:xfrm>
            <a:custGeom>
              <a:avLst/>
              <a:gdLst>
                <a:gd name="connsiteX0" fmla="*/ 0 w 1699296"/>
                <a:gd name="connsiteY0" fmla="*/ 0 h 952671"/>
                <a:gd name="connsiteX1" fmla="*/ 1520550 w 1699296"/>
                <a:gd name="connsiteY1" fmla="*/ 0 h 952671"/>
                <a:gd name="connsiteX2" fmla="*/ 1699296 w 1699296"/>
                <a:gd name="connsiteY2" fmla="*/ 952671 h 952671"/>
                <a:gd name="connsiteX3" fmla="*/ 0 w 1699296"/>
                <a:gd name="connsiteY3" fmla="*/ 952671 h 952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99296" h="952671">
                  <a:moveTo>
                    <a:pt x="0" y="0"/>
                  </a:moveTo>
                  <a:lnTo>
                    <a:pt x="1520550" y="0"/>
                  </a:lnTo>
                  <a:lnTo>
                    <a:pt x="1699296" y="952671"/>
                  </a:lnTo>
                  <a:lnTo>
                    <a:pt x="0" y="952671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endParaRPr>
            </a:p>
          </p:txBody>
        </p:sp>
      </p:grpSp>
    </p:spTree>
    <p:custDataLst>
      <p:tags r:id="rId1"/>
    </p:custData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293126" y="47625"/>
            <a:ext cx="3575018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dirty="0" smtClean="0">
                <a:solidFill>
                  <a:schemeClr val="accent1">
                    <a:lumMod val="50000"/>
                  </a:schemeClr>
                </a:solidFill>
              </a:rPr>
              <a:t>5.3.3</a:t>
            </a: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</a:rPr>
              <a:t>在关键帧处绘制形状</a:t>
            </a:r>
            <a:endParaRPr lang="zh-CN" altLang="en-US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0" name="圆角矩形 9"/>
          <p:cNvSpPr>
            <a:spLocks noChangeArrowheads="1"/>
          </p:cNvSpPr>
          <p:nvPr/>
        </p:nvSpPr>
        <p:spPr bwMode="auto">
          <a:xfrm>
            <a:off x="251520" y="692696"/>
            <a:ext cx="4795837" cy="2016223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/>
          <a:lstStyle/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1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．选择“形状”图层的第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1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帧，在工具面板中，选择“文本工具”。在属性面板中选择“静态文本”选项，设置系列为“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Arial”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，大小为“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130”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，颜色为</a:t>
            </a:r>
            <a:r>
              <a:rPr lang="zh-CN" altLang="en-US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“白色”。</a:t>
            </a:r>
            <a:endParaRPr lang="en-US" sz="2000" dirty="0">
              <a:solidFill>
                <a:srgbClr val="125C8A"/>
              </a:solidFill>
              <a:latin typeface="黑体" pitchFamily="49" charset="-122"/>
              <a:ea typeface="黑体" pitchFamily="49" charset="-122"/>
              <a:sym typeface="黑体" pitchFamily="49" charset="-122"/>
            </a:endParaRPr>
          </a:p>
        </p:txBody>
      </p:sp>
      <p:pic>
        <p:nvPicPr>
          <p:cNvPr id="7" name="图片 6"/>
          <p:cNvPicPr/>
          <p:nvPr/>
        </p:nvPicPr>
        <p:blipFill>
          <a:blip r:embed="rId3"/>
          <a:stretch>
            <a:fillRect/>
          </a:stretch>
        </p:blipFill>
        <p:spPr>
          <a:xfrm>
            <a:off x="5364088" y="692696"/>
            <a:ext cx="3096344" cy="2696551"/>
          </a:xfrm>
          <a:prstGeom prst="rect">
            <a:avLst/>
          </a:prstGeom>
        </p:spPr>
      </p:pic>
      <p:sp>
        <p:nvSpPr>
          <p:cNvPr id="14342" name="AutoShape 12"/>
          <p:cNvSpPr>
            <a:spLocks noChangeArrowheads="1"/>
          </p:cNvSpPr>
          <p:nvPr/>
        </p:nvSpPr>
        <p:spPr bwMode="auto">
          <a:xfrm rot="21162055" flipV="1">
            <a:off x="4728532" y="638500"/>
            <a:ext cx="868363" cy="252413"/>
          </a:xfrm>
          <a:prstGeom prst="curvedUpArrow">
            <a:avLst>
              <a:gd name="adj1" fmla="val 75001"/>
              <a:gd name="adj2" fmla="val 149985"/>
              <a:gd name="adj3" fmla="val 33333"/>
            </a:avLst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None/>
            </a:pPr>
            <a:endParaRPr lang="zh-CN" altLang="en-US">
              <a:solidFill>
                <a:srgbClr val="00B0F0"/>
              </a:solidFill>
            </a:endParaRPr>
          </a:p>
        </p:txBody>
      </p:sp>
      <p:sp>
        <p:nvSpPr>
          <p:cNvPr id="8" name="圆角矩形 7"/>
          <p:cNvSpPr>
            <a:spLocks noChangeArrowheads="1"/>
          </p:cNvSpPr>
          <p:nvPr/>
        </p:nvSpPr>
        <p:spPr bwMode="auto">
          <a:xfrm>
            <a:off x="254253" y="2852936"/>
            <a:ext cx="4795837" cy="3096344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/>
          <a:lstStyle/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2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．在舞台中单击鼠标，添加文本“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FLASH”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。使用“选择工具”选择文本“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FLASH”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，在属性面板中设置位置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X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为“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75”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，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Y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为“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120”</a:t>
            </a:r>
            <a:r>
              <a:rPr lang="zh-CN" altLang="en-US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。</a:t>
            </a:r>
            <a:endParaRPr lang="en-US" altLang="zh-CN" sz="2000" dirty="0" smtClean="0">
              <a:solidFill>
                <a:srgbClr val="125C8A"/>
              </a:solidFill>
              <a:latin typeface="黑体" pitchFamily="49" charset="-122"/>
              <a:ea typeface="黑体" pitchFamily="49" charset="-122"/>
              <a:sym typeface="黑体" pitchFamily="49" charset="-122"/>
            </a:endParaRPr>
          </a:p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3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．选择“形状”图层的第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15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帧，在工具面板中，选择“椭圆工具”。在属性面板中，设置填充颜色为“白色”，笔触颜色为“无”。</a:t>
            </a:r>
            <a:endParaRPr lang="en-US" sz="2000" dirty="0">
              <a:solidFill>
                <a:srgbClr val="125C8A"/>
              </a:solidFill>
              <a:latin typeface="黑体" pitchFamily="49" charset="-122"/>
              <a:ea typeface="黑体" pitchFamily="49" charset="-122"/>
              <a:sym typeface="黑体" pitchFamily="49" charset="-122"/>
            </a:endParaRPr>
          </a:p>
        </p:txBody>
      </p:sp>
      <p:sp>
        <p:nvSpPr>
          <p:cNvPr id="9" name="云形标注 8"/>
          <p:cNvSpPr/>
          <p:nvPr/>
        </p:nvSpPr>
        <p:spPr>
          <a:xfrm rot="821725">
            <a:off x="5483469" y="3520987"/>
            <a:ext cx="2867226" cy="2209585"/>
          </a:xfrm>
          <a:prstGeom prst="cloudCallout">
            <a:avLst/>
          </a:prstGeom>
          <a:solidFill>
            <a:srgbClr val="4BACC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dirty="0"/>
              <a:t>在</a:t>
            </a:r>
            <a:r>
              <a:rPr lang="en-US" altLang="zh-CN" dirty="0"/>
              <a:t>flash CS6</a:t>
            </a:r>
            <a:r>
              <a:rPr lang="zh-CN" altLang="en-US" dirty="0"/>
              <a:t>的版本中：</a:t>
            </a:r>
          </a:p>
          <a:p>
            <a:pPr>
              <a:defRPr/>
            </a:pPr>
            <a:r>
              <a:rPr lang="zh-CN" altLang="en-US" dirty="0"/>
              <a:t>“椭圆工具”合并到“矩形工具组”中。</a:t>
            </a:r>
            <a:endParaRPr lang="zh-CN" altLang="en-US" dirty="0"/>
          </a:p>
        </p:txBody>
      </p:sp>
    </p:spTree>
    <p:custDataLst>
      <p:tags r:id="rId1"/>
    </p:custDataLst>
  </p:cSld>
  <p:clrMapOvr>
    <a:masterClrMapping/>
  </p:clrMapOvr>
  <p:transition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圆角矩形 9"/>
          <p:cNvSpPr>
            <a:spLocks noChangeArrowheads="1"/>
          </p:cNvSpPr>
          <p:nvPr/>
        </p:nvSpPr>
        <p:spPr bwMode="auto">
          <a:xfrm>
            <a:off x="203076" y="836712"/>
            <a:ext cx="4800972" cy="1800200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/>
          <a:lstStyle/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4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．在舞台中单击并拖动鼠标绘制一个椭圆形，使用“选择工具”选择椭圆，在属性面板中设置宽为“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30”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、高为“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30”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、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X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为“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260”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、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Y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为“</a:t>
            </a:r>
            <a:r>
              <a:rPr lang="en-US" altLang="zh-CN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185”</a:t>
            </a:r>
            <a:r>
              <a:rPr lang="zh-CN" altLang="en-US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 。</a:t>
            </a:r>
            <a:endParaRPr lang="en-US" sz="2000" dirty="0">
              <a:solidFill>
                <a:srgbClr val="125C8A"/>
              </a:solidFill>
              <a:latin typeface="黑体" pitchFamily="49" charset="-122"/>
              <a:ea typeface="黑体" pitchFamily="49" charset="-122"/>
              <a:sym typeface="黑体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293126" y="47625"/>
            <a:ext cx="3575018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dirty="0" smtClean="0">
                <a:solidFill>
                  <a:schemeClr val="accent1">
                    <a:lumMod val="50000"/>
                  </a:schemeClr>
                </a:solidFill>
              </a:rPr>
              <a:t>5.3.3</a:t>
            </a: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</a:rPr>
              <a:t>在关键帧处绘制形状</a:t>
            </a:r>
            <a:endParaRPr lang="zh-CN" altLang="en-US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8" name="图片 7"/>
          <p:cNvPicPr/>
          <p:nvPr/>
        </p:nvPicPr>
        <p:blipFill>
          <a:blip r:embed="rId3"/>
          <a:stretch>
            <a:fillRect/>
          </a:stretch>
        </p:blipFill>
        <p:spPr>
          <a:xfrm>
            <a:off x="5292080" y="764704"/>
            <a:ext cx="3384376" cy="1860297"/>
          </a:xfrm>
          <a:prstGeom prst="rect">
            <a:avLst/>
          </a:prstGeom>
        </p:spPr>
      </p:pic>
      <p:sp>
        <p:nvSpPr>
          <p:cNvPr id="15365" name="AutoShape 12"/>
          <p:cNvSpPr>
            <a:spLocks noChangeArrowheads="1"/>
          </p:cNvSpPr>
          <p:nvPr/>
        </p:nvSpPr>
        <p:spPr bwMode="auto">
          <a:xfrm rot="21270145" flipV="1">
            <a:off x="4726186" y="709713"/>
            <a:ext cx="868363" cy="254000"/>
          </a:xfrm>
          <a:prstGeom prst="curvedUpArrow">
            <a:avLst>
              <a:gd name="adj1" fmla="val 74532"/>
              <a:gd name="adj2" fmla="val 149048"/>
              <a:gd name="adj3" fmla="val 33333"/>
            </a:avLst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None/>
            </a:pPr>
            <a:endParaRPr lang="zh-CN" altLang="en-US">
              <a:solidFill>
                <a:srgbClr val="00B0F0"/>
              </a:solidFill>
            </a:endParaRPr>
          </a:p>
        </p:txBody>
      </p:sp>
      <p:sp>
        <p:nvSpPr>
          <p:cNvPr id="11" name="圆角矩形 10"/>
          <p:cNvSpPr>
            <a:spLocks noChangeArrowheads="1"/>
          </p:cNvSpPr>
          <p:nvPr/>
        </p:nvSpPr>
        <p:spPr bwMode="auto">
          <a:xfrm>
            <a:off x="217117" y="2761760"/>
            <a:ext cx="4800972" cy="3187520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/>
          <a:lstStyle/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5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．选择修改后的圆形，按“</a:t>
            </a:r>
            <a:r>
              <a:rPr lang="en-US" altLang="zh-CN" sz="2000" dirty="0" err="1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Ctrl+C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复制，“</a:t>
            </a:r>
            <a:r>
              <a:rPr lang="en-US" altLang="zh-CN" sz="2000" dirty="0" err="1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Ctrl+V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粘贴出其他的四个圆形，</a:t>
            </a:r>
            <a:r>
              <a:rPr lang="zh-CN" altLang="en-US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并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如</a:t>
            </a:r>
            <a:r>
              <a:rPr lang="zh-CN" altLang="en-US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图所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示设置它们的位置，第一个小圆的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X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为“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80”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、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Y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为“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185”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，第二个小圆的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X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为“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165”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、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Y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为“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185”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，第三个小圆的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X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为“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355”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、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Y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为“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185” 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，第四个小圆的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X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为“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440”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、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Y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为“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185”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。</a:t>
            </a:r>
            <a:endParaRPr lang="en-US" sz="2000" dirty="0">
              <a:solidFill>
                <a:srgbClr val="125C8A"/>
              </a:solidFill>
              <a:latin typeface="黑体" pitchFamily="49" charset="-122"/>
              <a:ea typeface="黑体" pitchFamily="49" charset="-122"/>
              <a:sym typeface="黑体" pitchFamily="49" charset="-122"/>
            </a:endParaRPr>
          </a:p>
        </p:txBody>
      </p:sp>
      <p:pic>
        <p:nvPicPr>
          <p:cNvPr id="12" name="图片 11"/>
          <p:cNvPicPr/>
          <p:nvPr/>
        </p:nvPicPr>
        <p:blipFill>
          <a:blip r:embed="rId4"/>
          <a:stretch>
            <a:fillRect/>
          </a:stretch>
        </p:blipFill>
        <p:spPr>
          <a:xfrm>
            <a:off x="5292080" y="3225537"/>
            <a:ext cx="3384376" cy="2422078"/>
          </a:xfrm>
          <a:prstGeom prst="rect">
            <a:avLst/>
          </a:prstGeom>
        </p:spPr>
      </p:pic>
      <p:sp>
        <p:nvSpPr>
          <p:cNvPr id="13" name="AutoShape 12"/>
          <p:cNvSpPr>
            <a:spLocks noChangeArrowheads="1"/>
          </p:cNvSpPr>
          <p:nvPr/>
        </p:nvSpPr>
        <p:spPr bwMode="auto">
          <a:xfrm rot="21270145" flipV="1">
            <a:off x="4726186" y="3037965"/>
            <a:ext cx="868363" cy="254000"/>
          </a:xfrm>
          <a:prstGeom prst="curvedUpArrow">
            <a:avLst>
              <a:gd name="adj1" fmla="val 74532"/>
              <a:gd name="adj2" fmla="val 149048"/>
              <a:gd name="adj3" fmla="val 33333"/>
            </a:avLst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None/>
            </a:pPr>
            <a:endParaRPr lang="zh-CN" altLang="en-US">
              <a:solidFill>
                <a:srgbClr val="00B0F0"/>
              </a:solidFill>
            </a:endParaRPr>
          </a:p>
        </p:txBody>
      </p:sp>
    </p:spTree>
    <p:custDataLst>
      <p:tags r:id="rId1"/>
    </p:custDataLst>
  </p:cSld>
  <p:clrMapOvr>
    <a:masterClrMapping/>
  </p:clrMapOvr>
  <p:transition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699792" y="47625"/>
            <a:ext cx="2651688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dirty="0" smtClean="0">
                <a:solidFill>
                  <a:schemeClr val="accent1">
                    <a:lumMod val="50000"/>
                  </a:schemeClr>
                </a:solidFill>
              </a:rPr>
              <a:t>5.3.4</a:t>
            </a: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</a:rPr>
              <a:t>创建补间形状</a:t>
            </a:r>
            <a:endParaRPr lang="zh-CN" altLang="en-US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6" name="圆角矩形 5"/>
          <p:cNvSpPr>
            <a:spLocks noChangeArrowheads="1"/>
          </p:cNvSpPr>
          <p:nvPr/>
        </p:nvSpPr>
        <p:spPr bwMode="auto">
          <a:xfrm>
            <a:off x="468313" y="792039"/>
            <a:ext cx="8307387" cy="908769"/>
          </a:xfrm>
          <a:prstGeom prst="roundRect">
            <a:avLst>
              <a:gd name="adj" fmla="val 16667"/>
            </a:avLst>
          </a:prstGeom>
          <a:solidFill>
            <a:schemeClr val="accent5"/>
          </a:solidFill>
          <a:ln>
            <a:noFill/>
          </a:ln>
        </p:spPr>
        <p:txBody>
          <a:bodyPr/>
          <a:lstStyle/>
          <a:p>
            <a:pPr>
              <a:defRPr/>
            </a:pPr>
            <a:r>
              <a:rPr lang="zh-CN" altLang="en-US" sz="200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     现在</a:t>
            </a:r>
            <a:r>
              <a:rPr lang="zh-CN" altLang="en-US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第</a:t>
            </a:r>
            <a:r>
              <a:rPr lang="en-US" altLang="zh-CN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帧处包含了文本“</a:t>
            </a:r>
            <a:r>
              <a:rPr lang="en-US" altLang="zh-CN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FLASH”</a:t>
            </a:r>
            <a:r>
              <a:rPr lang="zh-CN" altLang="en-US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，第</a:t>
            </a:r>
            <a:r>
              <a:rPr lang="en-US" altLang="zh-CN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15</a:t>
            </a:r>
            <a:r>
              <a:rPr lang="zh-CN" altLang="en-US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帧处包含了形状“五个圆形”，此时可以在两个关键帧之间创建平滑的形状补间动画。</a:t>
            </a:r>
            <a:endParaRPr lang="zh-CN" altLang="en-US" sz="2000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9" name="圆角矩形 8"/>
          <p:cNvSpPr>
            <a:spLocks noChangeArrowheads="1"/>
          </p:cNvSpPr>
          <p:nvPr/>
        </p:nvSpPr>
        <p:spPr bwMode="auto">
          <a:xfrm>
            <a:off x="468313" y="1965482"/>
            <a:ext cx="8255123" cy="1014421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/>
          <a:lstStyle/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1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．选择文本“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FLASH”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，在菜单栏中选择“修改”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&gt;“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分离”命令，如</a:t>
            </a:r>
            <a:r>
              <a:rPr lang="zh-CN" altLang="en-US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图所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示，或者使用“</a:t>
            </a:r>
            <a:r>
              <a:rPr lang="en-US" altLang="zh-CN" sz="2000" dirty="0" err="1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Ctrl+B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快捷键。</a:t>
            </a:r>
            <a:endParaRPr lang="en-US" sz="2000" dirty="0">
              <a:solidFill>
                <a:srgbClr val="125C8A"/>
              </a:solidFill>
              <a:latin typeface="黑体" pitchFamily="49" charset="-122"/>
              <a:ea typeface="黑体" pitchFamily="49" charset="-122"/>
              <a:sym typeface="黑体" pitchFamily="49" charset="-122"/>
            </a:endParaRPr>
          </a:p>
        </p:txBody>
      </p:sp>
      <p:sp>
        <p:nvSpPr>
          <p:cNvPr id="16390" name="AutoShape 12"/>
          <p:cNvSpPr>
            <a:spLocks noChangeArrowheads="1"/>
          </p:cNvSpPr>
          <p:nvPr/>
        </p:nvSpPr>
        <p:spPr bwMode="auto">
          <a:xfrm rot="4265427" flipV="1">
            <a:off x="8341519" y="2886626"/>
            <a:ext cx="868363" cy="252413"/>
          </a:xfrm>
          <a:prstGeom prst="curvedUpArrow">
            <a:avLst>
              <a:gd name="adj1" fmla="val 75001"/>
              <a:gd name="adj2" fmla="val 149985"/>
              <a:gd name="adj3" fmla="val 33333"/>
            </a:avLst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None/>
            </a:pPr>
            <a:endParaRPr lang="zh-CN" altLang="en-US">
              <a:solidFill>
                <a:srgbClr val="00B0F0"/>
              </a:solidFill>
            </a:endParaRPr>
          </a:p>
        </p:txBody>
      </p:sp>
      <p:pic>
        <p:nvPicPr>
          <p:cNvPr id="7" name="图片 6"/>
          <p:cNvPicPr/>
          <p:nvPr/>
        </p:nvPicPr>
        <p:blipFill rotWithShape="1">
          <a:blip r:embed="rId3"/>
          <a:srcRect l="18632" r="63062" b="50000"/>
          <a:stretch/>
        </p:blipFill>
        <p:spPr bwMode="auto">
          <a:xfrm>
            <a:off x="6988679" y="3212976"/>
            <a:ext cx="1734758" cy="266429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8" name="圆角矩形 7"/>
          <p:cNvSpPr>
            <a:spLocks noChangeArrowheads="1"/>
          </p:cNvSpPr>
          <p:nvPr/>
        </p:nvSpPr>
        <p:spPr bwMode="auto">
          <a:xfrm>
            <a:off x="468312" y="3377559"/>
            <a:ext cx="2735535" cy="2211682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/>
          <a:lstStyle/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2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．此时文本“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FLASH”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分离的还不够彻底，如</a:t>
            </a:r>
            <a:r>
              <a:rPr lang="zh-CN" altLang="en-US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图所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示，需要使用“</a:t>
            </a:r>
            <a:r>
              <a:rPr lang="en-US" altLang="zh-CN" sz="2000" dirty="0" err="1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Ctrl+B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快捷键再次分离。</a:t>
            </a:r>
            <a:endParaRPr lang="en-US" sz="2000" dirty="0">
              <a:solidFill>
                <a:srgbClr val="125C8A"/>
              </a:solidFill>
              <a:latin typeface="黑体" pitchFamily="49" charset="-122"/>
              <a:ea typeface="黑体" pitchFamily="49" charset="-122"/>
              <a:sym typeface="黑体" pitchFamily="49" charset="-122"/>
            </a:endParaRPr>
          </a:p>
        </p:txBody>
      </p:sp>
      <p:pic>
        <p:nvPicPr>
          <p:cNvPr id="10" name="图片 9"/>
          <p:cNvPicPr/>
          <p:nvPr/>
        </p:nvPicPr>
        <p:blipFill>
          <a:blip r:embed="rId4"/>
          <a:stretch>
            <a:fillRect/>
          </a:stretch>
        </p:blipFill>
        <p:spPr>
          <a:xfrm>
            <a:off x="3419872" y="3677589"/>
            <a:ext cx="3240990" cy="1755634"/>
          </a:xfrm>
          <a:prstGeom prst="rect">
            <a:avLst/>
          </a:prstGeom>
        </p:spPr>
      </p:pic>
      <p:sp>
        <p:nvSpPr>
          <p:cNvPr id="11" name="AutoShape 12"/>
          <p:cNvSpPr>
            <a:spLocks noChangeArrowheads="1"/>
          </p:cNvSpPr>
          <p:nvPr/>
        </p:nvSpPr>
        <p:spPr bwMode="auto">
          <a:xfrm rot="877533" flipV="1">
            <a:off x="2985690" y="3403430"/>
            <a:ext cx="868363" cy="252413"/>
          </a:xfrm>
          <a:prstGeom prst="curvedUpArrow">
            <a:avLst>
              <a:gd name="adj1" fmla="val 75001"/>
              <a:gd name="adj2" fmla="val 149985"/>
              <a:gd name="adj3" fmla="val 33333"/>
            </a:avLst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None/>
            </a:pPr>
            <a:endParaRPr lang="zh-CN" altLang="en-US">
              <a:solidFill>
                <a:srgbClr val="00B0F0"/>
              </a:solidFill>
            </a:endParaRPr>
          </a:p>
        </p:txBody>
      </p:sp>
    </p:spTree>
    <p:custDataLst>
      <p:tags r:id="rId1"/>
    </p:custDataLst>
  </p:cSld>
  <p:clrMapOvr>
    <a:masterClrMapping/>
  </p:clrMapOvr>
  <p:transition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/>
          <p:cNvSpPr>
            <a:spLocks noChangeArrowheads="1"/>
          </p:cNvSpPr>
          <p:nvPr/>
        </p:nvSpPr>
        <p:spPr bwMode="auto">
          <a:xfrm>
            <a:off x="227013" y="765175"/>
            <a:ext cx="4561011" cy="2412835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/>
          <a:lstStyle/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3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．单击第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1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帧和第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15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帧之间的任意一帧，在菜单栏中选择“插入”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&gt;“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补间形状”命令。也可以单击鼠标右键，在弹出的快捷菜单中选择“创建补间形状”命令，如</a:t>
            </a:r>
            <a:r>
              <a:rPr lang="zh-CN" altLang="en-US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图所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示。</a:t>
            </a:r>
            <a:endParaRPr lang="en-US" sz="2000" dirty="0">
              <a:solidFill>
                <a:srgbClr val="125C8A"/>
              </a:solidFill>
              <a:latin typeface="黑体" pitchFamily="49" charset="-122"/>
              <a:ea typeface="黑体" pitchFamily="49" charset="-122"/>
              <a:sym typeface="黑体" pitchFamily="49" charset="-122"/>
            </a:endParaRPr>
          </a:p>
        </p:txBody>
      </p:sp>
      <p:sp>
        <p:nvSpPr>
          <p:cNvPr id="8" name="圆角矩形 7"/>
          <p:cNvSpPr>
            <a:spLocks noChangeArrowheads="1"/>
          </p:cNvSpPr>
          <p:nvPr/>
        </p:nvSpPr>
        <p:spPr bwMode="auto">
          <a:xfrm>
            <a:off x="227012" y="3486126"/>
            <a:ext cx="4561012" cy="2242095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/>
          <a:lstStyle/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4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．通过“控制”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&gt;“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播放”命令播放动画，也可以通过单击“时间轴”底部的“播放”按钮来播放动画，此时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flash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在文本“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FLASH”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和“五个圆形”之间创建了平滑的动画。</a:t>
            </a:r>
            <a:endParaRPr lang="en-US" sz="2000" dirty="0">
              <a:solidFill>
                <a:srgbClr val="125C8A"/>
              </a:solidFill>
              <a:latin typeface="黑体" pitchFamily="49" charset="-122"/>
              <a:ea typeface="黑体" pitchFamily="49" charset="-122"/>
              <a:sym typeface="黑体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99792" y="47625"/>
            <a:ext cx="2651688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dirty="0" smtClean="0">
                <a:solidFill>
                  <a:schemeClr val="accent1">
                    <a:lumMod val="50000"/>
                  </a:schemeClr>
                </a:solidFill>
              </a:rPr>
              <a:t>5.3.4</a:t>
            </a: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</a:rPr>
              <a:t>创建补间形状</a:t>
            </a:r>
            <a:endParaRPr lang="zh-CN" altLang="en-US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11" name="图片 10"/>
          <p:cNvPicPr/>
          <p:nvPr/>
        </p:nvPicPr>
        <p:blipFill rotWithShape="1">
          <a:blip r:embed="rId3"/>
          <a:srcRect l="2778" t="4652" r="43448" b="17732"/>
          <a:stretch/>
        </p:blipFill>
        <p:spPr bwMode="auto">
          <a:xfrm>
            <a:off x="5220072" y="744608"/>
            <a:ext cx="3024336" cy="245396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7413" name="AutoShape 12"/>
          <p:cNvSpPr>
            <a:spLocks noChangeArrowheads="1"/>
          </p:cNvSpPr>
          <p:nvPr/>
        </p:nvSpPr>
        <p:spPr bwMode="auto">
          <a:xfrm rot="21162055" flipV="1">
            <a:off x="4517157" y="638967"/>
            <a:ext cx="868363" cy="252413"/>
          </a:xfrm>
          <a:prstGeom prst="curvedUpArrow">
            <a:avLst>
              <a:gd name="adj1" fmla="val 75001"/>
              <a:gd name="adj2" fmla="val 149985"/>
              <a:gd name="adj3" fmla="val 33333"/>
            </a:avLst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None/>
            </a:pPr>
            <a:endParaRPr lang="zh-CN" altLang="en-US">
              <a:solidFill>
                <a:srgbClr val="00B0F0"/>
              </a:solidFill>
            </a:endParaRPr>
          </a:p>
        </p:txBody>
      </p:sp>
      <p:sp>
        <p:nvSpPr>
          <p:cNvPr id="12" name="云形标注 11"/>
          <p:cNvSpPr/>
          <p:nvPr/>
        </p:nvSpPr>
        <p:spPr>
          <a:xfrm rot="821725">
            <a:off x="5024179" y="3231592"/>
            <a:ext cx="3524838" cy="2716364"/>
          </a:xfrm>
          <a:prstGeom prst="cloudCallout">
            <a:avLst/>
          </a:prstGeom>
          <a:solidFill>
            <a:srgbClr val="4BACC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dirty="0"/>
              <a:t>注意：在做形状补间动画时，如果有图片、文字、组合对象或元件要作为对象参与形状补间动画，一定要将它们分离，转换为矢量</a:t>
            </a:r>
            <a:r>
              <a:rPr lang="zh-CN" altLang="en-US" dirty="0" smtClean="0"/>
              <a:t>图形。</a:t>
            </a:r>
            <a:endParaRPr lang="zh-CN" altLang="en-US" dirty="0"/>
          </a:p>
        </p:txBody>
      </p:sp>
    </p:spTree>
    <p:custDataLst>
      <p:tags r:id="rId1"/>
    </p:custDataLst>
  </p:cSld>
  <p:clrMapOvr>
    <a:masterClrMapping/>
  </p:clrMapOvr>
  <p:transition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051720" y="47625"/>
            <a:ext cx="4036682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000" dirty="0" smtClean="0">
                <a:solidFill>
                  <a:schemeClr val="accent1">
                    <a:lumMod val="50000"/>
                  </a:schemeClr>
                </a:solidFill>
              </a:rPr>
              <a:t>5.3.5</a:t>
            </a:r>
            <a:r>
              <a:rPr lang="zh-CN" altLang="en-US" sz="2000" dirty="0" smtClean="0">
                <a:solidFill>
                  <a:schemeClr val="accent1">
                    <a:lumMod val="50000"/>
                  </a:schemeClr>
                </a:solidFill>
              </a:rPr>
              <a:t>设置</a:t>
            </a:r>
            <a:r>
              <a:rPr lang="zh-CN" altLang="en-US" sz="2000" dirty="0">
                <a:solidFill>
                  <a:schemeClr val="accent1">
                    <a:lumMod val="50000"/>
                  </a:schemeClr>
                </a:solidFill>
              </a:rPr>
              <a:t>“缓动”和“混合”属性</a:t>
            </a:r>
            <a:endParaRPr lang="zh-CN" altLang="en-US" sz="20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2" name="圆角矩形 11"/>
          <p:cNvSpPr>
            <a:spLocks noChangeArrowheads="1"/>
          </p:cNvSpPr>
          <p:nvPr/>
        </p:nvSpPr>
        <p:spPr bwMode="auto">
          <a:xfrm>
            <a:off x="495797" y="764704"/>
            <a:ext cx="8307387" cy="1125363"/>
          </a:xfrm>
          <a:prstGeom prst="roundRect">
            <a:avLst>
              <a:gd name="adj" fmla="val 16667"/>
            </a:avLst>
          </a:prstGeom>
          <a:solidFill>
            <a:schemeClr val="accent5"/>
          </a:solidFill>
          <a:ln>
            <a:noFill/>
          </a:ln>
        </p:spPr>
        <p:txBody>
          <a:bodyPr/>
          <a:lstStyle/>
          <a:p>
            <a:pPr>
              <a:defRPr/>
            </a:pPr>
            <a:r>
              <a:rPr lang="zh-CN" altLang="en-US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当建立一个形状补间动画后，单击其中的任意一帧，在“属性”面板中，会出现“缓动”和“混合”选项。可以通过这两个选项来编辑形状补间动画。“混合”选项下还可以选择“分布式”或“角形”，如</a:t>
            </a:r>
            <a:r>
              <a:rPr lang="zh-CN" altLang="en-US" sz="200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图所</a:t>
            </a:r>
            <a:r>
              <a:rPr lang="zh-CN" altLang="en-US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示。</a:t>
            </a:r>
            <a:endParaRPr lang="zh-CN" altLang="en-US" sz="2000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4" name="图片 3"/>
          <p:cNvPicPr/>
          <p:nvPr/>
        </p:nvPicPr>
        <p:blipFill>
          <a:blip r:embed="rId3"/>
          <a:stretch>
            <a:fillRect/>
          </a:stretch>
        </p:blipFill>
        <p:spPr>
          <a:xfrm>
            <a:off x="5220072" y="2209622"/>
            <a:ext cx="3384376" cy="3518875"/>
          </a:xfrm>
          <a:prstGeom prst="rect">
            <a:avLst/>
          </a:prstGeom>
        </p:spPr>
      </p:pic>
      <p:sp>
        <p:nvSpPr>
          <p:cNvPr id="5" name="AutoShape 12"/>
          <p:cNvSpPr>
            <a:spLocks noChangeArrowheads="1"/>
          </p:cNvSpPr>
          <p:nvPr/>
        </p:nvSpPr>
        <p:spPr bwMode="auto">
          <a:xfrm rot="4702347" flipV="1">
            <a:off x="8170267" y="1934642"/>
            <a:ext cx="868363" cy="252413"/>
          </a:xfrm>
          <a:prstGeom prst="curvedUpArrow">
            <a:avLst>
              <a:gd name="adj1" fmla="val 75001"/>
              <a:gd name="adj2" fmla="val 149985"/>
              <a:gd name="adj3" fmla="val 33333"/>
            </a:avLst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None/>
            </a:pPr>
            <a:endParaRPr lang="zh-CN" altLang="en-US">
              <a:solidFill>
                <a:srgbClr val="00B0F0"/>
              </a:solidFill>
            </a:endParaRPr>
          </a:p>
        </p:txBody>
      </p:sp>
      <p:sp>
        <p:nvSpPr>
          <p:cNvPr id="6" name="圆角矩形 5"/>
          <p:cNvSpPr>
            <a:spLocks noChangeArrowheads="1"/>
          </p:cNvSpPr>
          <p:nvPr/>
        </p:nvSpPr>
        <p:spPr bwMode="auto">
          <a:xfrm>
            <a:off x="495797" y="2060848"/>
            <a:ext cx="4004195" cy="3816424"/>
          </a:xfrm>
          <a:prstGeom prst="roundRect">
            <a:avLst>
              <a:gd name="adj" fmla="val 16667"/>
            </a:avLst>
          </a:prstGeom>
          <a:solidFill>
            <a:schemeClr val="accent5"/>
          </a:solidFill>
          <a:ln>
            <a:noFill/>
          </a:ln>
        </p:spPr>
        <p:txBody>
          <a:bodyPr/>
          <a:lstStyle/>
          <a:p>
            <a:pPr>
              <a:defRPr/>
            </a:pPr>
            <a:r>
              <a:rPr lang="zh-CN" altLang="en-US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zh-CN" altLang="en-US" sz="200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   在</a:t>
            </a:r>
            <a:r>
              <a:rPr lang="zh-CN" altLang="en-US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“缓动”选项中输入数值，形状补间动画会随之发生相应的变化</a:t>
            </a:r>
            <a:r>
              <a:rPr lang="en-US" altLang="zh-CN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,</a:t>
            </a:r>
            <a:r>
              <a:rPr lang="zh-CN" altLang="en-US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缓动值范围为</a:t>
            </a:r>
            <a:r>
              <a:rPr lang="en-US" altLang="zh-CN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-100</a:t>
            </a:r>
            <a:r>
              <a:rPr lang="zh-CN" altLang="en-US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到</a:t>
            </a:r>
            <a:r>
              <a:rPr lang="en-US" altLang="zh-CN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100</a:t>
            </a:r>
            <a:r>
              <a:rPr lang="zh-CN" altLang="en-US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。</a:t>
            </a:r>
          </a:p>
          <a:p>
            <a:pPr>
              <a:defRPr/>
            </a:pPr>
            <a:r>
              <a:rPr lang="zh-CN" altLang="en-US" sz="200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   “混合”</a:t>
            </a:r>
            <a:r>
              <a:rPr lang="zh-CN" altLang="en-US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选项默认为“分布式”选项，此时创建的动画中间形状平滑和不规则。而选择“角形”选项，创建的动画中间形状会保留有明显的角和直线，“角形”选项适合于具有锐化转角和直线的混合形状。</a:t>
            </a:r>
          </a:p>
        </p:txBody>
      </p:sp>
    </p:spTree>
    <p:custDataLst>
      <p:tags r:id="rId1"/>
    </p:custDataLst>
  </p:cSld>
  <p:clrMapOvr>
    <a:masterClrMapping/>
  </p:clrMapOvr>
  <p:transition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267744" y="47625"/>
            <a:ext cx="3575018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dirty="0" smtClean="0">
                <a:solidFill>
                  <a:schemeClr val="accent1">
                    <a:lumMod val="50000"/>
                  </a:schemeClr>
                </a:solidFill>
              </a:rPr>
              <a:t>5.4.1</a:t>
            </a: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</a:rPr>
              <a:t>绘制更多的补间形状</a:t>
            </a:r>
            <a:endParaRPr lang="zh-CN" altLang="en-US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2" name="圆角矩形 11"/>
          <p:cNvSpPr>
            <a:spLocks noChangeArrowheads="1"/>
          </p:cNvSpPr>
          <p:nvPr/>
        </p:nvSpPr>
        <p:spPr bwMode="auto">
          <a:xfrm>
            <a:off x="513083" y="1045790"/>
            <a:ext cx="8307387" cy="562173"/>
          </a:xfrm>
          <a:prstGeom prst="roundRect">
            <a:avLst>
              <a:gd name="adj" fmla="val 16667"/>
            </a:avLst>
          </a:prstGeom>
          <a:solidFill>
            <a:schemeClr val="accent5"/>
          </a:solidFill>
          <a:ln>
            <a:noFill/>
          </a:ln>
        </p:spPr>
        <p:txBody>
          <a:bodyPr/>
          <a:lstStyle/>
          <a:p>
            <a:pPr>
              <a:defRPr/>
            </a:pPr>
            <a:r>
              <a:rPr lang="zh-CN" altLang="en-US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两个形状的变化太单调，可以绘制更多的补间形状并创建形状补间动画。</a:t>
            </a:r>
            <a:endParaRPr lang="zh-CN" altLang="en-US" sz="2000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" name="圆角矩形 4"/>
          <p:cNvSpPr>
            <a:spLocks noChangeArrowheads="1"/>
          </p:cNvSpPr>
          <p:nvPr/>
        </p:nvSpPr>
        <p:spPr bwMode="auto">
          <a:xfrm>
            <a:off x="513084" y="1988840"/>
            <a:ext cx="8307387" cy="936103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/>
          <a:lstStyle/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1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．选择“形状”图层的第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25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帧，在工具面板中，选择“椭圆工具”。在属性面板中，默认填充颜色为“白色”，笔触颜色为“无”。</a:t>
            </a:r>
            <a:endParaRPr lang="en-US" sz="2000" dirty="0">
              <a:solidFill>
                <a:srgbClr val="125C8A"/>
              </a:solidFill>
              <a:latin typeface="黑体" pitchFamily="49" charset="-122"/>
              <a:ea typeface="黑体" pitchFamily="49" charset="-122"/>
              <a:sym typeface="黑体" pitchFamily="49" charset="-122"/>
            </a:endParaRPr>
          </a:p>
        </p:txBody>
      </p:sp>
      <p:sp>
        <p:nvSpPr>
          <p:cNvPr id="6" name="圆角矩形 5"/>
          <p:cNvSpPr>
            <a:spLocks noChangeArrowheads="1"/>
          </p:cNvSpPr>
          <p:nvPr/>
        </p:nvSpPr>
        <p:spPr bwMode="auto">
          <a:xfrm>
            <a:off x="513085" y="3284984"/>
            <a:ext cx="4153693" cy="1944216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/>
          <a:lstStyle/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2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．在舞台中单击并拖动鼠标绘制一个椭圆形，在属性面板中设置宽为“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50”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、高为“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50”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、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X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为“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250”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、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Y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为“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175”</a:t>
            </a:r>
            <a:r>
              <a:rPr lang="zh-CN" altLang="en-US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。</a:t>
            </a:r>
            <a:endParaRPr lang="en-US" sz="2000" dirty="0">
              <a:solidFill>
                <a:srgbClr val="125C8A"/>
              </a:solidFill>
              <a:latin typeface="黑体" pitchFamily="49" charset="-122"/>
              <a:ea typeface="黑体" pitchFamily="49" charset="-122"/>
              <a:sym typeface="黑体" pitchFamily="49" charset="-122"/>
            </a:endParaRPr>
          </a:p>
        </p:txBody>
      </p:sp>
      <p:pic>
        <p:nvPicPr>
          <p:cNvPr id="7" name="图片 6"/>
          <p:cNvPicPr/>
          <p:nvPr/>
        </p:nvPicPr>
        <p:blipFill>
          <a:blip r:embed="rId3"/>
          <a:stretch>
            <a:fillRect/>
          </a:stretch>
        </p:blipFill>
        <p:spPr>
          <a:xfrm>
            <a:off x="5067172" y="3284984"/>
            <a:ext cx="3753300" cy="2146536"/>
          </a:xfrm>
          <a:prstGeom prst="rect">
            <a:avLst/>
          </a:prstGeom>
        </p:spPr>
      </p:pic>
      <p:sp>
        <p:nvSpPr>
          <p:cNvPr id="8" name="AutoShape 12"/>
          <p:cNvSpPr>
            <a:spLocks noChangeArrowheads="1"/>
          </p:cNvSpPr>
          <p:nvPr/>
        </p:nvSpPr>
        <p:spPr bwMode="auto">
          <a:xfrm rot="186955" flipV="1">
            <a:off x="4443955" y="3104651"/>
            <a:ext cx="868362" cy="252413"/>
          </a:xfrm>
          <a:prstGeom prst="curvedUpArrow">
            <a:avLst>
              <a:gd name="adj1" fmla="val 75000"/>
              <a:gd name="adj2" fmla="val 149985"/>
              <a:gd name="adj3" fmla="val 33333"/>
            </a:avLst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None/>
            </a:pPr>
            <a:endParaRPr lang="zh-CN" altLang="en-US">
              <a:solidFill>
                <a:srgbClr val="00B0F0"/>
              </a:solidFill>
            </a:endParaRPr>
          </a:p>
        </p:txBody>
      </p:sp>
    </p:spTree>
    <p:custDataLst>
      <p:tags r:id="rId1"/>
    </p:custDataLst>
  </p:cSld>
  <p:clrMapOvr>
    <a:masterClrMapping/>
  </p:clrMapOvr>
  <p:transition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云形标注 4"/>
          <p:cNvSpPr/>
          <p:nvPr/>
        </p:nvSpPr>
        <p:spPr>
          <a:xfrm rot="821725">
            <a:off x="5517244" y="2576277"/>
            <a:ext cx="2926281" cy="2253450"/>
          </a:xfrm>
          <a:prstGeom prst="cloudCallout">
            <a:avLst/>
          </a:prstGeom>
          <a:solidFill>
            <a:srgbClr val="4BACC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dirty="0"/>
              <a:t>在</a:t>
            </a:r>
            <a:r>
              <a:rPr lang="en-US" altLang="zh-CN" dirty="0"/>
              <a:t>flash CS6</a:t>
            </a:r>
            <a:r>
              <a:rPr lang="zh-CN" altLang="en-US" dirty="0"/>
              <a:t>的版本中：</a:t>
            </a:r>
          </a:p>
          <a:p>
            <a:pPr>
              <a:defRPr/>
            </a:pPr>
            <a:r>
              <a:rPr lang="zh-CN" altLang="en-US" dirty="0"/>
              <a:t>“多角星形工具”合并到“矩形工具组”中。</a:t>
            </a:r>
            <a:endParaRPr lang="zh-CN" alt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2267744" y="47625"/>
            <a:ext cx="3575018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dirty="0" smtClean="0">
                <a:solidFill>
                  <a:schemeClr val="accent1">
                    <a:lumMod val="50000"/>
                  </a:schemeClr>
                </a:solidFill>
              </a:rPr>
              <a:t>5.4.1</a:t>
            </a: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</a:rPr>
              <a:t>绘制更多的补间形状</a:t>
            </a:r>
            <a:endParaRPr lang="zh-CN" altLang="en-US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9" name="圆角矩形 8"/>
          <p:cNvSpPr>
            <a:spLocks noChangeArrowheads="1"/>
          </p:cNvSpPr>
          <p:nvPr/>
        </p:nvSpPr>
        <p:spPr bwMode="auto">
          <a:xfrm>
            <a:off x="490863" y="836712"/>
            <a:ext cx="8401617" cy="1728192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/>
          <a:lstStyle/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3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．选择“形状”图层的第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40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帧，在工具面板中，选择“多角星形工具”。在属性面板中的“工具设置”选项中选择“选项”，在“工具设置”对话框中，设置样式为“星形”，边数为“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4”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，如</a:t>
            </a:r>
            <a:r>
              <a:rPr lang="zh-CN" altLang="en-US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图所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示。默认填充颜色为“白色”，笔触颜色为“无”。</a:t>
            </a:r>
            <a:endParaRPr lang="en-US" sz="2000" dirty="0">
              <a:solidFill>
                <a:srgbClr val="125C8A"/>
              </a:solidFill>
              <a:latin typeface="黑体" pitchFamily="49" charset="-122"/>
              <a:ea typeface="黑体" pitchFamily="49" charset="-122"/>
              <a:sym typeface="黑体" pitchFamily="49" charset="-122"/>
            </a:endParaRPr>
          </a:p>
        </p:txBody>
      </p:sp>
      <p:pic>
        <p:nvPicPr>
          <p:cNvPr id="10" name="图片 9"/>
          <p:cNvPicPr/>
          <p:nvPr/>
        </p:nvPicPr>
        <p:blipFill>
          <a:blip r:embed="rId3"/>
          <a:stretch>
            <a:fillRect/>
          </a:stretch>
        </p:blipFill>
        <p:spPr>
          <a:xfrm>
            <a:off x="611560" y="2708920"/>
            <a:ext cx="3564908" cy="2185025"/>
          </a:xfrm>
          <a:prstGeom prst="rect">
            <a:avLst/>
          </a:prstGeom>
        </p:spPr>
      </p:pic>
      <p:sp>
        <p:nvSpPr>
          <p:cNvPr id="20485" name="AutoShape 12"/>
          <p:cNvSpPr>
            <a:spLocks noChangeArrowheads="1"/>
          </p:cNvSpPr>
          <p:nvPr/>
        </p:nvSpPr>
        <p:spPr bwMode="auto">
          <a:xfrm rot="4496049" flipV="1">
            <a:off x="3827879" y="2646139"/>
            <a:ext cx="868362" cy="252413"/>
          </a:xfrm>
          <a:prstGeom prst="curvedUpArrow">
            <a:avLst>
              <a:gd name="adj1" fmla="val 75000"/>
              <a:gd name="adj2" fmla="val 149985"/>
              <a:gd name="adj3" fmla="val 33333"/>
            </a:avLst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None/>
            </a:pPr>
            <a:endParaRPr lang="zh-CN" altLang="en-US">
              <a:solidFill>
                <a:srgbClr val="00B0F0"/>
              </a:solidFill>
            </a:endParaRPr>
          </a:p>
        </p:txBody>
      </p:sp>
      <p:sp>
        <p:nvSpPr>
          <p:cNvPr id="11" name="圆角矩形 10"/>
          <p:cNvSpPr>
            <a:spLocks noChangeArrowheads="1"/>
          </p:cNvSpPr>
          <p:nvPr/>
        </p:nvSpPr>
        <p:spPr bwMode="auto">
          <a:xfrm>
            <a:off x="504904" y="5085184"/>
            <a:ext cx="8401617" cy="864096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/>
          <a:lstStyle/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4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．在舞台中单击并拖动鼠标绘制一个四角星，在属性面板中设置宽为“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100”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、高为“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100”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、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X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为“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225”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、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Y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为“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150”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。</a:t>
            </a:r>
            <a:endParaRPr lang="en-US" sz="2000" dirty="0">
              <a:solidFill>
                <a:srgbClr val="125C8A"/>
              </a:solidFill>
              <a:latin typeface="黑体" pitchFamily="49" charset="-122"/>
              <a:ea typeface="黑体" pitchFamily="49" charset="-122"/>
              <a:sym typeface="黑体" pitchFamily="49" charset="-122"/>
            </a:endParaRPr>
          </a:p>
        </p:txBody>
      </p:sp>
    </p:spTree>
    <p:custDataLst>
      <p:tags r:id="rId1"/>
    </p:custDataLst>
  </p:cSld>
  <p:clrMapOvr>
    <a:masterClrMapping/>
  </p:clrMapOvr>
  <p:transition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圆角矩形 18"/>
          <p:cNvSpPr>
            <a:spLocks noChangeArrowheads="1"/>
          </p:cNvSpPr>
          <p:nvPr/>
        </p:nvSpPr>
        <p:spPr bwMode="auto">
          <a:xfrm>
            <a:off x="611560" y="1268760"/>
            <a:ext cx="7936420" cy="3744416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/>
          <a:lstStyle/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5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．选择“形状”图层的第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50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帧，在工具面板中，选择“矩形工具”。在属性面板中，默认填充颜色为“白色”，笔触颜色为“无”。</a:t>
            </a:r>
          </a:p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6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．在舞台中单击并拖动鼠标绘制一个矩形，在属性面板中设置宽为“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150”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、高为“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150”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、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X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为“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200”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、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Y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为“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125”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。</a:t>
            </a:r>
          </a:p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7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．选择“形状”图层的第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60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帧，默认选择“矩形工具”。在属性面板中，默认填充颜色为“白色”，笔触颜色为“无”。</a:t>
            </a:r>
          </a:p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8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．在舞台中单击并拖动鼠标绘制一个矩形，在属性面板中设置宽为“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50”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、高为“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50”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、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X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为“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250”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、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Y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为“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175”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。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267744" y="47625"/>
            <a:ext cx="3575018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dirty="0" smtClean="0">
                <a:solidFill>
                  <a:schemeClr val="accent1">
                    <a:lumMod val="50000"/>
                  </a:schemeClr>
                </a:solidFill>
              </a:rPr>
              <a:t>5.4.1</a:t>
            </a: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</a:rPr>
              <a:t>绘制更多的补间形状</a:t>
            </a:r>
            <a:endParaRPr lang="zh-CN" altLang="en-US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custDataLst>
      <p:tags r:id="rId1"/>
    </p:custData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圆角矩形 18"/>
          <p:cNvSpPr>
            <a:spLocks noChangeArrowheads="1"/>
          </p:cNvSpPr>
          <p:nvPr/>
        </p:nvSpPr>
        <p:spPr bwMode="auto">
          <a:xfrm>
            <a:off x="227012" y="692150"/>
            <a:ext cx="5298281" cy="2448818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/>
          <a:lstStyle/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9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．选择小矩形，复制粘贴出其他的四个小矩形</a:t>
            </a:r>
            <a:r>
              <a:rPr lang="zh-CN" altLang="en-US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，设置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它们的位置，第一个小矩形的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X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为“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200”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、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Y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为“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125”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，第二个小矩形的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X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为“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300”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、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Y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为“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125”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，第三个小矩形的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X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为“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200”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、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Y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为“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225” 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，第四个小矩形的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X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为“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300”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、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Y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为“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225”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。</a:t>
            </a:r>
            <a:endParaRPr lang="en-US" sz="2000" dirty="0">
              <a:solidFill>
                <a:srgbClr val="125C8A"/>
              </a:solidFill>
              <a:latin typeface="黑体" pitchFamily="49" charset="-122"/>
              <a:ea typeface="黑体" pitchFamily="49" charset="-122"/>
              <a:sym typeface="黑体" pitchFamily="49" charset="-122"/>
            </a:endParaRPr>
          </a:p>
        </p:txBody>
      </p:sp>
      <p:sp>
        <p:nvSpPr>
          <p:cNvPr id="22" name="圆角矩形 21"/>
          <p:cNvSpPr>
            <a:spLocks noChangeArrowheads="1"/>
          </p:cNvSpPr>
          <p:nvPr/>
        </p:nvSpPr>
        <p:spPr bwMode="auto">
          <a:xfrm>
            <a:off x="227012" y="3356992"/>
            <a:ext cx="5640512" cy="2520280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/>
          <a:lstStyle/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10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．选择“形状”图层的第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100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帧，在工具面板中，选择“多角星形工具”。在属性面板中的“工具设置”选项中选择“选项”，在“工具设置”对话框中，设置样式为“星形”，边数为“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5”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。设置填充颜色为“白色”，笔触颜色为“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#FFCC33”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，笔触大小为“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10</a:t>
            </a:r>
            <a:r>
              <a:rPr lang="en-US" altLang="zh-CN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”</a:t>
            </a:r>
            <a:r>
              <a:rPr lang="zh-CN" altLang="en-US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。</a:t>
            </a:r>
            <a:endParaRPr lang="en-US" sz="2000" dirty="0">
              <a:solidFill>
                <a:srgbClr val="125C8A"/>
              </a:solidFill>
              <a:latin typeface="黑体" pitchFamily="49" charset="-122"/>
              <a:ea typeface="黑体" pitchFamily="49" charset="-122"/>
              <a:sym typeface="黑体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267744" y="47625"/>
            <a:ext cx="3575018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dirty="0" smtClean="0">
                <a:solidFill>
                  <a:schemeClr val="accent1">
                    <a:lumMod val="50000"/>
                  </a:schemeClr>
                </a:solidFill>
              </a:rPr>
              <a:t>5.4.1</a:t>
            </a: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</a:rPr>
              <a:t>绘制更多的补间形状</a:t>
            </a:r>
            <a:endParaRPr lang="zh-CN" altLang="en-US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12" name="图片 11"/>
          <p:cNvPicPr/>
          <p:nvPr/>
        </p:nvPicPr>
        <p:blipFill>
          <a:blip r:embed="rId3"/>
          <a:stretch>
            <a:fillRect/>
          </a:stretch>
        </p:blipFill>
        <p:spPr>
          <a:xfrm>
            <a:off x="5867525" y="712000"/>
            <a:ext cx="3059488" cy="2140936"/>
          </a:xfrm>
          <a:prstGeom prst="rect">
            <a:avLst/>
          </a:prstGeom>
        </p:spPr>
      </p:pic>
      <p:pic>
        <p:nvPicPr>
          <p:cNvPr id="13" name="图片 12"/>
          <p:cNvPicPr/>
          <p:nvPr/>
        </p:nvPicPr>
        <p:blipFill>
          <a:blip r:embed="rId4"/>
          <a:stretch>
            <a:fillRect/>
          </a:stretch>
        </p:blipFill>
        <p:spPr>
          <a:xfrm>
            <a:off x="6228184" y="2946234"/>
            <a:ext cx="2160240" cy="3003046"/>
          </a:xfrm>
          <a:prstGeom prst="rect">
            <a:avLst/>
          </a:prstGeom>
        </p:spPr>
      </p:pic>
      <p:sp>
        <p:nvSpPr>
          <p:cNvPr id="22535" name="AutoShape 12"/>
          <p:cNvSpPr>
            <a:spLocks noChangeArrowheads="1"/>
          </p:cNvSpPr>
          <p:nvPr/>
        </p:nvSpPr>
        <p:spPr bwMode="auto">
          <a:xfrm rot="370783" flipV="1">
            <a:off x="5260488" y="720724"/>
            <a:ext cx="868362" cy="252413"/>
          </a:xfrm>
          <a:prstGeom prst="curvedUpArrow">
            <a:avLst>
              <a:gd name="adj1" fmla="val 75000"/>
              <a:gd name="adj2" fmla="val 149985"/>
              <a:gd name="adj3" fmla="val 33333"/>
            </a:avLst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None/>
            </a:pPr>
            <a:endParaRPr lang="zh-CN" altLang="en-US">
              <a:solidFill>
                <a:srgbClr val="00B0F0"/>
              </a:solidFill>
            </a:endParaRPr>
          </a:p>
        </p:txBody>
      </p:sp>
      <p:sp>
        <p:nvSpPr>
          <p:cNvPr id="22537" name="AutoShape 12"/>
          <p:cNvSpPr>
            <a:spLocks noChangeArrowheads="1"/>
          </p:cNvSpPr>
          <p:nvPr/>
        </p:nvSpPr>
        <p:spPr bwMode="auto">
          <a:xfrm flipV="1">
            <a:off x="5433343" y="3222977"/>
            <a:ext cx="868362" cy="252412"/>
          </a:xfrm>
          <a:prstGeom prst="curvedUpArrow">
            <a:avLst>
              <a:gd name="adj1" fmla="val 75001"/>
              <a:gd name="adj2" fmla="val 149986"/>
              <a:gd name="adj3" fmla="val 33333"/>
            </a:avLst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None/>
            </a:pPr>
            <a:endParaRPr lang="zh-CN" altLang="en-US">
              <a:solidFill>
                <a:srgbClr val="00B0F0"/>
              </a:solidFill>
            </a:endParaRPr>
          </a:p>
        </p:txBody>
      </p:sp>
    </p:spTree>
    <p:custDataLst>
      <p:tags r:id="rId1"/>
    </p:custData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圆角矩形 18"/>
          <p:cNvSpPr>
            <a:spLocks noChangeArrowheads="1"/>
          </p:cNvSpPr>
          <p:nvPr/>
        </p:nvSpPr>
        <p:spPr bwMode="auto">
          <a:xfrm>
            <a:off x="413346" y="1268760"/>
            <a:ext cx="4646291" cy="1872208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/>
          <a:lstStyle/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11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．在舞台中单击并拖动鼠标绘制一个正五角星，在属性面板中设置宽为“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250”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、高为“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250”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、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X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为“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150”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、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Y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为“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60”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。</a:t>
            </a:r>
            <a:endParaRPr lang="en-US" sz="2000" dirty="0">
              <a:solidFill>
                <a:srgbClr val="125C8A"/>
              </a:solidFill>
              <a:latin typeface="黑体" pitchFamily="49" charset="-122"/>
              <a:ea typeface="黑体" pitchFamily="49" charset="-122"/>
              <a:sym typeface="黑体" pitchFamily="49" charset="-122"/>
            </a:endParaRPr>
          </a:p>
        </p:txBody>
      </p:sp>
      <p:sp>
        <p:nvSpPr>
          <p:cNvPr id="15" name="圆角矩形 14"/>
          <p:cNvSpPr>
            <a:spLocks noChangeArrowheads="1"/>
          </p:cNvSpPr>
          <p:nvPr/>
        </p:nvSpPr>
        <p:spPr bwMode="auto">
          <a:xfrm>
            <a:off x="395536" y="4303380"/>
            <a:ext cx="8534400" cy="864642"/>
          </a:xfrm>
          <a:prstGeom prst="roundRect">
            <a:avLst>
              <a:gd name="adj" fmla="val 16667"/>
            </a:avLst>
          </a:prstGeom>
          <a:solidFill>
            <a:schemeClr val="accent5"/>
          </a:solidFill>
          <a:ln>
            <a:noFill/>
          </a:ln>
        </p:spPr>
        <p:txBody>
          <a:bodyPr/>
          <a:lstStyle/>
          <a:p>
            <a:pPr>
              <a:defRPr/>
            </a:pPr>
            <a:r>
              <a:rPr lang="zh-CN" altLang="en-US" sz="200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    此时</a:t>
            </a:r>
            <a:r>
              <a:rPr lang="zh-CN" altLang="en-US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“形状”图层的“时间轴”上有</a:t>
            </a:r>
            <a:r>
              <a:rPr lang="en-US" altLang="zh-CN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7</a:t>
            </a:r>
            <a:r>
              <a:rPr lang="zh-CN" altLang="en-US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个关键帧，第</a:t>
            </a:r>
            <a:r>
              <a:rPr lang="en-US" altLang="zh-CN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个和第</a:t>
            </a:r>
            <a:r>
              <a:rPr lang="en-US" altLang="zh-CN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个关键帧之间创建了补间形状</a:t>
            </a:r>
            <a:r>
              <a:rPr lang="zh-CN" altLang="en-US" sz="200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。 </a:t>
            </a:r>
            <a:endParaRPr lang="zh-CN" altLang="en-US" sz="2000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267744" y="47625"/>
            <a:ext cx="3575018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dirty="0" smtClean="0">
                <a:solidFill>
                  <a:schemeClr val="accent1">
                    <a:lumMod val="50000"/>
                  </a:schemeClr>
                </a:solidFill>
              </a:rPr>
              <a:t>5.4.1</a:t>
            </a: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</a:rPr>
              <a:t>绘制更多的补间形状</a:t>
            </a:r>
            <a:endParaRPr lang="zh-CN" altLang="en-US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0" name="云形标注 9"/>
          <p:cNvSpPr/>
          <p:nvPr/>
        </p:nvSpPr>
        <p:spPr>
          <a:xfrm rot="821725">
            <a:off x="5233536" y="914138"/>
            <a:ext cx="3768381" cy="2901928"/>
          </a:xfrm>
          <a:prstGeom prst="cloudCallout">
            <a:avLst/>
          </a:prstGeom>
          <a:solidFill>
            <a:srgbClr val="4BACC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dirty="0"/>
              <a:t>注意：黄色笔触和白色填充是分开的，需双击鼠标（或按住</a:t>
            </a:r>
            <a:r>
              <a:rPr lang="en-US" altLang="zh-CN" dirty="0"/>
              <a:t>shift</a:t>
            </a:r>
            <a:r>
              <a:rPr lang="zh-CN" altLang="en-US" dirty="0"/>
              <a:t>键加选填充和笔触）全选五角星后，再在属性面板中调整位置和大小。</a:t>
            </a:r>
            <a:endParaRPr lang="zh-CN" altLang="en-US" dirty="0"/>
          </a:p>
        </p:txBody>
      </p:sp>
    </p:spTree>
    <p:custDataLst>
      <p:tags r:id="rId1"/>
    </p:custData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971800" y="47625"/>
            <a:ext cx="2032000" cy="4619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</a:rPr>
              <a:t>本章学习内容</a:t>
            </a:r>
          </a:p>
        </p:txBody>
      </p:sp>
      <p:grpSp>
        <p:nvGrpSpPr>
          <p:cNvPr id="7171" name="组合 14"/>
          <p:cNvGrpSpPr>
            <a:grpSpLocks/>
          </p:cNvGrpSpPr>
          <p:nvPr/>
        </p:nvGrpSpPr>
        <p:grpSpPr bwMode="auto">
          <a:xfrm>
            <a:off x="509588" y="1700808"/>
            <a:ext cx="7548562" cy="677862"/>
            <a:chOff x="623888" y="0"/>
            <a:chExt cx="8436881" cy="960074"/>
          </a:xfrm>
        </p:grpSpPr>
        <p:sp>
          <p:nvSpPr>
            <p:cNvPr id="10" name="直角三角形 9"/>
            <p:cNvSpPr/>
            <p:nvPr/>
          </p:nvSpPr>
          <p:spPr>
            <a:xfrm>
              <a:off x="1562502" y="0"/>
              <a:ext cx="69199" cy="116918"/>
            </a:xfrm>
            <a:prstGeom prst="rtTriangle">
              <a:avLst/>
            </a:prstGeom>
            <a:solidFill>
              <a:srgbClr val="3BC5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1" name="任意多边形 10"/>
            <p:cNvSpPr/>
            <p:nvPr/>
          </p:nvSpPr>
          <p:spPr>
            <a:xfrm flipH="1" flipV="1">
              <a:off x="623888" y="116918"/>
              <a:ext cx="8436881" cy="710500"/>
            </a:xfrm>
            <a:custGeom>
              <a:avLst/>
              <a:gdLst>
                <a:gd name="connsiteX0" fmla="*/ 0 w 10085294"/>
                <a:gd name="connsiteY0" fmla="*/ 4670898 h 4670898"/>
                <a:gd name="connsiteX1" fmla="*/ 10085294 w 10085294"/>
                <a:gd name="connsiteY1" fmla="*/ 4670898 h 4670898"/>
                <a:gd name="connsiteX2" fmla="*/ 10085294 w 10085294"/>
                <a:gd name="connsiteY2" fmla="*/ 556098 h 4670898"/>
                <a:gd name="connsiteX3" fmla="*/ 0 w 10085294"/>
                <a:gd name="connsiteY3" fmla="*/ 0 h 4670898"/>
                <a:gd name="connsiteX4" fmla="*/ 0 w 10085294"/>
                <a:gd name="connsiteY4" fmla="*/ 556098 h 4670898"/>
                <a:gd name="connsiteX5" fmla="*/ 0 w 10085294"/>
                <a:gd name="connsiteY5" fmla="*/ 4670898 h 4670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85294" h="4670898">
                  <a:moveTo>
                    <a:pt x="0" y="4670898"/>
                  </a:moveTo>
                  <a:lnTo>
                    <a:pt x="10085294" y="4670898"/>
                  </a:lnTo>
                  <a:lnTo>
                    <a:pt x="10085294" y="556098"/>
                  </a:lnTo>
                  <a:lnTo>
                    <a:pt x="0" y="0"/>
                  </a:lnTo>
                  <a:lnTo>
                    <a:pt x="0" y="556098"/>
                  </a:lnTo>
                  <a:lnTo>
                    <a:pt x="0" y="467089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/>
            </a:p>
          </p:txBody>
        </p:sp>
        <p:sp>
          <p:nvSpPr>
            <p:cNvPr id="12" name="任意多边形 11"/>
            <p:cNvSpPr/>
            <p:nvPr/>
          </p:nvSpPr>
          <p:spPr>
            <a:xfrm rot="5400000">
              <a:off x="703771" y="83354"/>
              <a:ext cx="942087" cy="775376"/>
            </a:xfrm>
            <a:custGeom>
              <a:avLst/>
              <a:gdLst>
                <a:gd name="connsiteX0" fmla="*/ 0 w 2096086"/>
                <a:gd name="connsiteY0" fmla="*/ 0 h 952671"/>
                <a:gd name="connsiteX1" fmla="*/ 1917340 w 2096086"/>
                <a:gd name="connsiteY1" fmla="*/ 0 h 952671"/>
                <a:gd name="connsiteX2" fmla="*/ 2096086 w 2096086"/>
                <a:gd name="connsiteY2" fmla="*/ 952671 h 952671"/>
                <a:gd name="connsiteX3" fmla="*/ 0 w 2096086"/>
                <a:gd name="connsiteY3" fmla="*/ 952671 h 952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96086" h="952671">
                  <a:moveTo>
                    <a:pt x="0" y="0"/>
                  </a:moveTo>
                  <a:lnTo>
                    <a:pt x="1917340" y="0"/>
                  </a:lnTo>
                  <a:lnTo>
                    <a:pt x="2096086" y="952671"/>
                  </a:lnTo>
                  <a:lnTo>
                    <a:pt x="0" y="952671"/>
                  </a:lnTo>
                  <a:close/>
                </a:path>
              </a:pathLst>
            </a:custGeom>
            <a:solidFill>
              <a:srgbClr val="0D81E1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7194" name="文本框 10"/>
            <p:cNvSpPr txBox="1">
              <a:spLocks noChangeArrowheads="1"/>
            </p:cNvSpPr>
            <p:nvPr/>
          </p:nvSpPr>
          <p:spPr bwMode="auto">
            <a:xfrm>
              <a:off x="801565" y="132206"/>
              <a:ext cx="747877" cy="8278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en-US" altLang="zh-CN" sz="32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2.</a:t>
              </a:r>
              <a:endParaRPr lang="zh-CN" altLang="en-US" sz="32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1547813" y="1832570"/>
            <a:ext cx="41088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dirty="0" smtClean="0">
                <a:solidFill>
                  <a:schemeClr val="tx2">
                    <a:lumMod val="75000"/>
                  </a:schemeClr>
                </a:solidFill>
              </a:rPr>
              <a:t>制作</a:t>
            </a:r>
            <a:r>
              <a:rPr lang="zh-CN" altLang="en-US" dirty="0">
                <a:solidFill>
                  <a:schemeClr val="tx2">
                    <a:lumMod val="75000"/>
                  </a:schemeClr>
                </a:solidFill>
              </a:rPr>
              <a:t>形状补间动画表现图形的变化过程</a:t>
            </a:r>
          </a:p>
        </p:txBody>
      </p:sp>
      <p:grpSp>
        <p:nvGrpSpPr>
          <p:cNvPr id="7173" name="组合 14"/>
          <p:cNvGrpSpPr>
            <a:grpSpLocks/>
          </p:cNvGrpSpPr>
          <p:nvPr/>
        </p:nvGrpSpPr>
        <p:grpSpPr bwMode="auto">
          <a:xfrm>
            <a:off x="509588" y="908720"/>
            <a:ext cx="7548562" cy="677862"/>
            <a:chOff x="623886" y="0"/>
            <a:chExt cx="8436883" cy="960074"/>
          </a:xfrm>
        </p:grpSpPr>
        <p:sp>
          <p:nvSpPr>
            <p:cNvPr id="31" name="直角三角形 30"/>
            <p:cNvSpPr/>
            <p:nvPr/>
          </p:nvSpPr>
          <p:spPr>
            <a:xfrm>
              <a:off x="1562500" y="0"/>
              <a:ext cx="69199" cy="116918"/>
            </a:xfrm>
            <a:prstGeom prst="rtTriangle">
              <a:avLst/>
            </a:prstGeom>
            <a:solidFill>
              <a:srgbClr val="3BC5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32" name="任意多边形 31"/>
            <p:cNvSpPr/>
            <p:nvPr/>
          </p:nvSpPr>
          <p:spPr>
            <a:xfrm flipH="1" flipV="1">
              <a:off x="623886" y="116918"/>
              <a:ext cx="8436883" cy="710500"/>
            </a:xfrm>
            <a:custGeom>
              <a:avLst/>
              <a:gdLst>
                <a:gd name="connsiteX0" fmla="*/ 0 w 10085294"/>
                <a:gd name="connsiteY0" fmla="*/ 4670898 h 4670898"/>
                <a:gd name="connsiteX1" fmla="*/ 10085294 w 10085294"/>
                <a:gd name="connsiteY1" fmla="*/ 4670898 h 4670898"/>
                <a:gd name="connsiteX2" fmla="*/ 10085294 w 10085294"/>
                <a:gd name="connsiteY2" fmla="*/ 556098 h 4670898"/>
                <a:gd name="connsiteX3" fmla="*/ 0 w 10085294"/>
                <a:gd name="connsiteY3" fmla="*/ 0 h 4670898"/>
                <a:gd name="connsiteX4" fmla="*/ 0 w 10085294"/>
                <a:gd name="connsiteY4" fmla="*/ 556098 h 4670898"/>
                <a:gd name="connsiteX5" fmla="*/ 0 w 10085294"/>
                <a:gd name="connsiteY5" fmla="*/ 4670898 h 4670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85294" h="4670898">
                  <a:moveTo>
                    <a:pt x="0" y="4670898"/>
                  </a:moveTo>
                  <a:lnTo>
                    <a:pt x="10085294" y="4670898"/>
                  </a:lnTo>
                  <a:lnTo>
                    <a:pt x="10085294" y="556098"/>
                  </a:lnTo>
                  <a:lnTo>
                    <a:pt x="0" y="0"/>
                  </a:lnTo>
                  <a:lnTo>
                    <a:pt x="0" y="556098"/>
                  </a:lnTo>
                  <a:lnTo>
                    <a:pt x="0" y="467089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/>
            </a:p>
          </p:txBody>
        </p:sp>
        <p:sp>
          <p:nvSpPr>
            <p:cNvPr id="33" name="任意多边形 32"/>
            <p:cNvSpPr/>
            <p:nvPr/>
          </p:nvSpPr>
          <p:spPr>
            <a:xfrm rot="5400000">
              <a:off x="703769" y="83354"/>
              <a:ext cx="942087" cy="775377"/>
            </a:xfrm>
            <a:custGeom>
              <a:avLst/>
              <a:gdLst>
                <a:gd name="connsiteX0" fmla="*/ 0 w 2096086"/>
                <a:gd name="connsiteY0" fmla="*/ 0 h 952671"/>
                <a:gd name="connsiteX1" fmla="*/ 1917340 w 2096086"/>
                <a:gd name="connsiteY1" fmla="*/ 0 h 952671"/>
                <a:gd name="connsiteX2" fmla="*/ 2096086 w 2096086"/>
                <a:gd name="connsiteY2" fmla="*/ 952671 h 952671"/>
                <a:gd name="connsiteX3" fmla="*/ 0 w 2096086"/>
                <a:gd name="connsiteY3" fmla="*/ 952671 h 952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96086" h="952671">
                  <a:moveTo>
                    <a:pt x="0" y="0"/>
                  </a:moveTo>
                  <a:lnTo>
                    <a:pt x="1917340" y="0"/>
                  </a:lnTo>
                  <a:lnTo>
                    <a:pt x="2096086" y="952671"/>
                  </a:lnTo>
                  <a:lnTo>
                    <a:pt x="0" y="952671"/>
                  </a:lnTo>
                  <a:close/>
                </a:path>
              </a:pathLst>
            </a:custGeom>
            <a:solidFill>
              <a:srgbClr val="0D81E1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7190" name="文本框 10"/>
            <p:cNvSpPr txBox="1">
              <a:spLocks noChangeArrowheads="1"/>
            </p:cNvSpPr>
            <p:nvPr/>
          </p:nvSpPr>
          <p:spPr bwMode="auto">
            <a:xfrm>
              <a:off x="801565" y="132206"/>
              <a:ext cx="747877" cy="8278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en-US" altLang="zh-CN" sz="32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1.</a:t>
              </a:r>
              <a:endParaRPr lang="zh-CN" altLang="en-US" sz="32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1547813" y="1035720"/>
            <a:ext cx="387798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dirty="0" smtClean="0">
                <a:solidFill>
                  <a:schemeClr val="tx2">
                    <a:lumMod val="75000"/>
                  </a:schemeClr>
                </a:solidFill>
              </a:rPr>
              <a:t>掌握</a:t>
            </a:r>
            <a:r>
              <a:rPr lang="zh-CN" altLang="en-US" dirty="0">
                <a:solidFill>
                  <a:schemeClr val="tx2">
                    <a:lumMod val="75000"/>
                  </a:schemeClr>
                </a:solidFill>
              </a:rPr>
              <a:t>形状补间动画的原理和制作方法</a:t>
            </a:r>
          </a:p>
        </p:txBody>
      </p:sp>
      <p:grpSp>
        <p:nvGrpSpPr>
          <p:cNvPr id="7175" name="组合 14"/>
          <p:cNvGrpSpPr>
            <a:grpSpLocks/>
          </p:cNvGrpSpPr>
          <p:nvPr/>
        </p:nvGrpSpPr>
        <p:grpSpPr bwMode="auto">
          <a:xfrm>
            <a:off x="509588" y="2492896"/>
            <a:ext cx="7548562" cy="677863"/>
            <a:chOff x="623888" y="0"/>
            <a:chExt cx="8436883" cy="960074"/>
          </a:xfrm>
        </p:grpSpPr>
        <p:sp>
          <p:nvSpPr>
            <p:cNvPr id="36" name="直角三角形 35"/>
            <p:cNvSpPr/>
            <p:nvPr/>
          </p:nvSpPr>
          <p:spPr>
            <a:xfrm>
              <a:off x="1562502" y="0"/>
              <a:ext cx="69199" cy="116918"/>
            </a:xfrm>
            <a:prstGeom prst="rtTriangle">
              <a:avLst/>
            </a:prstGeom>
            <a:solidFill>
              <a:srgbClr val="3BC5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37" name="任意多边形 36"/>
            <p:cNvSpPr/>
            <p:nvPr/>
          </p:nvSpPr>
          <p:spPr>
            <a:xfrm flipH="1" flipV="1">
              <a:off x="623888" y="116918"/>
              <a:ext cx="8436883" cy="710499"/>
            </a:xfrm>
            <a:custGeom>
              <a:avLst/>
              <a:gdLst>
                <a:gd name="connsiteX0" fmla="*/ 0 w 10085294"/>
                <a:gd name="connsiteY0" fmla="*/ 4670898 h 4670898"/>
                <a:gd name="connsiteX1" fmla="*/ 10085294 w 10085294"/>
                <a:gd name="connsiteY1" fmla="*/ 4670898 h 4670898"/>
                <a:gd name="connsiteX2" fmla="*/ 10085294 w 10085294"/>
                <a:gd name="connsiteY2" fmla="*/ 556098 h 4670898"/>
                <a:gd name="connsiteX3" fmla="*/ 0 w 10085294"/>
                <a:gd name="connsiteY3" fmla="*/ 0 h 4670898"/>
                <a:gd name="connsiteX4" fmla="*/ 0 w 10085294"/>
                <a:gd name="connsiteY4" fmla="*/ 556098 h 4670898"/>
                <a:gd name="connsiteX5" fmla="*/ 0 w 10085294"/>
                <a:gd name="connsiteY5" fmla="*/ 4670898 h 4670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85294" h="4670898">
                  <a:moveTo>
                    <a:pt x="0" y="4670898"/>
                  </a:moveTo>
                  <a:lnTo>
                    <a:pt x="10085294" y="4670898"/>
                  </a:lnTo>
                  <a:lnTo>
                    <a:pt x="10085294" y="556098"/>
                  </a:lnTo>
                  <a:lnTo>
                    <a:pt x="0" y="0"/>
                  </a:lnTo>
                  <a:lnTo>
                    <a:pt x="0" y="556098"/>
                  </a:lnTo>
                  <a:lnTo>
                    <a:pt x="0" y="467089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/>
            </a:p>
          </p:txBody>
        </p:sp>
        <p:sp>
          <p:nvSpPr>
            <p:cNvPr id="38" name="任意多边形 37"/>
            <p:cNvSpPr/>
            <p:nvPr/>
          </p:nvSpPr>
          <p:spPr>
            <a:xfrm rot="5400000">
              <a:off x="703770" y="83355"/>
              <a:ext cx="942087" cy="775377"/>
            </a:xfrm>
            <a:custGeom>
              <a:avLst/>
              <a:gdLst>
                <a:gd name="connsiteX0" fmla="*/ 0 w 2096086"/>
                <a:gd name="connsiteY0" fmla="*/ 0 h 952671"/>
                <a:gd name="connsiteX1" fmla="*/ 1917340 w 2096086"/>
                <a:gd name="connsiteY1" fmla="*/ 0 h 952671"/>
                <a:gd name="connsiteX2" fmla="*/ 2096086 w 2096086"/>
                <a:gd name="connsiteY2" fmla="*/ 952671 h 952671"/>
                <a:gd name="connsiteX3" fmla="*/ 0 w 2096086"/>
                <a:gd name="connsiteY3" fmla="*/ 952671 h 952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96086" h="952671">
                  <a:moveTo>
                    <a:pt x="0" y="0"/>
                  </a:moveTo>
                  <a:lnTo>
                    <a:pt x="1917340" y="0"/>
                  </a:lnTo>
                  <a:lnTo>
                    <a:pt x="2096086" y="952671"/>
                  </a:lnTo>
                  <a:lnTo>
                    <a:pt x="0" y="952671"/>
                  </a:lnTo>
                  <a:close/>
                </a:path>
              </a:pathLst>
            </a:custGeom>
            <a:solidFill>
              <a:srgbClr val="0D81E1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7186" name="文本框 10"/>
            <p:cNvSpPr txBox="1">
              <a:spLocks noChangeArrowheads="1"/>
            </p:cNvSpPr>
            <p:nvPr/>
          </p:nvSpPr>
          <p:spPr bwMode="auto">
            <a:xfrm>
              <a:off x="801565" y="132206"/>
              <a:ext cx="747877" cy="8278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en-US" altLang="zh-CN" sz="32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3.</a:t>
              </a:r>
              <a:endParaRPr lang="zh-CN" altLang="en-US" sz="32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7176" name="组合 14"/>
          <p:cNvGrpSpPr>
            <a:grpSpLocks/>
          </p:cNvGrpSpPr>
          <p:nvPr/>
        </p:nvGrpSpPr>
        <p:grpSpPr bwMode="auto">
          <a:xfrm>
            <a:off x="509588" y="3284984"/>
            <a:ext cx="7548562" cy="677863"/>
            <a:chOff x="623888" y="0"/>
            <a:chExt cx="8436883" cy="960074"/>
          </a:xfrm>
        </p:grpSpPr>
        <p:sp>
          <p:nvSpPr>
            <p:cNvPr id="41" name="直角三角形 40"/>
            <p:cNvSpPr/>
            <p:nvPr/>
          </p:nvSpPr>
          <p:spPr>
            <a:xfrm>
              <a:off x="1562502" y="0"/>
              <a:ext cx="69199" cy="116918"/>
            </a:xfrm>
            <a:prstGeom prst="rtTriangle">
              <a:avLst/>
            </a:prstGeom>
            <a:solidFill>
              <a:srgbClr val="3BC5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42" name="任意多边形 41"/>
            <p:cNvSpPr/>
            <p:nvPr/>
          </p:nvSpPr>
          <p:spPr>
            <a:xfrm flipH="1" flipV="1">
              <a:off x="623888" y="116918"/>
              <a:ext cx="8436883" cy="710499"/>
            </a:xfrm>
            <a:custGeom>
              <a:avLst/>
              <a:gdLst>
                <a:gd name="connsiteX0" fmla="*/ 0 w 10085294"/>
                <a:gd name="connsiteY0" fmla="*/ 4670898 h 4670898"/>
                <a:gd name="connsiteX1" fmla="*/ 10085294 w 10085294"/>
                <a:gd name="connsiteY1" fmla="*/ 4670898 h 4670898"/>
                <a:gd name="connsiteX2" fmla="*/ 10085294 w 10085294"/>
                <a:gd name="connsiteY2" fmla="*/ 556098 h 4670898"/>
                <a:gd name="connsiteX3" fmla="*/ 0 w 10085294"/>
                <a:gd name="connsiteY3" fmla="*/ 0 h 4670898"/>
                <a:gd name="connsiteX4" fmla="*/ 0 w 10085294"/>
                <a:gd name="connsiteY4" fmla="*/ 556098 h 4670898"/>
                <a:gd name="connsiteX5" fmla="*/ 0 w 10085294"/>
                <a:gd name="connsiteY5" fmla="*/ 4670898 h 4670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85294" h="4670898">
                  <a:moveTo>
                    <a:pt x="0" y="4670898"/>
                  </a:moveTo>
                  <a:lnTo>
                    <a:pt x="10085294" y="4670898"/>
                  </a:lnTo>
                  <a:lnTo>
                    <a:pt x="10085294" y="556098"/>
                  </a:lnTo>
                  <a:lnTo>
                    <a:pt x="0" y="0"/>
                  </a:lnTo>
                  <a:lnTo>
                    <a:pt x="0" y="556098"/>
                  </a:lnTo>
                  <a:lnTo>
                    <a:pt x="0" y="467089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/>
            </a:p>
          </p:txBody>
        </p:sp>
        <p:sp>
          <p:nvSpPr>
            <p:cNvPr id="43" name="任意多边形 42"/>
            <p:cNvSpPr/>
            <p:nvPr/>
          </p:nvSpPr>
          <p:spPr>
            <a:xfrm rot="5400000">
              <a:off x="703770" y="83355"/>
              <a:ext cx="942087" cy="775377"/>
            </a:xfrm>
            <a:custGeom>
              <a:avLst/>
              <a:gdLst>
                <a:gd name="connsiteX0" fmla="*/ 0 w 2096086"/>
                <a:gd name="connsiteY0" fmla="*/ 0 h 952671"/>
                <a:gd name="connsiteX1" fmla="*/ 1917340 w 2096086"/>
                <a:gd name="connsiteY1" fmla="*/ 0 h 952671"/>
                <a:gd name="connsiteX2" fmla="*/ 2096086 w 2096086"/>
                <a:gd name="connsiteY2" fmla="*/ 952671 h 952671"/>
                <a:gd name="connsiteX3" fmla="*/ 0 w 2096086"/>
                <a:gd name="connsiteY3" fmla="*/ 952671 h 952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96086" h="952671">
                  <a:moveTo>
                    <a:pt x="0" y="0"/>
                  </a:moveTo>
                  <a:lnTo>
                    <a:pt x="1917340" y="0"/>
                  </a:lnTo>
                  <a:lnTo>
                    <a:pt x="2096086" y="952671"/>
                  </a:lnTo>
                  <a:lnTo>
                    <a:pt x="0" y="952671"/>
                  </a:lnTo>
                  <a:close/>
                </a:path>
              </a:pathLst>
            </a:custGeom>
            <a:solidFill>
              <a:srgbClr val="0D81E1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7182" name="文本框 10"/>
            <p:cNvSpPr txBox="1">
              <a:spLocks noChangeArrowheads="1"/>
            </p:cNvSpPr>
            <p:nvPr/>
          </p:nvSpPr>
          <p:spPr bwMode="auto">
            <a:xfrm>
              <a:off x="801565" y="132206"/>
              <a:ext cx="747877" cy="8278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en-US" altLang="zh-CN" sz="32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4.</a:t>
              </a:r>
              <a:endParaRPr lang="zh-CN" altLang="en-US" sz="32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3" name="矩形 22"/>
          <p:cNvSpPr/>
          <p:nvPr/>
        </p:nvSpPr>
        <p:spPr>
          <a:xfrm>
            <a:off x="1547813" y="2597671"/>
            <a:ext cx="295465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dirty="0" smtClean="0">
                <a:solidFill>
                  <a:schemeClr val="tx2">
                    <a:lumMod val="75000"/>
                  </a:schemeClr>
                </a:solidFill>
              </a:rPr>
              <a:t>使用</a:t>
            </a:r>
            <a:r>
              <a:rPr lang="zh-CN" altLang="en-US" dirty="0">
                <a:solidFill>
                  <a:schemeClr val="tx2">
                    <a:lumMod val="75000"/>
                  </a:schemeClr>
                </a:solidFill>
              </a:rPr>
              <a:t>形状提示美化补间形状</a:t>
            </a:r>
          </a:p>
        </p:txBody>
      </p:sp>
      <p:sp>
        <p:nvSpPr>
          <p:cNvPr id="29" name="矩形 28"/>
          <p:cNvSpPr/>
          <p:nvPr/>
        </p:nvSpPr>
        <p:spPr>
          <a:xfrm>
            <a:off x="1547813" y="3432622"/>
            <a:ext cx="31854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dirty="0" smtClean="0">
                <a:solidFill>
                  <a:schemeClr val="tx2">
                    <a:lumMod val="75000"/>
                  </a:schemeClr>
                </a:solidFill>
              </a:rPr>
              <a:t>设置</a:t>
            </a:r>
            <a:r>
              <a:rPr lang="zh-CN" altLang="en-US" dirty="0">
                <a:solidFill>
                  <a:schemeClr val="tx2">
                    <a:lumMod val="75000"/>
                  </a:schemeClr>
                </a:solidFill>
              </a:rPr>
              <a:t>补间形状的渐变填充颜色</a:t>
            </a:r>
          </a:p>
        </p:txBody>
      </p:sp>
      <p:grpSp>
        <p:nvGrpSpPr>
          <p:cNvPr id="27" name="组合 14"/>
          <p:cNvGrpSpPr>
            <a:grpSpLocks/>
          </p:cNvGrpSpPr>
          <p:nvPr/>
        </p:nvGrpSpPr>
        <p:grpSpPr bwMode="auto">
          <a:xfrm>
            <a:off x="509588" y="4077072"/>
            <a:ext cx="7548562" cy="677863"/>
            <a:chOff x="623888" y="0"/>
            <a:chExt cx="8436883" cy="960074"/>
          </a:xfrm>
        </p:grpSpPr>
        <p:sp>
          <p:nvSpPr>
            <p:cNvPr id="28" name="直角三角形 27"/>
            <p:cNvSpPr/>
            <p:nvPr/>
          </p:nvSpPr>
          <p:spPr>
            <a:xfrm>
              <a:off x="1562502" y="0"/>
              <a:ext cx="69199" cy="116918"/>
            </a:xfrm>
            <a:prstGeom prst="rtTriangle">
              <a:avLst/>
            </a:prstGeom>
            <a:solidFill>
              <a:srgbClr val="3BC5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30" name="任意多边形 29"/>
            <p:cNvSpPr/>
            <p:nvPr/>
          </p:nvSpPr>
          <p:spPr>
            <a:xfrm flipH="1" flipV="1">
              <a:off x="623888" y="116918"/>
              <a:ext cx="8436883" cy="710499"/>
            </a:xfrm>
            <a:custGeom>
              <a:avLst/>
              <a:gdLst>
                <a:gd name="connsiteX0" fmla="*/ 0 w 10085294"/>
                <a:gd name="connsiteY0" fmla="*/ 4670898 h 4670898"/>
                <a:gd name="connsiteX1" fmla="*/ 10085294 w 10085294"/>
                <a:gd name="connsiteY1" fmla="*/ 4670898 h 4670898"/>
                <a:gd name="connsiteX2" fmla="*/ 10085294 w 10085294"/>
                <a:gd name="connsiteY2" fmla="*/ 556098 h 4670898"/>
                <a:gd name="connsiteX3" fmla="*/ 0 w 10085294"/>
                <a:gd name="connsiteY3" fmla="*/ 0 h 4670898"/>
                <a:gd name="connsiteX4" fmla="*/ 0 w 10085294"/>
                <a:gd name="connsiteY4" fmla="*/ 556098 h 4670898"/>
                <a:gd name="connsiteX5" fmla="*/ 0 w 10085294"/>
                <a:gd name="connsiteY5" fmla="*/ 4670898 h 4670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85294" h="4670898">
                  <a:moveTo>
                    <a:pt x="0" y="4670898"/>
                  </a:moveTo>
                  <a:lnTo>
                    <a:pt x="10085294" y="4670898"/>
                  </a:lnTo>
                  <a:lnTo>
                    <a:pt x="10085294" y="556098"/>
                  </a:lnTo>
                  <a:lnTo>
                    <a:pt x="0" y="0"/>
                  </a:lnTo>
                  <a:lnTo>
                    <a:pt x="0" y="556098"/>
                  </a:lnTo>
                  <a:lnTo>
                    <a:pt x="0" y="467089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/>
            </a:p>
          </p:txBody>
        </p:sp>
        <p:sp>
          <p:nvSpPr>
            <p:cNvPr id="34" name="任意多边形 33"/>
            <p:cNvSpPr/>
            <p:nvPr/>
          </p:nvSpPr>
          <p:spPr>
            <a:xfrm rot="5400000">
              <a:off x="703770" y="83355"/>
              <a:ext cx="942087" cy="775377"/>
            </a:xfrm>
            <a:custGeom>
              <a:avLst/>
              <a:gdLst>
                <a:gd name="connsiteX0" fmla="*/ 0 w 2096086"/>
                <a:gd name="connsiteY0" fmla="*/ 0 h 952671"/>
                <a:gd name="connsiteX1" fmla="*/ 1917340 w 2096086"/>
                <a:gd name="connsiteY1" fmla="*/ 0 h 952671"/>
                <a:gd name="connsiteX2" fmla="*/ 2096086 w 2096086"/>
                <a:gd name="connsiteY2" fmla="*/ 952671 h 952671"/>
                <a:gd name="connsiteX3" fmla="*/ 0 w 2096086"/>
                <a:gd name="connsiteY3" fmla="*/ 952671 h 952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96086" h="952671">
                  <a:moveTo>
                    <a:pt x="0" y="0"/>
                  </a:moveTo>
                  <a:lnTo>
                    <a:pt x="1917340" y="0"/>
                  </a:lnTo>
                  <a:lnTo>
                    <a:pt x="2096086" y="952671"/>
                  </a:lnTo>
                  <a:lnTo>
                    <a:pt x="0" y="952671"/>
                  </a:lnTo>
                  <a:close/>
                </a:path>
              </a:pathLst>
            </a:custGeom>
            <a:solidFill>
              <a:srgbClr val="0D81E1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35" name="文本框 10"/>
            <p:cNvSpPr txBox="1">
              <a:spLocks noChangeArrowheads="1"/>
            </p:cNvSpPr>
            <p:nvPr/>
          </p:nvSpPr>
          <p:spPr bwMode="auto">
            <a:xfrm>
              <a:off x="801565" y="132206"/>
              <a:ext cx="747877" cy="8278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en-US" altLang="zh-CN" sz="32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5.</a:t>
              </a:r>
              <a:endParaRPr lang="zh-CN" altLang="en-US" sz="3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39" name="矩形 38"/>
          <p:cNvSpPr/>
          <p:nvPr/>
        </p:nvSpPr>
        <p:spPr>
          <a:xfrm>
            <a:off x="1547813" y="4224710"/>
            <a:ext cx="34163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dirty="0" smtClean="0">
                <a:solidFill>
                  <a:schemeClr val="tx2">
                    <a:lumMod val="75000"/>
                  </a:schemeClr>
                </a:solidFill>
              </a:rPr>
              <a:t>掌握</a:t>
            </a:r>
            <a:r>
              <a:rPr lang="zh-CN" altLang="en-US" dirty="0">
                <a:solidFill>
                  <a:schemeClr val="tx2">
                    <a:lumMod val="75000"/>
                  </a:schemeClr>
                </a:solidFill>
              </a:rPr>
              <a:t>遮罩动画的原理和制作方法</a:t>
            </a:r>
          </a:p>
        </p:txBody>
      </p:sp>
      <p:grpSp>
        <p:nvGrpSpPr>
          <p:cNvPr id="40" name="组合 14"/>
          <p:cNvGrpSpPr>
            <a:grpSpLocks/>
          </p:cNvGrpSpPr>
          <p:nvPr/>
        </p:nvGrpSpPr>
        <p:grpSpPr bwMode="auto">
          <a:xfrm>
            <a:off x="509588" y="4977824"/>
            <a:ext cx="7548562" cy="677863"/>
            <a:chOff x="623888" y="0"/>
            <a:chExt cx="8436883" cy="960074"/>
          </a:xfrm>
        </p:grpSpPr>
        <p:sp>
          <p:nvSpPr>
            <p:cNvPr id="44" name="直角三角形 43"/>
            <p:cNvSpPr/>
            <p:nvPr/>
          </p:nvSpPr>
          <p:spPr>
            <a:xfrm>
              <a:off x="1562502" y="0"/>
              <a:ext cx="69199" cy="116918"/>
            </a:xfrm>
            <a:prstGeom prst="rtTriangle">
              <a:avLst/>
            </a:prstGeom>
            <a:solidFill>
              <a:srgbClr val="3BC5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45" name="任意多边形 44"/>
            <p:cNvSpPr/>
            <p:nvPr/>
          </p:nvSpPr>
          <p:spPr>
            <a:xfrm flipH="1" flipV="1">
              <a:off x="623888" y="116918"/>
              <a:ext cx="8436883" cy="710499"/>
            </a:xfrm>
            <a:custGeom>
              <a:avLst/>
              <a:gdLst>
                <a:gd name="connsiteX0" fmla="*/ 0 w 10085294"/>
                <a:gd name="connsiteY0" fmla="*/ 4670898 h 4670898"/>
                <a:gd name="connsiteX1" fmla="*/ 10085294 w 10085294"/>
                <a:gd name="connsiteY1" fmla="*/ 4670898 h 4670898"/>
                <a:gd name="connsiteX2" fmla="*/ 10085294 w 10085294"/>
                <a:gd name="connsiteY2" fmla="*/ 556098 h 4670898"/>
                <a:gd name="connsiteX3" fmla="*/ 0 w 10085294"/>
                <a:gd name="connsiteY3" fmla="*/ 0 h 4670898"/>
                <a:gd name="connsiteX4" fmla="*/ 0 w 10085294"/>
                <a:gd name="connsiteY4" fmla="*/ 556098 h 4670898"/>
                <a:gd name="connsiteX5" fmla="*/ 0 w 10085294"/>
                <a:gd name="connsiteY5" fmla="*/ 4670898 h 4670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85294" h="4670898">
                  <a:moveTo>
                    <a:pt x="0" y="4670898"/>
                  </a:moveTo>
                  <a:lnTo>
                    <a:pt x="10085294" y="4670898"/>
                  </a:lnTo>
                  <a:lnTo>
                    <a:pt x="10085294" y="556098"/>
                  </a:lnTo>
                  <a:lnTo>
                    <a:pt x="0" y="0"/>
                  </a:lnTo>
                  <a:lnTo>
                    <a:pt x="0" y="556098"/>
                  </a:lnTo>
                  <a:lnTo>
                    <a:pt x="0" y="467089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/>
            </a:p>
          </p:txBody>
        </p:sp>
        <p:sp>
          <p:nvSpPr>
            <p:cNvPr id="46" name="任意多边形 45"/>
            <p:cNvSpPr/>
            <p:nvPr/>
          </p:nvSpPr>
          <p:spPr>
            <a:xfrm rot="5400000">
              <a:off x="703770" y="83355"/>
              <a:ext cx="942087" cy="775377"/>
            </a:xfrm>
            <a:custGeom>
              <a:avLst/>
              <a:gdLst>
                <a:gd name="connsiteX0" fmla="*/ 0 w 2096086"/>
                <a:gd name="connsiteY0" fmla="*/ 0 h 952671"/>
                <a:gd name="connsiteX1" fmla="*/ 1917340 w 2096086"/>
                <a:gd name="connsiteY1" fmla="*/ 0 h 952671"/>
                <a:gd name="connsiteX2" fmla="*/ 2096086 w 2096086"/>
                <a:gd name="connsiteY2" fmla="*/ 952671 h 952671"/>
                <a:gd name="connsiteX3" fmla="*/ 0 w 2096086"/>
                <a:gd name="connsiteY3" fmla="*/ 952671 h 952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96086" h="952671">
                  <a:moveTo>
                    <a:pt x="0" y="0"/>
                  </a:moveTo>
                  <a:lnTo>
                    <a:pt x="1917340" y="0"/>
                  </a:lnTo>
                  <a:lnTo>
                    <a:pt x="2096086" y="952671"/>
                  </a:lnTo>
                  <a:lnTo>
                    <a:pt x="0" y="952671"/>
                  </a:lnTo>
                  <a:close/>
                </a:path>
              </a:pathLst>
            </a:custGeom>
            <a:solidFill>
              <a:srgbClr val="0D81E1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47" name="文本框 10"/>
            <p:cNvSpPr txBox="1">
              <a:spLocks noChangeArrowheads="1"/>
            </p:cNvSpPr>
            <p:nvPr/>
          </p:nvSpPr>
          <p:spPr bwMode="auto">
            <a:xfrm>
              <a:off x="801565" y="132206"/>
              <a:ext cx="747877" cy="8278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en-US" altLang="zh-CN" sz="32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6.</a:t>
              </a:r>
              <a:endParaRPr lang="zh-CN" altLang="en-US" sz="3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48" name="矩形 47"/>
          <p:cNvSpPr/>
          <p:nvPr/>
        </p:nvSpPr>
        <p:spPr>
          <a:xfrm>
            <a:off x="1547813" y="5125462"/>
            <a:ext cx="41088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dirty="0" smtClean="0">
                <a:solidFill>
                  <a:schemeClr val="tx2">
                    <a:lumMod val="75000"/>
                  </a:schemeClr>
                </a:solidFill>
              </a:rPr>
              <a:t>理解</a:t>
            </a:r>
            <a:r>
              <a:rPr lang="zh-CN" altLang="en-US" dirty="0">
                <a:solidFill>
                  <a:schemeClr val="tx2">
                    <a:lumMod val="75000"/>
                  </a:schemeClr>
                </a:solidFill>
              </a:rPr>
              <a:t>“遮罩层”与“被遮罩层”的关系</a:t>
            </a:r>
          </a:p>
        </p:txBody>
      </p:sp>
    </p:spTree>
    <p:custDataLst>
      <p:tags r:id="rId1"/>
    </p:custData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圆角矩形 18"/>
          <p:cNvSpPr>
            <a:spLocks noChangeArrowheads="1"/>
          </p:cNvSpPr>
          <p:nvPr/>
        </p:nvSpPr>
        <p:spPr bwMode="auto">
          <a:xfrm>
            <a:off x="338138" y="677863"/>
            <a:ext cx="8437372" cy="1310977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/>
          <a:lstStyle/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1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．单击第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15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帧和第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25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帧之间的任意一帧，单击鼠标右键，在弹出的快捷菜单中选择“创建补间形状”命令，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Flash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将在两个关键帧之间创建补间形状，用黑色箭头表示。</a:t>
            </a:r>
            <a:endParaRPr lang="en-US" sz="2000" dirty="0">
              <a:solidFill>
                <a:srgbClr val="125C8A"/>
              </a:solidFill>
              <a:latin typeface="黑体" pitchFamily="49" charset="-122"/>
              <a:ea typeface="黑体" pitchFamily="49" charset="-122"/>
              <a:sym typeface="黑体" pitchFamily="49" charset="-122"/>
            </a:endParaRPr>
          </a:p>
        </p:txBody>
      </p:sp>
      <p:sp>
        <p:nvSpPr>
          <p:cNvPr id="22" name="圆角矩形 21"/>
          <p:cNvSpPr>
            <a:spLocks noChangeArrowheads="1"/>
          </p:cNvSpPr>
          <p:nvPr/>
        </p:nvSpPr>
        <p:spPr bwMode="auto">
          <a:xfrm>
            <a:off x="339725" y="3717032"/>
            <a:ext cx="8458200" cy="504056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/>
          <a:lstStyle/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2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．按上述步骤，在其余关键帧之间创建补间形状。</a:t>
            </a:r>
            <a:endParaRPr lang="en-US" altLang="zh-CN" sz="2000" dirty="0">
              <a:solidFill>
                <a:srgbClr val="125C8A"/>
              </a:solidFill>
              <a:latin typeface="黑体" pitchFamily="49" charset="-122"/>
              <a:ea typeface="黑体" pitchFamily="49" charset="-122"/>
              <a:sym typeface="黑体" pitchFamily="49" charset="-122"/>
            </a:endParaRPr>
          </a:p>
          <a:p>
            <a:pPr>
              <a:lnSpc>
                <a:spcPct val="120000"/>
              </a:lnSpc>
              <a:defRPr/>
            </a:pPr>
            <a:endParaRPr lang="en-US" sz="2000" dirty="0">
              <a:solidFill>
                <a:srgbClr val="125C8A"/>
              </a:solidFill>
              <a:latin typeface="黑体" pitchFamily="49" charset="-122"/>
              <a:ea typeface="黑体" pitchFamily="49" charset="-122"/>
              <a:sym typeface="黑体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555776" y="0"/>
            <a:ext cx="2755883" cy="70788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000" dirty="0" smtClean="0">
                <a:solidFill>
                  <a:schemeClr val="accent1">
                    <a:lumMod val="50000"/>
                  </a:schemeClr>
                </a:solidFill>
              </a:rPr>
              <a:t>5.4.2</a:t>
            </a:r>
            <a:r>
              <a:rPr lang="zh-CN" altLang="en-US" sz="2000" dirty="0">
                <a:solidFill>
                  <a:schemeClr val="accent1">
                    <a:lumMod val="50000"/>
                  </a:schemeClr>
                </a:solidFill>
              </a:rPr>
              <a:t>为添加的补间</a:t>
            </a:r>
            <a:r>
              <a:rPr lang="zh-CN" altLang="en-US" sz="2000" dirty="0" smtClean="0">
                <a:solidFill>
                  <a:schemeClr val="accent1">
                    <a:lumMod val="50000"/>
                  </a:schemeClr>
                </a:solidFill>
              </a:rPr>
              <a:t>形状</a:t>
            </a:r>
            <a:endParaRPr lang="en-US" altLang="zh-CN" sz="2000" dirty="0" smtClean="0">
              <a:solidFill>
                <a:schemeClr val="accent1">
                  <a:lumMod val="50000"/>
                </a:schemeClr>
              </a:solidFill>
            </a:endParaRPr>
          </a:p>
          <a:p>
            <a:pPr>
              <a:defRPr/>
            </a:pPr>
            <a:r>
              <a:rPr lang="en-US" altLang="zh-CN" sz="20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altLang="zh-CN" sz="2000" dirty="0" smtClean="0">
                <a:solidFill>
                  <a:schemeClr val="accent1">
                    <a:lumMod val="50000"/>
                  </a:schemeClr>
                </a:solidFill>
              </a:rPr>
              <a:t>        </a:t>
            </a:r>
            <a:r>
              <a:rPr lang="zh-CN" altLang="en-US" sz="2000" dirty="0" smtClean="0">
                <a:solidFill>
                  <a:schemeClr val="accent1">
                    <a:lumMod val="50000"/>
                  </a:schemeClr>
                </a:solidFill>
              </a:rPr>
              <a:t>创建</a:t>
            </a:r>
            <a:r>
              <a:rPr lang="zh-CN" altLang="en-US" sz="2000" dirty="0">
                <a:solidFill>
                  <a:schemeClr val="accent1">
                    <a:lumMod val="50000"/>
                  </a:schemeClr>
                </a:solidFill>
              </a:rPr>
              <a:t>形状补间动画</a:t>
            </a:r>
            <a:endParaRPr lang="zh-CN" altLang="en-US" sz="2000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10" name="图片 9"/>
          <p:cNvPicPr/>
          <p:nvPr/>
        </p:nvPicPr>
        <p:blipFill>
          <a:blip r:embed="rId3"/>
          <a:stretch>
            <a:fillRect/>
          </a:stretch>
        </p:blipFill>
        <p:spPr>
          <a:xfrm>
            <a:off x="1582646" y="2157321"/>
            <a:ext cx="5797665" cy="1487703"/>
          </a:xfrm>
          <a:prstGeom prst="rect">
            <a:avLst/>
          </a:prstGeom>
        </p:spPr>
      </p:pic>
      <p:pic>
        <p:nvPicPr>
          <p:cNvPr id="11" name="图片 10"/>
          <p:cNvPicPr/>
          <p:nvPr/>
        </p:nvPicPr>
        <p:blipFill>
          <a:blip r:embed="rId4"/>
          <a:stretch>
            <a:fillRect/>
          </a:stretch>
        </p:blipFill>
        <p:spPr>
          <a:xfrm>
            <a:off x="998088" y="4509120"/>
            <a:ext cx="7141474" cy="1152128"/>
          </a:xfrm>
          <a:prstGeom prst="rect">
            <a:avLst/>
          </a:prstGeom>
        </p:spPr>
      </p:pic>
      <p:sp>
        <p:nvSpPr>
          <p:cNvPr id="12" name="AutoShape 12"/>
          <p:cNvSpPr>
            <a:spLocks noChangeArrowheads="1"/>
          </p:cNvSpPr>
          <p:nvPr/>
        </p:nvSpPr>
        <p:spPr bwMode="auto">
          <a:xfrm rot="4924047" flipV="1">
            <a:off x="7705381" y="4250979"/>
            <a:ext cx="868363" cy="252413"/>
          </a:xfrm>
          <a:prstGeom prst="curvedUpArrow">
            <a:avLst>
              <a:gd name="adj1" fmla="val 75001"/>
              <a:gd name="adj2" fmla="val 149985"/>
              <a:gd name="adj3" fmla="val 33333"/>
            </a:avLst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None/>
            </a:pPr>
            <a:endParaRPr lang="zh-CN" altLang="en-US">
              <a:solidFill>
                <a:srgbClr val="00B0F0"/>
              </a:solidFill>
            </a:endParaRPr>
          </a:p>
        </p:txBody>
      </p:sp>
      <p:sp>
        <p:nvSpPr>
          <p:cNvPr id="24583" name="AutoShape 12"/>
          <p:cNvSpPr>
            <a:spLocks noChangeArrowheads="1"/>
          </p:cNvSpPr>
          <p:nvPr/>
        </p:nvSpPr>
        <p:spPr bwMode="auto">
          <a:xfrm rot="4924047" flipV="1">
            <a:off x="6946128" y="2031112"/>
            <a:ext cx="868363" cy="252413"/>
          </a:xfrm>
          <a:prstGeom prst="curvedUpArrow">
            <a:avLst>
              <a:gd name="adj1" fmla="val 75001"/>
              <a:gd name="adj2" fmla="val 149985"/>
              <a:gd name="adj3" fmla="val 33333"/>
            </a:avLst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None/>
            </a:pPr>
            <a:endParaRPr lang="zh-CN" altLang="en-US">
              <a:solidFill>
                <a:srgbClr val="00B0F0"/>
              </a:solidFill>
            </a:endParaRPr>
          </a:p>
        </p:txBody>
      </p:sp>
    </p:spTree>
    <p:custDataLst>
      <p:tags r:id="rId1"/>
    </p:custData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圆角矩形 18"/>
          <p:cNvSpPr>
            <a:spLocks noChangeArrowheads="1"/>
          </p:cNvSpPr>
          <p:nvPr/>
        </p:nvSpPr>
        <p:spPr bwMode="auto">
          <a:xfrm>
            <a:off x="342900" y="1104578"/>
            <a:ext cx="8602663" cy="1388318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/>
          <a:lstStyle/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3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．单击“时间轴”底部的“播放”按钮来播放动画，会发现第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50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帧和第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60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帧处的形状变化太快。此时可以通过移动第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60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帧这个关键帧来改变动画的变化时间。</a:t>
            </a:r>
            <a:endParaRPr lang="en-US" sz="2000" dirty="0">
              <a:solidFill>
                <a:srgbClr val="125C8A"/>
              </a:solidFill>
              <a:latin typeface="黑体" pitchFamily="49" charset="-122"/>
              <a:ea typeface="黑体" pitchFamily="49" charset="-122"/>
              <a:sym typeface="黑体" pitchFamily="49" charset="-122"/>
            </a:endParaRPr>
          </a:p>
        </p:txBody>
      </p:sp>
      <p:sp>
        <p:nvSpPr>
          <p:cNvPr id="11" name="圆角矩形 10"/>
          <p:cNvSpPr>
            <a:spLocks noChangeArrowheads="1"/>
          </p:cNvSpPr>
          <p:nvPr/>
        </p:nvSpPr>
        <p:spPr bwMode="auto">
          <a:xfrm>
            <a:off x="348098" y="2795874"/>
            <a:ext cx="8602663" cy="1065174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/>
          <a:lstStyle/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4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．选择“形状”图层的第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60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帧，单击并将其拖动到第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80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帧处，如</a:t>
            </a:r>
            <a:r>
              <a:rPr lang="zh-CN" altLang="en-US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图所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示，补间形状变长了，形状变化速度会放慢。</a:t>
            </a:r>
            <a:endParaRPr lang="en-US" sz="2000" dirty="0">
              <a:solidFill>
                <a:srgbClr val="125C8A"/>
              </a:solidFill>
              <a:latin typeface="黑体" pitchFamily="49" charset="-122"/>
              <a:ea typeface="黑体" pitchFamily="49" charset="-122"/>
              <a:sym typeface="黑体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555776" y="0"/>
            <a:ext cx="2755883" cy="70788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000" dirty="0" smtClean="0">
                <a:solidFill>
                  <a:schemeClr val="accent1">
                    <a:lumMod val="50000"/>
                  </a:schemeClr>
                </a:solidFill>
              </a:rPr>
              <a:t>5.4.2</a:t>
            </a:r>
            <a:r>
              <a:rPr lang="zh-CN" altLang="en-US" sz="2000" dirty="0">
                <a:solidFill>
                  <a:schemeClr val="accent1">
                    <a:lumMod val="50000"/>
                  </a:schemeClr>
                </a:solidFill>
              </a:rPr>
              <a:t>为添加的补间</a:t>
            </a:r>
            <a:r>
              <a:rPr lang="zh-CN" altLang="en-US" sz="2000" dirty="0" smtClean="0">
                <a:solidFill>
                  <a:schemeClr val="accent1">
                    <a:lumMod val="50000"/>
                  </a:schemeClr>
                </a:solidFill>
              </a:rPr>
              <a:t>形状</a:t>
            </a:r>
            <a:endParaRPr lang="en-US" altLang="zh-CN" sz="2000" dirty="0" smtClean="0">
              <a:solidFill>
                <a:schemeClr val="accent1">
                  <a:lumMod val="50000"/>
                </a:schemeClr>
              </a:solidFill>
            </a:endParaRPr>
          </a:p>
          <a:p>
            <a:pPr>
              <a:defRPr/>
            </a:pPr>
            <a:r>
              <a:rPr lang="en-US" altLang="zh-CN" sz="20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altLang="zh-CN" sz="2000" dirty="0" smtClean="0">
                <a:solidFill>
                  <a:schemeClr val="accent1">
                    <a:lumMod val="50000"/>
                  </a:schemeClr>
                </a:solidFill>
              </a:rPr>
              <a:t>        </a:t>
            </a:r>
            <a:r>
              <a:rPr lang="zh-CN" altLang="en-US" sz="2000" dirty="0" smtClean="0">
                <a:solidFill>
                  <a:schemeClr val="accent1">
                    <a:lumMod val="50000"/>
                  </a:schemeClr>
                </a:solidFill>
              </a:rPr>
              <a:t>创建</a:t>
            </a:r>
            <a:r>
              <a:rPr lang="zh-CN" altLang="en-US" sz="2000" dirty="0">
                <a:solidFill>
                  <a:schemeClr val="accent1">
                    <a:lumMod val="50000"/>
                  </a:schemeClr>
                </a:solidFill>
              </a:rPr>
              <a:t>形状补间动画</a:t>
            </a:r>
            <a:endParaRPr lang="zh-CN" altLang="en-US" sz="2000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9" name="图片 8"/>
          <p:cNvPicPr/>
          <p:nvPr/>
        </p:nvPicPr>
        <p:blipFill>
          <a:blip r:embed="rId3"/>
          <a:stretch>
            <a:fillRect/>
          </a:stretch>
        </p:blipFill>
        <p:spPr>
          <a:xfrm>
            <a:off x="516056" y="4236054"/>
            <a:ext cx="8256350" cy="1137162"/>
          </a:xfrm>
          <a:prstGeom prst="rect">
            <a:avLst/>
          </a:prstGeom>
        </p:spPr>
      </p:pic>
      <p:sp>
        <p:nvSpPr>
          <p:cNvPr id="25606" name="AutoShape 12"/>
          <p:cNvSpPr>
            <a:spLocks noChangeArrowheads="1"/>
          </p:cNvSpPr>
          <p:nvPr/>
        </p:nvSpPr>
        <p:spPr bwMode="auto">
          <a:xfrm rot="6694804" flipV="1">
            <a:off x="8188228" y="3882029"/>
            <a:ext cx="868362" cy="252412"/>
          </a:xfrm>
          <a:prstGeom prst="curvedUpArrow">
            <a:avLst>
              <a:gd name="adj1" fmla="val 75001"/>
              <a:gd name="adj2" fmla="val 149986"/>
              <a:gd name="adj3" fmla="val 33333"/>
            </a:avLst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None/>
            </a:pPr>
            <a:endParaRPr lang="zh-CN" altLang="en-US">
              <a:solidFill>
                <a:srgbClr val="00B0F0"/>
              </a:solidFill>
            </a:endParaRPr>
          </a:p>
        </p:txBody>
      </p:sp>
    </p:spTree>
    <p:custDataLst>
      <p:tags r:id="rId1"/>
    </p:custData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圆角矩形 18"/>
          <p:cNvSpPr>
            <a:spLocks noChangeArrowheads="1"/>
          </p:cNvSpPr>
          <p:nvPr/>
        </p:nvSpPr>
        <p:spPr bwMode="auto">
          <a:xfrm>
            <a:off x="300550" y="707886"/>
            <a:ext cx="8601075" cy="1296665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/>
          <a:lstStyle/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1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．通过“控制”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&gt;“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循环播放”命令循环播放动画，也可以通过单击“时间轴”底部的“循环播放”按钮来循环播放动画。如</a:t>
            </a:r>
            <a:r>
              <a:rPr lang="zh-CN" altLang="en-US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图所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示，此时会出现一个黑色的中括号图形，这是标记，圈定了循环播放时播放的动画的范围。</a:t>
            </a:r>
            <a:endParaRPr lang="en-US" sz="2000" dirty="0">
              <a:solidFill>
                <a:srgbClr val="125C8A"/>
              </a:solidFill>
              <a:latin typeface="黑体" pitchFamily="49" charset="-122"/>
              <a:ea typeface="黑体" pitchFamily="49" charset="-122"/>
              <a:sym typeface="黑体" pitchFamily="49" charset="-122"/>
            </a:endParaRPr>
          </a:p>
        </p:txBody>
      </p:sp>
      <p:sp>
        <p:nvSpPr>
          <p:cNvPr id="9" name="圆角矩形 8"/>
          <p:cNvSpPr>
            <a:spLocks noChangeArrowheads="1"/>
          </p:cNvSpPr>
          <p:nvPr/>
        </p:nvSpPr>
        <p:spPr bwMode="auto">
          <a:xfrm>
            <a:off x="4868896" y="2132856"/>
            <a:ext cx="3982138" cy="2088232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/>
          <a:lstStyle/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2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．拖动标记使其包含形状补间动画的第一帧到第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100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帧，如</a:t>
            </a:r>
            <a:r>
              <a:rPr lang="zh-CN" altLang="en-US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图所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示。单击“播放”按钮，此时播放头到达第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100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帧后将自动回到第一帧重新播放动画。</a:t>
            </a:r>
            <a:endParaRPr lang="en-US" sz="2000" dirty="0">
              <a:solidFill>
                <a:srgbClr val="125C8A"/>
              </a:solidFill>
              <a:latin typeface="黑体" pitchFamily="49" charset="-122"/>
              <a:ea typeface="黑体" pitchFamily="49" charset="-122"/>
              <a:sym typeface="黑体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339752" y="0"/>
            <a:ext cx="3267241" cy="70788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000" dirty="0" smtClean="0">
                <a:solidFill>
                  <a:schemeClr val="accent1">
                    <a:lumMod val="50000"/>
                  </a:schemeClr>
                </a:solidFill>
              </a:rPr>
              <a:t>5.4.3</a:t>
            </a:r>
            <a:r>
              <a:rPr lang="zh-CN" altLang="en-US" sz="2000" dirty="0">
                <a:solidFill>
                  <a:schemeClr val="accent1">
                    <a:lumMod val="50000"/>
                  </a:schemeClr>
                </a:solidFill>
              </a:rPr>
              <a:t>使用“循环播放”</a:t>
            </a:r>
            <a:r>
              <a:rPr lang="zh-CN" altLang="en-US" sz="2000" dirty="0" smtClean="0">
                <a:solidFill>
                  <a:schemeClr val="accent1">
                    <a:lumMod val="50000"/>
                  </a:schemeClr>
                </a:solidFill>
              </a:rPr>
              <a:t>按钮</a:t>
            </a:r>
            <a:endParaRPr lang="en-US" altLang="zh-CN" sz="2000" dirty="0" smtClean="0">
              <a:solidFill>
                <a:schemeClr val="accent1">
                  <a:lumMod val="50000"/>
                </a:schemeClr>
              </a:solidFill>
            </a:endParaRPr>
          </a:p>
          <a:p>
            <a:pPr>
              <a:defRPr/>
            </a:pPr>
            <a:r>
              <a:rPr lang="en-US" altLang="zh-CN" sz="20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altLang="zh-CN" sz="2000" dirty="0" smtClean="0">
                <a:solidFill>
                  <a:schemeClr val="accent1">
                    <a:lumMod val="50000"/>
                  </a:schemeClr>
                </a:solidFill>
              </a:rPr>
              <a:t>         </a:t>
            </a:r>
            <a:r>
              <a:rPr lang="zh-CN" altLang="en-US" sz="2000" dirty="0" smtClean="0">
                <a:solidFill>
                  <a:schemeClr val="accent1">
                    <a:lumMod val="50000"/>
                  </a:schemeClr>
                </a:solidFill>
              </a:rPr>
              <a:t>预</a:t>
            </a:r>
            <a:r>
              <a:rPr lang="zh-CN" altLang="en-US" sz="2000" dirty="0">
                <a:solidFill>
                  <a:schemeClr val="accent1">
                    <a:lumMod val="50000"/>
                  </a:schemeClr>
                </a:solidFill>
              </a:rPr>
              <a:t>览动画</a:t>
            </a:r>
            <a:endParaRPr lang="zh-CN" altLang="en-US" sz="2000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7" name="图片 6"/>
          <p:cNvPicPr/>
          <p:nvPr/>
        </p:nvPicPr>
        <p:blipFill>
          <a:blip r:embed="rId3"/>
          <a:stretch>
            <a:fillRect/>
          </a:stretch>
        </p:blipFill>
        <p:spPr>
          <a:xfrm>
            <a:off x="382364" y="2132856"/>
            <a:ext cx="4045620" cy="1958828"/>
          </a:xfrm>
          <a:prstGeom prst="rect">
            <a:avLst/>
          </a:prstGeom>
        </p:spPr>
      </p:pic>
      <p:sp>
        <p:nvSpPr>
          <p:cNvPr id="10" name="AutoShape 12"/>
          <p:cNvSpPr>
            <a:spLocks noChangeArrowheads="1"/>
          </p:cNvSpPr>
          <p:nvPr/>
        </p:nvSpPr>
        <p:spPr bwMode="auto">
          <a:xfrm rot="6694804" flipV="1">
            <a:off x="4157663" y="2222674"/>
            <a:ext cx="868362" cy="252412"/>
          </a:xfrm>
          <a:prstGeom prst="curvedUpArrow">
            <a:avLst>
              <a:gd name="adj1" fmla="val 75001"/>
              <a:gd name="adj2" fmla="val 149986"/>
              <a:gd name="adj3" fmla="val 33333"/>
            </a:avLst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None/>
            </a:pPr>
            <a:endParaRPr lang="zh-CN" altLang="en-US">
              <a:solidFill>
                <a:srgbClr val="00B0F0"/>
              </a:solidFill>
            </a:endParaRPr>
          </a:p>
        </p:txBody>
      </p:sp>
      <p:pic>
        <p:nvPicPr>
          <p:cNvPr id="11" name="图片 10"/>
          <p:cNvPicPr/>
          <p:nvPr/>
        </p:nvPicPr>
        <p:blipFill>
          <a:blip r:embed="rId4"/>
          <a:stretch>
            <a:fillRect/>
          </a:stretch>
        </p:blipFill>
        <p:spPr>
          <a:xfrm>
            <a:off x="382364" y="4295549"/>
            <a:ext cx="6120680" cy="933651"/>
          </a:xfrm>
          <a:prstGeom prst="rect">
            <a:avLst/>
          </a:prstGeom>
        </p:spPr>
      </p:pic>
      <p:sp>
        <p:nvSpPr>
          <p:cNvPr id="12" name="圆角矩形 11"/>
          <p:cNvSpPr>
            <a:spLocks noChangeArrowheads="1"/>
          </p:cNvSpPr>
          <p:nvPr/>
        </p:nvSpPr>
        <p:spPr bwMode="auto">
          <a:xfrm>
            <a:off x="300550" y="5445224"/>
            <a:ext cx="8601075" cy="522058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/>
          <a:lstStyle/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3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．取消选择“循环播放”按钮，标记会自动消失。</a:t>
            </a:r>
            <a:endParaRPr lang="en-US" sz="2000" dirty="0">
              <a:solidFill>
                <a:srgbClr val="125C8A"/>
              </a:solidFill>
              <a:latin typeface="黑体" pitchFamily="49" charset="-122"/>
              <a:ea typeface="黑体" pitchFamily="49" charset="-122"/>
              <a:sym typeface="黑体" pitchFamily="49" charset="-122"/>
            </a:endParaRPr>
          </a:p>
        </p:txBody>
      </p:sp>
      <p:sp>
        <p:nvSpPr>
          <p:cNvPr id="13" name="AutoShape 12"/>
          <p:cNvSpPr>
            <a:spLocks noChangeArrowheads="1"/>
          </p:cNvSpPr>
          <p:nvPr/>
        </p:nvSpPr>
        <p:spPr bwMode="auto">
          <a:xfrm rot="6694804" flipV="1">
            <a:off x="6157521" y="4357558"/>
            <a:ext cx="868362" cy="252412"/>
          </a:xfrm>
          <a:prstGeom prst="curvedUpArrow">
            <a:avLst>
              <a:gd name="adj1" fmla="val 75001"/>
              <a:gd name="adj2" fmla="val 149986"/>
              <a:gd name="adj3" fmla="val 33333"/>
            </a:avLst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None/>
            </a:pPr>
            <a:endParaRPr lang="zh-CN" altLang="en-US">
              <a:solidFill>
                <a:srgbClr val="00B0F0"/>
              </a:solidFill>
            </a:endParaRPr>
          </a:p>
        </p:txBody>
      </p:sp>
    </p:spTree>
    <p:custDataLst>
      <p:tags r:id="rId1"/>
    </p:custData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/>
          <p:cNvSpPr txBox="1"/>
          <p:nvPr/>
        </p:nvSpPr>
        <p:spPr>
          <a:xfrm>
            <a:off x="2699792" y="44450"/>
            <a:ext cx="2651688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dirty="0" smtClean="0">
                <a:solidFill>
                  <a:schemeClr val="accent1">
                    <a:lumMod val="50000"/>
                  </a:schemeClr>
                </a:solidFill>
              </a:rPr>
              <a:t>5.5.1</a:t>
            </a: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</a:rPr>
              <a:t>使用形状提示</a:t>
            </a:r>
            <a:endParaRPr lang="zh-CN" altLang="en-US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9" name="圆角矩形 18"/>
          <p:cNvSpPr>
            <a:spLocks noChangeArrowheads="1"/>
          </p:cNvSpPr>
          <p:nvPr/>
        </p:nvSpPr>
        <p:spPr bwMode="auto">
          <a:xfrm>
            <a:off x="282574" y="2060848"/>
            <a:ext cx="8601075" cy="1268012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/>
          <a:lstStyle/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1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．选择“形状”图层的第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1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帧，在菜单栏中选择“修改”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&gt;“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形状”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&gt;“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添加形状提示”命令。此时起始形状提示在“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FLASH”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形状上的某一处显示为带有小写字母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a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的红色圆圈。</a:t>
            </a:r>
            <a:endParaRPr lang="en-US" sz="2000" dirty="0">
              <a:solidFill>
                <a:srgbClr val="125C8A"/>
              </a:solidFill>
              <a:latin typeface="黑体" pitchFamily="49" charset="-122"/>
              <a:ea typeface="黑体" pitchFamily="49" charset="-122"/>
              <a:sym typeface="黑体" pitchFamily="49" charset="-122"/>
            </a:endParaRPr>
          </a:p>
        </p:txBody>
      </p:sp>
      <p:sp>
        <p:nvSpPr>
          <p:cNvPr id="6" name="圆角矩形 5"/>
          <p:cNvSpPr>
            <a:spLocks noChangeArrowheads="1"/>
          </p:cNvSpPr>
          <p:nvPr/>
        </p:nvSpPr>
        <p:spPr bwMode="auto">
          <a:xfrm>
            <a:off x="282574" y="692696"/>
            <a:ext cx="8601075" cy="1080120"/>
          </a:xfrm>
          <a:prstGeom prst="roundRect">
            <a:avLst>
              <a:gd name="adj" fmla="val 16667"/>
            </a:avLst>
          </a:prstGeom>
          <a:solidFill>
            <a:schemeClr val="accent5"/>
          </a:solidFill>
          <a:ln>
            <a:noFill/>
          </a:ln>
        </p:spPr>
        <p:txBody>
          <a:bodyPr/>
          <a:lstStyle/>
          <a:p>
            <a:pPr>
              <a:defRPr/>
            </a:pPr>
            <a:r>
              <a:rPr lang="zh-CN" altLang="en-US" sz="200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     形状</a:t>
            </a:r>
            <a:r>
              <a:rPr lang="zh-CN" altLang="en-US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提示是一个有颜色的实心小圆，上面包含一个小写英文字母（从</a:t>
            </a:r>
            <a:r>
              <a:rPr lang="en-US" altLang="zh-CN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a-z</a:t>
            </a:r>
            <a:r>
              <a:rPr lang="zh-CN" altLang="en-US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），用于识别起始形状和结束形状中的对应点。使用形状提示可以使形状补间动画的变化更加圆滑。</a:t>
            </a:r>
            <a:endParaRPr lang="zh-CN" altLang="en-US" sz="2000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7" name="图片 6"/>
          <p:cNvPicPr/>
          <p:nvPr/>
        </p:nvPicPr>
        <p:blipFill>
          <a:blip r:embed="rId3"/>
          <a:stretch>
            <a:fillRect/>
          </a:stretch>
        </p:blipFill>
        <p:spPr>
          <a:xfrm>
            <a:off x="291969" y="3644790"/>
            <a:ext cx="4815645" cy="1474861"/>
          </a:xfrm>
          <a:prstGeom prst="rect">
            <a:avLst/>
          </a:prstGeom>
        </p:spPr>
      </p:pic>
      <p:sp>
        <p:nvSpPr>
          <p:cNvPr id="27653" name="AutoShape 12"/>
          <p:cNvSpPr>
            <a:spLocks noChangeArrowheads="1"/>
          </p:cNvSpPr>
          <p:nvPr/>
        </p:nvSpPr>
        <p:spPr bwMode="auto">
          <a:xfrm rot="6694804" flipV="1">
            <a:off x="4774910" y="3518583"/>
            <a:ext cx="868363" cy="252412"/>
          </a:xfrm>
          <a:prstGeom prst="curvedUpArrow">
            <a:avLst>
              <a:gd name="adj1" fmla="val 75001"/>
              <a:gd name="adj2" fmla="val 149986"/>
              <a:gd name="adj3" fmla="val 33333"/>
            </a:avLst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None/>
            </a:pPr>
            <a:endParaRPr lang="zh-CN" altLang="en-US">
              <a:solidFill>
                <a:srgbClr val="00B0F0"/>
              </a:solidFill>
            </a:endParaRPr>
          </a:p>
        </p:txBody>
      </p:sp>
      <p:sp>
        <p:nvSpPr>
          <p:cNvPr id="8" name="圆角矩形 7"/>
          <p:cNvSpPr>
            <a:spLocks noChangeArrowheads="1"/>
          </p:cNvSpPr>
          <p:nvPr/>
        </p:nvSpPr>
        <p:spPr bwMode="auto">
          <a:xfrm>
            <a:off x="5486143" y="3644789"/>
            <a:ext cx="3397505" cy="2272306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/>
          <a:lstStyle/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2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．将带字母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a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的红圈移动到“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FLASH”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的字母“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A”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的顶部，也可以根据需要多添加几个形状提示，最多可以添加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26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个形状提示。</a:t>
            </a:r>
            <a:endParaRPr lang="en-US" sz="2000" dirty="0">
              <a:solidFill>
                <a:srgbClr val="125C8A"/>
              </a:solidFill>
              <a:latin typeface="黑体" pitchFamily="49" charset="-122"/>
              <a:ea typeface="黑体" pitchFamily="49" charset="-122"/>
              <a:sym typeface="黑体" pitchFamily="49" charset="-122"/>
            </a:endParaRPr>
          </a:p>
        </p:txBody>
      </p:sp>
    </p:spTree>
    <p:custDataLst>
      <p:tags r:id="rId1"/>
    </p:custData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圆角矩形 18"/>
          <p:cNvSpPr>
            <a:spLocks noChangeArrowheads="1"/>
          </p:cNvSpPr>
          <p:nvPr/>
        </p:nvSpPr>
        <p:spPr bwMode="auto">
          <a:xfrm>
            <a:off x="252412" y="764704"/>
            <a:ext cx="8601075" cy="1727398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/>
          <a:lstStyle/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3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．在第一个补间形状动画处拖动播放头查看效果，会发现形状的变化受到了形状提示的影响。</a:t>
            </a:r>
          </a:p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4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．对于不需要的形状提示，可以通过右键单击该形状提示，在弹出的快捷菜单中选择“删除提示”</a:t>
            </a:r>
            <a:r>
              <a:rPr lang="zh-CN" altLang="en-US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命令。</a:t>
            </a:r>
            <a:endParaRPr lang="zh-CN" altLang="en-US" sz="2000" dirty="0">
              <a:solidFill>
                <a:srgbClr val="125C8A"/>
              </a:solidFill>
              <a:latin typeface="黑体" pitchFamily="49" charset="-122"/>
              <a:ea typeface="黑体" pitchFamily="49" charset="-122"/>
              <a:sym typeface="黑体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699792" y="44450"/>
            <a:ext cx="2651688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dirty="0" smtClean="0">
                <a:solidFill>
                  <a:schemeClr val="accent1">
                    <a:lumMod val="50000"/>
                  </a:schemeClr>
                </a:solidFill>
              </a:rPr>
              <a:t>5.5.1</a:t>
            </a: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</a:rPr>
              <a:t>使用形状提示</a:t>
            </a:r>
            <a:endParaRPr lang="zh-CN" altLang="en-US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6" name="图片 5"/>
          <p:cNvPicPr/>
          <p:nvPr/>
        </p:nvPicPr>
        <p:blipFill rotWithShape="1">
          <a:blip r:embed="rId3"/>
          <a:srcRect l="36941" t="30232" r="42791" b="52035"/>
          <a:stretch/>
        </p:blipFill>
        <p:spPr bwMode="auto">
          <a:xfrm>
            <a:off x="405996" y="3062493"/>
            <a:ext cx="3805963" cy="187220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7" name="云形标注 6"/>
          <p:cNvSpPr/>
          <p:nvPr/>
        </p:nvSpPr>
        <p:spPr>
          <a:xfrm rot="821725">
            <a:off x="4564736" y="2481393"/>
            <a:ext cx="4584761" cy="3530600"/>
          </a:xfrm>
          <a:prstGeom prst="cloudCallout">
            <a:avLst/>
          </a:prstGeom>
          <a:solidFill>
            <a:srgbClr val="4BACC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dirty="0"/>
              <a:t>注意：想要一次性删除所有形状提示，可以通过选择菜单栏中的“修改”</a:t>
            </a:r>
            <a:r>
              <a:rPr lang="en-US" altLang="zh-CN" dirty="0"/>
              <a:t>&gt;“</a:t>
            </a:r>
            <a:r>
              <a:rPr lang="zh-CN" altLang="en-US" dirty="0"/>
              <a:t>形状”</a:t>
            </a:r>
            <a:r>
              <a:rPr lang="en-US" altLang="zh-CN" dirty="0"/>
              <a:t>&gt;“</a:t>
            </a:r>
            <a:r>
              <a:rPr lang="zh-CN" altLang="en-US" dirty="0"/>
              <a:t>删除所有提示”命令，也可以通过右键单击其中一个形状提示，在弹出的快捷菜单中选择“删除所有提示”命令来删除所有的形状提示。</a:t>
            </a:r>
            <a:endParaRPr lang="zh-CN" altLang="en-US" dirty="0"/>
          </a:p>
        </p:txBody>
      </p:sp>
      <p:sp>
        <p:nvSpPr>
          <p:cNvPr id="9" name="AutoShape 12"/>
          <p:cNvSpPr>
            <a:spLocks noChangeArrowheads="1"/>
          </p:cNvSpPr>
          <p:nvPr/>
        </p:nvSpPr>
        <p:spPr bwMode="auto">
          <a:xfrm rot="6694804" flipV="1">
            <a:off x="3777777" y="2635310"/>
            <a:ext cx="868363" cy="252412"/>
          </a:xfrm>
          <a:prstGeom prst="curvedUpArrow">
            <a:avLst>
              <a:gd name="adj1" fmla="val 75001"/>
              <a:gd name="adj2" fmla="val 149986"/>
              <a:gd name="adj3" fmla="val 33333"/>
            </a:avLst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None/>
            </a:pPr>
            <a:endParaRPr lang="zh-CN" altLang="en-US">
              <a:solidFill>
                <a:srgbClr val="00B0F0"/>
              </a:solidFill>
            </a:endParaRPr>
          </a:p>
        </p:txBody>
      </p:sp>
    </p:spTree>
    <p:custDataLst>
      <p:tags r:id="rId1"/>
    </p:custData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/>
          <p:cNvSpPr txBox="1"/>
          <p:nvPr/>
        </p:nvSpPr>
        <p:spPr>
          <a:xfrm>
            <a:off x="2411413" y="44450"/>
            <a:ext cx="3267241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dirty="0" smtClean="0">
                <a:solidFill>
                  <a:schemeClr val="accent1">
                    <a:lumMod val="50000"/>
                  </a:schemeClr>
                </a:solidFill>
              </a:rPr>
              <a:t>5.5.2</a:t>
            </a: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</a:rPr>
              <a:t>使用“颜色”面板</a:t>
            </a:r>
            <a:endParaRPr lang="zh-CN" altLang="en-US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9" name="圆角矩形 18"/>
          <p:cNvSpPr>
            <a:spLocks noChangeArrowheads="1"/>
          </p:cNvSpPr>
          <p:nvPr/>
        </p:nvSpPr>
        <p:spPr bwMode="auto">
          <a:xfrm>
            <a:off x="268795" y="1926235"/>
            <a:ext cx="3792620" cy="2078829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/>
          <a:lstStyle/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1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．在菜单栏中选择“窗口”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&gt;“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颜色”命令打开颜色面板。使用“选择”工具，选择“形状”图层的第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25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帧，单击舞台上的圆形。</a:t>
            </a:r>
            <a:endParaRPr lang="en-US" sz="2000" dirty="0">
              <a:solidFill>
                <a:srgbClr val="125C8A"/>
              </a:solidFill>
              <a:latin typeface="黑体" pitchFamily="49" charset="-122"/>
              <a:ea typeface="黑体" pitchFamily="49" charset="-122"/>
              <a:sym typeface="黑体" pitchFamily="49" charset="-122"/>
            </a:endParaRPr>
          </a:p>
        </p:txBody>
      </p:sp>
      <p:sp>
        <p:nvSpPr>
          <p:cNvPr id="8" name="圆角矩形 7"/>
          <p:cNvSpPr>
            <a:spLocks noChangeArrowheads="1"/>
          </p:cNvSpPr>
          <p:nvPr/>
        </p:nvSpPr>
        <p:spPr bwMode="auto">
          <a:xfrm>
            <a:off x="268795" y="4149080"/>
            <a:ext cx="3869887" cy="1635748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/>
          <a:lstStyle/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2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．在“颜色”面板中选择“线性渐变”选项，可以通过矩形区域下面的颜色滑块选择渐变的</a:t>
            </a:r>
            <a:r>
              <a:rPr lang="zh-CN" altLang="en-US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颜色。</a:t>
            </a:r>
            <a:endParaRPr lang="zh-CN" altLang="en-US" sz="2000" dirty="0">
              <a:solidFill>
                <a:srgbClr val="125C8A"/>
              </a:solidFill>
              <a:latin typeface="黑体" pitchFamily="49" charset="-122"/>
              <a:ea typeface="黑体" pitchFamily="49" charset="-122"/>
              <a:sym typeface="黑体" pitchFamily="49" charset="-122"/>
            </a:endParaRPr>
          </a:p>
        </p:txBody>
      </p:sp>
      <p:sp>
        <p:nvSpPr>
          <p:cNvPr id="5" name="圆角矩形 4"/>
          <p:cNvSpPr>
            <a:spLocks noChangeArrowheads="1"/>
          </p:cNvSpPr>
          <p:nvPr/>
        </p:nvSpPr>
        <p:spPr bwMode="auto">
          <a:xfrm>
            <a:off x="250825" y="908050"/>
            <a:ext cx="8534400" cy="882650"/>
          </a:xfrm>
          <a:prstGeom prst="roundRect">
            <a:avLst>
              <a:gd name="adj" fmla="val 16667"/>
            </a:avLst>
          </a:prstGeom>
          <a:solidFill>
            <a:schemeClr val="accent5"/>
          </a:solidFill>
          <a:ln>
            <a:noFill/>
          </a:ln>
        </p:spPr>
        <p:txBody>
          <a:bodyPr/>
          <a:lstStyle/>
          <a:p>
            <a:pPr>
              <a:defRPr/>
            </a:pPr>
            <a:r>
              <a:rPr lang="zh-CN" altLang="en-US" sz="200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    在</a:t>
            </a:r>
            <a:r>
              <a:rPr lang="zh-CN" altLang="en-US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“属性”面板中设置形状的颜色都是纯色，要想要给形状设置渐变颜色就需要使用到“颜色”面板了。</a:t>
            </a:r>
            <a:endParaRPr lang="zh-CN" altLang="en-US" sz="2000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9" name="图片 8"/>
          <p:cNvPicPr/>
          <p:nvPr/>
        </p:nvPicPr>
        <p:blipFill rotWithShape="1">
          <a:blip r:embed="rId3"/>
          <a:srcRect l="60640" t="6396" b="26744"/>
          <a:stretch/>
        </p:blipFill>
        <p:spPr bwMode="auto">
          <a:xfrm>
            <a:off x="4782772" y="1916832"/>
            <a:ext cx="4002453" cy="382290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9703" name="AutoShape 12"/>
          <p:cNvSpPr>
            <a:spLocks noChangeArrowheads="1"/>
          </p:cNvSpPr>
          <p:nvPr/>
        </p:nvSpPr>
        <p:spPr bwMode="auto">
          <a:xfrm rot="20649236" flipV="1">
            <a:off x="4062994" y="4077329"/>
            <a:ext cx="868362" cy="252412"/>
          </a:xfrm>
          <a:prstGeom prst="curvedUpArrow">
            <a:avLst>
              <a:gd name="adj1" fmla="val 75001"/>
              <a:gd name="adj2" fmla="val 149986"/>
              <a:gd name="adj3" fmla="val 33333"/>
            </a:avLst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None/>
            </a:pPr>
            <a:endParaRPr lang="zh-CN" altLang="en-US">
              <a:solidFill>
                <a:srgbClr val="00B0F0"/>
              </a:solidFill>
            </a:endParaRPr>
          </a:p>
        </p:txBody>
      </p:sp>
    </p:spTree>
    <p:custDataLst>
      <p:tags r:id="rId1"/>
    </p:custData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圆角矩形 18"/>
          <p:cNvSpPr>
            <a:spLocks noChangeArrowheads="1"/>
          </p:cNvSpPr>
          <p:nvPr/>
        </p:nvSpPr>
        <p:spPr bwMode="auto">
          <a:xfrm>
            <a:off x="271100" y="836713"/>
            <a:ext cx="8601075" cy="1440160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/>
          <a:lstStyle/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3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．在“工具”面板中，选择“渐变变形工具”，此时“渐变变形工具”的控制点出现在圆形的左右两边，如</a:t>
            </a:r>
            <a:r>
              <a:rPr lang="zh-CN" altLang="en-US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图所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示。拖动控制点可以改变圆形的颜色渐变。</a:t>
            </a:r>
            <a:endParaRPr lang="zh-CN" altLang="en-US" sz="2000" dirty="0">
              <a:solidFill>
                <a:srgbClr val="125C8A"/>
              </a:solidFill>
              <a:latin typeface="黑体" pitchFamily="49" charset="-122"/>
              <a:ea typeface="黑体" pitchFamily="49" charset="-122"/>
              <a:sym typeface="黑体" pitchFamily="49" charset="-122"/>
            </a:endParaRPr>
          </a:p>
        </p:txBody>
      </p:sp>
      <p:sp>
        <p:nvSpPr>
          <p:cNvPr id="8" name="圆角矩形 7"/>
          <p:cNvSpPr>
            <a:spLocks noChangeArrowheads="1"/>
          </p:cNvSpPr>
          <p:nvPr/>
        </p:nvSpPr>
        <p:spPr bwMode="auto">
          <a:xfrm>
            <a:off x="271100" y="4869160"/>
            <a:ext cx="8602663" cy="936104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/>
          <a:lstStyle/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4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．在本章案例中，不需要设置形状的渐变填充颜色，所以可以通过“历史记录”面板或者“</a:t>
            </a:r>
            <a:r>
              <a:rPr lang="en-US" altLang="zh-CN" sz="2000" dirty="0" err="1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Ctrl+Z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快捷键撤销设置渐变颜色的相关操作。</a:t>
            </a:r>
            <a:endParaRPr lang="zh-CN" altLang="en-US" sz="2000" dirty="0">
              <a:solidFill>
                <a:srgbClr val="125C8A"/>
              </a:solidFill>
              <a:latin typeface="黑体" pitchFamily="49" charset="-122"/>
              <a:ea typeface="黑体" pitchFamily="49" charset="-122"/>
              <a:sym typeface="黑体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411413" y="44450"/>
            <a:ext cx="3267241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dirty="0" smtClean="0">
                <a:solidFill>
                  <a:schemeClr val="accent1">
                    <a:lumMod val="50000"/>
                  </a:schemeClr>
                </a:solidFill>
              </a:rPr>
              <a:t>5.5.2</a:t>
            </a: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</a:rPr>
              <a:t>使用“颜色”面板</a:t>
            </a:r>
            <a:endParaRPr lang="zh-CN" altLang="en-US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7" name="图片 6"/>
          <p:cNvPicPr/>
          <p:nvPr/>
        </p:nvPicPr>
        <p:blipFill>
          <a:blip r:embed="rId3"/>
          <a:stretch>
            <a:fillRect/>
          </a:stretch>
        </p:blipFill>
        <p:spPr>
          <a:xfrm>
            <a:off x="611560" y="2491627"/>
            <a:ext cx="3168352" cy="2278716"/>
          </a:xfrm>
          <a:prstGeom prst="rect">
            <a:avLst/>
          </a:prstGeom>
        </p:spPr>
      </p:pic>
      <p:sp>
        <p:nvSpPr>
          <p:cNvPr id="9" name="AutoShape 12"/>
          <p:cNvSpPr>
            <a:spLocks noChangeArrowheads="1"/>
          </p:cNvSpPr>
          <p:nvPr/>
        </p:nvSpPr>
        <p:spPr bwMode="auto">
          <a:xfrm rot="6443451" flipV="1">
            <a:off x="3323678" y="2365420"/>
            <a:ext cx="868362" cy="252412"/>
          </a:xfrm>
          <a:prstGeom prst="curvedUpArrow">
            <a:avLst>
              <a:gd name="adj1" fmla="val 75001"/>
              <a:gd name="adj2" fmla="val 149986"/>
              <a:gd name="adj3" fmla="val 33333"/>
            </a:avLst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None/>
            </a:pPr>
            <a:endParaRPr lang="zh-CN" altLang="en-US">
              <a:solidFill>
                <a:srgbClr val="00B0F0"/>
              </a:solidFill>
            </a:endParaRPr>
          </a:p>
        </p:txBody>
      </p:sp>
      <p:sp>
        <p:nvSpPr>
          <p:cNvPr id="10" name="云形标注 9"/>
          <p:cNvSpPr/>
          <p:nvPr/>
        </p:nvSpPr>
        <p:spPr>
          <a:xfrm rot="821725">
            <a:off x="5238703" y="2303047"/>
            <a:ext cx="2924680" cy="2252217"/>
          </a:xfrm>
          <a:prstGeom prst="cloudCallout">
            <a:avLst/>
          </a:prstGeom>
          <a:solidFill>
            <a:srgbClr val="4BACC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dirty="0"/>
              <a:t>注意：在“工具”面板中，“渐变变形工具”和“任意变形工具”组合在一起。</a:t>
            </a:r>
            <a:endParaRPr lang="zh-CN" altLang="en-US" dirty="0"/>
          </a:p>
        </p:txBody>
      </p:sp>
    </p:spTree>
    <p:custDataLst>
      <p:tags r:id="rId1"/>
    </p:custData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/>
          <p:cNvSpPr txBox="1"/>
          <p:nvPr/>
        </p:nvSpPr>
        <p:spPr>
          <a:xfrm>
            <a:off x="2700338" y="44450"/>
            <a:ext cx="272702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dirty="0" smtClean="0">
                <a:solidFill>
                  <a:schemeClr val="accent1">
                    <a:lumMod val="50000"/>
                  </a:schemeClr>
                </a:solidFill>
              </a:rPr>
              <a:t>5.6</a:t>
            </a: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</a:rPr>
              <a:t>初识遮罩层动画</a:t>
            </a:r>
            <a:endParaRPr lang="zh-CN" altLang="en-US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7" name="圆角矩形 6"/>
          <p:cNvSpPr>
            <a:spLocks noChangeArrowheads="1"/>
          </p:cNvSpPr>
          <p:nvPr/>
        </p:nvSpPr>
        <p:spPr bwMode="auto">
          <a:xfrm>
            <a:off x="323528" y="1412875"/>
            <a:ext cx="8534400" cy="3240261"/>
          </a:xfrm>
          <a:prstGeom prst="roundRect">
            <a:avLst>
              <a:gd name="adj" fmla="val 16667"/>
            </a:avLst>
          </a:prstGeom>
          <a:solidFill>
            <a:schemeClr val="accent5"/>
          </a:solidFill>
          <a:ln>
            <a:noFill/>
          </a:ln>
        </p:spPr>
        <p:txBody>
          <a:bodyPr/>
          <a:lstStyle/>
          <a:p>
            <a:pPr>
              <a:defRPr/>
            </a:pPr>
            <a:r>
              <a:rPr lang="zh-CN" altLang="en-US" sz="200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    遮</a:t>
            </a:r>
            <a:r>
              <a:rPr lang="zh-CN" altLang="en-US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罩层动画是</a:t>
            </a:r>
            <a:r>
              <a:rPr lang="en-US" altLang="zh-CN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Flash</a:t>
            </a:r>
            <a:r>
              <a:rPr lang="zh-CN" altLang="en-US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中的一种重要的动画类型。在</a:t>
            </a:r>
            <a:r>
              <a:rPr lang="en-US" altLang="zh-CN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Flash</a:t>
            </a:r>
            <a:r>
              <a:rPr lang="zh-CN" altLang="en-US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中，使用遮罩动画可以创建很多特殊的效果。比如漂亮的文字效果，流动的瀑布、荡漾的湖水、探照灯动画、水中倒影动画等。</a:t>
            </a:r>
          </a:p>
          <a:p>
            <a:pPr>
              <a:defRPr/>
            </a:pPr>
            <a:r>
              <a:rPr lang="zh-CN" altLang="en-US" sz="200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    遮</a:t>
            </a:r>
            <a:r>
              <a:rPr lang="zh-CN" altLang="en-US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罩动画是指运用遮罩制作而成的动画，而遮罩主要由遮罩层与被遮罩层构成，遮罩层在被遮罩层的上方。遮罩层决定看到的形状，图形对象在播放时并不显示。被遮罩层决定看到的内容，内容会显示在遮罩层的“形状”中。</a:t>
            </a:r>
          </a:p>
          <a:p>
            <a:pPr>
              <a:defRPr/>
            </a:pPr>
            <a:r>
              <a:rPr lang="zh-CN" altLang="en-US" sz="200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    在</a:t>
            </a:r>
            <a:r>
              <a:rPr lang="zh-CN" altLang="en-US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下面的学习中，我们将同时使用遮罩层动画与动画补间动画，从而创建出更富有想象力和创造力的动画。</a:t>
            </a:r>
            <a:endParaRPr lang="zh-CN" altLang="en-US" sz="2000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custDataLst>
      <p:tags r:id="rId1"/>
    </p:custData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/>
          <p:cNvSpPr txBox="1"/>
          <p:nvPr/>
        </p:nvSpPr>
        <p:spPr>
          <a:xfrm>
            <a:off x="2804153" y="44450"/>
            <a:ext cx="2343911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dirty="0" smtClean="0">
                <a:solidFill>
                  <a:schemeClr val="accent1">
                    <a:lumMod val="50000"/>
                  </a:schemeClr>
                </a:solidFill>
              </a:rPr>
              <a:t>5.7.1</a:t>
            </a: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</a:rPr>
              <a:t>创建遮罩层</a:t>
            </a:r>
            <a:endParaRPr lang="zh-CN" altLang="en-US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7" name="圆角矩形 6"/>
          <p:cNvSpPr>
            <a:spLocks noChangeArrowheads="1"/>
          </p:cNvSpPr>
          <p:nvPr/>
        </p:nvSpPr>
        <p:spPr bwMode="auto">
          <a:xfrm>
            <a:off x="276712" y="692696"/>
            <a:ext cx="8534400" cy="792088"/>
          </a:xfrm>
          <a:prstGeom prst="roundRect">
            <a:avLst>
              <a:gd name="adj" fmla="val 16667"/>
            </a:avLst>
          </a:prstGeom>
          <a:solidFill>
            <a:schemeClr val="accent5"/>
          </a:solidFill>
          <a:ln>
            <a:noFill/>
          </a:ln>
        </p:spPr>
        <p:txBody>
          <a:bodyPr/>
          <a:lstStyle/>
          <a:p>
            <a:pPr>
              <a:defRPr/>
            </a:pPr>
            <a:r>
              <a:rPr lang="zh-CN" altLang="en-US" sz="200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    遮</a:t>
            </a:r>
            <a:r>
              <a:rPr lang="zh-CN" altLang="en-US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罩层中有对象的地方是“透明”的，通过遮罩层中的对象可以看到被遮罩层中的内容</a:t>
            </a:r>
            <a:r>
              <a:rPr lang="zh-CN" altLang="en-US" sz="200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。</a:t>
            </a:r>
            <a:endParaRPr lang="zh-CN" altLang="en-US" sz="2000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" name="圆角矩形 3"/>
          <p:cNvSpPr>
            <a:spLocks noChangeArrowheads="1"/>
          </p:cNvSpPr>
          <p:nvPr/>
        </p:nvSpPr>
        <p:spPr bwMode="auto">
          <a:xfrm>
            <a:off x="288931" y="1680123"/>
            <a:ext cx="8534400" cy="1676869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/>
          <a:lstStyle/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1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．选择“遮罩五角星”图层的第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100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帧，在工具面板中，选择“多角星形工具”。在属性面板中的“工具设置”选项中选择“选项”，在“工具设置”对话框中，设置样式为“星形”，边数为“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5”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。设置填充颜色为“蓝色”，笔触颜色为“无”。</a:t>
            </a:r>
            <a:endParaRPr lang="zh-CN" altLang="en-US" sz="2000" dirty="0">
              <a:solidFill>
                <a:srgbClr val="125C8A"/>
              </a:solidFill>
              <a:latin typeface="黑体" pitchFamily="49" charset="-122"/>
              <a:ea typeface="黑体" pitchFamily="49" charset="-122"/>
              <a:sym typeface="黑体" pitchFamily="49" charset="-122"/>
            </a:endParaRPr>
          </a:p>
          <a:p>
            <a:pPr>
              <a:lnSpc>
                <a:spcPct val="120000"/>
              </a:lnSpc>
              <a:defRPr/>
            </a:pPr>
            <a:endParaRPr lang="zh-CN" altLang="en-US" sz="2000" dirty="0">
              <a:solidFill>
                <a:srgbClr val="125C8A"/>
              </a:solidFill>
              <a:latin typeface="黑体" pitchFamily="49" charset="-122"/>
              <a:ea typeface="黑体" pitchFamily="49" charset="-122"/>
              <a:sym typeface="黑体" pitchFamily="49" charset="-122"/>
            </a:endParaRPr>
          </a:p>
        </p:txBody>
      </p:sp>
      <p:sp>
        <p:nvSpPr>
          <p:cNvPr id="6" name="圆角矩形 5"/>
          <p:cNvSpPr>
            <a:spLocks noChangeArrowheads="1"/>
          </p:cNvSpPr>
          <p:nvPr/>
        </p:nvSpPr>
        <p:spPr bwMode="auto">
          <a:xfrm>
            <a:off x="309992" y="3645024"/>
            <a:ext cx="5414135" cy="1989269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/>
          <a:lstStyle/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2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．在舞台中单击并拖动鼠标绘制一个正五角星，在属性面板中设置宽为“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250”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、高为“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250”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、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X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为“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150”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、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Y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为“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60</a:t>
            </a:r>
            <a:r>
              <a:rPr lang="en-US" altLang="zh-CN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”</a:t>
            </a:r>
            <a:r>
              <a:rPr lang="zh-CN" altLang="en-US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。此时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这个正五角星与“形状”图层第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100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帧处的正五角星重合。</a:t>
            </a:r>
            <a:endParaRPr lang="zh-CN" altLang="en-US" sz="2000" dirty="0">
              <a:solidFill>
                <a:srgbClr val="125C8A"/>
              </a:solidFill>
              <a:latin typeface="黑体" pitchFamily="49" charset="-122"/>
              <a:ea typeface="黑体" pitchFamily="49" charset="-122"/>
              <a:sym typeface="黑体" pitchFamily="49" charset="-122"/>
            </a:endParaRPr>
          </a:p>
        </p:txBody>
      </p:sp>
      <p:pic>
        <p:nvPicPr>
          <p:cNvPr id="8" name="图片 7"/>
          <p:cNvPicPr/>
          <p:nvPr/>
        </p:nvPicPr>
        <p:blipFill>
          <a:blip r:embed="rId3"/>
          <a:stretch>
            <a:fillRect/>
          </a:stretch>
        </p:blipFill>
        <p:spPr>
          <a:xfrm>
            <a:off x="6012160" y="3454655"/>
            <a:ext cx="2736304" cy="2422617"/>
          </a:xfrm>
          <a:prstGeom prst="rect">
            <a:avLst/>
          </a:prstGeom>
        </p:spPr>
      </p:pic>
      <p:sp>
        <p:nvSpPr>
          <p:cNvPr id="9" name="AutoShape 12"/>
          <p:cNvSpPr>
            <a:spLocks noChangeArrowheads="1"/>
          </p:cNvSpPr>
          <p:nvPr/>
        </p:nvSpPr>
        <p:spPr bwMode="auto">
          <a:xfrm rot="20258711" flipV="1">
            <a:off x="5379459" y="3461320"/>
            <a:ext cx="868362" cy="252412"/>
          </a:xfrm>
          <a:prstGeom prst="curvedUpArrow">
            <a:avLst>
              <a:gd name="adj1" fmla="val 75001"/>
              <a:gd name="adj2" fmla="val 149986"/>
              <a:gd name="adj3" fmla="val 33333"/>
            </a:avLst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None/>
            </a:pPr>
            <a:endParaRPr lang="zh-CN" altLang="en-US">
              <a:solidFill>
                <a:srgbClr val="00B0F0"/>
              </a:solidFill>
            </a:endParaRPr>
          </a:p>
        </p:txBody>
      </p:sp>
    </p:spTree>
    <p:custDataLst>
      <p:tags r:id="rId1"/>
    </p:custData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804153" y="44450"/>
            <a:ext cx="2343911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dirty="0" smtClean="0">
                <a:solidFill>
                  <a:schemeClr val="accent1">
                    <a:lumMod val="50000"/>
                  </a:schemeClr>
                </a:solidFill>
              </a:rPr>
              <a:t>5.7.1</a:t>
            </a: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</a:rPr>
              <a:t>创建遮罩层</a:t>
            </a:r>
            <a:endParaRPr lang="zh-CN" altLang="en-US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8" name="圆角矩形 7"/>
          <p:cNvSpPr>
            <a:spLocks noChangeArrowheads="1"/>
          </p:cNvSpPr>
          <p:nvPr/>
        </p:nvSpPr>
        <p:spPr bwMode="auto">
          <a:xfrm>
            <a:off x="247868" y="840909"/>
            <a:ext cx="5487126" cy="4892347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/>
          <a:lstStyle/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3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．右键单击“遮罩五角星”图层，在弹出的快捷菜单选项中选择“遮罩层”</a:t>
            </a:r>
            <a:r>
              <a:rPr lang="zh-CN" altLang="en-US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命令，这样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可以直接将“一般图层”转化为“遮罩”图层。还可以通过右键单击“遮罩五角星”图层，在弹出的快捷菜单选项中选择“属性”命令（或者在菜单栏中选择“修改”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&gt;“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时间轴”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&gt;“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图层属性”命令，又或者双击“遮罩五角星”图层名称前面的图标），在弹出的“图层属性”对话框中的“类型”选项下选择“遮罩层”</a:t>
            </a:r>
            <a:r>
              <a:rPr lang="zh-CN" altLang="en-US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，单击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“确定”按钮。此时遮罩层下方的图层会自动缩进，成为被遮罩层。</a:t>
            </a:r>
            <a:endParaRPr lang="zh-CN" altLang="en-US" sz="2000" dirty="0">
              <a:solidFill>
                <a:srgbClr val="125C8A"/>
              </a:solidFill>
              <a:latin typeface="黑体" pitchFamily="49" charset="-122"/>
              <a:ea typeface="黑体" pitchFamily="49" charset="-122"/>
              <a:sym typeface="黑体" pitchFamily="49" charset="-122"/>
            </a:endParaRPr>
          </a:p>
        </p:txBody>
      </p:sp>
      <p:pic>
        <p:nvPicPr>
          <p:cNvPr id="9" name="图片 8"/>
          <p:cNvPicPr/>
          <p:nvPr/>
        </p:nvPicPr>
        <p:blipFill rotWithShape="1">
          <a:blip r:embed="rId3"/>
          <a:srcRect l="2779" t="35372" r="76300" b="22093"/>
          <a:stretch/>
        </p:blipFill>
        <p:spPr bwMode="auto">
          <a:xfrm>
            <a:off x="6161089" y="758514"/>
            <a:ext cx="2448272" cy="279876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0" name="云形标注 9"/>
          <p:cNvSpPr/>
          <p:nvPr/>
        </p:nvSpPr>
        <p:spPr>
          <a:xfrm rot="821725">
            <a:off x="5935838" y="3734145"/>
            <a:ext cx="2898775" cy="2044700"/>
          </a:xfrm>
          <a:prstGeom prst="cloudCallout">
            <a:avLst/>
          </a:prstGeom>
          <a:solidFill>
            <a:srgbClr val="4BACC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dirty="0"/>
              <a:t>注意：在</a:t>
            </a:r>
            <a:r>
              <a:rPr lang="en-US" altLang="zh-CN" dirty="0"/>
              <a:t>Flash</a:t>
            </a:r>
            <a:r>
              <a:rPr lang="zh-CN" altLang="en-US" dirty="0"/>
              <a:t>中，没有专门的创建遮罩层的按钮，遮罩层是由普通图层转化而来</a:t>
            </a:r>
            <a:r>
              <a:rPr lang="zh-CN" altLang="zh-CN" dirty="0" smtClean="0"/>
              <a:t>。</a:t>
            </a:r>
            <a:endParaRPr lang="zh-CN" altLang="zh-CN" dirty="0"/>
          </a:p>
        </p:txBody>
      </p:sp>
      <p:sp>
        <p:nvSpPr>
          <p:cNvPr id="11" name="AutoShape 12"/>
          <p:cNvSpPr>
            <a:spLocks noChangeArrowheads="1"/>
          </p:cNvSpPr>
          <p:nvPr/>
        </p:nvSpPr>
        <p:spPr bwMode="auto">
          <a:xfrm rot="20258711" flipV="1">
            <a:off x="5379458" y="714704"/>
            <a:ext cx="868362" cy="252412"/>
          </a:xfrm>
          <a:prstGeom prst="curvedUpArrow">
            <a:avLst>
              <a:gd name="adj1" fmla="val 75001"/>
              <a:gd name="adj2" fmla="val 149986"/>
              <a:gd name="adj3" fmla="val 33333"/>
            </a:avLst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None/>
            </a:pPr>
            <a:endParaRPr lang="zh-CN" altLang="en-US">
              <a:solidFill>
                <a:srgbClr val="00B0F0"/>
              </a:solidFill>
            </a:endParaRPr>
          </a:p>
        </p:txBody>
      </p:sp>
    </p:spTree>
    <p:custDataLst>
      <p:tags r:id="rId1"/>
    </p:custData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Box 2"/>
          <p:cNvSpPr txBox="1">
            <a:spLocks noChangeArrowheads="1"/>
          </p:cNvSpPr>
          <p:nvPr/>
        </p:nvSpPr>
        <p:spPr bwMode="auto">
          <a:xfrm>
            <a:off x="395288" y="908050"/>
            <a:ext cx="8137525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Wingdings" pitchFamily="2" charset="2"/>
              <a:buChar char="u"/>
              <a:defRPr/>
            </a:pPr>
            <a:r>
              <a:rPr lang="zh-CN" altLang="en-US" sz="2000" dirty="0">
                <a:solidFill>
                  <a:schemeClr val="accent5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本章范例中，该动画是一个不同图形相互转化的案例，上面会介绍一些基本图形的转化，比如文字转化为圆，圆转化为四角星，四角星转化为正方形等等</a:t>
            </a:r>
            <a:r>
              <a:rPr lang="zh-CN" altLang="en-US" sz="2000" dirty="0" smtClean="0">
                <a:solidFill>
                  <a:schemeClr val="accent5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en-US" altLang="zh-CN" sz="2000" dirty="0" smtClean="0">
              <a:solidFill>
                <a:schemeClr val="accent5">
                  <a:lumMod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buFont typeface="Wingdings" pitchFamily="2" charset="2"/>
              <a:buChar char="u"/>
              <a:defRPr/>
            </a:pPr>
            <a:r>
              <a:rPr lang="zh-CN" altLang="en-US" sz="2000" dirty="0" smtClean="0">
                <a:solidFill>
                  <a:schemeClr val="accent5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在</a:t>
            </a:r>
            <a:r>
              <a:rPr lang="zh-CN" altLang="en-US" sz="2000" dirty="0">
                <a:solidFill>
                  <a:schemeClr val="accent5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本章，你将掌握形状补间动画和遮罩动画的原理和制作方法，学习使用形状提示美化形状，使用“颜色面板”修改补间形状的颜色以及学习创建遮罩层与被遮罩层。</a:t>
            </a:r>
            <a:endParaRPr lang="zh-CN" altLang="zh-CN" sz="2000" dirty="0" smtClean="0">
              <a:solidFill>
                <a:schemeClr val="accent5">
                  <a:lumMod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 1"/>
          <p:cNvSpPr>
            <a:spLocks noChangeArrowheads="1"/>
          </p:cNvSpPr>
          <p:nvPr/>
        </p:nvSpPr>
        <p:spPr bwMode="auto">
          <a:xfrm>
            <a:off x="5580063" y="0"/>
            <a:ext cx="3563937" cy="5842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 typeface="Arial" pitchFamily="34" charset="0"/>
              <a:buNone/>
              <a:defRPr/>
            </a:pPr>
            <a:endParaRPr lang="zh-CN" altLang="en-US" sz="1800" smtClean="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8196" name="矩形 2"/>
          <p:cNvSpPr>
            <a:spLocks noChangeArrowheads="1"/>
          </p:cNvSpPr>
          <p:nvPr/>
        </p:nvSpPr>
        <p:spPr bwMode="auto">
          <a:xfrm>
            <a:off x="0" y="0"/>
            <a:ext cx="1258888" cy="584200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charset="0"/>
              <a:buNone/>
            </a:pPr>
            <a:endParaRPr lang="zh-CN" altLang="en-US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7" name="矩形 3"/>
          <p:cNvSpPr>
            <a:spLocks noChangeArrowheads="1"/>
          </p:cNvSpPr>
          <p:nvPr/>
        </p:nvSpPr>
        <p:spPr bwMode="auto">
          <a:xfrm>
            <a:off x="1322388" y="0"/>
            <a:ext cx="585787" cy="5842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 typeface="Arial" pitchFamily="34" charset="0"/>
              <a:buNone/>
              <a:defRPr/>
            </a:pPr>
            <a:endParaRPr lang="zh-CN" altLang="en-US" sz="1800" smtClean="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8" name="矩形 4"/>
          <p:cNvSpPr>
            <a:spLocks noChangeArrowheads="1"/>
          </p:cNvSpPr>
          <p:nvPr/>
        </p:nvSpPr>
        <p:spPr bwMode="auto">
          <a:xfrm>
            <a:off x="1979613" y="0"/>
            <a:ext cx="288925" cy="5842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 typeface="Arial" pitchFamily="34" charset="0"/>
              <a:buNone/>
              <a:defRPr/>
            </a:pPr>
            <a:endParaRPr lang="zh-CN" altLang="en-US" sz="1800" smtClean="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901950" y="85725"/>
            <a:ext cx="2030413" cy="4619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</a:rPr>
              <a:t>本章案例介绍</a:t>
            </a:r>
          </a:p>
        </p:txBody>
      </p:sp>
      <p:pic>
        <p:nvPicPr>
          <p:cNvPr id="10" name="图片 9"/>
          <p:cNvPicPr/>
          <p:nvPr/>
        </p:nvPicPr>
        <p:blipFill>
          <a:blip r:embed="rId3"/>
          <a:stretch>
            <a:fillRect/>
          </a:stretch>
        </p:blipFill>
        <p:spPr>
          <a:xfrm>
            <a:off x="2369798" y="2847042"/>
            <a:ext cx="4188504" cy="304607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>
    <p:fade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>
            <a:spLocks noChangeArrowheads="1"/>
          </p:cNvSpPr>
          <p:nvPr/>
        </p:nvSpPr>
        <p:spPr bwMode="auto">
          <a:xfrm>
            <a:off x="229797" y="1412776"/>
            <a:ext cx="4630235" cy="2536314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/>
          <a:lstStyle/>
          <a:p>
            <a:pPr>
              <a:lnSpc>
                <a:spcPct val="120000"/>
              </a:lnSpc>
              <a:defRPr/>
            </a:pPr>
            <a:r>
              <a:rPr lang="en-US" altLang="zh-CN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1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．选择“文字（大）”图层的第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100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帧，在工具面板中，选择“文本工具”。在属性面板中选择“静态文本”选项，设置系列为“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Times New Roman”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，大小为“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110”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，颜色为“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#FFCC33”</a:t>
            </a:r>
            <a:r>
              <a:rPr lang="zh-CN" altLang="en-US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。</a:t>
            </a:r>
            <a:endParaRPr lang="zh-CN" altLang="en-US" sz="2000" dirty="0">
              <a:solidFill>
                <a:srgbClr val="125C8A"/>
              </a:solidFill>
              <a:latin typeface="黑体" pitchFamily="49" charset="-122"/>
              <a:ea typeface="黑体" pitchFamily="49" charset="-122"/>
              <a:sym typeface="黑体" pitchFamily="49" charset="-122"/>
            </a:endParaRPr>
          </a:p>
          <a:p>
            <a:pPr>
              <a:lnSpc>
                <a:spcPct val="120000"/>
              </a:lnSpc>
              <a:defRPr/>
            </a:pPr>
            <a:endParaRPr lang="zh-CN" altLang="en-US" sz="2000" dirty="0">
              <a:solidFill>
                <a:srgbClr val="125C8A"/>
              </a:solidFill>
              <a:latin typeface="黑体" pitchFamily="49" charset="-122"/>
              <a:ea typeface="黑体" pitchFamily="49" charset="-122"/>
              <a:sym typeface="黑体" pitchFamily="49" charset="-122"/>
            </a:endParaRPr>
          </a:p>
          <a:p>
            <a:pPr>
              <a:lnSpc>
                <a:spcPct val="120000"/>
              </a:lnSpc>
              <a:defRPr/>
            </a:pPr>
            <a:endParaRPr lang="zh-CN" altLang="en-US" sz="2000" dirty="0">
              <a:solidFill>
                <a:srgbClr val="125C8A"/>
              </a:solidFill>
              <a:latin typeface="黑体" pitchFamily="49" charset="-122"/>
              <a:ea typeface="黑体" pitchFamily="49" charset="-122"/>
              <a:sym typeface="黑体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699792" y="44450"/>
            <a:ext cx="2651688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dirty="0" smtClean="0">
                <a:solidFill>
                  <a:schemeClr val="accent1">
                    <a:lumMod val="50000"/>
                  </a:schemeClr>
                </a:solidFill>
              </a:rPr>
              <a:t>5.7.2</a:t>
            </a:r>
            <a:r>
              <a:rPr lang="zh-CN" altLang="en-US" sz="2400" dirty="0" smtClean="0">
                <a:solidFill>
                  <a:schemeClr val="accent1">
                    <a:lumMod val="50000"/>
                  </a:schemeClr>
                </a:solidFill>
              </a:rPr>
              <a:t>创建</a:t>
            </a: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</a:rPr>
              <a:t>被遮罩层</a:t>
            </a:r>
            <a:endParaRPr lang="zh-CN" altLang="en-US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6" name="圆角矩形 5"/>
          <p:cNvSpPr>
            <a:spLocks noChangeArrowheads="1"/>
          </p:cNvSpPr>
          <p:nvPr/>
        </p:nvSpPr>
        <p:spPr bwMode="auto">
          <a:xfrm>
            <a:off x="276712" y="692696"/>
            <a:ext cx="8534400" cy="504056"/>
          </a:xfrm>
          <a:prstGeom prst="roundRect">
            <a:avLst>
              <a:gd name="adj" fmla="val 16667"/>
            </a:avLst>
          </a:prstGeom>
          <a:solidFill>
            <a:schemeClr val="accent5"/>
          </a:solidFill>
          <a:ln>
            <a:noFill/>
          </a:ln>
        </p:spPr>
        <p:txBody>
          <a:bodyPr/>
          <a:lstStyle/>
          <a:p>
            <a:pPr>
              <a:defRPr/>
            </a:pPr>
            <a:r>
              <a:rPr lang="zh-CN" altLang="en-US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被遮罩层上的对象可以透过遮罩层上的对象显示出来。</a:t>
            </a:r>
            <a:endParaRPr lang="zh-CN" altLang="en-US" sz="2000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7" name="图片 6"/>
          <p:cNvPicPr/>
          <p:nvPr/>
        </p:nvPicPr>
        <p:blipFill>
          <a:blip r:embed="rId4"/>
          <a:stretch>
            <a:fillRect/>
          </a:stretch>
        </p:blipFill>
        <p:spPr>
          <a:xfrm>
            <a:off x="5292080" y="1268760"/>
            <a:ext cx="2850097" cy="2756552"/>
          </a:xfrm>
          <a:prstGeom prst="rect">
            <a:avLst/>
          </a:prstGeom>
        </p:spPr>
      </p:pic>
      <p:sp>
        <p:nvSpPr>
          <p:cNvPr id="8" name="AutoShape 12"/>
          <p:cNvSpPr>
            <a:spLocks noChangeArrowheads="1"/>
          </p:cNvSpPr>
          <p:nvPr/>
        </p:nvSpPr>
        <p:spPr bwMode="auto">
          <a:xfrm rot="20258711" flipV="1">
            <a:off x="4559283" y="1358579"/>
            <a:ext cx="868362" cy="252412"/>
          </a:xfrm>
          <a:prstGeom prst="curvedUpArrow">
            <a:avLst>
              <a:gd name="adj1" fmla="val 75001"/>
              <a:gd name="adj2" fmla="val 149986"/>
              <a:gd name="adj3" fmla="val 33333"/>
            </a:avLst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None/>
            </a:pPr>
            <a:endParaRPr lang="zh-CN" altLang="en-US">
              <a:solidFill>
                <a:srgbClr val="00B0F0"/>
              </a:solidFill>
            </a:endParaRPr>
          </a:p>
        </p:txBody>
      </p:sp>
      <p:sp>
        <p:nvSpPr>
          <p:cNvPr id="10" name="圆角矩形 9"/>
          <p:cNvSpPr>
            <a:spLocks noChangeArrowheads="1"/>
          </p:cNvSpPr>
          <p:nvPr/>
        </p:nvSpPr>
        <p:spPr bwMode="auto">
          <a:xfrm>
            <a:off x="276712" y="4205054"/>
            <a:ext cx="8534400" cy="1744226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/>
          <a:lstStyle/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2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．在舞台中单击鼠标，添加文本“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FLASH”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，在属性面板中设置位置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X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为“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600”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，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Y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为“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150”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。</a:t>
            </a:r>
          </a:p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3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． 选择“文字（大）”图层的第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180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帧，按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F6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插入关键帧。在属性面板中设置文本“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FLASH”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的位置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X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为“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-350”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，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Y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为“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150”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。</a:t>
            </a:r>
          </a:p>
          <a:p>
            <a:pPr>
              <a:lnSpc>
                <a:spcPct val="120000"/>
              </a:lnSpc>
              <a:defRPr/>
            </a:pPr>
            <a:endParaRPr lang="zh-CN" altLang="en-US" sz="2000" dirty="0">
              <a:solidFill>
                <a:srgbClr val="125C8A"/>
              </a:solidFill>
              <a:latin typeface="黑体" pitchFamily="49" charset="-122"/>
              <a:ea typeface="黑体" pitchFamily="49" charset="-122"/>
              <a:sym typeface="黑体" pitchFamily="49" charset="-122"/>
            </a:endParaRPr>
          </a:p>
          <a:p>
            <a:pPr>
              <a:lnSpc>
                <a:spcPct val="120000"/>
              </a:lnSpc>
              <a:defRPr/>
            </a:pPr>
            <a:endParaRPr lang="zh-CN" altLang="en-US" sz="2000" dirty="0">
              <a:solidFill>
                <a:srgbClr val="125C8A"/>
              </a:solidFill>
              <a:latin typeface="黑体" pitchFamily="49" charset="-122"/>
              <a:ea typeface="黑体" pitchFamily="49" charset="-122"/>
              <a:sym typeface="黑体" pitchFamily="49" charset="-122"/>
            </a:endParaRPr>
          </a:p>
        </p:txBody>
      </p:sp>
    </p:spTree>
    <p:custDataLst>
      <p:tags r:id="rId1"/>
    </p:custData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699792" y="44450"/>
            <a:ext cx="2651688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dirty="0" smtClean="0">
                <a:solidFill>
                  <a:schemeClr val="accent1">
                    <a:lumMod val="50000"/>
                  </a:schemeClr>
                </a:solidFill>
              </a:rPr>
              <a:t>5.7.2</a:t>
            </a:r>
            <a:r>
              <a:rPr lang="zh-CN" altLang="en-US" sz="2400" dirty="0" smtClean="0">
                <a:solidFill>
                  <a:schemeClr val="accent1">
                    <a:lumMod val="50000"/>
                  </a:schemeClr>
                </a:solidFill>
              </a:rPr>
              <a:t>创建</a:t>
            </a: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</a:rPr>
              <a:t>被遮罩层</a:t>
            </a:r>
            <a:endParaRPr lang="zh-CN" altLang="en-US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9" name="圆角矩形 8"/>
          <p:cNvSpPr>
            <a:spLocks noChangeArrowheads="1"/>
          </p:cNvSpPr>
          <p:nvPr/>
        </p:nvSpPr>
        <p:spPr bwMode="auto">
          <a:xfrm>
            <a:off x="420678" y="836712"/>
            <a:ext cx="7870595" cy="2088232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/>
          <a:lstStyle/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4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．单击第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100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帧和第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180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帧之间的任意一帧，单击鼠标右键，在弹出的快捷菜单中选择“创建传统补间”命令，如</a:t>
            </a:r>
            <a:r>
              <a:rPr lang="zh-CN" altLang="en-US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图所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示，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FLASH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将在两个关键帧之间创建传统补间，用黑色箭头表示，并且会自动将第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100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帧和第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180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帧上的文本“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FLASH”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转换为两个元件，名称为“补间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1”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和“补间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2”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。</a:t>
            </a:r>
            <a:endParaRPr lang="zh-CN" altLang="en-US" sz="2000" dirty="0">
              <a:solidFill>
                <a:srgbClr val="125C8A"/>
              </a:solidFill>
              <a:latin typeface="黑体" pitchFamily="49" charset="-122"/>
              <a:ea typeface="黑体" pitchFamily="49" charset="-122"/>
              <a:sym typeface="黑体" pitchFamily="49" charset="-122"/>
            </a:endParaRPr>
          </a:p>
          <a:p>
            <a:pPr>
              <a:lnSpc>
                <a:spcPct val="120000"/>
              </a:lnSpc>
              <a:defRPr/>
            </a:pPr>
            <a:endParaRPr lang="zh-CN" altLang="en-US" sz="2000" dirty="0">
              <a:solidFill>
                <a:srgbClr val="125C8A"/>
              </a:solidFill>
              <a:latin typeface="黑体" pitchFamily="49" charset="-122"/>
              <a:ea typeface="黑体" pitchFamily="49" charset="-122"/>
              <a:sym typeface="黑体" pitchFamily="49" charset="-122"/>
            </a:endParaRPr>
          </a:p>
        </p:txBody>
      </p:sp>
      <p:pic>
        <p:nvPicPr>
          <p:cNvPr id="10" name="图片 9"/>
          <p:cNvPicPr/>
          <p:nvPr/>
        </p:nvPicPr>
        <p:blipFill rotWithShape="1">
          <a:blip r:embed="rId4"/>
          <a:srcRect l="2942" r="24813" b="20349"/>
          <a:stretch/>
        </p:blipFill>
        <p:spPr bwMode="auto">
          <a:xfrm>
            <a:off x="2105140" y="3102525"/>
            <a:ext cx="4536504" cy="281224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1" name="AutoShape 12"/>
          <p:cNvSpPr>
            <a:spLocks noChangeArrowheads="1"/>
          </p:cNvSpPr>
          <p:nvPr/>
        </p:nvSpPr>
        <p:spPr bwMode="auto">
          <a:xfrm rot="6276784" flipV="1">
            <a:off x="6378767" y="3007938"/>
            <a:ext cx="868362" cy="252412"/>
          </a:xfrm>
          <a:prstGeom prst="curvedUpArrow">
            <a:avLst>
              <a:gd name="adj1" fmla="val 75001"/>
              <a:gd name="adj2" fmla="val 149986"/>
              <a:gd name="adj3" fmla="val 33333"/>
            </a:avLst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None/>
            </a:pPr>
            <a:endParaRPr lang="zh-CN" altLang="en-US">
              <a:solidFill>
                <a:srgbClr val="00B0F0"/>
              </a:solidFill>
            </a:endParaRPr>
          </a:p>
        </p:txBody>
      </p:sp>
    </p:spTree>
    <p:custDataLst>
      <p:tags r:id="rId1"/>
    </p:custData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>
            <a:spLocks noChangeArrowheads="1"/>
          </p:cNvSpPr>
          <p:nvPr/>
        </p:nvSpPr>
        <p:spPr bwMode="auto">
          <a:xfrm>
            <a:off x="402681" y="1844824"/>
            <a:ext cx="2657151" cy="2677338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/>
          <a:lstStyle/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5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．在创建遮罩层时，由于“文字（大）”图层自动缩进成了“被遮罩层”，所以此处不用再创建被遮罩层了。</a:t>
            </a:r>
            <a:endParaRPr lang="zh-CN" altLang="en-US" sz="2000" dirty="0">
              <a:solidFill>
                <a:srgbClr val="125C8A"/>
              </a:solidFill>
              <a:latin typeface="黑体" pitchFamily="49" charset="-122"/>
              <a:ea typeface="黑体" pitchFamily="49" charset="-122"/>
              <a:sym typeface="黑体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699792" y="44450"/>
            <a:ext cx="2651688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dirty="0" smtClean="0">
                <a:solidFill>
                  <a:schemeClr val="accent1">
                    <a:lumMod val="50000"/>
                  </a:schemeClr>
                </a:solidFill>
              </a:rPr>
              <a:t>5.7.2</a:t>
            </a:r>
            <a:r>
              <a:rPr lang="zh-CN" altLang="en-US" sz="2400" dirty="0" smtClean="0">
                <a:solidFill>
                  <a:schemeClr val="accent1">
                    <a:lumMod val="50000"/>
                  </a:schemeClr>
                </a:solidFill>
              </a:rPr>
              <a:t>创建</a:t>
            </a: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</a:rPr>
              <a:t>被遮罩层</a:t>
            </a:r>
            <a:endParaRPr lang="zh-CN" altLang="en-US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8" name="云形标注 7"/>
          <p:cNvSpPr/>
          <p:nvPr/>
        </p:nvSpPr>
        <p:spPr>
          <a:xfrm rot="821725">
            <a:off x="3558892" y="480813"/>
            <a:ext cx="5486569" cy="4874600"/>
          </a:xfrm>
          <a:prstGeom prst="cloudCallout">
            <a:avLst/>
          </a:prstGeom>
          <a:solidFill>
            <a:srgbClr val="4BACC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dirty="0"/>
              <a:t>注意：如果被遮罩层没有自动缩进，可以直接将被遮罩图层拖拽到遮罩图层的下方，也可以通过右键单击被遮罩图层，在弹出的快捷菜单选项中选择“属性”命令（或者在菜单栏中选择“修改”</a:t>
            </a:r>
            <a:r>
              <a:rPr lang="en-US" altLang="zh-CN" dirty="0"/>
              <a:t>&gt;“</a:t>
            </a:r>
            <a:r>
              <a:rPr lang="zh-CN" altLang="en-US" dirty="0"/>
              <a:t>时间轴”</a:t>
            </a:r>
            <a:r>
              <a:rPr lang="en-US" altLang="zh-CN" dirty="0"/>
              <a:t>&gt;“</a:t>
            </a:r>
            <a:r>
              <a:rPr lang="zh-CN" altLang="en-US" dirty="0"/>
              <a:t>图层属性”命令，又或者双击被遮罩图层名称前面的图标），在弹出的“图层属性”对话框中的“类型”选项下选择“被遮罩层”。单击“确定”按钮。此时被遮罩图层将被缩进</a:t>
            </a:r>
            <a:r>
              <a:rPr lang="zh-CN" altLang="zh-CN" dirty="0" smtClean="0"/>
              <a:t>。</a:t>
            </a:r>
            <a:endParaRPr lang="zh-CN" altLang="zh-CN" dirty="0"/>
          </a:p>
        </p:txBody>
      </p:sp>
    </p:spTree>
    <p:custDataLst>
      <p:tags r:id="rId1"/>
    </p:custData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>
            <a:spLocks noChangeArrowheads="1"/>
          </p:cNvSpPr>
          <p:nvPr/>
        </p:nvSpPr>
        <p:spPr bwMode="auto">
          <a:xfrm>
            <a:off x="432192" y="1124744"/>
            <a:ext cx="3131696" cy="4198132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/>
          <a:lstStyle/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6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．单击“时间轴”底部的“播放”按钮来播放动画，会发现遮罩效果并没体现出来，可以锁定“遮罩五角星”遮罩层和“文字（大）”被遮罩层，此时可以看到文本“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FLASH”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只会在经过“五角星”时显示出来。</a:t>
            </a:r>
            <a:endParaRPr lang="zh-CN" altLang="en-US" sz="2000" dirty="0">
              <a:solidFill>
                <a:srgbClr val="125C8A"/>
              </a:solidFill>
              <a:latin typeface="黑体" pitchFamily="49" charset="-122"/>
              <a:ea typeface="黑体" pitchFamily="49" charset="-122"/>
              <a:sym typeface="黑体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699792" y="44450"/>
            <a:ext cx="2651688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dirty="0" smtClean="0">
                <a:solidFill>
                  <a:schemeClr val="accent1">
                    <a:lumMod val="50000"/>
                  </a:schemeClr>
                </a:solidFill>
              </a:rPr>
              <a:t>5.7.2</a:t>
            </a:r>
            <a:r>
              <a:rPr lang="zh-CN" altLang="en-US" sz="2400" dirty="0" smtClean="0">
                <a:solidFill>
                  <a:schemeClr val="accent1">
                    <a:lumMod val="50000"/>
                  </a:schemeClr>
                </a:solidFill>
              </a:rPr>
              <a:t>创建</a:t>
            </a: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</a:rPr>
              <a:t>被遮罩层</a:t>
            </a:r>
            <a:endParaRPr lang="zh-CN" altLang="en-US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8" name="云形标注 7"/>
          <p:cNvSpPr/>
          <p:nvPr/>
        </p:nvSpPr>
        <p:spPr>
          <a:xfrm rot="821725">
            <a:off x="3973892" y="1169364"/>
            <a:ext cx="4507501" cy="4004737"/>
          </a:xfrm>
          <a:prstGeom prst="cloudCallout">
            <a:avLst/>
          </a:prstGeom>
          <a:solidFill>
            <a:srgbClr val="4BACC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dirty="0"/>
              <a:t>注意：在遮罩动画制作过程中，有时候需要遮罩层的形状，但是如果遮罩层上的所有内容都显示出来又会遮挡我们的视线，影响在被遮罩层中的创作，此时可以按下遮罩层的“显示图层轮廓”按钮，只显示遮罩层上的对象的外部轮廓</a:t>
            </a:r>
            <a:r>
              <a:rPr lang="zh-CN" altLang="zh-CN" dirty="0" smtClean="0"/>
              <a:t>。</a:t>
            </a:r>
            <a:endParaRPr lang="zh-CN" altLang="zh-CN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4570877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/>
          <p:cNvSpPr txBox="1"/>
          <p:nvPr/>
        </p:nvSpPr>
        <p:spPr>
          <a:xfrm>
            <a:off x="2637059" y="44450"/>
            <a:ext cx="272702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dirty="0" smtClean="0">
                <a:solidFill>
                  <a:schemeClr val="accent1">
                    <a:lumMod val="50000"/>
                  </a:schemeClr>
                </a:solidFill>
              </a:rPr>
              <a:t>5.8</a:t>
            </a: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</a:rPr>
              <a:t>为动画添加创意</a:t>
            </a:r>
            <a:endParaRPr lang="zh-CN" altLang="en-US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6" name="圆角矩形 5"/>
          <p:cNvSpPr>
            <a:spLocks noChangeArrowheads="1"/>
          </p:cNvSpPr>
          <p:nvPr/>
        </p:nvSpPr>
        <p:spPr bwMode="auto">
          <a:xfrm>
            <a:off x="286892" y="849410"/>
            <a:ext cx="8605588" cy="4861943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/>
          <a:lstStyle/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1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．选择“文字（小）”图层的第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100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帧，在工具面板中，选择“文本工具”。在属性面板中选择“静态文本”选项，设置系列为“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Arial”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，大小为“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60”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，颜色为“白色”。</a:t>
            </a:r>
          </a:p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2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．在舞台中单击鼠标，添加文本“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FLASH”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，在属性面板中设置位置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X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为“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570”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，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Y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为“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200”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。</a:t>
            </a:r>
          </a:p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3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． 选择“文字（小）”图层的第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180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帧，按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F6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插入关键帧。选中舞台上的“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FLASH”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文本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,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在属性面板中设置文本“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FLASH”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的位置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X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为“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-220”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，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Y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为“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200”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。</a:t>
            </a:r>
          </a:p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4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．单击第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100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帧和第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180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帧之间的任意一帧，单击鼠标右键，在弹出的快捷菜单中选择“创建传统补间”命令。此时“文字（小）”图层的文本将在“文字（大）”图层的文本的前方移动，形成小的白色“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FLASH”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在经过遮罩五角星时变成了大的黄色的“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FLASH”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文本的效果。</a:t>
            </a:r>
            <a:endParaRPr lang="zh-CN" altLang="en-US" sz="2000" dirty="0">
              <a:solidFill>
                <a:srgbClr val="125C8A"/>
              </a:solidFill>
              <a:latin typeface="黑体" pitchFamily="49" charset="-122"/>
              <a:ea typeface="黑体" pitchFamily="49" charset="-122"/>
              <a:sym typeface="黑体" pitchFamily="49" charset="-122"/>
            </a:endParaRPr>
          </a:p>
        </p:txBody>
      </p:sp>
    </p:spTree>
    <p:custDataLst>
      <p:tags r:id="rId1"/>
    </p:custData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>
            <a:spLocks noChangeArrowheads="1"/>
          </p:cNvSpPr>
          <p:nvPr/>
        </p:nvSpPr>
        <p:spPr bwMode="auto">
          <a:xfrm>
            <a:off x="323850" y="692151"/>
            <a:ext cx="8569325" cy="1224681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/>
          <a:lstStyle/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5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．给“遮罩五角星”图层解锁，并选择它的第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100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帧，单击鼠标右键，在弹出的快捷菜单中选择“复制帧”命令，选择“变大的五角星”图层的第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100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帧，单击鼠标右键，在弹出的快捷菜单中选择“粘贴帧”命令。</a:t>
            </a:r>
            <a:endParaRPr lang="zh-CN" altLang="en-US" sz="2000" dirty="0">
              <a:solidFill>
                <a:srgbClr val="125C8A"/>
              </a:solidFill>
              <a:latin typeface="黑体" pitchFamily="49" charset="-122"/>
              <a:ea typeface="黑体" pitchFamily="49" charset="-122"/>
              <a:sym typeface="黑体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637059" y="44450"/>
            <a:ext cx="272702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dirty="0" smtClean="0">
                <a:solidFill>
                  <a:schemeClr val="accent1">
                    <a:lumMod val="50000"/>
                  </a:schemeClr>
                </a:solidFill>
              </a:rPr>
              <a:t>5.8</a:t>
            </a: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</a:rPr>
              <a:t>为动画添加创意</a:t>
            </a:r>
            <a:endParaRPr lang="zh-CN" altLang="en-US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8" name="圆角矩形 7"/>
          <p:cNvSpPr>
            <a:spLocks noChangeArrowheads="1"/>
          </p:cNvSpPr>
          <p:nvPr/>
        </p:nvSpPr>
        <p:spPr bwMode="auto">
          <a:xfrm>
            <a:off x="370092" y="2132856"/>
            <a:ext cx="5040238" cy="3624801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/>
          <a:lstStyle/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6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．此时复制的正五角星与“形状”图层和“遮罩五角星”图层的第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100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帧处的正五角星重合。为了修改“变大的五角星”图层上的五角星，可以点击 “形状”图层和“遮罩五角星”图层上的隐藏（ </a:t>
            </a:r>
            <a:r>
              <a:rPr lang="zh-CN" altLang="en-US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 ）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图标下的圆点隐藏图层，如</a:t>
            </a:r>
            <a:r>
              <a:rPr lang="zh-CN" altLang="en-US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图所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示。此时选中舞台上的“变大的五角星”图层上的五角星，在属性面板中，设置填充颜色为“白色”。</a:t>
            </a:r>
            <a:endParaRPr lang="zh-CN" altLang="en-US" sz="2000" dirty="0">
              <a:solidFill>
                <a:srgbClr val="125C8A"/>
              </a:solidFill>
              <a:latin typeface="黑体" pitchFamily="49" charset="-122"/>
              <a:ea typeface="黑体" pitchFamily="49" charset="-122"/>
              <a:sym typeface="黑体" pitchFamily="49" charset="-122"/>
            </a:endParaRPr>
          </a:p>
        </p:txBody>
      </p:sp>
      <p:pic>
        <p:nvPicPr>
          <p:cNvPr id="10" name="图片 9"/>
          <p:cNvPicPr/>
          <p:nvPr/>
        </p:nvPicPr>
        <p:blipFill>
          <a:blip r:embed="rId4"/>
          <a:stretch>
            <a:fillRect/>
          </a:stretch>
        </p:blipFill>
        <p:spPr>
          <a:xfrm>
            <a:off x="4703440" y="3886572"/>
            <a:ext cx="228600" cy="190500"/>
          </a:xfrm>
          <a:prstGeom prst="rect">
            <a:avLst/>
          </a:prstGeom>
        </p:spPr>
      </p:pic>
      <p:pic>
        <p:nvPicPr>
          <p:cNvPr id="11" name="图片 10"/>
          <p:cNvPicPr/>
          <p:nvPr/>
        </p:nvPicPr>
        <p:blipFill>
          <a:blip r:embed="rId5"/>
          <a:stretch>
            <a:fillRect/>
          </a:stretch>
        </p:blipFill>
        <p:spPr>
          <a:xfrm>
            <a:off x="5652120" y="2560872"/>
            <a:ext cx="3042478" cy="2651399"/>
          </a:xfrm>
          <a:prstGeom prst="rect">
            <a:avLst/>
          </a:prstGeom>
        </p:spPr>
      </p:pic>
      <p:sp>
        <p:nvSpPr>
          <p:cNvPr id="38917" name="AutoShape 12"/>
          <p:cNvSpPr>
            <a:spLocks noChangeArrowheads="1"/>
          </p:cNvSpPr>
          <p:nvPr/>
        </p:nvSpPr>
        <p:spPr bwMode="auto">
          <a:xfrm rot="838246" flipV="1">
            <a:off x="5217939" y="2341880"/>
            <a:ext cx="868363" cy="252412"/>
          </a:xfrm>
          <a:prstGeom prst="curvedUpArrow">
            <a:avLst>
              <a:gd name="adj1" fmla="val 75001"/>
              <a:gd name="adj2" fmla="val 149986"/>
              <a:gd name="adj3" fmla="val 33333"/>
            </a:avLst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None/>
            </a:pPr>
            <a:endParaRPr lang="zh-CN" altLang="en-US">
              <a:solidFill>
                <a:srgbClr val="00B0F0"/>
              </a:solidFill>
            </a:endParaRPr>
          </a:p>
        </p:txBody>
      </p:sp>
    </p:spTree>
    <p:custDataLst>
      <p:tags r:id="rId1"/>
    </p:custData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>
            <a:spLocks noChangeArrowheads="1"/>
          </p:cNvSpPr>
          <p:nvPr/>
        </p:nvSpPr>
        <p:spPr bwMode="auto">
          <a:xfrm>
            <a:off x="323850" y="692150"/>
            <a:ext cx="8569325" cy="2808858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/>
          <a:lstStyle/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7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．选择“变大的五角星”图层的第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115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帧，按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F6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插入关键帧，选中舞台上的五角星，在属性面板中设置宽为“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320”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、高为“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320”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、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X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为“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115”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、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Y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为“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17”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。</a:t>
            </a:r>
          </a:p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8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．单击第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100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帧和第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115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帧之间的任意一帧，单击鼠标右键，在弹出的快捷菜单中选择“创建传统补间”命令。</a:t>
            </a:r>
          </a:p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9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．点击 “形状”图层和“遮罩五角星”图层上的取消隐藏（ </a:t>
            </a:r>
            <a:r>
              <a:rPr lang="zh-CN" altLang="en-US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 ）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图标，取消隐藏图层。</a:t>
            </a:r>
            <a:endParaRPr lang="zh-CN" altLang="en-US" sz="2000" dirty="0">
              <a:solidFill>
                <a:srgbClr val="125C8A"/>
              </a:solidFill>
              <a:latin typeface="黑体" pitchFamily="49" charset="-122"/>
              <a:ea typeface="黑体" pitchFamily="49" charset="-122"/>
              <a:sym typeface="黑体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637059" y="44450"/>
            <a:ext cx="272702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dirty="0" smtClean="0">
                <a:solidFill>
                  <a:schemeClr val="accent1">
                    <a:lumMod val="50000"/>
                  </a:schemeClr>
                </a:solidFill>
              </a:rPr>
              <a:t>5.8</a:t>
            </a: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</a:rPr>
              <a:t>为动画添加创意</a:t>
            </a:r>
            <a:endParaRPr lang="zh-CN" altLang="en-US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9" name="图片 8"/>
          <p:cNvPicPr/>
          <p:nvPr/>
        </p:nvPicPr>
        <p:blipFill>
          <a:blip r:embed="rId4"/>
          <a:stretch>
            <a:fillRect/>
          </a:stretch>
        </p:blipFill>
        <p:spPr>
          <a:xfrm>
            <a:off x="7452320" y="2780928"/>
            <a:ext cx="209550" cy="171450"/>
          </a:xfrm>
          <a:prstGeom prst="rect">
            <a:avLst/>
          </a:prstGeom>
        </p:spPr>
      </p:pic>
      <p:sp>
        <p:nvSpPr>
          <p:cNvPr id="10" name="圆角矩形 9"/>
          <p:cNvSpPr>
            <a:spLocks noChangeArrowheads="1"/>
          </p:cNvSpPr>
          <p:nvPr/>
        </p:nvSpPr>
        <p:spPr bwMode="auto">
          <a:xfrm>
            <a:off x="368806" y="3789040"/>
            <a:ext cx="4635242" cy="1872208"/>
          </a:xfrm>
          <a:prstGeom prst="roundRect">
            <a:avLst>
              <a:gd name="adj" fmla="val 16667"/>
            </a:avLst>
          </a:prstGeom>
          <a:solidFill>
            <a:schemeClr val="accent5"/>
          </a:solidFill>
          <a:ln>
            <a:noFill/>
          </a:ln>
        </p:spPr>
        <p:txBody>
          <a:bodyPr/>
          <a:lstStyle/>
          <a:p>
            <a:pPr>
              <a:defRPr/>
            </a:pPr>
            <a:r>
              <a:rPr lang="zh-CN" altLang="en-US" sz="200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    此时</a:t>
            </a:r>
            <a:r>
              <a:rPr lang="zh-CN" altLang="en-US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动画已经制作完成，可以通过“控制”</a:t>
            </a:r>
            <a:r>
              <a:rPr lang="en-US" altLang="zh-CN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&gt;“</a:t>
            </a:r>
            <a:r>
              <a:rPr lang="zh-CN" altLang="en-US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测试影片”</a:t>
            </a:r>
            <a:r>
              <a:rPr lang="en-US" altLang="zh-CN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&gt;“</a:t>
            </a:r>
            <a:r>
              <a:rPr lang="zh-CN" altLang="en-US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在</a:t>
            </a:r>
            <a:r>
              <a:rPr lang="en-US" altLang="zh-CN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Animate</a:t>
            </a:r>
            <a:r>
              <a:rPr lang="zh-CN" altLang="en-US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中”命令预览动画，或者使用快捷键</a:t>
            </a:r>
            <a:r>
              <a:rPr lang="en-US" altLang="zh-CN" sz="2000" dirty="0" err="1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Ctrl+Enter</a:t>
            </a:r>
            <a:r>
              <a:rPr lang="en-US" altLang="zh-CN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zh-CN" altLang="en-US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进行快速预览，查看动画效果。</a:t>
            </a:r>
            <a:endParaRPr lang="zh-CN" altLang="en-US" sz="2000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1" name="云形标注 10"/>
          <p:cNvSpPr/>
          <p:nvPr/>
        </p:nvSpPr>
        <p:spPr>
          <a:xfrm rot="821725">
            <a:off x="5594508" y="3402134"/>
            <a:ext cx="3445584" cy="2360211"/>
          </a:xfrm>
          <a:prstGeom prst="cloudCallout">
            <a:avLst/>
          </a:prstGeom>
          <a:solidFill>
            <a:srgbClr val="4BACC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dirty="0"/>
              <a:t>在</a:t>
            </a:r>
            <a:r>
              <a:rPr lang="en-US" altLang="zh-CN" dirty="0"/>
              <a:t>flash CS6</a:t>
            </a:r>
            <a:r>
              <a:rPr lang="zh-CN" altLang="en-US" dirty="0"/>
              <a:t>和</a:t>
            </a:r>
            <a:r>
              <a:rPr lang="en-US" altLang="zh-CN" dirty="0"/>
              <a:t>2015</a:t>
            </a:r>
            <a:r>
              <a:rPr lang="zh-CN" altLang="en-US" dirty="0"/>
              <a:t>的版本中，此步骤应为：</a:t>
            </a:r>
          </a:p>
          <a:p>
            <a:pPr>
              <a:defRPr/>
            </a:pPr>
            <a:r>
              <a:rPr lang="zh-CN" altLang="en-US" dirty="0"/>
              <a:t>通过 “控制” </a:t>
            </a:r>
            <a:r>
              <a:rPr lang="en-US" altLang="zh-CN" dirty="0"/>
              <a:t>&gt; “</a:t>
            </a:r>
            <a:r>
              <a:rPr lang="zh-CN" altLang="en-US" dirty="0"/>
              <a:t>测试影片” </a:t>
            </a:r>
            <a:r>
              <a:rPr lang="en-US" altLang="zh-CN" dirty="0"/>
              <a:t>&gt; “</a:t>
            </a:r>
            <a:r>
              <a:rPr lang="zh-CN" altLang="en-US" dirty="0"/>
              <a:t>在</a:t>
            </a:r>
            <a:r>
              <a:rPr lang="en-US" altLang="zh-CN" dirty="0"/>
              <a:t>Flash Professional</a:t>
            </a:r>
            <a:r>
              <a:rPr lang="zh-CN" altLang="en-US" dirty="0"/>
              <a:t>中” 命令预览动画。</a:t>
            </a:r>
            <a:endParaRPr lang="zh-CN" altLang="en-US" dirty="0"/>
          </a:p>
        </p:txBody>
      </p:sp>
    </p:spTree>
    <p:custDataLst>
      <p:tags r:id="rId1"/>
    </p:custData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154" name="Group 3"/>
          <p:cNvGrpSpPr>
            <a:grpSpLocks/>
          </p:cNvGrpSpPr>
          <p:nvPr/>
        </p:nvGrpSpPr>
        <p:grpSpPr bwMode="auto">
          <a:xfrm>
            <a:off x="252413" y="690563"/>
            <a:ext cx="8570912" cy="5114925"/>
            <a:chOff x="-113" y="-2"/>
            <a:chExt cx="13499" cy="8053"/>
          </a:xfrm>
        </p:grpSpPr>
        <p:sp>
          <p:nvSpPr>
            <p:cNvPr id="5" name="AutoShape 4"/>
            <p:cNvSpPr>
              <a:spLocks noChangeArrowheads="1"/>
            </p:cNvSpPr>
            <p:nvPr/>
          </p:nvSpPr>
          <p:spPr bwMode="auto">
            <a:xfrm rot="16200000">
              <a:off x="-1754" y="1869"/>
              <a:ext cx="8051" cy="4313"/>
            </a:xfrm>
            <a:prstGeom prst="flowChartManualOperation">
              <a:avLst/>
            </a:prstGeom>
            <a:solidFill>
              <a:schemeClr val="accent5">
                <a:lumMod val="20000"/>
                <a:lumOff val="80000"/>
              </a:schemeClr>
            </a:solidFill>
            <a:ln w="12700" cap="flat" cmpd="sng">
              <a:solidFill>
                <a:srgbClr val="EAF5FC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buFont typeface="Arial" pitchFamily="34" charset="0"/>
                <a:buNone/>
                <a:defRPr/>
              </a:pPr>
              <a:endParaRPr lang="zh-CN" altLang="en-US">
                <a:latin typeface="Arial" pitchFamily="34" charset="0"/>
                <a:ea typeface="宋体" charset="-122"/>
              </a:endParaRPr>
            </a:p>
          </p:txBody>
        </p:sp>
        <p:sp>
          <p:nvSpPr>
            <p:cNvPr id="6" name="AutoShape 5"/>
            <p:cNvSpPr>
              <a:spLocks noChangeArrowheads="1"/>
            </p:cNvSpPr>
            <p:nvPr/>
          </p:nvSpPr>
          <p:spPr bwMode="auto">
            <a:xfrm rot="5400000">
              <a:off x="7198" y="1868"/>
              <a:ext cx="8053" cy="4313"/>
            </a:xfrm>
            <a:prstGeom prst="flowChartManualOperation">
              <a:avLst/>
            </a:prstGeom>
            <a:solidFill>
              <a:schemeClr val="accent5">
                <a:lumMod val="20000"/>
                <a:lumOff val="80000"/>
              </a:schemeClr>
            </a:solidFill>
            <a:ln w="12700" cap="flat" cmpd="sng">
              <a:solidFill>
                <a:srgbClr val="EAF5FC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buFont typeface="Arial" pitchFamily="34" charset="0"/>
                <a:buNone/>
                <a:defRPr/>
              </a:pPr>
              <a:endParaRPr lang="zh-CN" altLang="en-US">
                <a:latin typeface="Arial" pitchFamily="34" charset="0"/>
                <a:ea typeface="宋体" charset="-122"/>
              </a:endParaRPr>
            </a:p>
          </p:txBody>
        </p:sp>
        <p:sp>
          <p:nvSpPr>
            <p:cNvPr id="67591" name="Rectangle 6"/>
            <p:cNvSpPr>
              <a:spLocks noChangeArrowheads="1"/>
            </p:cNvSpPr>
            <p:nvPr/>
          </p:nvSpPr>
          <p:spPr bwMode="auto">
            <a:xfrm>
              <a:off x="-113" y="1929"/>
              <a:ext cx="5103" cy="52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203200" tIns="0" rIns="203200" bIns="0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2857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zh-CN" altLang="en-US" sz="2000" b="1" dirty="0" smtClean="0">
                <a:solidFill>
                  <a:srgbClr val="0D81E1"/>
                </a:solidFill>
              </a:endParaRPr>
            </a:p>
            <a:p>
              <a:pPr lvl="1" eaLnBrk="1" hangingPunct="1">
                <a:lnSpc>
                  <a:spcPct val="90000"/>
                </a:lnSpc>
                <a:spcAft>
                  <a:spcPct val="15000"/>
                </a:spcAft>
                <a:buFont typeface="Arial" charset="0"/>
                <a:buChar char="•"/>
                <a:defRPr/>
              </a:pPr>
              <a:r>
                <a:rPr lang="zh-CN" altLang="en-US" sz="2000" b="1" dirty="0">
                  <a:solidFill>
                    <a:srgbClr val="0D81E1"/>
                  </a:solidFill>
                </a:rPr>
                <a:t>新建</a:t>
              </a:r>
              <a:r>
                <a:rPr lang="en-US" altLang="zh-CN" sz="2000" b="1" dirty="0">
                  <a:solidFill>
                    <a:srgbClr val="0D81E1"/>
                  </a:solidFill>
                </a:rPr>
                <a:t>Animate</a:t>
              </a:r>
              <a:r>
                <a:rPr lang="zh-CN" altLang="en-US" sz="2000" b="1" dirty="0" smtClean="0">
                  <a:solidFill>
                    <a:srgbClr val="0D81E1"/>
                  </a:solidFill>
                </a:rPr>
                <a:t>文档</a:t>
              </a:r>
              <a:endParaRPr lang="en-US" altLang="zh-CN" sz="2000" b="1" dirty="0" smtClean="0">
                <a:solidFill>
                  <a:srgbClr val="0D81E1"/>
                </a:solidFill>
              </a:endParaRPr>
            </a:p>
            <a:p>
              <a:pPr marL="0" lvl="1" indent="0" eaLnBrk="1" hangingPunct="1">
                <a:lnSpc>
                  <a:spcPct val="90000"/>
                </a:lnSpc>
                <a:spcAft>
                  <a:spcPct val="15000"/>
                </a:spcAft>
                <a:defRPr/>
              </a:pPr>
              <a:endParaRPr lang="en-US" altLang="zh-CN" sz="2000" b="1" dirty="0" smtClean="0">
                <a:solidFill>
                  <a:srgbClr val="0D81E1"/>
                </a:solidFill>
              </a:endParaRPr>
            </a:p>
            <a:p>
              <a:pPr lvl="1" eaLnBrk="1" hangingPunct="1">
                <a:lnSpc>
                  <a:spcPct val="90000"/>
                </a:lnSpc>
                <a:spcAft>
                  <a:spcPct val="15000"/>
                </a:spcAft>
                <a:buFont typeface="Arial" charset="0"/>
                <a:buChar char="•"/>
                <a:defRPr/>
              </a:pPr>
              <a:r>
                <a:rPr lang="zh-CN" altLang="en-US" sz="2000" b="1" dirty="0">
                  <a:solidFill>
                    <a:srgbClr val="0D81E1"/>
                  </a:solidFill>
                </a:rPr>
                <a:t>创建形状补间</a:t>
              </a:r>
              <a:r>
                <a:rPr lang="zh-CN" altLang="en-US" sz="2000" b="1" dirty="0" smtClean="0">
                  <a:solidFill>
                    <a:srgbClr val="0D81E1"/>
                  </a:solidFill>
                </a:rPr>
                <a:t>动画</a:t>
              </a:r>
              <a:endParaRPr lang="en-US" altLang="zh-CN" sz="2000" b="1" dirty="0" smtClean="0">
                <a:solidFill>
                  <a:srgbClr val="0D81E1"/>
                </a:solidFill>
              </a:endParaRPr>
            </a:p>
            <a:p>
              <a:pPr marL="0" lvl="1" indent="0" eaLnBrk="1" hangingPunct="1">
                <a:lnSpc>
                  <a:spcPct val="90000"/>
                </a:lnSpc>
                <a:spcAft>
                  <a:spcPct val="15000"/>
                </a:spcAft>
                <a:defRPr/>
              </a:pPr>
              <a:endParaRPr lang="en-US" altLang="zh-CN" sz="2000" b="1" dirty="0" smtClean="0">
                <a:solidFill>
                  <a:srgbClr val="0D81E1"/>
                </a:solidFill>
              </a:endParaRPr>
            </a:p>
            <a:p>
              <a:pPr lvl="1" eaLnBrk="1" hangingPunct="1">
                <a:lnSpc>
                  <a:spcPct val="90000"/>
                </a:lnSpc>
                <a:spcAft>
                  <a:spcPct val="15000"/>
                </a:spcAft>
                <a:buFont typeface="Arial" charset="0"/>
                <a:buChar char="•"/>
                <a:defRPr/>
              </a:pPr>
              <a:r>
                <a:rPr lang="zh-CN" altLang="en-US" sz="2000" b="1" dirty="0">
                  <a:solidFill>
                    <a:srgbClr val="0D81E1"/>
                  </a:solidFill>
                </a:rPr>
                <a:t>在关键上绘制更多的</a:t>
              </a:r>
              <a:r>
                <a:rPr lang="zh-CN" altLang="en-US" sz="2000" b="1" dirty="0" smtClean="0">
                  <a:solidFill>
                    <a:srgbClr val="0D81E1"/>
                  </a:solidFill>
                </a:rPr>
                <a:t>形状</a:t>
              </a:r>
              <a:endParaRPr lang="en-US" altLang="zh-CN" sz="2000" b="1" dirty="0" smtClean="0">
                <a:solidFill>
                  <a:srgbClr val="0D81E1"/>
                </a:solidFill>
              </a:endParaRPr>
            </a:p>
            <a:p>
              <a:pPr eaLnBrk="1" hangingPunct="1">
                <a:defRPr/>
              </a:pPr>
              <a:endParaRPr lang="en-US" altLang="zh-CN" sz="2000" b="1" dirty="0" smtClean="0">
                <a:solidFill>
                  <a:srgbClr val="0D81E1"/>
                </a:solidFill>
              </a:endParaRPr>
            </a:p>
            <a:p>
              <a:pPr eaLnBrk="1" hangingPunct="1">
                <a:defRPr/>
              </a:pPr>
              <a:r>
                <a:rPr lang="zh-CN" altLang="zh-CN" sz="2000" b="1" dirty="0" smtClean="0">
                  <a:solidFill>
                    <a:srgbClr val="0D81E1"/>
                  </a:solidFill>
                </a:rPr>
                <a:t>　　</a:t>
              </a:r>
            </a:p>
            <a:p>
              <a:pPr lvl="1" eaLnBrk="1" hangingPunct="1">
                <a:lnSpc>
                  <a:spcPct val="90000"/>
                </a:lnSpc>
                <a:spcAft>
                  <a:spcPct val="15000"/>
                </a:spcAft>
                <a:buFont typeface="Arial" charset="0"/>
                <a:buChar char="•"/>
                <a:defRPr/>
              </a:pPr>
              <a:endParaRPr lang="en-US" altLang="zh-CN" sz="2000" b="1" dirty="0" smtClean="0">
                <a:solidFill>
                  <a:srgbClr val="0D81E1"/>
                </a:solidFill>
              </a:endParaRPr>
            </a:p>
            <a:p>
              <a:pPr lvl="1" eaLnBrk="1" hangingPunct="1">
                <a:lnSpc>
                  <a:spcPct val="90000"/>
                </a:lnSpc>
                <a:spcAft>
                  <a:spcPct val="15000"/>
                </a:spcAft>
                <a:buFont typeface="Arial" charset="0"/>
                <a:buChar char="•"/>
                <a:defRPr/>
              </a:pPr>
              <a:endParaRPr lang="zh-CN" altLang="en-US" sz="2000" b="1" dirty="0" smtClean="0">
                <a:solidFill>
                  <a:srgbClr val="0D81E1"/>
                </a:solidFill>
              </a:endParaRPr>
            </a:p>
          </p:txBody>
        </p:sp>
        <p:sp>
          <p:nvSpPr>
            <p:cNvPr id="49160" name="Rectangle 7"/>
            <p:cNvSpPr>
              <a:spLocks noChangeArrowheads="1"/>
            </p:cNvSpPr>
            <p:nvPr/>
          </p:nvSpPr>
          <p:spPr bwMode="auto">
            <a:xfrm>
              <a:off x="8845" y="1859"/>
              <a:ext cx="4541" cy="48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203200" tIns="0" rIns="203200" bIns="0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000" b="1" dirty="0">
                  <a:solidFill>
                    <a:srgbClr val="0D81E1"/>
                  </a:solidFill>
                </a:rPr>
                <a:t>   </a:t>
              </a:r>
              <a:endParaRPr lang="zh-CN" altLang="zh-CN" sz="2000" b="1" dirty="0">
                <a:solidFill>
                  <a:srgbClr val="0D81E1"/>
                </a:solidFill>
              </a:endParaRPr>
            </a:p>
            <a:p>
              <a:pPr eaLnBrk="1" hangingPunct="1">
                <a:buFont typeface="Arial" charset="0"/>
                <a:buChar char="•"/>
              </a:pPr>
              <a:r>
                <a:rPr lang="zh-CN" altLang="en-US" sz="2000" b="1" dirty="0" smtClean="0">
                  <a:solidFill>
                    <a:srgbClr val="0D81E1"/>
                  </a:solidFill>
                </a:rPr>
                <a:t>    创建</a:t>
              </a:r>
              <a:r>
                <a:rPr lang="zh-CN" altLang="en-US" sz="2000" b="1" dirty="0">
                  <a:solidFill>
                    <a:srgbClr val="0D81E1"/>
                  </a:solidFill>
                </a:rPr>
                <a:t>遮罩层与被</a:t>
              </a:r>
              <a:r>
                <a:rPr lang="zh-CN" altLang="en-US" sz="2000" b="1" dirty="0" smtClean="0">
                  <a:solidFill>
                    <a:srgbClr val="0D81E1"/>
                  </a:solidFill>
                </a:rPr>
                <a:t>遮    </a:t>
              </a:r>
              <a:endParaRPr lang="en-US" altLang="zh-CN" sz="2000" b="1" dirty="0" smtClean="0">
                <a:solidFill>
                  <a:srgbClr val="0D81E1"/>
                </a:solidFill>
              </a:endParaRPr>
            </a:p>
            <a:p>
              <a:pPr eaLnBrk="1" hangingPunct="1"/>
              <a:r>
                <a:rPr lang="en-US" altLang="zh-CN" sz="2000" b="1" dirty="0">
                  <a:solidFill>
                    <a:srgbClr val="0D81E1"/>
                  </a:solidFill>
                </a:rPr>
                <a:t> </a:t>
              </a:r>
              <a:r>
                <a:rPr lang="en-US" altLang="zh-CN" sz="2000" b="1" dirty="0" smtClean="0">
                  <a:solidFill>
                    <a:srgbClr val="0D81E1"/>
                  </a:solidFill>
                </a:rPr>
                <a:t>     </a:t>
              </a:r>
              <a:r>
                <a:rPr lang="zh-CN" altLang="en-US" sz="2000" b="1" dirty="0" smtClean="0">
                  <a:solidFill>
                    <a:srgbClr val="0D81E1"/>
                  </a:solidFill>
                </a:rPr>
                <a:t>罩</a:t>
              </a:r>
              <a:r>
                <a:rPr lang="zh-CN" altLang="en-US" sz="2000" b="1" dirty="0">
                  <a:solidFill>
                    <a:srgbClr val="0D81E1"/>
                  </a:solidFill>
                </a:rPr>
                <a:t>层</a:t>
              </a:r>
              <a:r>
                <a:rPr lang="zh-CN" altLang="zh-CN" sz="2000" b="1" dirty="0">
                  <a:solidFill>
                    <a:srgbClr val="0D81E1"/>
                  </a:solidFill>
                </a:rPr>
                <a:t>　　</a:t>
              </a:r>
            </a:p>
            <a:p>
              <a:pPr eaLnBrk="1" hangingPunct="1">
                <a:buFont typeface="Arial" charset="0"/>
                <a:buChar char="•"/>
              </a:pPr>
              <a:endParaRPr lang="en-US" altLang="zh-CN" sz="2000" b="1" dirty="0">
                <a:solidFill>
                  <a:srgbClr val="0D81E1"/>
                </a:solidFill>
              </a:endParaRPr>
            </a:p>
            <a:p>
              <a:pPr eaLnBrk="1" hangingPunct="1">
                <a:lnSpc>
                  <a:spcPct val="90000"/>
                </a:lnSpc>
                <a:spcAft>
                  <a:spcPct val="35000"/>
                </a:spcAft>
                <a:buFont typeface="Arial" charset="0"/>
                <a:buChar char="•"/>
              </a:pPr>
              <a:r>
                <a:rPr lang="zh-CN" altLang="en-US" sz="2000" b="1" dirty="0" smtClean="0">
                  <a:solidFill>
                    <a:srgbClr val="0D81E1"/>
                  </a:solidFill>
                </a:rPr>
                <a:t>    创建</a:t>
              </a:r>
              <a:r>
                <a:rPr lang="zh-CN" altLang="en-US" sz="2000" b="1" dirty="0">
                  <a:solidFill>
                    <a:srgbClr val="0D81E1"/>
                  </a:solidFill>
                </a:rPr>
                <a:t>遮罩动画     </a:t>
              </a:r>
              <a:endParaRPr lang="en-US" altLang="zh-CN" sz="2000" b="1" dirty="0" smtClean="0">
                <a:solidFill>
                  <a:srgbClr val="0D81E1"/>
                </a:solidFill>
              </a:endParaRPr>
            </a:p>
            <a:p>
              <a:pPr eaLnBrk="1" hangingPunct="1">
                <a:lnSpc>
                  <a:spcPct val="90000"/>
                </a:lnSpc>
                <a:spcAft>
                  <a:spcPct val="35000"/>
                </a:spcAft>
                <a:buFont typeface="Arial" charset="0"/>
                <a:buChar char="•"/>
              </a:pPr>
              <a:endParaRPr lang="en-US" altLang="zh-CN" sz="2000" b="1" dirty="0">
                <a:solidFill>
                  <a:srgbClr val="0D81E1"/>
                </a:solidFill>
              </a:endParaRPr>
            </a:p>
            <a:p>
              <a:pPr eaLnBrk="1" hangingPunct="1">
                <a:lnSpc>
                  <a:spcPct val="90000"/>
                </a:lnSpc>
                <a:spcAft>
                  <a:spcPct val="35000"/>
                </a:spcAft>
                <a:buFont typeface="Arial" charset="0"/>
                <a:buChar char="•"/>
              </a:pPr>
              <a:r>
                <a:rPr lang="zh-CN" altLang="en-US" sz="2000" b="1" dirty="0">
                  <a:solidFill>
                    <a:srgbClr val="0D81E1"/>
                  </a:solidFill>
                </a:rPr>
                <a:t> </a:t>
              </a:r>
              <a:r>
                <a:rPr lang="zh-CN" altLang="en-US" sz="2000" b="1" dirty="0" smtClean="0">
                  <a:solidFill>
                    <a:srgbClr val="0D81E1"/>
                  </a:solidFill>
                </a:rPr>
                <a:t>   掌握</a:t>
              </a:r>
              <a:r>
                <a:rPr lang="zh-CN" altLang="en-US" sz="2000" b="1" dirty="0">
                  <a:solidFill>
                    <a:srgbClr val="0D81E1"/>
                  </a:solidFill>
                </a:rPr>
                <a:t>部分工具的</a:t>
              </a:r>
              <a:r>
                <a:rPr lang="zh-CN" altLang="en-US" sz="2000" b="1" dirty="0" smtClean="0">
                  <a:solidFill>
                    <a:srgbClr val="0D81E1"/>
                  </a:solidFill>
                </a:rPr>
                <a:t>基    </a:t>
              </a:r>
              <a:endParaRPr lang="en-US" altLang="zh-CN" sz="2000" b="1" dirty="0" smtClean="0">
                <a:solidFill>
                  <a:srgbClr val="0D81E1"/>
                </a:solidFill>
              </a:endParaRPr>
            </a:p>
            <a:p>
              <a:pPr eaLnBrk="1" hangingPunct="1">
                <a:lnSpc>
                  <a:spcPct val="90000"/>
                </a:lnSpc>
                <a:spcAft>
                  <a:spcPct val="35000"/>
                </a:spcAft>
              </a:pPr>
              <a:r>
                <a:rPr lang="en-US" altLang="zh-CN" sz="2000" b="1" dirty="0">
                  <a:solidFill>
                    <a:srgbClr val="0D81E1"/>
                  </a:solidFill>
                </a:rPr>
                <a:t> </a:t>
              </a:r>
              <a:r>
                <a:rPr lang="en-US" altLang="zh-CN" sz="2000" b="1" dirty="0" smtClean="0">
                  <a:solidFill>
                    <a:srgbClr val="0D81E1"/>
                  </a:solidFill>
                </a:rPr>
                <a:t>     </a:t>
              </a:r>
              <a:r>
                <a:rPr lang="zh-CN" altLang="en-US" sz="2000" b="1" dirty="0" smtClean="0">
                  <a:solidFill>
                    <a:srgbClr val="0D81E1"/>
                  </a:solidFill>
                </a:rPr>
                <a:t>本操作</a:t>
              </a:r>
              <a:endParaRPr lang="zh-CN" altLang="en-US" sz="2000" b="1" dirty="0">
                <a:solidFill>
                  <a:srgbClr val="0D81E1"/>
                </a:solidFill>
              </a:endParaRPr>
            </a:p>
          </p:txBody>
        </p:sp>
        <p:sp>
          <p:nvSpPr>
            <p:cNvPr id="67594" name="Rectangle 9"/>
            <p:cNvSpPr>
              <a:spLocks noChangeArrowheads="1"/>
            </p:cNvSpPr>
            <p:nvPr/>
          </p:nvSpPr>
          <p:spPr bwMode="auto">
            <a:xfrm>
              <a:off x="4535" y="1589"/>
              <a:ext cx="4313" cy="4829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203200" tIns="0" rIns="203200" bIns="0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2857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defRPr/>
              </a:pPr>
              <a:endParaRPr lang="en-US" altLang="zh-CN" sz="2000" b="1" dirty="0" smtClean="0">
                <a:solidFill>
                  <a:srgbClr val="0D81E1"/>
                </a:solidFill>
              </a:endParaRPr>
            </a:p>
            <a:p>
              <a:pPr eaLnBrk="1" hangingPunct="1">
                <a:defRPr/>
              </a:pPr>
              <a:r>
                <a:rPr lang="zh-CN" altLang="en-US" sz="2000" b="1" dirty="0" smtClean="0">
                  <a:solidFill>
                    <a:srgbClr val="0D81E1"/>
                  </a:solidFill>
                </a:rPr>
                <a:t>  </a:t>
              </a:r>
              <a:endParaRPr lang="en-US" altLang="zh-CN" sz="2000" b="1" dirty="0" smtClean="0">
                <a:solidFill>
                  <a:srgbClr val="0D81E1"/>
                </a:solidFill>
              </a:endParaRPr>
            </a:p>
            <a:p>
              <a:pPr eaLnBrk="1" hangingPunct="1">
                <a:buFont typeface="Arial" charset="0"/>
                <a:buChar char="•"/>
                <a:defRPr/>
              </a:pPr>
              <a:r>
                <a:rPr lang="zh-CN" altLang="en-US" sz="2000" b="1" dirty="0" smtClean="0">
                  <a:solidFill>
                    <a:srgbClr val="0D81E1"/>
                  </a:solidFill>
                </a:rPr>
                <a:t>   使用“循环播放” </a:t>
              </a:r>
              <a:endParaRPr lang="en-US" altLang="zh-CN" sz="2000" b="1" dirty="0" smtClean="0">
                <a:solidFill>
                  <a:srgbClr val="0D81E1"/>
                </a:solidFill>
              </a:endParaRPr>
            </a:p>
            <a:p>
              <a:pPr eaLnBrk="1" hangingPunct="1">
                <a:defRPr/>
              </a:pPr>
              <a:r>
                <a:rPr lang="en-US" altLang="zh-CN" sz="2000" b="1" dirty="0">
                  <a:solidFill>
                    <a:srgbClr val="0D81E1"/>
                  </a:solidFill>
                </a:rPr>
                <a:t> </a:t>
              </a:r>
              <a:r>
                <a:rPr lang="zh-CN" altLang="en-US" sz="2000" b="1" dirty="0" smtClean="0">
                  <a:solidFill>
                    <a:srgbClr val="0D81E1"/>
                  </a:solidFill>
                </a:rPr>
                <a:t>    按钮</a:t>
              </a:r>
              <a:endParaRPr lang="en-US" altLang="zh-CN" sz="2000" b="1" dirty="0" smtClean="0">
                <a:solidFill>
                  <a:srgbClr val="0D81E1"/>
                </a:solidFill>
              </a:endParaRPr>
            </a:p>
            <a:p>
              <a:pPr eaLnBrk="1" hangingPunct="1">
                <a:defRPr/>
              </a:pPr>
              <a:endParaRPr lang="en-US" altLang="zh-CN" sz="2000" b="1" dirty="0" smtClean="0">
                <a:solidFill>
                  <a:srgbClr val="0D81E1"/>
                </a:solidFill>
              </a:endParaRPr>
            </a:p>
            <a:p>
              <a:pPr eaLnBrk="1" hangingPunct="1">
                <a:buFont typeface="Arial" charset="0"/>
                <a:buChar char="•"/>
                <a:defRPr/>
              </a:pPr>
              <a:r>
                <a:rPr lang="zh-CN" altLang="en-US" sz="2000" b="1" dirty="0" smtClean="0">
                  <a:solidFill>
                    <a:srgbClr val="0D81E1"/>
                  </a:solidFill>
                </a:rPr>
                <a:t>   使用</a:t>
              </a:r>
              <a:r>
                <a:rPr lang="zh-CN" altLang="en-US" sz="2000" b="1" dirty="0">
                  <a:solidFill>
                    <a:srgbClr val="0D81E1"/>
                  </a:solidFill>
                </a:rPr>
                <a:t>形状</a:t>
              </a:r>
              <a:r>
                <a:rPr lang="zh-CN" altLang="en-US" sz="2000" b="1" dirty="0" smtClean="0">
                  <a:solidFill>
                    <a:srgbClr val="0D81E1"/>
                  </a:solidFill>
                </a:rPr>
                <a:t>提示</a:t>
              </a:r>
              <a:endParaRPr lang="en-US" altLang="zh-CN" sz="2000" b="1" dirty="0" smtClean="0">
                <a:solidFill>
                  <a:srgbClr val="0D81E1"/>
                </a:solidFill>
              </a:endParaRPr>
            </a:p>
            <a:p>
              <a:pPr eaLnBrk="1" hangingPunct="1">
                <a:defRPr/>
              </a:pPr>
              <a:endParaRPr lang="en-US" altLang="zh-CN" sz="2000" b="1" dirty="0" smtClean="0">
                <a:solidFill>
                  <a:srgbClr val="0D81E1"/>
                </a:solidFill>
              </a:endParaRPr>
            </a:p>
            <a:p>
              <a:pPr eaLnBrk="1" hangingPunct="1">
                <a:buFont typeface="Arial" charset="0"/>
                <a:buChar char="•"/>
                <a:defRPr/>
              </a:pPr>
              <a:r>
                <a:rPr lang="zh-CN" altLang="en-US" sz="2000" b="1" dirty="0" smtClean="0">
                  <a:solidFill>
                    <a:srgbClr val="0D81E1"/>
                  </a:solidFill>
                </a:rPr>
                <a:t>   使用</a:t>
              </a:r>
              <a:r>
                <a:rPr lang="zh-CN" altLang="en-US" sz="2000" b="1" dirty="0">
                  <a:solidFill>
                    <a:srgbClr val="0D81E1"/>
                  </a:solidFill>
                </a:rPr>
                <a:t>“颜色”面板 </a:t>
              </a:r>
              <a:endParaRPr lang="zh-CN" altLang="en-US" sz="2000" b="1" dirty="0" smtClean="0">
                <a:solidFill>
                  <a:srgbClr val="0D81E1"/>
                </a:solidFill>
              </a:endParaRPr>
            </a:p>
          </p:txBody>
        </p:sp>
      </p:grpSp>
      <p:sp>
        <p:nvSpPr>
          <p:cNvPr id="49155" name="矩形 11"/>
          <p:cNvSpPr>
            <a:spLocks noChangeArrowheads="1"/>
          </p:cNvSpPr>
          <p:nvPr/>
        </p:nvSpPr>
        <p:spPr bwMode="auto">
          <a:xfrm>
            <a:off x="-3276600" y="763588"/>
            <a:ext cx="45720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>
                <a:solidFill>
                  <a:schemeClr val="bg1"/>
                </a:solidFill>
              </a:rPr>
              <a:t>　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987675" y="-26988"/>
            <a:ext cx="1570038" cy="6461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600" dirty="0">
                <a:solidFill>
                  <a:schemeClr val="accent1">
                    <a:lumMod val="50000"/>
                  </a:schemeClr>
                </a:solidFill>
              </a:rPr>
              <a:t>知识点</a:t>
            </a:r>
          </a:p>
        </p:txBody>
      </p:sp>
    </p:spTree>
    <p:custDataLst>
      <p:tags r:id="rId1"/>
    </p:custData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矩形 5"/>
          <p:cNvSpPr>
            <a:spLocks noChangeArrowheads="1"/>
          </p:cNvSpPr>
          <p:nvPr/>
        </p:nvSpPr>
        <p:spPr bwMode="auto">
          <a:xfrm>
            <a:off x="720725" y="1165225"/>
            <a:ext cx="45720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None/>
            </a:pPr>
            <a:r>
              <a:rPr lang="zh-CN" altLang="zh-CN" sz="200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的径向</a:t>
            </a:r>
          </a:p>
        </p:txBody>
      </p:sp>
      <p:sp>
        <p:nvSpPr>
          <p:cNvPr id="50179" name="矩形 1"/>
          <p:cNvSpPr>
            <a:spLocks noChangeArrowheads="1"/>
          </p:cNvSpPr>
          <p:nvPr/>
        </p:nvSpPr>
        <p:spPr bwMode="auto">
          <a:xfrm>
            <a:off x="427038" y="765175"/>
            <a:ext cx="8243887" cy="47089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zh-CN" altLang="zh-CN" sz="2800" b="1" dirty="0">
                <a:solidFill>
                  <a:srgbClr val="0D81E1"/>
                </a:solidFill>
                <a:latin typeface="黑体" pitchFamily="49" charset="-122"/>
                <a:ea typeface="黑体" pitchFamily="49" charset="-122"/>
              </a:rPr>
              <a:t>模拟练习</a:t>
            </a:r>
            <a:endParaRPr lang="zh-CN" altLang="zh-CN" sz="2800" dirty="0">
              <a:solidFill>
                <a:srgbClr val="0D81E1"/>
              </a:solidFill>
              <a:latin typeface="黑体" pitchFamily="49" charset="-122"/>
              <a:ea typeface="黑体" pitchFamily="49" charset="-122"/>
            </a:endParaRPr>
          </a:p>
          <a:p>
            <a:pPr eaLnBrk="1" hangingPunct="1"/>
            <a:r>
              <a:rPr lang="zh-CN" altLang="en-US" dirty="0" smtClean="0">
                <a:solidFill>
                  <a:srgbClr val="0D81E1"/>
                </a:solidFill>
              </a:rPr>
              <a:t>         打开 </a:t>
            </a:r>
            <a:r>
              <a:rPr lang="zh-CN" altLang="en-US" dirty="0">
                <a:solidFill>
                  <a:srgbClr val="0D81E1"/>
                </a:solidFill>
              </a:rPr>
              <a:t>“模拟练习”文件目录，选择“</a:t>
            </a:r>
            <a:r>
              <a:rPr lang="en-US" altLang="zh-CN" dirty="0">
                <a:solidFill>
                  <a:srgbClr val="0D81E1"/>
                </a:solidFill>
              </a:rPr>
              <a:t>Lesson05”&gt; “</a:t>
            </a:r>
            <a:r>
              <a:rPr lang="zh-CN" altLang="en-US" dirty="0">
                <a:solidFill>
                  <a:srgbClr val="0D81E1"/>
                </a:solidFill>
              </a:rPr>
              <a:t>模拟”</a:t>
            </a:r>
            <a:r>
              <a:rPr lang="en-US" altLang="zh-CN" dirty="0">
                <a:solidFill>
                  <a:srgbClr val="0D81E1"/>
                </a:solidFill>
              </a:rPr>
              <a:t>&gt; “complete”&gt;“05</a:t>
            </a:r>
            <a:r>
              <a:rPr lang="zh-CN" altLang="en-US" dirty="0">
                <a:solidFill>
                  <a:srgbClr val="0D81E1"/>
                </a:solidFill>
              </a:rPr>
              <a:t>模拟</a:t>
            </a:r>
            <a:r>
              <a:rPr lang="en-US" altLang="zh-CN" dirty="0">
                <a:solidFill>
                  <a:srgbClr val="0D81E1"/>
                </a:solidFill>
              </a:rPr>
              <a:t>complete</a:t>
            </a:r>
            <a:r>
              <a:rPr lang="zh-CN" altLang="en-US" dirty="0">
                <a:solidFill>
                  <a:srgbClr val="0D81E1"/>
                </a:solidFill>
              </a:rPr>
              <a:t>（</a:t>
            </a:r>
            <a:r>
              <a:rPr lang="en-US" altLang="zh-CN" dirty="0">
                <a:solidFill>
                  <a:srgbClr val="0D81E1"/>
                </a:solidFill>
              </a:rPr>
              <a:t>CC 2017</a:t>
            </a:r>
            <a:r>
              <a:rPr lang="zh-CN" altLang="en-US" dirty="0">
                <a:solidFill>
                  <a:srgbClr val="0D81E1"/>
                </a:solidFill>
              </a:rPr>
              <a:t>）</a:t>
            </a:r>
            <a:r>
              <a:rPr lang="en-US" altLang="zh-CN" dirty="0">
                <a:solidFill>
                  <a:srgbClr val="0D81E1"/>
                </a:solidFill>
              </a:rPr>
              <a:t>.</a:t>
            </a:r>
            <a:r>
              <a:rPr lang="en-US" altLang="zh-CN" dirty="0" err="1">
                <a:solidFill>
                  <a:srgbClr val="0D81E1"/>
                </a:solidFill>
              </a:rPr>
              <a:t>swf</a:t>
            </a:r>
            <a:r>
              <a:rPr lang="en-US" altLang="zh-CN" dirty="0">
                <a:solidFill>
                  <a:srgbClr val="0D81E1"/>
                </a:solidFill>
              </a:rPr>
              <a:t>”</a:t>
            </a:r>
            <a:r>
              <a:rPr lang="zh-CN" altLang="en-US" dirty="0">
                <a:solidFill>
                  <a:srgbClr val="0D81E1"/>
                </a:solidFill>
              </a:rPr>
              <a:t>（“</a:t>
            </a:r>
            <a:r>
              <a:rPr lang="en-US" altLang="zh-CN" dirty="0">
                <a:solidFill>
                  <a:srgbClr val="0D81E1"/>
                </a:solidFill>
              </a:rPr>
              <a:t>05</a:t>
            </a:r>
            <a:r>
              <a:rPr lang="zh-CN" altLang="en-US" dirty="0">
                <a:solidFill>
                  <a:srgbClr val="0D81E1"/>
                </a:solidFill>
              </a:rPr>
              <a:t>模拟</a:t>
            </a:r>
            <a:r>
              <a:rPr lang="en-US" altLang="zh-CN" dirty="0">
                <a:solidFill>
                  <a:srgbClr val="0D81E1"/>
                </a:solidFill>
              </a:rPr>
              <a:t>complete</a:t>
            </a:r>
            <a:r>
              <a:rPr lang="zh-CN" altLang="en-US" dirty="0">
                <a:solidFill>
                  <a:srgbClr val="0D81E1"/>
                </a:solidFill>
              </a:rPr>
              <a:t>（</a:t>
            </a:r>
            <a:r>
              <a:rPr lang="en-US" altLang="zh-CN" dirty="0">
                <a:solidFill>
                  <a:srgbClr val="0D81E1"/>
                </a:solidFill>
              </a:rPr>
              <a:t>CC 2015</a:t>
            </a:r>
            <a:r>
              <a:rPr lang="zh-CN" altLang="en-US" dirty="0">
                <a:solidFill>
                  <a:srgbClr val="0D81E1"/>
                </a:solidFill>
              </a:rPr>
              <a:t>）</a:t>
            </a:r>
            <a:r>
              <a:rPr lang="en-US" altLang="zh-CN" dirty="0">
                <a:solidFill>
                  <a:srgbClr val="0D81E1"/>
                </a:solidFill>
              </a:rPr>
              <a:t>.</a:t>
            </a:r>
            <a:r>
              <a:rPr lang="en-US" altLang="zh-CN" dirty="0" err="1">
                <a:solidFill>
                  <a:srgbClr val="0D81E1"/>
                </a:solidFill>
              </a:rPr>
              <a:t>swf</a:t>
            </a:r>
            <a:r>
              <a:rPr lang="en-US" altLang="zh-CN" dirty="0">
                <a:solidFill>
                  <a:srgbClr val="0D81E1"/>
                </a:solidFill>
              </a:rPr>
              <a:t>”</a:t>
            </a:r>
            <a:r>
              <a:rPr lang="zh-CN" altLang="en-US" dirty="0">
                <a:solidFill>
                  <a:srgbClr val="0D81E1"/>
                </a:solidFill>
              </a:rPr>
              <a:t>，“</a:t>
            </a:r>
            <a:r>
              <a:rPr lang="en-US" altLang="zh-CN" dirty="0">
                <a:solidFill>
                  <a:srgbClr val="0D81E1"/>
                </a:solidFill>
              </a:rPr>
              <a:t>05</a:t>
            </a:r>
            <a:r>
              <a:rPr lang="zh-CN" altLang="en-US" dirty="0">
                <a:solidFill>
                  <a:srgbClr val="0D81E1"/>
                </a:solidFill>
              </a:rPr>
              <a:t>模拟</a:t>
            </a:r>
            <a:r>
              <a:rPr lang="en-US" altLang="zh-CN" dirty="0">
                <a:solidFill>
                  <a:srgbClr val="0D81E1"/>
                </a:solidFill>
              </a:rPr>
              <a:t>complete</a:t>
            </a:r>
            <a:r>
              <a:rPr lang="zh-CN" altLang="en-US" dirty="0">
                <a:solidFill>
                  <a:srgbClr val="0D81E1"/>
                </a:solidFill>
              </a:rPr>
              <a:t>（</a:t>
            </a:r>
            <a:r>
              <a:rPr lang="en-US" altLang="zh-CN" dirty="0">
                <a:solidFill>
                  <a:srgbClr val="0D81E1"/>
                </a:solidFill>
              </a:rPr>
              <a:t>CS6</a:t>
            </a:r>
            <a:r>
              <a:rPr lang="zh-CN" altLang="en-US" dirty="0">
                <a:solidFill>
                  <a:srgbClr val="0D81E1"/>
                </a:solidFill>
              </a:rPr>
              <a:t>）</a:t>
            </a:r>
            <a:r>
              <a:rPr lang="en-US" altLang="zh-CN" dirty="0">
                <a:solidFill>
                  <a:srgbClr val="0D81E1"/>
                </a:solidFill>
              </a:rPr>
              <a:t>.</a:t>
            </a:r>
            <a:r>
              <a:rPr lang="en-US" altLang="zh-CN" dirty="0" err="1">
                <a:solidFill>
                  <a:srgbClr val="0D81E1"/>
                </a:solidFill>
              </a:rPr>
              <a:t>swf</a:t>
            </a:r>
            <a:r>
              <a:rPr lang="en-US" altLang="zh-CN" dirty="0">
                <a:solidFill>
                  <a:srgbClr val="0D81E1"/>
                </a:solidFill>
              </a:rPr>
              <a:t>”</a:t>
            </a:r>
            <a:r>
              <a:rPr lang="zh-CN" altLang="en-US" dirty="0">
                <a:solidFill>
                  <a:srgbClr val="0D81E1"/>
                </a:solidFill>
              </a:rPr>
              <a:t>）文件进行浏览播放，根据上述知识点，做一个类似的课件。课件资料已完整提供，保存在光盘目录“模拟练习</a:t>
            </a:r>
            <a:r>
              <a:rPr lang="en-US" altLang="zh-CN" dirty="0">
                <a:solidFill>
                  <a:srgbClr val="0D81E1"/>
                </a:solidFill>
              </a:rPr>
              <a:t>&gt;Lesson05”</a:t>
            </a:r>
            <a:r>
              <a:rPr lang="zh-CN" altLang="en-US" dirty="0">
                <a:solidFill>
                  <a:srgbClr val="0D81E1"/>
                </a:solidFill>
              </a:rPr>
              <a:t>中，或者从</a:t>
            </a:r>
            <a:r>
              <a:rPr lang="en-US" altLang="zh-CN" dirty="0">
                <a:solidFill>
                  <a:srgbClr val="0D81E1"/>
                </a:solidFill>
              </a:rPr>
              <a:t>http:// nclass.infoepoch.net</a:t>
            </a:r>
            <a:r>
              <a:rPr lang="zh-CN" altLang="en-US" dirty="0">
                <a:solidFill>
                  <a:srgbClr val="0D81E1"/>
                </a:solidFill>
              </a:rPr>
              <a:t>网站下载相关资源。        </a:t>
            </a:r>
            <a:endParaRPr lang="en-US" altLang="zh-CN" dirty="0" smtClean="0">
              <a:solidFill>
                <a:srgbClr val="0D81E1"/>
              </a:solidFill>
            </a:endParaRPr>
          </a:p>
          <a:p>
            <a:pPr eaLnBrk="1" hangingPunct="1"/>
            <a:r>
              <a:rPr lang="en-US" altLang="zh-CN" dirty="0">
                <a:solidFill>
                  <a:srgbClr val="0D81E1"/>
                </a:solidFill>
              </a:rPr>
              <a:t> </a:t>
            </a:r>
            <a:r>
              <a:rPr lang="en-US" altLang="zh-CN" dirty="0" smtClean="0">
                <a:solidFill>
                  <a:srgbClr val="0D81E1"/>
                </a:solidFill>
              </a:rPr>
              <a:t>       </a:t>
            </a:r>
            <a:r>
              <a:rPr lang="zh-CN" altLang="en-US" dirty="0" smtClean="0">
                <a:solidFill>
                  <a:srgbClr val="0D81E1"/>
                </a:solidFill>
              </a:rPr>
              <a:t> </a:t>
            </a:r>
            <a:r>
              <a:rPr lang="zh-CN" altLang="en-US" dirty="0">
                <a:solidFill>
                  <a:srgbClr val="0D81E1"/>
                </a:solidFill>
              </a:rPr>
              <a:t>要求</a:t>
            </a:r>
            <a:r>
              <a:rPr lang="en-US" altLang="zh-CN" dirty="0">
                <a:solidFill>
                  <a:srgbClr val="0D81E1"/>
                </a:solidFill>
              </a:rPr>
              <a:t>1</a:t>
            </a:r>
            <a:r>
              <a:rPr lang="zh-CN" altLang="en-US" dirty="0">
                <a:solidFill>
                  <a:srgbClr val="0D81E1"/>
                </a:solidFill>
              </a:rPr>
              <a:t>：掌握形状补间动画的基本原理和制作方法</a:t>
            </a:r>
            <a:r>
              <a:rPr lang="zh-CN" altLang="en-US" dirty="0" smtClean="0">
                <a:solidFill>
                  <a:srgbClr val="0D81E1"/>
                </a:solidFill>
              </a:rPr>
              <a:t>。</a:t>
            </a:r>
            <a:endParaRPr lang="en-US" altLang="zh-CN" dirty="0" smtClean="0">
              <a:solidFill>
                <a:srgbClr val="0D81E1"/>
              </a:solidFill>
            </a:endParaRPr>
          </a:p>
          <a:p>
            <a:pPr eaLnBrk="1" hangingPunct="1"/>
            <a:r>
              <a:rPr lang="zh-CN" altLang="en-US" dirty="0" smtClean="0">
                <a:solidFill>
                  <a:srgbClr val="0D81E1"/>
                </a:solidFill>
              </a:rPr>
              <a:t>         </a:t>
            </a:r>
            <a:r>
              <a:rPr lang="zh-CN" altLang="en-US" dirty="0">
                <a:solidFill>
                  <a:srgbClr val="0D81E1"/>
                </a:solidFill>
              </a:rPr>
              <a:t>要求</a:t>
            </a:r>
            <a:r>
              <a:rPr lang="en-US" altLang="zh-CN" dirty="0">
                <a:solidFill>
                  <a:srgbClr val="0D81E1"/>
                </a:solidFill>
              </a:rPr>
              <a:t>2</a:t>
            </a:r>
            <a:r>
              <a:rPr lang="zh-CN" altLang="en-US" dirty="0">
                <a:solidFill>
                  <a:srgbClr val="0D81E1"/>
                </a:solidFill>
              </a:rPr>
              <a:t>：学会使用形状提示和颜色的渐变填充来美化补间形状。</a:t>
            </a:r>
            <a:endParaRPr lang="zh-CN" altLang="en-US" dirty="0">
              <a:solidFill>
                <a:srgbClr val="0D81E1"/>
              </a:solidFill>
            </a:endParaRPr>
          </a:p>
          <a:p>
            <a:pPr eaLnBrk="1" hangingPunct="1"/>
            <a:r>
              <a:rPr lang="zh-CN" altLang="en-US" dirty="0">
                <a:solidFill>
                  <a:srgbClr val="0D81E1"/>
                </a:solidFill>
              </a:rPr>
              <a:t>         要求</a:t>
            </a:r>
            <a:r>
              <a:rPr lang="en-US" altLang="zh-CN" dirty="0">
                <a:solidFill>
                  <a:srgbClr val="0D81E1"/>
                </a:solidFill>
              </a:rPr>
              <a:t>3</a:t>
            </a:r>
            <a:r>
              <a:rPr lang="zh-CN" altLang="en-US" dirty="0">
                <a:solidFill>
                  <a:srgbClr val="0D81E1"/>
                </a:solidFill>
              </a:rPr>
              <a:t>：掌握遮罩动画的基本原理和制作方法。</a:t>
            </a:r>
            <a:endParaRPr lang="en-US" altLang="zh-CN" dirty="0">
              <a:solidFill>
                <a:srgbClr val="0D81E1"/>
              </a:solidFill>
            </a:endParaRPr>
          </a:p>
          <a:p>
            <a:pPr algn="ctr" eaLnBrk="1" hangingPunct="1">
              <a:lnSpc>
                <a:spcPct val="150000"/>
              </a:lnSpc>
            </a:pPr>
            <a:r>
              <a:rPr lang="zh-CN" altLang="zh-CN" sz="2800" b="1" dirty="0">
                <a:solidFill>
                  <a:srgbClr val="0D81E1"/>
                </a:solidFill>
                <a:latin typeface="黑体" pitchFamily="49" charset="-122"/>
                <a:ea typeface="黑体" pitchFamily="49" charset="-122"/>
              </a:rPr>
              <a:t>自主创意</a:t>
            </a:r>
          </a:p>
          <a:p>
            <a:pPr eaLnBrk="1" hangingPunct="1"/>
            <a:r>
              <a:rPr lang="zh-CN" altLang="en-US" dirty="0" smtClean="0">
                <a:solidFill>
                  <a:srgbClr val="0D81E1"/>
                </a:solidFill>
                <a:latin typeface="黑体" pitchFamily="49" charset="-122"/>
              </a:rPr>
              <a:t>    自主</a:t>
            </a:r>
            <a:r>
              <a:rPr lang="zh-CN" altLang="en-US" dirty="0">
                <a:solidFill>
                  <a:srgbClr val="0D81E1"/>
                </a:solidFill>
                <a:latin typeface="黑体" pitchFamily="49" charset="-122"/>
              </a:rPr>
              <a:t>设计一个</a:t>
            </a:r>
            <a:r>
              <a:rPr lang="en-US" altLang="zh-CN" dirty="0">
                <a:solidFill>
                  <a:srgbClr val="0D81E1"/>
                </a:solidFill>
                <a:latin typeface="黑体" pitchFamily="49" charset="-122"/>
              </a:rPr>
              <a:t>Animate</a:t>
            </a:r>
            <a:r>
              <a:rPr lang="zh-CN" altLang="en-US" dirty="0">
                <a:solidFill>
                  <a:srgbClr val="0D81E1"/>
                </a:solidFill>
                <a:latin typeface="黑体" pitchFamily="49" charset="-122"/>
              </a:rPr>
              <a:t>动画，应用本章所学习的形状补间动画和遮罩动画的制作方法、学习使用文本、矩形、椭圆形、多角星形等简单工具绘制形状、使用形状提示和颜色的渐变填充来美化形状等知识。你也可以把自己完成的作品上传到课程网站进行交流。</a:t>
            </a:r>
            <a:endParaRPr lang="zh-CN" altLang="zh-CN" b="1" dirty="0">
              <a:solidFill>
                <a:srgbClr val="0D81E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28925" y="-26988"/>
            <a:ext cx="2030413" cy="6461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600" dirty="0">
                <a:solidFill>
                  <a:schemeClr val="accent1">
                    <a:lumMod val="50000"/>
                  </a:schemeClr>
                </a:solidFill>
              </a:rPr>
              <a:t>课后作业</a:t>
            </a:r>
            <a:endParaRPr lang="en-US" altLang="zh-CN" sz="36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custDataLst>
      <p:tags r:id="rId1"/>
    </p:custData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矩形 5"/>
          <p:cNvSpPr>
            <a:spLocks noChangeArrowheads="1"/>
          </p:cNvSpPr>
          <p:nvPr/>
        </p:nvSpPr>
        <p:spPr bwMode="auto">
          <a:xfrm>
            <a:off x="720725" y="1165225"/>
            <a:ext cx="45720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None/>
            </a:pPr>
            <a:r>
              <a:rPr lang="zh-CN" altLang="zh-CN" sz="200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的径向</a:t>
            </a:r>
          </a:p>
        </p:txBody>
      </p:sp>
      <p:sp>
        <p:nvSpPr>
          <p:cNvPr id="2" name="矩形 1"/>
          <p:cNvSpPr/>
          <p:nvPr/>
        </p:nvSpPr>
        <p:spPr>
          <a:xfrm>
            <a:off x="720725" y="1165225"/>
            <a:ext cx="7380288" cy="360098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2800" b="1" dirty="0">
                <a:solidFill>
                  <a:srgbClr val="0D81E1"/>
                </a:solidFill>
                <a:latin typeface="黑体" pitchFamily="49" charset="-122"/>
                <a:ea typeface="黑体" pitchFamily="49" charset="-122"/>
              </a:rPr>
              <a:t>理论题</a:t>
            </a:r>
            <a:endParaRPr lang="en-US" altLang="zh-CN" sz="2800" b="1" dirty="0">
              <a:solidFill>
                <a:srgbClr val="0D81E1"/>
              </a:solidFill>
              <a:latin typeface="黑体" pitchFamily="49" charset="-122"/>
              <a:ea typeface="黑体" pitchFamily="49" charset="-122"/>
            </a:endParaRPr>
          </a:p>
          <a:p>
            <a:pPr algn="ctr">
              <a:defRPr/>
            </a:pPr>
            <a:endParaRPr lang="en-US" altLang="zh-CN" sz="2800" b="1" dirty="0">
              <a:solidFill>
                <a:srgbClr val="0D81E1"/>
              </a:solidFill>
              <a:latin typeface="黑体" pitchFamily="49" charset="-122"/>
              <a:ea typeface="黑体" pitchFamily="49" charset="-122"/>
            </a:endParaRPr>
          </a:p>
          <a:p>
            <a:pPr marL="457200" indent="-457200">
              <a:buFontTx/>
              <a:buAutoNum type="arabicPeriod"/>
              <a:defRPr/>
            </a:pPr>
            <a:r>
              <a:rPr lang="en-US" altLang="zh-CN" sz="2000" dirty="0" smtClean="0">
                <a:solidFill>
                  <a:srgbClr val="0D81E1"/>
                </a:solidFill>
                <a:ea typeface="宋体" charset="-122"/>
              </a:rPr>
              <a:t>  “</a:t>
            </a:r>
            <a:r>
              <a:rPr lang="zh-CN" altLang="en-US" sz="2000" dirty="0">
                <a:solidFill>
                  <a:srgbClr val="0D81E1"/>
                </a:solidFill>
                <a:ea typeface="宋体" charset="-122"/>
              </a:rPr>
              <a:t>形状补间动画”是什么</a:t>
            </a:r>
            <a:r>
              <a:rPr lang="zh-CN" altLang="en-US" sz="2000" dirty="0" smtClean="0">
                <a:solidFill>
                  <a:srgbClr val="0D81E1"/>
                </a:solidFill>
                <a:ea typeface="宋体" charset="-122"/>
              </a:rPr>
              <a:t>？</a:t>
            </a:r>
            <a:endParaRPr lang="en-US" altLang="zh-CN" sz="2000" dirty="0" smtClean="0">
              <a:solidFill>
                <a:srgbClr val="0D81E1"/>
              </a:solidFill>
              <a:ea typeface="宋体" charset="-122"/>
            </a:endParaRPr>
          </a:p>
          <a:p>
            <a:pPr>
              <a:defRPr/>
            </a:pPr>
            <a:endParaRPr lang="zh-CN" altLang="zh-CN" sz="2000" dirty="0">
              <a:solidFill>
                <a:srgbClr val="0D81E1"/>
              </a:solidFill>
              <a:ea typeface="宋体" charset="-122"/>
            </a:endParaRPr>
          </a:p>
          <a:p>
            <a:pPr marL="457200" indent="-457200">
              <a:buFontTx/>
              <a:buAutoNum type="arabicPeriod" startAt="2"/>
              <a:defRPr/>
            </a:pPr>
            <a:r>
              <a:rPr lang="zh-CN" altLang="en-US" sz="2000" dirty="0" smtClean="0">
                <a:solidFill>
                  <a:srgbClr val="0D81E1"/>
                </a:solidFill>
                <a:ea typeface="宋体" charset="-122"/>
              </a:rPr>
              <a:t>   如何</a:t>
            </a:r>
            <a:r>
              <a:rPr lang="zh-CN" altLang="en-US" sz="2000" dirty="0">
                <a:solidFill>
                  <a:srgbClr val="0D81E1"/>
                </a:solidFill>
                <a:ea typeface="宋体" charset="-122"/>
              </a:rPr>
              <a:t>创建“形状补间动画”</a:t>
            </a:r>
            <a:r>
              <a:rPr lang="zh-CN" altLang="en-US" sz="2000" dirty="0" smtClean="0">
                <a:solidFill>
                  <a:srgbClr val="0D81E1"/>
                </a:solidFill>
                <a:ea typeface="宋体" charset="-122"/>
              </a:rPr>
              <a:t>？</a:t>
            </a:r>
            <a:endParaRPr lang="en-US" altLang="zh-CN" sz="2000" dirty="0" smtClean="0">
              <a:solidFill>
                <a:srgbClr val="0D81E1"/>
              </a:solidFill>
              <a:ea typeface="宋体" charset="-122"/>
            </a:endParaRPr>
          </a:p>
          <a:p>
            <a:pPr>
              <a:defRPr/>
            </a:pPr>
            <a:endParaRPr lang="zh-CN" altLang="zh-CN" sz="2000" dirty="0">
              <a:solidFill>
                <a:srgbClr val="0D81E1"/>
              </a:solidFill>
              <a:ea typeface="宋体" charset="-122"/>
            </a:endParaRPr>
          </a:p>
          <a:p>
            <a:pPr>
              <a:defRPr/>
            </a:pPr>
            <a:r>
              <a:rPr lang="en-US" altLang="zh-CN" sz="2000" dirty="0">
                <a:solidFill>
                  <a:srgbClr val="0D81E1"/>
                </a:solidFill>
                <a:ea typeface="宋体" charset="-122"/>
              </a:rPr>
              <a:t>3. </a:t>
            </a:r>
            <a:r>
              <a:rPr lang="en-US" altLang="zh-CN" sz="2000" dirty="0" smtClean="0">
                <a:solidFill>
                  <a:srgbClr val="0D81E1"/>
                </a:solidFill>
                <a:ea typeface="宋体" charset="-122"/>
              </a:rPr>
              <a:t>      </a:t>
            </a:r>
            <a:r>
              <a:rPr lang="en-US" altLang="zh-CN" sz="2000" dirty="0" smtClean="0">
                <a:solidFill>
                  <a:srgbClr val="0D81E1"/>
                </a:solidFill>
                <a:ea typeface="宋体" charset="-122"/>
              </a:rPr>
              <a:t>“</a:t>
            </a:r>
            <a:r>
              <a:rPr lang="zh-CN" altLang="en-US" sz="2000" dirty="0">
                <a:solidFill>
                  <a:srgbClr val="0D81E1"/>
                </a:solidFill>
                <a:ea typeface="宋体" charset="-122"/>
              </a:rPr>
              <a:t>遮罩动画”是什么？</a:t>
            </a:r>
            <a:endParaRPr lang="zh-CN" altLang="zh-CN" sz="2800" b="1" dirty="0">
              <a:solidFill>
                <a:schemeClr val="accent2">
                  <a:lumMod val="75000"/>
                </a:schemeClr>
              </a:solidFill>
              <a:latin typeface="黑体" pitchFamily="49" charset="-122"/>
              <a:ea typeface="黑体" pitchFamily="49" charset="-122"/>
            </a:endParaRPr>
          </a:p>
          <a:p>
            <a:pPr marL="357188" indent="-357188">
              <a:defRPr/>
            </a:pPr>
            <a:endParaRPr lang="en-US" altLang="zh-CN" dirty="0" smtClean="0">
              <a:ea typeface="宋体" charset="-122"/>
            </a:endParaRPr>
          </a:p>
          <a:p>
            <a:pPr marL="357188" indent="-357188">
              <a:buAutoNum type="arabicPeriod" startAt="4"/>
              <a:defRPr/>
            </a:pPr>
            <a:r>
              <a:rPr lang="en-US" altLang="zh-CN" dirty="0" smtClean="0">
                <a:solidFill>
                  <a:srgbClr val="0D81E1"/>
                </a:solidFill>
                <a:ea typeface="宋体" charset="-122"/>
              </a:rPr>
              <a:t>     “</a:t>
            </a:r>
            <a:r>
              <a:rPr lang="zh-CN" altLang="en-US" dirty="0">
                <a:solidFill>
                  <a:srgbClr val="0D81E1"/>
                </a:solidFill>
                <a:ea typeface="宋体" charset="-122"/>
              </a:rPr>
              <a:t>遮罩层”与“被遮罩层”的关系</a:t>
            </a:r>
            <a:r>
              <a:rPr lang="zh-CN" altLang="en-US" dirty="0" smtClean="0">
                <a:solidFill>
                  <a:srgbClr val="0D81E1"/>
                </a:solidFill>
                <a:ea typeface="宋体" charset="-122"/>
              </a:rPr>
              <a:t>？</a:t>
            </a:r>
            <a:endParaRPr lang="en-US" altLang="zh-CN" dirty="0" smtClean="0">
              <a:solidFill>
                <a:srgbClr val="0D81E1"/>
              </a:solidFill>
              <a:ea typeface="宋体" charset="-122"/>
            </a:endParaRPr>
          </a:p>
          <a:p>
            <a:pPr>
              <a:defRPr/>
            </a:pPr>
            <a:endParaRPr lang="en-US" altLang="zh-CN" dirty="0" smtClean="0">
              <a:ea typeface="宋体" charset="-122"/>
            </a:endParaRPr>
          </a:p>
          <a:p>
            <a:pPr marL="357188" indent="-357188">
              <a:defRPr/>
            </a:pPr>
            <a:r>
              <a:rPr lang="en-US" altLang="zh-CN" dirty="0" smtClean="0">
                <a:solidFill>
                  <a:srgbClr val="0D81E1"/>
                </a:solidFill>
                <a:ea typeface="宋体" charset="-122"/>
              </a:rPr>
              <a:t>5.          </a:t>
            </a:r>
            <a:r>
              <a:rPr lang="zh-CN" altLang="en-US" dirty="0" smtClean="0">
                <a:solidFill>
                  <a:srgbClr val="0D81E1"/>
                </a:solidFill>
                <a:ea typeface="宋体" charset="-122"/>
              </a:rPr>
              <a:t>如何</a:t>
            </a:r>
            <a:r>
              <a:rPr lang="zh-CN" altLang="en-US" dirty="0">
                <a:solidFill>
                  <a:srgbClr val="0D81E1"/>
                </a:solidFill>
                <a:ea typeface="宋体" charset="-122"/>
              </a:rPr>
              <a:t>创建“遮罩层”？</a:t>
            </a:r>
            <a:endParaRPr lang="en-US" altLang="zh-CN" dirty="0" smtClean="0">
              <a:ea typeface="宋体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28925" y="-26988"/>
            <a:ext cx="2030413" cy="6461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600" dirty="0">
                <a:solidFill>
                  <a:schemeClr val="accent1">
                    <a:lumMod val="50000"/>
                  </a:schemeClr>
                </a:solidFill>
              </a:rPr>
              <a:t>课后作业</a:t>
            </a:r>
            <a:endParaRPr lang="en-US" altLang="zh-CN" sz="36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custDataLst>
      <p:tags r:id="rId1"/>
    </p:custData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圆角矩形 6"/>
          <p:cNvSpPr>
            <a:spLocks noChangeArrowheads="1"/>
          </p:cNvSpPr>
          <p:nvPr/>
        </p:nvSpPr>
        <p:spPr bwMode="auto">
          <a:xfrm>
            <a:off x="250825" y="1557338"/>
            <a:ext cx="8677275" cy="2879725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/>
          <a:lstStyle/>
          <a:p>
            <a:pPr>
              <a:lnSpc>
                <a:spcPct val="120000"/>
              </a:lnSpc>
              <a:defRPr/>
            </a:pPr>
            <a:r>
              <a:rPr lang="en-US" altLang="zh-CN" sz="2000" dirty="0" smtClean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1.</a:t>
            </a:r>
            <a:r>
              <a:rPr lang="zh-CN" altLang="en-US" sz="2000" dirty="0" smtClean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右键</a:t>
            </a:r>
            <a:r>
              <a:rPr lang="zh-CN" altLang="en-US" sz="2000" dirty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单击“</a:t>
            </a:r>
            <a:r>
              <a:rPr lang="en-US" altLang="zh-CN" sz="2000" dirty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Lesson05/</a:t>
            </a:r>
            <a:r>
              <a:rPr lang="zh-CN" altLang="en-US" sz="2000" dirty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范例</a:t>
            </a:r>
            <a:r>
              <a:rPr lang="en-US" altLang="zh-CN" sz="2000" dirty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/complete”</a:t>
            </a:r>
            <a:r>
              <a:rPr lang="zh-CN" altLang="en-US" sz="2000" dirty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文件夹的“</a:t>
            </a:r>
            <a:r>
              <a:rPr lang="en-US" altLang="zh-CN" sz="2000" dirty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05</a:t>
            </a:r>
            <a:r>
              <a:rPr lang="zh-CN" altLang="en-US" sz="2000" dirty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范例</a:t>
            </a:r>
            <a:r>
              <a:rPr lang="en-US" altLang="zh-CN" sz="2000" dirty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complete(CC 2017).</a:t>
            </a:r>
            <a:r>
              <a:rPr lang="en-US" altLang="zh-CN" sz="2000" dirty="0" err="1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swf</a:t>
            </a:r>
            <a:r>
              <a:rPr lang="en-US" altLang="zh-CN" sz="2000" dirty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” (“05</a:t>
            </a:r>
            <a:r>
              <a:rPr lang="zh-CN" altLang="en-US" sz="2000" dirty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范例</a:t>
            </a:r>
            <a:r>
              <a:rPr lang="en-US" altLang="zh-CN" sz="2000" dirty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complete</a:t>
            </a:r>
            <a:r>
              <a:rPr lang="zh-CN" altLang="en-US" sz="2000" dirty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（</a:t>
            </a:r>
            <a:r>
              <a:rPr lang="en-US" altLang="zh-CN" sz="2000" dirty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CC 2015</a:t>
            </a:r>
            <a:r>
              <a:rPr lang="zh-CN" altLang="en-US" sz="2000" dirty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）</a:t>
            </a:r>
            <a:r>
              <a:rPr lang="en-US" altLang="zh-CN" sz="2000" dirty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.</a:t>
            </a:r>
            <a:r>
              <a:rPr lang="en-US" altLang="zh-CN" sz="2000" dirty="0" err="1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swf</a:t>
            </a:r>
            <a:r>
              <a:rPr lang="en-US" altLang="zh-CN" sz="2000" dirty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”</a:t>
            </a:r>
            <a:r>
              <a:rPr lang="zh-CN" altLang="en-US" sz="2000" dirty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、“</a:t>
            </a:r>
            <a:r>
              <a:rPr lang="en-US" altLang="zh-CN" sz="2000" dirty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05</a:t>
            </a:r>
            <a:r>
              <a:rPr lang="zh-CN" altLang="en-US" sz="2000" dirty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范例</a:t>
            </a:r>
            <a:r>
              <a:rPr lang="en-US" altLang="zh-CN" sz="2000" dirty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complete</a:t>
            </a:r>
            <a:r>
              <a:rPr lang="zh-CN" altLang="en-US" sz="2000" dirty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（</a:t>
            </a:r>
            <a:r>
              <a:rPr lang="en-US" altLang="zh-CN" sz="2000" dirty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CS6</a:t>
            </a:r>
            <a:r>
              <a:rPr lang="zh-CN" altLang="en-US" sz="2000" dirty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）</a:t>
            </a:r>
            <a:r>
              <a:rPr lang="en-US" altLang="zh-CN" sz="2000" dirty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.</a:t>
            </a:r>
            <a:r>
              <a:rPr lang="en-US" altLang="zh-CN" sz="2000" dirty="0" err="1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swf</a:t>
            </a:r>
            <a:r>
              <a:rPr lang="en-US" altLang="zh-CN" sz="2000" dirty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”)</a:t>
            </a:r>
            <a:r>
              <a:rPr lang="zh-CN" altLang="en-US" sz="2000" dirty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文件，在打开方式中选择已安装的</a:t>
            </a:r>
            <a:r>
              <a:rPr lang="en-US" altLang="zh-CN" sz="2000" dirty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Adobe Flash Player</a:t>
            </a:r>
            <a:r>
              <a:rPr lang="zh-CN" altLang="en-US" sz="2000" dirty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播放器对“</a:t>
            </a:r>
            <a:r>
              <a:rPr lang="en-US" altLang="zh-CN" sz="2000" dirty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05</a:t>
            </a:r>
            <a:r>
              <a:rPr lang="zh-CN" altLang="en-US" sz="2000" dirty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范例</a:t>
            </a:r>
            <a:r>
              <a:rPr lang="en-US" altLang="zh-CN" sz="2000" dirty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complete</a:t>
            </a:r>
            <a:r>
              <a:rPr lang="zh-CN" altLang="en-US" sz="2000" dirty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（</a:t>
            </a:r>
            <a:r>
              <a:rPr lang="en-US" altLang="zh-CN" sz="2000" dirty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CC 2017</a:t>
            </a:r>
            <a:r>
              <a:rPr lang="zh-CN" altLang="en-US" sz="2000" dirty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）</a:t>
            </a:r>
            <a:r>
              <a:rPr lang="en-US" altLang="zh-CN" sz="2000" dirty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.</a:t>
            </a:r>
            <a:r>
              <a:rPr lang="en-US" altLang="zh-CN" sz="2000" dirty="0" err="1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swf</a:t>
            </a:r>
            <a:r>
              <a:rPr lang="en-US" altLang="zh-CN" sz="2000" dirty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” (“05</a:t>
            </a:r>
            <a:r>
              <a:rPr lang="zh-CN" altLang="en-US" sz="2000" dirty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范例</a:t>
            </a:r>
            <a:r>
              <a:rPr lang="en-US" altLang="zh-CN" sz="2000" dirty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complete</a:t>
            </a:r>
            <a:r>
              <a:rPr lang="zh-CN" altLang="en-US" sz="2000" dirty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（</a:t>
            </a:r>
            <a:r>
              <a:rPr lang="en-US" altLang="zh-CN" sz="2000" dirty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CC 2015</a:t>
            </a:r>
            <a:r>
              <a:rPr lang="zh-CN" altLang="en-US" sz="2000" dirty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）</a:t>
            </a:r>
            <a:r>
              <a:rPr lang="en-US" altLang="zh-CN" sz="2000" dirty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.</a:t>
            </a:r>
            <a:r>
              <a:rPr lang="en-US" altLang="zh-CN" sz="2000" dirty="0" err="1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swf</a:t>
            </a:r>
            <a:r>
              <a:rPr lang="en-US" altLang="zh-CN" sz="2000" dirty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”</a:t>
            </a:r>
            <a:r>
              <a:rPr lang="zh-CN" altLang="en-US" sz="2000" dirty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、“</a:t>
            </a:r>
            <a:r>
              <a:rPr lang="en-US" altLang="zh-CN" sz="2000" dirty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05</a:t>
            </a:r>
            <a:r>
              <a:rPr lang="zh-CN" altLang="en-US" sz="2000" dirty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范例</a:t>
            </a:r>
            <a:r>
              <a:rPr lang="en-US" altLang="zh-CN" sz="2000" dirty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complete</a:t>
            </a:r>
            <a:r>
              <a:rPr lang="zh-CN" altLang="en-US" sz="2000" dirty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（</a:t>
            </a:r>
            <a:r>
              <a:rPr lang="en-US" altLang="zh-CN" sz="2000" dirty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CS6</a:t>
            </a:r>
            <a:r>
              <a:rPr lang="zh-CN" altLang="en-US" sz="2000" dirty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）</a:t>
            </a:r>
            <a:r>
              <a:rPr lang="en-US" altLang="zh-CN" sz="2000" dirty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.</a:t>
            </a:r>
            <a:r>
              <a:rPr lang="en-US" altLang="zh-CN" sz="2000" dirty="0" err="1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swf</a:t>
            </a:r>
            <a:r>
              <a:rPr lang="en-US" altLang="zh-CN" sz="2000" dirty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”)</a:t>
            </a:r>
            <a:r>
              <a:rPr lang="zh-CN" altLang="en-US" sz="2000" dirty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动画进行播放，该动画是一个文字经过五角星会变大的动画</a:t>
            </a:r>
            <a:r>
              <a:rPr lang="zh-CN" altLang="en-US" sz="2000" dirty="0" smtClean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。</a:t>
            </a:r>
            <a:endParaRPr lang="en-US" altLang="zh-CN" sz="2000" dirty="0" smtClean="0">
              <a:solidFill>
                <a:schemeClr val="accent1">
                  <a:lumMod val="50000"/>
                </a:schemeClr>
              </a:solidFill>
              <a:latin typeface="黑体" pitchFamily="49" charset="-122"/>
              <a:ea typeface="黑体" pitchFamily="49" charset="-122"/>
              <a:sym typeface="黑体" pitchFamily="49" charset="-122"/>
            </a:endParaRPr>
          </a:p>
          <a:p>
            <a:pPr>
              <a:lnSpc>
                <a:spcPct val="120000"/>
              </a:lnSpc>
              <a:defRPr/>
            </a:pPr>
            <a:r>
              <a:rPr lang="en-US" altLang="zh-CN" sz="2000" dirty="0" smtClean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2</a:t>
            </a:r>
            <a:r>
              <a:rPr lang="en-US" altLang="zh-CN" sz="2000" dirty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.</a:t>
            </a:r>
            <a:r>
              <a:rPr lang="zh-CN" altLang="en-US" sz="2000" dirty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关闭</a:t>
            </a:r>
            <a:r>
              <a:rPr lang="en-US" altLang="zh-CN" sz="2000" dirty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Adobe Flash Player</a:t>
            </a:r>
            <a:r>
              <a:rPr lang="zh-CN" altLang="en-US" sz="2000" dirty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播放器。</a:t>
            </a:r>
            <a:endParaRPr lang="en-US" altLang="zh-CN" sz="2000" dirty="0">
              <a:solidFill>
                <a:schemeClr val="accent1">
                  <a:lumMod val="50000"/>
                </a:schemeClr>
              </a:solidFill>
              <a:latin typeface="黑体" pitchFamily="49" charset="-122"/>
              <a:ea typeface="黑体" pitchFamily="49" charset="-122"/>
              <a:sym typeface="黑体" pitchFamily="49" charset="-122"/>
            </a:endParaRPr>
          </a:p>
          <a:p>
            <a:pPr>
              <a:lnSpc>
                <a:spcPct val="120000"/>
              </a:lnSpc>
              <a:defRPr/>
            </a:pPr>
            <a:endParaRPr lang="en-US" sz="2000" dirty="0">
              <a:solidFill>
                <a:srgbClr val="125C8A"/>
              </a:solidFill>
              <a:latin typeface="黑体" pitchFamily="49" charset="-122"/>
              <a:ea typeface="黑体" pitchFamily="49" charset="-122"/>
              <a:sym typeface="黑体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636838" y="44450"/>
            <a:ext cx="2727325" cy="4619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dirty="0" smtClean="0">
                <a:solidFill>
                  <a:schemeClr val="accent1">
                    <a:lumMod val="50000"/>
                  </a:schemeClr>
                </a:solidFill>
              </a:rPr>
              <a:t>5.1</a:t>
            </a: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</a:rPr>
              <a:t>预览完成的案例</a:t>
            </a:r>
          </a:p>
        </p:txBody>
      </p:sp>
    </p:spTree>
    <p:custDataLst>
      <p:tags r:id="rId2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矩形 5"/>
          <p:cNvSpPr>
            <a:spLocks noChangeArrowheads="1"/>
          </p:cNvSpPr>
          <p:nvPr/>
        </p:nvSpPr>
        <p:spPr bwMode="auto">
          <a:xfrm>
            <a:off x="720725" y="1165225"/>
            <a:ext cx="45720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None/>
            </a:pPr>
            <a:r>
              <a:rPr lang="zh-CN" altLang="zh-CN" sz="200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的径向</a:t>
            </a:r>
          </a:p>
        </p:txBody>
      </p:sp>
      <p:sp>
        <p:nvSpPr>
          <p:cNvPr id="52227" name="矩形 1"/>
          <p:cNvSpPr>
            <a:spLocks noChangeArrowheads="1"/>
          </p:cNvSpPr>
          <p:nvPr/>
        </p:nvSpPr>
        <p:spPr bwMode="auto">
          <a:xfrm>
            <a:off x="720725" y="981075"/>
            <a:ext cx="7380288" cy="46474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2800" b="1" dirty="0">
                <a:solidFill>
                  <a:srgbClr val="0D81E1"/>
                </a:solidFill>
                <a:latin typeface="黑体" pitchFamily="49" charset="-122"/>
                <a:ea typeface="黑体" pitchFamily="49" charset="-122"/>
              </a:rPr>
              <a:t>复习题答案</a:t>
            </a:r>
            <a:endParaRPr lang="en-US" altLang="zh-CN" sz="2800" b="1" dirty="0">
              <a:solidFill>
                <a:srgbClr val="0D81E1"/>
              </a:solidFill>
              <a:latin typeface="黑体" pitchFamily="49" charset="-122"/>
              <a:ea typeface="黑体" pitchFamily="49" charset="-122"/>
            </a:endParaRPr>
          </a:p>
          <a:p>
            <a:pPr algn="ctr" eaLnBrk="1" hangingPunct="1"/>
            <a:endParaRPr lang="en-US" altLang="zh-CN" sz="2800" b="1" dirty="0">
              <a:solidFill>
                <a:srgbClr val="0D81E1"/>
              </a:solidFill>
              <a:latin typeface="黑体" pitchFamily="49" charset="-122"/>
              <a:ea typeface="黑体" pitchFamily="49" charset="-122"/>
            </a:endParaRPr>
          </a:p>
          <a:p>
            <a:pPr eaLnBrk="1" hangingPunct="1"/>
            <a:r>
              <a:rPr lang="en-US" altLang="zh-CN" sz="2000" dirty="0">
                <a:solidFill>
                  <a:srgbClr val="0D81E1"/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2000" dirty="0">
                <a:solidFill>
                  <a:srgbClr val="0D81E1"/>
                </a:solidFill>
                <a:latin typeface="黑体" pitchFamily="49" charset="-122"/>
                <a:ea typeface="黑体" pitchFamily="49" charset="-122"/>
              </a:rPr>
              <a:t>．形状补间动画是</a:t>
            </a:r>
            <a:r>
              <a:rPr lang="en-US" altLang="zh-CN" sz="2000" dirty="0">
                <a:solidFill>
                  <a:srgbClr val="0D81E1"/>
                </a:solidFill>
                <a:latin typeface="黑体" pitchFamily="49" charset="-122"/>
                <a:ea typeface="黑体" pitchFamily="49" charset="-122"/>
              </a:rPr>
              <a:t>Flash</a:t>
            </a:r>
            <a:r>
              <a:rPr lang="zh-CN" altLang="en-US" sz="2000" dirty="0">
                <a:solidFill>
                  <a:srgbClr val="0D81E1"/>
                </a:solidFill>
                <a:latin typeface="黑体" pitchFamily="49" charset="-122"/>
                <a:ea typeface="黑体" pitchFamily="49" charset="-122"/>
              </a:rPr>
              <a:t>中非常常见的动画，是一种使一个形状随着时间轴的运动而变成另一个形状的动画，它针对的是矢量图形。形状补间动画不仅仅可以实现两物体之间的形状的变化，与动画补间一样，还可以实现两个物体之间的大小、位置、颜色、透明度等变化</a:t>
            </a:r>
            <a:r>
              <a:rPr lang="zh-CN" altLang="en-US" sz="2000" dirty="0" smtClean="0">
                <a:solidFill>
                  <a:srgbClr val="0D81E1"/>
                </a:solidFill>
                <a:latin typeface="黑体" pitchFamily="49" charset="-122"/>
                <a:ea typeface="黑体" pitchFamily="49" charset="-122"/>
              </a:rPr>
              <a:t>。</a:t>
            </a:r>
            <a:endParaRPr lang="en-US" altLang="zh-CN" sz="2000" dirty="0" smtClean="0">
              <a:solidFill>
                <a:srgbClr val="0D81E1"/>
              </a:solidFill>
              <a:latin typeface="黑体" pitchFamily="49" charset="-122"/>
              <a:ea typeface="黑体" pitchFamily="49" charset="-122"/>
            </a:endParaRPr>
          </a:p>
          <a:p>
            <a:pPr eaLnBrk="1" hangingPunct="1"/>
            <a:endParaRPr lang="zh-CN" altLang="en-US" sz="2000" dirty="0">
              <a:solidFill>
                <a:srgbClr val="0D81E1"/>
              </a:solidFill>
              <a:latin typeface="黑体" pitchFamily="49" charset="-122"/>
              <a:ea typeface="黑体" pitchFamily="49" charset="-122"/>
            </a:endParaRPr>
          </a:p>
          <a:p>
            <a:pPr eaLnBrk="1" hangingPunct="1"/>
            <a:r>
              <a:rPr lang="en-US" altLang="zh-CN" sz="2000" dirty="0">
                <a:solidFill>
                  <a:srgbClr val="0D81E1"/>
                </a:solidFill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2000" dirty="0">
                <a:solidFill>
                  <a:srgbClr val="0D81E1"/>
                </a:solidFill>
                <a:latin typeface="黑体" pitchFamily="49" charset="-122"/>
                <a:ea typeface="黑体" pitchFamily="49" charset="-122"/>
              </a:rPr>
              <a:t>．要创建形状补间动画，首先在起始和结束关键帧中绘制不同的形状，然后选择两个关键帧之间的任意一帧，鼠标右键单击，在弹出来的快捷菜单中选择“创建补间形状”命令</a:t>
            </a:r>
            <a:r>
              <a:rPr lang="zh-CN" altLang="en-US" sz="2000" dirty="0" smtClean="0">
                <a:solidFill>
                  <a:srgbClr val="0D81E1"/>
                </a:solidFill>
                <a:latin typeface="黑体" pitchFamily="49" charset="-122"/>
                <a:ea typeface="黑体" pitchFamily="49" charset="-122"/>
              </a:rPr>
              <a:t>。</a:t>
            </a:r>
            <a:endParaRPr lang="en-US" altLang="zh-CN" sz="2000" dirty="0" smtClean="0">
              <a:solidFill>
                <a:srgbClr val="0D81E1"/>
              </a:solidFill>
              <a:latin typeface="黑体" pitchFamily="49" charset="-122"/>
              <a:ea typeface="黑体" pitchFamily="49" charset="-122"/>
            </a:endParaRPr>
          </a:p>
          <a:p>
            <a:pPr eaLnBrk="1" hangingPunct="1"/>
            <a:endParaRPr lang="zh-CN" altLang="en-US" sz="2000" dirty="0">
              <a:solidFill>
                <a:srgbClr val="0D81E1"/>
              </a:solidFill>
              <a:latin typeface="黑体" pitchFamily="49" charset="-122"/>
              <a:ea typeface="黑体" pitchFamily="49" charset="-122"/>
            </a:endParaRPr>
          </a:p>
          <a:p>
            <a:pPr eaLnBrk="1" hangingPunct="1"/>
            <a:r>
              <a:rPr lang="en-US" altLang="zh-CN" sz="2000" dirty="0">
                <a:solidFill>
                  <a:srgbClr val="0D81E1"/>
                </a:solidFill>
                <a:latin typeface="黑体" pitchFamily="49" charset="-122"/>
                <a:ea typeface="黑体" pitchFamily="49" charset="-122"/>
              </a:rPr>
              <a:t>3</a:t>
            </a:r>
            <a:r>
              <a:rPr lang="zh-CN" altLang="en-US" sz="2000" dirty="0">
                <a:solidFill>
                  <a:srgbClr val="0D81E1"/>
                </a:solidFill>
                <a:latin typeface="黑体" pitchFamily="49" charset="-122"/>
                <a:ea typeface="黑体" pitchFamily="49" charset="-122"/>
              </a:rPr>
              <a:t>．遮罩动画是指运用遮罩制作而成的动画，而遮罩主要由遮罩层与被遮罩层构成，遮罩层在被遮罩层的上方。</a:t>
            </a:r>
            <a:endParaRPr lang="zh-CN" altLang="en-US" sz="2000" dirty="0">
              <a:solidFill>
                <a:srgbClr val="0D81E1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484438" y="-26988"/>
            <a:ext cx="2492375" cy="6461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600" dirty="0">
                <a:solidFill>
                  <a:schemeClr val="accent1">
                    <a:lumMod val="50000"/>
                  </a:schemeClr>
                </a:solidFill>
              </a:rPr>
              <a:t>复习题答案</a:t>
            </a:r>
            <a:endParaRPr lang="en-US" altLang="zh-CN" sz="36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custDataLst>
      <p:tags r:id="rId1"/>
    </p:custData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矩形 5"/>
          <p:cNvSpPr>
            <a:spLocks noChangeArrowheads="1"/>
          </p:cNvSpPr>
          <p:nvPr/>
        </p:nvSpPr>
        <p:spPr bwMode="auto">
          <a:xfrm>
            <a:off x="720725" y="1165225"/>
            <a:ext cx="45720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None/>
            </a:pPr>
            <a:r>
              <a:rPr lang="zh-CN" altLang="zh-CN" sz="200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的径向</a:t>
            </a:r>
          </a:p>
        </p:txBody>
      </p:sp>
      <p:sp>
        <p:nvSpPr>
          <p:cNvPr id="52227" name="矩形 1"/>
          <p:cNvSpPr>
            <a:spLocks noChangeArrowheads="1"/>
          </p:cNvSpPr>
          <p:nvPr/>
        </p:nvSpPr>
        <p:spPr bwMode="auto">
          <a:xfrm>
            <a:off x="720725" y="981075"/>
            <a:ext cx="7380288" cy="40318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2800" b="1" dirty="0">
                <a:solidFill>
                  <a:srgbClr val="0D81E1"/>
                </a:solidFill>
                <a:latin typeface="黑体" pitchFamily="49" charset="-122"/>
                <a:ea typeface="黑体" pitchFamily="49" charset="-122"/>
              </a:rPr>
              <a:t>复习题答案</a:t>
            </a:r>
            <a:endParaRPr lang="en-US" altLang="zh-CN" sz="2800" b="1" dirty="0">
              <a:solidFill>
                <a:srgbClr val="0D81E1"/>
              </a:solidFill>
              <a:latin typeface="黑体" pitchFamily="49" charset="-122"/>
              <a:ea typeface="黑体" pitchFamily="49" charset="-122"/>
            </a:endParaRPr>
          </a:p>
          <a:p>
            <a:pPr algn="ctr" eaLnBrk="1" hangingPunct="1"/>
            <a:endParaRPr lang="en-US" altLang="zh-CN" sz="2800" b="1" dirty="0">
              <a:solidFill>
                <a:srgbClr val="0D81E1"/>
              </a:solidFill>
              <a:latin typeface="黑体" pitchFamily="49" charset="-122"/>
              <a:ea typeface="黑体" pitchFamily="49" charset="-122"/>
            </a:endParaRPr>
          </a:p>
          <a:p>
            <a:pPr eaLnBrk="1" hangingPunct="1"/>
            <a:r>
              <a:rPr lang="en-US" altLang="zh-CN" sz="2000" dirty="0">
                <a:solidFill>
                  <a:srgbClr val="0D81E1"/>
                </a:solidFill>
                <a:latin typeface="黑体" pitchFamily="49" charset="-122"/>
                <a:ea typeface="黑体" pitchFamily="49" charset="-122"/>
              </a:rPr>
              <a:t>4</a:t>
            </a:r>
            <a:r>
              <a:rPr lang="zh-CN" altLang="en-US" sz="2000" dirty="0">
                <a:solidFill>
                  <a:srgbClr val="0D81E1"/>
                </a:solidFill>
                <a:latin typeface="黑体" pitchFamily="49" charset="-122"/>
                <a:ea typeface="黑体" pitchFamily="49" charset="-122"/>
              </a:rPr>
              <a:t>．两者共同构成了遮罩，遮罩层决定看到的形状，被遮罩层决定看到的内容。被遮罩层中的内容会显示在遮罩层的“形状”中</a:t>
            </a:r>
            <a:r>
              <a:rPr lang="zh-CN" altLang="en-US" sz="2000" dirty="0" smtClean="0">
                <a:solidFill>
                  <a:srgbClr val="0D81E1"/>
                </a:solidFill>
                <a:latin typeface="黑体" pitchFamily="49" charset="-122"/>
                <a:ea typeface="黑体" pitchFamily="49" charset="-122"/>
              </a:rPr>
              <a:t>。</a:t>
            </a:r>
            <a:endParaRPr lang="en-US" altLang="zh-CN" sz="2000" dirty="0" smtClean="0">
              <a:solidFill>
                <a:srgbClr val="0D81E1"/>
              </a:solidFill>
              <a:latin typeface="黑体" pitchFamily="49" charset="-122"/>
              <a:ea typeface="黑体" pitchFamily="49" charset="-122"/>
            </a:endParaRPr>
          </a:p>
          <a:p>
            <a:pPr eaLnBrk="1" hangingPunct="1"/>
            <a:endParaRPr lang="zh-CN" altLang="en-US" sz="2000" dirty="0">
              <a:solidFill>
                <a:srgbClr val="0D81E1"/>
              </a:solidFill>
              <a:latin typeface="黑体" pitchFamily="49" charset="-122"/>
              <a:ea typeface="黑体" pitchFamily="49" charset="-122"/>
            </a:endParaRPr>
          </a:p>
          <a:p>
            <a:pPr eaLnBrk="1" hangingPunct="1"/>
            <a:r>
              <a:rPr lang="en-US" altLang="zh-CN" sz="2000" dirty="0">
                <a:solidFill>
                  <a:srgbClr val="0D81E1"/>
                </a:solidFill>
                <a:latin typeface="黑体" pitchFamily="49" charset="-122"/>
                <a:ea typeface="黑体" pitchFamily="49" charset="-122"/>
              </a:rPr>
              <a:t>5</a:t>
            </a:r>
            <a:r>
              <a:rPr lang="zh-CN" altLang="en-US" sz="2000" dirty="0">
                <a:solidFill>
                  <a:srgbClr val="0D81E1"/>
                </a:solidFill>
                <a:latin typeface="黑体" pitchFamily="49" charset="-122"/>
                <a:ea typeface="黑体" pitchFamily="49" charset="-122"/>
              </a:rPr>
              <a:t>．右键单击一般图层，在弹出的快捷菜单选项中选择“遮罩层”命令，这样可以直接将“一般图层”转化为“遮罩”图层。还可以通过右键单击一般图层，在弹出的快捷菜单选项中选择“属性”命令（或者在菜单栏中选择“修改”</a:t>
            </a:r>
            <a:r>
              <a:rPr lang="en-US" altLang="zh-CN" sz="2000" dirty="0">
                <a:solidFill>
                  <a:srgbClr val="0D81E1"/>
                </a:solidFill>
                <a:latin typeface="黑体" pitchFamily="49" charset="-122"/>
                <a:ea typeface="黑体" pitchFamily="49" charset="-122"/>
              </a:rPr>
              <a:t>&gt;“</a:t>
            </a:r>
            <a:r>
              <a:rPr lang="zh-CN" altLang="en-US" sz="2000" dirty="0">
                <a:solidFill>
                  <a:srgbClr val="0D81E1"/>
                </a:solidFill>
                <a:latin typeface="黑体" pitchFamily="49" charset="-122"/>
                <a:ea typeface="黑体" pitchFamily="49" charset="-122"/>
              </a:rPr>
              <a:t>时间轴”</a:t>
            </a:r>
            <a:r>
              <a:rPr lang="en-US" altLang="zh-CN" sz="2000" dirty="0">
                <a:solidFill>
                  <a:srgbClr val="0D81E1"/>
                </a:solidFill>
                <a:latin typeface="黑体" pitchFamily="49" charset="-122"/>
                <a:ea typeface="黑体" pitchFamily="49" charset="-122"/>
              </a:rPr>
              <a:t>&gt;“</a:t>
            </a:r>
            <a:r>
              <a:rPr lang="zh-CN" altLang="en-US" sz="2000" dirty="0">
                <a:solidFill>
                  <a:srgbClr val="0D81E1"/>
                </a:solidFill>
                <a:latin typeface="黑体" pitchFamily="49" charset="-122"/>
                <a:ea typeface="黑体" pitchFamily="49" charset="-122"/>
              </a:rPr>
              <a:t>图层属性”命令，又或者双击一般图层的名称前面的图标），在弹出的“图层属性”对话框中的“类型”选项下选择“遮罩层”，单击“确定”按钮。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484438" y="-26988"/>
            <a:ext cx="2492375" cy="6461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600" dirty="0">
                <a:solidFill>
                  <a:schemeClr val="accent1">
                    <a:lumMod val="50000"/>
                  </a:schemeClr>
                </a:solidFill>
              </a:rPr>
              <a:t>复习题答案</a:t>
            </a:r>
            <a:endParaRPr lang="en-US" altLang="zh-CN" sz="36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001781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565400" y="31750"/>
            <a:ext cx="2727325" cy="4603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dirty="0" smtClean="0">
                <a:solidFill>
                  <a:schemeClr val="accent1">
                    <a:lumMod val="50000"/>
                  </a:schemeClr>
                </a:solidFill>
              </a:rPr>
              <a:t>5.1</a:t>
            </a: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</a:rPr>
              <a:t>预览完成的案例</a:t>
            </a:r>
          </a:p>
        </p:txBody>
      </p:sp>
      <p:sp>
        <p:nvSpPr>
          <p:cNvPr id="4" name="圆角矩形 3"/>
          <p:cNvSpPr>
            <a:spLocks noChangeArrowheads="1"/>
          </p:cNvSpPr>
          <p:nvPr/>
        </p:nvSpPr>
        <p:spPr bwMode="auto">
          <a:xfrm>
            <a:off x="180975" y="836613"/>
            <a:ext cx="8582025" cy="1774825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/>
          <a:lstStyle/>
          <a:p>
            <a:pPr>
              <a:lnSpc>
                <a:spcPct val="120000"/>
              </a:lnSpc>
              <a:defRPr/>
            </a:pPr>
            <a:r>
              <a:rPr lang="en-US" altLang="zh-CN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3.</a:t>
            </a:r>
            <a:r>
              <a:rPr lang="zh-CN" altLang="en-US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可以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用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Animate CC 2017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打开源文件进行预览，在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Animate CC 2017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菜单栏中选择“文件”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&gt;“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打开”命令，再选择“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Lesson05/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范例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/complete”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文件夹的“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05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范例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complete(CC 2017).</a:t>
            </a:r>
            <a:r>
              <a:rPr lang="en-US" altLang="zh-CN" sz="2000" dirty="0" err="1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fla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，并单击“打开”按钮。选择“控制” 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&gt; “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测试影片” 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&gt; “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在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Animate 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中”即可预览动画</a:t>
            </a:r>
            <a:r>
              <a:rPr lang="zh-CN" altLang="en-US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效果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。</a:t>
            </a:r>
            <a:endParaRPr lang="en-US" sz="2000" dirty="0">
              <a:solidFill>
                <a:srgbClr val="125C8A"/>
              </a:solidFill>
              <a:latin typeface="黑体" pitchFamily="49" charset="-122"/>
              <a:ea typeface="黑体" pitchFamily="49" charset="-122"/>
              <a:sym typeface="黑体" pitchFamily="49" charset="-122"/>
            </a:endParaRPr>
          </a:p>
        </p:txBody>
      </p:sp>
      <p:sp>
        <p:nvSpPr>
          <p:cNvPr id="10" name="云形标注 9"/>
          <p:cNvSpPr/>
          <p:nvPr/>
        </p:nvSpPr>
        <p:spPr>
          <a:xfrm rot="821725">
            <a:off x="5180776" y="2698749"/>
            <a:ext cx="3938587" cy="3100388"/>
          </a:xfrm>
          <a:prstGeom prst="cloudCallout">
            <a:avLst/>
          </a:prstGeom>
          <a:solidFill>
            <a:srgbClr val="4BACC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sz="1600" dirty="0"/>
              <a:t>使用</a:t>
            </a:r>
            <a:r>
              <a:rPr lang="en-US" altLang="zh-CN" sz="1600" dirty="0"/>
              <a:t>CS6</a:t>
            </a:r>
            <a:r>
              <a:rPr lang="zh-CN" altLang="en-US" sz="1600" dirty="0"/>
              <a:t>软件的读者请打开“</a:t>
            </a:r>
            <a:r>
              <a:rPr lang="en-US" altLang="zh-CN" sz="1600" dirty="0" smtClean="0"/>
              <a:t>Lesson05/</a:t>
            </a:r>
            <a:r>
              <a:rPr lang="zh-CN" altLang="en-US" sz="1600" dirty="0"/>
              <a:t>范例</a:t>
            </a:r>
            <a:r>
              <a:rPr lang="en-US" altLang="zh-CN" sz="1600" dirty="0"/>
              <a:t>/complete”</a:t>
            </a:r>
            <a:r>
              <a:rPr lang="zh-CN" altLang="en-US" sz="1600" dirty="0"/>
              <a:t>文件夹中的“</a:t>
            </a:r>
            <a:r>
              <a:rPr lang="en-US" altLang="zh-CN" sz="1600" dirty="0" smtClean="0"/>
              <a:t>05</a:t>
            </a:r>
            <a:r>
              <a:rPr lang="zh-CN" altLang="en-US" sz="1600" dirty="0" smtClean="0"/>
              <a:t>范例</a:t>
            </a:r>
            <a:r>
              <a:rPr lang="en-US" altLang="zh-CN" sz="1600" dirty="0"/>
              <a:t>complete</a:t>
            </a:r>
            <a:r>
              <a:rPr lang="zh-CN" altLang="en-US" sz="1600" dirty="0"/>
              <a:t>（</a:t>
            </a:r>
            <a:r>
              <a:rPr lang="en-US" altLang="zh-CN" sz="1600" dirty="0"/>
              <a:t>CS6</a:t>
            </a:r>
            <a:r>
              <a:rPr lang="zh-CN" altLang="en-US" sz="1600" dirty="0"/>
              <a:t>）</a:t>
            </a:r>
            <a:r>
              <a:rPr lang="en-US" altLang="zh-CN" sz="1600" dirty="0"/>
              <a:t>.</a:t>
            </a:r>
            <a:r>
              <a:rPr lang="en-US" altLang="zh-CN" sz="1600" dirty="0" err="1"/>
              <a:t>fla</a:t>
            </a:r>
            <a:r>
              <a:rPr lang="en-US" altLang="zh-CN" sz="1600" dirty="0"/>
              <a:t>”</a:t>
            </a:r>
            <a:r>
              <a:rPr lang="zh-CN" altLang="en-US" sz="1600" dirty="0"/>
              <a:t>文件；使用</a:t>
            </a:r>
            <a:r>
              <a:rPr lang="en-US" altLang="zh-CN" sz="1600" dirty="0"/>
              <a:t>CC 2015</a:t>
            </a:r>
            <a:r>
              <a:rPr lang="zh-CN" altLang="en-US" sz="1600" dirty="0"/>
              <a:t>软件版本的读者请打开“</a:t>
            </a:r>
            <a:r>
              <a:rPr lang="en-US" altLang="zh-CN" sz="1600" dirty="0" smtClean="0"/>
              <a:t>Lesson05/</a:t>
            </a:r>
            <a:r>
              <a:rPr lang="zh-CN" altLang="en-US" sz="1600" dirty="0"/>
              <a:t>范例</a:t>
            </a:r>
            <a:r>
              <a:rPr lang="en-US" altLang="zh-CN" sz="1600" dirty="0"/>
              <a:t>/complete”</a:t>
            </a:r>
            <a:r>
              <a:rPr lang="zh-CN" altLang="en-US" sz="1600" dirty="0"/>
              <a:t>文件夹中的“</a:t>
            </a:r>
            <a:r>
              <a:rPr lang="en-US" altLang="zh-CN" sz="1600" dirty="0" smtClean="0"/>
              <a:t>05</a:t>
            </a:r>
            <a:r>
              <a:rPr lang="zh-CN" altLang="en-US" sz="1600" dirty="0" smtClean="0"/>
              <a:t>范例</a:t>
            </a:r>
            <a:r>
              <a:rPr lang="en-US" altLang="zh-CN" sz="1600" dirty="0"/>
              <a:t>complete(CC 2015).</a:t>
            </a:r>
            <a:r>
              <a:rPr lang="en-US" altLang="zh-CN" sz="1600" dirty="0" err="1"/>
              <a:t>fla</a:t>
            </a:r>
            <a:r>
              <a:rPr lang="en-US" altLang="zh-CN" sz="1600" dirty="0"/>
              <a:t>”</a:t>
            </a:r>
            <a:r>
              <a:rPr lang="zh-CN" altLang="en-US" sz="1600" dirty="0"/>
              <a:t>文件。</a:t>
            </a:r>
            <a:endParaRPr lang="zh-CN" altLang="zh-CN" sz="1600" dirty="0"/>
          </a:p>
        </p:txBody>
      </p:sp>
      <p:pic>
        <p:nvPicPr>
          <p:cNvPr id="7" name="图片 6"/>
          <p:cNvPicPr/>
          <p:nvPr/>
        </p:nvPicPr>
        <p:blipFill rotWithShape="1">
          <a:blip r:embed="rId3"/>
          <a:srcRect b="5523"/>
          <a:stretch/>
        </p:blipFill>
        <p:spPr bwMode="auto">
          <a:xfrm>
            <a:off x="65026" y="2847181"/>
            <a:ext cx="5026227" cy="2670051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0245" name="AutoShape 12"/>
          <p:cNvSpPr>
            <a:spLocks noChangeArrowheads="1"/>
          </p:cNvSpPr>
          <p:nvPr/>
        </p:nvSpPr>
        <p:spPr bwMode="auto">
          <a:xfrm rot="6498634" flipV="1">
            <a:off x="4425951" y="2652712"/>
            <a:ext cx="868362" cy="252413"/>
          </a:xfrm>
          <a:prstGeom prst="curvedUpArrow">
            <a:avLst>
              <a:gd name="adj1" fmla="val 75000"/>
              <a:gd name="adj2" fmla="val 149985"/>
              <a:gd name="adj3" fmla="val 33333"/>
            </a:avLst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None/>
            </a:pPr>
            <a:endParaRPr lang="zh-CN" altLang="en-US">
              <a:solidFill>
                <a:srgbClr val="00B0F0"/>
              </a:solidFill>
            </a:endParaRPr>
          </a:p>
        </p:txBody>
      </p:sp>
    </p:spTree>
    <p:custDataLst>
      <p:tags r:id="rId1"/>
    </p:custDataLst>
  </p:cSld>
  <p:clrMapOvr>
    <a:masterClrMapping/>
  </p:clrMapOvr>
  <p:transition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473299" y="44450"/>
            <a:ext cx="3034805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dirty="0" smtClean="0">
                <a:solidFill>
                  <a:schemeClr val="accent1">
                    <a:lumMod val="50000"/>
                  </a:schemeClr>
                </a:solidFill>
              </a:rPr>
              <a:t>5.2</a:t>
            </a: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</a:rPr>
              <a:t>初识形状补间动画</a:t>
            </a:r>
          </a:p>
        </p:txBody>
      </p:sp>
      <p:sp>
        <p:nvSpPr>
          <p:cNvPr id="7" name="圆角矩形 6"/>
          <p:cNvSpPr>
            <a:spLocks noChangeArrowheads="1"/>
          </p:cNvSpPr>
          <p:nvPr/>
        </p:nvSpPr>
        <p:spPr bwMode="auto">
          <a:xfrm>
            <a:off x="496888" y="1314252"/>
            <a:ext cx="8307387" cy="3770932"/>
          </a:xfrm>
          <a:prstGeom prst="roundRect">
            <a:avLst>
              <a:gd name="adj" fmla="val 16667"/>
            </a:avLst>
          </a:prstGeom>
          <a:solidFill>
            <a:schemeClr val="accent5"/>
          </a:solidFill>
          <a:ln>
            <a:noFill/>
          </a:ln>
        </p:spPr>
        <p:txBody>
          <a:bodyPr/>
          <a:lstStyle/>
          <a:p>
            <a:pPr>
              <a:defRPr/>
            </a:pPr>
            <a:r>
              <a:rPr lang="zh-CN" altLang="en-US" sz="200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    在</a:t>
            </a:r>
            <a:r>
              <a:rPr lang="zh-CN" altLang="en-US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第四章我们学习了如何创建动画补间动画，在</a:t>
            </a:r>
            <a:r>
              <a:rPr lang="en-US" altLang="zh-CN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Flash</a:t>
            </a:r>
            <a:r>
              <a:rPr lang="zh-CN" altLang="en-US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中，动画补间动画只能针对非矢量图形进行，比如说组合图形、文字对象、元件实例、图片等，而本节课我们将学习的形状补间动画针对的是矢量图形（矢量图使用直线和曲线来描述图形）。</a:t>
            </a:r>
          </a:p>
          <a:p>
            <a:pPr>
              <a:defRPr/>
            </a:pPr>
            <a:r>
              <a:rPr lang="zh-CN" altLang="en-US" sz="200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    形状</a:t>
            </a:r>
            <a:r>
              <a:rPr lang="zh-CN" altLang="en-US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补间动画是</a:t>
            </a:r>
            <a:r>
              <a:rPr lang="en-US" altLang="zh-CN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Flash</a:t>
            </a:r>
            <a:r>
              <a:rPr lang="zh-CN" altLang="en-US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中非常常见的动画，是一种使一个形状随着时间轴的运动而变成另一个形状的动画。利用形状补间动画可以制作出各种奇特的变形效果，比如火焰、云朵、水波的变化、文字的变化、图形的变化等等。</a:t>
            </a:r>
          </a:p>
          <a:p>
            <a:pPr>
              <a:defRPr/>
            </a:pPr>
            <a:r>
              <a:rPr lang="zh-CN" altLang="en-US" sz="200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    当然</a:t>
            </a:r>
            <a:r>
              <a:rPr lang="zh-CN" altLang="en-US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形状补间动画不仅仅可以实现两物体之间的形状的变化，与动画补间一样，还可以实现两个物体之间的大小、位置、颜色、透明度等变化。</a:t>
            </a:r>
          </a:p>
        </p:txBody>
      </p:sp>
    </p:spTree>
    <p:custDataLst>
      <p:tags r:id="rId1"/>
    </p:custDataLst>
  </p:cSld>
  <p:clrMapOvr>
    <a:masterClrMapping/>
  </p:clrMapOvr>
  <p:transition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490612" y="44450"/>
            <a:ext cx="3089500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dirty="0" smtClean="0">
                <a:solidFill>
                  <a:schemeClr val="accent1">
                    <a:lumMod val="50000"/>
                  </a:schemeClr>
                </a:solidFill>
              </a:rPr>
              <a:t>5.3.1</a:t>
            </a: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</a:rPr>
              <a:t>新建</a:t>
            </a:r>
            <a:r>
              <a:rPr lang="en-US" altLang="zh-CN" sz="2400" dirty="0">
                <a:solidFill>
                  <a:schemeClr val="accent1">
                    <a:lumMod val="50000"/>
                  </a:schemeClr>
                </a:solidFill>
              </a:rPr>
              <a:t>Animate</a:t>
            </a: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</a:rPr>
              <a:t>文档</a:t>
            </a:r>
          </a:p>
        </p:txBody>
      </p:sp>
      <p:sp>
        <p:nvSpPr>
          <p:cNvPr id="10" name="圆角矩形 9"/>
          <p:cNvSpPr>
            <a:spLocks noChangeArrowheads="1"/>
          </p:cNvSpPr>
          <p:nvPr/>
        </p:nvSpPr>
        <p:spPr bwMode="auto">
          <a:xfrm>
            <a:off x="347848" y="694264"/>
            <a:ext cx="8688648" cy="1654616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/>
          <a:lstStyle/>
          <a:p>
            <a:pPr>
              <a:lnSpc>
                <a:spcPct val="120000"/>
              </a:lnSpc>
              <a:defRPr/>
            </a:pPr>
            <a:r>
              <a:rPr lang="en-US" altLang="zh-CN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1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.</a:t>
            </a:r>
            <a:r>
              <a:rPr lang="zh-CN" altLang="en-US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在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菜单栏中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,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选择“文件”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&gt;“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新建”，在“新建文档”对话框中，选择“常规”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&gt;“ActionScript 3.0”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命令，默认舞台大小设置，修改舞台的颜色为“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#FFCC33”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，然后单击“确定”按钮以创建一个新的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Animate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文档，文件扩展名为“</a:t>
            </a:r>
            <a:r>
              <a:rPr lang="en-US" altLang="zh-CN" sz="2000" dirty="0" err="1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fla</a:t>
            </a:r>
            <a:r>
              <a:rPr lang="en-US" altLang="zh-CN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”</a:t>
            </a:r>
            <a:r>
              <a:rPr lang="zh-CN" altLang="en-US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。</a:t>
            </a:r>
            <a:endParaRPr lang="en-US" sz="2000" dirty="0">
              <a:solidFill>
                <a:srgbClr val="125C8A"/>
              </a:solidFill>
              <a:latin typeface="黑体" pitchFamily="49" charset="-122"/>
              <a:ea typeface="黑体" pitchFamily="49" charset="-122"/>
              <a:sym typeface="黑体" pitchFamily="49" charset="-122"/>
            </a:endParaRPr>
          </a:p>
        </p:txBody>
      </p:sp>
      <p:pic>
        <p:nvPicPr>
          <p:cNvPr id="7" name="图片 6"/>
          <p:cNvPicPr/>
          <p:nvPr/>
        </p:nvPicPr>
        <p:blipFill>
          <a:blip r:embed="rId3"/>
          <a:stretch>
            <a:fillRect/>
          </a:stretch>
        </p:blipFill>
        <p:spPr>
          <a:xfrm>
            <a:off x="5580112" y="2806377"/>
            <a:ext cx="3456384" cy="2350815"/>
          </a:xfrm>
          <a:prstGeom prst="rect">
            <a:avLst/>
          </a:prstGeom>
        </p:spPr>
      </p:pic>
      <p:sp>
        <p:nvSpPr>
          <p:cNvPr id="12294" name="AutoShape 12"/>
          <p:cNvSpPr>
            <a:spLocks noChangeArrowheads="1"/>
          </p:cNvSpPr>
          <p:nvPr/>
        </p:nvSpPr>
        <p:spPr bwMode="auto">
          <a:xfrm rot="4010479" flipV="1">
            <a:off x="8097018" y="2421916"/>
            <a:ext cx="868363" cy="252413"/>
          </a:xfrm>
          <a:prstGeom prst="curvedUpArrow">
            <a:avLst>
              <a:gd name="adj1" fmla="val 75001"/>
              <a:gd name="adj2" fmla="val 149985"/>
              <a:gd name="adj3" fmla="val 33333"/>
            </a:avLst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None/>
            </a:pPr>
            <a:endParaRPr lang="zh-CN" altLang="en-US">
              <a:solidFill>
                <a:srgbClr val="00B0F0"/>
              </a:solidFill>
            </a:endParaRPr>
          </a:p>
        </p:txBody>
      </p:sp>
      <p:sp>
        <p:nvSpPr>
          <p:cNvPr id="8" name="圆角矩形 7"/>
          <p:cNvSpPr>
            <a:spLocks noChangeArrowheads="1"/>
          </p:cNvSpPr>
          <p:nvPr/>
        </p:nvSpPr>
        <p:spPr bwMode="auto">
          <a:xfrm>
            <a:off x="391668" y="2457676"/>
            <a:ext cx="5116436" cy="3491604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/>
          <a:lstStyle/>
          <a:p>
            <a:pPr>
              <a:lnSpc>
                <a:spcPct val="120000"/>
              </a:lnSpc>
              <a:defRPr/>
            </a:pPr>
            <a:r>
              <a:rPr lang="en-US" altLang="zh-CN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2.</a:t>
            </a:r>
            <a:r>
              <a:rPr lang="zh-CN" altLang="en-US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选择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“文件”＞“保存”命令， 把文件命名为“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05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范例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start(CC 2017).</a:t>
            </a:r>
            <a:r>
              <a:rPr lang="en-US" altLang="zh-CN" sz="2000" dirty="0" err="1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fla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” (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在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Adobe Flash  CC 2015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中命名为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05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范例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start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（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CC 2015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）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.</a:t>
            </a:r>
            <a:r>
              <a:rPr lang="en-US" altLang="zh-CN" sz="2000" dirty="0" err="1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fla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、在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Adobe  Flash  CS6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中命名为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05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范例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complete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（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CS6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）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.</a:t>
            </a:r>
            <a:r>
              <a:rPr lang="en-US" altLang="zh-CN" sz="2000" dirty="0" err="1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fla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)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。把它保存在“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Lesson05/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范例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/start”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文件夹中，此时舞台大小为宽“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550”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像素，高“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400”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像素，背景颜色为黄色。</a:t>
            </a:r>
            <a:endParaRPr lang="en-US" sz="2000" dirty="0">
              <a:solidFill>
                <a:srgbClr val="125C8A"/>
              </a:solidFill>
              <a:latin typeface="黑体" pitchFamily="49" charset="-122"/>
              <a:ea typeface="黑体" pitchFamily="49" charset="-122"/>
              <a:sym typeface="黑体" pitchFamily="49" charset="-122"/>
            </a:endParaRPr>
          </a:p>
        </p:txBody>
      </p:sp>
    </p:spTree>
    <p:custDataLst>
      <p:tags r:id="rId1"/>
    </p:custDataLst>
  </p:cSld>
  <p:clrMapOvr>
    <a:masterClrMapping/>
  </p:clrMapOvr>
  <p:transition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圆角矩形 9"/>
          <p:cNvSpPr>
            <a:spLocks noChangeArrowheads="1"/>
          </p:cNvSpPr>
          <p:nvPr/>
        </p:nvSpPr>
        <p:spPr bwMode="auto">
          <a:xfrm>
            <a:off x="395536" y="764705"/>
            <a:ext cx="8424862" cy="1224135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/>
          <a:lstStyle/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1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．在“时间轴”面板上选择“图层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1”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，双击图层的名称将其重命名为“文字（小）”，点击回车键或者在其他地方单击鼠标即完成图层的重命名。</a:t>
            </a:r>
            <a:endParaRPr lang="en-US" sz="2000" dirty="0">
              <a:solidFill>
                <a:srgbClr val="125C8A"/>
              </a:solidFill>
              <a:latin typeface="黑体" pitchFamily="49" charset="-122"/>
              <a:ea typeface="黑体" pitchFamily="49" charset="-122"/>
              <a:sym typeface="黑体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129366" y="44450"/>
            <a:ext cx="3882794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dirty="0" smtClean="0">
                <a:solidFill>
                  <a:schemeClr val="accent1">
                    <a:lumMod val="50000"/>
                  </a:schemeClr>
                </a:solidFill>
              </a:rPr>
              <a:t>5.3.2</a:t>
            </a: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</a:rPr>
              <a:t>新建图层并插入关键帧</a:t>
            </a:r>
          </a:p>
        </p:txBody>
      </p:sp>
      <p:sp>
        <p:nvSpPr>
          <p:cNvPr id="7" name="圆角矩形 6"/>
          <p:cNvSpPr>
            <a:spLocks noChangeArrowheads="1"/>
          </p:cNvSpPr>
          <p:nvPr/>
        </p:nvSpPr>
        <p:spPr bwMode="auto">
          <a:xfrm>
            <a:off x="428423" y="2132856"/>
            <a:ext cx="8424862" cy="1728192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/>
          <a:lstStyle/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2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．单击时间轴底部的“新建图层”</a:t>
            </a:r>
            <a:r>
              <a:rPr lang="zh-CN" altLang="en-US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按钮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，</a:t>
            </a:r>
            <a:r>
              <a:rPr lang="zh-CN" altLang="en-US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也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可以选择“插入”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&gt;“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时间轴”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&gt;“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图层”命令，还可以右键单击“文字（小）”图层，在弹出的快捷菜单中选择“插入图层”命令，将新图层命名为“变大的五角星”。依次添加图层“形状”、“文字（大）”、</a:t>
            </a:r>
            <a:r>
              <a:rPr lang="zh-CN" altLang="en-US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“遮罩五角星”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。</a:t>
            </a:r>
            <a:endParaRPr lang="en-US" sz="2000" dirty="0">
              <a:solidFill>
                <a:srgbClr val="125C8A"/>
              </a:solidFill>
              <a:latin typeface="黑体" pitchFamily="49" charset="-122"/>
              <a:ea typeface="黑体" pitchFamily="49" charset="-122"/>
              <a:sym typeface="黑体" pitchFamily="49" charset="-122"/>
            </a:endParaRPr>
          </a:p>
        </p:txBody>
      </p:sp>
      <p:sp>
        <p:nvSpPr>
          <p:cNvPr id="8" name="圆角矩形 7"/>
          <p:cNvSpPr>
            <a:spLocks noChangeArrowheads="1"/>
          </p:cNvSpPr>
          <p:nvPr/>
        </p:nvSpPr>
        <p:spPr bwMode="auto">
          <a:xfrm>
            <a:off x="412914" y="3933056"/>
            <a:ext cx="4807158" cy="1951255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/>
          <a:lstStyle/>
          <a:p>
            <a:pPr>
              <a:lnSpc>
                <a:spcPct val="120000"/>
              </a:lnSpc>
              <a:defRPr/>
            </a:pPr>
            <a:r>
              <a:rPr lang="en-US" altLang="zh-CN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3</a:t>
            </a:r>
            <a:r>
              <a:rPr lang="zh-CN" altLang="en-US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．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选择“形状”图层的第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15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帧，选择“插入”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&gt;“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时间轴”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&gt;“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空白关键帧”（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F7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）。并在该图层的第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25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帧、第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40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帧、第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50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帧、第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60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帧处插入空白关键帧。</a:t>
            </a:r>
            <a:endParaRPr lang="en-US" sz="2000" dirty="0">
              <a:solidFill>
                <a:srgbClr val="125C8A"/>
              </a:solidFill>
              <a:latin typeface="黑体" pitchFamily="49" charset="-122"/>
              <a:ea typeface="黑体" pitchFamily="49" charset="-122"/>
              <a:sym typeface="黑体" pitchFamily="49" charset="-122"/>
            </a:endParaRPr>
          </a:p>
        </p:txBody>
      </p:sp>
      <p:pic>
        <p:nvPicPr>
          <p:cNvPr id="9" name="图片 8"/>
          <p:cNvPicPr/>
          <p:nvPr/>
        </p:nvPicPr>
        <p:blipFill>
          <a:blip r:embed="rId3"/>
          <a:stretch>
            <a:fillRect/>
          </a:stretch>
        </p:blipFill>
        <p:spPr>
          <a:xfrm>
            <a:off x="5750671" y="3998025"/>
            <a:ext cx="2133697" cy="1951255"/>
          </a:xfrm>
          <a:prstGeom prst="rect">
            <a:avLst/>
          </a:prstGeom>
        </p:spPr>
      </p:pic>
      <p:sp>
        <p:nvSpPr>
          <p:cNvPr id="11" name="AutoShape 12"/>
          <p:cNvSpPr>
            <a:spLocks noChangeArrowheads="1"/>
          </p:cNvSpPr>
          <p:nvPr/>
        </p:nvSpPr>
        <p:spPr bwMode="auto">
          <a:xfrm rot="5400000" flipV="1">
            <a:off x="7545294" y="3897346"/>
            <a:ext cx="868363" cy="252413"/>
          </a:xfrm>
          <a:prstGeom prst="curvedUpArrow">
            <a:avLst>
              <a:gd name="adj1" fmla="val 75001"/>
              <a:gd name="adj2" fmla="val 149985"/>
              <a:gd name="adj3" fmla="val 33333"/>
            </a:avLst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None/>
            </a:pPr>
            <a:endParaRPr lang="zh-CN" altLang="en-US">
              <a:solidFill>
                <a:srgbClr val="00B0F0"/>
              </a:solidFill>
            </a:endParaRPr>
          </a:p>
        </p:txBody>
      </p:sp>
    </p:spTree>
    <p:custDataLst>
      <p:tags r:id="rId1"/>
    </p:custDataLst>
  </p:cSld>
  <p:clrMapOvr>
    <a:masterClrMapping/>
  </p:clrMapOvr>
  <p:transition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圆角矩形 9"/>
          <p:cNvSpPr>
            <a:spLocks noChangeArrowheads="1"/>
          </p:cNvSpPr>
          <p:nvPr/>
        </p:nvSpPr>
        <p:spPr bwMode="auto">
          <a:xfrm>
            <a:off x="395536" y="764705"/>
            <a:ext cx="8424862" cy="1440159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/>
          <a:lstStyle/>
          <a:p>
            <a:pPr>
              <a:lnSpc>
                <a:spcPct val="120000"/>
              </a:lnSpc>
              <a:defRPr/>
            </a:pPr>
            <a:r>
              <a:rPr lang="en-US" altLang="zh-CN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4</a:t>
            </a:r>
            <a:r>
              <a:rPr lang="zh-CN" altLang="en-US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．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选择所有图层的第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100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帧（按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Shift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键可全选），选择“插入”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&gt;“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时间轴”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&gt;“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关键帧”（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F6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），如</a:t>
            </a:r>
            <a:r>
              <a:rPr lang="zh-CN" altLang="en-US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图所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示。并在所有图层第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180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帧处，选择“插入”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&gt;“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时间轴”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&gt;“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帧”（</a:t>
            </a:r>
            <a:r>
              <a:rPr lang="en-US" altLang="zh-CN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F5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），如</a:t>
            </a:r>
            <a:r>
              <a:rPr lang="zh-CN" altLang="en-US" sz="2000" dirty="0" smtClean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图所</a:t>
            </a:r>
            <a:r>
              <a:rPr lang="zh-CN" altLang="en-US" sz="2000" dirty="0">
                <a:solidFill>
                  <a:srgbClr val="125C8A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示。</a:t>
            </a:r>
            <a:endParaRPr lang="en-US" sz="2000" dirty="0">
              <a:solidFill>
                <a:srgbClr val="125C8A"/>
              </a:solidFill>
              <a:latin typeface="黑体" pitchFamily="49" charset="-122"/>
              <a:ea typeface="黑体" pitchFamily="49" charset="-122"/>
              <a:sym typeface="黑体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129366" y="44450"/>
            <a:ext cx="3882794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dirty="0" smtClean="0">
                <a:solidFill>
                  <a:schemeClr val="accent1">
                    <a:lumMod val="50000"/>
                  </a:schemeClr>
                </a:solidFill>
              </a:rPr>
              <a:t>5.3.2</a:t>
            </a: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</a:rPr>
              <a:t>新建图层并插入关键帧</a:t>
            </a:r>
          </a:p>
        </p:txBody>
      </p:sp>
      <p:sp>
        <p:nvSpPr>
          <p:cNvPr id="11" name="AutoShape 12"/>
          <p:cNvSpPr>
            <a:spLocks noChangeArrowheads="1"/>
          </p:cNvSpPr>
          <p:nvPr/>
        </p:nvSpPr>
        <p:spPr bwMode="auto">
          <a:xfrm rot="5400000" flipV="1">
            <a:off x="7487953" y="2424449"/>
            <a:ext cx="868363" cy="252413"/>
          </a:xfrm>
          <a:prstGeom prst="curvedUpArrow">
            <a:avLst>
              <a:gd name="adj1" fmla="val 75001"/>
              <a:gd name="adj2" fmla="val 149985"/>
              <a:gd name="adj3" fmla="val 33333"/>
            </a:avLst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None/>
            </a:pPr>
            <a:endParaRPr lang="zh-CN" altLang="en-US">
              <a:solidFill>
                <a:srgbClr val="00B0F0"/>
              </a:solidFill>
            </a:endParaRPr>
          </a:p>
        </p:txBody>
      </p:sp>
      <p:pic>
        <p:nvPicPr>
          <p:cNvPr id="12" name="图片 11"/>
          <p:cNvPicPr/>
          <p:nvPr/>
        </p:nvPicPr>
        <p:blipFill>
          <a:blip r:embed="rId3"/>
          <a:stretch>
            <a:fillRect/>
          </a:stretch>
        </p:blipFill>
        <p:spPr>
          <a:xfrm>
            <a:off x="1248045" y="2408200"/>
            <a:ext cx="6719844" cy="1153274"/>
          </a:xfrm>
          <a:prstGeom prst="rect">
            <a:avLst/>
          </a:prstGeom>
        </p:spPr>
      </p:pic>
      <p:pic>
        <p:nvPicPr>
          <p:cNvPr id="13" name="图片 12"/>
          <p:cNvPicPr/>
          <p:nvPr/>
        </p:nvPicPr>
        <p:blipFill>
          <a:blip r:embed="rId4"/>
          <a:stretch>
            <a:fillRect/>
          </a:stretch>
        </p:blipFill>
        <p:spPr>
          <a:xfrm>
            <a:off x="1695237" y="3933053"/>
            <a:ext cx="5825460" cy="181004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035152638"/>
      </p:ext>
    </p:extLst>
  </p:cSld>
  <p:clrMapOvr>
    <a:masterClrMapping/>
  </p:clrMapOvr>
  <p:transition>
    <p:fade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  <p:tag name="ARTICULATE_SLIDE_COUNT" val="4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1465</TotalTime>
  <Words>5208</Words>
  <Application>Microsoft Office PowerPoint</Application>
  <PresentationFormat>全屏显示(4:3)</PresentationFormat>
  <Paragraphs>218</Paragraphs>
  <Slides>41</Slides>
  <Notes>7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42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xia</dc:creator>
  <cp:lastModifiedBy>微软中国</cp:lastModifiedBy>
  <cp:revision>267</cp:revision>
  <dcterms:modified xsi:type="dcterms:W3CDTF">2017-11-27T02:11:09Z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rticulateGUID">
    <vt:lpwstr>18072954-A4C1-4A4A-3F7C-353F3F3F433F</vt:lpwstr>
  </property>
  <property fmtid="{D5CDD505-2E9C-101B-9397-08002B2CF9AE}" pid="3" name="ArticulatePath">
    <vt:lpwstr>第五章 制作形状的动画和使用遮罩</vt:lpwstr>
  </property>
</Properties>
</file>