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Override1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.xml" ContentType="application/vnd.openxmlformats-officedocument.presentationml.notesSlide+xml"/>
  <Override PartName="/ppt/tags/tag32.xml" ContentType="application/vnd.openxmlformats-officedocument.presentationml.tags+xml"/>
  <Override PartName="/ppt/notesSlides/notesSlide2.xml" ContentType="application/vnd.openxmlformats-officedocument.presentationml.notesSlide+xml"/>
  <Override PartName="/ppt/tags/tag33.xml" ContentType="application/vnd.openxmlformats-officedocument.presentationml.tags+xml"/>
  <Override PartName="/ppt/notesSlides/notesSlide3.xml" ContentType="application/vnd.openxmlformats-officedocument.presentationml.notesSlide+xml"/>
  <Override PartName="/ppt/tags/tag34.xml" ContentType="application/vnd.openxmlformats-officedocument.presentationml.tags+xml"/>
  <Override PartName="/ppt/notesSlides/notesSlide4.xml" ContentType="application/vnd.openxmlformats-officedocument.presentationml.notesSlide+xml"/>
  <Override PartName="/ppt/tags/tag35.xml" ContentType="application/vnd.openxmlformats-officedocument.presentationml.tags+xml"/>
  <Override PartName="/ppt/notesSlides/notesSlide5.xml" ContentType="application/vnd.openxmlformats-officedocument.presentationml.notesSlide+xml"/>
  <Override PartName="/ppt/tags/tag36.xml" ContentType="application/vnd.openxmlformats-officedocument.presentationml.tags+xml"/>
  <Override PartName="/ppt/notesSlides/notesSlide6.xml" ContentType="application/vnd.openxmlformats-officedocument.presentationml.notesSlide+xml"/>
  <Override PartName="/ppt/tags/tag37.xml" ContentType="application/vnd.openxmlformats-officedocument.presentationml.tags+xml"/>
  <Override PartName="/ppt/notesSlides/notesSlide7.xml" ContentType="application/vnd.openxmlformats-officedocument.presentationml.notesSlide+xml"/>
  <Override PartName="/ppt/tags/tag38.xml" ContentType="application/vnd.openxmlformats-officedocument.presentationml.tags+xml"/>
  <Override PartName="/ppt/notesSlides/notesSlide8.xml" ContentType="application/vnd.openxmlformats-officedocument.presentationml.notesSlide+xml"/>
  <Override PartName="/ppt/tags/tag39.xml" ContentType="application/vnd.openxmlformats-officedocument.presentationml.tags+xml"/>
  <Override PartName="/ppt/notesSlides/notesSlide9.xml" ContentType="application/vnd.openxmlformats-officedocument.presentationml.notesSlide+xml"/>
  <Override PartName="/ppt/tags/tag40.xml" ContentType="application/vnd.openxmlformats-officedocument.presentationml.tags+xml"/>
  <Override PartName="/ppt/notesSlides/notesSlide10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61" r:id="rId2"/>
    <p:sldId id="262" r:id="rId3"/>
    <p:sldId id="263" r:id="rId4"/>
    <p:sldId id="264" r:id="rId5"/>
    <p:sldId id="327" r:id="rId6"/>
    <p:sldId id="328" r:id="rId7"/>
    <p:sldId id="366" r:id="rId8"/>
    <p:sldId id="367" r:id="rId9"/>
    <p:sldId id="368" r:id="rId10"/>
    <p:sldId id="329" r:id="rId11"/>
    <p:sldId id="373" r:id="rId12"/>
    <p:sldId id="331" r:id="rId13"/>
    <p:sldId id="369" r:id="rId14"/>
    <p:sldId id="370" r:id="rId15"/>
    <p:sldId id="333" r:id="rId16"/>
    <p:sldId id="371" r:id="rId17"/>
    <p:sldId id="372" r:id="rId18"/>
    <p:sldId id="374" r:id="rId19"/>
    <p:sldId id="375" r:id="rId20"/>
    <p:sldId id="376" r:id="rId21"/>
    <p:sldId id="377" r:id="rId22"/>
    <p:sldId id="346" r:id="rId23"/>
    <p:sldId id="378" r:id="rId24"/>
    <p:sldId id="379" r:id="rId25"/>
    <p:sldId id="380" r:id="rId26"/>
    <p:sldId id="381" r:id="rId27"/>
    <p:sldId id="382" r:id="rId28"/>
    <p:sldId id="383" r:id="rId29"/>
    <p:sldId id="358" r:id="rId30"/>
    <p:sldId id="360" r:id="rId31"/>
    <p:sldId id="384" r:id="rId32"/>
    <p:sldId id="385" r:id="rId33"/>
    <p:sldId id="386" r:id="rId34"/>
    <p:sldId id="387" r:id="rId35"/>
    <p:sldId id="388" r:id="rId36"/>
    <p:sldId id="389" r:id="rId37"/>
    <p:sldId id="390" r:id="rId38"/>
    <p:sldId id="391" r:id="rId39"/>
    <p:sldId id="307" r:id="rId40"/>
    <p:sldId id="310" r:id="rId41"/>
    <p:sldId id="311" r:id="rId42"/>
    <p:sldId id="364" r:id="rId43"/>
  </p:sldIdLst>
  <p:sldSz cx="9144000" cy="6858000" type="screen4x3"/>
  <p:notesSz cx="6858000" cy="9144000"/>
  <p:custDataLst>
    <p:tags r:id="rId4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D81E1"/>
    <a:srgbClr val="117D9B"/>
    <a:srgbClr val="125C8A"/>
    <a:srgbClr val="001746"/>
    <a:srgbClr val="00133A"/>
    <a:srgbClr val="494949"/>
    <a:srgbClr val="037783"/>
    <a:srgbClr val="028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41" d="100"/>
          <a:sy n="41" d="100"/>
        </p:scale>
        <p:origin x="-428" y="-76"/>
      </p:cViewPr>
      <p:guideLst>
        <p:guide orient="horz" pos="2146"/>
        <p:guide pos="28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74BCDA9B-51A3-4439-AD9D-0FC93B7F062D}" type="datetimeFigureOut">
              <a:rPr lang="zh-CN" altLang="en-US"/>
              <a:pPr>
                <a:defRPr/>
              </a:pPr>
              <a:t>2017/12/25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CCAA3C3E-6909-48B1-B7C8-2B1DC08B33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029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1B868247-BDA2-4B8C-A8DA-62B5563183E6}" type="slidenum">
              <a:rPr lang="zh-CN" altLang="en-US" smtClean="0"/>
              <a:pPr eaLnBrk="1" hangingPunct="1"/>
              <a:t>29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DC62205F-0ACC-4C86-A6D7-44A7F2F100B2}" type="slidenum">
              <a:rPr lang="zh-CN" altLang="en-US" smtClean="0"/>
              <a:pPr eaLnBrk="1" hangingPunct="1"/>
              <a:t>38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DC62205F-0ACC-4C86-A6D7-44A7F2F100B2}" type="slidenum">
              <a:rPr lang="zh-CN" altLang="en-US" smtClean="0"/>
              <a:pPr eaLnBrk="1" hangingPunct="1"/>
              <a:t>30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DC62205F-0ACC-4C86-A6D7-44A7F2F100B2}" type="slidenum">
              <a:rPr lang="zh-CN" altLang="en-US" smtClean="0"/>
              <a:pPr eaLnBrk="1" hangingPunct="1"/>
              <a:t>31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DC62205F-0ACC-4C86-A6D7-44A7F2F100B2}" type="slidenum">
              <a:rPr lang="zh-CN" altLang="en-US" smtClean="0"/>
              <a:pPr eaLnBrk="1" hangingPunct="1"/>
              <a:t>32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DC62205F-0ACC-4C86-A6D7-44A7F2F100B2}" type="slidenum">
              <a:rPr lang="zh-CN" altLang="en-US" smtClean="0"/>
              <a:pPr eaLnBrk="1" hangingPunct="1"/>
              <a:t>33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DC62205F-0ACC-4C86-A6D7-44A7F2F100B2}" type="slidenum">
              <a:rPr lang="zh-CN" altLang="en-US" smtClean="0"/>
              <a:pPr eaLnBrk="1" hangingPunct="1"/>
              <a:t>34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DC62205F-0ACC-4C86-A6D7-44A7F2F100B2}" type="slidenum">
              <a:rPr lang="zh-CN" altLang="en-US" smtClean="0"/>
              <a:pPr eaLnBrk="1" hangingPunct="1"/>
              <a:t>35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DC62205F-0ACC-4C86-A6D7-44A7F2F100B2}" type="slidenum">
              <a:rPr lang="zh-CN" altLang="en-US" smtClean="0"/>
              <a:pPr eaLnBrk="1" hangingPunct="1"/>
              <a:t>36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DC62205F-0ACC-4C86-A6D7-44A7F2F100B2}" type="slidenum">
              <a:rPr lang="zh-CN" altLang="en-US" smtClean="0"/>
              <a:pPr eaLnBrk="1" hangingPunct="1"/>
              <a:t>37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22155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038212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7631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867123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5588" cy="9429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8B3801B1-1F85-4C9A-8B08-C0788A80E3A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740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829684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234279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4985899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75866576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0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1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26B5015-7326-44AD-899D-B6F459AE56AA}" type="datetime1">
              <a:rPr lang="zh-CN" altLang="en-US"/>
              <a:pPr>
                <a:defRPr/>
              </a:pPr>
              <a:t>2017/12/25</a:t>
            </a:fld>
            <a:endParaRPr lang="zh-CN" altLang="en-US"/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943AF6D9-5BC6-490E-95C3-E4AE966EA5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364504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6" name="TextBox 5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7" name="矩形 6"/>
          <p:cNvSpPr/>
          <p:nvPr userDrawn="1"/>
        </p:nvSpPr>
        <p:spPr>
          <a:xfrm>
            <a:off x="-36513" y="0"/>
            <a:ext cx="9180513" cy="619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5F988E0-FBDE-405A-8D88-E5CBE274EB6A}" type="datetime1">
              <a:rPr lang="zh-CN" altLang="en-US"/>
              <a:pPr>
                <a:defRPr/>
              </a:pPr>
              <a:t>2017/12/25</a:t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9915A65E-72CA-4FF7-9ECA-1A73136BEB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043902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5" name="TextBox 4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6" name="矩形 5"/>
          <p:cNvSpPr/>
          <p:nvPr userDrawn="1"/>
        </p:nvSpPr>
        <p:spPr>
          <a:xfrm>
            <a:off x="-36513" y="0"/>
            <a:ext cx="9180513" cy="619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6BAD7D-AE02-49C2-8F85-EDB643163AB2}" type="datetime1">
              <a:rPr lang="zh-CN" altLang="en-US"/>
              <a:pPr>
                <a:defRPr/>
              </a:pPr>
              <a:t>2017/12/25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00BE4E79-0D00-4AF9-9BC7-E7F9BF7F9C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43998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81611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878927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hyperlink" Target="http://nclass.infoepoch.net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:\Users\Administrator\Desktop\71a67129a0ee982ff7b9ffe11617a676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67" b="4791"/>
          <a:stretch>
            <a:fillRect/>
          </a:stretch>
        </p:blipFill>
        <p:spPr bwMode="auto">
          <a:xfrm>
            <a:off x="0" y="6056313"/>
            <a:ext cx="914400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1115616" y="6056139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rgbClr val="001746"/>
                </a:solidFill>
              </a:rPr>
              <a:t>Adobe Animate  CC</a:t>
            </a:r>
            <a:r>
              <a:rPr lang="en-US" altLang="zh-CN" sz="2000" dirty="0" smtClean="0">
                <a:solidFill>
                  <a:srgbClr val="001746"/>
                </a:solidFill>
              </a:rPr>
              <a:t/>
            </a:r>
            <a:br>
              <a:rPr lang="en-US" altLang="zh-CN" sz="2000" dirty="0" smtClean="0">
                <a:solidFill>
                  <a:srgbClr val="001746"/>
                </a:solidFill>
              </a:rPr>
            </a:br>
            <a:r>
              <a:rPr lang="zh-CN" altLang="en-US" sz="1400" dirty="0" smtClean="0">
                <a:solidFill>
                  <a:srgbClr val="001746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solidFill>
                <a:srgbClr val="001746"/>
              </a:solidFill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31" name="TextBox 9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6480175" y="633253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dirty="0" smtClean="0">
                <a:solidFill>
                  <a:srgbClr val="00133A"/>
                </a:solidFill>
              </a:rPr>
              <a:t>http://nclass.infoepoch.net</a:t>
            </a:r>
            <a:endParaRPr lang="zh-CN" altLang="en-US" sz="1200" dirty="0" smtClean="0">
              <a:solidFill>
                <a:srgbClr val="00133A"/>
              </a:solidFill>
            </a:endParaRPr>
          </a:p>
        </p:txBody>
      </p:sp>
      <p:pic>
        <p:nvPicPr>
          <p:cNvPr id="1029" name="Picture 9" descr="C:\Users\Administrator\Documents\Tencent Files\1035666756\Image\C2C\)[FOKES4FX3M_M_T}5AL7F7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6"/>
          <a:stretch>
            <a:fillRect/>
          </a:stretch>
        </p:blipFill>
        <p:spPr bwMode="auto">
          <a:xfrm>
            <a:off x="442913" y="6196013"/>
            <a:ext cx="5540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1"/>
          <p:cNvSpPr>
            <a:spLocks noChangeArrowheads="1"/>
          </p:cNvSpPr>
          <p:nvPr userDrawn="1"/>
        </p:nvSpPr>
        <p:spPr bwMode="auto">
          <a:xfrm>
            <a:off x="5795963" y="0"/>
            <a:ext cx="334803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" name="矩形 2"/>
          <p:cNvSpPr>
            <a:spLocks noChangeArrowheads="1"/>
          </p:cNvSpPr>
          <p:nvPr userDrawn="1"/>
        </p:nvSpPr>
        <p:spPr bwMode="auto">
          <a:xfrm>
            <a:off x="0" y="0"/>
            <a:ext cx="1258888" cy="584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 userDrawn="1"/>
        </p:nvSpPr>
        <p:spPr bwMode="auto">
          <a:xfrm>
            <a:off x="1322388" y="0"/>
            <a:ext cx="58578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 userDrawn="1"/>
        </p:nvSpPr>
        <p:spPr bwMode="auto">
          <a:xfrm>
            <a:off x="1979613" y="0"/>
            <a:ext cx="288925" cy="584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  <p:custDataLst>
      <p:tags r:id="rId1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8" r:id="rId5"/>
    <p:sldLayoutId id="2147483969" r:id="rId6"/>
    <p:sldLayoutId id="2147483970" r:id="rId7"/>
    <p:sldLayoutId id="2147483962" r:id="rId8"/>
    <p:sldLayoutId id="2147483963" r:id="rId9"/>
    <p:sldLayoutId id="2147483964" r:id="rId10"/>
    <p:sldLayoutId id="2147483965" r:id="rId11"/>
    <p:sldLayoutId id="2147483966" r:id="rId12"/>
    <p:sldLayoutId id="2147483971" r:id="rId13"/>
    <p:sldLayoutId id="2147483967" r:id="rId14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4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4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43842" y="2641874"/>
            <a:ext cx="7255378" cy="1581758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  <a:tileRect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210753" y="2962954"/>
            <a:ext cx="1489039" cy="993307"/>
          </a:xfrm>
          <a:prstGeom prst="roundRect">
            <a:avLst>
              <a:gd name="adj" fmla="val 225"/>
            </a:avLst>
          </a:prstGeom>
          <a:solidFill>
            <a:srgbClr val="125C8A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第八章</a:t>
            </a:r>
            <a:endParaRPr lang="zh-CN" altLang="en-US" sz="32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53" name="文本框 26"/>
          <p:cNvSpPr txBox="1">
            <a:spLocks noChangeArrowheads="1"/>
          </p:cNvSpPr>
          <p:nvPr/>
        </p:nvSpPr>
        <p:spPr bwMode="auto">
          <a:xfrm>
            <a:off x="3132138" y="3197225"/>
            <a:ext cx="46466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solidFill>
                  <a:srgbClr val="125C8A"/>
                </a:solidFill>
                <a:latin typeface="微软雅黑" pitchFamily="34" charset="-122"/>
                <a:ea typeface="微软雅黑" pitchFamily="34" charset="-122"/>
              </a:rPr>
              <a:t>Animate</a:t>
            </a:r>
            <a:r>
              <a:rPr lang="zh-CN" altLang="en-US" sz="2800" b="1" dirty="0" smtClean="0">
                <a:solidFill>
                  <a:srgbClr val="125C8A"/>
                </a:solidFill>
                <a:latin typeface="微软雅黑" pitchFamily="34" charset="-122"/>
                <a:ea typeface="微软雅黑" pitchFamily="34" charset="-122"/>
              </a:rPr>
              <a:t>中制作视频课件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380312" y="2636912"/>
            <a:ext cx="1050020" cy="530599"/>
            <a:chOff x="10256891" y="2578804"/>
            <a:chExt cx="1552170" cy="784347"/>
          </a:xfrm>
          <a:solidFill>
            <a:srgbClr val="125C8A"/>
          </a:solidFill>
        </p:grpSpPr>
        <p:sp>
          <p:nvSpPr>
            <p:cNvPr id="7" name="直角三角形 6"/>
            <p:cNvSpPr/>
            <p:nvPr/>
          </p:nvSpPr>
          <p:spPr>
            <a:xfrm rot="16200000" flipH="1" flipV="1">
              <a:off x="11539397" y="3093487"/>
              <a:ext cx="225287" cy="31404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0256891" y="2578804"/>
              <a:ext cx="1541862" cy="581192"/>
            </a:xfrm>
            <a:custGeom>
              <a:avLst/>
              <a:gdLst>
                <a:gd name="connsiteX0" fmla="*/ 0 w 1699296"/>
                <a:gd name="connsiteY0" fmla="*/ 0 h 952671"/>
                <a:gd name="connsiteX1" fmla="*/ 1520550 w 1699296"/>
                <a:gd name="connsiteY1" fmla="*/ 0 h 952671"/>
                <a:gd name="connsiteX2" fmla="*/ 1699296 w 1699296"/>
                <a:gd name="connsiteY2" fmla="*/ 952671 h 952671"/>
                <a:gd name="connsiteX3" fmla="*/ 0 w 169929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296" h="952671">
                  <a:moveTo>
                    <a:pt x="0" y="0"/>
                  </a:moveTo>
                  <a:lnTo>
                    <a:pt x="1520550" y="0"/>
                  </a:lnTo>
                  <a:lnTo>
                    <a:pt x="1699296" y="952671"/>
                  </a:lnTo>
                  <a:lnTo>
                    <a:pt x="0" y="95267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36226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8.3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导入声音文件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52983" y="1628800"/>
            <a:ext cx="8307387" cy="2952328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lnSpc>
                <a:spcPct val="200000"/>
              </a:lnSpc>
              <a:defRPr/>
            </a:pPr>
            <a:r>
              <a:rPr lang="en-US" altLang="zh-CN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Animate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中支持导入多种类型的音频文件到库，例如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WAV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AIFF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 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MP3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等类型的声音文件。读者只需要将音频拖动到时间轴上需要使用的位置就可以使用，不过要注意的是，在拖动使用音频文件之前必须先创建关键帧。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5200" y="44450"/>
            <a:ext cx="36226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8.3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导入按钮声音文件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7315" y="980890"/>
            <a:ext cx="8241502" cy="216007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在菜单栏上，选择“文件”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导入”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导入到库”。在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Lesson08/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/Start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文件夹中选中“按钮声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.wav”,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然后单击“打开”按钮。此时，“按钮声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.wav”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文件出现在库面板中，声音文件会标明喇叭按钮，而且预览窗口会显示声音的波形图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可单击“库”预览窗口右上角的“播放”按钮，进行预览。</a:t>
            </a: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3295" y="3284984"/>
            <a:ext cx="2923809" cy="2533333"/>
          </a:xfrm>
          <a:prstGeom prst="rect">
            <a:avLst/>
          </a:prstGeom>
        </p:spPr>
      </p:pic>
      <p:sp>
        <p:nvSpPr>
          <p:cNvPr id="8" name="云形标注 7"/>
          <p:cNvSpPr/>
          <p:nvPr/>
        </p:nvSpPr>
        <p:spPr>
          <a:xfrm rot="549319">
            <a:off x="3926315" y="3081725"/>
            <a:ext cx="5071346" cy="2939850"/>
          </a:xfrm>
          <a:prstGeom prst="cloudCallout">
            <a:avLst>
              <a:gd name="adj1" fmla="val -39518"/>
              <a:gd name="adj2" fmla="val 55863"/>
            </a:avLst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zh-CN" dirty="0" smtClean="0"/>
              <a:t>提示：在库中右击音频文件，选择“属性”命令可以了解音频的属性，其中包括其源位置、文件大小和各个属性等。</a:t>
            </a:r>
            <a:endParaRPr lang="zh-CN" altLang="zh-CN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36359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14547" y="47625"/>
            <a:ext cx="3637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8.3.2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为按钮添加声音</a:t>
            </a: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500034" y="1357298"/>
            <a:ext cx="4575177" cy="242889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在场景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中，双击“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按钮进入编辑状态。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新建图层，并在“按下帧”处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插入关键帧（或直接按下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），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将“库”面板中的“按钮声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.w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av”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拖入“舞台”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496888" y="738189"/>
            <a:ext cx="8147078" cy="476233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接下来需要将库中的音频文件放置在按钮的点击状态上。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342" name="AutoShape 12"/>
          <p:cNvSpPr>
            <a:spLocks noChangeArrowheads="1"/>
          </p:cNvSpPr>
          <p:nvPr/>
        </p:nvSpPr>
        <p:spPr bwMode="auto">
          <a:xfrm rot="21162055" flipV="1">
            <a:off x="4937125" y="2193925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929066"/>
            <a:ext cx="338455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云形标注 7"/>
          <p:cNvSpPr/>
          <p:nvPr/>
        </p:nvSpPr>
        <p:spPr>
          <a:xfrm rot="549319">
            <a:off x="4157078" y="1584778"/>
            <a:ext cx="4952399" cy="3710530"/>
          </a:xfrm>
          <a:prstGeom prst="cloudCallout">
            <a:avLst>
              <a:gd name="adj1" fmla="val -39518"/>
              <a:gd name="adj2" fmla="val 55863"/>
            </a:avLst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dirty="0" smtClean="0"/>
              <a:t>提示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：若按钮图层被锁住，则需要先解锁再进行操作。</a:t>
            </a:r>
          </a:p>
          <a:p>
            <a:r>
              <a:rPr lang="zh-CN" altLang="en-US" dirty="0" smtClean="0"/>
              <a:t>提示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：直接插入帧的快捷键为</a:t>
            </a:r>
            <a:r>
              <a:rPr lang="en-US" altLang="zh-CN" dirty="0" smtClean="0"/>
              <a:t>F5</a:t>
            </a:r>
            <a:r>
              <a:rPr lang="zh-CN" altLang="en-US" dirty="0" smtClean="0"/>
              <a:t>；直接插入关键帧的快捷键为</a:t>
            </a:r>
            <a:r>
              <a:rPr lang="en-US" altLang="zh-CN" dirty="0" smtClean="0"/>
              <a:t>F6</a:t>
            </a:r>
            <a:r>
              <a:rPr lang="zh-CN" altLang="en-US" dirty="0" smtClean="0"/>
              <a:t>；</a:t>
            </a:r>
          </a:p>
          <a:p>
            <a:r>
              <a:rPr lang="zh-CN" altLang="en-US" dirty="0" smtClean="0"/>
              <a:t>直接打开动作面板的快捷键为</a:t>
            </a:r>
            <a:r>
              <a:rPr lang="en-US" altLang="zh-CN" dirty="0" smtClean="0"/>
              <a:t>F9</a:t>
            </a:r>
            <a:r>
              <a:rPr lang="zh-CN" altLang="en-US" dirty="0" smtClean="0"/>
              <a:t>。</a:t>
            </a:r>
          </a:p>
          <a:p>
            <a:r>
              <a:rPr lang="zh-CN" altLang="en-US" dirty="0" smtClean="0"/>
              <a:t>提示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：时间轴上出现波纹则代表声音添加成功。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14547" y="47625"/>
            <a:ext cx="3637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8.3.2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为按钮添加声音</a:t>
            </a: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437067" y="1412776"/>
            <a:ext cx="3925670" cy="357817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选中“按下”关键帧，在属性面板中修改声音设置，将同步设为事件、重复、*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返回到场景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，依据“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按钮添加声音的方法，为剩余的“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Z”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两个按钮加上声音。</a:t>
            </a:r>
            <a:endParaRPr lang="en-US" altLang="zh-CN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3330" y="1258239"/>
            <a:ext cx="3467758" cy="4104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14547" y="47625"/>
            <a:ext cx="3637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8.3.2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为按钮添加声音</a:t>
            </a:r>
          </a:p>
        </p:txBody>
      </p:sp>
      <p:sp>
        <p:nvSpPr>
          <p:cNvPr id="4" name="云形标注 3"/>
          <p:cNvSpPr/>
          <p:nvPr/>
        </p:nvSpPr>
        <p:spPr>
          <a:xfrm>
            <a:off x="467544" y="692696"/>
            <a:ext cx="8280920" cy="5254091"/>
          </a:xfrm>
          <a:prstGeom prst="cloudCallout">
            <a:avLst>
              <a:gd name="adj1" fmla="val -39241"/>
              <a:gd name="adj2" fmla="val 54378"/>
            </a:avLst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zh-CN" sz="1600" dirty="0" smtClean="0"/>
              <a:t>提示</a:t>
            </a:r>
            <a:r>
              <a:rPr lang="zh-CN" altLang="zh-CN" sz="1600" dirty="0" smtClean="0"/>
              <a:t>：“同步”</a:t>
            </a:r>
            <a:r>
              <a:rPr lang="zh-CN" altLang="zh-CN" sz="1600" dirty="0" smtClean="0"/>
              <a:t>选项决定了在“时间轴”上以哪种方式播放声音。</a:t>
            </a:r>
          </a:p>
          <a:p>
            <a:r>
              <a:rPr lang="zh-CN" altLang="zh-CN" sz="1600" dirty="0" smtClean="0"/>
              <a:t>“事件”选项会将声音和一个事件的发生过程同步起来。事件声音在它的起始关键帧开始显示时播放，并独立于时间轴播放完整个声音，即使</a:t>
            </a:r>
            <a:r>
              <a:rPr lang="en-US" altLang="zh-CN" sz="1600" dirty="0" smtClean="0"/>
              <a:t>SWF</a:t>
            </a:r>
            <a:r>
              <a:rPr lang="zh-CN" altLang="zh-CN" sz="1600" dirty="0" smtClean="0"/>
              <a:t>文件停止也继续播放。当</a:t>
            </a:r>
            <a:r>
              <a:rPr lang="zh-CN" altLang="zh-CN" sz="1600" dirty="0" smtClean="0"/>
              <a:t>播放</a:t>
            </a:r>
            <a:r>
              <a:rPr lang="zh-CN" altLang="zh-CN" sz="1600" dirty="0" smtClean="0"/>
              <a:t>发布的</a:t>
            </a:r>
            <a:r>
              <a:rPr lang="en-US" altLang="zh-CN" sz="1600" dirty="0" smtClean="0"/>
              <a:t>SWF</a:t>
            </a:r>
            <a:r>
              <a:rPr lang="zh-CN" altLang="zh-CN" sz="1600" dirty="0" smtClean="0"/>
              <a:t>文件时，事件声音混合在一起。</a:t>
            </a:r>
          </a:p>
          <a:p>
            <a:r>
              <a:rPr lang="zh-CN" altLang="zh-CN" sz="1600" dirty="0" smtClean="0"/>
              <a:t>“开始”选项中，如果声音正在播放，使用“开始”选项则不会播放新的声音实例。</a:t>
            </a:r>
          </a:p>
          <a:p>
            <a:r>
              <a:rPr lang="zh-CN" altLang="zh-CN" sz="1600" dirty="0" smtClean="0"/>
              <a:t>“停止”选项将使指定的声音静音。</a:t>
            </a:r>
          </a:p>
          <a:p>
            <a:r>
              <a:rPr lang="zh-CN" altLang="zh-CN" sz="1600" dirty="0" smtClean="0"/>
              <a:t>“数据流”选项将同步声音、强制动画和音频流同步。音频流随着</a:t>
            </a:r>
            <a:r>
              <a:rPr lang="en-US" altLang="zh-CN" sz="1600" dirty="0" smtClean="0"/>
              <a:t> SWF</a:t>
            </a:r>
            <a:r>
              <a:rPr lang="zh-CN" altLang="zh-CN" sz="1600" dirty="0" smtClean="0"/>
              <a:t>文件的停止而停止；音频流的播放时间短于帧的播放时间；当发布</a:t>
            </a:r>
            <a:r>
              <a:rPr lang="en-US" altLang="zh-CN" sz="1600" dirty="0" smtClean="0"/>
              <a:t>SWF </a:t>
            </a:r>
            <a:r>
              <a:rPr lang="zh-CN" altLang="zh-CN" sz="1600" dirty="0" smtClean="0"/>
              <a:t>文件时，音频流将混合在一起。</a:t>
            </a:r>
            <a:endParaRPr lang="zh-CN" altLang="zh-CN" sz="1600" dirty="0"/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0232" y="47625"/>
            <a:ext cx="40345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8.3.3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添加背景音乐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428596" y="1000108"/>
            <a:ext cx="8307387" cy="1206491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在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Animate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中，可除了将音频文件导入到库进行使用，还可以通过代码调用外部声音文件。在本章案例中，将通过代码调用为主页面添加背景音乐。</a:t>
            </a: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28596" y="2571744"/>
            <a:ext cx="4672012" cy="300039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在“场景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中，选中背景图层，若背景图层锁定，则先解锁背景图层。点击“背景”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右键单击“转换为元件”。在弹出的界面中修改“名称”为“背景”、“类型”为“按钮”，单击“确定”按钮，并在“属性”栏里将实例名称修改为“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sound_btn”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6390" name="AutoShape 12"/>
          <p:cNvSpPr>
            <a:spLocks noChangeArrowheads="1"/>
          </p:cNvSpPr>
          <p:nvPr/>
        </p:nvSpPr>
        <p:spPr bwMode="auto">
          <a:xfrm rot="21162055" flipV="1">
            <a:off x="5013144" y="2697321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071810"/>
            <a:ext cx="2914015" cy="1945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0232" y="47625"/>
            <a:ext cx="40345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8.3.3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添加背景音乐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785786" y="1285860"/>
            <a:ext cx="7643866" cy="100013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选中动作图层，打开动作面板，添加调用外部音乐代码。此处，将灰色代码的注释去掉即可，即去掉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/*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和*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2714620"/>
            <a:ext cx="3785924" cy="2703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0232" y="47625"/>
            <a:ext cx="40345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8.3.3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添加背景音乐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251520" y="620688"/>
            <a:ext cx="8496945" cy="4894460"/>
          </a:xfrm>
          <a:prstGeom prst="cloudCallout">
            <a:avLst>
              <a:gd name="adj1" fmla="val -39518"/>
              <a:gd name="adj2" fmla="val 55863"/>
            </a:avLst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1600" dirty="0" smtClean="0"/>
              <a:t>   </a:t>
            </a:r>
            <a:r>
              <a:rPr lang="zh-CN" altLang="zh-CN" sz="1600" dirty="0" smtClean="0"/>
              <a:t>提示</a:t>
            </a:r>
            <a:r>
              <a:rPr lang="en-US" altLang="zh-CN" sz="1600" dirty="0" smtClean="0"/>
              <a:t>1</a:t>
            </a:r>
            <a:r>
              <a:rPr lang="zh-CN" altLang="zh-CN" sz="1600" dirty="0" smtClean="0"/>
              <a:t>：注释掉的代码将另附</a:t>
            </a:r>
            <a:r>
              <a:rPr lang="en-US" altLang="zh-CN" sz="1600" dirty="0" smtClean="0"/>
              <a:t>Word</a:t>
            </a:r>
            <a:r>
              <a:rPr lang="zh-CN" altLang="zh-CN" sz="1600" dirty="0" smtClean="0"/>
              <a:t>文档在文件夹中。</a:t>
            </a:r>
          </a:p>
          <a:p>
            <a:r>
              <a:rPr lang="en-US" altLang="zh-CN" sz="1600" dirty="0" smtClean="0"/>
              <a:t>   </a:t>
            </a:r>
            <a:r>
              <a:rPr lang="zh-CN" altLang="zh-CN" sz="1600" dirty="0" smtClean="0"/>
              <a:t>提示</a:t>
            </a:r>
            <a:r>
              <a:rPr lang="en-US" altLang="zh-CN" sz="1600" dirty="0" smtClean="0"/>
              <a:t>2</a:t>
            </a:r>
            <a:r>
              <a:rPr lang="zh-CN" altLang="zh-CN" sz="1600" dirty="0" smtClean="0"/>
              <a:t>：以上代码主要作用是调用外部的声音文件</a:t>
            </a:r>
            <a:r>
              <a:rPr lang="en-US" altLang="zh-CN" sz="1600" dirty="0" smtClean="0"/>
              <a:t>"</a:t>
            </a:r>
            <a:r>
              <a:rPr lang="zh-CN" altLang="zh-CN" sz="1600" dirty="0" smtClean="0"/>
              <a:t>背景</a:t>
            </a:r>
            <a:r>
              <a:rPr lang="en-US" altLang="zh-CN" sz="1600" dirty="0" smtClean="0"/>
              <a:t>                </a:t>
            </a:r>
          </a:p>
          <a:p>
            <a:r>
              <a:rPr lang="en-US" altLang="zh-CN" sz="1600" dirty="0" smtClean="0"/>
              <a:t>  </a:t>
            </a:r>
            <a:r>
              <a:rPr lang="zh-CN" altLang="zh-CN" sz="1600" dirty="0" smtClean="0"/>
              <a:t>音乐（浪淘沙）</a:t>
            </a:r>
            <a:r>
              <a:rPr lang="en-US" altLang="zh-CN" sz="1600" dirty="0" smtClean="0"/>
              <a:t>.mp3"</a:t>
            </a:r>
            <a:r>
              <a:rPr lang="zh-CN" altLang="zh-CN" sz="1600" dirty="0" smtClean="0"/>
              <a:t>作为背景音乐，并在单击背景图片</a:t>
            </a:r>
            <a:r>
              <a:rPr lang="en-US" altLang="zh-CN" sz="1600" dirty="0" smtClean="0"/>
              <a:t>  </a:t>
            </a:r>
          </a:p>
          <a:p>
            <a:r>
              <a:rPr lang="en-US" altLang="zh-CN" sz="1600" dirty="0" smtClean="0"/>
              <a:t>  </a:t>
            </a:r>
            <a:r>
              <a:rPr lang="zh-CN" altLang="zh-CN" sz="1600" dirty="0" smtClean="0"/>
              <a:t>是开始播放，再次单击停止播放。</a:t>
            </a:r>
          </a:p>
          <a:p>
            <a:r>
              <a:rPr lang="zh-CN" altLang="zh-CN" sz="1600" dirty="0" smtClean="0"/>
              <a:t>其原理为：</a:t>
            </a:r>
            <a:r>
              <a:rPr lang="en-US" altLang="zh-CN" sz="1600" dirty="0" smtClean="0"/>
              <a:t>  </a:t>
            </a:r>
            <a:r>
              <a:rPr lang="zh-CN" altLang="zh-CN" sz="1600" dirty="0" smtClean="0"/>
              <a:t>“</a:t>
            </a:r>
            <a:r>
              <a:rPr lang="en-US" altLang="zh-CN" sz="1600" dirty="0" smtClean="0"/>
              <a:t>sound_btn.addEventListener(MouseEvent.CLICK,fl_ClickToPlayStopSound_2);</a:t>
            </a:r>
            <a:r>
              <a:rPr lang="zh-CN" altLang="zh-CN" sz="1600" dirty="0" smtClean="0"/>
              <a:t>”语句使已转换为按钮的背景图片具有侦听鼠标点击的功能，一旦侦听到鼠标单击，便运行</a:t>
            </a:r>
            <a:r>
              <a:rPr lang="en-US" altLang="zh-CN" sz="1600" dirty="0" smtClean="0"/>
              <a:t>fl_ClickToPlayStopSound_2</a:t>
            </a:r>
            <a:r>
              <a:rPr lang="zh-CN" altLang="zh-CN" sz="1600" dirty="0" smtClean="0"/>
              <a:t>函数，该函数的功能主要是控制声音的播放和停止。</a:t>
            </a:r>
            <a:r>
              <a:rPr lang="en-US" altLang="zh-CN" sz="1600" dirty="0" smtClean="0"/>
              <a:t>fl_SC_2</a:t>
            </a:r>
            <a:r>
              <a:rPr lang="zh-CN" altLang="zh-CN" sz="1600" dirty="0" smtClean="0"/>
              <a:t>定义为</a:t>
            </a:r>
            <a:r>
              <a:rPr lang="en-US" altLang="zh-CN" sz="1600" dirty="0" smtClean="0"/>
              <a:t>SoundChannel</a:t>
            </a:r>
            <a:r>
              <a:rPr lang="zh-CN" altLang="zh-CN" sz="1600" dirty="0" smtClean="0"/>
              <a:t>类型（声音通道），用该变量来播放</a:t>
            </a:r>
            <a:r>
              <a:rPr lang="en-US" altLang="zh-CN" sz="1600" dirty="0" smtClean="0"/>
              <a:t>s(s</a:t>
            </a:r>
            <a:r>
              <a:rPr lang="zh-CN" altLang="zh-CN" sz="1600" dirty="0" smtClean="0"/>
              <a:t>被定义为声音类型并赋值代表</a:t>
            </a:r>
            <a:r>
              <a:rPr lang="en-US" altLang="zh-CN" sz="1600" dirty="0" smtClean="0"/>
              <a:t>"</a:t>
            </a:r>
            <a:r>
              <a:rPr lang="zh-CN" altLang="zh-CN" sz="1600" dirty="0" smtClean="0"/>
              <a:t>背景音乐（浪淘沙）</a:t>
            </a:r>
            <a:r>
              <a:rPr lang="en-US" altLang="zh-CN" sz="1600" dirty="0" smtClean="0"/>
              <a:t>.mp3"</a:t>
            </a:r>
            <a:r>
              <a:rPr lang="zh-CN" altLang="zh-CN" sz="1600" dirty="0" smtClean="0"/>
              <a:t>声音文件</a:t>
            </a:r>
            <a:r>
              <a:rPr lang="en-US" altLang="zh-CN" sz="1600" dirty="0" smtClean="0"/>
              <a:t>)</a:t>
            </a:r>
            <a:r>
              <a:rPr lang="zh-CN" altLang="zh-CN" sz="1600" dirty="0" smtClean="0"/>
              <a:t>代表的声音。</a:t>
            </a:r>
            <a:r>
              <a:rPr lang="en-US" altLang="zh-CN" sz="1600" dirty="0" smtClean="0"/>
              <a:t>fl_ToPlay_2</a:t>
            </a:r>
            <a:r>
              <a:rPr lang="zh-CN" altLang="zh-CN" sz="1600" dirty="0" smtClean="0"/>
              <a:t>变量表示声音当前状态（播放为”</a:t>
            </a:r>
            <a:r>
              <a:rPr lang="en-US" altLang="zh-CN" sz="1600" dirty="0" smtClean="0"/>
              <a:t>true</a:t>
            </a:r>
            <a:r>
              <a:rPr lang="zh-CN" altLang="zh-CN" sz="1600" dirty="0" smtClean="0"/>
              <a:t>”</a:t>
            </a:r>
            <a:r>
              <a:rPr lang="en-US" altLang="zh-CN" sz="1600" dirty="0" smtClean="0"/>
              <a:t>,</a:t>
            </a:r>
            <a:r>
              <a:rPr lang="zh-CN" altLang="zh-CN" sz="1600" dirty="0" smtClean="0"/>
              <a:t>停止为”</a:t>
            </a:r>
            <a:r>
              <a:rPr lang="en-US" altLang="zh-CN" sz="1600" dirty="0" smtClean="0"/>
              <a:t>false</a:t>
            </a:r>
            <a:r>
              <a:rPr lang="zh-CN" altLang="zh-CN" sz="1600" dirty="0" smtClean="0"/>
              <a:t>”）。</a:t>
            </a:r>
            <a:endParaRPr lang="zh-CN" altLang="zh-CN" sz="1600" dirty="0"/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5565" y="2254775"/>
            <a:ext cx="3540873" cy="363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00232" y="47625"/>
            <a:ext cx="40345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8.3.4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调整声音属性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428596" y="908720"/>
            <a:ext cx="8307387" cy="1206491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Animate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中，可以对音频文件做基本的编辑操作。在此，由于案例提供的声音是完整的，因此只做操作说明，读者可根据自身情况对自己以后的案例进行调整。但在本章案例中可以适当修改发布设置。</a:t>
            </a:r>
            <a:endParaRPr lang="zh-CN" altLang="en-US" sz="20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28596" y="2516836"/>
            <a:ext cx="4387400" cy="300039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声音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剪辑：选择声音波纹的任意一帧（例如，“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按钮中图层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的“按下”），在“属性”检查器中单击“效果”后的笔状按钮，进入“编辑封套”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对话框，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然后拖动修改中间时间轴的长短，单击保存即完成声音剪辑。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6390" name="AutoShape 12"/>
          <p:cNvSpPr>
            <a:spLocks noChangeArrowheads="1"/>
          </p:cNvSpPr>
          <p:nvPr/>
        </p:nvSpPr>
        <p:spPr bwMode="auto">
          <a:xfrm rot="21162055" flipV="1">
            <a:off x="4537847" y="2603478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3528237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0232" y="47625"/>
            <a:ext cx="40345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8.3.4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调整声音属性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017524" y="836712"/>
            <a:ext cx="4658931" cy="255628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更改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音量：在“编辑封套”对话框中，单击上方波形上面的水平线，此时会出现一个小的方框，进行拖动调整，下方波形进行同样操作。完成后单击对话框左下角的“播放声音”按钮，测试声音编辑后的效果。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1124744"/>
            <a:ext cx="3600399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云形标注 5"/>
          <p:cNvSpPr/>
          <p:nvPr/>
        </p:nvSpPr>
        <p:spPr>
          <a:xfrm>
            <a:off x="4140672" y="3212976"/>
            <a:ext cx="4557646" cy="2891408"/>
          </a:xfrm>
          <a:prstGeom prst="cloudCallout">
            <a:avLst>
              <a:gd name="adj1" fmla="val -39518"/>
              <a:gd name="adj2" fmla="val 55863"/>
            </a:avLst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zh-CN" sz="1600" dirty="0"/>
              <a:t>提示：出现的小的方框就是用于调节声音的音量的，在左声道中从中心标尺到上面水平线上声音由小变大，在右声道中从中心标尺到下面水平线上声音由大变小</a:t>
            </a:r>
            <a:r>
              <a:rPr lang="zh-CN" altLang="zh-CN" sz="1600" dirty="0" smtClean="0"/>
              <a:t>。</a:t>
            </a:r>
            <a:endParaRPr lang="zh-CN" altLang="zh-CN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731612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47625"/>
            <a:ext cx="20320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本章学习内容</a:t>
            </a:r>
          </a:p>
        </p:txBody>
      </p:sp>
      <p:grpSp>
        <p:nvGrpSpPr>
          <p:cNvPr id="7171" name="组合 14"/>
          <p:cNvGrpSpPr>
            <a:grpSpLocks/>
          </p:cNvGrpSpPr>
          <p:nvPr/>
        </p:nvGrpSpPr>
        <p:grpSpPr bwMode="auto">
          <a:xfrm>
            <a:off x="509588" y="2103438"/>
            <a:ext cx="7548562" cy="677862"/>
            <a:chOff x="623888" y="0"/>
            <a:chExt cx="8436881" cy="960074"/>
          </a:xfrm>
        </p:grpSpPr>
        <p:sp>
          <p:nvSpPr>
            <p:cNvPr id="10" name="直角三角形 9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flipH="1" flipV="1">
              <a:off x="623888" y="116918"/>
              <a:ext cx="8436881" cy="710500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2" name="任意多边形 11"/>
            <p:cNvSpPr/>
            <p:nvPr/>
          </p:nvSpPr>
          <p:spPr>
            <a:xfrm rot="5400000">
              <a:off x="703771" y="83354"/>
              <a:ext cx="942087" cy="775376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94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547813" y="2235200"/>
            <a:ext cx="2733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使用</a:t>
            </a: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</a:rPr>
              <a:t>Adobe Media Encoder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7173" name="组合 14"/>
          <p:cNvGrpSpPr>
            <a:grpSpLocks/>
          </p:cNvGrpSpPr>
          <p:nvPr/>
        </p:nvGrpSpPr>
        <p:grpSpPr bwMode="auto">
          <a:xfrm>
            <a:off x="509588" y="1195388"/>
            <a:ext cx="7548562" cy="677862"/>
            <a:chOff x="623886" y="0"/>
            <a:chExt cx="8436883" cy="960074"/>
          </a:xfrm>
        </p:grpSpPr>
        <p:sp>
          <p:nvSpPr>
            <p:cNvPr id="31" name="直角三角形 30"/>
            <p:cNvSpPr/>
            <p:nvPr/>
          </p:nvSpPr>
          <p:spPr>
            <a:xfrm>
              <a:off x="1562500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flipH="1" flipV="1">
              <a:off x="623886" y="116918"/>
              <a:ext cx="8436883" cy="710500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3" name="任意多边形 32"/>
            <p:cNvSpPr/>
            <p:nvPr/>
          </p:nvSpPr>
          <p:spPr>
            <a:xfrm rot="5400000">
              <a:off x="703769" y="83354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90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47813" y="1322388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导入和编辑声音文件</a:t>
            </a:r>
          </a:p>
        </p:txBody>
      </p:sp>
      <p:grpSp>
        <p:nvGrpSpPr>
          <p:cNvPr id="7175" name="组合 14"/>
          <p:cNvGrpSpPr>
            <a:grpSpLocks/>
          </p:cNvGrpSpPr>
          <p:nvPr/>
        </p:nvGrpSpPr>
        <p:grpSpPr bwMode="auto">
          <a:xfrm>
            <a:off x="509588" y="2997200"/>
            <a:ext cx="7548562" cy="677863"/>
            <a:chOff x="623888" y="0"/>
            <a:chExt cx="8436883" cy="960074"/>
          </a:xfrm>
        </p:grpSpPr>
        <p:sp>
          <p:nvSpPr>
            <p:cNvPr id="36" name="直角三角形 35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8" name="任意多边形 37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86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6" name="组合 14"/>
          <p:cNvGrpSpPr>
            <a:grpSpLocks/>
          </p:cNvGrpSpPr>
          <p:nvPr/>
        </p:nvGrpSpPr>
        <p:grpSpPr bwMode="auto">
          <a:xfrm>
            <a:off x="509588" y="3870325"/>
            <a:ext cx="7548562" cy="677863"/>
            <a:chOff x="623888" y="0"/>
            <a:chExt cx="8436883" cy="960074"/>
          </a:xfrm>
        </p:grpSpPr>
        <p:sp>
          <p:nvSpPr>
            <p:cNvPr id="41" name="直角三角形 40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3" name="任意多边形 42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82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547813" y="310197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加载外部视频文件</a:t>
            </a:r>
          </a:p>
        </p:txBody>
      </p:sp>
      <p:sp>
        <p:nvSpPr>
          <p:cNvPr id="29" name="矩形 28"/>
          <p:cNvSpPr/>
          <p:nvPr/>
        </p:nvSpPr>
        <p:spPr>
          <a:xfrm>
            <a:off x="1547813" y="4017963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利用代码和遮罩动画制作视频特效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0232" y="47625"/>
            <a:ext cx="40345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8.3.4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调整声音属性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365829" y="836712"/>
            <a:ext cx="5430307" cy="213443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删除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或更改声音：在“属性”检查器中，选择 “名称”下拉菜单，可以选择其中的不同选项。当选择“无”选项时时间轴上将不会出现声音波纹，此处在切换其它音乐之前设置的属性是不会改变的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6347" y="1258556"/>
            <a:ext cx="2886710" cy="1712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379780" y="3140968"/>
            <a:ext cx="8368684" cy="93610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设置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声音品质：选择“文件”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发布设置”，在“发布设置”对话框中勾选左侧的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选项卡和“覆盖声音设置”复选框。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0" name="图片 9"/>
          <p:cNvPicPr/>
          <p:nvPr/>
        </p:nvPicPr>
        <p:blipFill rotWithShape="1">
          <a:blip r:embed="rId4" cstate="print"/>
          <a:srcRect b="59059"/>
          <a:stretch/>
        </p:blipFill>
        <p:spPr bwMode="auto">
          <a:xfrm>
            <a:off x="2746445" y="4153633"/>
            <a:ext cx="3699557" cy="1867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7654643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0232" y="47625"/>
            <a:ext cx="40345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8.3.4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调整声音属性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379915" y="1340768"/>
            <a:ext cx="3774123" cy="14401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单击“音频流”选项后面的数据，进入“声音设置”对话框，修改参数。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872219"/>
            <a:ext cx="4104456" cy="2340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573016"/>
            <a:ext cx="410445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圆角矩形 12"/>
          <p:cNvSpPr>
            <a:spLocks noChangeArrowheads="1"/>
          </p:cNvSpPr>
          <p:nvPr/>
        </p:nvSpPr>
        <p:spPr bwMode="auto">
          <a:xfrm>
            <a:off x="379915" y="3789040"/>
            <a:ext cx="3774123" cy="172819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单击“音频事件”选项后面的数据，进入“声音设置”对话框，修改参数。全部设置成功后，点击“确定”。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7689643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700338" y="44450"/>
            <a:ext cx="194155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.4  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视频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357758" y="1412776"/>
            <a:ext cx="8318698" cy="3528392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lnSpc>
                <a:spcPct val="200000"/>
              </a:lnSpc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8.3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的操作中，了解了如何通过代码调用外部音乐，接下来将展示如何给场景添加外部视频，如何使用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FLVPlayback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组件播放视频。再次观看范例文件，可以发现调用外部视频时，视频不是直接出来的，而是以圆圈状淡出显示的，这就是通过把“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FLVPlayback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2.5”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组件实例转换为元件，然后通过代码控制用遮罩动画效果实现的。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339752" y="-27384"/>
            <a:ext cx="323287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.4.1  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使用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</a:rPr>
              <a:t>FLVPlayback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组件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             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播放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视频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379915" y="980728"/>
            <a:ext cx="8008509" cy="14401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．单击舞台右上方“编辑场景”按钮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在弹出的面板中选择场景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．选中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“视频”图层，打开“窗口”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组件”面板，打开“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video”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目录，把“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FLVPlayback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2.5”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组件拖到舞台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上，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单击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“确定”。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6" name="图片 5"/>
          <p:cNvPicPr/>
          <p:nvPr/>
        </p:nvPicPr>
        <p:blipFill rotWithShape="1">
          <a:blip r:embed="rId3" cstate="print"/>
          <a:srcRect t="5545" b="9753"/>
          <a:stretch/>
        </p:blipFill>
        <p:spPr bwMode="auto">
          <a:xfrm>
            <a:off x="531245" y="2636912"/>
            <a:ext cx="4040755" cy="29156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云形标注 6"/>
          <p:cNvSpPr/>
          <p:nvPr/>
        </p:nvSpPr>
        <p:spPr>
          <a:xfrm>
            <a:off x="4559873" y="2348881"/>
            <a:ext cx="4557646" cy="3323456"/>
          </a:xfrm>
          <a:prstGeom prst="cloudCallout">
            <a:avLst>
              <a:gd name="adj1" fmla="val -39518"/>
              <a:gd name="adj2" fmla="val 55863"/>
            </a:avLst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zh-CN" sz="1600" dirty="0"/>
              <a:t>提示</a:t>
            </a:r>
            <a:r>
              <a:rPr lang="zh-CN" altLang="zh-CN" sz="1600" dirty="0" smtClean="0"/>
              <a:t>：</a:t>
            </a:r>
            <a:r>
              <a:rPr lang="zh-CN" altLang="zh-CN" sz="1600" dirty="0"/>
              <a:t>此时场景中以及建立好了</a:t>
            </a:r>
            <a:r>
              <a:rPr lang="en-US" altLang="zh-CN" sz="1600" dirty="0"/>
              <a:t>5</a:t>
            </a:r>
            <a:r>
              <a:rPr lang="zh-CN" altLang="zh-CN" sz="1600" dirty="0"/>
              <a:t>个图层，分别为“</a:t>
            </a:r>
            <a:r>
              <a:rPr lang="en-US" altLang="zh-CN" sz="1600" dirty="0"/>
              <a:t>as</a:t>
            </a:r>
            <a:r>
              <a:rPr lang="zh-CN" altLang="zh-CN" sz="1600" dirty="0"/>
              <a:t>”、“返回”、“补间”、“视频”和“背景”图层。可以发现“</a:t>
            </a:r>
            <a:r>
              <a:rPr lang="en-US" altLang="zh-CN" sz="1600" dirty="0"/>
              <a:t>as</a:t>
            </a:r>
            <a:r>
              <a:rPr lang="zh-CN" altLang="zh-CN" sz="1600" dirty="0"/>
              <a:t>”图层在关键帧有一个小写“α”，则告诉我们该帧有代码，因此该图层为代码图层。相应的，场景</a:t>
            </a:r>
            <a:r>
              <a:rPr lang="en-US" altLang="zh-CN" sz="1600" dirty="0"/>
              <a:t>1</a:t>
            </a:r>
            <a:r>
              <a:rPr lang="zh-CN" altLang="zh-CN" sz="1600" dirty="0"/>
              <a:t>中的“</a:t>
            </a:r>
            <a:r>
              <a:rPr lang="en-US" altLang="zh-CN" sz="1600" dirty="0"/>
              <a:t>Actions</a:t>
            </a:r>
            <a:r>
              <a:rPr lang="zh-CN" altLang="zh-CN" sz="1600" dirty="0"/>
              <a:t>”也为代码图层</a:t>
            </a:r>
            <a:r>
              <a:rPr lang="zh-CN" altLang="zh-CN" sz="1600" dirty="0" smtClean="0"/>
              <a:t>。</a:t>
            </a:r>
            <a:endParaRPr lang="zh-CN" altLang="zh-CN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47848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339752" y="-27384"/>
            <a:ext cx="323287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.4.1  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使用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</a:rPr>
              <a:t>FLVPlayback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组件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             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播放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视频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379915" y="908719"/>
            <a:ext cx="3688029" cy="475252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．在属性面板中设置“组件参数”，打开“组件参数”的下拉面板，单击“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suorce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后的铅笔形状按钮，在“内容路径”界面点击后面文件夹按钮，选择“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lesson08/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/Start/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视频”目录下的“序列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01.mp4”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文件，并且勾选“匹配源尺寸”，单击“确定”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按钮。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“舞台”上会出现“序列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01.mp4”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视频。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 rot="336234">
            <a:off x="3956188" y="2514759"/>
            <a:ext cx="5187812" cy="3146489"/>
          </a:xfrm>
          <a:prstGeom prst="cloudCallout">
            <a:avLst>
              <a:gd name="adj1" fmla="val -39518"/>
              <a:gd name="adj2" fmla="val 55863"/>
            </a:avLst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zh-CN" dirty="0"/>
              <a:t>提示</a:t>
            </a:r>
            <a:r>
              <a:rPr lang="zh-CN" altLang="zh-CN" dirty="0" smtClean="0"/>
              <a:t>：</a:t>
            </a:r>
            <a:r>
              <a:rPr lang="zh-CN" altLang="zh-CN" dirty="0"/>
              <a:t>如果想要设置视频组件的外观，例如不需要视频组件下方的播放条，可以在导入视频后可以单击舞台上的视频组件，这时在属性修改器中会出现组件参数选项，单击“</a:t>
            </a:r>
            <a:r>
              <a:rPr lang="en-US" altLang="zh-CN" dirty="0"/>
              <a:t>skin</a:t>
            </a:r>
            <a:r>
              <a:rPr lang="zh-CN" altLang="zh-CN" dirty="0"/>
              <a:t>”后的铅笔图标，在“选择外观”对话框中对视频的外观和颜色进行设置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88024" y="1124744"/>
            <a:ext cx="3971290" cy="13900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20827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339752" y="-27384"/>
            <a:ext cx="323287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.4.1  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使用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</a:rPr>
              <a:t>FLVPlayback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组件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             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播放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视频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379915" y="1124743"/>
            <a:ext cx="8080517" cy="223224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．使用“任意变形工具”和“移动工具”修改视频大小和位置，或直接在属性面板中修改位置和大小，在此给出参考参数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．依据“场景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添加视频的方法，依次添加将“场景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的视频，视频名称分别为“序列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02.mp4”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和“序列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03.mp4”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，大小和位置可自行调整。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03648" y="3717032"/>
            <a:ext cx="5832648" cy="17281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894023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339752" y="44624"/>
            <a:ext cx="272061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.4.2 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视频特效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379915" y="1124743"/>
            <a:ext cx="8368549" cy="223224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中，选中“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FLVPlayback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2.5”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组件实例，右键单击“转换为元件”，在弹出的面板中，“名称”为系统默认的名称、“类型”为“影片剪辑”、点击“确定”按钮。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．在“属性”栏里，将转换为元件的实例名称为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命名为“</a:t>
            </a:r>
            <a:r>
              <a:rPr lang="en-US" altLang="zh-CN" sz="2000" dirty="0" err="1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mask_image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，并将“元件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移到“视频”文件夹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5" name="图片 4"/>
          <p:cNvPicPr/>
          <p:nvPr/>
        </p:nvPicPr>
        <p:blipFill rotWithShape="1">
          <a:blip r:embed="rId3" cstate="print"/>
          <a:srcRect t="1431" b="64999"/>
          <a:stretch/>
        </p:blipFill>
        <p:spPr bwMode="auto">
          <a:xfrm>
            <a:off x="1259632" y="3573016"/>
            <a:ext cx="6192688" cy="19442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47065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339752" y="44624"/>
            <a:ext cx="272061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.4.2 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视频特效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379915" y="1268760"/>
            <a:ext cx="3904053" cy="388843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．然后在“补间”图层中，将“库”面板里的“补间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元件拖入“舞台”中央，并选中元件，将该实例名称命名为“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maskMC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．操作完成后，在“视频”图层中，双击视频组件进入“元件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，将视频的实例名称命名为“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video1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6" name="图片 5"/>
          <p:cNvPicPr/>
          <p:nvPr/>
        </p:nvPicPr>
        <p:blipFill rotWithShape="1">
          <a:blip r:embed="rId3" cstate="print"/>
          <a:srcRect b="65701"/>
          <a:stretch/>
        </p:blipFill>
        <p:spPr bwMode="auto">
          <a:xfrm>
            <a:off x="4563106" y="1376772"/>
            <a:ext cx="4176464" cy="17281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图片 6"/>
          <p:cNvPicPr/>
          <p:nvPr/>
        </p:nvPicPr>
        <p:blipFill rotWithShape="1">
          <a:blip r:embed="rId4" cstate="print"/>
          <a:srcRect b="82194"/>
          <a:stretch/>
        </p:blipFill>
        <p:spPr bwMode="auto">
          <a:xfrm>
            <a:off x="4571999" y="3573016"/>
            <a:ext cx="4164334" cy="15944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86424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339752" y="44624"/>
            <a:ext cx="272061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.4.2 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添加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视频特效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379915" y="1124744"/>
            <a:ext cx="8296541" cy="140750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5.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返回场景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，依据“场景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添加视频效果的方法，依次添加“场景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和“场景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的视频。注意后面场景在“补间”层要添加的补间动画元件分别为“补间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和“补间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285128" y="2532248"/>
            <a:ext cx="8535344" cy="3129000"/>
          </a:xfrm>
          <a:prstGeom prst="cloudCallout">
            <a:avLst>
              <a:gd name="adj1" fmla="val -39518"/>
              <a:gd name="adj2" fmla="val 55863"/>
            </a:avLst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zh-CN" dirty="0"/>
              <a:t>提示</a:t>
            </a:r>
            <a:r>
              <a:rPr lang="en-US" altLang="zh-CN" dirty="0"/>
              <a:t>1</a:t>
            </a:r>
            <a:r>
              <a:rPr lang="zh-CN" altLang="zh-CN" dirty="0"/>
              <a:t>：此时转换的元件名称分别为“元件</a:t>
            </a:r>
            <a:r>
              <a:rPr lang="en-US" altLang="zh-CN" dirty="0"/>
              <a:t>2</a:t>
            </a:r>
            <a:r>
              <a:rPr lang="zh-CN" altLang="zh-CN" dirty="0"/>
              <a:t>”和“元件</a:t>
            </a:r>
            <a:r>
              <a:rPr lang="en-US" altLang="zh-CN" dirty="0"/>
              <a:t>3</a:t>
            </a:r>
            <a:r>
              <a:rPr lang="zh-CN" altLang="zh-CN" dirty="0"/>
              <a:t>”，其他实例名称与场景</a:t>
            </a:r>
            <a:r>
              <a:rPr lang="en-US" altLang="zh-CN" dirty="0"/>
              <a:t>2</a:t>
            </a:r>
            <a:r>
              <a:rPr lang="zh-CN" altLang="zh-CN" dirty="0"/>
              <a:t>中名称一致。</a:t>
            </a:r>
          </a:p>
          <a:p>
            <a:r>
              <a:rPr lang="zh-CN" altLang="zh-CN" dirty="0"/>
              <a:t>提示</a:t>
            </a:r>
            <a:r>
              <a:rPr lang="en-US" altLang="zh-CN" dirty="0"/>
              <a:t>2</a:t>
            </a:r>
            <a:r>
              <a:rPr lang="zh-CN" altLang="zh-CN" dirty="0"/>
              <a:t>：该遮罩的实现并没有在时间轴建立遮罩层，而是用代码实现的遮罩，如果在时间轴建遮罩，无法实现遮罩边缘逐渐过渡的效果。在本章案例中，代码已经提前放置在了动作面板上，该代码以</a:t>
            </a:r>
            <a:r>
              <a:rPr lang="en-US" altLang="zh-CN" dirty="0"/>
              <a:t>Word</a:t>
            </a:r>
            <a:r>
              <a:rPr lang="zh-CN" altLang="zh-CN" dirty="0"/>
              <a:t>形式放置在了文件夹中。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58336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339975" y="44450"/>
            <a:ext cx="340138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.5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使用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</a:rPr>
              <a:t>Adobe Media Encoder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圆角矩形 15"/>
          <p:cNvSpPr>
            <a:spLocks noChangeArrowheads="1"/>
          </p:cNvSpPr>
          <p:nvPr/>
        </p:nvSpPr>
        <p:spPr bwMode="auto">
          <a:xfrm>
            <a:off x="285750" y="908720"/>
            <a:ext cx="8678863" cy="309634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Adeobe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Media Encoder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软件可以将视频文件转换为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FLV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格式，以方便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Animate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中视频播放组件“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FLVPlayback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组件”调用。当然，视频素材格式为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mp4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也可以直接进行调用。由于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Adeobe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Media Encoder 2017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并不能转换成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FLV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格式，所以本章素材并没有使用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Adeobe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Media Encoder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处理，读者可以根据以下操作处理视频为自己所需要的格式，处理完毕后保存在该章项目文件夹中，然后进行相关操作。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云形标注 18"/>
          <p:cNvSpPr/>
          <p:nvPr/>
        </p:nvSpPr>
        <p:spPr>
          <a:xfrm rot="821725">
            <a:off x="4677042" y="3513421"/>
            <a:ext cx="3724275" cy="2551113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在</a:t>
            </a:r>
            <a:r>
              <a:rPr lang="en-US" altLang="zh-CN" dirty="0"/>
              <a:t>flash CS6</a:t>
            </a:r>
            <a:r>
              <a:rPr lang="zh-CN" altLang="en-US" dirty="0"/>
              <a:t>的版本中</a:t>
            </a:r>
            <a:r>
              <a:rPr lang="zh-CN" altLang="en-US" dirty="0" smtClean="0"/>
              <a:t>，</a:t>
            </a:r>
            <a:r>
              <a:rPr lang="zh-CN" altLang="zh-CN" dirty="0"/>
              <a:t>该软件在</a:t>
            </a:r>
            <a:r>
              <a:rPr lang="en-US" altLang="zh-CN" dirty="0"/>
              <a:t>Flash cs6</a:t>
            </a:r>
            <a:r>
              <a:rPr lang="zh-CN" altLang="zh-CN" dirty="0"/>
              <a:t>以前的版本随</a:t>
            </a:r>
            <a:r>
              <a:rPr lang="en-US" altLang="zh-CN" dirty="0"/>
              <a:t>Flash</a:t>
            </a:r>
            <a:r>
              <a:rPr lang="zh-CN" altLang="zh-CN" dirty="0"/>
              <a:t>程序一起安装。</a:t>
            </a:r>
            <a:r>
              <a:rPr lang="en-US" altLang="zh-CN" dirty="0"/>
              <a:t>Flash CC</a:t>
            </a:r>
            <a:r>
              <a:rPr lang="zh-CN" altLang="zh-CN" dirty="0"/>
              <a:t>和</a:t>
            </a:r>
            <a:r>
              <a:rPr lang="en-US" altLang="zh-CN" dirty="0"/>
              <a:t>Animate</a:t>
            </a:r>
            <a:r>
              <a:rPr lang="zh-CN" altLang="zh-CN" dirty="0"/>
              <a:t>需要单独安装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395288" y="908051"/>
            <a:ext cx="83201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Char char="u"/>
              <a:defRPr/>
            </a:pPr>
            <a:r>
              <a:rPr lang="zh-CN" altLang="en-US" sz="2000" dirty="0" smtClean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本章范例为水族馆水母运动的视频展示。在本章，你将学习如何导入与加载外部视频文件。</a:t>
            </a:r>
            <a:endParaRPr lang="en-US" altLang="zh-CN" sz="2000" dirty="0" smtClean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itchFamily="2" charset="2"/>
              <a:buChar char="u"/>
              <a:defRPr/>
            </a:pPr>
            <a:r>
              <a:rPr lang="zh-CN" altLang="en-US" sz="2000" dirty="0" smtClean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本章范例是一个关于展示水母运动的视频课件，通过点击不同颜色水母的缩略图按钮进行欣赏各色水母运动的视频，每段视频出现前会导</a:t>
            </a: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580063" y="0"/>
            <a:ext cx="356393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6" name="矩形 2"/>
          <p:cNvSpPr>
            <a:spLocks noChangeArrowheads="1"/>
          </p:cNvSpPr>
          <p:nvPr/>
        </p:nvSpPr>
        <p:spPr bwMode="auto">
          <a:xfrm>
            <a:off x="0" y="0"/>
            <a:ext cx="1258888" cy="584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1322388" y="0"/>
            <a:ext cx="58578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979613" y="0"/>
            <a:ext cx="288925" cy="584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1950" y="85725"/>
            <a:ext cx="20304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本章案例介绍</a:t>
            </a:r>
          </a:p>
        </p:txBody>
      </p:sp>
      <p:pic>
        <p:nvPicPr>
          <p:cNvPr id="10" name="图片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43240" y="2285992"/>
            <a:ext cx="5143536" cy="3286148"/>
          </a:xfrm>
          <a:prstGeom prst="rect">
            <a:avLst/>
          </a:prstGeom>
        </p:spPr>
      </p:pic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428596" y="2143116"/>
            <a:ext cx="2643206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 smtClean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入视频的渐变，并且每段视频播放完毕后会出现一句古诗词对视频进行点评。主要涉及如何导入调用外部文件，运用代码给视频的出现添加特效，利用</a:t>
            </a:r>
            <a:r>
              <a:rPr lang="en-US" altLang="zh-CN" sz="2000" dirty="0" smtClean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Adobe Media Encoder</a:t>
            </a:r>
            <a:r>
              <a:rPr lang="zh-CN" altLang="en-US" sz="2000" dirty="0" smtClean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软件编辑视频。</a:t>
            </a:r>
            <a:endParaRPr lang="en-US" altLang="zh-CN" sz="2000" dirty="0" smtClean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771775" y="44450"/>
            <a:ext cx="21050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.5.1 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面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板介绍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323528" y="908720"/>
            <a:ext cx="8462684" cy="482453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队列”面板：如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示，位于界面右上角，可以将想要编码的文件添加到“队列”面板中。通过拖放文件到队列中或单击“添加源”并选择要编码的源文件。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“监控文件夹”：如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示，位于界面右上角，硬盘驱动器中的任何文件夹都可以被指定为“监视文件夹”。当选择“监视文件夹”后，任何添加到该文件夹的文件都将使用所选预设进行编码。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Media Encoder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会自动检测添加到“监视文件夹”中的媒体文件并开始编码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编码”面板：如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示，位于界面右下角，“编码”面板提供有关每个编码项目的状态的信息。同时编码多个输出时，“编码”面板将显示每个编码输出的缩略图预览、进度条和完成时间估算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媒体浏览器”：如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示，位于界面左上角，提供打开目录，可寻找到电脑中各个文件和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771775" y="44450"/>
            <a:ext cx="21050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.5.1 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面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板介绍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323528" y="908720"/>
            <a:ext cx="8462684" cy="187220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预设浏览器”：如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示，位于界面左下角，提供各种选项简化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Media Encoder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中的工作流程。浏览器中的系统预设基于其使用（如广播、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Web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视频）和设备目标（如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DVD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、蓝光、摄像头、绘图板）进行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分类。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78" y="2996952"/>
            <a:ext cx="4251960" cy="269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云形标注 5"/>
          <p:cNvSpPr/>
          <p:nvPr/>
        </p:nvSpPr>
        <p:spPr>
          <a:xfrm rot="821725">
            <a:off x="4569482" y="2560415"/>
            <a:ext cx="4575630" cy="2961307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dirty="0"/>
              <a:t>使用</a:t>
            </a:r>
            <a:r>
              <a:rPr lang="en-US" altLang="zh-CN" dirty="0" err="1"/>
              <a:t>Adeobe</a:t>
            </a:r>
            <a:r>
              <a:rPr lang="en-US" altLang="zh-CN" dirty="0"/>
              <a:t> Media Encoder 2015</a:t>
            </a:r>
            <a:r>
              <a:rPr lang="zh-CN" altLang="zh-CN" dirty="0"/>
              <a:t>软件版本的读者</a:t>
            </a:r>
            <a:r>
              <a:rPr lang="zh-CN" altLang="zh-CN" dirty="0" smtClean="0"/>
              <a:t>注意</a:t>
            </a:r>
            <a:r>
              <a:rPr lang="zh-CN" altLang="en-US" dirty="0" smtClean="0"/>
              <a:t>：</a:t>
            </a:r>
            <a:r>
              <a:rPr lang="zh-CN" altLang="zh-CN" dirty="0" smtClean="0"/>
              <a:t>“队列”</a:t>
            </a:r>
            <a:r>
              <a:rPr lang="zh-CN" altLang="zh-CN" dirty="0"/>
              <a:t>面板位于界面左上角，“编码”面板位于界面的左下角，“预设浏览器”位于界面的右上角，“监控文件夹”位于界面的右下角，缺少“媒体浏览器”面板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50620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771775" y="44450"/>
            <a:ext cx="21050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.5.2 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基本功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能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323528" y="908720"/>
            <a:ext cx="8462684" cy="165618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导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入项目：单击“添加源”按钮（“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+”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形状按钮），在弹出的选择视频文件的对话框窗口中选择“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lesson08/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/Start/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视频”中的“序列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03.mp4”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文件，然后单击“打开”按钮；也可以双击“队列”面板中打开的区域，然后选择一个或多个文件。</a:t>
            </a:r>
          </a:p>
        </p:txBody>
      </p:sp>
      <p:pic>
        <p:nvPicPr>
          <p:cNvPr id="7" name="图片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23728" y="2708920"/>
            <a:ext cx="4798350" cy="30963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81497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771775" y="44450"/>
            <a:ext cx="21050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.5.2 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基本功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能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251520" y="1052736"/>
            <a:ext cx="3744416" cy="424847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转换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视频格式：在导入视频的“格式”一栏下，选择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H.264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格式；根据需要更改“预设”和“输出文件”（输出文件决定了导出视频的保存位置和名称），如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示。最后单击右上角的“启动队列“（绿色三角形）按钮，此时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Adeobe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Media Encoder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开始进行编码。</a:t>
            </a:r>
          </a:p>
        </p:txBody>
      </p:sp>
      <p:pic>
        <p:nvPicPr>
          <p:cNvPr id="6" name="图片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163481" y="1052736"/>
            <a:ext cx="4801007" cy="1296144"/>
          </a:xfrm>
          <a:prstGeom prst="rect">
            <a:avLst/>
          </a:prstGeom>
        </p:spPr>
      </p:pic>
      <p:sp>
        <p:nvSpPr>
          <p:cNvPr id="8" name="云形标注 7"/>
          <p:cNvSpPr/>
          <p:nvPr/>
        </p:nvSpPr>
        <p:spPr>
          <a:xfrm rot="821725">
            <a:off x="4282857" y="2676992"/>
            <a:ext cx="4575630" cy="2961307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sz="2000" dirty="0"/>
              <a:t>使用</a:t>
            </a:r>
            <a:r>
              <a:rPr lang="en-US" altLang="zh-CN" sz="2000" dirty="0"/>
              <a:t>Flash 2015</a:t>
            </a:r>
            <a:r>
              <a:rPr lang="zh-CN" altLang="zh-CN" sz="2000" dirty="0"/>
              <a:t>软件版本的读者注意，在转换格式下拉菜单中同样没有</a:t>
            </a:r>
            <a:r>
              <a:rPr lang="en-US" altLang="zh-CN" sz="2000" dirty="0" err="1"/>
              <a:t>FlV</a:t>
            </a:r>
            <a:r>
              <a:rPr lang="zh-CN" altLang="zh-CN" sz="2000" dirty="0"/>
              <a:t>格式，只有</a:t>
            </a:r>
            <a:r>
              <a:rPr lang="en-US" altLang="zh-CN" sz="2000" dirty="0" err="1"/>
              <a:t>Adeobe</a:t>
            </a:r>
            <a:r>
              <a:rPr lang="en-US" altLang="zh-CN" sz="2000" dirty="0"/>
              <a:t> Media Encoder CS6</a:t>
            </a:r>
            <a:r>
              <a:rPr lang="zh-CN" altLang="zh-CN" sz="2000" dirty="0"/>
              <a:t>软件版本及以下的读者可以更改为</a:t>
            </a:r>
            <a:r>
              <a:rPr lang="en-US" altLang="zh-CN" sz="2000" dirty="0"/>
              <a:t>FLV</a:t>
            </a:r>
            <a:r>
              <a:rPr lang="zh-CN" altLang="zh-CN" sz="2000" dirty="0"/>
              <a:t>格式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15626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771775" y="44450"/>
            <a:ext cx="21050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.5.2 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基本功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能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251519" y="1052737"/>
            <a:ext cx="8365435" cy="144015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导出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设置：选择要编辑的视频下方的任意参数单击，或者选中视频下方参数栏点击“编辑”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导出设置”，打开“导出设置”，可进行视频裁剪、修剪或调整大小等操作。</a:t>
            </a:r>
          </a:p>
        </p:txBody>
      </p:sp>
      <p:sp>
        <p:nvSpPr>
          <p:cNvPr id="8" name="云形标注 7"/>
          <p:cNvSpPr/>
          <p:nvPr/>
        </p:nvSpPr>
        <p:spPr>
          <a:xfrm rot="1148475">
            <a:off x="5370725" y="3148104"/>
            <a:ext cx="3444919" cy="1938957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sz="2000" dirty="0"/>
              <a:t>提示：此操作要在视频编码操作之前进行操作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pic>
        <p:nvPicPr>
          <p:cNvPr id="7" name="图片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5077" y="2587337"/>
            <a:ext cx="4404995" cy="32899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73309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771775" y="44450"/>
            <a:ext cx="21050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.5.2 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基本功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能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251519" y="1556792"/>
            <a:ext cx="4625319" cy="280831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)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视频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裁剪：位于“导出设置”对话框的左上角的“源”标签下。可输入右、左、上、下边的值以裁剪视频，或使用“裁剪”工具按钮直观调整视频尺寸。还可以单击“裁剪比例”弹出菜单，修改裁剪矩形的长宽比。</a:t>
            </a:r>
          </a:p>
        </p:txBody>
      </p:sp>
      <p:pic>
        <p:nvPicPr>
          <p:cNvPr id="6" name="图片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76056" y="908720"/>
            <a:ext cx="3528392" cy="46805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990000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771775" y="44450"/>
            <a:ext cx="21050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.5.2 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基本功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能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323527" y="836712"/>
            <a:ext cx="8496945" cy="2952327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)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预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览裁剪效果：单击“导出设置”窗口左上角的“输出”标签。“源缩放”下拉菜单包含了各种用于设置最终输出文件的裁剪效果的选项，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如图所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缩放以适合：消除因裁剪或使用不同像素大小的视频而产生的上下和左右黑边。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黑色边框：重新调整大于源视频的目标尺寸时，允许上下或左右有黑边。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更改输出尺寸：将输出帧的高和宽自动设成裁剪帧的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高和宽。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861047"/>
            <a:ext cx="2830830" cy="2075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云形标注 7"/>
          <p:cNvSpPr/>
          <p:nvPr/>
        </p:nvSpPr>
        <p:spPr>
          <a:xfrm rot="453968">
            <a:off x="3767550" y="3688793"/>
            <a:ext cx="5202627" cy="2461643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sz="2000" dirty="0"/>
              <a:t>提示</a:t>
            </a:r>
            <a:r>
              <a:rPr lang="zh-CN" altLang="zh-CN" sz="2000" dirty="0" smtClean="0"/>
              <a:t>：</a:t>
            </a:r>
            <a:r>
              <a:rPr lang="zh-CN" altLang="zh-CN" sz="2000" dirty="0"/>
              <a:t>如果要导出内容以便用于</a:t>
            </a:r>
            <a:r>
              <a:rPr lang="en-US" altLang="zh-CN" sz="2000" dirty="0"/>
              <a:t> Flash Player </a:t>
            </a:r>
            <a:r>
              <a:rPr lang="zh-CN" altLang="zh-CN" sz="2000" dirty="0"/>
              <a:t>或其它</a:t>
            </a:r>
            <a:r>
              <a:rPr lang="en-US" altLang="zh-CN" sz="2000" dirty="0"/>
              <a:t> Web </a:t>
            </a:r>
            <a:r>
              <a:rPr lang="zh-CN" altLang="zh-CN" sz="2000" dirty="0"/>
              <a:t>应用程序而不产生上下或左右黑边，请选择此设置。图像可供裁剪的最小尺寸为</a:t>
            </a:r>
            <a:r>
              <a:rPr lang="en-US" altLang="zh-CN" sz="2000" dirty="0"/>
              <a:t> 40 x 40 </a:t>
            </a:r>
            <a:r>
              <a:rPr lang="zh-CN" altLang="zh-CN" sz="2000" dirty="0"/>
              <a:t>像素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49073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771775" y="44450"/>
            <a:ext cx="21050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.5.2 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基本功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能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323528" y="836713"/>
            <a:ext cx="8496945" cy="93610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)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视频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修剪：位于“导出设置”页面的左下角。拖动进度条下的入点和出点标记，设置入点和出点（视频开始和结束的点）。</a:t>
            </a:r>
          </a:p>
        </p:txBody>
      </p:sp>
      <p:sp>
        <p:nvSpPr>
          <p:cNvPr id="8" name="云形标注 7"/>
          <p:cNvSpPr/>
          <p:nvPr/>
        </p:nvSpPr>
        <p:spPr>
          <a:xfrm rot="453968">
            <a:off x="2275525" y="3328753"/>
            <a:ext cx="5202627" cy="2461643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sz="2000" dirty="0"/>
              <a:t>提示</a:t>
            </a:r>
            <a:r>
              <a:rPr lang="zh-CN" altLang="zh-CN" sz="2000" dirty="0" smtClean="0"/>
              <a:t>：</a:t>
            </a:r>
            <a:r>
              <a:rPr lang="zh-CN" altLang="zh-CN" sz="2000" dirty="0"/>
              <a:t>播放头拖至视频所需的开始点或结束点，然后单击上方的“设置入点</a:t>
            </a:r>
            <a:r>
              <a:rPr lang="en-US" altLang="zh-CN" sz="2000" dirty="0"/>
              <a:t>/</a:t>
            </a:r>
            <a:r>
              <a:rPr lang="zh-CN" altLang="zh-CN" sz="2000" dirty="0"/>
              <a:t>出点”按钮可快速确定视频剪辑范围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pic>
        <p:nvPicPr>
          <p:cNvPr id="6" name="图片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99592" y="2132856"/>
            <a:ext cx="7416824" cy="8640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6673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771775" y="44450"/>
            <a:ext cx="21050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.5.2 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基本功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能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323528" y="1844824"/>
            <a:ext cx="3672407" cy="230425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)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设置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视频和音频：在“导出设置”对话框右侧上方可设置单独导出视频或音频；在“导出设置”对话框右侧下方可设置导出视频的宽高。</a:t>
            </a:r>
          </a:p>
        </p:txBody>
      </p:sp>
      <p:pic>
        <p:nvPicPr>
          <p:cNvPr id="7" name="图片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47408" y="980728"/>
            <a:ext cx="4257040" cy="45427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42134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3"/>
          <p:cNvGrpSpPr>
            <a:grpSpLocks/>
          </p:cNvGrpSpPr>
          <p:nvPr/>
        </p:nvGrpSpPr>
        <p:grpSpPr bwMode="auto">
          <a:xfrm>
            <a:off x="252413" y="690563"/>
            <a:ext cx="8570912" cy="5114925"/>
            <a:chOff x="-113" y="-2"/>
            <a:chExt cx="13499" cy="8053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 rot="16200000">
              <a:off x="-1754" y="1869"/>
              <a:ext cx="8051" cy="4313"/>
            </a:xfrm>
            <a:prstGeom prst="flowChartManualOperation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>
              <a:solidFill>
                <a:srgbClr val="EAF5FC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pitchFamily="34" charset="0"/>
                <a:ea typeface="宋体" charset="-122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 rot="5400000">
              <a:off x="7198" y="1868"/>
              <a:ext cx="8053" cy="4313"/>
            </a:xfrm>
            <a:prstGeom prst="flowChartManualOperation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>
              <a:solidFill>
                <a:srgbClr val="EAF5FC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pitchFamily="34" charset="0"/>
                <a:ea typeface="宋体" charset="-122"/>
              </a:endParaRPr>
            </a:p>
          </p:txBody>
        </p:sp>
        <p:sp>
          <p:nvSpPr>
            <p:cNvPr id="67591" name="Rectangle 6"/>
            <p:cNvSpPr>
              <a:spLocks noChangeArrowheads="1"/>
            </p:cNvSpPr>
            <p:nvPr/>
          </p:nvSpPr>
          <p:spPr bwMode="auto">
            <a:xfrm>
              <a:off x="-113" y="908"/>
              <a:ext cx="5103" cy="5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2857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20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导入导出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声音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20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给按钮添加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声音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20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r>
                <a:rPr lang="en-US" altLang="zh-CN" sz="2000" b="1" dirty="0" err="1">
                  <a:solidFill>
                    <a:srgbClr val="0D81E1"/>
                  </a:solidFill>
                </a:rPr>
                <a:t>ActionScript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加载外部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视频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20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给视频添加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特效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r>
                <a:rPr lang="zh-CN" altLang="zh-CN" sz="2000" b="1" dirty="0" smtClean="0">
                  <a:solidFill>
                    <a:srgbClr val="0D81E1"/>
                  </a:solidFill>
                </a:rPr>
                <a:t>　　</a:t>
              </a: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endParaRPr lang="zh-CN" altLang="en-US" sz="2000" b="1" dirty="0" smtClean="0">
                <a:solidFill>
                  <a:srgbClr val="0D81E1"/>
                </a:solidFill>
              </a:endParaRPr>
            </a:p>
          </p:txBody>
        </p:sp>
        <p:sp>
          <p:nvSpPr>
            <p:cNvPr id="49160" name="Rectangle 7"/>
            <p:cNvSpPr>
              <a:spLocks noChangeArrowheads="1"/>
            </p:cNvSpPr>
            <p:nvPr/>
          </p:nvSpPr>
          <p:spPr bwMode="auto">
            <a:xfrm>
              <a:off x="8845" y="1632"/>
              <a:ext cx="4541" cy="4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0D81E1"/>
                  </a:solidFill>
                </a:rPr>
                <a:t>   </a:t>
              </a:r>
              <a:endParaRPr lang="zh-CN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buFont typeface="Arial" charset="0"/>
                <a:buChar char="•"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 使用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视频提示点</a:t>
              </a:r>
              <a:r>
                <a:rPr lang="zh-CN" altLang="zh-CN" sz="2000" b="1" dirty="0">
                  <a:solidFill>
                    <a:srgbClr val="0D81E1"/>
                  </a:solidFill>
                </a:rPr>
                <a:t>　　</a:t>
              </a:r>
            </a:p>
            <a:p>
              <a:pPr eaLnBrk="1" hangingPunct="1">
                <a:buFont typeface="Arial" charset="0"/>
                <a:buChar char="•"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Arial" charset="0"/>
                <a:buChar char="•"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 导出 </a:t>
              </a:r>
              <a:r>
                <a:rPr lang="en-US" altLang="zh-CN" sz="2000" b="1" dirty="0">
                  <a:solidFill>
                    <a:srgbClr val="0D81E1"/>
                  </a:solidFill>
                </a:rPr>
                <a:t>QuickTime 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视频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文件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Arial" charset="0"/>
                <a:buChar char="•"/>
              </a:pPr>
              <a:r>
                <a:rPr lang="en-US" altLang="zh-CN" sz="2000" b="1" dirty="0" smtClean="0">
                  <a:solidFill>
                    <a:srgbClr val="0D81E1"/>
                  </a:solidFill>
                </a:rPr>
                <a:t>    Adobe </a:t>
              </a:r>
              <a:r>
                <a:rPr lang="en-US" altLang="zh-CN" sz="2000" b="1" dirty="0">
                  <a:solidFill>
                    <a:srgbClr val="0D81E1"/>
                  </a:solidFill>
                </a:rPr>
                <a:t>Flash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和</a:t>
              </a:r>
              <a:r>
                <a:rPr lang="en-US" altLang="zh-CN" sz="2000" b="1" dirty="0">
                  <a:solidFill>
                    <a:srgbClr val="0D81E1"/>
                  </a:solidFill>
                </a:rPr>
                <a:t>After </a:t>
              </a:r>
              <a:r>
                <a:rPr lang="en-US" altLang="zh-CN" sz="2000" b="1" dirty="0" smtClean="0">
                  <a:solidFill>
                    <a:srgbClr val="0D81E1"/>
                  </a:solidFill>
                </a:rPr>
                <a:t>Effects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Arial" charset="0"/>
                <a:buChar char="•"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 </a:t>
              </a:r>
              <a:r>
                <a:rPr lang="en-US" altLang="zh-CN" sz="2000" b="1" dirty="0">
                  <a:solidFill>
                    <a:srgbClr val="0D81E1"/>
                  </a:solidFill>
                </a:rPr>
                <a:t>Adobe Flash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和</a:t>
              </a:r>
              <a:r>
                <a:rPr lang="en-US" altLang="zh-CN" sz="2000" b="1" dirty="0">
                  <a:solidFill>
                    <a:srgbClr val="0D81E1"/>
                  </a:solidFill>
                </a:rPr>
                <a:t>Adobe Premiere Pro</a:t>
              </a:r>
              <a:endParaRPr lang="zh-CN" altLang="en-US" sz="2000" b="1" dirty="0">
                <a:solidFill>
                  <a:srgbClr val="0D81E1"/>
                </a:solidFill>
              </a:endParaRPr>
            </a:p>
          </p:txBody>
        </p:sp>
        <p:sp>
          <p:nvSpPr>
            <p:cNvPr id="67594" name="Rectangle 9"/>
            <p:cNvSpPr>
              <a:spLocks noChangeArrowheads="1"/>
            </p:cNvSpPr>
            <p:nvPr/>
          </p:nvSpPr>
          <p:spPr bwMode="auto">
            <a:xfrm>
              <a:off x="4535" y="1635"/>
              <a:ext cx="4313" cy="482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2857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Arial" charset="0"/>
                <a:buChar char="•"/>
                <a:defRPr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使用</a:t>
              </a:r>
              <a:r>
                <a:rPr lang="en-US" altLang="zh-CN" sz="2000" b="1" dirty="0">
                  <a:solidFill>
                    <a:srgbClr val="0D81E1"/>
                  </a:solidFill>
                </a:rPr>
                <a:t>Adobe Media Encoder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软件编辑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视频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150000"/>
                </a:lnSpc>
                <a:buFont typeface="Arial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设置导入声音的基本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属性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150000"/>
                </a:lnSpc>
                <a:buFont typeface="Arial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给元件添加链接</a:t>
              </a:r>
              <a:endParaRPr lang="zh-CN" altLang="en-US" sz="2000" b="1" dirty="0" smtClean="0">
                <a:solidFill>
                  <a:srgbClr val="0D81E1"/>
                </a:solidFill>
              </a:endParaRPr>
            </a:p>
          </p:txBody>
        </p:sp>
      </p:grpSp>
      <p:sp>
        <p:nvSpPr>
          <p:cNvPr id="49155" name="矩形 11"/>
          <p:cNvSpPr>
            <a:spLocks noChangeArrowheads="1"/>
          </p:cNvSpPr>
          <p:nvPr/>
        </p:nvSpPr>
        <p:spPr bwMode="auto">
          <a:xfrm>
            <a:off x="-3276600" y="763588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</a:rPr>
              <a:t>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87675" y="-26988"/>
            <a:ext cx="157003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知识点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214282" y="1857364"/>
            <a:ext cx="8677275" cy="257176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1.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右键单击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Lesson08/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/Complete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文件夹的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08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2017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.swf(08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2015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.swf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82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CS6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.swf)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文件，在打开方式中选择已安装的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Flash Player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播放器对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08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2017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.swf(08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2015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.swf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08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CS6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.swf)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动画进行播放。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2.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关闭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Flash Player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播放器。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36838" y="44450"/>
            <a:ext cx="27270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预览完成的案例</a:t>
            </a: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50179" name="矩形 1"/>
          <p:cNvSpPr>
            <a:spLocks noChangeArrowheads="1"/>
          </p:cNvSpPr>
          <p:nvPr/>
        </p:nvSpPr>
        <p:spPr bwMode="auto">
          <a:xfrm>
            <a:off x="427038" y="765175"/>
            <a:ext cx="8243887" cy="4570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模拟练习</a:t>
            </a:r>
            <a:endParaRPr lang="zh-CN" altLang="zh-CN" sz="2800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81E1"/>
                </a:solidFill>
              </a:rPr>
              <a:t>         打开 </a:t>
            </a:r>
            <a:r>
              <a:rPr lang="zh-CN" altLang="en-US" dirty="0">
                <a:solidFill>
                  <a:srgbClr val="0D81E1"/>
                </a:solidFill>
              </a:rPr>
              <a:t>“</a:t>
            </a:r>
            <a:r>
              <a:rPr lang="en-US" altLang="zh-CN" dirty="0">
                <a:solidFill>
                  <a:srgbClr val="0D81E1"/>
                </a:solidFill>
              </a:rPr>
              <a:t>Lesson08”&gt; “</a:t>
            </a:r>
            <a:r>
              <a:rPr lang="zh-CN" altLang="en-US" dirty="0">
                <a:solidFill>
                  <a:srgbClr val="0D81E1"/>
                </a:solidFill>
              </a:rPr>
              <a:t>模拟”</a:t>
            </a:r>
            <a:r>
              <a:rPr lang="en-US" altLang="zh-CN" dirty="0">
                <a:solidFill>
                  <a:srgbClr val="0D81E1"/>
                </a:solidFill>
              </a:rPr>
              <a:t>&gt; Complete</a:t>
            </a:r>
            <a:r>
              <a:rPr lang="zh-CN" altLang="en-US" dirty="0">
                <a:solidFill>
                  <a:srgbClr val="0D81E1"/>
                </a:solidFill>
              </a:rPr>
              <a:t>文件夹的“</a:t>
            </a:r>
            <a:r>
              <a:rPr lang="en-US" altLang="zh-CN" dirty="0">
                <a:solidFill>
                  <a:srgbClr val="0D81E1"/>
                </a:solidFill>
              </a:rPr>
              <a:t>08</a:t>
            </a:r>
            <a:r>
              <a:rPr lang="zh-CN" altLang="en-US" dirty="0">
                <a:solidFill>
                  <a:srgbClr val="0D81E1"/>
                </a:solidFill>
              </a:rPr>
              <a:t>模拟</a:t>
            </a:r>
            <a:r>
              <a:rPr lang="en-US" altLang="zh-CN" dirty="0">
                <a:solidFill>
                  <a:srgbClr val="0D81E1"/>
                </a:solidFill>
              </a:rPr>
              <a:t>complete</a:t>
            </a:r>
            <a:r>
              <a:rPr lang="zh-CN" altLang="en-US" dirty="0">
                <a:solidFill>
                  <a:srgbClr val="0D81E1"/>
                </a:solidFill>
              </a:rPr>
              <a:t>（</a:t>
            </a:r>
            <a:r>
              <a:rPr lang="en-US" altLang="zh-CN" dirty="0">
                <a:solidFill>
                  <a:srgbClr val="0D81E1"/>
                </a:solidFill>
              </a:rPr>
              <a:t>CC 2017</a:t>
            </a:r>
            <a:r>
              <a:rPr lang="zh-CN" altLang="en-US" dirty="0">
                <a:solidFill>
                  <a:srgbClr val="0D81E1"/>
                </a:solidFill>
              </a:rPr>
              <a:t>）</a:t>
            </a:r>
            <a:r>
              <a:rPr lang="en-US" altLang="zh-CN" dirty="0">
                <a:solidFill>
                  <a:srgbClr val="0D81E1"/>
                </a:solidFill>
              </a:rPr>
              <a:t>.</a:t>
            </a:r>
            <a:r>
              <a:rPr lang="en-US" altLang="zh-CN" dirty="0" err="1">
                <a:solidFill>
                  <a:srgbClr val="0D81E1"/>
                </a:solidFill>
              </a:rPr>
              <a:t>swf</a:t>
            </a:r>
            <a:r>
              <a:rPr lang="en-US" altLang="zh-CN" dirty="0">
                <a:solidFill>
                  <a:srgbClr val="0D81E1"/>
                </a:solidFill>
              </a:rPr>
              <a:t>” </a:t>
            </a:r>
            <a:r>
              <a:rPr lang="zh-CN" altLang="en-US" dirty="0">
                <a:solidFill>
                  <a:srgbClr val="0D81E1"/>
                </a:solidFill>
              </a:rPr>
              <a:t>（使用</a:t>
            </a:r>
            <a:r>
              <a:rPr lang="en-US" altLang="zh-CN" dirty="0">
                <a:solidFill>
                  <a:srgbClr val="0D81E1"/>
                </a:solidFill>
              </a:rPr>
              <a:t>Flash CS6</a:t>
            </a:r>
            <a:r>
              <a:rPr lang="zh-CN" altLang="en-US" dirty="0">
                <a:solidFill>
                  <a:srgbClr val="0D81E1"/>
                </a:solidFill>
              </a:rPr>
              <a:t>和</a:t>
            </a:r>
            <a:r>
              <a:rPr lang="en-US" altLang="zh-CN" dirty="0">
                <a:solidFill>
                  <a:srgbClr val="0D81E1"/>
                </a:solidFill>
              </a:rPr>
              <a:t>Flash CC 2015</a:t>
            </a:r>
            <a:r>
              <a:rPr lang="zh-CN" altLang="en-US" dirty="0">
                <a:solidFill>
                  <a:srgbClr val="0D81E1"/>
                </a:solidFill>
              </a:rPr>
              <a:t>版本的请打开对应的模拟练习案例，使用</a:t>
            </a:r>
            <a:r>
              <a:rPr lang="en-US" altLang="zh-CN" dirty="0">
                <a:solidFill>
                  <a:srgbClr val="0D81E1"/>
                </a:solidFill>
              </a:rPr>
              <a:t>Flash CC 2014</a:t>
            </a:r>
            <a:r>
              <a:rPr lang="zh-CN" altLang="en-US" dirty="0">
                <a:solidFill>
                  <a:srgbClr val="0D81E1"/>
                </a:solidFill>
              </a:rPr>
              <a:t>、</a:t>
            </a:r>
            <a:r>
              <a:rPr lang="en-US" altLang="zh-CN" dirty="0">
                <a:solidFill>
                  <a:srgbClr val="0D81E1"/>
                </a:solidFill>
              </a:rPr>
              <a:t>Animate CC 2016</a:t>
            </a:r>
            <a:r>
              <a:rPr lang="zh-CN" altLang="en-US" dirty="0">
                <a:solidFill>
                  <a:srgbClr val="0D81E1"/>
                </a:solidFill>
              </a:rPr>
              <a:t>软件的可打开</a:t>
            </a:r>
            <a:r>
              <a:rPr lang="en-US" altLang="zh-CN" dirty="0">
                <a:solidFill>
                  <a:srgbClr val="0D81E1"/>
                </a:solidFill>
              </a:rPr>
              <a:t>Flash CC 2015</a:t>
            </a:r>
            <a:r>
              <a:rPr lang="zh-CN" altLang="en-US" dirty="0">
                <a:solidFill>
                  <a:srgbClr val="0D81E1"/>
                </a:solidFill>
              </a:rPr>
              <a:t>案例文件）文件进行浏览播放，根据本章所述知识做一个类似的作品。作品资料已完整提供，可从</a:t>
            </a:r>
            <a:r>
              <a:rPr lang="en-US" altLang="zh-CN" dirty="0">
                <a:solidFill>
                  <a:srgbClr val="0D81E1"/>
                </a:solidFill>
              </a:rPr>
              <a:t>http:// nclass.infoepoch.net</a:t>
            </a:r>
            <a:r>
              <a:rPr lang="zh-CN" altLang="en-US" dirty="0">
                <a:solidFill>
                  <a:srgbClr val="0D81E1"/>
                </a:solidFill>
              </a:rPr>
              <a:t>网站</a:t>
            </a:r>
            <a:r>
              <a:rPr lang="zh-CN" altLang="en-US" dirty="0" smtClean="0">
                <a:solidFill>
                  <a:srgbClr val="0D81E1"/>
                </a:solidFill>
              </a:rPr>
              <a:t>下载。</a:t>
            </a:r>
            <a:endParaRPr lang="en-US" altLang="zh-CN" dirty="0" smtClean="0">
              <a:solidFill>
                <a:srgbClr val="0D81E1"/>
              </a:solidFill>
            </a:endParaRPr>
          </a:p>
          <a:p>
            <a:pPr eaLnBrk="1" hangingPunct="1"/>
            <a:endParaRPr lang="en-US" altLang="zh-CN" dirty="0">
              <a:solidFill>
                <a:srgbClr val="0D81E1"/>
              </a:solidFill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自主创意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81E1"/>
                </a:solidFill>
                <a:latin typeface="黑体" pitchFamily="49" charset="-122"/>
              </a:rPr>
              <a:t>    自主</a:t>
            </a:r>
            <a:r>
              <a:rPr lang="zh-CN" altLang="en-US" dirty="0">
                <a:solidFill>
                  <a:srgbClr val="0D81E1"/>
                </a:solidFill>
                <a:latin typeface="黑体" pitchFamily="49" charset="-122"/>
              </a:rPr>
              <a:t>创造出一个场景，应用本章所学习知识，制作出自我创意的视频课件。你也可以把自己完成的作品上传到课程网站进行交流。</a:t>
            </a:r>
            <a:endParaRPr lang="zh-CN" altLang="zh-CN" b="1" dirty="0">
              <a:solidFill>
                <a:srgbClr val="0D81E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8925" y="-26988"/>
            <a:ext cx="2030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课后作业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2" name="矩形 1"/>
          <p:cNvSpPr/>
          <p:nvPr/>
        </p:nvSpPr>
        <p:spPr>
          <a:xfrm>
            <a:off x="720725" y="1165225"/>
            <a:ext cx="7380288" cy="35086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理论题</a:t>
            </a: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defRPr/>
            </a:pP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marL="457200" indent="-457200">
              <a:lnSpc>
                <a:spcPct val="200000"/>
              </a:lnSpc>
              <a:buFontTx/>
              <a:buAutoNum type="arabicPeriod"/>
              <a:defRPr/>
            </a:pP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怎么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在</a:t>
            </a:r>
            <a:r>
              <a:rPr lang="en-US" altLang="zh-CN" sz="2000" dirty="0">
                <a:solidFill>
                  <a:srgbClr val="0D81E1"/>
                </a:solidFill>
                <a:ea typeface="宋体" charset="-122"/>
              </a:rPr>
              <a:t>Animate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中添加音频？</a:t>
            </a:r>
          </a:p>
          <a:p>
            <a:pPr marL="457200" indent="-457200">
              <a:lnSpc>
                <a:spcPct val="200000"/>
              </a:lnSpc>
              <a:buFontTx/>
              <a:buAutoNum type="arabicPeriod"/>
              <a:defRPr/>
            </a:pPr>
            <a:r>
              <a:rPr lang="en-US" altLang="zh-CN" sz="2000" dirty="0" smtClean="0">
                <a:solidFill>
                  <a:srgbClr val="0D81E1"/>
                </a:solidFill>
                <a:ea typeface="宋体" charset="-122"/>
              </a:rPr>
              <a:t>“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同步”选项中提供了哪几种方式在“时间轴”上播放声音？</a:t>
            </a:r>
          </a:p>
          <a:p>
            <a:pPr marL="457200" indent="-457200">
              <a:lnSpc>
                <a:spcPct val="200000"/>
              </a:lnSpc>
              <a:buFontTx/>
              <a:buAutoNum type="arabicPeriod"/>
              <a:defRPr/>
            </a:pP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将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音频拖动到时间轴上要使用的位置之前需要注意什么？</a:t>
            </a:r>
          </a:p>
          <a:p>
            <a:pPr algn="ctr">
              <a:defRPr/>
            </a:pPr>
            <a:endParaRPr lang="zh-CN" altLang="zh-CN" sz="2800" b="1" dirty="0">
              <a:solidFill>
                <a:schemeClr val="accent2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marL="357188" indent="-357188">
              <a:defRPr/>
            </a:pPr>
            <a:endParaRPr lang="zh-CN" altLang="zh-CN" dirty="0">
              <a:ea typeface="宋体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8925" y="-26988"/>
            <a:ext cx="2030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课后作业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52227" name="矩形 1"/>
          <p:cNvSpPr>
            <a:spLocks noChangeArrowheads="1"/>
          </p:cNvSpPr>
          <p:nvPr/>
        </p:nvSpPr>
        <p:spPr bwMode="auto">
          <a:xfrm>
            <a:off x="720725" y="692696"/>
            <a:ext cx="7380288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复习题答案</a:t>
            </a: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algn="ctr" eaLnBrk="1" hangingPunct="1"/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．通过“导入到库”对话框进行导入音频，还有一种方法是可以直接拖入到库面板中。</a:t>
            </a: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．一共提供了四个方式。</a:t>
            </a:r>
          </a:p>
          <a:p>
            <a:pPr eaLnBrk="1" hangingPunct="1"/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“事件”选项会将声音和一个事件的发生过程同步起来。事件声音在它的起始关键帧开始显示时播放，并独立于时间轴播放完整个声音，即使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SWF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文件停止也继续播放。当播放发布的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SWF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文件时，事件声音混合在一起。</a:t>
            </a:r>
          </a:p>
          <a:p>
            <a:pPr eaLnBrk="1" hangingPunct="1"/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“开始”选项中，如果声音正在播放，使用“开始”选项则不会播放新的声音实例。</a:t>
            </a:r>
          </a:p>
          <a:p>
            <a:pPr eaLnBrk="1" hangingPunct="1"/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“停止”选项将使指定的声音静音。</a:t>
            </a:r>
          </a:p>
          <a:p>
            <a:pPr eaLnBrk="1" hangingPunct="1"/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“数据流”选项将同步声音、强制动画和音频流同步。音频流随着 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SWF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文件的停止而停止；音频流的播放时间短于帧的播放时间；当发布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SWF 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文件时，音频流将混合在一起。</a:t>
            </a: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．在拖动使用音频文件之前必须先创建关键帧。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4438" y="-26988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复习题答案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65400" y="31750"/>
            <a:ext cx="27270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8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预览完成的案例</a:t>
            </a: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80975" y="836613"/>
            <a:ext cx="8582025" cy="202088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可以用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Animate CC 2017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打开源文件进行预览，在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Animate CC 2017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菜单栏中选择“文件”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打开”命令，再选择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Lesson08/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/complete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文件夹的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08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2017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.fla(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Flash  CC 2015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中选择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08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2015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.fla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、在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Flash  CS6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中选择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08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CS6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.fla)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文件，并单击“打开”按钮。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0245" name="AutoShape 12"/>
          <p:cNvSpPr>
            <a:spLocks noChangeArrowheads="1"/>
          </p:cNvSpPr>
          <p:nvPr/>
        </p:nvSpPr>
        <p:spPr bwMode="auto">
          <a:xfrm rot="6498634" flipV="1">
            <a:off x="6965809" y="2897385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00232" y="2928934"/>
            <a:ext cx="5000628" cy="30821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24075" y="44450"/>
            <a:ext cx="38052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8.2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打开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start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文件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80975" y="836613"/>
            <a:ext cx="8582025" cy="137794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在菜单栏中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选择“文件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打开”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在“打开文件”对话框中，选择选择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Lesson08/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/start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文件夹的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08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start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2017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.fla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文件，并单击“打开”按钮。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1269" name="AutoShape 12"/>
          <p:cNvSpPr>
            <a:spLocks noChangeArrowheads="1"/>
          </p:cNvSpPr>
          <p:nvPr/>
        </p:nvSpPr>
        <p:spPr bwMode="auto">
          <a:xfrm rot="6498634" flipV="1">
            <a:off x="6966562" y="2253899"/>
            <a:ext cx="868362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00232" y="2428868"/>
            <a:ext cx="5072098" cy="328614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24075" y="44450"/>
            <a:ext cx="38052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8.2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打开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start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文件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80975" y="836613"/>
            <a:ext cx="8582025" cy="252094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2. 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08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start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2017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.fla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文件中，我们添加了基本的初始设置。其中，范例舞台大小为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800*600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像素；设置好四个场景，分别为场景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，其中场景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为主页，其余场景为调用的视频内容；给每个场景建立了相应的时间轴图层；将案例中需要用到的基本代码放在动作面板；在库中导入了基本文件并做好了文件分类；制作好场景背景与标题，三个场景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按钮和返回按钮。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6" name="云形标注 5"/>
          <p:cNvSpPr/>
          <p:nvPr/>
        </p:nvSpPr>
        <p:spPr>
          <a:xfrm rot="21354450">
            <a:off x="1000100" y="3000372"/>
            <a:ext cx="7143800" cy="2928958"/>
          </a:xfrm>
          <a:prstGeom prst="cloudCallout">
            <a:avLst>
              <a:gd name="adj1" fmla="val 45577"/>
              <a:gd name="adj2" fmla="val 48434"/>
            </a:avLst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dirty="0" smtClean="0"/>
              <a:t>             </a:t>
            </a:r>
            <a:r>
              <a:rPr lang="zh-CN" altLang="zh-CN" dirty="0" smtClean="0"/>
              <a:t>使用</a:t>
            </a:r>
            <a:r>
              <a:rPr lang="en-US" altLang="zh-CN" dirty="0" smtClean="0"/>
              <a:t>Flash CS6</a:t>
            </a:r>
            <a:r>
              <a:rPr lang="zh-CN" altLang="zh-CN" dirty="0" smtClean="0"/>
              <a:t>软件版本的读者请打开“</a:t>
            </a:r>
            <a:r>
              <a:rPr lang="en-US" altLang="zh-CN" dirty="0" smtClean="0"/>
              <a:t>Lesson08/</a:t>
            </a:r>
            <a:r>
              <a:rPr lang="zh-CN" altLang="zh-CN" dirty="0" smtClean="0"/>
              <a:t>范例</a:t>
            </a:r>
            <a:r>
              <a:rPr lang="en-US" altLang="zh-CN" dirty="0" smtClean="0"/>
              <a:t>/start/”</a:t>
            </a:r>
            <a:r>
              <a:rPr lang="zh-CN" altLang="zh-CN" dirty="0" smtClean="0"/>
              <a:t>文件夹中的</a:t>
            </a:r>
            <a:r>
              <a:rPr lang="en-US" altLang="zh-CN" dirty="0" smtClean="0"/>
              <a:t>“08</a:t>
            </a:r>
            <a:r>
              <a:rPr lang="zh-CN" altLang="zh-CN" dirty="0" smtClean="0"/>
              <a:t>范例</a:t>
            </a:r>
            <a:r>
              <a:rPr lang="en-US" altLang="zh-CN" dirty="0" smtClean="0"/>
              <a:t>start</a:t>
            </a:r>
            <a:r>
              <a:rPr lang="zh-CN" altLang="zh-CN" dirty="0" smtClean="0"/>
              <a:t>（</a:t>
            </a:r>
            <a:r>
              <a:rPr lang="en-US" altLang="zh-CN" dirty="0" smtClean="0"/>
              <a:t>CS6</a:t>
            </a:r>
            <a:r>
              <a:rPr lang="zh-CN" altLang="zh-CN" dirty="0" smtClean="0"/>
              <a:t>）</a:t>
            </a:r>
            <a:r>
              <a:rPr lang="en-US" altLang="zh-CN" dirty="0" smtClean="0"/>
              <a:t>.fla</a:t>
            </a:r>
            <a:r>
              <a:rPr lang="zh-CN" altLang="zh-CN" dirty="0" smtClean="0"/>
              <a:t>”文件；使用</a:t>
            </a:r>
            <a:r>
              <a:rPr lang="en-US" altLang="zh-CN" dirty="0" smtClean="0"/>
              <a:t>Flash 2015</a:t>
            </a:r>
            <a:r>
              <a:rPr lang="zh-CN" altLang="zh-CN" dirty="0" smtClean="0"/>
              <a:t>软件版本（包括</a:t>
            </a:r>
            <a:r>
              <a:rPr lang="en-US" altLang="zh-CN" dirty="0" smtClean="0"/>
              <a:t>Flash CC 2014</a:t>
            </a:r>
            <a:r>
              <a:rPr lang="zh-CN" altLang="zh-CN" dirty="0" smtClean="0"/>
              <a:t>、</a:t>
            </a:r>
            <a:r>
              <a:rPr lang="en-US" altLang="zh-CN" dirty="0" smtClean="0"/>
              <a:t>Animate CC 2016</a:t>
            </a:r>
            <a:r>
              <a:rPr lang="zh-CN" altLang="zh-CN" dirty="0" smtClean="0"/>
              <a:t>）的读者请打开“</a:t>
            </a:r>
            <a:r>
              <a:rPr lang="en-US" altLang="zh-CN" dirty="0" smtClean="0"/>
              <a:t>Lesson08/</a:t>
            </a:r>
            <a:r>
              <a:rPr lang="zh-CN" altLang="zh-CN" dirty="0" smtClean="0"/>
              <a:t>范例</a:t>
            </a:r>
            <a:r>
              <a:rPr lang="en-US" altLang="zh-CN" dirty="0" smtClean="0"/>
              <a:t>/start/”</a:t>
            </a:r>
            <a:r>
              <a:rPr lang="zh-CN" altLang="zh-CN" dirty="0" smtClean="0"/>
              <a:t>文件夹中的</a:t>
            </a:r>
            <a:r>
              <a:rPr lang="en-US" altLang="zh-CN" dirty="0" smtClean="0"/>
              <a:t>“08</a:t>
            </a:r>
            <a:r>
              <a:rPr lang="zh-CN" altLang="zh-CN" dirty="0" smtClean="0"/>
              <a:t>范例</a:t>
            </a:r>
            <a:r>
              <a:rPr lang="en-US" altLang="zh-CN" dirty="0" smtClean="0"/>
              <a:t>start</a:t>
            </a:r>
            <a:r>
              <a:rPr lang="zh-CN" altLang="zh-CN" dirty="0" smtClean="0"/>
              <a:t>（</a:t>
            </a:r>
            <a:r>
              <a:rPr lang="en-US" altLang="zh-CN" dirty="0" smtClean="0"/>
              <a:t>CC 2015</a:t>
            </a:r>
            <a:r>
              <a:rPr lang="zh-CN" altLang="zh-CN" dirty="0" smtClean="0"/>
              <a:t>）</a:t>
            </a:r>
            <a:r>
              <a:rPr lang="en-US" altLang="zh-CN" dirty="0" smtClean="0"/>
              <a:t>.fla</a:t>
            </a:r>
            <a:r>
              <a:rPr lang="zh-CN" altLang="zh-CN" dirty="0" smtClean="0"/>
              <a:t>”文件。</a:t>
            </a:r>
            <a:endParaRPr lang="zh-CN" altLang="zh-CN" dirty="0"/>
          </a:p>
        </p:txBody>
      </p:sp>
      <p:pic>
        <p:nvPicPr>
          <p:cNvPr id="8" name="图片 7" descr="cs6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57032" y="3728675"/>
            <a:ext cx="274320" cy="274320"/>
          </a:xfrm>
          <a:prstGeom prst="rect">
            <a:avLst/>
          </a:prstGeom>
        </p:spPr>
      </p:pic>
      <p:pic>
        <p:nvPicPr>
          <p:cNvPr id="9" name="图片 8" descr="2015.png"/>
          <p:cNvPicPr/>
          <p:nvPr/>
        </p:nvPicPr>
        <p:blipFill>
          <a:blip r:embed="rId4" cstate="print"/>
          <a:stretch>
            <a:fillRect/>
          </a:stretch>
        </p:blipFill>
        <p:spPr>
          <a:xfrm rot="21432970">
            <a:off x="2435254" y="3721131"/>
            <a:ext cx="269240" cy="2698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24075" y="44450"/>
            <a:ext cx="38052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8.2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打开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start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文件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云形标注 5"/>
          <p:cNvSpPr/>
          <p:nvPr/>
        </p:nvSpPr>
        <p:spPr>
          <a:xfrm rot="933518">
            <a:off x="101378" y="647760"/>
            <a:ext cx="6557851" cy="4848096"/>
          </a:xfrm>
          <a:prstGeom prst="cloudCallout">
            <a:avLst>
              <a:gd name="adj1" fmla="val 56015"/>
              <a:gd name="adj2" fmla="val 22273"/>
            </a:avLst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dirty="0" smtClean="0"/>
              <a:t>提示：在菜单栏选择“窗口”</a:t>
            </a:r>
            <a:r>
              <a:rPr lang="en-US" altLang="zh-CN" dirty="0" smtClean="0"/>
              <a:t>&gt;</a:t>
            </a:r>
            <a:r>
              <a:rPr lang="zh-CN" altLang="zh-CN" dirty="0" smtClean="0"/>
              <a:t>“动作”，打开动作面板，可发现该范例在每个场景相应的帧上有较多代码，如图所示。这对于没有学习过</a:t>
            </a:r>
            <a:r>
              <a:rPr lang="en-US" altLang="zh-CN" dirty="0" smtClean="0"/>
              <a:t>ActionScript</a:t>
            </a:r>
            <a:r>
              <a:rPr lang="zh-CN" altLang="zh-CN" dirty="0" smtClean="0"/>
              <a:t>语言的读者来讲重新编写代码完成案例可能有些困难，但不用担心，部分代码已经放在“</a:t>
            </a:r>
            <a:r>
              <a:rPr lang="en-US" altLang="zh-CN" dirty="0" smtClean="0"/>
              <a:t>start08.fla</a:t>
            </a:r>
            <a:r>
              <a:rPr lang="zh-CN" altLang="zh-CN" dirty="0" smtClean="0"/>
              <a:t>”文件夹中，完整代码以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文档形式提供在</a:t>
            </a:r>
            <a:r>
              <a:rPr lang="en-US" altLang="zh-CN" dirty="0" smtClean="0"/>
              <a:t>complete</a:t>
            </a:r>
            <a:r>
              <a:rPr lang="zh-CN" altLang="zh-CN" dirty="0" smtClean="0"/>
              <a:t>和</a:t>
            </a:r>
            <a:r>
              <a:rPr lang="en-US" altLang="zh-CN" dirty="0" smtClean="0"/>
              <a:t>start      </a:t>
            </a:r>
            <a:r>
              <a:rPr lang="zh-CN" altLang="zh-CN" dirty="0" smtClean="0"/>
              <a:t>文件夹中。读者主要关注声音和视频</a:t>
            </a:r>
            <a:r>
              <a:rPr lang="en-US" altLang="zh-CN" dirty="0" smtClean="0"/>
              <a:t>     </a:t>
            </a:r>
            <a:r>
              <a:rPr lang="zh-CN" altLang="zh-CN" dirty="0" smtClean="0"/>
              <a:t>文件的应用知识，了解</a:t>
            </a:r>
            <a:r>
              <a:rPr lang="en-US" altLang="zh-CN" dirty="0" smtClean="0"/>
              <a:t>ActionScript3.0    </a:t>
            </a:r>
            <a:r>
              <a:rPr lang="zh-CN" altLang="zh-CN" dirty="0" smtClean="0"/>
              <a:t>在视频交互方面的作用，为今后进一步学习奠定基础。</a:t>
            </a:r>
            <a:endParaRPr lang="zh-CN" altLang="zh-CN" dirty="0"/>
          </a:p>
        </p:txBody>
      </p:sp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86315" y="3214686"/>
            <a:ext cx="4357686" cy="283389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24075" y="44450"/>
            <a:ext cx="38052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8.2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打开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start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文件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80975" y="836613"/>
            <a:ext cx="8582025" cy="59212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3. 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接下来就需要在此基础上进行操作，以达到完成案例效果。</a:t>
            </a:r>
          </a:p>
        </p:txBody>
      </p:sp>
      <p:sp>
        <p:nvSpPr>
          <p:cNvPr id="6" name="云形标注 5"/>
          <p:cNvSpPr/>
          <p:nvPr/>
        </p:nvSpPr>
        <p:spPr>
          <a:xfrm rot="21354450">
            <a:off x="144998" y="1607276"/>
            <a:ext cx="8854006" cy="4379790"/>
          </a:xfrm>
          <a:prstGeom prst="cloudCallout">
            <a:avLst>
              <a:gd name="adj1" fmla="val 40523"/>
              <a:gd name="adj2" fmla="val 48451"/>
            </a:avLst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zh-CN" dirty="0" smtClean="0"/>
              <a:t>提示：</a:t>
            </a:r>
            <a:r>
              <a:rPr lang="en-US" altLang="zh-CN" dirty="0" smtClean="0"/>
              <a:t>start</a:t>
            </a:r>
            <a:r>
              <a:rPr lang="zh-CN" altLang="zh-CN" dirty="0" smtClean="0"/>
              <a:t>文件中的元件的实例名称，在此给出已完成设置的实例名称，方便读者进行代码理解与检查。</a:t>
            </a:r>
          </a:p>
          <a:p>
            <a:r>
              <a:rPr lang="zh-CN" altLang="zh-CN" dirty="0" smtClean="0"/>
              <a:t>三个按钮</a:t>
            </a:r>
            <a:r>
              <a:rPr lang="en-US" altLang="zh-CN" dirty="0" smtClean="0"/>
              <a:t>--button_S, button_Z, button_L</a:t>
            </a:r>
            <a:r>
              <a:rPr lang="zh-CN" altLang="zh-CN" dirty="0" smtClean="0"/>
              <a:t>；返回按钮</a:t>
            </a:r>
            <a:r>
              <a:rPr lang="en-US" altLang="zh-CN" dirty="0" smtClean="0"/>
              <a:t>—home</a:t>
            </a:r>
            <a:r>
              <a:rPr lang="zh-CN" altLang="zh-CN" dirty="0" smtClean="0"/>
              <a:t>；</a:t>
            </a:r>
          </a:p>
          <a:p>
            <a:r>
              <a:rPr lang="zh-CN" altLang="zh-CN" dirty="0" smtClean="0"/>
              <a:t>背景音乐在场景一的第一帧的动作面板中，用代码导入；</a:t>
            </a:r>
          </a:p>
          <a:p>
            <a:r>
              <a:rPr lang="zh-CN" altLang="zh-CN" dirty="0" smtClean="0"/>
              <a:t>库中</a:t>
            </a:r>
            <a:r>
              <a:rPr lang="en-US" altLang="zh-CN" dirty="0" smtClean="0"/>
              <a:t>name</a:t>
            </a:r>
            <a:r>
              <a:rPr lang="zh-CN" altLang="zh-CN" dirty="0" smtClean="0"/>
              <a:t>文件夹内的元件进行了</a:t>
            </a:r>
            <a:r>
              <a:rPr lang="en-US" altLang="zh-CN" dirty="0" smtClean="0"/>
              <a:t>AS</a:t>
            </a:r>
            <a:r>
              <a:rPr lang="zh-CN" altLang="zh-CN" dirty="0" smtClean="0"/>
              <a:t>链接，可选中元件右键，在属性高级中进行链接。</a:t>
            </a:r>
          </a:p>
          <a:p>
            <a:r>
              <a:rPr lang="zh-CN" altLang="zh-CN" dirty="0" smtClean="0"/>
              <a:t>读者可在此基础上，制作出相类似的其他主题视频课件。</a:t>
            </a:r>
            <a:endParaRPr lang="zh-CN" altLang="zh-CN" dirty="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4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1522</TotalTime>
  <Words>4189</Words>
  <Application>Microsoft Office PowerPoint</Application>
  <PresentationFormat>全屏显示(4:3)</PresentationFormat>
  <Paragraphs>194</Paragraphs>
  <Slides>42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</dc:creator>
  <cp:lastModifiedBy>Snow</cp:lastModifiedBy>
  <cp:revision>255</cp:revision>
  <dcterms:modified xsi:type="dcterms:W3CDTF">2017-12-25T10:48:52Z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18072954-A4C1-4A4A-3F7C-353F3F3F433F</vt:lpwstr>
  </property>
  <property fmtid="{D5CDD505-2E9C-101B-9397-08002B2CF9AE}" pid="3" name="ArticulatePath">
    <vt:lpwstr>第五章 制作形状的动画和使用遮罩</vt:lpwstr>
  </property>
</Properties>
</file>