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61" r:id="rId2"/>
    <p:sldId id="262" r:id="rId3"/>
    <p:sldId id="263" r:id="rId4"/>
    <p:sldId id="264" r:id="rId5"/>
    <p:sldId id="327" r:id="rId6"/>
    <p:sldId id="328" r:id="rId7"/>
    <p:sldId id="329" r:id="rId8"/>
    <p:sldId id="330" r:id="rId9"/>
    <p:sldId id="365" r:id="rId10"/>
    <p:sldId id="331" r:id="rId11"/>
    <p:sldId id="332" r:id="rId12"/>
    <p:sldId id="333" r:id="rId13"/>
    <p:sldId id="334" r:id="rId14"/>
    <p:sldId id="368" r:id="rId15"/>
    <p:sldId id="369" r:id="rId16"/>
    <p:sldId id="370" r:id="rId17"/>
    <p:sldId id="371" r:id="rId18"/>
    <p:sldId id="372" r:id="rId19"/>
    <p:sldId id="269" r:id="rId20"/>
    <p:sldId id="338" r:id="rId21"/>
    <p:sldId id="339" r:id="rId22"/>
    <p:sldId id="343" r:id="rId23"/>
    <p:sldId id="344" r:id="rId24"/>
    <p:sldId id="345" r:id="rId25"/>
    <p:sldId id="346" r:id="rId26"/>
    <p:sldId id="348" r:id="rId27"/>
    <p:sldId id="373" r:id="rId28"/>
    <p:sldId id="349" r:id="rId29"/>
    <p:sldId id="374" r:id="rId30"/>
    <p:sldId id="375" r:id="rId31"/>
    <p:sldId id="376" r:id="rId32"/>
    <p:sldId id="377" r:id="rId33"/>
    <p:sldId id="378" r:id="rId34"/>
    <p:sldId id="379" r:id="rId35"/>
    <p:sldId id="381" r:id="rId36"/>
    <p:sldId id="380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  <p:sldId id="396" r:id="rId52"/>
    <p:sldId id="397" r:id="rId53"/>
    <p:sldId id="398" r:id="rId54"/>
    <p:sldId id="399" r:id="rId55"/>
    <p:sldId id="400" r:id="rId56"/>
    <p:sldId id="401" r:id="rId57"/>
    <p:sldId id="402" r:id="rId58"/>
    <p:sldId id="403" r:id="rId59"/>
    <p:sldId id="404" r:id="rId60"/>
    <p:sldId id="405" r:id="rId61"/>
    <p:sldId id="307" r:id="rId62"/>
    <p:sldId id="310" r:id="rId63"/>
    <p:sldId id="311" r:id="rId64"/>
    <p:sldId id="364" r:id="rId65"/>
    <p:sldId id="406" r:id="rId66"/>
    <p:sldId id="407" r:id="rId67"/>
    <p:sldId id="408" r:id="rId68"/>
  </p:sldIdLst>
  <p:sldSz cx="9144000" cy="6858000" type="screen4x3"/>
  <p:notesSz cx="6858000" cy="9144000"/>
  <p:custDataLst>
    <p:tags r:id="rId7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5C8A"/>
    <a:srgbClr val="0D81E1"/>
    <a:srgbClr val="117D9B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2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215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382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76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671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0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296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342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98589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586657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64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4390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3998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161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892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nclass.infoepoch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001746"/>
                </a:solidFill>
              </a:rPr>
              <a:t>Adobe Animate  CC</a:t>
            </a:r>
            <a:r>
              <a:rPr lang="en-US" altLang="zh-CN" sz="2000" dirty="0" smtClean="0">
                <a:solidFill>
                  <a:srgbClr val="001746"/>
                </a:solidFill>
              </a:rPr>
              <a:t/>
            </a:r>
            <a:br>
              <a:rPr lang="en-US" altLang="zh-CN" sz="2000" dirty="0" smtClean="0">
                <a:solidFill>
                  <a:srgbClr val="001746"/>
                </a:solidFill>
              </a:rPr>
            </a:br>
            <a:r>
              <a:rPr lang="zh-CN" altLang="en-US" sz="1400" dirty="0" smtClean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 smtClean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 smtClean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8" r:id="rId5"/>
    <p:sldLayoutId id="2147483969" r:id="rId6"/>
    <p:sldLayoutId id="2147483970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71" r:id="rId13"/>
    <p:sldLayoutId id="2147483967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489039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第十章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4896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Animate</a:t>
            </a:r>
            <a:r>
              <a:rPr lang="zh-CN" altLang="en-US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文本制作</a:t>
            </a:r>
            <a:endParaRPr lang="en-US" altLang="zh-CN" sz="2800" b="1" dirty="0">
              <a:solidFill>
                <a:srgbClr val="125C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467544" y="692696"/>
            <a:ext cx="8319986" cy="165618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，选择“标题矩形”图层，单击时间轴底部的“新建图层”按钮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 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），也可以选择“插入”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图层”命令，还可以右键单击“标题矩形”图层，在弹出的快捷菜单中选择“插入图层”命令，将新图层命名为“文本”。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67544" y="2825578"/>
            <a:ext cx="4795837" cy="233161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帧，在工具面板中，选择“文本工具”。在属性面板中选择“静态文本”选项，设置系列为“华文新魏”，大小为“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#003333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490242" y="1265709"/>
            <a:ext cx="209550" cy="21907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5674976" y="2729638"/>
            <a:ext cx="3112554" cy="2704261"/>
          </a:xfrm>
          <a:prstGeom prst="rect">
            <a:avLst/>
          </a:prstGeom>
        </p:spPr>
      </p:pic>
      <p:sp>
        <p:nvSpPr>
          <p:cNvPr id="14342" name="AutoShape 12"/>
          <p:cNvSpPr>
            <a:spLocks noChangeArrowheads="1"/>
          </p:cNvSpPr>
          <p:nvPr/>
        </p:nvSpPr>
        <p:spPr bwMode="auto">
          <a:xfrm rot="21162055" flipV="1">
            <a:off x="4944555" y="2710583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03076" y="836712"/>
            <a:ext cx="8473380" cy="12961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．在舞台中单击鼠标，添加文本“中国四大发明之造纸术”。使用“选择工具”选择文本“中国四大发明之造纸术”，在属性面板中设置位置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17117" y="2276872"/>
            <a:ext cx="4800972" cy="360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文件夹中的“文本（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文件中提供的“造纸术”下的第一段文本。鼠标单击空白处使舞台上没有被选中的文本，选择“文本工具”，在属性面板中选择“静态文本”选项，设置系列为“微软雅黑”，大小为“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 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364088" y="2564903"/>
            <a:ext cx="3295821" cy="2998139"/>
          </a:xfrm>
          <a:prstGeom prst="rect">
            <a:avLst/>
          </a:prstGeom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 rot="21270145" flipV="1">
            <a:off x="4795938" y="2536360"/>
            <a:ext cx="868363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68313" y="980728"/>
            <a:ext cx="8255123" cy="20321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继续单击鼠标，拖出一个文本框，将复制的文本粘贴到文本框中。通过单击“选择”工具退出“文本”工具。此时文本内容的排版并不好看，可以通过将鼠标移动到文本框的四个角，拖动出现的箭头调整文本框的宽度，也可以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。接着设置文本框的行距为“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52”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68312" y="3161535"/>
            <a:ext cx="4823768" cy="249971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文件中提供的“造纸术”下的其他几段文本，在文本图层中添加第二个文本框，并为其添加内容。在属性面板中设置文本框的宽为“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590”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495526" y="3375510"/>
            <a:ext cx="3227910" cy="1925697"/>
          </a:xfrm>
          <a:prstGeom prst="rect">
            <a:avLst/>
          </a:prstGeom>
        </p:spPr>
      </p:pic>
      <p:sp>
        <p:nvSpPr>
          <p:cNvPr id="16390" name="AutoShape 12"/>
          <p:cNvSpPr>
            <a:spLocks noChangeArrowheads="1"/>
          </p:cNvSpPr>
          <p:nvPr/>
        </p:nvSpPr>
        <p:spPr bwMode="auto">
          <a:xfrm rot="5952472" flipV="1">
            <a:off x="8289255" y="3170435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27013" y="909191"/>
            <a:ext cx="8521451" cy="46800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按照在“场景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中的操作，在“标题矩形”图层上新建图层“文本”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并按照同样的步骤在“文本”图层中设置文本标题，只需修改文本的内容为“中国四大发明之司南”，其余属性保持一样。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文件中提供的“司南”下的第一段文本，鼠标单击空白处使舞台上没有被选中的文本，选择“文本工具”， 在属性面板中选择“静态文本”选项，设置系列为“微软雅黑”，大小为“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帧。在舞台中继续单击鼠标，拖出一个文本框，将复制的文本粘贴到文本框中。使用“选择工具”调整文本框的宽度，或者直接在属性面板中设置宽为“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。接着设置文本框的行距为“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27013" y="764705"/>
            <a:ext cx="8521451" cy="165618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文件中提供的“司南”下的第二段文本和第三段文本，在文本图层中添加第二个文本框，并为其添加内容。在属性面板中设置文本框的宽为“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135”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27013" y="2636912"/>
            <a:ext cx="4561011" cy="273630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文件中提供的“司南”下的第四段文本，在文本图层中添加第三个文本框，并为其添加内容。在属性面板中设置文本框的宽为“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465”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，最终效果如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936184" y="2924944"/>
            <a:ext cx="3812280" cy="2376264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535215" flipV="1">
            <a:off x="4502001" y="2702710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50675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27013" y="764705"/>
            <a:ext cx="8521451" cy="252027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在“蒙版”图层上新建图层“文本”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并按照同样的步骤在“文本”图层中设置内容。保持文本工具的属性不变，复制“文本（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文件中提供的“印刷术”下的前三段文本，在舞台中继续单击鼠标，拖出一个文本框，将复制的文本粘贴到文本框中。使用“选择工具”调整文本框的宽度，或者直接在属性面板中设置宽为“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。接着设置文本框的行距为“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93126" y="4762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添加静态内容文本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27013" y="3426303"/>
            <a:ext cx="4709223" cy="252027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文件中提供的“印刷术”下的最后一段文本，在文本图层中添加第二个文本框，并为其添加内容。在属性面板中设置文本框的宽为“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270”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，最终效果如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006658" y="3554491"/>
            <a:ext cx="3805863" cy="2376264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535215" flipV="1">
            <a:off x="4658326" y="3374801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11839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99021" y="980729"/>
            <a:ext cx="8521451" cy="460851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，选择“蒙板”图层，在该图层上方新建图层，将新图层命名为“文本”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帧，在工具面板中，选择“文本工具”。在属性面板中选择“静态文本”选项，改变文本方向为“垂直”。设置系列为“华文新魏”，大小为“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#003333”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．在舞台中单击鼠标，添加文本“中国四大发明之火药”。使用“选择工具”选择文本“中国四大发明之火药”，在属性面板中设置位置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按照在“场景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中的操作，在“文本”图层中设置文本标题，只需修改文本的内容为“中国四大发明之印刷术”，其余属性设置保持一样。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8917" y="47625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添加垂直文本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71951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99021" y="980729"/>
            <a:ext cx="8521451" cy="172819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，鼠标单击空白处使舞台上没有被选中的文本，选择“文本工具”，在属性面板中选择“动态文本”选项，此时改变文本方向选项默认为不可选。设置系列为“微软雅黑”，大小为“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 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8917" y="47625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添加动态文本</a:t>
            </a: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5796136" y="3068960"/>
            <a:ext cx="3024336" cy="2641248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3593225" flipV="1">
            <a:off x="8117210" y="2571118"/>
            <a:ext cx="868362" cy="275606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99021" y="2996952"/>
            <a:ext cx="5353099" cy="271325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．在舞台上拖动添加第一个文本框，通过单击“选择”工具退出“文本”工具。使用“选择工具”调整文本框的宽度和高度，或者直接在属性面板中设置宽为“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5399451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99021" y="980729"/>
            <a:ext cx="4272979" cy="172819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．在后面的学习中，我们将为动态文本添加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脚本，此时应该为第一个文本框设置实例名称，此处设置为“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8917" y="47625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添加动态文本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99021" y="2996952"/>
            <a:ext cx="4272979" cy="22322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．按照上述操作，添加如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示的其余三个文本框，并在属性面板中分别设置它们的大小和位置。并分别给三个文本框设置实例名称为“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txt4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1420678"/>
            <a:ext cx="3424051" cy="928202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521716" flipV="1">
            <a:off x="4443827" y="1089400"/>
            <a:ext cx="868362" cy="275606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5007031" y="2996952"/>
            <a:ext cx="3421068" cy="2100825"/>
          </a:xfrm>
          <a:prstGeom prst="rect">
            <a:avLst/>
          </a:prstGeom>
        </p:spPr>
      </p:pic>
      <p:sp>
        <p:nvSpPr>
          <p:cNvPr id="10" name="AutoShape 12"/>
          <p:cNvSpPr>
            <a:spLocks noChangeArrowheads="1"/>
          </p:cNvSpPr>
          <p:nvPr/>
        </p:nvSpPr>
        <p:spPr bwMode="auto">
          <a:xfrm rot="521716" flipV="1">
            <a:off x="4443827" y="2859149"/>
            <a:ext cx="868362" cy="275606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538611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95536" y="1916832"/>
            <a:ext cx="4032448" cy="32403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．选择刚刚创建的任意一个动态文本框，在属性面板的“字符”栏中，单击“嵌入”按钮，也可以通过“文本”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字体嵌入”命令。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．在弹出的“字体嵌入”对话框的“字符范围”选项中，选择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“数字”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84430" y="47625"/>
            <a:ext cx="219162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10.3.5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字体嵌入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95536" y="764704"/>
            <a:ext cx="8534400" cy="86464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字体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嵌入功能的作用是将所选择的字体装载到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文件中，这样动态的字符加载进来或者输入字符时，它们的字体才会变成你嵌入的字体。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16016" y="2159216"/>
            <a:ext cx="4192344" cy="2755592"/>
          </a:xfrm>
          <a:prstGeom prst="rect">
            <a:avLst/>
          </a:prstGeom>
        </p:spPr>
      </p:pic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95536" y="5362102"/>
            <a:ext cx="8534400" cy="51516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．单击“确定”按钮。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 rot="20796340" flipV="1">
            <a:off x="4094329" y="3633843"/>
            <a:ext cx="868362" cy="275606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</a:p>
        </p:txBody>
      </p:sp>
      <p:grpSp>
        <p:nvGrpSpPr>
          <p:cNvPr id="7171" name="组合 14"/>
          <p:cNvGrpSpPr>
            <a:grpSpLocks/>
          </p:cNvGrpSpPr>
          <p:nvPr/>
        </p:nvGrpSpPr>
        <p:grpSpPr bwMode="auto">
          <a:xfrm>
            <a:off x="509588" y="170080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1832570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添加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静态文本、动态文本和输入文本</a:t>
            </a:r>
          </a:p>
        </p:txBody>
      </p:sp>
      <p:grpSp>
        <p:nvGrpSpPr>
          <p:cNvPr id="7173" name="组合 14"/>
          <p:cNvGrpSpPr>
            <a:grpSpLocks/>
          </p:cNvGrpSpPr>
          <p:nvPr/>
        </p:nvGrpSpPr>
        <p:grpSpPr bwMode="auto">
          <a:xfrm>
            <a:off x="509588" y="908720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03572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了解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各类文本</a:t>
            </a:r>
          </a:p>
        </p:txBody>
      </p:sp>
      <p:grpSp>
        <p:nvGrpSpPr>
          <p:cNvPr id="7175" name="组合 14"/>
          <p:cNvGrpSpPr>
            <a:grpSpLocks/>
          </p:cNvGrpSpPr>
          <p:nvPr/>
        </p:nvGrpSpPr>
        <p:grpSpPr bwMode="auto">
          <a:xfrm>
            <a:off x="509588" y="2492896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14"/>
          <p:cNvGrpSpPr>
            <a:grpSpLocks/>
          </p:cNvGrpSpPr>
          <p:nvPr/>
        </p:nvGrpSpPr>
        <p:grpSpPr bwMode="auto">
          <a:xfrm>
            <a:off x="509588" y="3284984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259767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调整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文本的样式和排版</a:t>
            </a:r>
          </a:p>
        </p:txBody>
      </p:sp>
      <p:sp>
        <p:nvSpPr>
          <p:cNvPr id="29" name="矩形 28"/>
          <p:cNvSpPr/>
          <p:nvPr/>
        </p:nvSpPr>
        <p:spPr>
          <a:xfrm>
            <a:off x="1547813" y="3432622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学会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在影片剪辑元件中制作各种图片效果</a:t>
            </a:r>
          </a:p>
        </p:txBody>
      </p:sp>
      <p:grpSp>
        <p:nvGrpSpPr>
          <p:cNvPr id="27" name="组合 14"/>
          <p:cNvGrpSpPr>
            <a:grpSpLocks/>
          </p:cNvGrpSpPr>
          <p:nvPr/>
        </p:nvGrpSpPr>
        <p:grpSpPr bwMode="auto">
          <a:xfrm>
            <a:off x="509588" y="4077072"/>
            <a:ext cx="7548562" cy="677863"/>
            <a:chOff x="623888" y="0"/>
            <a:chExt cx="8436883" cy="960074"/>
          </a:xfrm>
        </p:grpSpPr>
        <p:sp>
          <p:nvSpPr>
            <p:cNvPr id="28" name="直角三角形 27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4" name="任意多边形 33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5.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547813" y="422471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掌握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创建超链接的方法</a:t>
            </a:r>
          </a:p>
        </p:txBody>
      </p:sp>
      <p:grpSp>
        <p:nvGrpSpPr>
          <p:cNvPr id="40" name="组合 14"/>
          <p:cNvGrpSpPr>
            <a:grpSpLocks/>
          </p:cNvGrpSpPr>
          <p:nvPr/>
        </p:nvGrpSpPr>
        <p:grpSpPr bwMode="auto">
          <a:xfrm>
            <a:off x="509588" y="4977824"/>
            <a:ext cx="7548562" cy="677863"/>
            <a:chOff x="623888" y="0"/>
            <a:chExt cx="8436883" cy="960074"/>
          </a:xfrm>
        </p:grpSpPr>
        <p:sp>
          <p:nvSpPr>
            <p:cNvPr id="44" name="直角三角形 43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6" name="任意多边形 45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6.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547813" y="512546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学会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使用代码片段面板来实现交互效果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27012" y="764157"/>
            <a:ext cx="5298281" cy="288086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，鼠标单击空白处使舞台上没有被选中的文本，选择“文本工具”，在属性面板中选择“输入文本”选项。设置系列为“微软雅黑”，大小为“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，颜色为“黑色”，并选择“在文本周围显示边框”为文本添加边框，再选择“文本”图层的第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2" name="圆角矩形 21"/>
          <p:cNvSpPr>
            <a:spLocks noChangeArrowheads="1"/>
          </p:cNvSpPr>
          <p:nvPr/>
        </p:nvSpPr>
        <p:spPr bwMode="auto">
          <a:xfrm>
            <a:off x="227012" y="3861048"/>
            <a:ext cx="8377436" cy="18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．在舞台上拖动添加一个文本框，通过单击“选择”工具退出“文本”工具。使用“选择工具”调整文本框的宽度和高度，或者直接在属性面板中设置宽为“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342”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8917" y="47625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添加输入文本</a:t>
            </a:r>
          </a:p>
        </p:txBody>
      </p:sp>
      <p:pic>
        <p:nvPicPr>
          <p:cNvPr id="9" name="图片 8"/>
          <p:cNvPicPr/>
          <p:nvPr/>
        </p:nvPicPr>
        <p:blipFill rotWithShape="1">
          <a:blip r:embed="rId3"/>
          <a:srcRect l="74969" t="5193" b="54246"/>
          <a:stretch/>
        </p:blipFill>
        <p:spPr bwMode="auto">
          <a:xfrm>
            <a:off x="5842169" y="874138"/>
            <a:ext cx="2762279" cy="25168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535" name="AutoShape 12"/>
          <p:cNvSpPr>
            <a:spLocks noChangeArrowheads="1"/>
          </p:cNvSpPr>
          <p:nvPr/>
        </p:nvSpPr>
        <p:spPr bwMode="auto">
          <a:xfrm rot="370783" flipV="1">
            <a:off x="5260488" y="720724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3346" y="1628800"/>
            <a:ext cx="8335118" cy="26642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 CS6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start(CS6).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start(CS6).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文件中已经创建好了相应的场景，通过动画中的“造纸术”、“司南”、“火药”和“活字印刷术”四个按钮可以跳转到场景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98063" y="47625"/>
            <a:ext cx="349807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CS6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中添加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628917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添加标题文本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82575" y="836712"/>
            <a:ext cx="6665690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中，选择“标题”图层的第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文本”选项，属性为“只读”。设置系列为“华文行楷”，大小为“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，颜色为“深灰色”。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82574" y="2958803"/>
            <a:ext cx="8675191" cy="90224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．在舞台中单击鼠标，添加文本“四大发明”。使用“选择工具”选择文本“四大发明”，在属性面板中设置位置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7202626" y="798823"/>
            <a:ext cx="1755140" cy="2092960"/>
          </a:xfrm>
          <a:prstGeom prst="rect">
            <a:avLst/>
          </a:prstGeom>
        </p:spPr>
      </p:pic>
      <p:sp>
        <p:nvSpPr>
          <p:cNvPr id="27653" name="AutoShape 12"/>
          <p:cNvSpPr>
            <a:spLocks noChangeArrowheads="1"/>
          </p:cNvSpPr>
          <p:nvPr/>
        </p:nvSpPr>
        <p:spPr bwMode="auto">
          <a:xfrm flipV="1">
            <a:off x="6660232" y="710506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82575" y="4230091"/>
            <a:ext cx="6521673" cy="128714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．在属性面板中选择“滤镜”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添加滤镜”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投影”按钮，如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示，给标题文本添加投影效果，使字体看起来比较立体。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4"/>
          <a:srcRect l="76635" t="59363" r="2467" b="5710"/>
          <a:stretch/>
        </p:blipFill>
        <p:spPr bwMode="auto">
          <a:xfrm>
            <a:off x="6876256" y="3961423"/>
            <a:ext cx="2115276" cy="19878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20591883" flipV="1">
            <a:off x="6370066" y="3874065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52411" y="2132856"/>
            <a:ext cx="8533509" cy="17273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，选择“标题矩形”图层，单击时间轴底部的“新建图层”按钮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 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），也可以选择“插入”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图层”命令，还可以右键单击“标题矩形”图层，在弹出的快捷菜单中选择“插入图层”命令，将新图层命名为“文本”。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51520" y="764704"/>
            <a:ext cx="8534400" cy="122413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本小节，我们将通过创建并链接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文本框来实现文本从一个文本框流入到另一个文本框中的效果，就像在单个文本容器中一样。就算对文本进行了编辑删除工作之后，内容仍然会自动适应文本框。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979712" y="2705869"/>
            <a:ext cx="209550" cy="219075"/>
          </a:xfrm>
          <a:prstGeom prst="rect">
            <a:avLst/>
          </a:prstGeom>
        </p:spPr>
      </p:pic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18115" y="4077866"/>
            <a:ext cx="5650029" cy="17273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文本”选项，属性为“只读”。设置系列为“华文新魏”，大小为“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003333”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6372200" y="3982814"/>
            <a:ext cx="1656184" cy="1993812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20702522" flipV="1">
            <a:off x="5617881" y="3975417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30420" y="2369316"/>
            <a:ext cx="4718898" cy="357996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文件夹中的“文本（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文件中提供的“造纸术”下的所有文本。鼠标单击空白处使舞台上没有被选中的文本，选择“文本工具”，在属性面板中选择“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30420" y="908720"/>
            <a:ext cx="8533509" cy="136815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．在舞台中单击鼠标，添加文本“中国四大发明之造纸术”。使用“选择工具”选择文本“中国四大发明之造纸术”，在属性面板中设置位置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370582" y="2348880"/>
            <a:ext cx="2945834" cy="3590345"/>
          </a:xfrm>
          <a:prstGeom prst="rect">
            <a:avLst/>
          </a:prstGeom>
        </p:spPr>
      </p:pic>
      <p:sp>
        <p:nvSpPr>
          <p:cNvPr id="29703" name="AutoShape 12"/>
          <p:cNvSpPr>
            <a:spLocks noChangeArrowheads="1"/>
          </p:cNvSpPr>
          <p:nvPr/>
        </p:nvSpPr>
        <p:spPr bwMode="auto">
          <a:xfrm rot="20649236" flipV="1">
            <a:off x="4661970" y="240430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71100" y="836713"/>
            <a:ext cx="8601075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．在舞台中继续单击鼠标，拖出一个文本框，将复制的文本粘贴到文本框中。此时会发现在这个文本框的右下角会出现一个红色十字交叉线（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），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这是指有溢出的文字未被显示出来。</a:t>
            </a: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71100" y="2492896"/>
            <a:ext cx="4732948" cy="32403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．通过单击“选择”工具退出“文本”工具。此时文本内容的排版并不好看，可以通过点击文本框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将鼠标移动到文本框的锚点处，拖动出现的箭头调整文本框的宽度和高度，也可以直接在属性面板中设置宽为“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192”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。接着设置文本框的位置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52”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8028384" y="1340768"/>
            <a:ext cx="288032" cy="304093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5355272" y="3110855"/>
            <a:ext cx="2979003" cy="1974329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1456878" flipV="1">
            <a:off x="4878827" y="270795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8931" y="836713"/>
            <a:ext cx="8534400" cy="25202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．单击文本框右下角的红色十字交叉线，光标将变成文本框的角图标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 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在第一个文本框的下方拖出第二个文本框。当释放鼠标时，第二个文本框将链接到第一个文本框后。第一个文本框和第二个文本框之间会出现蓝色的线条，代表两个文本框之间建立起链接关系。可以看到文字会自动从一个文本框流入到另一个文本框，就像在单个文本容器中一样。最后的效果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 rot="5158548" flipV="1">
            <a:off x="4291127" y="3230787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pic>
        <p:nvPicPr>
          <p:cNvPr id="11" name="图片 10" descr="2014-06-09_00230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288032" cy="257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467544" y="3459189"/>
            <a:ext cx="4088587" cy="2551402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>
          <a:xfrm rot="821725">
            <a:off x="4858698" y="2941251"/>
            <a:ext cx="4137915" cy="291874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注意：由于在步骤</a:t>
            </a:r>
            <a:r>
              <a:rPr lang="en-US" altLang="zh-CN" dirty="0"/>
              <a:t>5</a:t>
            </a:r>
            <a:r>
              <a:rPr lang="zh-CN" altLang="en-US" dirty="0"/>
              <a:t>的时候已经将文本粘贴到了第一个文本框中，所以文本框右下角会是红色十字交叉线，如果文本框中并没有内容，文本框的右下角应该是一个蓝色的空白方框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 rot="821725">
            <a:off x="1799043" y="1004245"/>
            <a:ext cx="6701625" cy="472710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注意：如果想快速创建一个大小相同的文本框，只需单击文本框右下角的红色十字交叉线或者蓝色空白方框，使光标将变成文本框的角图标，随后在舞台上单击一下，</a:t>
            </a:r>
            <a:r>
              <a:rPr lang="en-US" altLang="zh-CN" dirty="0"/>
              <a:t>Flash</a:t>
            </a:r>
            <a:r>
              <a:rPr lang="zh-CN" altLang="en-US" dirty="0"/>
              <a:t>会自动创建一个与上一个文本框大小相同的文本框。</a:t>
            </a:r>
          </a:p>
          <a:p>
            <a:pPr>
              <a:defRPr/>
            </a:pPr>
            <a:r>
              <a:rPr lang="zh-CN" altLang="en-US" dirty="0"/>
              <a:t>如果想要断开链接，可以单击第一个文本框右下角的包含蓝色右箭头的方框</a:t>
            </a:r>
            <a:r>
              <a:rPr lang="zh-CN" altLang="en-US" dirty="0" smtClean="0"/>
              <a:t>（   </a:t>
            </a:r>
            <a:r>
              <a:rPr lang="zh-CN" altLang="en-US" dirty="0"/>
              <a:t>），将鼠标移动到第二个文本框处，光标将会变成断开链接图标（ </a:t>
            </a:r>
            <a:r>
              <a:rPr lang="zh-CN" altLang="en-US" dirty="0" smtClean="0"/>
              <a:t>   ），</a:t>
            </a:r>
            <a:r>
              <a:rPr lang="zh-CN" altLang="en-US" dirty="0"/>
              <a:t>单击第二个文本框，这样就可以断开从第一个文本框到第二个文本框的链接了。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6316826" y="3861048"/>
            <a:ext cx="199390" cy="189865"/>
          </a:xfrm>
          <a:prstGeom prst="rect">
            <a:avLst/>
          </a:prstGeom>
          <a:scene3d>
            <a:camera prst="orthographicFront">
              <a:rot lat="0" lon="900000" rev="0"/>
            </a:camera>
            <a:lightRig rig="threePt" dir="t"/>
          </a:scene3d>
        </p:spPr>
      </p:pic>
      <p:pic>
        <p:nvPicPr>
          <p:cNvPr id="13" name="图片 12" descr="2014-06-08_2125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2" y="4050913"/>
            <a:ext cx="263525" cy="1828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14863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 rot="821725">
            <a:off x="281035" y="1265496"/>
            <a:ext cx="4105597" cy="402618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注意：如果想要重新链接，可以单击第一个文本框右下角的红色十字交叉线，将鼠标移动到第二个文本框处，光标将会变成链接图标</a:t>
            </a:r>
            <a:r>
              <a:rPr lang="zh-CN" altLang="en-US" dirty="0" smtClean="0"/>
              <a:t>（    </a:t>
            </a:r>
            <a:r>
              <a:rPr lang="zh-CN" altLang="en-US" dirty="0"/>
              <a:t>），单击第二个文本框，这样就可以重新链接从第一个文本框到第二个文本框的链接了。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4569047" y="1876567"/>
            <a:ext cx="4179417" cy="299259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按照在“场景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中的操作，在“标题矩形”图层上新建图层“文本”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并按照同样的步骤在“文本”图层中设置文本标题，只需修改文本的内容为“中国四大发明之司南”，其余属性保持一样。</a:t>
            </a:r>
          </a:p>
        </p:txBody>
      </p:sp>
      <p:pic>
        <p:nvPicPr>
          <p:cNvPr id="15" name="图片 14" descr="2014-06-08_2137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9000"/>
            <a:ext cx="241300" cy="1974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2096853"/>
            <a:ext cx="8534400" cy="25202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．复制“文本（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文件中提供的“司南”下的所有文本，鼠标单击空白处使舞台上没有被选中的文本，选择“文本工具”，在属性面板中选择“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帧。在舞台中继续单击鼠标，拖出一个文本框，将复制的文本粘贴到文本框中。接着设置文本框的位置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119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0"/>
            <a:ext cx="813752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本章范例中，该动画是一个介绍中国古代四大发明的文本案例，上面会分别介绍关于造纸术、司南、火药和活字印刷书的相关知识</a:t>
            </a: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本章，你将掌握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中各类文本的区别和创建方法，设置文本的相关属性，学习在影片剪辑元件中制作各种图片效果，掌握创建超链接的方法以及使用代码片段实现一些交互效果。</a:t>
            </a:r>
            <a:endParaRPr lang="zh-CN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268538" y="2852936"/>
            <a:ext cx="4526374" cy="27966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728701"/>
            <a:ext cx="8534400" cy="20522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文本框右下角的红色十字交叉线，光标将变成文本框的角图标，在第一个文本框的下方拖出第二个文本框，并在第二个文本框下拖动并链接第三个文本框。通过拖动文本框四周的锚点上的箭头来调整文本框的宽度和高度。在属性面板中设置第二个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；第三个文本框的位置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465”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82118" y="3212976"/>
            <a:ext cx="3907442" cy="2449747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6680454" flipV="1">
            <a:off x="4130937" y="3105061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 rot="821725">
            <a:off x="4858698" y="2941251"/>
            <a:ext cx="4137915" cy="291874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注意：如果删除其中一个文本框或者添加新的文本框，之前的链接对象将自动跳转到下一个文本框或者新的文本框，文字也会自动调整以适应新的容器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1060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728701"/>
            <a:ext cx="8534400" cy="20522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在“蒙版”图层上新建图层“文本”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并按照同样的步骤在“文本”图层中设置内容。保持文本工具的属性不变，在舞台中创建两个链接的文本框，将复制的文本粘贴到第一个文本框中，调整文本框的宽度和高度。接着设置第一个文本框的位置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；第二个文本框的位置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270”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6132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TLF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文本</a:t>
            </a:r>
          </a:p>
        </p:txBody>
      </p:sp>
      <p:sp>
        <p:nvSpPr>
          <p:cNvPr id="7" name="云形标注 6"/>
          <p:cNvSpPr/>
          <p:nvPr/>
        </p:nvSpPr>
        <p:spPr>
          <a:xfrm rot="821725">
            <a:off x="5196470" y="3045467"/>
            <a:ext cx="3523865" cy="248561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注意：文本容器之间的链接仅适用于 </a:t>
            </a:r>
            <a:r>
              <a:rPr lang="en-US" altLang="zh-CN" dirty="0"/>
              <a:t>TLF</a:t>
            </a:r>
            <a:r>
              <a:rPr lang="zh-CN" altLang="en-US" dirty="0"/>
              <a:t>（文本布局框架）文本可用，不适用于传统文本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95536" y="2996952"/>
            <a:ext cx="4636262" cy="2808312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6680454" flipV="1">
            <a:off x="4647861" y="2870745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7838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728701"/>
            <a:ext cx="8534400" cy="198021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，选择“蒙板”图层，在该图层上方新建图层，将新图层命名为“文本”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文本”选项，属性为“只读”，改变文本方向为“垂直”。设置系列为“华文新魏”，大小为“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#003333”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添加垂直文本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3"/>
          <a:srcRect l="79967" t="5443" b="52742"/>
          <a:stretch/>
        </p:blipFill>
        <p:spPr bwMode="auto">
          <a:xfrm>
            <a:off x="552282" y="2852935"/>
            <a:ext cx="2651566" cy="31119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6680454" flipV="1">
            <a:off x="2841931" y="2902126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3419872" y="2780928"/>
            <a:ext cx="5400600" cy="318130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．在舞台中单击鼠标，添加文本“中国四大发明之火药”。使用“选择工具”选择文本“中国四大发明之火药”，在属性面板中设置位置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按照在“场景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中的操作，在“文本”图层中设置文本标题，只需修改文本的内容为“中国四大发明之印刷术”，其余属性设置保持一样。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4310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908720"/>
            <a:ext cx="8534400" cy="18492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，鼠标单击空白处使舞台上没有被选中的文本，选择“文本工具”，在属性面板中选择“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文本”选项，属性为“只读”，改变文本方向为“水平”。设置系列为“微软雅黑”，大小为“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添加动态文本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286072" y="3068960"/>
            <a:ext cx="3493840" cy="21602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．在舞台上拖动添加如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示的四个链接的文本框，调整文本框的宽度和高度，或者直接在属性面板中设置它们的大小和位置。</a:t>
            </a: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4139952" y="3043052"/>
            <a:ext cx="4628281" cy="2910062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311213" flipV="1">
            <a:off x="3515588" y="2942754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272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6072" y="1124744"/>
            <a:ext cx="8534400" cy="8640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．在后面的学习中，我们将为动态文本添加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脚本，此时应该为第一个文本框设置实例名称，此处设置为“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添加动态文本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图片 7"/>
          <p:cNvPicPr/>
          <p:nvPr/>
        </p:nvPicPr>
        <p:blipFill rotWithShape="1">
          <a:blip r:embed="rId3"/>
          <a:srcRect b="55830"/>
          <a:stretch/>
        </p:blipFill>
        <p:spPr bwMode="auto">
          <a:xfrm>
            <a:off x="360060" y="2492896"/>
            <a:ext cx="4139932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7016041" flipV="1">
            <a:off x="3935437" y="2171591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 rot="821725">
            <a:off x="4670168" y="2250681"/>
            <a:ext cx="4337858" cy="3059781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注意：由于</a:t>
            </a:r>
            <a:r>
              <a:rPr lang="en-US" altLang="zh-CN" dirty="0"/>
              <a:t>TLF</a:t>
            </a:r>
            <a:r>
              <a:rPr lang="zh-CN" altLang="en-US" dirty="0"/>
              <a:t>文本可以设置文本容器之间的链接，设置链接后文字会自动从一个文本框流入到另一个文本框，所以不需要设置剩下的三个文本框的实例名称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8484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95536" y="1916832"/>
            <a:ext cx="4032448" cy="32403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．选择刚刚创建的任意一个动态文本框，在属性面板的“字符”栏中，单击“嵌入”按钮，也可以通过“文本”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字体嵌入”命令。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．在弹出的“字体嵌入”对话框的“字符范围”选项中，选择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“数字”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84430" y="47625"/>
            <a:ext cx="219162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10.4.5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字体嵌入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95536" y="764704"/>
            <a:ext cx="8534400" cy="86464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字体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嵌入功能的作用是将所选择的字体装载到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文件中，这样动态的字符加载进来或者输入字符时，它们的字体才会变成你嵌入的字体。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95536" y="5362102"/>
            <a:ext cx="8534400" cy="51516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．单击“确定”按钮。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683653" y="2132857"/>
            <a:ext cx="4261936" cy="2727520"/>
          </a:xfrm>
          <a:prstGeom prst="rect">
            <a:avLst/>
          </a:prstGeom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 rot="20796340" flipV="1">
            <a:off x="4094329" y="3633843"/>
            <a:ext cx="868362" cy="275606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08172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571236" y="1484784"/>
            <a:ext cx="4200507" cy="360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，鼠标单击空白处使舞台上没有被选中的文本，选择“文本工具”，在属性面板中选择“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TLF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文本”选项，属性为“可编辑”。设置系列为“微软雅黑”，大小为“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，行距为“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，颜色为“黑色”，再选择“文本”图层的第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282755" y="1760612"/>
            <a:ext cx="2889645" cy="3153633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flipV="1">
            <a:off x="4651647" y="150820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04672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499228" y="836712"/>
            <a:ext cx="8033212" cy="27363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．在舞台上拖动添加一个文本框，通过单击“选择”工具退出“文本”工具。使用“选择工具”调整文本框的宽度和高度，或者直接在属性面板中设置宽为“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。接着在属性面板中的“容器和流”选项中，设置容器背景颜色为“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#CCCCCC”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值为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60%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，容器边框颜色为“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#999999”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示。最后设置文本框的位置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335”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10.4.6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添加输入文本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859506" y="3651201"/>
            <a:ext cx="3224661" cy="2298079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6384835" flipV="1">
            <a:off x="5865447" y="3610927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5565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95536" y="764704"/>
            <a:ext cx="8534400" cy="129614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图片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是通过视觉手段来传达信息的方式，可以让人们更直观的感受信息。在当今社会，无论是传统媒体（报纸）还是新兴媒体（网络），我们都可以看见图片被广泛的运用，它的作用是文字无法代替的。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95536" y="2171888"/>
            <a:ext cx="5184576" cy="13291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新建元件”命令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修改名称为“造纸术图片”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类型为“影片剪辑”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点击“确定”按钮。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724128" y="2128827"/>
            <a:ext cx="3205808" cy="1384042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flipV="1">
            <a:off x="5145931" y="2002621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395536" y="3717032"/>
            <a:ext cx="5184576" cy="20882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库”打开库面板（或者点击“属性”面板旁边的“库”）。在“库”面板中可以查看导入的位图图片，如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文件的“库”面板中已提前导入了所需要的图片。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6156177" y="3660495"/>
            <a:ext cx="1440160" cy="2288785"/>
          </a:xfrm>
          <a:prstGeom prst="rect">
            <a:avLst/>
          </a:prstGeom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flipV="1">
            <a:off x="5503838" y="371703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87124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764704"/>
            <a:ext cx="8265451" cy="207103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．在元件编辑模式中，选择“图层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帧，将“库”面板下的“导入图片”文件夹下的“造纸术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图片拖拽到舞台上。右键单击该图片，在弹出的下拉列表中选择“转换为元件”命令，在弹出框中选择“类型”为“图形”，然后单击确定。在属性面板中设置图片的位置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插入帧。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411005" y="4005064"/>
            <a:ext cx="8265451" cy="19442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．新建两个图层。选择“图层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插入关键帧。将“造纸术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图片拖拽到舞台上。右键单击该图片，在弹出的下拉列表中选择“转换为元件”命令，在弹出框中选择“类型”为“图形”，然后单击确定。在属性面板中设置图片的位置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插入帧。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970545"/>
            <a:ext cx="5328592" cy="890503"/>
          </a:xfrm>
          <a:prstGeom prst="rect">
            <a:avLst/>
          </a:prstGeom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rot="7246913" flipV="1">
            <a:off x="6686041" y="314714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04343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50825" y="1557338"/>
            <a:ext cx="8677275" cy="28797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(“10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文件，在打开方式中选择已安装的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播放器对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(“10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动画进行播放，该动画是一个用图文介绍中国古代四大发明的动画。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8825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80728"/>
            <a:ext cx="8265451" cy="46085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插入关键帧。将“造纸术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图片拖拽到舞台上。右键单击该图片，在弹出的下拉列表中选择“转换为元件”命令，在弹出框中选择“类型”为“图形”，然后单击确定。在属性面板中设置图片的位置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插入帧。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．通过单击“播放”按钮来播放动画，发现图片的切换没有特色。为了使图片的切换更加的自然，可以来做图片的切换效果。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新建元件”命令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修改名称为“矩形动画”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类型为“影片剪辑”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点击“确定”按钮。选择“图层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帧，在工具面板中，选择“矩形工具”。在属性面板中，设置填充颜色为“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#CCCCCC”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，笔触颜色为“无”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5615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08720"/>
            <a:ext cx="8265451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．在舞台中单击并拖动鼠标绘制一个矩形，在属性面板中设置宽为“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插入关键帧。选择矩形，在属性面板中设置高为“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-4”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46594" y="2996952"/>
            <a:ext cx="4593043" cy="22322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补间形状”命令。也可以单击鼠标右键，在弹出的快捷菜单中选择“创建补间形状”命令。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8" name="图片 7"/>
          <p:cNvPicPr/>
          <p:nvPr/>
        </p:nvPicPr>
        <p:blipFill rotWithShape="1">
          <a:blip r:embed="rId3"/>
          <a:srcRect l="3611" t="17538" r="38332" b="5432"/>
          <a:stretch/>
        </p:blipFill>
        <p:spPr bwMode="auto">
          <a:xfrm>
            <a:off x="5176324" y="2852936"/>
            <a:ext cx="3474908" cy="2592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flipV="1">
            <a:off x="4543730" y="2852936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907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83013" y="1772816"/>
            <a:ext cx="8265451" cy="28083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．通过单击“播放”按钮来播放动画，此时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在两个矩形之间创建了平滑的动画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．新建图层，选择“图层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插入关键帧。右键单击该关键帧，在弹出的快捷菜单中选择“动作”（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）命令。在“动作”面板中，输入“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stop();”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代码命令，此时动画只运行一遍就会停止。 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56351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08720"/>
            <a:ext cx="8265451" cy="244827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新建元件”命令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修改名称为“百叶窗”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类型为“影片剪辑”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点击“确定”按钮。选择“图层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帧，将“库”面板下的“矩形动画”影片剪辑元件拖拽到舞台上。在属性面板中设置元件的位置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。选择该元件，按住“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alt+shift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快捷键拖动元件可以快速复制出一个矩形，并修改元件的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。按照上述步骤复制出适当的元件即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761492" y="3452686"/>
            <a:ext cx="3328513" cy="2347877"/>
          </a:xfrm>
          <a:prstGeom prst="rect">
            <a:avLst/>
          </a:prstGeom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rot="7523638" flipV="1">
            <a:off x="5932336" y="3513807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0626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08720"/>
            <a:ext cx="8265451" cy="46085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．在“库”面板中双击“造纸术图片”，进入它的元件编辑模式。新建两个图层，分别修改图层名为“百叶窗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插入关键帧。将“百叶窗”影片剪辑元件拖拽到舞台上。在属性面板中设置元件的位置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。由于在拖入元件时，自动在第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帧处插入了帧，所以只需要删除第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到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帧即可。选中第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到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帧，单击鼠标右键，在弹出的菜单列表中选择“删除帧”命令。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插入关键帧。将“百叶窗”影片剪辑元件拖拽到舞台上。在属性面板中设置元件的位置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。图层在拖入元件时，已经自动在第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帧处插入了帧。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15106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50"/>
            <a:ext cx="40382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创建百叶窗风格的图片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836712"/>
            <a:ext cx="8265451" cy="201622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．将“百叶窗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图层拖动到“图层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上方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右键单击“百叶窗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图层，在弹出的快捷菜单选项中选择“遮罩层”命令，此时遮罩层下方的图层会自动缩进，成为被遮罩层，如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示。确保“百叶窗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图层在“图层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上方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右键单击“百叶窗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图层，在弹出的快捷菜单选项中选择“遮罩层”命令。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1206920" y="3125612"/>
            <a:ext cx="6389416" cy="1023468"/>
          </a:xfrm>
          <a:prstGeom prst="rect">
            <a:avLst/>
          </a:prstGeom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rot="7523638" flipV="1">
            <a:off x="7261616" y="2999405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11006" y="4437112"/>
            <a:ext cx="8265450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．退出到场景，并切换到“场景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中，选择“图片”图层的第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帧，将“造纸术图片”影片剪辑元件拖入到舞台上。在属性面板中设置元件的位置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520”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84934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08720"/>
            <a:ext cx="8265451" cy="45365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新建元件”命令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修改名称为“司南动态图片”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类型为“影片剪辑”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点击“确定”按钮。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．在元件编辑模式中，新建三个图层，同时选中第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插入帧。选择“图层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帧，将“库”面板下的“导入图片”文件夹下的“司南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图片拖拽到舞台上，右键单击该图片，在弹出的下拉列表中选择“转换为元件”命令，在弹出框中选择“类型”为“图形”，然后单击确定。在属性面板中设置图片的位置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插入关键帧。将“司南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图片拖拽到舞台上，并将其转化为“图形”元件。在属性面板中设置图片的位置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697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908720"/>
            <a:ext cx="8265451" cy="45365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插入关键帧。将“司南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图片拖拽到舞台上，并将其转化为“图形”元件。在属性面板中设置图片的位置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插入关键帧。将“司南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图片拖拽到舞台上，并将其转化为“图形”元件。在属性面板中设置图片的位置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．选中“图层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帧，单击鼠标右键，在弹出的菜单列表中选择“删除帧”命令。继续删除“图层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帧。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．通过单击“播放”按钮来播放动画。为了使图片的切换更加的自然，可以来做图片的淡入淡出效果。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79156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836712"/>
            <a:ext cx="8265451" cy="8640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帧之间的任意一帧，在弹出的快捷菜单中选择“创建补间动画”命令。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11006" y="4505496"/>
            <a:ext cx="8265450" cy="137177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帧，并单击舞台上的图片，在属性面板中，设置“色彩效果”选项下的样式为“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，并调整“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的值为“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0%”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8" name="图片 7"/>
          <p:cNvPicPr/>
          <p:nvPr/>
        </p:nvPicPr>
        <p:blipFill rotWithShape="1">
          <a:blip r:embed="rId3"/>
          <a:srcRect t="18526" r="48195" b="5432"/>
          <a:stretch/>
        </p:blipFill>
        <p:spPr bwMode="auto">
          <a:xfrm>
            <a:off x="611560" y="1999755"/>
            <a:ext cx="2880320" cy="23774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rot="7523638" flipV="1">
            <a:off x="3198897" y="200164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3987436" y="2433170"/>
            <a:ext cx="4691376" cy="1414624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17716973" flipV="1">
            <a:off x="3491853" y="4025526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4143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836712"/>
            <a:ext cx="8265451" cy="48965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帧之间的任意一帧，在弹出的快捷菜单中选择“创建补间动画”命令。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帧，并单击舞台上的图片，在属性面板中，设置“色彩效果”选项下的样式为“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，并调整“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的值为“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0%”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帧之间的任意一帧，在弹出的快捷菜单中选择“创建补间动画”命令。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帧，并单击舞台上的图片，在属性面板中，设置“色彩效果”选项下的样式为“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，并调整“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Alpha”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的值为“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0%”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新建元件”命令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修改名称为“司南图片”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类型为“影片剪辑”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点击“确定”按钮。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18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8825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中”即可预览动画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效果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180776" y="2698749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使用</a:t>
            </a:r>
            <a:r>
              <a:rPr lang="en-US" altLang="zh-CN" sz="1600" dirty="0"/>
              <a:t>CS6</a:t>
            </a:r>
            <a:r>
              <a:rPr lang="zh-CN" altLang="en-US" sz="1600" dirty="0"/>
              <a:t>软件的读者请打开“</a:t>
            </a:r>
            <a:r>
              <a:rPr lang="en-US" altLang="zh-CN" sz="1600" dirty="0" smtClean="0"/>
              <a:t>Lesson10/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</a:t>
            </a:r>
            <a:r>
              <a:rPr lang="zh-CN" altLang="en-US" sz="1600" dirty="0" smtClean="0"/>
              <a:t>“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</a:t>
            </a:r>
            <a:r>
              <a:rPr lang="zh-CN" altLang="en-US" sz="1600" dirty="0"/>
              <a:t>（</a:t>
            </a:r>
            <a:r>
              <a:rPr lang="en-US" altLang="zh-CN" sz="1600" dirty="0"/>
              <a:t>CS6</a:t>
            </a:r>
            <a:r>
              <a:rPr lang="zh-CN" altLang="en-US" sz="1600" dirty="0"/>
              <a:t>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文件；使用</a:t>
            </a:r>
            <a:r>
              <a:rPr lang="en-US" altLang="zh-CN" sz="1600" dirty="0"/>
              <a:t>CC 2015</a:t>
            </a:r>
            <a:r>
              <a:rPr lang="zh-CN" altLang="en-US" sz="1600" dirty="0"/>
              <a:t>软件版本的读者请打开“</a:t>
            </a:r>
            <a:r>
              <a:rPr lang="en-US" altLang="zh-CN" sz="1600" dirty="0" smtClean="0"/>
              <a:t>Lesson10/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</a:t>
            </a:r>
            <a:r>
              <a:rPr lang="zh-CN" altLang="en-US" sz="1600" dirty="0" smtClean="0"/>
              <a:t>“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complete(CC 2015).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文件。</a:t>
            </a:r>
            <a:endParaRPr lang="zh-CN" altLang="zh-CN" sz="1600" dirty="0"/>
          </a:p>
        </p:txBody>
      </p:sp>
      <p:pic>
        <p:nvPicPr>
          <p:cNvPr id="8" name="图片 7"/>
          <p:cNvPicPr/>
          <p:nvPr/>
        </p:nvPicPr>
        <p:blipFill rotWithShape="1">
          <a:blip r:embed="rId3"/>
          <a:srcRect b="5233"/>
          <a:stretch/>
        </p:blipFill>
        <p:spPr bwMode="auto">
          <a:xfrm>
            <a:off x="262361" y="3019865"/>
            <a:ext cx="4853993" cy="25861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11005" y="836712"/>
            <a:ext cx="8265451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．在元件编辑模式中，新建一个图层，命名为“圆”。选择“图层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帧，将“库”面板下“司南动态图片”影片剪辑元件拖拽到舞台上。在属性面板中设置元件的位置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11006" y="2564904"/>
            <a:ext cx="4233002" cy="307014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．选择“圆”图层的第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帧，在工具面板中，选择“椭圆工具”。在舞台中单击并拖动鼠标绘制一个椭圆，在属性面板中设置宽为“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，将其移动到“司南动态图片”影片剪辑元件上方。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076830" y="2807130"/>
            <a:ext cx="3401360" cy="2827916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20484737" flipV="1">
            <a:off x="4512646" y="2855178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7143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95536" y="3212976"/>
            <a:ext cx="8534400" cy="194421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“火药图片”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影片剪辑元件和“毕昇图片”影片剪辑元件的制作与“司南图片”影片剪辑元件类似，在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start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中的“库”面板中的“影片剪辑元件”文件夹下已经存在，可以根据案例将它们放到指定位置，如果感兴趣也可以自己制作这些影片剪辑元件。最后将自己创建的各种类型的元件拖入到对应的文件夹中，方便管理文件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395536" y="1124744"/>
            <a:ext cx="8534399" cy="18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．右键单击“圆”图层，在弹出的快捷菜单选项中选择“遮罩层”命令。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．退出到场景，并切换到“场景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中，选择“图片”图层的第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帧，将“司南图片”影片剪辑元件拖入到舞台上。在属性面板中设置元件的位置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490”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140”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01396" y="44450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10.5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创建补间遮罩图片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2444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43808" y="44450"/>
            <a:ext cx="226696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添加超链接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74106" y="1844824"/>
            <a:ext cx="6358134" cy="28803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中，选择“文本工具”，在舞台上点击第二个文本框，选择文字“蔡伦”。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．在属性面板中，修改颜色为“蓝色”，在“选项”栏中，输入链接为“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http://www.baidu.com”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。“目标”选项是用来确定在哪里加载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Web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站点，此处在“目标”选项的下拉列表中选择“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_blank”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，是指在空白浏览器窗口中加载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Web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站点。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23528" y="692696"/>
            <a:ext cx="8534400" cy="98191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超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链接通俗来说，就是指内容的链接。为了丰富同学们的知识，可以设置必要的超链接，指引到带有更多信息的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web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站点。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6913443" y="2204864"/>
            <a:ext cx="1944216" cy="2098519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20484737" flipV="1">
            <a:off x="6298059" y="2492679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76446" y="4869159"/>
            <a:ext cx="8481482" cy="100811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中”，预览动画效果。当点击“蔡伦”超链接时，会自动在空白浏览器中打开“百度”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web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站点。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54169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23728" y="-27384"/>
            <a:ext cx="369203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10.7.1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添加“制作方法”按钮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和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   “具体制作方法”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元件的交互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74106" y="795565"/>
            <a:ext cx="8483822" cy="169733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中，在“图片”图层上新建图层，将其命名为“按钮”。选择“按钮”图层的第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帧，在“库”面板下的“按钮元件”文件夹中，将“制作方法按钮”拖入到舞台上。在属性面板中设置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，并设置它的实例名称为“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way_btn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74106" y="2780928"/>
            <a:ext cx="4888180" cy="29523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．在“按钮”图层上新建图层，将其命名为“答案”。选择“答案”图层的第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插入关键帧。在“库”面板下的“影片剪辑元件”文件夹中，将“具体制作方法”拖入到舞台上。在属性面板中设置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370”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，并设置它的实例名称为“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four_way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 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495805" y="2886500"/>
            <a:ext cx="3351975" cy="2234346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7456520" flipV="1">
            <a:off x="8115197" y="2582714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750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23728" y="-27384"/>
            <a:ext cx="369203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10.7.1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添加“制作方法”按钮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和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   “具体制作方法”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元件的交互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74105" y="692696"/>
            <a:ext cx="5950199" cy="19853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．选择舞台上的“制作方法”按钮，通过选择“窗口”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代码片断”命令打开“代码片断”面板。在该面板中打开“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时间轴导航”文件夹，双击“单击以转到帧并停止”选项。</a:t>
            </a: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74106" y="2780928"/>
            <a:ext cx="5133998" cy="316835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．双击所需要的代码片段后，动作面板会自动弹出来，并在图层面板最上方新建一个图层“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。由于在场景的跳转时，已经新建了“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图层，所以这里只会显示动作面板，并且动作面板中会显示如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示的代码片段，系统默认的代码是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gotoAndStop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），跳到第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帧停止，此处需将“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改成“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804248" y="675340"/>
            <a:ext cx="2066440" cy="2793472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19977970" flipV="1">
            <a:off x="6094092" y="66936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4"/>
          <a:srcRect b="15789"/>
          <a:stretch/>
        </p:blipFill>
        <p:spPr bwMode="auto">
          <a:xfrm>
            <a:off x="5626670" y="4055910"/>
            <a:ext cx="3517330" cy="11724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 rot="1613594" flipV="1">
            <a:off x="5474924" y="3651556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8816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23728" y="-27384"/>
            <a:ext cx="369203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10.7.1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添加“制作方法”按钮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和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   “具体制作方法”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元件的交互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74105" y="980728"/>
            <a:ext cx="4197895" cy="475252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．选择“答案”图层的第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帧，选择舞台上的“具体制作方法”影片剪辑元件。在代码片段面板中打开 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时间轴导航”文件夹， 双击“单击以转到帧并停止”选项。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．此时动作面板中会显示出一些代码片段，此处需将“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改成“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7.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按照上述操作，为场景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添加“答案”按钮和“毕昇简介”影片剪辑元件之间的交互。</a:t>
            </a:r>
          </a:p>
        </p:txBody>
      </p:sp>
      <p:sp>
        <p:nvSpPr>
          <p:cNvPr id="9" name="云形标注 8"/>
          <p:cNvSpPr/>
          <p:nvPr/>
        </p:nvSpPr>
        <p:spPr>
          <a:xfrm rot="821725">
            <a:off x="4782440" y="1648842"/>
            <a:ext cx="4172387" cy="294306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注意：要想给元件使用代码片断就必须给相应的元件设置实例名称，并且要先选中该元件后，再双击所需要的代码片段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1650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6909" y="15007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加载外部文件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74106" y="3212976"/>
            <a:ext cx="5146262" cy="22322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的动态文本框，通过选择“窗口”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代码片断”命令打开“代码片断”面板。在该面板中打开“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加载和卸载”文件夹，双击“加载外部文本”选项。</a:t>
            </a: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23528" y="692696"/>
            <a:ext cx="8534400" cy="20882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用函数调入外部文件后，如果需要修改，只需修改外部文件就能达到修改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内容的目的，这样可以减少很多麻烦。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切换到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“场景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中，可以看到“场景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中的动态文本框内没有内容，接下来我们将利用代码片段为它们加载内容。加载的内容为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start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文件夹中的“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txt1.txt”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txt2.txt”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txt3.txt”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txt4.txt”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中的内容。</a:t>
            </a: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5815764" y="2894499"/>
            <a:ext cx="2251833" cy="3054781"/>
          </a:xfrm>
          <a:prstGeom prst="rect">
            <a:avLst/>
          </a:prstGeom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 rot="20358022" flipV="1">
            <a:off x="5086187" y="303338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90285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6909" y="15007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加载外部文件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56170" y="764704"/>
            <a:ext cx="8392294" cy="12961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．代码片段只是一个模板，大多时候都需要修改它以适应文件的要求。此处需要将加载的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URL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示是修改前的代码，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示是修改后的代码。</a:t>
            </a: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457762" y="2160317"/>
            <a:ext cx="8290702" cy="3325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60498" y="2636912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25C8A"/>
                </a:solidFill>
              </a:rPr>
              <a:t>图</a:t>
            </a:r>
            <a:r>
              <a:rPr lang="en-US" altLang="zh-CN" dirty="0" smtClean="0">
                <a:solidFill>
                  <a:srgbClr val="125C8A"/>
                </a:solidFill>
              </a:rPr>
              <a:t>1</a:t>
            </a:r>
            <a:endParaRPr lang="zh-CN" altLang="en-US" dirty="0">
              <a:solidFill>
                <a:srgbClr val="125C8A"/>
              </a:solidFill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 rot="8259079" flipV="1">
            <a:off x="6847978" y="193464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818257" y="3038380"/>
            <a:ext cx="7569711" cy="5528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93903" y="359122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25C8A"/>
                </a:solidFill>
              </a:rPr>
              <a:t>图</a:t>
            </a:r>
            <a:r>
              <a:rPr lang="en-US" altLang="zh-CN" dirty="0" smtClean="0">
                <a:solidFill>
                  <a:srgbClr val="125C8A"/>
                </a:solidFill>
              </a:rPr>
              <a:t>2</a:t>
            </a:r>
            <a:endParaRPr lang="zh-CN" altLang="en-US" dirty="0">
              <a:solidFill>
                <a:srgbClr val="125C8A"/>
              </a:solidFill>
            </a:endParaRPr>
          </a:p>
        </p:txBody>
      </p:sp>
      <p:sp>
        <p:nvSpPr>
          <p:cNvPr id="16" name="云形标注 15"/>
          <p:cNvSpPr/>
          <p:nvPr/>
        </p:nvSpPr>
        <p:spPr>
          <a:xfrm rot="821725">
            <a:off x="5574765" y="3640663"/>
            <a:ext cx="3040715" cy="2144819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的版本中，此步骤应为：</a:t>
            </a:r>
          </a:p>
          <a:p>
            <a:pPr>
              <a:defRPr/>
            </a:pPr>
            <a:r>
              <a:rPr lang="zh-CN" altLang="en-US" dirty="0"/>
              <a:t>将加载的</a:t>
            </a:r>
            <a:r>
              <a:rPr lang="en-US" altLang="zh-CN" dirty="0"/>
              <a:t>URL</a:t>
            </a:r>
            <a:r>
              <a:rPr lang="zh-CN" altLang="en-US" dirty="0"/>
              <a:t>修改为“</a:t>
            </a:r>
            <a:r>
              <a:rPr lang="en-US" altLang="zh-CN" dirty="0"/>
              <a:t>text.txt”</a:t>
            </a:r>
            <a:r>
              <a:rPr lang="zh-CN" altLang="en-US" dirty="0"/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5933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6909" y="15007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加载外部文件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49025" y="1340768"/>
            <a:ext cx="4071814" cy="38884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．修改事件处理函数中的“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textData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代码为 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txt1.text=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textData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修改后的代码是指将新载入的文本赋予给实例名为“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的文本框。此时在运行程序时，实例名为“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的文本框中将显示文件“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中的内容。</a:t>
            </a:r>
          </a:p>
        </p:txBody>
      </p:sp>
      <p:sp>
        <p:nvSpPr>
          <p:cNvPr id="16" name="云形标注 15"/>
          <p:cNvSpPr/>
          <p:nvPr/>
        </p:nvSpPr>
        <p:spPr>
          <a:xfrm rot="821725">
            <a:off x="4840993" y="1788643"/>
            <a:ext cx="4133502" cy="291563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的版本中，此步骤应为：</a:t>
            </a:r>
          </a:p>
          <a:p>
            <a:pPr>
              <a:defRPr/>
            </a:pPr>
            <a:r>
              <a:rPr lang="zh-CN" altLang="en-US" dirty="0"/>
              <a:t>此时在运行程序时，实例名为“</a:t>
            </a:r>
            <a:r>
              <a:rPr lang="en-US" altLang="zh-CN" dirty="0"/>
              <a:t>txt1”</a:t>
            </a:r>
            <a:r>
              <a:rPr lang="zh-CN" altLang="en-US" dirty="0"/>
              <a:t>的文本框中将显示文件“</a:t>
            </a:r>
            <a:r>
              <a:rPr lang="en-US" altLang="zh-CN" dirty="0"/>
              <a:t>text.txt”</a:t>
            </a:r>
            <a:r>
              <a:rPr lang="zh-CN" altLang="en-US" dirty="0"/>
              <a:t>中的内容。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307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6909" y="15007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加载外部文件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49024" y="800708"/>
            <a:ext cx="8399439" cy="10441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．在“动作”面板中，复制加载“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文件的代码，并在这段代码下方粘贴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次，对它们进行一定的修改。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93040" y="2011511"/>
            <a:ext cx="3862936" cy="3937769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8259079" flipV="1">
            <a:off x="3708659" y="193464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 rot="821725">
            <a:off x="4724107" y="2122967"/>
            <a:ext cx="4133502" cy="291563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的版本中，此步骤应为：</a:t>
            </a:r>
          </a:p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CS6</a:t>
            </a:r>
            <a:r>
              <a:rPr lang="zh-CN" altLang="en-US" dirty="0"/>
              <a:t>中，只需要给实例名称为</a:t>
            </a:r>
            <a:r>
              <a:rPr lang="en-US" altLang="zh-CN" dirty="0"/>
              <a:t>txt1</a:t>
            </a:r>
            <a:r>
              <a:rPr lang="zh-CN" altLang="en-US" dirty="0"/>
              <a:t>的文本框加载外部文本，并不需要复制代码。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4195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5328" y="44450"/>
            <a:ext cx="25747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了解各类文本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96888" y="692696"/>
            <a:ext cx="8307387" cy="518457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为我们提供了静态文本、动态文本和输入文本，当然仅仅认识这三种文本还不够，我们还需要了解从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CS5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版本开始出现但在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CC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版本中消失的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．静态文本：是一种普通的文本，仅仅用于输入需要显示的文字，在动画运行期间是不可以编辑修改的。</a:t>
            </a:r>
          </a:p>
          <a:p>
            <a:pPr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．动态文本：是一种特殊的文本，在动画运行期间可以通过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脚本进行编辑。</a:t>
            </a:r>
          </a:p>
          <a:p>
            <a:pPr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．输入文本：是一种特殊的文本，它接受用户在文本框中输入文本，用户输入的文本可以用于创建复杂的自定义交互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（文本布局框架）文本：是一种强大的文本，与以前的传统文本相比，“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文本”支持更多丰富的文本布局功能和对文本属性的精细控制。“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文本”依赖于特定的外部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库，为了能正确地工作，在测试或者发布包含“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文本”的影片时，将随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文件创建额外的“文本布局”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SWZ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文件。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SWZ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文件是支持“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文本”的外部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库。虽然“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文本”功能强大，但是它无法用作遮罩。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6909" y="15007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加载外部文件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49024" y="800708"/>
            <a:ext cx="8399439" cy="140415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中”，预览动画效果。当点击“火药”按钮进入到“场景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会加载这四个文本文件，并在动态文本框中显示出它们的内容，如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2048283" y="2420888"/>
            <a:ext cx="5000920" cy="3272799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8259079" flipV="1">
            <a:off x="6775969" y="227496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3620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>
            <a:grpSpLocks/>
          </p:cNvGrpSpPr>
          <p:nvPr/>
        </p:nvGrpSpPr>
        <p:grpSpPr bwMode="auto">
          <a:xfrm>
            <a:off x="252413" y="690563"/>
            <a:ext cx="8570912" cy="5114925"/>
            <a:chOff x="-113" y="-2"/>
            <a:chExt cx="13499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113" y="1929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创建静态文本和垂直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文本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 创建动态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文本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创建输入文本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 smtClean="0">
                  <a:solidFill>
                    <a:srgbClr val="0D81E1"/>
                  </a:solidFill>
                </a:rPr>
                <a:t>　　</a:t>
              </a: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859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设置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文本的超链接</a:t>
              </a: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加载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外部文件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代码片段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实现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000" b="1" dirty="0">
                  <a:solidFill>
                    <a:srgbClr val="0D81E1"/>
                  </a:solidFill>
                </a:rPr>
                <a:t> </a:t>
              </a:r>
              <a:r>
                <a:rPr lang="en-US" altLang="zh-CN" sz="2000" b="1" dirty="0" smtClean="0">
                  <a:solidFill>
                    <a:srgbClr val="0D81E1"/>
                  </a:solidFill>
                </a:rPr>
                <a:t>    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交互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效果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589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对齐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与变形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文本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“字符”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样式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文字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的分离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操作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嵌入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字体</a:t>
              </a: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打开 </a:t>
            </a:r>
            <a:r>
              <a:rPr lang="zh-CN" altLang="en-US" dirty="0">
                <a:solidFill>
                  <a:srgbClr val="0D81E1"/>
                </a:solidFill>
              </a:rPr>
              <a:t>“模拟练习”文件目录，选择“</a:t>
            </a:r>
            <a:r>
              <a:rPr lang="en-US" altLang="zh-CN" dirty="0">
                <a:solidFill>
                  <a:srgbClr val="0D81E1"/>
                </a:solidFill>
              </a:rPr>
              <a:t>Lesson10”&gt;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“complete”&gt;“10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（“</a:t>
            </a:r>
            <a:r>
              <a:rPr lang="en-US" altLang="zh-CN" dirty="0">
                <a:solidFill>
                  <a:srgbClr val="0D81E1"/>
                </a:solidFill>
              </a:rPr>
              <a:t>10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2015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，“</a:t>
            </a:r>
            <a:r>
              <a:rPr lang="en-US" altLang="zh-CN" dirty="0">
                <a:solidFill>
                  <a:srgbClr val="0D81E1"/>
                </a:solidFill>
              </a:rPr>
              <a:t>10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CS6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）文件进行浏览播放，根据上述知识点，做一个类似的课件。课件资料已完整提供，保存在光盘目录“模拟练习</a:t>
            </a:r>
            <a:r>
              <a:rPr lang="en-US" altLang="zh-CN" dirty="0">
                <a:solidFill>
                  <a:srgbClr val="0D81E1"/>
                </a:solidFill>
              </a:rPr>
              <a:t>&gt;Lesson10”</a:t>
            </a:r>
            <a:r>
              <a:rPr lang="zh-CN" altLang="en-US" dirty="0">
                <a:solidFill>
                  <a:srgbClr val="0D81E1"/>
                </a:solidFill>
              </a:rPr>
              <a:t>中，或者从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网站下载相关资源。        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0D81E1"/>
                </a:solidFill>
              </a:rPr>
              <a:t> </a:t>
            </a:r>
            <a:r>
              <a:rPr lang="en-US" altLang="zh-CN" dirty="0" smtClean="0">
                <a:solidFill>
                  <a:srgbClr val="0D81E1"/>
                </a:solidFill>
              </a:rPr>
              <a:t>       </a:t>
            </a:r>
            <a:r>
              <a:rPr lang="zh-CN" altLang="en-US" dirty="0" smtClean="0">
                <a:solidFill>
                  <a:srgbClr val="0D81E1"/>
                </a:solidFill>
              </a:rPr>
              <a:t>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1</a:t>
            </a:r>
            <a:r>
              <a:rPr lang="zh-CN" altLang="en-US" dirty="0">
                <a:solidFill>
                  <a:srgbClr val="0D81E1"/>
                </a:solidFill>
              </a:rPr>
              <a:t>：掌握添加静态文本、动态文本、输入文本和</a:t>
            </a:r>
            <a:r>
              <a:rPr lang="en-US" altLang="zh-CN" dirty="0">
                <a:solidFill>
                  <a:srgbClr val="0D81E1"/>
                </a:solidFill>
              </a:rPr>
              <a:t>TLF</a:t>
            </a:r>
            <a:r>
              <a:rPr lang="zh-CN" altLang="en-US" dirty="0">
                <a:solidFill>
                  <a:srgbClr val="0D81E1"/>
                </a:solidFill>
              </a:rPr>
              <a:t>文本的方法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2</a:t>
            </a:r>
            <a:r>
              <a:rPr lang="zh-CN" altLang="en-US" dirty="0">
                <a:solidFill>
                  <a:srgbClr val="0D81E1"/>
                </a:solidFill>
              </a:rPr>
              <a:t>：学会在影片剪辑元件中制作各种图片效果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3</a:t>
            </a:r>
            <a:r>
              <a:rPr lang="zh-CN" altLang="en-US" dirty="0">
                <a:solidFill>
                  <a:srgbClr val="0D81E1"/>
                </a:solidFill>
              </a:rPr>
              <a:t>：掌握使用代码片段面板来实现交互效果的方法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endParaRPr lang="en-US" altLang="zh-CN" dirty="0" smtClean="0">
              <a:solidFill>
                <a:srgbClr val="0D81E1"/>
              </a:solidFill>
            </a:endParaRPr>
          </a:p>
          <a:p>
            <a:pPr algn="ctr" eaLnBrk="1" hangingPunct="1"/>
            <a:r>
              <a:rPr lang="zh-CN" altLang="zh-CN" sz="2800" b="1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自主</a:t>
            </a: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创意</a:t>
            </a: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  <a:latin typeface="黑体" pitchFamily="49" charset="-122"/>
              </a:rPr>
              <a:t>    自主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设计一个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Animate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动画，应用本章所学习的创建各类文本的方法，设置文本的相关属性，学习在影片剪辑元件中制作各种图片效果，掌握创建超链接的方法以及使用代码片段实现一些交互效果等知识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42165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“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静态文本”、“动态文本”、“输入文本”和“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文本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”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         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分别是什么？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marL="457200" indent="-457200">
              <a:buFontTx/>
              <a:buAutoNum type="arabicPeriod" startAt="2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  如何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进行“字体嵌入”操作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marL="457200" indent="-457200">
              <a:buAutoNum type="arabicPeriod" startAt="3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  在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Flash CS6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中，如何链接文本框、断开文本框的链接以及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重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 </a:t>
            </a: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       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新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链接文本框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en-US" altLang="zh-CN" dirty="0" smtClean="0">
              <a:ea typeface="宋体" charset="-122"/>
            </a:endParaRPr>
          </a:p>
          <a:p>
            <a:pPr marL="357188" indent="-357188">
              <a:buAutoNum type="arabicPeriod" startAt="4"/>
              <a:defRPr/>
            </a:pP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     如何</a:t>
            </a:r>
            <a:r>
              <a:rPr lang="zh-CN" altLang="en-US" dirty="0">
                <a:solidFill>
                  <a:srgbClr val="0D81E1"/>
                </a:solidFill>
                <a:ea typeface="宋体" charset="-122"/>
              </a:rPr>
              <a:t>给文本添加超链接</a:t>
            </a: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en-US" altLang="zh-CN" dirty="0" smtClean="0">
              <a:ea typeface="宋体" charset="-122"/>
            </a:endParaRPr>
          </a:p>
          <a:p>
            <a:pPr marL="357188" indent="-357188">
              <a:defRPr/>
            </a:pP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5</a:t>
            </a: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.         </a:t>
            </a: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如何</a:t>
            </a:r>
            <a:r>
              <a:rPr lang="zh-CN" altLang="en-US" dirty="0">
                <a:solidFill>
                  <a:srgbClr val="0D81E1"/>
                </a:solidFill>
                <a:ea typeface="宋体" charset="-122"/>
              </a:rPr>
              <a:t>利用代码片段加载外部文本？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．（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）静态文本：是一种普通的文本，仅仅用于输入需要显示的文字，在动画运行期间是不可以编辑修改的。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）动态文本：是一种特殊的文本，在动画运行期间可以通过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脚本进行编辑。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）输入文本：是一种特殊的文本，它接受用户在文本框中输入文本，用户输入的文本可以用于创建复杂的自定义交互。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（文本布局框架）文本：是一种强大的文本，与以前的传统文本相比，“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文本”支持更多丰富的文本布局功能和对文本属性的精细控制。“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文本”依赖于特定的外部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库，为了能正确地工作，在测试或者发布包含“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文本”的影片时，将随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文件创建额外的“文本布局”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SWZ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文件。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SWZ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文件是支持“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文本”的外部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库。虽然“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TLF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文本”功能强大，但是它无法用作遮罩。</a:t>
            </a:r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．在属性面板的“字符”栏中，单击“嵌入”按钮，也可以通过“文本”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字体嵌入”命令。在弹出的“字体嵌入”对话框中，设置相应的选项即可。</a:t>
            </a:r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94838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在舞台上拖动创建第一个文本框，单击文本框右下角的蓝色空白方框，光标将变成文本框的角图标，在第一个文本框的下方拖出第二个文本框。当释放鼠标时，第二个文本框将链接到第一个文本框后。第一个文本框和第二个文本框之间会出现蓝色的线条，代表两个文本框之间建立起链接关系。</a:t>
            </a:r>
          </a:p>
          <a:p>
            <a:pPr eaLnBrk="1" hangingPunct="1"/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   如果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想要断开链接，可以单击第一个文本框右下角的包含蓝色右箭头的方框，将鼠标移动到第二个文本框处，光标将会变成断开链接图标，单击第二个文本框，这样就可以断开从第一个文本框到第二个文本框的链接了。</a:t>
            </a:r>
          </a:p>
          <a:p>
            <a:pPr eaLnBrk="1" hangingPunct="1"/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   如果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想要重新链接，可以单击第一个文本框右下角的蓝色空白方框，将鼠标移动到第二个文本框处，光标将会变成链接图标，单击第二个文本框，这样就可以重新链接从第一个文本框到第二个文本框的链接了。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8270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．选择需要加超链接的文字，在属性面板中的“选项”栏中，输入链接，并在“目标”选项中选择一个选项，用来确定在哪里加载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Web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站点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．选择设置了实例名称的动态文本框，通过选择“窗口”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代码片断”命令打开“代码片断”面板。在该面板中打开“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加载和卸载”文件夹，双击“加载外部文本”选项。代码片段只是一个模板，此时需要再根据用户的需求来修改它。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78588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7556" y="44450"/>
            <a:ext cx="301255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CC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中添加文本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47848" y="838280"/>
            <a:ext cx="8688648" cy="129457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Lesson10/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91668" y="2457676"/>
            <a:ext cx="4396356" cy="26995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文件中已经创建好了相应的场景，通过动画中的“造纸术”、“司南”、“火药”和“活字印刷术”四个按钮可以跳转到场景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 rot="821725">
            <a:off x="5089010" y="2264787"/>
            <a:ext cx="4003568" cy="308529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使用</a:t>
            </a:r>
            <a:r>
              <a:rPr lang="en-US" altLang="zh-CN" dirty="0"/>
              <a:t>CS6</a:t>
            </a:r>
            <a:r>
              <a:rPr lang="zh-CN" altLang="en-US" dirty="0"/>
              <a:t>软件的读者本节学习请看</a:t>
            </a:r>
            <a:r>
              <a:rPr lang="en-US" altLang="zh-CN" dirty="0"/>
              <a:t>10.4</a:t>
            </a:r>
            <a:r>
              <a:rPr lang="zh-CN" altLang="en-US" dirty="0"/>
              <a:t>小节。使用</a:t>
            </a:r>
            <a:r>
              <a:rPr lang="en-US" altLang="zh-CN" dirty="0"/>
              <a:t>CC 2015</a:t>
            </a:r>
            <a:r>
              <a:rPr lang="zh-CN" altLang="en-US" dirty="0"/>
              <a:t>软件版本的读者请打开“</a:t>
            </a:r>
            <a:r>
              <a:rPr lang="en-US" altLang="zh-CN" dirty="0"/>
              <a:t>Lesson10/</a:t>
            </a:r>
            <a:r>
              <a:rPr lang="zh-CN" altLang="en-US" dirty="0"/>
              <a:t>范例</a:t>
            </a:r>
            <a:r>
              <a:rPr lang="en-US" altLang="zh-CN" dirty="0"/>
              <a:t>/start”</a:t>
            </a:r>
            <a:r>
              <a:rPr lang="zh-CN" altLang="en-US" dirty="0"/>
              <a:t>文件夹中的“</a:t>
            </a:r>
            <a:r>
              <a:rPr lang="en-US" altLang="zh-CN" dirty="0"/>
              <a:t>10</a:t>
            </a:r>
            <a:r>
              <a:rPr lang="zh-CN" altLang="en-US" dirty="0"/>
              <a:t>范例</a:t>
            </a:r>
            <a:r>
              <a:rPr lang="en-US" altLang="zh-CN" dirty="0"/>
              <a:t>start(CC 2015).</a:t>
            </a:r>
            <a:r>
              <a:rPr lang="en-US" altLang="zh-CN" dirty="0" err="1"/>
              <a:t>fla</a:t>
            </a:r>
            <a:r>
              <a:rPr lang="en-US" altLang="zh-CN" dirty="0"/>
              <a:t>”</a:t>
            </a:r>
            <a:r>
              <a:rPr lang="zh-CN" altLang="en-US" dirty="0"/>
              <a:t>文件。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536" y="764705"/>
            <a:ext cx="8136904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中，选择“标题”图层的第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帧，在工具面板中，选择“文本工具”。在属性面板中选择“静态文本”选项，设置系列为“华文行楷”，大小为“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，颜色为“深灰色”。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6909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添加标题文本</a:t>
            </a: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211960" y="2748653"/>
            <a:ext cx="4609645" cy="20485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．在舞台中单击鼠标，添加文本“四大发明”。使用“选择工具”选择文本“四大发明”，在属性面板中设置位置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2564904"/>
            <a:ext cx="2875915" cy="2656840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7825471" flipV="1">
            <a:off x="3335072" y="2347005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536" y="764705"/>
            <a:ext cx="8424862" cy="93610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．在属性面板中选择“滤镜”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添加滤镜”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投影”按钮，如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示，给标题文本添加投影效果，使字体看起来比较立体。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6909" y="44450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10.3.1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添加标题文本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1830064"/>
            <a:ext cx="3348938" cy="318311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5220072" y="1844824"/>
            <a:ext cx="3390356" cy="2994727"/>
          </a:xfrm>
          <a:prstGeom prst="rect">
            <a:avLst/>
          </a:prstGeom>
        </p:spPr>
      </p:pic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395536" y="5157192"/>
            <a:ext cx="8424862" cy="7920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4.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在属性面板中设置“投影”的模糊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，模糊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，距离为“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7083028" flipV="1">
            <a:off x="3526317" y="1873113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rot="18685212" flipV="1">
            <a:off x="4518848" y="4713345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152638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1729</TotalTime>
  <Words>8540</Words>
  <Application>Microsoft Office PowerPoint</Application>
  <PresentationFormat>全屏显示(4:3)</PresentationFormat>
  <Paragraphs>299</Paragraphs>
  <Slides>67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微软中国</cp:lastModifiedBy>
  <cp:revision>349</cp:revision>
  <dcterms:modified xsi:type="dcterms:W3CDTF">2017-11-28T03:07:46Z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</Properties>
</file>