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61" r:id="rId3"/>
    <p:sldId id="262" r:id="rId4"/>
    <p:sldId id="263" r:id="rId5"/>
    <p:sldId id="389" r:id="rId6"/>
    <p:sldId id="264" r:id="rId7"/>
    <p:sldId id="327" r:id="rId8"/>
    <p:sldId id="390" r:id="rId9"/>
    <p:sldId id="391" r:id="rId10"/>
    <p:sldId id="328" r:id="rId11"/>
    <p:sldId id="392" r:id="rId12"/>
    <p:sldId id="393" r:id="rId13"/>
    <p:sldId id="394" r:id="rId14"/>
    <p:sldId id="329" r:id="rId15"/>
    <p:sldId id="330" r:id="rId16"/>
    <p:sldId id="398" r:id="rId17"/>
    <p:sldId id="400" r:id="rId18"/>
    <p:sldId id="401" r:id="rId19"/>
    <p:sldId id="402" r:id="rId20"/>
    <p:sldId id="399" r:id="rId21"/>
    <p:sldId id="403" r:id="rId22"/>
    <p:sldId id="331" r:id="rId23"/>
    <p:sldId id="372" r:id="rId24"/>
    <p:sldId id="374" r:id="rId25"/>
    <p:sldId id="404" r:id="rId26"/>
    <p:sldId id="405" r:id="rId27"/>
    <p:sldId id="406" r:id="rId28"/>
    <p:sldId id="333" r:id="rId29"/>
    <p:sldId id="376" r:id="rId30"/>
    <p:sldId id="407" r:id="rId31"/>
    <p:sldId id="377" r:id="rId32"/>
    <p:sldId id="408" r:id="rId33"/>
    <p:sldId id="307" r:id="rId34"/>
    <p:sldId id="310" r:id="rId35"/>
    <p:sldId id="311" r:id="rId36"/>
    <p:sldId id="364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4" d="100"/>
          <a:sy n="44" d="100"/>
        </p:scale>
        <p:origin x="760" y="52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hyperlink" Target="http://nclass.infoepoch.net/" TargetMode="External"/><Relationship Id="rId15" Type="http://schemas.openxmlformats.org/officeDocument/2006/relationships/image" Target="../media/image3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001746"/>
                </a:solidFill>
              </a:rPr>
              <a:t>Adobe Animate  CC</a:t>
            </a:r>
            <a:br>
              <a:rPr lang="en-US" altLang="zh-CN" sz="2000" dirty="0">
                <a:solidFill>
                  <a:srgbClr val="001746"/>
                </a:solidFill>
              </a:rPr>
            </a:br>
            <a:r>
              <a:rPr lang="zh-CN" altLang="en-US" sz="1400" dirty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6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945" y="2962910"/>
            <a:ext cx="2062480" cy="993140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第十三章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634423" y="3197225"/>
            <a:ext cx="46466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25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Animate</a:t>
            </a:r>
            <a:r>
              <a:rPr lang="zh-CN" altLang="en-US" sz="2800" b="1" dirty="0">
                <a:solidFill>
                  <a:srgbClr val="125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动画的发布</a:t>
            </a:r>
            <a:endParaRPr lang="zh-CN" altLang="en-US" sz="2800" b="1" dirty="0">
              <a:solidFill>
                <a:srgbClr val="125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285" y="44450"/>
            <a:ext cx="20421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13.2 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Web发布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980440"/>
            <a:ext cx="4214495" cy="450723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 选择菜单“文件”&gt;“发布设置”，打开“发布设置”，或者直接单击“属性”检查器的“配置文件”栏中的“发布设置”按钮</a:t>
            </a:r>
            <a:endParaRPr lang="zh-CN"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</a:t>
            </a:r>
            <a:r>
              <a:rPr lang="zh-CN"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“HTML包装器”选项中，修改“输出名称”为“web发布”，修改“大小”设置为“百分比”，勾选“检测Flash版本”复选框，此时swf文件的显示效果会根据浏览器大小自动缩放</a:t>
            </a:r>
            <a:endParaRPr lang="zh-CN"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50" name="图片 5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48188" y="1151255"/>
            <a:ext cx="4416425" cy="2301240"/>
          </a:xfrm>
          <a:prstGeom prst="rect">
            <a:avLst/>
          </a:prstGeom>
        </p:spPr>
      </p:pic>
      <p:pic>
        <p:nvPicPr>
          <p:cNvPr id="49" name="图片 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8505" y="3965575"/>
            <a:ext cx="4362450" cy="10782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285" y="44450"/>
            <a:ext cx="20421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13.2 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Web发布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980440"/>
            <a:ext cx="8415655" cy="18510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在对话框的左侧选择“Flash（.swf）”格式，修改“输出名称”为“web发布”，确保勾选了“压缩影片”复选框，以减少文件尺寸和下载时间</a:t>
            </a:r>
            <a:endParaRPr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5. 单击“确定”按钮，保存发布设置，点击“发布”进行发布</a:t>
            </a:r>
            <a:endParaRPr lang="zh-CN"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53" name="图片 5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97418" y="3140393"/>
            <a:ext cx="4382135" cy="2587625"/>
          </a:xfrm>
          <a:prstGeom prst="rect">
            <a:avLst/>
          </a:prstGeom>
        </p:spPr>
      </p:pic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7202329" y="2745264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285" y="44450"/>
            <a:ext cx="20421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13.2 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Web发布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1123950"/>
            <a:ext cx="8415655" cy="111061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6.</a:t>
            </a:r>
            <a:r>
              <a:rPr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发布成功后，文件夹中会多出三个文件，在文件夹中点击运行“web发布.html”文件，在浏览器里打开该动画</a:t>
            </a:r>
            <a:endParaRPr lang="en-US"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7589679" y="2134394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0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0920" y="2713355"/>
            <a:ext cx="6755765" cy="25279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802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 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桌面发布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7205" y="1052830"/>
            <a:ext cx="8035290" cy="462788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为回放Animate中的内容提供了多种运行环境。Flash Player 是Animate在桌面浏览器上运行的环境；Adobe AIR 是另一个播放Animate内容的运行环境。Adobe AIR是一个跨操作系统的多屏幕运行器，其中AIR不需浏览器，可直接从桌面运行Animate。将其设为发布目标时，可设置为直接运行和安装该应用，也可将其设为待安装程序。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在菜单栏中,选择“文件&gt;打开”,在“打开文件”对话框中，选择选择Lesson13/范例/start/桌面发布文件夹的08模拟complete（CC 2017）.fla文件，并单击“打开”按钮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2150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发布桌面AIR应用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205023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1.选择菜单“文件”&gt;“发布设置”，打开“发布设置”，或者直接单击“属性”检查器的“配置文件”栏中的“发布设置”按钮。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在弹出的面板中，把“目标”选项设置为“AIR 23.0 for Desktop”，     在对话框的左侧选择“Flash（.swf）”格式，修改“输出名称”为“桌面发布”，点击“发布”按钮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" name="云形标注 8"/>
          <p:cNvSpPr/>
          <p:nvPr/>
        </p:nvSpPr>
        <p:spPr>
          <a:xfrm rot="821725">
            <a:off x="5013325" y="2446655"/>
            <a:ext cx="4001135" cy="405320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/>
              <a:t>注意：</a:t>
            </a:r>
            <a:r>
              <a:rPr lang="zh-CN" altLang="zh-CN" sz="1800" dirty="0"/>
              <a:t>“输出为”选项提供三种方式来创建AIR应用程序。AIR包创建一个独立于平台的AIR安装程序；Windows安装程序创建一个特定于平台的AIR安装程序；在没有安装或需要已经在桌面上的AIR运行时创建并运行嵌入式应用程序创建一个应用程序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  <p:pic>
        <p:nvPicPr>
          <p:cNvPr id="4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8010" y="3336925"/>
            <a:ext cx="4376420" cy="1517650"/>
          </a:xfrm>
          <a:prstGeom prst="rect">
            <a:avLst/>
          </a:prstGeom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3842280" y="3085628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2150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发布桌面AIR应用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450850" y="2059940"/>
            <a:ext cx="4649470" cy="205041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.在“AIR设置”面板中，选择“常规”&gt;“包括文件”，单击“+”按钮和“添加文件夹”按钮，将“按钮声.wav”、“背景音乐.mp3”和“视频”文件夹添加进去。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34000" y="645478"/>
            <a:ext cx="3214370" cy="5133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2150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发布桌面AIR应用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91770" y="725805"/>
            <a:ext cx="4649470" cy="51257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“AIR设置”面板中，选择“签名”&gt;“证书”&gt;“创建”。在“创建自签名的数字证书”面板中，设置“发布者名称”“组织单位”“组织名称”均为fx，设置“国家或地区”为“CH”，密码为“123456”，“另存为”设置为“lesson13/范例/start/桌面发布/桌面发布.p12”，如图13.14所示。设置完成后，点击“确定”按钮，返回“签名”页面，在下方“密码”选项中输入和创建证书同样的密码“123456”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6" name="图片 4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73015" y="1610995"/>
            <a:ext cx="3848100" cy="29692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2150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发布桌面AIR应用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66065" y="2084705"/>
            <a:ext cx="4649470" cy="17938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5.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在“AIR设置”面板中，选择“图标”，选择32x32的图标，然后点击文件夹图标，设置图标文件为“图片/图标.png”。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04155" y="725805"/>
            <a:ext cx="3502025" cy="5065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2150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发布桌面AIR应用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91770" y="725805"/>
            <a:ext cx="4649470" cy="51257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6.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在“AIR设置”面板中，选择“高级”，在最初的窗口设置，输入0 X字段和50的Y字段。应用程序启动时，它会出现从顶部50像素刷新到的左侧屏幕。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7.最后点击“发布”，发布完成后，运行生成的扩展名为AIR的文件，就可以像安装其它程序一样把作品安装到系统中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8.若未连接时间戳服务器，可能会出现提示，选择“禁用时间戳”即可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32" name="图片 3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2995" y="899160"/>
            <a:ext cx="4140200" cy="2616200"/>
          </a:xfrm>
          <a:prstGeom prst="rect">
            <a:avLst/>
          </a:prstGeom>
        </p:spPr>
      </p:pic>
      <p:pic>
        <p:nvPicPr>
          <p:cNvPr id="2" name="图片 3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3100" y="3748723"/>
            <a:ext cx="1894840" cy="16186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73253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安装Adobe AIR软件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05" y="875030"/>
            <a:ext cx="8424545" cy="180975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1.在“Lesson13/范例/start/桌面发布”文件夹中，此时会出现“桌面发布.air”、“桌面发布.p12”、“桌面发布.swf”、“桌面发布.app.xml”四个文件。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双击“桌面发布.air”，安装桌面应用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" name="云形标注 8"/>
          <p:cNvSpPr/>
          <p:nvPr/>
        </p:nvSpPr>
        <p:spPr>
          <a:xfrm rot="821725">
            <a:off x="5193030" y="2218690"/>
            <a:ext cx="4001135" cy="315785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/>
              <a:t>注意：</a:t>
            </a:r>
            <a:r>
              <a:rPr lang="zh-CN" altLang="zh-CN" sz="1800" dirty="0"/>
              <a:t>由于之前使用了自行设计的签名证书来创建AIR安装包，因此Adobe会警告这是一个未知不可信任的开发程序，可能存在潜在的安全威胁,直接单击“安装”即可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4651270" y="2678593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8235" y="2814003"/>
            <a:ext cx="3390900" cy="2748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7171" name="组合 14"/>
          <p:cNvGrpSpPr/>
          <p:nvPr/>
        </p:nvGrpSpPr>
        <p:grpSpPr bwMode="auto">
          <a:xfrm>
            <a:off x="509588" y="181641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8130" y="1948180"/>
            <a:ext cx="272351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了解文件的测试和发布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3" name="组合 14"/>
          <p:cNvGrpSpPr/>
          <p:nvPr/>
        </p:nvGrpSpPr>
        <p:grpSpPr bwMode="auto">
          <a:xfrm>
            <a:off x="509588" y="1051878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178878"/>
            <a:ext cx="2011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修改文件发布设置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5" name="组合 14"/>
          <p:cNvGrpSpPr/>
          <p:nvPr/>
        </p:nvGrpSpPr>
        <p:grpSpPr bwMode="auto">
          <a:xfrm>
            <a:off x="509588" y="2638425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6" name="组合 14"/>
          <p:cNvGrpSpPr/>
          <p:nvPr/>
        </p:nvGrpSpPr>
        <p:grpSpPr bwMode="auto">
          <a:xfrm>
            <a:off x="509588" y="3439795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2743200"/>
            <a:ext cx="152527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创建Web发布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47813" y="3587433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创建桌面发布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组合 14"/>
          <p:cNvGrpSpPr/>
          <p:nvPr/>
        </p:nvGrpSpPr>
        <p:grpSpPr bwMode="auto">
          <a:xfrm>
            <a:off x="493078" y="4272280"/>
            <a:ext cx="7548562" cy="676909"/>
            <a:chOff x="623888" y="0"/>
            <a:chExt cx="8436883" cy="958723"/>
          </a:xfrm>
        </p:grpSpPr>
        <p:sp>
          <p:nvSpPr>
            <p:cNvPr id="5" name="直角三角形 4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6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14"/>
          <p:cNvGrpSpPr/>
          <p:nvPr/>
        </p:nvGrpSpPr>
        <p:grpSpPr bwMode="auto">
          <a:xfrm>
            <a:off x="493078" y="5073650"/>
            <a:ext cx="7548562" cy="676909"/>
            <a:chOff x="623888" y="0"/>
            <a:chExt cx="8436883" cy="958723"/>
          </a:xfrm>
        </p:grpSpPr>
        <p:sp>
          <p:nvSpPr>
            <p:cNvPr id="13" name="直角三角形 12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6" name="任意多边形 15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6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531303" y="4377055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创建移动发布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31303" y="5221288"/>
            <a:ext cx="50279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使用AIR Debug Launcher中模拟调试手机响应情况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73253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安装Adobe AIR软件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05" y="946785"/>
            <a:ext cx="8424545" cy="10515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.安装后，程序将会自动运行，此时桌面将会出现应用程序的图标，双击该图标也可运行程序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0" name="图片 4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36015" y="2908300"/>
            <a:ext cx="1099185" cy="1337310"/>
          </a:xfrm>
          <a:prstGeom prst="rect">
            <a:avLst/>
          </a:prstGeom>
        </p:spPr>
      </p:pic>
      <p:pic>
        <p:nvPicPr>
          <p:cNvPr id="22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5975" y="2275205"/>
            <a:ext cx="4171950" cy="33070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7784" y="116632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18465" y="1024255"/>
            <a:ext cx="8307070" cy="490156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 eaLnBrk="1" latinLnBrk="0" hangingPunct="1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Animate可以为Apple iPhone、iTouch或iPad这样的移动电话或移动设备开发和发布内容。下面我们以华为（HuaWei）C8813智能手机为例学习发布到Android手机，其它移动设备的发布可大致按这个原理和步骤进行。 在向手机发布应用程序前，请先下载安装手机AIR运行程序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latinLnBrk="0" hangingPunct="1">
              <a:lnSpc>
                <a:spcPct val="1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提示：为移动设备发布影片时，必须先要考虑移动设备适合的环境，然后根据不同环境进行创建。在Animate中可以选择“文件”&gt;“新建”，选择自己将要创建的文件类型。在这些类型中可以选择Flash Lite文档，它是主要针对移动设备的Flash Player的缩略版本；也可以选择iPhone文档，它是主要专用于创建iPhone、iTouch或iPad上的应用程序；或者选择Adobe Device Central，它是单独的程序，允许浏览各种不同设备及其需求。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219424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在菜单栏中,选择“文件&gt;打开”,在“打开文件”对话框中，选择选择Lesson13/范例/start/移动发布文件夹的yd.fla文件（文件名用英文命名以便顺利发布到Android手机 ），并单击“打开”按钮。在文档“属性”面板中，设置“目标”为“AIR 23.0 for Android”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3485240" y="297436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云形标注 8"/>
          <p:cNvSpPr/>
          <p:nvPr/>
        </p:nvSpPr>
        <p:spPr>
          <a:xfrm rot="821725">
            <a:off x="4629005" y="2792462"/>
            <a:ext cx="3902148" cy="287646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注意：使用Flash CC 2015软件版本的读者请打开“Lesson13/范例/start/移动发布”文件夹中的“yd.fla”文件。</a:t>
            </a:r>
            <a:endParaRPr lang="zh-CN" altLang="zh-CN" sz="2000" dirty="0"/>
          </a:p>
        </p:txBody>
      </p:sp>
      <p:pic>
        <p:nvPicPr>
          <p:cNvPr id="15" name="图片 1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605" y="3462020"/>
            <a:ext cx="3780155" cy="21837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05" y="875030"/>
            <a:ext cx="4027170" cy="20751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点击“发布设置”，在弹出的面板中点击“发布”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3.在弹出的“AIR for Android设置”面板中点击证书后面的“创建”按钮创建证书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16" name="图片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45025" y="659765"/>
            <a:ext cx="4238625" cy="5253990"/>
          </a:xfrm>
          <a:prstGeom prst="rect">
            <a:avLst/>
          </a:prstGeom>
        </p:spPr>
      </p:pic>
      <p:pic>
        <p:nvPicPr>
          <p:cNvPr id="17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3101975"/>
            <a:ext cx="3147695" cy="266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云形标注 8"/>
          <p:cNvSpPr/>
          <p:nvPr/>
        </p:nvSpPr>
        <p:spPr>
          <a:xfrm>
            <a:off x="1383665" y="976630"/>
            <a:ext cx="6377305" cy="451866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>
              <a:defRPr/>
            </a:pPr>
            <a:r>
              <a:rPr lang="zh-CN" altLang="zh-CN" sz="2000" dirty="0"/>
              <a:t>提示：证书创建操作过程同桌面发布相同。随后对“常规”“图标”“权限”“语言”等选项根据自己需要进行相应设置。（在“常规”选项中“输出文件”的名称和“应用程序”的名称不能相同；在发布目录文件夹中如已存在apk文件，“输出文件”的名称最好用已有apk文件名称）。</a:t>
            </a:r>
            <a:endParaRPr lang="zh-CN" altLang="zh-CN" sz="2000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506095" y="948690"/>
            <a:ext cx="8248650" cy="180530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 把华为（HuaWei）C8813智能手机连接到电脑，在手机上选择“手机设置”&gt;“开发人员选项”，然后打开“USB调试”。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5. 此时在“AIR for Android设置”中的“部署”面板中会出现手机的“设备序列号”，如图12.27所示。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11" name="图片 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2455" y="2816225"/>
            <a:ext cx="1706880" cy="30391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图片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5890" y="2816225"/>
            <a:ext cx="2081530" cy="3123565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110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13.4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 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654685" y="2040890"/>
            <a:ext cx="4547235" cy="219329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6. 参照图12.34的参数进行设置完毕后，点击“发布”按钮。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7. 发布完成后，手机会打开已安装的程序，并且在手机里生成了应用程序图标。程序运行界面如图所示。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14" name="图片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28030" y="1186180"/>
            <a:ext cx="2527935" cy="4485640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3375" y="47625"/>
            <a:ext cx="262064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13.5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其他发布选项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559435" y="2156460"/>
            <a:ext cx="8024495" cy="180086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通过上述操作步骤，了解了Web发布、桌面发布和移动发布三种常用的发布方式。在Animate中，还有其他几种发布方式可以根据需要选择。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85178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13.5.1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创建放映文件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53060" y="1513840"/>
            <a:ext cx="4180840" cy="33369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可以把案例另存为放映文件，这是一个独立的应用程序，包括播放案例所需的所有文件。放映文件可以在任何环境中播放影片，但是数据较大。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择“文件”&gt;“发布设置”，在右侧“其他格式”中，可根据自身平台选择放映文件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2" name="图片 4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48860" y="856298"/>
            <a:ext cx="3888740" cy="48736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85178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13.5.1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创建放映文件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云形标注 8"/>
          <p:cNvSpPr/>
          <p:nvPr/>
        </p:nvSpPr>
        <p:spPr>
          <a:xfrm>
            <a:off x="588645" y="884555"/>
            <a:ext cx="8042275" cy="461073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>
              <a:defRPr/>
            </a:pPr>
            <a:r>
              <a:rPr lang="zh-CN" altLang="zh-CN" sz="2000" dirty="0"/>
              <a:t>提示1：若案例包括“TLF文本”，则创建放映文件必须合并“文本布局SWF”到该文件。“文本布局SWF”包含支持新“TLF文本”引擎所需的代码。</a:t>
            </a:r>
            <a:endParaRPr lang="zh-CN" altLang="zh-CN" sz="2000" dirty="0"/>
          </a:p>
          <a:p>
            <a:pPr>
              <a:defRPr/>
            </a:pPr>
            <a:r>
              <a:rPr lang="zh-CN" altLang="zh-CN" sz="2000" dirty="0"/>
              <a:t>提示2：Windows放映文件和Mac放映文件的扩展名分别是“.exe”和“.app”，直接双击Windows放映文件和Mac放映文件就能直接放映，也可以通过向CD或DVD之类的媒体来共享放映文件，也可以使用这些发布方法来结束自己创建的任何Animate项目。</a:t>
            </a:r>
            <a:endParaRPr lang="zh-CN" altLang="zh-CN" sz="2000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502603" y="760095"/>
            <a:ext cx="8137525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一共有三个范例，用于分别展示如何创建Web发布、桌面发布、移动发布。在本章中我们采用第八章的范例模拟以及提供的“yd”文件来进行课件的测试和发布。通过本章学习，将学习到三种不同的测试发布方法，了解发布设置等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zh-CN" altLang="zh-CN" sz="2000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" name="图片 2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03070" y="2390140"/>
            <a:ext cx="5349240" cy="32423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85178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13.5.2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其他发布格式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43535" y="824230"/>
            <a:ext cx="5161280" cy="500570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一般情况下，Animate默认的是为项目创建一个SWF文件和一个HTML文件。但是也可以进行更改，将案例中的某一帧的图像另存起来，并在没有Flash Player的计算机上播放它；也可以把影片中的帧导出成GIF,JPEG或PNG的格式 。</a:t>
            </a:r>
            <a:endParaRPr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  <a:defRPr/>
            </a:pP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文件”&gt;“发布设置”，在右侧“其他格式”中，根据要求选择其他的格式。选择“文件”&gt;“发布”，Animate将会自动把发布的影片发布到包含Animate文档的文件夹，此时文件夹将多了GIF、PNC和JPEG这三个文件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3" name="图片 4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53785" y="1079500"/>
            <a:ext cx="2428240" cy="44945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85178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13.5.3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清除发布缓存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731260" y="898525"/>
            <a:ext cx="5161280" cy="272923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测试影片时，Animate将会把过程中所有字体和声音的压缩副本置入发布缓存中，可以通过选择菜单“控制”&gt;“清除发布缓存”来清除这些缓存；也可以选择菜单“控制”&gt;“清除发布缓存并测试影片”，在清除缓存后再次测试影片</a:t>
            </a:r>
            <a:r>
              <a:rPr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4" name="图片 4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4650" y="1162685"/>
            <a:ext cx="3235960" cy="4037965"/>
          </a:xfrm>
          <a:prstGeom prst="rect">
            <a:avLst/>
          </a:prstGeom>
        </p:spPr>
      </p:pic>
      <p:sp>
        <p:nvSpPr>
          <p:cNvPr id="7" name="云形标注 8"/>
          <p:cNvSpPr/>
          <p:nvPr/>
        </p:nvSpPr>
        <p:spPr>
          <a:xfrm rot="1080000">
            <a:off x="3868420" y="3524885"/>
            <a:ext cx="5220335" cy="249428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>
              <a:defRPr/>
            </a:pPr>
            <a:r>
              <a:rPr lang="zh-CN" altLang="zh-CN" sz="2000" dirty="0"/>
              <a:t>提示：若没有清除缓存，则在再次测试影片时，若字体和声音没有改变，Animate将会已缓存的内容加速SWF文件的导出过程。</a:t>
            </a:r>
            <a:endParaRPr lang="zh-CN" altLang="zh-CN" sz="2000" dirty="0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/>
          <p:nvPr/>
        </p:nvGrpSpPr>
        <p:grpSpPr bwMode="auto">
          <a:xfrm>
            <a:off x="146380" y="690563"/>
            <a:ext cx="8817900" cy="5114925"/>
            <a:chOff x="-280" y="-2"/>
            <a:chExt cx="13888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280" y="1382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lvl="1" eaLnBrk="1" latinLnBrk="0" hangingPunct="1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Animate课件的测试与发布</a:t>
              </a: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lvl="1" eaLnBrk="1" latinLnBrk="0" hangingPunct="1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发布设置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latinLnBrk="0" hangingPunct="1">
                <a:lnSpc>
                  <a:spcPct val="200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手机设备应用发布</a:t>
              </a: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panose="020B0604020202020204" pitchFamily="34" charset="0"/>
                <a:buChar char="•"/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9067" y="1609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latinLnBrk="0" hangingPunct="1">
                <a:lnSpc>
                  <a:spcPct val="3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导出QuickTime</a:t>
              </a: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eaLnBrk="1" latinLnBrk="0" hangingPunct="1">
                <a:lnSpc>
                  <a:spcPct val="3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帧的播放和定位  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635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Adobe AIR 应用的发布 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导出图像和图形 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导出视频和声音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</a:t>
            </a:r>
            <a:r>
              <a:rPr>
                <a:solidFill>
                  <a:srgbClr val="0D81E1"/>
                </a:solidFill>
              </a:rPr>
              <a:t>打开 “Lesson13&gt; “模拟”&gt; Complete文件夹的“10模拟complete（CC 2017）.fla”，根据本章所学知识，进行自定义发布（使用Flash CS6和Flash CC 2015版本的请打开对应的模拟练习案例，使用Flash CC 2014、Animate CC 2016软件的可打开Flash CC 2015案例文件）。模拟练习资料已完整提供，请登录http:// nclass.infoepoch.net网站下载。</a:t>
            </a:r>
            <a:endParaRPr>
              <a:solidFill>
                <a:srgbClr val="0D81E1"/>
              </a:solidFill>
            </a:endParaRPr>
          </a:p>
          <a:p>
            <a:pPr eaLnBrk="1" hangingPunct="1"/>
            <a:endParaRPr lang="en-US" altLang="zh-CN" dirty="0">
              <a:solidFill>
                <a:srgbClr val="0D81E1"/>
              </a:solidFill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自主创意</a:t>
            </a:r>
            <a:endParaRPr lang="zh-CN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  <a:latin typeface="黑体" panose="02010609060101010101" pitchFamily="49" charset="-122"/>
              </a:rPr>
              <a:t>    自主创造出一个场景，应用本章所学习知识，制作生动形象的动画或者动画课件。你也可以把自己完成的作品上传到课程网站进行交流。</a:t>
            </a:r>
            <a:endParaRPr lang="zh-CN" altLang="en-US" dirty="0">
              <a:solidFill>
                <a:srgbClr val="0D81E1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4030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latinLnBrk="0" hangingPunct="1">
              <a:lnSpc>
                <a:spcPct val="20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本章主要讲了那几种发布方法？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marL="457200" indent="-457200" eaLnBrk="1" latinLnBrk="0" hangingPunct="1">
              <a:lnSpc>
                <a:spcPct val="20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桌面发布的好处？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marL="457200" indent="-457200" eaLnBrk="1" latinLnBrk="0" hangingPunct="1">
              <a:lnSpc>
                <a:spcPct val="20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什么是放映文件？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algn="ctr">
              <a:defRPr/>
            </a:pP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7505" indent="-357505">
              <a:defRPr/>
            </a:pPr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1．Web发布、桌面发布和移动发布，三种发布方法。</a:t>
            </a:r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2．Adobe AIR 是另一个播放Animate内容的运行环境。Adobe AIR是一个跨操作系统的多屏幕运行器，其中AIR不需浏览器，可直接从桌面运行Animate。将其设为发布目标时，可设置为直接运行和安装该应用，也可将其设为待安装程序。</a:t>
            </a:r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3．放映文件是一个独立的应用程序，包括不需要浏览器的情况下播放影片的全部信息，所以谁没有Flash Player或谁没有当前版本的人可以观看的电影。</a:t>
            </a:r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4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3740" y="1086485"/>
            <a:ext cx="5274310" cy="4180840"/>
          </a:xfrm>
          <a:prstGeom prst="rect">
            <a:avLst/>
          </a:prstGeom>
        </p:spPr>
      </p:pic>
      <p:pic>
        <p:nvPicPr>
          <p:cNvPr id="18" name="图片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38265" y="1338898"/>
            <a:ext cx="2152650" cy="3819525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50825" y="1557655"/>
            <a:ext cx="8677275" cy="363791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sz="20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双击Lesson13/范例/Complete/Web发布文件夹的“web发布.html”进行播放，该网页是“08范例complete（CS6）.fla”文件的Web发布形式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关闭网页。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双击Lesson13/范例/Complete/桌面发布文件夹的“桌面发布.air”进行软件安装播放，安装完成后程序自动运行播放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关闭程序。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3.双击Lesson13/范例/Complete/移动发布文件夹的“web发布.html”进行播放，该网页是“08范例complete（CS6）.fla”文件的Web发布形式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关闭网页。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85623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2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2100" y="2780348"/>
            <a:ext cx="5274310" cy="31959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5400" y="31750"/>
            <a:ext cx="274447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13.1.1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预览Web发布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可以用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Lesson13/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/start/Web发布”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08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中”即可预览动画效果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075238" y="2698750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CS6</a:t>
            </a:r>
            <a:r>
              <a:rPr lang="zh-CN" altLang="en-US" sz="1800" dirty="0"/>
              <a:t>软件的读者请</a:t>
            </a:r>
            <a:r>
              <a:rPr sz="1800"/>
              <a:t>选择08范例complete（CS6）.fla)文件</a:t>
            </a:r>
            <a:r>
              <a:rPr lang="zh-CN" altLang="en-US" sz="1800" dirty="0"/>
              <a:t>；</a:t>
            </a:r>
            <a:endParaRPr lang="zh-CN" altLang="en-US" sz="1800" dirty="0"/>
          </a:p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CC 2015</a:t>
            </a:r>
            <a:r>
              <a:rPr lang="zh-CN" altLang="en-US" sz="1800" dirty="0"/>
              <a:t>软件版本的读者请</a:t>
            </a:r>
            <a:r>
              <a:rPr sz="1800"/>
              <a:t>选择08范例complete（CC 2015）.fla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1535" y="2654300"/>
            <a:ext cx="4023995" cy="31896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5400" y="31750"/>
            <a:ext cx="278257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13.1.2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预览桌面发布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930"/>
            <a:ext cx="8582025" cy="19786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可以用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Lesson13/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/start/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桌面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发布”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08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模拟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中”即可预览动画效果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075238" y="2698750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CS6</a:t>
            </a:r>
            <a:r>
              <a:rPr lang="zh-CN" altLang="en-US" sz="1800" dirty="0"/>
              <a:t>软件的读者请</a:t>
            </a:r>
            <a:r>
              <a:rPr sz="1800"/>
              <a:t>选择08模拟complete（CS6）.fla)文件</a:t>
            </a:r>
            <a:r>
              <a:rPr lang="zh-CN" altLang="en-US" sz="1800" dirty="0"/>
              <a:t>；</a:t>
            </a:r>
            <a:endParaRPr lang="zh-CN" altLang="en-US" sz="1800" dirty="0"/>
          </a:p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CC 2015</a:t>
            </a:r>
            <a:r>
              <a:rPr lang="zh-CN" altLang="en-US" sz="1800" dirty="0"/>
              <a:t>软件版本的读者请</a:t>
            </a:r>
            <a:r>
              <a:rPr sz="1800"/>
              <a:t>选择08模拟complete（CC 2015）.fla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78257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13.1.3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预览移动发布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048635" y="910590"/>
            <a:ext cx="5952490" cy="26517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可以用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Lesson13/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/start/移动发布”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中”即可预览动画效果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028883" y="3254375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CS6</a:t>
            </a:r>
            <a:r>
              <a:rPr lang="zh-CN" altLang="en-US" sz="1800" dirty="0"/>
              <a:t>软件的读者请</a:t>
            </a:r>
            <a:r>
              <a:rPr sz="1800"/>
              <a:t>选择</a:t>
            </a:r>
            <a:r>
              <a:rPr lang="en-US" sz="1800"/>
              <a:t>10</a:t>
            </a:r>
            <a:r>
              <a:rPr sz="1800"/>
              <a:t>范例complete（CS6）.fla)文件</a:t>
            </a:r>
            <a:r>
              <a:rPr lang="zh-CN" altLang="en-US" sz="1800" dirty="0"/>
              <a:t>；</a:t>
            </a:r>
            <a:endParaRPr lang="zh-CN" altLang="en-US" sz="1800" dirty="0"/>
          </a:p>
          <a:p>
            <a:pPr>
              <a:defRPr/>
            </a:pPr>
            <a:r>
              <a:rPr lang="zh-CN" altLang="en-US" sz="1800" dirty="0"/>
              <a:t>使用</a:t>
            </a:r>
            <a:r>
              <a:rPr lang="en-US" altLang="zh-CN" sz="1800" dirty="0"/>
              <a:t>CC 2015</a:t>
            </a:r>
            <a:r>
              <a:rPr lang="zh-CN" altLang="en-US" sz="1800" dirty="0"/>
              <a:t>软件版本的读者请</a:t>
            </a:r>
            <a:r>
              <a:rPr sz="1800"/>
              <a:t>选择</a:t>
            </a:r>
            <a:r>
              <a:rPr lang="en-US" sz="1800"/>
              <a:t>10</a:t>
            </a:r>
            <a:r>
              <a:rPr sz="1800"/>
              <a:t>范例complete（CC 2015）.fla</a:t>
            </a:r>
            <a:r>
              <a:rPr lang="zh-CN" altLang="en-US" sz="1800" dirty="0"/>
              <a:t>。</a:t>
            </a:r>
            <a:endParaRPr lang="zh-CN" altLang="zh-CN" sz="1800" dirty="0"/>
          </a:p>
        </p:txBody>
      </p:sp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875" y="910590"/>
            <a:ext cx="2446020" cy="4340225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285" y="44450"/>
            <a:ext cx="204216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13.2  </a:t>
            </a:r>
            <a:r>
              <a:rPr sz="2400" dirty="0">
                <a:solidFill>
                  <a:schemeClr val="accent1">
                    <a:lumMod val="50000"/>
                  </a:schemeClr>
                </a:solidFill>
              </a:rPr>
              <a:t>Web发布</a:t>
            </a:r>
            <a:endParaRPr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930"/>
            <a:ext cx="8582025" cy="141859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sz="200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在菜单栏中,选择“文件&gt;打开”,在“打开文件”对话框中，选择选择Lesson13/范例/start/Web发布文件夹的08范例complete（CC 2017）.fla文件，并单击“打开”按钮</a:t>
            </a:r>
            <a:endParaRPr lang="zh-CN" sz="200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37335" y="2440940"/>
            <a:ext cx="5509260" cy="3446145"/>
          </a:xfrm>
          <a:prstGeom prst="rect">
            <a:avLst/>
          </a:prstGeom>
        </p:spPr>
      </p:pic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8072279" y="228234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ARTICULATE_SLIDE_THUMBNAIL_REFRESH" val="1"/>
</p:tagLst>
</file>

<file path=ppt/tags/tag10.xml><?xml version="1.0" encoding="utf-8"?>
<p:tagLst xmlns:p="http://schemas.openxmlformats.org/presentationml/2006/main">
  <p:tag name="ARTICULATE_SLIDE_THUMBNAIL_REFRESH" val="1"/>
</p:tagLst>
</file>

<file path=ppt/tags/tag11.xml><?xml version="1.0" encoding="utf-8"?>
<p:tagLst xmlns:p="http://schemas.openxmlformats.org/presentationml/2006/main">
  <p:tag name="ARTICULATE_SLIDE_THUMBNAIL_REFRESH" val="1"/>
</p:tagLst>
</file>

<file path=ppt/tags/tag12.xml><?xml version="1.0" encoding="utf-8"?>
<p:tagLst xmlns:p="http://schemas.openxmlformats.org/presentationml/2006/main">
  <p:tag name="ARTICULATE_SLIDE_THUMBNAIL_REFRESH" val="1"/>
</p:tagLst>
</file>

<file path=ppt/tags/tag13.xml><?xml version="1.0" encoding="utf-8"?>
<p:tagLst xmlns:p="http://schemas.openxmlformats.org/presentationml/2006/main">
  <p:tag name="ARTICULATE_SLIDE_THUMBNAIL_REFRESH" val="1"/>
</p:tagLst>
</file>

<file path=ppt/tags/tag14.xml><?xml version="1.0" encoding="utf-8"?>
<p:tagLst xmlns:p="http://schemas.openxmlformats.org/presentationml/2006/main">
  <p:tag name="ARTICULATE_SLIDE_THUMBNAIL_REFRESH" val="1"/>
</p:tagLst>
</file>

<file path=ppt/tags/tag15.xml><?xml version="1.0" encoding="utf-8"?>
<p:tagLst xmlns:p="http://schemas.openxmlformats.org/presentationml/2006/main">
  <p:tag name="ARTICULATE_SLIDE_THUMBNAIL_REFRESH" val="1"/>
</p:tagLst>
</file>

<file path=ppt/tags/tag16.xml><?xml version="1.0" encoding="utf-8"?>
<p:tagLst xmlns:p="http://schemas.openxmlformats.org/presentationml/2006/main">
  <p:tag name="ARTICULATE_SLIDE_THUMBNAIL_REFRESH" val="1"/>
</p:tagLst>
</file>

<file path=ppt/tags/tag17.xml><?xml version="1.0" encoding="utf-8"?>
<p:tagLst xmlns:p="http://schemas.openxmlformats.org/presentationml/2006/main">
  <p:tag name="ARTICULATE_SLIDE_THUMBNAIL_REFRESH" val="1"/>
</p:tagLst>
</file>

<file path=ppt/tags/tag18.xml><?xml version="1.0" encoding="utf-8"?>
<p:tagLst xmlns:p="http://schemas.openxmlformats.org/presentationml/2006/main">
  <p:tag name="ARTICULATE_SLIDE_THUMBNAIL_REFRESH" val="1"/>
</p:tagLst>
</file>

<file path=ppt/tags/tag19.xml><?xml version="1.0" encoding="utf-8"?>
<p:tagLst xmlns:p="http://schemas.openxmlformats.org/presentationml/2006/main">
  <p:tag name="ARTICULATE_SLIDE_THUMBNAIL_REFRESH" val="1"/>
</p:tagLst>
</file>

<file path=ppt/tags/tag2.xml><?xml version="1.0" encoding="utf-8"?>
<p:tagLst xmlns:p="http://schemas.openxmlformats.org/presentationml/2006/main">
  <p:tag name="ARTICULATE_SLIDE_THUMBNAIL_REFRESH" val="1"/>
</p:tagLst>
</file>

<file path=ppt/tags/tag20.xml><?xml version="1.0" encoding="utf-8"?>
<p:tagLst xmlns:p="http://schemas.openxmlformats.org/presentationml/2006/main">
  <p:tag name="ARTICULATE_SLIDE_THUMBNAIL_REFRESH" val="1"/>
</p:tagLst>
</file>

<file path=ppt/tags/tag21.xml><?xml version="1.0" encoding="utf-8"?>
<p:tagLst xmlns:p="http://schemas.openxmlformats.org/presentationml/2006/main">
  <p:tag name="ARTICULATE_SLIDE_THUMBNAIL_REFRESH" val="1"/>
</p:tagLst>
</file>

<file path=ppt/tags/tag22.xml><?xml version="1.0" encoding="utf-8"?>
<p:tagLst xmlns:p="http://schemas.openxmlformats.org/presentationml/2006/main">
  <p:tag name="ARTICULATE_SLIDE_THUMBNAIL_REFRESH" val="1"/>
</p:tagLst>
</file>

<file path=ppt/tags/tag23.xml><?xml version="1.0" encoding="utf-8"?>
<p:tagLst xmlns:p="http://schemas.openxmlformats.org/presentationml/2006/main">
  <p:tag name="ARTICULATE_SLIDE_THUMBNAIL_REFRESH" val="1"/>
</p:tagLst>
</file>

<file path=ppt/tags/tag24.xml><?xml version="1.0" encoding="utf-8"?>
<p:tagLst xmlns:p="http://schemas.openxmlformats.org/presentationml/2006/main">
  <p:tag name="ARTICULATE_SLIDE_THUMBNAIL_REFRESH" val="1"/>
</p:tagLst>
</file>

<file path=ppt/tags/tag25.xml><?xml version="1.0" encoding="utf-8"?>
<p:tagLst xmlns:p="http://schemas.openxmlformats.org/presentationml/2006/main">
  <p:tag name="ARTICULATE_SLIDE_THUMBNAIL_REFRESH" val="1"/>
</p:tagLst>
</file>

<file path=ppt/tags/tag26.xml><?xml version="1.0" encoding="utf-8"?>
<p:tagLst xmlns:p="http://schemas.openxmlformats.org/presentationml/2006/main">
  <p:tag name="ARTICULATE_SLIDE_THUMBNAIL_REFRESH" val="1"/>
</p:tagLst>
</file>

<file path=ppt/tags/tag27.xml><?xml version="1.0" encoding="utf-8"?>
<p:tagLst xmlns:p="http://schemas.openxmlformats.org/presentationml/2006/main">
  <p:tag name="ARTICULATE_SLIDE_THUMBNAIL_REFRESH" val="1"/>
</p:tagLst>
</file>

<file path=ppt/tags/tag28.xml><?xml version="1.0" encoding="utf-8"?>
<p:tagLst xmlns:p="http://schemas.openxmlformats.org/presentationml/2006/main">
  <p:tag name="ARTICULATE_SLIDE_THUMBNAIL_REFRESH" val="1"/>
</p:tagLst>
</file>

<file path=ppt/tags/tag29.xml><?xml version="1.0" encoding="utf-8"?>
<p:tagLst xmlns:p="http://schemas.openxmlformats.org/presentationml/2006/main">
  <p:tag name="ARTICULATE_SLIDE_THUMBNAIL_REFRESH" val="1"/>
</p:tagLst>
</file>

<file path=ppt/tags/tag3.xml><?xml version="1.0" encoding="utf-8"?>
<p:tagLst xmlns:p="http://schemas.openxmlformats.org/presentationml/2006/main">
  <p:tag name="ARTICULATE_SLIDE_THUMBNAIL_REFRESH" val="1"/>
</p:tagLst>
</file>

<file path=ppt/tags/tag30.xml><?xml version="1.0" encoding="utf-8"?>
<p:tagLst xmlns:p="http://schemas.openxmlformats.org/presentationml/2006/main">
  <p:tag name="ARTICULATE_SLIDE_THUMBNAIL_REFRESH" val="1"/>
</p:tagLst>
</file>

<file path=ppt/tags/tag31.xml><?xml version="1.0" encoding="utf-8"?>
<p:tagLst xmlns:p="http://schemas.openxmlformats.org/presentationml/2006/main">
  <p:tag name="ARTICULATE_SLIDE_THUMBNAIL_REFRESH" val="1"/>
</p:tagLst>
</file>

<file path=ppt/tags/tag32.xml><?xml version="1.0" encoding="utf-8"?>
<p:tagLst xmlns:p="http://schemas.openxmlformats.org/presentationml/2006/main">
  <p:tag name="ARTICULATE_SLIDE_THUMBNAIL_REFRESH" val="1"/>
</p:tagLst>
</file>

<file path=ppt/tags/tag33.xml><?xml version="1.0" encoding="utf-8"?>
<p:tagLst xmlns:p="http://schemas.openxmlformats.org/presentationml/2006/main">
  <p:tag name="ARTICULATE_SLIDE_THUMBNAIL_REFRESH" val="1"/>
</p:tagLst>
</file>

<file path=ppt/tags/tag34.xml><?xml version="1.0" encoding="utf-8"?>
<p:tagLst xmlns:p="http://schemas.openxmlformats.org/presentationml/2006/main">
  <p:tag name="ARTICULATE_SLIDE_THUMBNAIL_REFRESH" val="1"/>
</p:tagLst>
</file>

<file path=ppt/tags/tag35.xml><?xml version="1.0" encoding="utf-8"?>
<p:tagLst xmlns:p="http://schemas.openxmlformats.org/presentationml/2006/main">
  <p:tag name="ARTICULATE_SLIDE_THUMBNAIL_REFRESH" val="1"/>
</p:tagLst>
</file>

<file path=ppt/tags/tag4.xml><?xml version="1.0" encoding="utf-8"?>
<p:tagLst xmlns:p="http://schemas.openxmlformats.org/presentationml/2006/main">
  <p:tag name="ARTICULATE_SLIDE_THUMBNAIL_REFRESH" val="1"/>
</p:tagLst>
</file>

<file path=ppt/tags/tag5.xml><?xml version="1.0" encoding="utf-8"?>
<p:tagLst xmlns:p="http://schemas.openxmlformats.org/presentationml/2006/main">
  <p:tag name="ARTICULATE_SLIDE_THUMBNAIL_REFRESH" val="1"/>
</p:tagLst>
</file>

<file path=ppt/tags/tag6.xml><?xml version="1.0" encoding="utf-8"?>
<p:tagLst xmlns:p="http://schemas.openxmlformats.org/presentationml/2006/main">
  <p:tag name="ARTICULATE_SLIDE_THUMBNAIL_REFRESH" val="1"/>
</p:tagLst>
</file>

<file path=ppt/tags/tag7.xml><?xml version="1.0" encoding="utf-8"?>
<p:tagLst xmlns:p="http://schemas.openxmlformats.org/presentationml/2006/main">
  <p:tag name="ARTICULATE_SLIDE_THUMBNAIL_REFRESH" val="1"/>
</p:tagLst>
</file>

<file path=ppt/tags/tag8.xml><?xml version="1.0" encoding="utf-8"?>
<p:tagLst xmlns:p="http://schemas.openxmlformats.org/presentationml/2006/main">
  <p:tag name="ARTICULATE_SLIDE_THUMBNAIL_REFRESH" val="1"/>
</p:tagLst>
</file>

<file path=ppt/tags/tag9.xml><?xml version="1.0" encoding="utf-8"?>
<p:tagLst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5748</Words>
  <Application>WPS 演示</Application>
  <PresentationFormat>全屏显示(4:3)</PresentationFormat>
  <Paragraphs>245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Calibri</vt:lpstr>
      <vt:lpstr>Arial Unicode MS</vt:lpstr>
      <vt:lpstr>黑体</vt:lpstr>
      <vt:lpstr>Arial Unicode MS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scm</cp:lastModifiedBy>
  <cp:revision>222</cp:revision>
  <dcterms:created xsi:type="dcterms:W3CDTF">2017-12-25T02:10:05Z</dcterms:created>
  <dcterms:modified xsi:type="dcterms:W3CDTF">2017-12-25T04:22:26Z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  <property fmtid="{D5CDD505-2E9C-101B-9397-08002B2CF9AE}" pid="4" name="KSOProductBuildVer">
    <vt:lpwstr>2052-10.1.0.7023</vt:lpwstr>
  </property>
</Properties>
</file>