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1" r:id="rId2"/>
    <p:sldId id="262" r:id="rId3"/>
    <p:sldId id="263" r:id="rId4"/>
    <p:sldId id="264" r:id="rId5"/>
    <p:sldId id="327" r:id="rId6"/>
    <p:sldId id="328" r:id="rId7"/>
    <p:sldId id="380" r:id="rId8"/>
    <p:sldId id="329" r:id="rId9"/>
    <p:sldId id="330" r:id="rId10"/>
    <p:sldId id="381" r:id="rId11"/>
    <p:sldId id="365" r:id="rId12"/>
    <p:sldId id="366" r:id="rId13"/>
    <p:sldId id="367" r:id="rId14"/>
    <p:sldId id="370" r:id="rId15"/>
    <p:sldId id="368" r:id="rId16"/>
    <p:sldId id="382" r:id="rId17"/>
    <p:sldId id="331" r:id="rId18"/>
    <p:sldId id="372" r:id="rId19"/>
    <p:sldId id="383" r:id="rId20"/>
    <p:sldId id="384" r:id="rId21"/>
    <p:sldId id="385" r:id="rId22"/>
    <p:sldId id="333" r:id="rId23"/>
    <p:sldId id="376" r:id="rId24"/>
    <p:sldId id="386" r:id="rId25"/>
    <p:sldId id="387" r:id="rId26"/>
    <p:sldId id="307" r:id="rId27"/>
    <p:sldId id="310" r:id="rId28"/>
    <p:sldId id="311" r:id="rId29"/>
    <p:sldId id="364" r:id="rId30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>
          <p15:clr>
            <a:srgbClr val="A4A3A4"/>
          </p15:clr>
        </p15:guide>
        <p15:guide id="2" pos="28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008DC1"/>
    <a:srgbClr val="0D81E1"/>
    <a:srgbClr val="117D9B"/>
    <a:srgbClr val="125C8A"/>
    <a:srgbClr val="001746"/>
    <a:srgbClr val="00133A"/>
    <a:srgbClr val="494949"/>
    <a:srgbClr val="037783"/>
    <a:srgbClr val="02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6" d="100"/>
          <a:sy n="46" d="100"/>
        </p:scale>
        <p:origin x="332" y="68"/>
      </p:cViewPr>
      <p:guideLst>
        <p:guide orient="horz" pos="2146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74BCDA9B-51A3-4439-AD9D-0FC93B7F062D}" type="datetimeFigureOut">
              <a:rPr lang="zh-CN" altLang="en-US"/>
              <a:pPr>
                <a:defRPr/>
              </a:pPr>
              <a:t>2017/12/23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CCAA3C3E-6909-48B1-B7C8-2B1DC08B33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2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22155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0603821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2927631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786712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B3801B1-1F85-4C9A-8B08-C0788A80E3A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40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3382968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5223427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985899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5866576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B5015-7326-44AD-899D-B6F459AE56AA}" type="datetime1">
              <a:rPr lang="zh-CN" altLang="en-US"/>
              <a:pPr>
                <a:defRPr/>
              </a:pPr>
              <a:t>2017/12/23</a:t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43AF6D9-5BC6-490E-95C3-E4AE966EA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6450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</a:p>
        </p:txBody>
      </p:sp>
      <p:sp>
        <p:nvSpPr>
          <p:cNvPr id="6" name="Text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F988E0-FBDE-405A-8D88-E5CBE274EB6A}" type="datetime1">
              <a:rPr lang="zh-CN" altLang="en-US"/>
              <a:pPr>
                <a:defRPr/>
              </a:pPr>
              <a:t>2017/12/23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915A65E-72CA-4FF7-9ECA-1A73136BE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4390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/>
              <a:t>Adobe Flash Professional CC</a:t>
            </a:r>
            <a:br>
              <a:rPr lang="en-US" altLang="zh-CN" sz="2000" dirty="0"/>
            </a:br>
            <a:r>
              <a:rPr lang="zh-CN" altLang="en-US" sz="1400" dirty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</a:p>
        </p:txBody>
      </p:sp>
      <p:sp>
        <p:nvSpPr>
          <p:cNvPr id="5" name="TextBox 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/>
              <a:t>http://nclass.infoepoch.net</a:t>
            </a:r>
            <a:endParaRPr lang="zh-CN" altLang="en-US" sz="120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6BAD7D-AE02-49C2-8F85-EDB643163AB2}" type="datetime1">
              <a:rPr lang="zh-CN" altLang="en-US"/>
              <a:pPr>
                <a:defRPr/>
              </a:pPr>
              <a:t>2017/12/23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00BE4E79-0D00-4AF9-9BC7-E7F9BF7F9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3998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48161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8887892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://nclass.infoepoch.net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Administrator\Desktop\71a67129a0ee982ff7b9ffe11617a676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7" b="4791"/>
          <a:stretch>
            <a:fillRect/>
          </a:stretch>
        </p:blipFill>
        <p:spPr bwMode="auto">
          <a:xfrm>
            <a:off x="0" y="6056313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1115616" y="6056139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001746"/>
                </a:solidFill>
              </a:rPr>
              <a:t>Adobe Animate  CC</a:t>
            </a:r>
            <a:br>
              <a:rPr lang="en-US" altLang="zh-CN" sz="2000" dirty="0">
                <a:solidFill>
                  <a:srgbClr val="001746"/>
                </a:solidFill>
              </a:rPr>
            </a:br>
            <a:r>
              <a:rPr lang="zh-CN" altLang="en-US" sz="1400" dirty="0">
                <a:solidFill>
                  <a:srgbClr val="001746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</a:p>
        </p:txBody>
      </p:sp>
      <p:sp>
        <p:nvSpPr>
          <p:cNvPr id="1031" name="TextBox 9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6480175" y="633253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dirty="0">
                <a:solidFill>
                  <a:srgbClr val="00133A"/>
                </a:solidFill>
              </a:rPr>
              <a:t>http://nclass.infoepoch.net</a:t>
            </a:r>
            <a:endParaRPr lang="zh-CN" altLang="en-US" sz="1200" dirty="0">
              <a:solidFill>
                <a:srgbClr val="00133A"/>
              </a:solidFill>
            </a:endParaRPr>
          </a:p>
        </p:txBody>
      </p:sp>
      <p:pic>
        <p:nvPicPr>
          <p:cNvPr id="1029" name="Picture 9" descr="C:\Users\Administrator\Documents\Tencent Files\1035666756\Image\C2C\)[FOKES4FX3M_M_T}5AL7F7.png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"/>
          <a:stretch>
            <a:fillRect/>
          </a:stretch>
        </p:blipFill>
        <p:spPr bwMode="auto">
          <a:xfrm>
            <a:off x="442913" y="6196013"/>
            <a:ext cx="5540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5795963" y="0"/>
            <a:ext cx="33480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 userDrawn="1"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 userDrawn="1"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8" r:id="rId5"/>
    <p:sldLayoutId id="2147483969" r:id="rId6"/>
    <p:sldLayoutId id="2147483970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71" r:id="rId13"/>
    <p:sldLayoutId id="2147483967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3842" y="2641874"/>
            <a:ext cx="7255378" cy="158175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  <a:tileRect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10753" y="2962954"/>
            <a:ext cx="1902718" cy="993307"/>
          </a:xfrm>
          <a:prstGeom prst="roundRect">
            <a:avLst>
              <a:gd name="adj" fmla="val 225"/>
            </a:avLst>
          </a:prstGeom>
          <a:solidFill>
            <a:srgbClr val="125C8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第十一章</a:t>
            </a:r>
          </a:p>
        </p:txBody>
      </p:sp>
      <p:sp>
        <p:nvSpPr>
          <p:cNvPr id="6153" name="文本框 26"/>
          <p:cNvSpPr txBox="1">
            <a:spLocks noChangeArrowheads="1"/>
          </p:cNvSpPr>
          <p:nvPr/>
        </p:nvSpPr>
        <p:spPr bwMode="auto">
          <a:xfrm>
            <a:off x="3132138" y="3197225"/>
            <a:ext cx="50670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Animate</a:t>
            </a:r>
            <a:r>
              <a:rPr lang="zh-CN" altLang="en-US" sz="2800" b="1" dirty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课件发布到</a:t>
            </a:r>
            <a:r>
              <a:rPr lang="en-US" altLang="zh-CN" sz="2800" b="1" dirty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HTML5</a:t>
            </a:r>
          </a:p>
          <a:p>
            <a:pPr eaLnBrk="1" hangingPunct="1"/>
            <a:endParaRPr lang="en-US" altLang="zh-CN" sz="2800" b="1" dirty="0">
              <a:solidFill>
                <a:srgbClr val="125C8A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800" b="1" dirty="0">
              <a:solidFill>
                <a:srgbClr val="125C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80312" y="2636912"/>
            <a:ext cx="1050020" cy="530599"/>
            <a:chOff x="10256891" y="2578804"/>
            <a:chExt cx="1552170" cy="784347"/>
          </a:xfrm>
          <a:solidFill>
            <a:srgbClr val="125C8A"/>
          </a:solidFill>
        </p:grpSpPr>
        <p:sp>
          <p:nvSpPr>
            <p:cNvPr id="7" name="直角三角形 6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116632"/>
            <a:ext cx="36535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11.3.1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制作蝴蝶翅膀扇动的效果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946721"/>
            <a:ext cx="5760888" cy="485854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20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．选择菜单“控制”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循环播放”以激活循环功能。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．选择菜单“控制”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播放”，或者直接单击“时间轴”底部的播放按钮，此时影片剪辑元件内部的动画开始播放。蝴蝶翅膀会上下扇动。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．然后停止回放，并返回“场景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8" name="云形标注 9">
            <a:extLst>
              <a:ext uri="{FF2B5EF4-FFF2-40B4-BE49-F238E27FC236}">
                <a16:creationId xmlns:a16="http://schemas.microsoft.com/office/drawing/2014/main" id="{4542CA9D-292E-4A9A-996F-F50E3A083CF7}"/>
              </a:ext>
            </a:extLst>
          </p:cNvPr>
          <p:cNvSpPr/>
          <p:nvPr/>
        </p:nvSpPr>
        <p:spPr>
          <a:xfrm rot="821725">
            <a:off x="5968172" y="1738006"/>
            <a:ext cx="3092943" cy="2877931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>
              <a:lnSpc>
                <a:spcPct val="150000"/>
              </a:lnSpc>
              <a:defRPr/>
            </a:pPr>
            <a:r>
              <a:rPr lang="zh-CN" altLang="en-US" dirty="0"/>
              <a:t>提示：直接插入帧的快捷键为</a:t>
            </a:r>
            <a:r>
              <a:rPr lang="en-US" altLang="zh-CN" dirty="0"/>
              <a:t>F5</a:t>
            </a:r>
            <a:r>
              <a:rPr lang="zh-CN" altLang="en-US" dirty="0"/>
              <a:t>；直接插入关键帧的快捷键为</a:t>
            </a:r>
            <a:r>
              <a:rPr lang="en-US" altLang="zh-CN" dirty="0"/>
              <a:t>F6</a:t>
            </a:r>
            <a:r>
              <a:rPr lang="zh-CN" altLang="en-US" dirty="0"/>
              <a:t>；</a:t>
            </a:r>
            <a:endParaRPr lang="zh-CN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06474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8917" y="92154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应用传统补间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611313" y="874713"/>
            <a:ext cx="3600648" cy="464251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接下来需要把传统补间应用于“时间轴”上的两个关键帧之间。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元件，在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wal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图层上，用鼠标右键单击或按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键单击第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个关键帧之间的任意一帧，从出现菜单中选择“创建传统补间”。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9DAD4EA-81B7-429A-800C-DCC2382BD557}"/>
              </a:ext>
            </a:extLst>
          </p:cNvPr>
          <p:cNvPicPr/>
          <p:nvPr/>
        </p:nvPicPr>
        <p:blipFill rotWithShape="1">
          <a:blip r:embed="rId3" cstate="print"/>
          <a:srcRect t="23037" r="67758" b="3642"/>
          <a:stretch/>
        </p:blipFill>
        <p:spPr bwMode="auto">
          <a:xfrm>
            <a:off x="4932040" y="1031592"/>
            <a:ext cx="3155950" cy="4485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箭头: 右 1">
            <a:extLst>
              <a:ext uri="{FF2B5EF4-FFF2-40B4-BE49-F238E27FC236}">
                <a16:creationId xmlns:a16="http://schemas.microsoft.com/office/drawing/2014/main" id="{15763336-267C-4A66-817D-ABC78E990918}"/>
              </a:ext>
            </a:extLst>
          </p:cNvPr>
          <p:cNvSpPr/>
          <p:nvPr/>
        </p:nvSpPr>
        <p:spPr>
          <a:xfrm>
            <a:off x="4262761" y="2636912"/>
            <a:ext cx="648072" cy="936104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7007921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874713"/>
            <a:ext cx="8281168" cy="212223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这样，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将会在第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个和第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个关键帧之间创建补间，之后的第几个关键帧之间也通过相同方法创建传统补间。创建完成后在面板中会用一个蓝色背景下的箭头表示。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Enter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键或单击“时间轴”下方的播放按钮来预览动画效果。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494A472-BC85-4061-8FF3-33956552D9A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48" y="3212976"/>
            <a:ext cx="6030872" cy="2679891"/>
          </a:xfrm>
          <a:prstGeom prst="rect">
            <a:avLst/>
          </a:prstGeom>
        </p:spPr>
      </p:pic>
      <p:sp>
        <p:nvSpPr>
          <p:cNvPr id="9" name="AutoShape 12">
            <a:extLst>
              <a:ext uri="{FF2B5EF4-FFF2-40B4-BE49-F238E27FC236}">
                <a16:creationId xmlns:a16="http://schemas.microsoft.com/office/drawing/2014/main" id="{90D6DDF6-C9F0-4D15-824C-F41438CAE655}"/>
              </a:ext>
            </a:extLst>
          </p:cNvPr>
          <p:cNvSpPr>
            <a:spLocks noChangeArrowheads="1"/>
          </p:cNvSpPr>
          <p:nvPr/>
        </p:nvSpPr>
        <p:spPr bwMode="auto">
          <a:xfrm rot="7707289" flipV="1">
            <a:off x="7369809" y="2957397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E36652C-C418-44E4-98BD-409C1A49D28E}"/>
              </a:ext>
            </a:extLst>
          </p:cNvPr>
          <p:cNvSpPr txBox="1"/>
          <p:nvPr/>
        </p:nvSpPr>
        <p:spPr>
          <a:xfrm>
            <a:off x="2628917" y="92154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应用传统补间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994097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84221" y="764704"/>
            <a:ext cx="5112816" cy="518457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中，可将要对蝴蝶的翅膀进行一个变形操作，使之扇动起来更加形象。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中，新建一个影片剪辑文件，命名为“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butterfly”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，并进入元件内部，新建两个图层，将图层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分别命名为“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body”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。然后将“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元件放置在两个“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图层上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body”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元件放置在“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body”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图层上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并在“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butterfly”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的元件舞台上将三个元件组装成蝴蝶样式。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7FC51D6E-E7C8-457F-A84F-1C731DED1C76}"/>
              </a:ext>
            </a:extLst>
          </p:cNvPr>
          <p:cNvSpPr txBox="1"/>
          <p:nvPr/>
        </p:nvSpPr>
        <p:spPr>
          <a:xfrm>
            <a:off x="2348305" y="8701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11.3.3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修改蝴蝶翅膀实例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CC82970-ABD7-49A3-9A80-0119A651B47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31849" y="1340768"/>
            <a:ext cx="3116863" cy="2952328"/>
          </a:xfrm>
          <a:prstGeom prst="rect">
            <a:avLst/>
          </a:prstGeom>
        </p:spPr>
      </p:pic>
      <p:sp>
        <p:nvSpPr>
          <p:cNvPr id="6" name="AutoShape 12">
            <a:extLst>
              <a:ext uri="{FF2B5EF4-FFF2-40B4-BE49-F238E27FC236}">
                <a16:creationId xmlns:a16="http://schemas.microsoft.com/office/drawing/2014/main" id="{39B74994-6FEF-486F-803D-5497635FA2AC}"/>
              </a:ext>
            </a:extLst>
          </p:cNvPr>
          <p:cNvSpPr>
            <a:spLocks noChangeArrowheads="1"/>
          </p:cNvSpPr>
          <p:nvPr/>
        </p:nvSpPr>
        <p:spPr bwMode="auto">
          <a:xfrm rot="10628361" flipV="1">
            <a:off x="5197668" y="4522991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scene3d>
            <a:camera prst="orthographicFront">
              <a:rot lat="10800000" lon="0" rev="0"/>
            </a:camera>
            <a:lightRig rig="threePt" dir="t"/>
          </a:scene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122370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764705"/>
            <a:ext cx="8424862" cy="22322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选择任意变换工具，并选中其中一个“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元件。此时，将在蝴蝶翅膀周围出现控制点，逆时针轻微旋转蝴蝶翅膀，以便蝴蝶翅膀的根部与蝴蝶的“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body”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拼接上。也可以使用变换面板（“窗口”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变换”或者快捷键“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Ctrl+T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7338572B-923E-454C-BB7F-EA1F06864383}"/>
              </a:ext>
            </a:extLst>
          </p:cNvPr>
          <p:cNvSpPr txBox="1"/>
          <p:nvPr/>
        </p:nvSpPr>
        <p:spPr>
          <a:xfrm>
            <a:off x="2348305" y="87015"/>
            <a:ext cx="34227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11.3.3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修改蝴蝶翅膀实例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9A54847-09E2-4626-84F4-068BCE9C3E0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38943" y="3212978"/>
            <a:ext cx="3666113" cy="23753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243513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51520" y="692696"/>
            <a:ext cx="8784976" cy="28803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在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主场景时间轴上只有一个图层“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background”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，包含背景图层的所有动画。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background”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图层上方新建图层，命名为“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butterfly”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。将库中的“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butterfly”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元件拖至舞台。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为蝴蝶创建传统补间动画。在“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butterfly”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图层的第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帧，第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61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帧按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插入关键帧，调整蝴蝶的位置。使蝴蝶能从舞台左侧飞到右侧。然后在第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62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帧插入关键帧，选中蝴蝶实例，在菜单栏“修改”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变形”中选择“水平翻转”，改变蝴蝶的飞行方向，使之从舞台右侧重新飞往左侧。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6BF3E8FA-410F-471F-B134-31A276F30D1C}"/>
              </a:ext>
            </a:extLst>
          </p:cNvPr>
          <p:cNvSpPr txBox="1"/>
          <p:nvPr/>
        </p:nvSpPr>
        <p:spPr>
          <a:xfrm>
            <a:off x="2348305" y="87015"/>
            <a:ext cx="31149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修补主场景动画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1E37E14-26DD-4BB5-BF83-262C05589B4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8125" y="3638810"/>
            <a:ext cx="3240360" cy="2382478"/>
          </a:xfrm>
          <a:prstGeom prst="rect">
            <a:avLst/>
          </a:prstGeom>
        </p:spPr>
      </p:pic>
      <p:sp>
        <p:nvSpPr>
          <p:cNvPr id="4" name="矩形: 折角 3">
            <a:extLst>
              <a:ext uri="{FF2B5EF4-FFF2-40B4-BE49-F238E27FC236}">
                <a16:creationId xmlns:a16="http://schemas.microsoft.com/office/drawing/2014/main" id="{3E996034-5B78-4350-9A59-B06C95CDB9D8}"/>
              </a:ext>
            </a:extLst>
          </p:cNvPr>
          <p:cNvSpPr/>
          <p:nvPr/>
        </p:nvSpPr>
        <p:spPr>
          <a:xfrm>
            <a:off x="4414074" y="3638810"/>
            <a:ext cx="4464496" cy="238247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以下为蝴蝶元件提供相应位置参数</a:t>
            </a:r>
          </a:p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帧处位置为   </a:t>
            </a:r>
            <a:r>
              <a:rPr lang="en-US" altLang="zh-CN" dirty="0"/>
              <a:t>X</a:t>
            </a:r>
            <a:r>
              <a:rPr lang="zh-CN" altLang="en-US" dirty="0"/>
              <a:t>：</a:t>
            </a:r>
            <a:r>
              <a:rPr lang="en-US" altLang="zh-CN" dirty="0"/>
              <a:t>13.1      Y</a:t>
            </a:r>
            <a:r>
              <a:rPr lang="zh-CN" altLang="en-US" dirty="0"/>
              <a:t>：</a:t>
            </a:r>
            <a:r>
              <a:rPr lang="en-US" altLang="zh-CN" dirty="0"/>
              <a:t>341</a:t>
            </a:r>
          </a:p>
          <a:p>
            <a:r>
              <a:rPr lang="zh-CN" altLang="en-US" dirty="0"/>
              <a:t>第</a:t>
            </a:r>
            <a:r>
              <a:rPr lang="en-US" altLang="zh-CN" dirty="0"/>
              <a:t>30</a:t>
            </a:r>
            <a:r>
              <a:rPr lang="zh-CN" altLang="en-US" dirty="0"/>
              <a:t>帧处位置为  </a:t>
            </a:r>
            <a:r>
              <a:rPr lang="en-US" altLang="zh-CN" dirty="0"/>
              <a:t>X</a:t>
            </a:r>
            <a:r>
              <a:rPr lang="zh-CN" altLang="en-US" dirty="0"/>
              <a:t>：</a:t>
            </a:r>
            <a:r>
              <a:rPr lang="en-US" altLang="zh-CN" dirty="0"/>
              <a:t>458.25    Y</a:t>
            </a:r>
            <a:r>
              <a:rPr lang="zh-CN" altLang="en-US" dirty="0"/>
              <a:t>：</a:t>
            </a:r>
            <a:r>
              <a:rPr lang="en-US" altLang="zh-CN" dirty="0"/>
              <a:t>377.5</a:t>
            </a:r>
          </a:p>
          <a:p>
            <a:r>
              <a:rPr lang="zh-CN" altLang="en-US" dirty="0"/>
              <a:t>第</a:t>
            </a:r>
            <a:r>
              <a:rPr lang="en-US" altLang="zh-CN" dirty="0"/>
              <a:t>61</a:t>
            </a:r>
            <a:r>
              <a:rPr lang="zh-CN" altLang="en-US" dirty="0"/>
              <a:t>帧处位置为  </a:t>
            </a:r>
            <a:r>
              <a:rPr lang="en-US" altLang="zh-CN" dirty="0"/>
              <a:t>X</a:t>
            </a:r>
            <a:r>
              <a:rPr lang="zh-CN" altLang="en-US" dirty="0"/>
              <a:t>：</a:t>
            </a:r>
            <a:r>
              <a:rPr lang="en-US" altLang="zh-CN" dirty="0"/>
              <a:t>809.05    Y</a:t>
            </a:r>
            <a:r>
              <a:rPr lang="zh-CN" altLang="en-US" dirty="0"/>
              <a:t>：</a:t>
            </a:r>
            <a:r>
              <a:rPr lang="en-US" altLang="zh-CN" dirty="0"/>
              <a:t>237</a:t>
            </a:r>
          </a:p>
          <a:p>
            <a:r>
              <a:rPr lang="zh-CN" altLang="en-US" dirty="0"/>
              <a:t>第</a:t>
            </a:r>
            <a:r>
              <a:rPr lang="en-US" altLang="zh-CN" dirty="0"/>
              <a:t>62</a:t>
            </a:r>
            <a:r>
              <a:rPr lang="zh-CN" altLang="en-US" dirty="0"/>
              <a:t>帧处位置为  </a:t>
            </a:r>
            <a:r>
              <a:rPr lang="en-US" altLang="zh-CN" dirty="0"/>
              <a:t>X</a:t>
            </a:r>
            <a:r>
              <a:rPr lang="zh-CN" altLang="en-US" dirty="0"/>
              <a:t>：</a:t>
            </a:r>
            <a:r>
              <a:rPr lang="en-US" altLang="zh-CN" dirty="0"/>
              <a:t>862.85    Y</a:t>
            </a:r>
            <a:r>
              <a:rPr lang="zh-CN" altLang="en-US" dirty="0"/>
              <a:t>：</a:t>
            </a:r>
            <a:r>
              <a:rPr lang="en-US" altLang="zh-CN" dirty="0"/>
              <a:t>169.95</a:t>
            </a:r>
          </a:p>
          <a:p>
            <a:r>
              <a:rPr lang="zh-CN" altLang="en-US" dirty="0"/>
              <a:t>第</a:t>
            </a:r>
            <a:r>
              <a:rPr lang="en-US" altLang="zh-CN" dirty="0"/>
              <a:t>90</a:t>
            </a:r>
            <a:r>
              <a:rPr lang="zh-CN" altLang="en-US" dirty="0"/>
              <a:t>帧处位置为  </a:t>
            </a:r>
            <a:r>
              <a:rPr lang="en-US" altLang="zh-CN" dirty="0"/>
              <a:t>X</a:t>
            </a:r>
            <a:r>
              <a:rPr lang="zh-CN" altLang="en-US" dirty="0"/>
              <a:t>：</a:t>
            </a:r>
            <a:r>
              <a:rPr lang="en-US" altLang="zh-CN" dirty="0"/>
              <a:t>432.3     Y</a:t>
            </a:r>
            <a:r>
              <a:rPr lang="zh-CN" altLang="en-US" dirty="0"/>
              <a:t>：</a:t>
            </a:r>
            <a:r>
              <a:rPr lang="en-US" altLang="zh-CN" dirty="0"/>
              <a:t>346.4</a:t>
            </a:r>
          </a:p>
          <a:p>
            <a:r>
              <a:rPr lang="zh-CN" altLang="en-US" dirty="0"/>
              <a:t>第</a:t>
            </a:r>
            <a:r>
              <a:rPr lang="en-US" altLang="zh-CN" dirty="0"/>
              <a:t>124</a:t>
            </a:r>
            <a:r>
              <a:rPr lang="zh-CN" altLang="en-US" dirty="0"/>
              <a:t>帧处位置为</a:t>
            </a:r>
            <a:r>
              <a:rPr lang="en-US" altLang="zh-CN" dirty="0"/>
              <a:t>X</a:t>
            </a:r>
            <a:r>
              <a:rPr lang="zh-CN" altLang="en-US" dirty="0"/>
              <a:t>：</a:t>
            </a:r>
            <a:r>
              <a:rPr lang="en-US" altLang="zh-CN" dirty="0"/>
              <a:t>-102.05   Y</a:t>
            </a:r>
            <a:r>
              <a:rPr lang="zh-CN" altLang="en-US" dirty="0"/>
              <a:t>：</a:t>
            </a:r>
            <a:r>
              <a:rPr lang="en-US" altLang="zh-CN" dirty="0"/>
              <a:t>235</a:t>
            </a:r>
          </a:p>
        </p:txBody>
      </p:sp>
      <p:sp>
        <p:nvSpPr>
          <p:cNvPr id="7" name="AutoShape 12">
            <a:extLst>
              <a:ext uri="{FF2B5EF4-FFF2-40B4-BE49-F238E27FC236}">
                <a16:creationId xmlns:a16="http://schemas.microsoft.com/office/drawing/2014/main" id="{AB562632-550B-4DBA-8CB6-E4E9E0A5CF78}"/>
              </a:ext>
            </a:extLst>
          </p:cNvPr>
          <p:cNvSpPr>
            <a:spLocks noChangeArrowheads="1"/>
          </p:cNvSpPr>
          <p:nvPr/>
        </p:nvSpPr>
        <p:spPr bwMode="auto">
          <a:xfrm rot="8522664" flipV="1">
            <a:off x="3534303" y="3669349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808609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51520" y="1052736"/>
            <a:ext cx="8640960" cy="151216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butterfly”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图层上方，新建图层，命名为“</a:t>
            </a:r>
            <a:r>
              <a:rPr lang="en-US" altLang="zh-CN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zi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。选择库中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background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文件夹下的“</a:t>
            </a:r>
            <a:r>
              <a:rPr lang="en-US" altLang="zh-CN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zi</a:t>
            </a: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影片剪辑元件，拖到舞台上并摆放到相应的位置。</a:t>
            </a:r>
            <a:endParaRPr lang="en-US" altLang="zh-CN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4.</a:t>
            </a:r>
            <a:r>
              <a:rPr lang="zh-CN" altLang="en-US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测试影片，此时影片会在浏览器中发布。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6BF3E8FA-410F-471F-B134-31A276F30D1C}"/>
              </a:ext>
            </a:extLst>
          </p:cNvPr>
          <p:cNvSpPr txBox="1"/>
          <p:nvPr/>
        </p:nvSpPr>
        <p:spPr>
          <a:xfrm>
            <a:off x="2348305" y="87015"/>
            <a:ext cx="31149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修补主场景动画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6CD8B98-D9D2-42BD-9AEF-FAAA6F86F3D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60" y="2988233"/>
            <a:ext cx="3721339" cy="24482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E068276-F61D-4E33-A959-8839FCA23E3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46911" y="2980097"/>
            <a:ext cx="3541513" cy="2537135"/>
          </a:xfrm>
          <a:prstGeom prst="rect">
            <a:avLst/>
          </a:prstGeom>
        </p:spPr>
      </p:pic>
      <p:sp>
        <p:nvSpPr>
          <p:cNvPr id="8" name="AutoShape 12">
            <a:extLst>
              <a:ext uri="{FF2B5EF4-FFF2-40B4-BE49-F238E27FC236}">
                <a16:creationId xmlns:a16="http://schemas.microsoft.com/office/drawing/2014/main" id="{A14D6ADF-2B04-4FBE-9DF7-FB63373F4492}"/>
              </a:ext>
            </a:extLst>
          </p:cNvPr>
          <p:cNvSpPr>
            <a:spLocks noChangeArrowheads="1"/>
          </p:cNvSpPr>
          <p:nvPr/>
        </p:nvSpPr>
        <p:spPr bwMode="auto">
          <a:xfrm rot="6498634" flipV="1">
            <a:off x="6183486" y="2465010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07935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7784" y="116632"/>
            <a:ext cx="254268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导出到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HTML5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95536" y="908720"/>
            <a:ext cx="8546181" cy="237316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中，将创建的动画导出到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的过程非常简单直接，可以从菜单栏“控制”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测试影片”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在浏览器中”。</a:t>
            </a:r>
          </a:p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但是如果动画创建的不是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格式的，会在“测试影片”选项中看到“在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Flash Professional 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中”和“在浏览器中”两个选项。如果创建的为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格式的动画，则只出现“在浏览器”中。要创建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格式动画，点击菜单栏“文件”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新建”命令，在弹出的对话框中选择“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HTML5 Canvas”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，单击“确定”。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597C139-A303-4155-99BD-6AED6244187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39752" y="3393936"/>
            <a:ext cx="3861291" cy="2377395"/>
          </a:xfrm>
          <a:prstGeom prst="rect">
            <a:avLst/>
          </a:prstGeom>
        </p:spPr>
      </p:pic>
      <p:sp>
        <p:nvSpPr>
          <p:cNvPr id="7" name="AutoShape 12">
            <a:extLst>
              <a:ext uri="{FF2B5EF4-FFF2-40B4-BE49-F238E27FC236}">
                <a16:creationId xmlns:a16="http://schemas.microsoft.com/office/drawing/2014/main" id="{26072B97-E4D0-4816-93FF-26AD75029E52}"/>
              </a:ext>
            </a:extLst>
          </p:cNvPr>
          <p:cNvSpPr>
            <a:spLocks noChangeArrowheads="1"/>
          </p:cNvSpPr>
          <p:nvPr/>
        </p:nvSpPr>
        <p:spPr bwMode="auto">
          <a:xfrm rot="6498634" flipV="1">
            <a:off x="6194241" y="330279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8917" y="87015"/>
            <a:ext cx="28071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理解输出文件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610" y="1052736"/>
            <a:ext cx="8424862" cy="168300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默认设置会创建两个文件，一个包含驱动动画代码的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JavaScript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文件，另一个则是可以在浏览器中显示动画的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HTML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将会将这两个文件发布在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文件所在的同一个文件夹中。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317" name="AutoShape 12"/>
          <p:cNvSpPr>
            <a:spLocks noChangeArrowheads="1"/>
          </p:cNvSpPr>
          <p:nvPr/>
        </p:nvSpPr>
        <p:spPr bwMode="auto">
          <a:xfrm rot="6732188" flipV="1">
            <a:off x="6578906" y="2792003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73A93C2-0DC3-4DFB-B9C3-C093EFA7B7F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85518" y="3246983"/>
            <a:ext cx="3245045" cy="22667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4618325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8917" y="87015"/>
            <a:ext cx="219162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发布设置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468306" y="974012"/>
            <a:ext cx="4092269" cy="116005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．在文本编辑器（如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Dreamweaver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）中，打开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.html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圆角矩形 9">
            <a:extLst>
              <a:ext uri="{FF2B5EF4-FFF2-40B4-BE49-F238E27FC236}">
                <a16:creationId xmlns:a16="http://schemas.microsoft.com/office/drawing/2014/main" id="{D51521D1-3B31-4D5F-8449-3B9A4AE08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7070" y="974012"/>
            <a:ext cx="3983401" cy="116005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．在文本编辑器（如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Dreamweaver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）中，打开名称为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complete10.js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JavaScript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8F9B5EF-2313-4127-962C-10FF5B06A4BE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69954" y="2204865"/>
            <a:ext cx="3717925" cy="1944216"/>
          </a:xfrm>
          <a:prstGeom prst="rect">
            <a:avLst/>
          </a:prstGeom>
          <a:noFill/>
          <a:ln w="12700" cmpd="sng">
            <a:solidFill>
              <a:schemeClr val="accent1"/>
            </a:solidFill>
            <a:prstDash val="solid"/>
            <a:miter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8740082-8CC8-4691-803B-825BA8D69A12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04048" y="2205505"/>
            <a:ext cx="3717925" cy="1943576"/>
          </a:xfrm>
          <a:prstGeom prst="rect">
            <a:avLst/>
          </a:prstGeom>
          <a:noFill/>
          <a:ln w="12700" cmpd="sng">
            <a:solidFill>
              <a:schemeClr val="accent1"/>
            </a:solidFill>
            <a:prstDash val="solid"/>
            <a:miter/>
          </a:ln>
        </p:spPr>
      </p:pic>
      <p:sp>
        <p:nvSpPr>
          <p:cNvPr id="12" name="云形标注 9">
            <a:extLst>
              <a:ext uri="{FF2B5EF4-FFF2-40B4-BE49-F238E27FC236}">
                <a16:creationId xmlns:a16="http://schemas.microsoft.com/office/drawing/2014/main" id="{4AF764B9-56E7-4E54-AF54-40F94314A278}"/>
              </a:ext>
            </a:extLst>
          </p:cNvPr>
          <p:cNvSpPr/>
          <p:nvPr/>
        </p:nvSpPr>
        <p:spPr>
          <a:xfrm>
            <a:off x="179512" y="4509120"/>
            <a:ext cx="8675694" cy="130286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dirty="0"/>
              <a:t> </a:t>
            </a:r>
            <a:r>
              <a:rPr lang="zh-CN" altLang="en-US" dirty="0"/>
              <a:t>注意：</a:t>
            </a:r>
            <a:r>
              <a:rPr lang="zh-CN" altLang="zh-CN" dirty="0"/>
              <a:t>这里的代码使用了</a:t>
            </a:r>
            <a:r>
              <a:rPr lang="en-US" altLang="zh-CN" dirty="0" err="1"/>
              <a:t>CreateJS</a:t>
            </a:r>
            <a:r>
              <a:rPr lang="en-US" altLang="zh-CN" dirty="0"/>
              <a:t> JavaScript</a:t>
            </a:r>
            <a:r>
              <a:rPr lang="zh-CN" altLang="zh-CN" dirty="0"/>
              <a:t>库，从而包含了所有用于创建图像和动作的信息。浏览代码可以发现，这里包含了动画内容中所有的指定数值和坐标。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283330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625"/>
            <a:ext cx="2032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本章学习内容</a:t>
            </a:r>
          </a:p>
        </p:txBody>
      </p:sp>
      <p:grpSp>
        <p:nvGrpSpPr>
          <p:cNvPr id="7171" name="组合 14"/>
          <p:cNvGrpSpPr>
            <a:grpSpLocks/>
          </p:cNvGrpSpPr>
          <p:nvPr/>
        </p:nvGrpSpPr>
        <p:grpSpPr bwMode="auto">
          <a:xfrm>
            <a:off x="509588" y="2103438"/>
            <a:ext cx="7548562" cy="677862"/>
            <a:chOff x="623888" y="0"/>
            <a:chExt cx="8436881" cy="960074"/>
          </a:xfrm>
        </p:grpSpPr>
        <p:sp>
          <p:nvSpPr>
            <p:cNvPr id="10" name="直角三角形 9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623888" y="116918"/>
              <a:ext cx="8436881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703771" y="83354"/>
              <a:ext cx="942087" cy="775376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4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47813" y="2235200"/>
            <a:ext cx="2238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修改</a:t>
            </a:r>
            <a:r>
              <a:rPr lang="en-US" altLang="zh-CN" dirty="0"/>
              <a:t>HTML5</a:t>
            </a:r>
            <a:r>
              <a:rPr lang="zh-CN" altLang="zh-CN" dirty="0"/>
              <a:t>发布设置</a:t>
            </a:r>
          </a:p>
        </p:txBody>
      </p:sp>
      <p:grpSp>
        <p:nvGrpSpPr>
          <p:cNvPr id="7173" name="组合 14"/>
          <p:cNvGrpSpPr>
            <a:grpSpLocks/>
          </p:cNvGrpSpPr>
          <p:nvPr/>
        </p:nvGrpSpPr>
        <p:grpSpPr bwMode="auto">
          <a:xfrm>
            <a:off x="509588" y="1195388"/>
            <a:ext cx="7548562" cy="677862"/>
            <a:chOff x="623886" y="0"/>
            <a:chExt cx="8436883" cy="960074"/>
          </a:xfrm>
        </p:grpSpPr>
        <p:sp>
          <p:nvSpPr>
            <p:cNvPr id="31" name="直角三角形 30"/>
            <p:cNvSpPr/>
            <p:nvPr/>
          </p:nvSpPr>
          <p:spPr>
            <a:xfrm>
              <a:off x="1562500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623886" y="116918"/>
              <a:ext cx="8436883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703769" y="83354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0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813" y="1322388"/>
            <a:ext cx="2930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在浏览器中预览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HTML5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动画</a:t>
            </a:r>
          </a:p>
        </p:txBody>
      </p:sp>
      <p:grpSp>
        <p:nvGrpSpPr>
          <p:cNvPr id="7175" name="组合 14"/>
          <p:cNvGrpSpPr>
            <a:grpSpLocks/>
          </p:cNvGrpSpPr>
          <p:nvPr/>
        </p:nvGrpSpPr>
        <p:grpSpPr bwMode="auto">
          <a:xfrm>
            <a:off x="509588" y="2997200"/>
            <a:ext cx="7548562" cy="677863"/>
            <a:chOff x="623888" y="0"/>
            <a:chExt cx="8436883" cy="960074"/>
          </a:xfrm>
        </p:grpSpPr>
        <p:sp>
          <p:nvSpPr>
            <p:cNvPr id="36" name="直角三角形 35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6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6" name="组合 14"/>
          <p:cNvGrpSpPr>
            <a:grpSpLocks/>
          </p:cNvGrpSpPr>
          <p:nvPr/>
        </p:nvGrpSpPr>
        <p:grpSpPr bwMode="auto">
          <a:xfrm>
            <a:off x="509588" y="3870325"/>
            <a:ext cx="7548562" cy="677863"/>
            <a:chOff x="623888" y="0"/>
            <a:chExt cx="8436883" cy="960074"/>
          </a:xfrm>
        </p:grpSpPr>
        <p:sp>
          <p:nvSpPr>
            <p:cNvPr id="41" name="直角三角形 40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3101975"/>
            <a:ext cx="2238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理解</a:t>
            </a:r>
            <a:r>
              <a:rPr lang="en-US" altLang="zh-CN" dirty="0"/>
              <a:t>HTML5</a:t>
            </a:r>
            <a:r>
              <a:rPr lang="zh-CN" altLang="zh-CN" dirty="0"/>
              <a:t>输出文件</a:t>
            </a:r>
          </a:p>
        </p:txBody>
      </p:sp>
      <p:sp>
        <p:nvSpPr>
          <p:cNvPr id="29" name="矩形 28"/>
          <p:cNvSpPr/>
          <p:nvPr/>
        </p:nvSpPr>
        <p:spPr>
          <a:xfrm>
            <a:off x="1547813" y="4017963"/>
            <a:ext cx="4209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dirty="0"/>
              <a:t>在</a:t>
            </a:r>
            <a:r>
              <a:rPr lang="en-US" altLang="zh-CN" dirty="0"/>
              <a:t>Animate</a:t>
            </a:r>
            <a:r>
              <a:rPr lang="zh-CN" altLang="zh-CN" dirty="0"/>
              <a:t>的“时间轴”中插入</a:t>
            </a:r>
            <a:r>
              <a:rPr lang="en-US" altLang="zh-CN" dirty="0"/>
              <a:t>JavaScript</a:t>
            </a:r>
            <a:endParaRPr lang="zh-CN" altLang="zh-CN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8917" y="87015"/>
            <a:ext cx="18902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11.4.2</a:t>
            </a:r>
            <a:r>
              <a:rPr lang="zh-CN" altLang="zh-CN" b="1" dirty="0"/>
              <a:t>发布设置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610" y="1052736"/>
            <a:ext cx="3816350" cy="46085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软件中可以在菜单栏“文件”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发布设置”中修改发布文件所在的位置和发布方式。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．打开菜单栏“文件”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发布设置”面板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．单击“输出文件”按钮以将发布文件保存到指定的文件夹中。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0008C85-E001-437E-9031-85483D3703B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60032" y="980728"/>
            <a:ext cx="3747015" cy="46085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2139501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8917" y="87015"/>
            <a:ext cx="18902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11.4.2</a:t>
            </a:r>
            <a:r>
              <a:rPr lang="zh-CN" altLang="zh-CN" b="1" dirty="0"/>
              <a:t>发布设置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609" y="1052736"/>
            <a:ext cx="8496871" cy="17281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．如果想要将资源保存到其他文件夹，可以修改资源路径。如果文件中包含图像，需要在资源导出选项中勾选“图像”选项；如果文件中包含声音，需要勾选“声音”选项，同时需要勾选“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CreateJS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选项。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EF1F60B-868A-4401-B698-2B39A0B9525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35696" y="3015993"/>
            <a:ext cx="3312368" cy="73418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401B7C7-CA14-4D75-8934-21D3857C030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35696" y="3985239"/>
            <a:ext cx="3312368" cy="7354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0CA92C1-D8F2-4DD6-A723-E88349FCBFC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35696" y="5014331"/>
            <a:ext cx="3312368" cy="934949"/>
          </a:xfrm>
          <a:prstGeom prst="rect">
            <a:avLst/>
          </a:prstGeom>
        </p:spPr>
      </p:pic>
      <p:sp>
        <p:nvSpPr>
          <p:cNvPr id="11" name="AutoShape 12">
            <a:extLst>
              <a:ext uri="{FF2B5EF4-FFF2-40B4-BE49-F238E27FC236}">
                <a16:creationId xmlns:a16="http://schemas.microsoft.com/office/drawing/2014/main" id="{6F2EC400-C0B6-480C-B98E-107440EBAE8C}"/>
              </a:ext>
            </a:extLst>
          </p:cNvPr>
          <p:cNvSpPr>
            <a:spLocks noChangeArrowheads="1"/>
          </p:cNvSpPr>
          <p:nvPr/>
        </p:nvSpPr>
        <p:spPr bwMode="auto">
          <a:xfrm rot="6498634" flipV="1">
            <a:off x="5258137" y="2962553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3138183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1760" y="44624"/>
            <a:ext cx="319375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11.5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插入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JavaScript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代码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863972" y="1196752"/>
            <a:ext cx="7416055" cy="3861098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通过使用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代码来集成添加交互设计，也可以直接将一些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代码添加到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的“时间轴”上，然后导出到发布的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文件中。</a:t>
            </a:r>
          </a:p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在动作面板中，使用“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/*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js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符号表示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代码的开始，使用“*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符号表示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代码的结束。在“时间轴”上使用少量的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代码，可通过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MovieClip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类的命令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play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（）、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gotoAndStop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（）、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stop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（）和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gotoAndPlay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（）来控制“时间轴”。</a:t>
            </a:r>
          </a:p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现在，动画中的蝴蝶已经可以在空中自由地飞舞了。下面，将要向“时间轴”中添加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JavaScript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代码，以实现点击舞台上的“绿色生态”时，会出现提示语。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54295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HTML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代码片段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503548" y="836712"/>
            <a:ext cx="7992888" cy="15461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选择时间轴上的“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zi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图层的第一帧，然后在“窗口”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代码片段”中打开代码片段。此时代码片段面板中有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HTML5 Canvas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WebGL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三个文件夹。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418C03-8DA2-4294-AB05-53484FA0855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88159" y="2596570"/>
            <a:ext cx="3744416" cy="3102369"/>
          </a:xfrm>
          <a:prstGeom prst="rect">
            <a:avLst/>
          </a:prstGeom>
        </p:spPr>
      </p:pic>
      <p:sp>
        <p:nvSpPr>
          <p:cNvPr id="6" name="AutoShape 12">
            <a:extLst>
              <a:ext uri="{FF2B5EF4-FFF2-40B4-BE49-F238E27FC236}">
                <a16:creationId xmlns:a16="http://schemas.microsoft.com/office/drawing/2014/main" id="{F8366803-F2D5-4188-B9E5-80A893D65224}"/>
              </a:ext>
            </a:extLst>
          </p:cNvPr>
          <p:cNvSpPr>
            <a:spLocks noChangeArrowheads="1"/>
          </p:cNvSpPr>
          <p:nvPr/>
        </p:nvSpPr>
        <p:spPr bwMode="auto">
          <a:xfrm rot="6498634" flipV="1">
            <a:off x="5762194" y="2470364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6729704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54295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HTML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代码片段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503548" y="836712"/>
            <a:ext cx="7992888" cy="15461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HTML5 Canvas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文件夹下的“事件处理函数”中的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MouseOver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事件。双击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MouseOver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事件，此时动作面板中会出现以下代码。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1739846-C9CF-4FDF-B227-F41E7B7B4ED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3161" y="2647305"/>
            <a:ext cx="2342084" cy="193382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B207572-E6E1-47EF-AAD8-386ACC8313B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31956" y="2647305"/>
            <a:ext cx="3680087" cy="19338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99F89ED-ABB5-4CFC-BD16-1E729346100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90738" y="2647305"/>
            <a:ext cx="2456815" cy="1923415"/>
          </a:xfrm>
          <a:prstGeom prst="rect">
            <a:avLst/>
          </a:prstGeom>
        </p:spPr>
      </p:pic>
      <p:sp>
        <p:nvSpPr>
          <p:cNvPr id="11" name="云形标注 8">
            <a:extLst>
              <a:ext uri="{FF2B5EF4-FFF2-40B4-BE49-F238E27FC236}">
                <a16:creationId xmlns:a16="http://schemas.microsoft.com/office/drawing/2014/main" id="{3E2C1BDA-70DD-4130-8643-017DAC418955}"/>
              </a:ext>
            </a:extLst>
          </p:cNvPr>
          <p:cNvSpPr/>
          <p:nvPr/>
        </p:nvSpPr>
        <p:spPr>
          <a:xfrm>
            <a:off x="3059832" y="4653136"/>
            <a:ext cx="5050435" cy="106997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500" dirty="0"/>
              <a:t>提示：双击代码片段，会自动创建一个代码图层放置添加的代码。</a:t>
            </a:r>
            <a:endParaRPr lang="zh-CN" altLang="zh-CN" sz="1500" dirty="0"/>
          </a:p>
        </p:txBody>
      </p:sp>
      <p:sp>
        <p:nvSpPr>
          <p:cNvPr id="12" name="AutoShape 12">
            <a:extLst>
              <a:ext uri="{FF2B5EF4-FFF2-40B4-BE49-F238E27FC236}">
                <a16:creationId xmlns:a16="http://schemas.microsoft.com/office/drawing/2014/main" id="{F10DD046-8C1D-4028-870A-0CE31506052A}"/>
              </a:ext>
            </a:extLst>
          </p:cNvPr>
          <p:cNvSpPr>
            <a:spLocks noChangeArrowheads="1"/>
          </p:cNvSpPr>
          <p:nvPr/>
        </p:nvSpPr>
        <p:spPr bwMode="auto">
          <a:xfrm rot="6498634" flipV="1">
            <a:off x="7948720" y="2135429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1180009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54295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HTML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代码片段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503548" y="836712"/>
            <a:ext cx="7992888" cy="15461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找到代码中“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alert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（“ ”）”语句，此时该代码作用为自定义鼠标点击时出现的文字。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按住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Ctrl+Enter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快捷键运行动画，点击动画将会出现提示框。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7D89C1F-50DA-4A64-ABFA-42E8F94C5BE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5390" y="2564904"/>
            <a:ext cx="4700905" cy="3367405"/>
          </a:xfrm>
          <a:prstGeom prst="rect">
            <a:avLst/>
          </a:prstGeom>
        </p:spPr>
      </p:pic>
      <p:sp>
        <p:nvSpPr>
          <p:cNvPr id="8" name="云形标注 8">
            <a:extLst>
              <a:ext uri="{FF2B5EF4-FFF2-40B4-BE49-F238E27FC236}">
                <a16:creationId xmlns:a16="http://schemas.microsoft.com/office/drawing/2014/main" id="{91678A9D-856B-4D2B-A83F-BDB64F570C79}"/>
              </a:ext>
            </a:extLst>
          </p:cNvPr>
          <p:cNvSpPr/>
          <p:nvPr/>
        </p:nvSpPr>
        <p:spPr>
          <a:xfrm rot="1352715">
            <a:off x="5823472" y="2924627"/>
            <a:ext cx="3284264" cy="2299692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500" dirty="0"/>
              <a:t>提示：在</a:t>
            </a:r>
            <a:r>
              <a:rPr lang="en-US" altLang="zh-CN" sz="1500" dirty="0"/>
              <a:t>Adobe Flash Professional CC </a:t>
            </a:r>
            <a:r>
              <a:rPr lang="zh-CN" altLang="en-US" sz="1500" dirty="0"/>
              <a:t>里创建</a:t>
            </a:r>
            <a:r>
              <a:rPr lang="en-US" altLang="zh-CN" sz="1500" dirty="0"/>
              <a:t>HTML5</a:t>
            </a:r>
            <a:r>
              <a:rPr lang="zh-CN" altLang="en-US" sz="1500" dirty="0"/>
              <a:t>动画，是</a:t>
            </a:r>
            <a:r>
              <a:rPr lang="en-US" altLang="zh-CN" sz="1500" dirty="0"/>
              <a:t>Adobe </a:t>
            </a:r>
            <a:r>
              <a:rPr lang="zh-CN" altLang="en-US" sz="1500" dirty="0"/>
              <a:t>公司的伟大尝试，功能上还有很大限制，请读者关注</a:t>
            </a:r>
            <a:r>
              <a:rPr lang="en-US" altLang="zh-CN" sz="1500" dirty="0"/>
              <a:t>Adobe </a:t>
            </a:r>
            <a:r>
              <a:rPr lang="zh-CN" altLang="en-US" sz="1500" dirty="0"/>
              <a:t>公司在这方面技术的后续跟进。</a:t>
            </a:r>
            <a:endParaRPr lang="zh-CN" altLang="zh-CN" sz="1500" dirty="0"/>
          </a:p>
        </p:txBody>
      </p:sp>
      <p:sp>
        <p:nvSpPr>
          <p:cNvPr id="7" name="AutoShape 12">
            <a:extLst>
              <a:ext uri="{FF2B5EF4-FFF2-40B4-BE49-F238E27FC236}">
                <a16:creationId xmlns:a16="http://schemas.microsoft.com/office/drawing/2014/main" id="{DD230372-6C03-4E28-A8F3-690D7671EEC2}"/>
              </a:ext>
            </a:extLst>
          </p:cNvPr>
          <p:cNvSpPr>
            <a:spLocks noChangeArrowheads="1"/>
          </p:cNvSpPr>
          <p:nvPr/>
        </p:nvSpPr>
        <p:spPr bwMode="auto">
          <a:xfrm rot="6498634" flipV="1">
            <a:off x="5717562" y="2542279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2800592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3"/>
          <p:cNvGrpSpPr>
            <a:grpSpLocks/>
          </p:cNvGrpSpPr>
          <p:nvPr/>
        </p:nvGrpSpPr>
        <p:grpSpPr bwMode="auto">
          <a:xfrm>
            <a:off x="397177" y="690563"/>
            <a:ext cx="8426148" cy="5114925"/>
            <a:chOff x="115" y="-2"/>
            <a:chExt cx="13271" cy="8053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6200000">
              <a:off x="-1754" y="1869"/>
              <a:ext cx="8051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5400000">
              <a:off x="7198" y="1868"/>
              <a:ext cx="8053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364" y="954"/>
              <a:ext cx="5103" cy="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了解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HTML5  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导出到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HTML5 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8845" y="1135"/>
              <a:ext cx="4541" cy="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solidFill>
                    <a:srgbClr val="0D81E1"/>
                  </a:solidFill>
                </a:rPr>
                <a:t>HTML5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发布设置   </a:t>
              </a: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/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buFont typeface="Arial" panose="020B0604020202020204" pitchFamily="34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使用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JavaScript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4535" y="1635"/>
              <a:ext cx="4313" cy="482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marL="342900" indent="-342900" eaLnBrk="1" hangingPunct="1">
                <a:lnSpc>
                  <a:spcPct val="90000"/>
                </a:lnSpc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理解输出文件</a:t>
              </a: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-3276600" y="763588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</a:rPr>
              <a:t>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675" y="-26988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知识点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427038" y="765175"/>
            <a:ext cx="8243887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模拟练习</a:t>
            </a:r>
            <a:endParaRPr lang="zh-CN" altLang="zh-CN" sz="28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D81E1"/>
                </a:solidFill>
              </a:rPr>
              <a:t>         打开 “模拟练习”文件目录，选择“</a:t>
            </a:r>
            <a:r>
              <a:rPr lang="en-US" altLang="zh-CN" dirty="0">
                <a:solidFill>
                  <a:srgbClr val="0D81E1"/>
                </a:solidFill>
              </a:rPr>
              <a:t>Lesson11”&gt; “</a:t>
            </a:r>
            <a:r>
              <a:rPr lang="zh-CN" altLang="en-US" dirty="0">
                <a:solidFill>
                  <a:srgbClr val="0D81E1"/>
                </a:solidFill>
              </a:rPr>
              <a:t>模拟”</a:t>
            </a:r>
            <a:r>
              <a:rPr lang="en-US" altLang="zh-CN" dirty="0">
                <a:solidFill>
                  <a:srgbClr val="0D81E1"/>
                </a:solidFill>
              </a:rPr>
              <a:t>&gt; Complete</a:t>
            </a:r>
            <a:r>
              <a:rPr lang="zh-CN" altLang="en-US" dirty="0">
                <a:solidFill>
                  <a:srgbClr val="0D81E1"/>
                </a:solidFill>
              </a:rPr>
              <a:t>文件夹的“</a:t>
            </a:r>
            <a:r>
              <a:rPr lang="en-US" altLang="zh-CN" dirty="0">
                <a:solidFill>
                  <a:srgbClr val="0D81E1"/>
                </a:solidFill>
              </a:rPr>
              <a:t>11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2017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进行浏览播放，根据本章所述知识，参考完成案例，画出模拟场景。课件资料已完整提供，保存在光盘目录“模拟练习</a:t>
            </a:r>
            <a:r>
              <a:rPr lang="en-US" altLang="zh-CN" dirty="0">
                <a:solidFill>
                  <a:srgbClr val="0D81E1"/>
                </a:solidFill>
              </a:rPr>
              <a:t>&gt;Lesson11”</a:t>
            </a:r>
            <a:r>
              <a:rPr lang="zh-CN" altLang="en-US" dirty="0">
                <a:solidFill>
                  <a:srgbClr val="0D81E1"/>
                </a:solidFill>
              </a:rPr>
              <a:t>中，或者从</a:t>
            </a:r>
            <a:r>
              <a:rPr lang="en-US" altLang="zh-CN" dirty="0">
                <a:solidFill>
                  <a:srgbClr val="0D81E1"/>
                </a:solidFill>
              </a:rPr>
              <a:t>http:// nclass.infoepoch.net</a:t>
            </a:r>
            <a:r>
              <a:rPr lang="zh-CN" altLang="en-US" dirty="0">
                <a:solidFill>
                  <a:srgbClr val="0D81E1"/>
                </a:solidFill>
              </a:rPr>
              <a:t>网站下载相关资源。</a:t>
            </a:r>
            <a:endParaRPr lang="en-US" altLang="zh-CN" dirty="0">
              <a:solidFill>
                <a:srgbClr val="0D81E1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en-US" altLang="zh-CN" dirty="0">
              <a:solidFill>
                <a:srgbClr val="0D81E1"/>
              </a:solidFill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自主创意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    自主创造出一个</a:t>
            </a:r>
            <a:r>
              <a:rPr lang="en-US" altLang="zh-CN" dirty="0">
                <a:solidFill>
                  <a:srgbClr val="0D81E1"/>
                </a:solidFill>
                <a:latin typeface="黑体" pitchFamily="49" charset="-122"/>
              </a:rPr>
              <a:t>Animate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课件，应用本章所学习知识，制作出涉及传统补间动画、任意变形工具、导出到</a:t>
            </a:r>
            <a:r>
              <a:rPr lang="en-US" altLang="zh-CN" dirty="0">
                <a:solidFill>
                  <a:srgbClr val="0D81E1"/>
                </a:solidFill>
                <a:latin typeface="黑体" pitchFamily="49" charset="-122"/>
              </a:rPr>
              <a:t>HTML5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、理解输出文件、发布设置等知识点的动画课件。你也可以把自己完成的作品上传到课程网站进行交流。</a:t>
            </a:r>
            <a:endParaRPr lang="zh-CN" altLang="zh-CN" b="1" dirty="0">
              <a:solidFill>
                <a:srgbClr val="0D81E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2" name="矩形 1"/>
          <p:cNvSpPr/>
          <p:nvPr/>
        </p:nvSpPr>
        <p:spPr>
          <a:xfrm>
            <a:off x="720725" y="1165225"/>
            <a:ext cx="7380288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理论题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如何判断动画是否为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HTML5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文件而不是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Action Script 3.0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文件？</a:t>
            </a:r>
          </a:p>
          <a:p>
            <a:pPr marL="457200" indent="-457200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如何一开始就创建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HTML5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文件，它与在一开始创建的是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ActionScript 3.0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类型文件，而发布时发布为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HTML5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文件有何区别？</a:t>
            </a: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charset="-122"/>
            </a:endParaRPr>
          </a:p>
          <a:p>
            <a:pPr algn="ctr">
              <a:defRPr/>
            </a:pPr>
            <a:endParaRPr lang="zh-CN" altLang="zh-CN" sz="2800" b="1" dirty="0">
              <a:solidFill>
                <a:schemeClr val="accent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57188" indent="-357188">
              <a:defRPr/>
            </a:pPr>
            <a:endParaRPr lang="zh-CN" altLang="zh-CN" dirty="0">
              <a:ea typeface="宋体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．有两种判断方法。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第一种判断方法是如果动画创建的不是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格式的，会在测试影片中看到“在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Flash Professional 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中”和“在浏览器中”两个选项。如果创建的为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格式的动画，则只出现“在浏览器”中；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第二种判断方法是在菜单栏“文件”中查看是否可以进行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 Script 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设置，如果可以则证文件类型为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 Script 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类型的，反之不是。</a:t>
            </a: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．打开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Flash Professional CC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，在开始面板中选择“新建”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&gt;“HTML Canvas”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即可创建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文件，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HTML5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文件发布时，会自动生成一个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html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文件；若一开始创建的是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 3.0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类型文件，在发布时，除了会生成一个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html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文件外，还会自动生成一个</a:t>
            </a:r>
            <a:r>
              <a:rPr lang="en-US" altLang="zh-CN" sz="2000" dirty="0" err="1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文件。</a:t>
            </a: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95288" y="908050"/>
            <a:ext cx="81375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本章范例为蝴蝶飞舞的动画案例。在本章，你将学习到如何发布和加载外部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HTML5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文件。</a:t>
            </a:r>
          </a:p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本章范例是一个关于展示蝴蝶飞舞的动画课件，在实例中首先确定蝴蝶翅膀扇动的位置，然后利用传统补间动画制作蝴蝶翅膀扇动的效果。</a:t>
            </a: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D020368-2980-4110-ACF8-22D293932E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89" y="2420888"/>
            <a:ext cx="4529721" cy="33104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69348" y="1010171"/>
            <a:ext cx="8605303" cy="187220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．右键单击“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Lesson11/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或者打开“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.html”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文件进行预览。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．关闭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播放器或者关闭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HTML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36838" y="44450"/>
            <a:ext cx="28825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C22EC99-58C7-4AE4-92DD-697CDA5AF4A4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284984"/>
            <a:ext cx="8352928" cy="223224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5400" y="31750"/>
            <a:ext cx="28825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17748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、可以用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Animate 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打开源文件进行预览，在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Animate 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Lesson11/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文件，并单击“打开”按钮。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4425951" y="265271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4787475" y="2289217"/>
            <a:ext cx="4314253" cy="3914692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600" dirty="0"/>
              <a:t>注意：打开</a:t>
            </a:r>
            <a:r>
              <a:rPr lang="en-US" altLang="zh-CN" sz="1600" dirty="0"/>
              <a:t>11</a:t>
            </a:r>
            <a:r>
              <a:rPr lang="zh-CN" altLang="en-US" sz="1600" dirty="0"/>
              <a:t>范例</a:t>
            </a:r>
            <a:r>
              <a:rPr lang="en-US" altLang="zh-CN" sz="1600" dirty="0"/>
              <a:t>complete</a:t>
            </a:r>
            <a:r>
              <a:rPr lang="zh-CN" altLang="en-US" sz="1600" dirty="0"/>
              <a:t>（</a:t>
            </a:r>
            <a:r>
              <a:rPr lang="en-US" altLang="zh-CN" sz="1600" dirty="0"/>
              <a:t>CC 2017</a:t>
            </a:r>
            <a:r>
              <a:rPr lang="zh-CN" altLang="en-US" sz="1600" dirty="0"/>
              <a:t>）</a:t>
            </a:r>
            <a:r>
              <a:rPr lang="en-US" altLang="zh-CN" sz="1600" dirty="0"/>
              <a:t>.html</a:t>
            </a:r>
            <a:r>
              <a:rPr lang="zh-CN" altLang="en-US" sz="1600" dirty="0"/>
              <a:t>文件后，用鼠标右键单击动画的任意部分</a:t>
            </a:r>
            <a:r>
              <a:rPr lang="en-US" altLang="zh-CN" sz="1600" dirty="0"/>
              <a:t>,</a:t>
            </a:r>
            <a:r>
              <a:rPr lang="zh-CN" altLang="en-US" sz="1600" dirty="0"/>
              <a:t>从出现的菜单可以得知，该动画是</a:t>
            </a:r>
            <a:r>
              <a:rPr lang="en-US" altLang="zh-CN" sz="1600" dirty="0"/>
              <a:t>HTML5</a:t>
            </a:r>
            <a:r>
              <a:rPr lang="zh-CN" altLang="en-US" sz="1600" dirty="0"/>
              <a:t>的内容，而不是</a:t>
            </a:r>
            <a:r>
              <a:rPr lang="en-US" altLang="zh-CN" sz="1600" dirty="0"/>
              <a:t>Animate</a:t>
            </a:r>
            <a:r>
              <a:rPr lang="zh-CN" altLang="en-US" sz="1600" dirty="0"/>
              <a:t>。在</a:t>
            </a:r>
            <a:r>
              <a:rPr lang="en-US" altLang="zh-CN" sz="1600" dirty="0"/>
              <a:t>Flash Professional CC</a:t>
            </a:r>
            <a:r>
              <a:rPr lang="zh-CN" altLang="en-US" sz="1600" dirty="0"/>
              <a:t>中创建的图像和动画，已经发布为</a:t>
            </a:r>
            <a:r>
              <a:rPr lang="en-US" altLang="zh-CN" sz="1600" dirty="0"/>
              <a:t>HTML</a:t>
            </a:r>
            <a:r>
              <a:rPr lang="zh-CN" altLang="en-US" sz="1600" dirty="0"/>
              <a:t>，以便在没有</a:t>
            </a:r>
            <a:r>
              <a:rPr lang="en-US" altLang="zh-CN" sz="1600" dirty="0"/>
              <a:t>Flash Player</a:t>
            </a:r>
            <a:r>
              <a:rPr lang="zh-CN" altLang="en-US" sz="1600" dirty="0"/>
              <a:t>时回放。该动画也可以在桌面浏览器、平板或手机设备上播放。</a:t>
            </a:r>
            <a:endParaRPr lang="zh-CN" altLang="zh-CN" sz="16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1B7145C-1C03-4EE5-8DDC-11DB4BDFDB5F}"/>
              </a:ext>
            </a:extLst>
          </p:cNvPr>
          <p:cNvPicPr/>
          <p:nvPr/>
        </p:nvPicPr>
        <p:blipFill rotWithShape="1">
          <a:blip r:embed="rId3" cstate="print"/>
          <a:srcRect l="14156" t="2409" r="36747" b="29156"/>
          <a:stretch/>
        </p:blipFill>
        <p:spPr bwMode="auto">
          <a:xfrm>
            <a:off x="726324" y="2778917"/>
            <a:ext cx="3629652" cy="31619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86966"/>
            <a:ext cx="25322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打开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start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文件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42887" y="1002897"/>
            <a:ext cx="8582025" cy="15842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在菜单栏中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选择“文件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在“打开文件”对话框中，选择选择“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Lesson11/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文件，并单击“打开”按钮。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269" name="AutoShape 12"/>
          <p:cNvSpPr>
            <a:spLocks noChangeArrowheads="1"/>
          </p:cNvSpPr>
          <p:nvPr/>
        </p:nvSpPr>
        <p:spPr bwMode="auto">
          <a:xfrm rot="6498634" flipV="1">
            <a:off x="4099719" y="291226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584147A-9969-4FE4-9DB6-F101AB04F1C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330" y="3284984"/>
            <a:ext cx="8249339" cy="222273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86966"/>
            <a:ext cx="25322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打开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start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文件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0987" y="1124744"/>
            <a:ext cx="8582025" cy="350622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20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此时的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初始文件已经包含了蝴蝶飞舞动画各种所需的资源，动画也完成了一部分，蝴蝶飞舞动画的背景实例也已经位于“舞台”上。在本课中，将会添加蝴蝶翅膀扇动的动画以及蝴蝶在空中飞舞的动画，这些动画都需要利用传统补间实现。最后将动画作为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HTML5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内容发布。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接下来就需要在此基础上进行操作，以达到完成案例效果。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430877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87015"/>
            <a:ext cx="257474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11.3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使用传统补间</a:t>
            </a: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96889" y="1052736"/>
            <a:ext cx="8035552" cy="460851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在本节中，我们将通过使用传统补间来实现蝴蝶飞舞的效果。</a:t>
            </a:r>
          </a:p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传统补间是一种创建动画的老方法，它和补间动画非常相似，就像补间动画一样，传统补间动画使用的也是元件实例。两个关键帧之间的元件实例如果发生变化，可插入这种变化以创建动画。还可以修改实例的位置，将其旋转、缩放和变换，并对其使用色彩效果或滤镜效果。</a:t>
            </a:r>
          </a:p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传统补间和补间动画的关键不同之处是：传统补间需要一个独立的动作向导图层，以便沿着某个路径创建动画；传统不支持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3D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旋转或变换；传统补间的各个补间图层并不是相互独立的，但是传统补间和补间动画都受到了一样的限制，那就是其他的对象不能出现在同一个补间图层上；传统补间是基于“时间轴”的，而不是基于对象的，这说明需要添加、移动或替换“时间轴”上的补间或实例，而不是对“舞台”上的补间或实例进行操作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116632"/>
            <a:ext cx="36535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11.3.1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制作蝴蝶翅膀扇动的效果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288" y="946721"/>
            <a:ext cx="5325492" cy="205023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．打开“库”，点击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the butterfly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文件夹。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．双击进入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元件。此时，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将进入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wing-animated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影片剪辑文件模式。 “时间轴”上的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wa1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图层，包含了蝴蝶的翅膀以便来做蝴蝶翅膀扇动的动画。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593D803-B9FA-409A-94C4-F5D5765AE0D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80895" y="856525"/>
            <a:ext cx="2262385" cy="2664742"/>
          </a:xfrm>
          <a:prstGeom prst="rect">
            <a:avLst/>
          </a:prstGeom>
        </p:spPr>
      </p:pic>
      <p:sp>
        <p:nvSpPr>
          <p:cNvPr id="11" name="圆角矩形 9">
            <a:extLst>
              <a:ext uri="{FF2B5EF4-FFF2-40B4-BE49-F238E27FC236}">
                <a16:creationId xmlns:a16="http://schemas.microsoft.com/office/drawing/2014/main" id="{21F3EE27-C57E-4011-9A22-5BE0174CC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348" y="3861049"/>
            <a:ext cx="5336932" cy="18165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个关键帧显示翅膀，然后选中第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键插入关键帧，点击“工具栏”中的任意变形工具，适当调整蝴蝶翅膀的形状；接下来第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帧做法相同。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B180FF2-3BC3-4F9E-B110-EA374C34D3E6}"/>
              </a:ext>
            </a:extLst>
          </p:cNvPr>
          <p:cNvPicPr/>
          <p:nvPr/>
        </p:nvPicPr>
        <p:blipFill rotWithShape="1">
          <a:blip r:embed="rId4" cstate="print"/>
          <a:srcRect r="32340"/>
          <a:stretch/>
        </p:blipFill>
        <p:spPr bwMode="auto">
          <a:xfrm>
            <a:off x="507617" y="3141818"/>
            <a:ext cx="2550417" cy="27662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1785</TotalTime>
  <Words>2547</Words>
  <Application>Microsoft Office PowerPoint</Application>
  <PresentationFormat>全屏显示(4:3)</PresentationFormat>
  <Paragraphs>138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 Unicode MS</vt:lpstr>
      <vt:lpstr>黑体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xinyuan li</cp:lastModifiedBy>
  <cp:revision>236</cp:revision>
  <dcterms:modified xsi:type="dcterms:W3CDTF">2017-12-23T04:13:33Z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18072954-A4C1-4A4A-3F7C-353F3F3F433F</vt:lpwstr>
  </property>
  <property fmtid="{D5CDD505-2E9C-101B-9397-08002B2CF9AE}" pid="3" name="ArticulatePath">
    <vt:lpwstr>第五章 制作形状的动画和使用遮罩</vt:lpwstr>
  </property>
</Properties>
</file>