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sldIdLst>
    <p:sldId id="261" r:id="rId3"/>
    <p:sldId id="262" r:id="rId4"/>
    <p:sldId id="263" r:id="rId5"/>
    <p:sldId id="264" r:id="rId6"/>
    <p:sldId id="327" r:id="rId7"/>
    <p:sldId id="328" r:id="rId8"/>
    <p:sldId id="365" r:id="rId9"/>
    <p:sldId id="329" r:id="rId10"/>
    <p:sldId id="330" r:id="rId11"/>
    <p:sldId id="332" r:id="rId12"/>
    <p:sldId id="366" r:id="rId13"/>
    <p:sldId id="331" r:id="rId14"/>
    <p:sldId id="367" r:id="rId15"/>
    <p:sldId id="369" r:id="rId16"/>
    <p:sldId id="334" r:id="rId17"/>
    <p:sldId id="371" r:id="rId18"/>
    <p:sldId id="372" r:id="rId19"/>
    <p:sldId id="373" r:id="rId20"/>
    <p:sldId id="374" r:id="rId21"/>
    <p:sldId id="333" r:id="rId22"/>
    <p:sldId id="370" r:id="rId23"/>
    <p:sldId id="375" r:id="rId24"/>
    <p:sldId id="376" r:id="rId25"/>
    <p:sldId id="377" r:id="rId26"/>
    <p:sldId id="335" r:id="rId27"/>
    <p:sldId id="378" r:id="rId28"/>
    <p:sldId id="379" r:id="rId29"/>
    <p:sldId id="380" r:id="rId30"/>
    <p:sldId id="381" r:id="rId31"/>
    <p:sldId id="336" r:id="rId32"/>
    <p:sldId id="337" r:id="rId33"/>
    <p:sldId id="382" r:id="rId34"/>
    <p:sldId id="383" r:id="rId35"/>
    <p:sldId id="339" r:id="rId36"/>
    <p:sldId id="384" r:id="rId37"/>
    <p:sldId id="385" r:id="rId38"/>
    <p:sldId id="386" r:id="rId39"/>
    <p:sldId id="342" r:id="rId40"/>
    <p:sldId id="387" r:id="rId41"/>
    <p:sldId id="388" r:id="rId42"/>
    <p:sldId id="307" r:id="rId43"/>
    <p:sldId id="310" r:id="rId44"/>
    <p:sldId id="311" r:id="rId45"/>
    <p:sldId id="364" r:id="rId4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CE6F2"/>
    <a:srgbClr val="0D81E1"/>
    <a:srgbClr val="117D9B"/>
    <a:srgbClr val="125C8A"/>
    <a:srgbClr val="001746"/>
    <a:srgbClr val="00133A"/>
    <a:srgbClr val="494949"/>
    <a:srgbClr val="037783"/>
    <a:srgbClr val="0288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63" d="100"/>
          <a:sy n="63" d="100"/>
        </p:scale>
        <p:origin x="1380" y="5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0" Type="http://schemas.openxmlformats.org/officeDocument/2006/relationships/tableStyles" Target="tableStyles.xml"/><Relationship Id="rId5" Type="http://schemas.openxmlformats.org/officeDocument/2006/relationships/slide" Target="slides/slide3.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notesMaster" Target="notesMasters/notesMaster1.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宋体" panose="02010600030101010101" pitchFamily="2" charset="-122"/>
              </a:defRPr>
            </a:lvl1pPr>
          </a:lstStyle>
          <a:p>
            <a:pPr>
              <a:defRPr/>
            </a:pPr>
            <a:fld id="{74BCDA9B-51A3-4439-AD9D-0FC93B7F062D}"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宋体" panose="02010600030101010101" pitchFamily="2" charset="-122"/>
              </a:defRPr>
            </a:lvl1pPr>
          </a:lstStyle>
          <a:p>
            <a:pPr>
              <a:defRPr/>
            </a:pPr>
            <a:fld id="{CCAA3C3E-6909-48B1-B7C8-2B1DC08B3384}"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hyperlink" Target="http://nclass.infoepoch.net/" TargetMode="External"/><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nclass.infoepoch.net/" TargetMode="External"/><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hyperlink" Target="http://nclass.infoepoch.net/" TargetMode="External"/><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9145588" cy="942975"/>
          </a:xfrm>
          <a:prstGeom prst="rect">
            <a:avLst/>
          </a:prstGeom>
        </p:spPr>
        <p:txBody>
          <a:bodyPr/>
          <a:lstStyle/>
          <a:p>
            <a:r>
              <a:rPr lang="zh-CN" altLang="en-US"/>
              <a:t>单击此处编辑母版标题样式</a:t>
            </a:r>
            <a:endParaRPr lang="zh-CN" altLang="en-US"/>
          </a:p>
        </p:txBody>
      </p:sp>
      <p:sp>
        <p:nvSpPr>
          <p:cNvPr id="3" name="Date Placeholder 3"/>
          <p:cNvSpPr>
            <a:spLocks noGrp="1" noChangeArrowheads="1"/>
          </p:cNvSpPr>
          <p:nvPr>
            <p:ph type="dt" sz="half" idx="10"/>
          </p:nvPr>
        </p:nvSpPr>
        <p:spPr>
          <a:xfrm>
            <a:off x="628650" y="6356350"/>
            <a:ext cx="2057400" cy="365125"/>
          </a:xfrm>
          <a:prstGeom prst="rect">
            <a:avLst/>
          </a:prstGeom>
        </p:spPr>
        <p:txBody>
          <a:bodyPr/>
          <a:lstStyle>
            <a:lvl1pPr>
              <a:defRPr>
                <a:ea typeface="宋体" panose="02010600030101010101" pitchFamily="2" charset="-122"/>
              </a:defRPr>
            </a:lvl1pPr>
          </a:lstStyle>
          <a:p>
            <a:pPr>
              <a:defRPr/>
            </a:pPr>
            <a:endParaRPr lang="zh-CN" altLang="en-US"/>
          </a:p>
        </p:txBody>
      </p:sp>
      <p:sp>
        <p:nvSpPr>
          <p:cNvPr id="4" name="Footer Placeholder 4"/>
          <p:cNvSpPr>
            <a:spLocks noGrp="1" noChangeArrowheads="1"/>
          </p:cNvSpPr>
          <p:nvPr>
            <p:ph type="ftr" sz="quarter" idx="11"/>
          </p:nvPr>
        </p:nvSpPr>
        <p:spPr>
          <a:xfrm>
            <a:off x="3028950" y="6356350"/>
            <a:ext cx="3086100" cy="365125"/>
          </a:xfrm>
          <a:prstGeom prst="rect">
            <a:avLst/>
          </a:prstGeom>
        </p:spPr>
        <p:txBody>
          <a:bodyPr/>
          <a:lstStyle>
            <a:lvl1pPr>
              <a:defRPr>
                <a:ea typeface="宋体" panose="02010600030101010101" pitchFamily="2" charset="-122"/>
              </a:defRPr>
            </a:lvl1pPr>
          </a:lstStyle>
          <a:p>
            <a:pPr>
              <a:defRPr/>
            </a:pPr>
            <a:endParaRPr lang="zh-CN" altLang="en-US"/>
          </a:p>
        </p:txBody>
      </p:sp>
      <p:sp>
        <p:nvSpPr>
          <p:cNvPr id="5" name="Slide Number Placeholder 5"/>
          <p:cNvSpPr>
            <a:spLocks noGrp="1" noChangeArrowheads="1"/>
          </p:cNvSpPr>
          <p:nvPr>
            <p:ph type="sldNum" sz="quarter" idx="12"/>
          </p:nvPr>
        </p:nvSpPr>
        <p:spPr>
          <a:xfrm>
            <a:off x="6457950" y="6356350"/>
            <a:ext cx="2057400" cy="365125"/>
          </a:xfrm>
          <a:prstGeom prst="rect">
            <a:avLst/>
          </a:prstGeom>
        </p:spPr>
        <p:txBody>
          <a:bodyPr/>
          <a:lstStyle>
            <a:lvl1pPr>
              <a:defRPr>
                <a:ea typeface="宋体" panose="02010600030101010101" pitchFamily="2" charset="-122"/>
              </a:defRPr>
            </a:lvl1pPr>
          </a:lstStyle>
          <a:p>
            <a:pPr>
              <a:defRPr/>
            </a:pPr>
            <a:fld id="{8B3801B1-1F85-4C9A-8B08-C0788A80E3AC}" type="slidenum">
              <a:rPr lang="zh-CN" altLang="en-US"/>
            </a:fld>
            <a:endParaRPr 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a:t>单击此处编辑母版文本样式</a:t>
            </a:r>
            <a:endParaRPr lang="zh-CN" altLang="en-US" noProof="1"/>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Pr>
        <a:solidFill>
          <a:schemeClr val="bg1"/>
        </a:solidFill>
        <a:effectLst/>
      </p:bgPr>
    </p:bg>
    <p:spTree>
      <p:nvGrpSpPr>
        <p:cNvPr id="1" name=""/>
        <p:cNvGrpSpPr/>
        <p:nvPr/>
      </p:nvGrpSpPr>
      <p:grpSpPr>
        <a:xfrm>
          <a:off x="0" y="0"/>
          <a:ext cx="0" cy="0"/>
          <a:chOff x="0" y="0"/>
          <a:chExt cx="0" cy="0"/>
        </a:xfrm>
      </p:grpSpPr>
      <p:pic>
        <p:nvPicPr>
          <p:cNvPr id="7" name="图片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5876925"/>
            <a:ext cx="91440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10"/>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23850" y="6083300"/>
            <a:ext cx="5397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标题 1"/>
          <p:cNvSpPr txBox="1"/>
          <p:nvPr/>
        </p:nvSpPr>
        <p:spPr bwMode="auto">
          <a:xfrm>
            <a:off x="971550" y="5973762"/>
            <a:ext cx="23050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gn="ctr" rtl="0" eaLnBrk="0" fontAlgn="base" hangingPunct="0">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5pPr>
            <a:lvl6pPr marL="4572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6pPr>
            <a:lvl7pPr marL="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7pPr>
            <a:lvl8pPr marL="13716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8pPr>
            <a:lvl9pPr marL="18288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9pPr>
          </a:lstStyle>
          <a:p>
            <a:pPr algn="l" eaLnBrk="1" fontAlgn="auto" hangingPunct="1">
              <a:spcAft>
                <a:spcPts val="0"/>
              </a:spcAft>
              <a:defRPr/>
            </a:pPr>
            <a:r>
              <a:rPr lang="en-US" altLang="zh-CN" sz="1200" dirty="0"/>
              <a:t>Adobe Flash Professional CC</a:t>
            </a:r>
            <a:br>
              <a:rPr lang="en-US" altLang="zh-CN" sz="2000" dirty="0"/>
            </a:br>
            <a:r>
              <a:rPr lang="zh-CN" altLang="en-US" sz="1400" dirty="0">
                <a:effectLst>
                  <a:reflection blurRad="6350" stA="60000" endA="900" endPos="60000" dist="60007" dir="5400000" sy="-100000" algn="bl" rotWithShape="0"/>
                </a:effectLst>
              </a:rPr>
              <a:t>案例教学经典教程</a:t>
            </a:r>
            <a:endParaRPr lang="zh-CN" altLang="en-US" sz="1400" dirty="0">
              <a:effectLst>
                <a:reflection blurRad="6350" stA="60000" endA="900" endPos="60000" dist="60007" dir="5400000" sy="-100000" algn="bl" rotWithShape="0"/>
              </a:effectLst>
            </a:endParaRPr>
          </a:p>
        </p:txBody>
      </p:sp>
      <p:sp>
        <p:nvSpPr>
          <p:cNvPr id="10" name="TextBox 9">
            <a:hlinkClick r:id="rId4"/>
          </p:cNvPr>
          <p:cNvSpPr txBox="1">
            <a:spLocks noChangeArrowheads="1"/>
          </p:cNvSpPr>
          <p:nvPr/>
        </p:nvSpPr>
        <p:spPr bwMode="auto">
          <a:xfrm>
            <a:off x="6475413" y="6592888"/>
            <a:ext cx="26638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defRPr/>
            </a:pPr>
            <a:r>
              <a:rPr lang="en-US" altLang="zh-CN" sz="1200"/>
              <a:t>http://nclass.infoepoch.net</a:t>
            </a:r>
            <a:endParaRPr lang="zh-CN" altLang="en-US" sz="1200"/>
          </a:p>
        </p:txBody>
      </p:sp>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1" name="日期占位符 6"/>
          <p:cNvSpPr>
            <a:spLocks noGrp="1"/>
          </p:cNvSpPr>
          <p:nvPr>
            <p:ph type="dt" sz="half" idx="10"/>
          </p:nvPr>
        </p:nvSpPr>
        <p:spPr>
          <a:xfrm>
            <a:off x="457200" y="6356350"/>
            <a:ext cx="2133600" cy="365125"/>
          </a:xfrm>
          <a:prstGeom prst="rect">
            <a:avLst/>
          </a:prstGeom>
        </p:spPr>
        <p:txBody>
          <a:bodyPr/>
          <a:lstStyle>
            <a:lvl1pPr eaLnBrk="1" fontAlgn="auto" hangingPunct="1">
              <a:spcBef>
                <a:spcPts val="0"/>
              </a:spcBef>
              <a:spcAft>
                <a:spcPts val="0"/>
              </a:spcAft>
              <a:buFontTx/>
              <a:buNone/>
              <a:defRPr>
                <a:latin typeface="+mn-lt"/>
                <a:ea typeface="+mn-ea"/>
              </a:defRPr>
            </a:lvl1pPr>
          </a:lstStyle>
          <a:p>
            <a:pPr>
              <a:defRPr/>
            </a:pPr>
            <a:fld id="{726B5015-7326-44AD-899D-B6F459AE56AA}" type="datetime1">
              <a:rPr lang="zh-CN" altLang="en-US"/>
            </a:fld>
            <a:endParaRPr lang="zh-CN" altLang="en-US"/>
          </a:p>
        </p:txBody>
      </p:sp>
      <p:sp>
        <p:nvSpPr>
          <p:cNvPr id="12" name="页脚占位符 7"/>
          <p:cNvSpPr>
            <a:spLocks noGrp="1"/>
          </p:cNvSpPr>
          <p:nvPr>
            <p:ph type="ftr" sz="quarter" idx="11"/>
          </p:nvPr>
        </p:nvSpPr>
        <p:spPr>
          <a:xfrm>
            <a:off x="3124200" y="6356350"/>
            <a:ext cx="2895600" cy="365125"/>
          </a:xfrm>
          <a:prstGeom prst="rect">
            <a:avLst/>
          </a:prstGeom>
        </p:spPr>
        <p:txBody>
          <a:bodyPr/>
          <a:lstStyle>
            <a:lvl1pPr eaLnBrk="1" fontAlgn="auto" hangingPunct="1">
              <a:spcBef>
                <a:spcPts val="0"/>
              </a:spcBef>
              <a:spcAft>
                <a:spcPts val="0"/>
              </a:spcAft>
              <a:buFontTx/>
              <a:buNone/>
              <a:defRPr>
                <a:latin typeface="+mn-lt"/>
                <a:ea typeface="+mn-ea"/>
              </a:defRPr>
            </a:lvl1pPr>
          </a:lstStyle>
          <a:p>
            <a:pPr>
              <a:defRPr/>
            </a:pPr>
            <a:endParaRPr lang="zh-CN" altLang="en-US"/>
          </a:p>
        </p:txBody>
      </p:sp>
      <p:sp>
        <p:nvSpPr>
          <p:cNvPr id="13" name="灯片编号占位符 8"/>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lstStyle>
            <a:lvl1pPr>
              <a:buFont typeface="Arial" panose="020B0604020202020204" pitchFamily="34" charset="0"/>
              <a:buNone/>
              <a:defRPr>
                <a:ea typeface="宋体" panose="02010600030101010101" pitchFamily="2" charset="-122"/>
              </a:defRPr>
            </a:lvl1pPr>
          </a:lstStyle>
          <a:p>
            <a:pPr>
              <a:defRPr/>
            </a:pPr>
            <a:fld id="{943AF6D9-5BC6-490E-95C3-E4AE966EA5BE}" type="slidenum">
              <a:rPr lang="zh-CN" altLang="en-US"/>
            </a:fld>
            <a:endParaRPr lang="zh-CN" alt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bg>
      <p:bgPr>
        <a:solidFill>
          <a:schemeClr val="bg1"/>
        </a:solidFill>
        <a:effectLst/>
      </p:bgPr>
    </p:bg>
    <p:spTree>
      <p:nvGrpSpPr>
        <p:cNvPr id="1" name=""/>
        <p:cNvGrpSpPr/>
        <p:nvPr/>
      </p:nvGrpSpPr>
      <p:grpSpPr>
        <a:xfrm>
          <a:off x="0" y="0"/>
          <a:ext cx="0" cy="0"/>
          <a:chOff x="0" y="0"/>
          <a:chExt cx="0" cy="0"/>
        </a:xfrm>
      </p:grpSpPr>
      <p:pic>
        <p:nvPicPr>
          <p:cNvPr id="3" name="图片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5876925"/>
            <a:ext cx="91440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23850" y="6083300"/>
            <a:ext cx="5397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txBox="1"/>
          <p:nvPr/>
        </p:nvSpPr>
        <p:spPr bwMode="auto">
          <a:xfrm>
            <a:off x="971550" y="5973762"/>
            <a:ext cx="23050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gn="ctr" rtl="0" eaLnBrk="0" fontAlgn="base" hangingPunct="0">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5pPr>
            <a:lvl6pPr marL="4572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6pPr>
            <a:lvl7pPr marL="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7pPr>
            <a:lvl8pPr marL="13716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8pPr>
            <a:lvl9pPr marL="18288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9pPr>
          </a:lstStyle>
          <a:p>
            <a:pPr algn="l" eaLnBrk="1" fontAlgn="auto" hangingPunct="1">
              <a:spcAft>
                <a:spcPts val="0"/>
              </a:spcAft>
              <a:defRPr/>
            </a:pPr>
            <a:r>
              <a:rPr lang="en-US" altLang="zh-CN" sz="1200" dirty="0"/>
              <a:t>Adobe Flash Professional CC</a:t>
            </a:r>
            <a:br>
              <a:rPr lang="en-US" altLang="zh-CN" sz="2000" dirty="0"/>
            </a:br>
            <a:r>
              <a:rPr lang="zh-CN" altLang="en-US" sz="1400" dirty="0">
                <a:effectLst>
                  <a:reflection blurRad="6350" stA="60000" endA="900" endPos="60000" dist="60007" dir="5400000" sy="-100000" algn="bl" rotWithShape="0"/>
                </a:effectLst>
              </a:rPr>
              <a:t>案例教学经典教程</a:t>
            </a:r>
            <a:endParaRPr lang="zh-CN" altLang="en-US" sz="1400" dirty="0">
              <a:effectLst>
                <a:reflection blurRad="6350" stA="60000" endA="900" endPos="60000" dist="60007" dir="5400000" sy="-100000" algn="bl" rotWithShape="0"/>
              </a:effectLst>
            </a:endParaRPr>
          </a:p>
        </p:txBody>
      </p:sp>
      <p:sp>
        <p:nvSpPr>
          <p:cNvPr id="6" name="TextBox 5">
            <a:hlinkClick r:id="rId4"/>
          </p:cNvPr>
          <p:cNvSpPr txBox="1">
            <a:spLocks noChangeArrowheads="1"/>
          </p:cNvSpPr>
          <p:nvPr/>
        </p:nvSpPr>
        <p:spPr bwMode="auto">
          <a:xfrm>
            <a:off x="6475413" y="6592888"/>
            <a:ext cx="26638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defRPr/>
            </a:pPr>
            <a:r>
              <a:rPr lang="en-US" altLang="zh-CN" sz="1200"/>
              <a:t>http://nclass.infoepoch.net</a:t>
            </a:r>
            <a:endParaRPr lang="zh-CN" altLang="en-US" sz="1200"/>
          </a:p>
        </p:txBody>
      </p:sp>
      <p:sp>
        <p:nvSpPr>
          <p:cNvPr id="7" name="矩形 6"/>
          <p:cNvSpPr/>
          <p:nvPr userDrawn="1"/>
        </p:nvSpPr>
        <p:spPr>
          <a:xfrm>
            <a:off x="-36513" y="0"/>
            <a:ext cx="9180513" cy="619125"/>
          </a:xfrm>
          <a:prstGeom prst="rect">
            <a:avLst/>
          </a:prstGeom>
          <a:solidFill>
            <a:schemeClr val="bg1">
              <a:lumMod val="65000"/>
            </a:schemeClr>
          </a:solidFill>
          <a:ln>
            <a:noFill/>
          </a:ln>
        </p:spPr>
        <p:style>
          <a:lnRef idx="2">
            <a:schemeClr val="accent5"/>
          </a:lnRef>
          <a:fillRef idx="1">
            <a:schemeClr val="lt1"/>
          </a:fillRef>
          <a:effectRef idx="0">
            <a:schemeClr val="accent5"/>
          </a:effectRef>
          <a:fontRef idx="minor">
            <a:schemeClr val="dk1"/>
          </a:fontRef>
        </p:style>
        <p:txBody>
          <a:bodyPr anchor="ctr"/>
          <a:lstStyle/>
          <a:p>
            <a:pPr algn="ctr">
              <a:buFont typeface="Arial" panose="020B0604020202020204" pitchFamily="34" charset="0"/>
              <a:buNone/>
              <a:defRPr/>
            </a:pPr>
            <a:endParaRPr lang="zh-CN" altLang="en-US" noProof="1"/>
          </a:p>
        </p:txBody>
      </p:sp>
      <p:sp>
        <p:nvSpPr>
          <p:cNvPr id="2" name="标题 1"/>
          <p:cNvSpPr>
            <a:spLocks noGrp="1"/>
          </p:cNvSpPr>
          <p:nvPr>
            <p:ph type="title"/>
          </p:nvPr>
        </p:nvSpPr>
        <p:spPr>
          <a:xfrm>
            <a:off x="457200" y="274638"/>
            <a:ext cx="8229600" cy="1143000"/>
          </a:xfrm>
          <a:prstGeom prst="rect">
            <a:avLst/>
          </a:prstGeom>
        </p:spPr>
        <p:txBody>
          <a:bodyPr/>
          <a:lstStyle/>
          <a:p>
            <a:r>
              <a:rPr lang="zh-CN" altLang="en-US" noProof="1"/>
              <a:t>单击此处编辑母版标题样式</a:t>
            </a:r>
            <a:endParaRPr lang="zh-CN" altLang="en-US" noProof="1"/>
          </a:p>
        </p:txBody>
      </p:sp>
      <p:sp>
        <p:nvSpPr>
          <p:cNvPr id="8" name="日期占位符 2"/>
          <p:cNvSpPr>
            <a:spLocks noGrp="1"/>
          </p:cNvSpPr>
          <p:nvPr>
            <p:ph type="dt" sz="half" idx="10"/>
          </p:nvPr>
        </p:nvSpPr>
        <p:spPr>
          <a:xfrm>
            <a:off x="457200" y="6356350"/>
            <a:ext cx="2133600" cy="365125"/>
          </a:xfrm>
          <a:prstGeom prst="rect">
            <a:avLst/>
          </a:prstGeom>
        </p:spPr>
        <p:txBody>
          <a:bodyPr/>
          <a:lstStyle>
            <a:lvl1pPr eaLnBrk="1" fontAlgn="auto" hangingPunct="1">
              <a:spcBef>
                <a:spcPts val="0"/>
              </a:spcBef>
              <a:spcAft>
                <a:spcPts val="0"/>
              </a:spcAft>
              <a:buFontTx/>
              <a:buNone/>
              <a:defRPr>
                <a:latin typeface="+mn-lt"/>
                <a:ea typeface="+mn-ea"/>
              </a:defRPr>
            </a:lvl1pPr>
          </a:lstStyle>
          <a:p>
            <a:pPr>
              <a:defRPr/>
            </a:pPr>
            <a:fld id="{15F988E0-FBDE-405A-8D88-E5CBE274EB6A}" type="datetime1">
              <a:rPr lang="zh-CN" altLang="en-US"/>
            </a:fld>
            <a:endParaRPr lang="zh-CN" altLang="en-US"/>
          </a:p>
        </p:txBody>
      </p:sp>
      <p:sp>
        <p:nvSpPr>
          <p:cNvPr id="9" name="页脚占位符 3"/>
          <p:cNvSpPr>
            <a:spLocks noGrp="1"/>
          </p:cNvSpPr>
          <p:nvPr>
            <p:ph type="ftr" sz="quarter" idx="11"/>
          </p:nvPr>
        </p:nvSpPr>
        <p:spPr>
          <a:xfrm>
            <a:off x="3124200" y="6356350"/>
            <a:ext cx="2895600" cy="365125"/>
          </a:xfrm>
          <a:prstGeom prst="rect">
            <a:avLst/>
          </a:prstGeom>
        </p:spPr>
        <p:txBody>
          <a:bodyPr/>
          <a:lstStyle>
            <a:lvl1pPr eaLnBrk="1" fontAlgn="auto" hangingPunct="1">
              <a:spcBef>
                <a:spcPts val="0"/>
              </a:spcBef>
              <a:spcAft>
                <a:spcPts val="0"/>
              </a:spcAft>
              <a:buFontTx/>
              <a:buNone/>
              <a:defRPr>
                <a:latin typeface="+mn-lt"/>
                <a:ea typeface="+mn-ea"/>
              </a:defRPr>
            </a:lvl1pPr>
          </a:lstStyle>
          <a:p>
            <a:pPr>
              <a:defRPr/>
            </a:pPr>
            <a:endParaRPr lang="zh-CN" altLang="en-US"/>
          </a:p>
        </p:txBody>
      </p:sp>
      <p:sp>
        <p:nvSpPr>
          <p:cNvPr id="10" name="灯片编号占位符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lstStyle>
            <a:lvl1pPr>
              <a:buFont typeface="Arial" panose="020B0604020202020204" pitchFamily="34" charset="0"/>
              <a:buNone/>
              <a:defRPr>
                <a:ea typeface="宋体" panose="02010600030101010101" pitchFamily="2" charset="-122"/>
              </a:defRPr>
            </a:lvl1pPr>
          </a:lstStyle>
          <a:p>
            <a:pPr>
              <a:defRPr/>
            </a:pPr>
            <a:fld id="{9915A65E-72CA-4FF7-9ECA-1A73136BEB1A}" type="slidenum">
              <a:rPr lang="zh-CN" altLang="en-US"/>
            </a:fld>
            <a:endParaRPr lang="zh-CN" alt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1"/>
        </a:solidFill>
        <a:effectLst/>
      </p:bgPr>
    </p:bg>
    <p:spTree>
      <p:nvGrpSpPr>
        <p:cNvPr id="1" name=""/>
        <p:cNvGrpSpPr/>
        <p:nvPr/>
      </p:nvGrpSpPr>
      <p:grpSpPr>
        <a:xfrm>
          <a:off x="0" y="0"/>
          <a:ext cx="0" cy="0"/>
          <a:chOff x="0" y="0"/>
          <a:chExt cx="0" cy="0"/>
        </a:xfrm>
      </p:grpSpPr>
      <p:pic>
        <p:nvPicPr>
          <p:cNvPr id="2" name="图片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5876925"/>
            <a:ext cx="91440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23850" y="6083300"/>
            <a:ext cx="5397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1"/>
          <p:cNvSpPr txBox="1"/>
          <p:nvPr/>
        </p:nvSpPr>
        <p:spPr bwMode="auto">
          <a:xfrm>
            <a:off x="971550" y="5973762"/>
            <a:ext cx="23050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gn="ctr" rtl="0" eaLnBrk="0" fontAlgn="base" hangingPunct="0">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5pPr>
            <a:lvl6pPr marL="4572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6pPr>
            <a:lvl7pPr marL="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7pPr>
            <a:lvl8pPr marL="13716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8pPr>
            <a:lvl9pPr marL="18288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9pPr>
          </a:lstStyle>
          <a:p>
            <a:pPr algn="l" eaLnBrk="1" fontAlgn="auto" hangingPunct="1">
              <a:spcAft>
                <a:spcPts val="0"/>
              </a:spcAft>
              <a:defRPr/>
            </a:pPr>
            <a:r>
              <a:rPr lang="en-US" altLang="zh-CN" sz="1200" dirty="0"/>
              <a:t>Adobe Flash Professional CC</a:t>
            </a:r>
            <a:br>
              <a:rPr lang="en-US" altLang="zh-CN" sz="2000" dirty="0"/>
            </a:br>
            <a:r>
              <a:rPr lang="zh-CN" altLang="en-US" sz="1400" dirty="0">
                <a:effectLst>
                  <a:reflection blurRad="6350" stA="60000" endA="900" endPos="60000" dist="60007" dir="5400000" sy="-100000" algn="bl" rotWithShape="0"/>
                </a:effectLst>
              </a:rPr>
              <a:t>案例教学经典教程</a:t>
            </a:r>
            <a:endParaRPr lang="zh-CN" altLang="en-US" sz="1400" dirty="0">
              <a:effectLst>
                <a:reflection blurRad="6350" stA="60000" endA="900" endPos="60000" dist="60007" dir="5400000" sy="-100000" algn="bl" rotWithShape="0"/>
              </a:effectLst>
            </a:endParaRPr>
          </a:p>
        </p:txBody>
      </p:sp>
      <p:sp>
        <p:nvSpPr>
          <p:cNvPr id="5" name="TextBox 4">
            <a:hlinkClick r:id="rId4"/>
          </p:cNvPr>
          <p:cNvSpPr txBox="1">
            <a:spLocks noChangeArrowheads="1"/>
          </p:cNvSpPr>
          <p:nvPr/>
        </p:nvSpPr>
        <p:spPr bwMode="auto">
          <a:xfrm>
            <a:off x="6475413" y="6592888"/>
            <a:ext cx="26638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defRPr/>
            </a:pPr>
            <a:r>
              <a:rPr lang="en-US" altLang="zh-CN" sz="1200"/>
              <a:t>http://nclass.infoepoch.net</a:t>
            </a:r>
            <a:endParaRPr lang="zh-CN" altLang="en-US" sz="1200"/>
          </a:p>
        </p:txBody>
      </p:sp>
      <p:sp>
        <p:nvSpPr>
          <p:cNvPr id="6" name="矩形 5"/>
          <p:cNvSpPr/>
          <p:nvPr userDrawn="1"/>
        </p:nvSpPr>
        <p:spPr>
          <a:xfrm>
            <a:off x="-36513" y="0"/>
            <a:ext cx="9180513" cy="619125"/>
          </a:xfrm>
          <a:prstGeom prst="rect">
            <a:avLst/>
          </a:prstGeom>
          <a:solidFill>
            <a:schemeClr val="bg1">
              <a:lumMod val="65000"/>
            </a:schemeClr>
          </a:solidFill>
          <a:ln>
            <a:noFill/>
          </a:ln>
        </p:spPr>
        <p:style>
          <a:lnRef idx="2">
            <a:schemeClr val="accent5"/>
          </a:lnRef>
          <a:fillRef idx="1">
            <a:schemeClr val="lt1"/>
          </a:fillRef>
          <a:effectRef idx="0">
            <a:schemeClr val="accent5"/>
          </a:effectRef>
          <a:fontRef idx="minor">
            <a:schemeClr val="dk1"/>
          </a:fontRef>
        </p:style>
        <p:txBody>
          <a:bodyPr anchor="ctr"/>
          <a:lstStyle/>
          <a:p>
            <a:pPr algn="ctr">
              <a:buFont typeface="Arial" panose="020B0604020202020204" pitchFamily="34" charset="0"/>
              <a:buNone/>
              <a:defRPr/>
            </a:pPr>
            <a:endParaRPr lang="zh-CN" altLang="en-US" noProof="1"/>
          </a:p>
        </p:txBody>
      </p:sp>
      <p:sp>
        <p:nvSpPr>
          <p:cNvPr id="7" name="日期占位符 1"/>
          <p:cNvSpPr>
            <a:spLocks noGrp="1"/>
          </p:cNvSpPr>
          <p:nvPr>
            <p:ph type="dt" sz="half" idx="10"/>
          </p:nvPr>
        </p:nvSpPr>
        <p:spPr>
          <a:xfrm>
            <a:off x="457200" y="6356350"/>
            <a:ext cx="2133600" cy="365125"/>
          </a:xfrm>
          <a:prstGeom prst="rect">
            <a:avLst/>
          </a:prstGeom>
        </p:spPr>
        <p:txBody>
          <a:bodyPr/>
          <a:lstStyle>
            <a:lvl1pPr eaLnBrk="1" fontAlgn="auto" hangingPunct="1">
              <a:spcBef>
                <a:spcPts val="0"/>
              </a:spcBef>
              <a:spcAft>
                <a:spcPts val="0"/>
              </a:spcAft>
              <a:buFontTx/>
              <a:buNone/>
              <a:defRPr>
                <a:latin typeface="+mn-lt"/>
                <a:ea typeface="+mn-ea"/>
              </a:defRPr>
            </a:lvl1pPr>
          </a:lstStyle>
          <a:p>
            <a:pPr>
              <a:defRPr/>
            </a:pPr>
            <a:fld id="{2A6BAD7D-AE02-49C2-8F85-EDB643163AB2}" type="datetime1">
              <a:rPr lang="zh-CN" altLang="en-US"/>
            </a:fld>
            <a:endParaRPr lang="zh-CN" altLang="en-US"/>
          </a:p>
        </p:txBody>
      </p:sp>
      <p:sp>
        <p:nvSpPr>
          <p:cNvPr id="8" name="页脚占位符 2"/>
          <p:cNvSpPr>
            <a:spLocks noGrp="1"/>
          </p:cNvSpPr>
          <p:nvPr>
            <p:ph type="ftr" sz="quarter" idx="11"/>
          </p:nvPr>
        </p:nvSpPr>
        <p:spPr>
          <a:xfrm>
            <a:off x="3124200" y="6356350"/>
            <a:ext cx="2895600" cy="365125"/>
          </a:xfrm>
          <a:prstGeom prst="rect">
            <a:avLst/>
          </a:prstGeom>
        </p:spPr>
        <p:txBody>
          <a:bodyPr/>
          <a:lstStyle>
            <a:lvl1pPr eaLnBrk="1" fontAlgn="auto" hangingPunct="1">
              <a:spcBef>
                <a:spcPts val="0"/>
              </a:spcBef>
              <a:spcAft>
                <a:spcPts val="0"/>
              </a:spcAft>
              <a:buFontTx/>
              <a:buNone/>
              <a:defRPr>
                <a:latin typeface="+mn-lt"/>
                <a:ea typeface="+mn-ea"/>
              </a:defRPr>
            </a:lvl1pPr>
          </a:lstStyle>
          <a:p>
            <a:pPr>
              <a:defRPr/>
            </a:pPr>
            <a:endParaRPr lang="zh-CN" altLang="en-US"/>
          </a:p>
        </p:txBody>
      </p:sp>
      <p:sp>
        <p:nvSpPr>
          <p:cNvPr id="9" name="灯片编号占位符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lstStyle>
            <a:lvl1pPr>
              <a:buFont typeface="Arial" panose="020B0604020202020204" pitchFamily="34" charset="0"/>
              <a:buNone/>
              <a:defRPr>
                <a:ea typeface="宋体" panose="02010600030101010101" pitchFamily="2" charset="-122"/>
              </a:defRPr>
            </a:lvl1pPr>
          </a:lstStyle>
          <a:p>
            <a:pPr>
              <a:defRPr/>
            </a:pPr>
            <a:fld id="{00BE4E79-0D00-4AF9-9BC7-E7F9BF7F9C70}" type="slidenum">
              <a:rPr lang="zh-CN" altLang="en-US"/>
            </a:fld>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4.png"/><Relationship Id="rId16" Type="http://schemas.openxmlformats.org/officeDocument/2006/relationships/hyperlink" Target="http://nclass.infoepoch.net/" TargetMode="External"/><Relationship Id="rId15" Type="http://schemas.openxmlformats.org/officeDocument/2006/relationships/image" Target="../media/image3.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descr="C:\Users\Administrator\Desktop\71a67129a0ee982ff7b9ffe11617a676.jp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t="73967" b="4791"/>
          <a:stretch>
            <a:fillRect/>
          </a:stretch>
        </p:blipFill>
        <p:spPr bwMode="auto">
          <a:xfrm>
            <a:off x="0" y="6056313"/>
            <a:ext cx="914400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标题 1"/>
          <p:cNvSpPr txBox="1"/>
          <p:nvPr/>
        </p:nvSpPr>
        <p:spPr bwMode="auto">
          <a:xfrm>
            <a:off x="1115616" y="6056139"/>
            <a:ext cx="23050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gn="ctr" rtl="0" eaLnBrk="0" fontAlgn="base" hangingPunct="0">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5pPr>
            <a:lvl6pPr marL="4572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6pPr>
            <a:lvl7pPr marL="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7pPr>
            <a:lvl8pPr marL="13716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8pPr>
            <a:lvl9pPr marL="18288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9pPr>
          </a:lstStyle>
          <a:p>
            <a:pPr algn="l" eaLnBrk="1" fontAlgn="auto" hangingPunct="1">
              <a:spcAft>
                <a:spcPts val="0"/>
              </a:spcAft>
              <a:defRPr/>
            </a:pPr>
            <a:r>
              <a:rPr lang="en-US" altLang="zh-CN" sz="1200" dirty="0">
                <a:solidFill>
                  <a:srgbClr val="001746"/>
                </a:solidFill>
              </a:rPr>
              <a:t>Adobe Animate  CC</a:t>
            </a:r>
            <a:br>
              <a:rPr lang="en-US" altLang="zh-CN" sz="2000" dirty="0">
                <a:solidFill>
                  <a:srgbClr val="001746"/>
                </a:solidFill>
              </a:rPr>
            </a:br>
            <a:r>
              <a:rPr lang="zh-CN" altLang="en-US" sz="1400" dirty="0">
                <a:solidFill>
                  <a:srgbClr val="001746"/>
                </a:solidFill>
                <a:effectLst>
                  <a:reflection blurRad="6350" stA="60000" endA="900" endPos="60000" dist="60007" dir="5400000" sy="-100000" algn="bl" rotWithShape="0"/>
                </a:effectLst>
              </a:rPr>
              <a:t>案例教学经典教程</a:t>
            </a:r>
            <a:endParaRPr lang="zh-CN" altLang="en-US" sz="1400" dirty="0">
              <a:solidFill>
                <a:srgbClr val="001746"/>
              </a:solidFill>
              <a:effectLst>
                <a:reflection blurRad="6350" stA="60000" endA="900" endPos="60000" dist="60007" dir="5400000" sy="-100000" algn="bl" rotWithShape="0"/>
              </a:effectLst>
            </a:endParaRPr>
          </a:p>
        </p:txBody>
      </p:sp>
      <p:sp>
        <p:nvSpPr>
          <p:cNvPr id="1031" name="TextBox 9">
            <a:hlinkClick r:id="rId16"/>
          </p:cNvPr>
          <p:cNvSpPr txBox="1">
            <a:spLocks noChangeArrowheads="1"/>
          </p:cNvSpPr>
          <p:nvPr/>
        </p:nvSpPr>
        <p:spPr bwMode="auto">
          <a:xfrm>
            <a:off x="6480175" y="6332538"/>
            <a:ext cx="26638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defRPr/>
            </a:pPr>
            <a:r>
              <a:rPr lang="en-US" altLang="zh-CN" sz="1200" dirty="0">
                <a:solidFill>
                  <a:srgbClr val="00133A"/>
                </a:solidFill>
              </a:rPr>
              <a:t>http://nclass.infoepoch.net</a:t>
            </a:r>
            <a:endParaRPr lang="zh-CN" altLang="en-US" sz="1200" dirty="0">
              <a:solidFill>
                <a:srgbClr val="00133A"/>
              </a:solidFill>
            </a:endParaRPr>
          </a:p>
        </p:txBody>
      </p:sp>
      <p:pic>
        <p:nvPicPr>
          <p:cNvPr id="1029" name="Picture 9" descr="C:\Users\Administrator\Documents\Tencent Files\1035666756\Image\C2C\)[FOKES4FX3M_M_T}5AL7F7.pn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b="2496"/>
          <a:stretch>
            <a:fillRect/>
          </a:stretch>
        </p:blipFill>
        <p:spPr bwMode="auto">
          <a:xfrm>
            <a:off x="442913" y="6196013"/>
            <a:ext cx="55403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1"/>
          <p:cNvSpPr>
            <a:spLocks noChangeArrowheads="1"/>
          </p:cNvSpPr>
          <p:nvPr userDrawn="1"/>
        </p:nvSpPr>
        <p:spPr bwMode="auto">
          <a:xfrm>
            <a:off x="5795963" y="0"/>
            <a:ext cx="3348037" cy="584200"/>
          </a:xfrm>
          <a:prstGeom prst="rect">
            <a:avLst/>
          </a:prstGeom>
          <a:solidFill>
            <a:schemeClr val="tx2">
              <a:lumMod val="40000"/>
              <a:lumOff val="6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 typeface="Arial" panose="020B0604020202020204" pitchFamily="34" charset="0"/>
              <a:buNone/>
              <a:defRPr/>
            </a:pPr>
            <a:endParaRPr lang="zh-CN" altLang="en-US" sz="1800">
              <a:solidFill>
                <a:srgbClr val="FFFFFF"/>
              </a:solidFill>
              <a:latin typeface="宋体" panose="02010600030101010101" pitchFamily="2" charset="-122"/>
              <a:sym typeface="宋体" panose="02010600030101010101" pitchFamily="2" charset="-122"/>
            </a:endParaRPr>
          </a:p>
        </p:txBody>
      </p:sp>
      <p:sp>
        <p:nvSpPr>
          <p:cNvPr id="7" name="矩形 2"/>
          <p:cNvSpPr>
            <a:spLocks noChangeArrowheads="1"/>
          </p:cNvSpPr>
          <p:nvPr userDrawn="1"/>
        </p:nvSpPr>
        <p:spPr bwMode="auto">
          <a:xfrm>
            <a:off x="0" y="0"/>
            <a:ext cx="1258888" cy="584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a:solidFill>
                <a:srgbClr val="FFFFFF"/>
              </a:solidFill>
              <a:latin typeface="宋体" panose="02010600030101010101" pitchFamily="2" charset="-122"/>
              <a:sym typeface="宋体" panose="02010600030101010101" pitchFamily="2" charset="-122"/>
            </a:endParaRPr>
          </a:p>
        </p:txBody>
      </p:sp>
      <p:sp>
        <p:nvSpPr>
          <p:cNvPr id="8" name="矩形 3"/>
          <p:cNvSpPr>
            <a:spLocks noChangeArrowheads="1"/>
          </p:cNvSpPr>
          <p:nvPr userDrawn="1"/>
        </p:nvSpPr>
        <p:spPr bwMode="auto">
          <a:xfrm>
            <a:off x="1322388" y="0"/>
            <a:ext cx="585787" cy="584200"/>
          </a:xfrm>
          <a:prstGeom prst="rect">
            <a:avLst/>
          </a:prstGeom>
          <a:solidFill>
            <a:schemeClr val="tx2">
              <a:lumMod val="40000"/>
              <a:lumOff val="6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 typeface="Arial" panose="020B0604020202020204" pitchFamily="34" charset="0"/>
              <a:buNone/>
              <a:defRPr/>
            </a:pPr>
            <a:endParaRPr lang="zh-CN" altLang="en-US" sz="1800">
              <a:solidFill>
                <a:srgbClr val="FFFFFF"/>
              </a:solidFill>
              <a:latin typeface="宋体" panose="02010600030101010101" pitchFamily="2" charset="-122"/>
              <a:sym typeface="宋体" panose="02010600030101010101" pitchFamily="2" charset="-122"/>
            </a:endParaRPr>
          </a:p>
        </p:txBody>
      </p:sp>
      <p:sp>
        <p:nvSpPr>
          <p:cNvPr id="10" name="矩形 4"/>
          <p:cNvSpPr>
            <a:spLocks noChangeArrowheads="1"/>
          </p:cNvSpPr>
          <p:nvPr userDrawn="1"/>
        </p:nvSpPr>
        <p:spPr bwMode="auto">
          <a:xfrm>
            <a:off x="1979613" y="0"/>
            <a:ext cx="288925" cy="584200"/>
          </a:xfrm>
          <a:prstGeom prst="rect">
            <a:avLst/>
          </a:prstGeom>
          <a:solidFill>
            <a:schemeClr val="tx2">
              <a:lumMod val="20000"/>
              <a:lumOff val="8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 typeface="Arial" panose="020B0604020202020204" pitchFamily="34" charset="0"/>
              <a:buNone/>
              <a:defRPr/>
            </a:pPr>
            <a:endParaRPr lang="zh-CN" altLang="en-US" sz="1800">
              <a:solidFill>
                <a:srgbClr val="FFFFFF"/>
              </a:solidFill>
              <a:latin typeface="宋体" panose="02010600030101010101" pitchFamily="2" charset="-122"/>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0" fontAlgn="base" hangingPunct="0">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5pPr>
      <a:lvl6pPr marL="4572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6pPr>
      <a:lvl7pPr marL="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7pPr>
      <a:lvl8pPr marL="13716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8pPr>
      <a:lvl9pPr marL="18288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3.xml"/><Relationship Id="rId2" Type="http://schemas.openxmlformats.org/officeDocument/2006/relationships/image" Target="../media/image15.png"/><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7.xml"/><Relationship Id="rId2" Type="http://schemas.openxmlformats.org/officeDocument/2006/relationships/image" Target="../media/image19.png"/><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1.xml"/><Relationship Id="rId2" Type="http://schemas.openxmlformats.org/officeDocument/2006/relationships/image" Target="../media/image23.png"/><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2.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3.xml"/><Relationship Id="rId1"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5.xml"/><Relationship Id="rId1"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7.xml"/><Relationship Id="rId1" Type="http://schemas.openxmlformats.org/officeDocument/2006/relationships/image" Target="../media/image3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9.xml"/><Relationship Id="rId1"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0.xml"/><Relationship Id="rId1" Type="http://schemas.openxmlformats.org/officeDocument/2006/relationships/image" Target="../media/image33.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2.xml"/><Relationship Id="rId2" Type="http://schemas.openxmlformats.org/officeDocument/2006/relationships/image" Target="../media/image35.png"/><Relationship Id="rId1"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3.xml"/><Relationship Id="rId1" Type="http://schemas.openxmlformats.org/officeDocument/2006/relationships/image" Target="../media/image36.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5.xml"/><Relationship Id="rId2" Type="http://schemas.openxmlformats.org/officeDocument/2006/relationships/image" Target="../media/image38.png"/><Relationship Id="rId1" Type="http://schemas.openxmlformats.org/officeDocument/2006/relationships/image" Target="../media/image37.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6.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7.xml"/><Relationship Id="rId2" Type="http://schemas.openxmlformats.org/officeDocument/2006/relationships/image" Target="../media/image40.png"/><Relationship Id="rId1" Type="http://schemas.openxmlformats.org/officeDocument/2006/relationships/image" Target="../media/image39.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8.xml"/><Relationship Id="rId3" Type="http://schemas.openxmlformats.org/officeDocument/2006/relationships/image" Target="../media/image42.png"/><Relationship Id="rId2" Type="http://schemas.openxmlformats.org/officeDocument/2006/relationships/image" Target="../media/image9.png"/><Relationship Id="rId1" Type="http://schemas.openxmlformats.org/officeDocument/2006/relationships/image" Target="../media/image41.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9.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0.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44.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xml"/><Relationship Id="rId2" Type="http://schemas.openxmlformats.org/officeDocument/2006/relationships/image" Target="../media/image10.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xml"/><Relationship Id="rId2" Type="http://schemas.openxmlformats.org/officeDocument/2006/relationships/image" Target="../media/image12.png"/><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xml"/><Relationship Id="rId2" Type="http://schemas.openxmlformats.org/officeDocument/2006/relationships/image" Target="../media/image10.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44000" cy="686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943842" y="2641874"/>
            <a:ext cx="7255378" cy="1581758"/>
          </a:xfrm>
          <a:prstGeom prst="rect">
            <a:avLst/>
          </a:pr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tileRect/>
            </a:gradFill>
            <a:prstDash val="solid"/>
          </a:ln>
          <a:effectLst>
            <a:outerShdw blurRad="254000" dist="127000" dir="8160000" algn="tr" rotWithShape="0">
              <a:prstClr val="black">
                <a:alpha val="34000"/>
              </a:prstClr>
            </a:outerShdw>
          </a:effectLst>
        </p:spPr>
        <p:txBody>
          <a:bodyPr anchor="ctr"/>
          <a:lstStyle/>
          <a:p>
            <a:pPr algn="ctr">
              <a:defRPr/>
            </a:pPr>
            <a:endParaRPr lang="zh-CN" altLang="en-US">
              <a:solidFill>
                <a:sysClr val="window" lastClr="FFFFFF"/>
              </a:solidFill>
              <a:latin typeface="Calibri" panose="020F0502020204030204"/>
            </a:endParaRPr>
          </a:p>
        </p:txBody>
      </p:sp>
      <p:sp>
        <p:nvSpPr>
          <p:cNvPr id="4" name="圆角矩形 3"/>
          <p:cNvSpPr/>
          <p:nvPr/>
        </p:nvSpPr>
        <p:spPr>
          <a:xfrm>
            <a:off x="1210753" y="2962954"/>
            <a:ext cx="1489039" cy="993307"/>
          </a:xfrm>
          <a:prstGeom prst="roundRect">
            <a:avLst>
              <a:gd name="adj" fmla="val 225"/>
            </a:avLst>
          </a:prstGeom>
          <a:solidFill>
            <a:srgbClr val="125C8A"/>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b="1" dirty="0">
                <a:latin typeface="Arial Unicode MS" panose="020B0604020202020204" pitchFamily="34" charset="-122"/>
                <a:ea typeface="Arial Unicode MS" panose="020B0604020202020204" pitchFamily="34" charset="-122"/>
                <a:cs typeface="Arial Unicode MS" panose="020B0604020202020204" pitchFamily="34" charset="-122"/>
              </a:rPr>
              <a:t>第四章</a:t>
            </a:r>
            <a:endParaRPr lang="zh-CN" altLang="en-US" sz="3200" b="1"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6153" name="文本框 26"/>
          <p:cNvSpPr txBox="1">
            <a:spLocks noChangeArrowheads="1"/>
          </p:cNvSpPr>
          <p:nvPr/>
        </p:nvSpPr>
        <p:spPr bwMode="auto">
          <a:xfrm>
            <a:off x="3132138" y="3197225"/>
            <a:ext cx="4646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rgbClr val="125C8A"/>
                </a:solidFill>
                <a:latin typeface="微软雅黑" panose="020B0503020204020204" pitchFamily="34" charset="-122"/>
                <a:ea typeface="微软雅黑" panose="020B0503020204020204" pitchFamily="34" charset="-122"/>
              </a:rPr>
              <a:t>Animate</a:t>
            </a:r>
            <a:r>
              <a:rPr lang="zh-CN" altLang="en-US" sz="2800" b="1" dirty="0">
                <a:solidFill>
                  <a:srgbClr val="125C8A"/>
                </a:solidFill>
                <a:latin typeface="微软雅黑" panose="020B0503020204020204" pitchFamily="34" charset="-122"/>
                <a:ea typeface="微软雅黑" panose="020B0503020204020204" pitchFamily="34" charset="-122"/>
              </a:rPr>
              <a:t>动画制作</a:t>
            </a:r>
            <a:endParaRPr lang="en-US" altLang="zh-CN" sz="2800" b="1" dirty="0">
              <a:solidFill>
                <a:srgbClr val="125C8A"/>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7380312" y="2636912"/>
            <a:ext cx="1050020" cy="530599"/>
            <a:chOff x="10256891" y="2578804"/>
            <a:chExt cx="1552170" cy="784347"/>
          </a:xfrm>
          <a:solidFill>
            <a:srgbClr val="125C8A"/>
          </a:solidFill>
        </p:grpSpPr>
        <p:sp>
          <p:nvSpPr>
            <p:cNvPr id="7" name="直角三角形 6"/>
            <p:cNvSpPr/>
            <p:nvPr/>
          </p:nvSpPr>
          <p:spPr>
            <a:xfrm rot="16200000" flipH="1" flipV="1">
              <a:off x="11539397" y="3093487"/>
              <a:ext cx="225287" cy="31404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任意多边形 7"/>
            <p:cNvSpPr/>
            <p:nvPr/>
          </p:nvSpPr>
          <p:spPr>
            <a:xfrm>
              <a:off x="10256891" y="2578804"/>
              <a:ext cx="1541862" cy="581192"/>
            </a:xfrm>
            <a:custGeom>
              <a:avLst/>
              <a:gdLst>
                <a:gd name="connsiteX0" fmla="*/ 0 w 1699296"/>
                <a:gd name="connsiteY0" fmla="*/ 0 h 952671"/>
                <a:gd name="connsiteX1" fmla="*/ 1520550 w 1699296"/>
                <a:gd name="connsiteY1" fmla="*/ 0 h 952671"/>
                <a:gd name="connsiteX2" fmla="*/ 1699296 w 1699296"/>
                <a:gd name="connsiteY2" fmla="*/ 952671 h 952671"/>
                <a:gd name="connsiteX3" fmla="*/ 0 w 1699296"/>
                <a:gd name="connsiteY3" fmla="*/ 952671 h 952671"/>
              </a:gdLst>
              <a:ahLst/>
              <a:cxnLst>
                <a:cxn ang="0">
                  <a:pos x="connsiteX0" y="connsiteY0"/>
                </a:cxn>
                <a:cxn ang="0">
                  <a:pos x="connsiteX1" y="connsiteY1"/>
                </a:cxn>
                <a:cxn ang="0">
                  <a:pos x="connsiteX2" y="connsiteY2"/>
                </a:cxn>
                <a:cxn ang="0">
                  <a:pos x="connsiteX3" y="connsiteY3"/>
                </a:cxn>
              </a:cxnLst>
              <a:rect l="l" t="t" r="r" b="b"/>
              <a:pathLst>
                <a:path w="1699296" h="952671">
                  <a:moveTo>
                    <a:pt x="0" y="0"/>
                  </a:moveTo>
                  <a:lnTo>
                    <a:pt x="1520550" y="0"/>
                  </a:lnTo>
                  <a:lnTo>
                    <a:pt x="1699296" y="952671"/>
                  </a:lnTo>
                  <a:lnTo>
                    <a:pt x="0" y="952671"/>
                  </a:lnTo>
                  <a:close/>
                </a:path>
              </a:pathLst>
            </a:cu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latin typeface="微软雅黑" panose="020B0503020204020204" pitchFamily="34" charset="-122"/>
                <a:ea typeface="微软雅黑" panose="020B0503020204020204" pitchFamily="34" charset="-122"/>
                <a:cs typeface="Arial Unicode MS" panose="020B0604020202020204" pitchFamily="34" charset="-122"/>
              </a:endParaRPr>
            </a:p>
          </p:txBody>
        </p:sp>
      </p:grpSp>
    </p:spTree>
    <p:custDataLst>
      <p:tags r:id="rId2"/>
    </p:custData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14547" y="47625"/>
            <a:ext cx="3571900" cy="461665"/>
          </a:xfrm>
          <a:prstGeom prst="rect">
            <a:avLst/>
          </a:prstGeom>
          <a:noFill/>
        </p:spPr>
        <p:txBody>
          <a:bodyPr wrap="square">
            <a:spAutoFit/>
          </a:bodyPr>
          <a:lstStyle/>
          <a:p>
            <a:pPr algn="ctr">
              <a:defRPr/>
            </a:pPr>
            <a:r>
              <a:rPr lang="en-US" altLang="zh-CN" sz="2400" dirty="0">
                <a:solidFill>
                  <a:schemeClr val="accent1">
                    <a:lumMod val="50000"/>
                  </a:schemeClr>
                </a:solidFill>
              </a:rPr>
              <a:t>4.4.1</a:t>
            </a:r>
            <a:r>
              <a:rPr lang="zh-CN" altLang="en-US" sz="2400" dirty="0">
                <a:solidFill>
                  <a:schemeClr val="accent1">
                    <a:lumMod val="50000"/>
                  </a:schemeClr>
                </a:solidFill>
              </a:rPr>
              <a:t>补间动画的基本概念</a:t>
            </a:r>
            <a:endParaRPr lang="zh-CN" altLang="en-US" sz="2400" dirty="0">
              <a:solidFill>
                <a:schemeClr val="accent1">
                  <a:lumMod val="50000"/>
                </a:schemeClr>
              </a:solidFill>
            </a:endParaRPr>
          </a:p>
        </p:txBody>
      </p:sp>
      <p:sp>
        <p:nvSpPr>
          <p:cNvPr id="10" name="圆角矩形 9"/>
          <p:cNvSpPr>
            <a:spLocks noChangeArrowheads="1"/>
          </p:cNvSpPr>
          <p:nvPr/>
        </p:nvSpPr>
        <p:spPr bwMode="auto">
          <a:xfrm>
            <a:off x="428596" y="1643050"/>
            <a:ext cx="8286808" cy="3278194"/>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  补间动画是整个</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Animate</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动画设计的核心，也是</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Animate</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动画的最大优点，它有动画补间和形状补间两种形式。所谓的补间动画</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其实就是建立在两个关键帧</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一个开始</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一个结束</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的渐变动画，只要建立好开始帧和结束帧，中间部分软件会自动进行填补。</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a:p>
            <a:pPr>
              <a:lnSpc>
                <a:spcPct val="120000"/>
              </a:lnSpc>
              <a:defRPr/>
            </a:pP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  需要注意的是，补间动画要求使用元件实例。如果选择的对象不是一个元件实例时，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Animate</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会自动询问并选择转换为元件。每个图层只能有一个补间动画，并且允许随着时间的推移在不同的关键点更改实例的各种属性。</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Tree>
    <p:custDataLst>
      <p:tags r:id="rId1"/>
    </p:custData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14547" y="47625"/>
            <a:ext cx="3571900" cy="461665"/>
          </a:xfrm>
          <a:prstGeom prst="rect">
            <a:avLst/>
          </a:prstGeom>
          <a:noFill/>
        </p:spPr>
        <p:txBody>
          <a:bodyPr wrap="square">
            <a:spAutoFit/>
          </a:bodyPr>
          <a:lstStyle/>
          <a:p>
            <a:pPr algn="ctr">
              <a:defRPr/>
            </a:pPr>
            <a:r>
              <a:rPr lang="en-US" altLang="zh-CN" sz="2400" dirty="0">
                <a:solidFill>
                  <a:schemeClr val="accent1">
                    <a:lumMod val="50000"/>
                  </a:schemeClr>
                </a:solidFill>
              </a:rPr>
              <a:t>4.4.1</a:t>
            </a:r>
            <a:r>
              <a:rPr lang="zh-CN" altLang="en-US" sz="2400" dirty="0">
                <a:solidFill>
                  <a:schemeClr val="accent1">
                    <a:lumMod val="50000"/>
                  </a:schemeClr>
                </a:solidFill>
              </a:rPr>
              <a:t>补间动画的基本概念</a:t>
            </a:r>
            <a:endParaRPr lang="zh-CN" altLang="en-US" sz="2400" dirty="0">
              <a:solidFill>
                <a:schemeClr val="accent1">
                  <a:lumMod val="50000"/>
                </a:schemeClr>
              </a:solidFill>
            </a:endParaRPr>
          </a:p>
        </p:txBody>
      </p:sp>
      <p:sp>
        <p:nvSpPr>
          <p:cNvPr id="4" name="云形标注 3"/>
          <p:cNvSpPr/>
          <p:nvPr/>
        </p:nvSpPr>
        <p:spPr>
          <a:xfrm>
            <a:off x="142844" y="642918"/>
            <a:ext cx="8858312" cy="5357850"/>
          </a:xfrm>
          <a:prstGeom prst="cloudCallout">
            <a:avLst>
              <a:gd name="adj1" fmla="val 47766"/>
              <a:gd name="adj2" fmla="val 45621"/>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altLang="zh-CN" dirty="0"/>
              <a:t>  </a:t>
            </a:r>
            <a:r>
              <a:rPr lang="zh-CN" altLang="zh-CN" dirty="0"/>
              <a:t>注意：</a:t>
            </a:r>
            <a:endParaRPr lang="zh-CN" altLang="zh-CN" dirty="0"/>
          </a:p>
          <a:p>
            <a:r>
              <a:rPr lang="en-US" altLang="zh-CN" dirty="0"/>
              <a:t>      </a:t>
            </a:r>
            <a:r>
              <a:rPr lang="zh-CN" altLang="zh-CN" dirty="0"/>
              <a:t>动画补间：是由一个形态到另一个形态的变化过程，像移动位置，改变角度等。动画补间是淡紫色底加一个黑色箭头组成的。</a:t>
            </a:r>
            <a:endParaRPr lang="zh-CN" altLang="zh-CN" dirty="0"/>
          </a:p>
          <a:p>
            <a:r>
              <a:rPr lang="en-US" altLang="zh-CN" dirty="0"/>
              <a:t>      </a:t>
            </a:r>
            <a:r>
              <a:rPr lang="zh-CN" altLang="zh-CN" dirty="0"/>
              <a:t>形状补间：是由一个物体到另一个物体间的变化过程，像由三角形变成四方形等。形状补间是淡绿色底加一个黑色箭头组成的。</a:t>
            </a:r>
            <a:endParaRPr lang="zh-CN" altLang="zh-CN" dirty="0"/>
          </a:p>
          <a:p>
            <a:r>
              <a:rPr lang="en-US" altLang="zh-CN" dirty="0"/>
              <a:t>      </a:t>
            </a:r>
            <a:r>
              <a:rPr lang="zh-CN" altLang="zh-CN" dirty="0"/>
              <a:t>传统补间：传统补间与补间动画类似，但是创建起来更复杂。传统补间允许有一些特定的动画效果。</a:t>
            </a:r>
            <a:endParaRPr lang="zh-CN" altLang="zh-CN" dirty="0"/>
          </a:p>
          <a:p>
            <a:r>
              <a:rPr lang="zh-CN" altLang="zh-CN" dirty="0"/>
              <a:t>反向运动姿势：反向运动姿势用于舒展和弯曲形状对象以及链接元件实例组，使它们以自然的方式一起移动。</a:t>
            </a:r>
            <a:endParaRPr lang="zh-CN" altLang="zh-CN" dirty="0"/>
          </a:p>
          <a:p>
            <a:r>
              <a:rPr lang="en-US" altLang="zh-CN" dirty="0"/>
              <a:t>      </a:t>
            </a:r>
            <a:r>
              <a:rPr lang="zh-CN" altLang="zh-CN" dirty="0"/>
              <a:t>逐帧动画：为时间轴中的每个帧指定不同的作品。使用此技术可创建与快速连续播放的影片类似的效果。对于复杂的动画而言，此技术非常有用。</a:t>
            </a:r>
            <a:endParaRPr lang="zh-CN" altLang="zh-CN" dirty="0"/>
          </a:p>
        </p:txBody>
      </p:sp>
    </p:spTree>
    <p:custDataLst>
      <p:tags r:id="rId1"/>
    </p:custData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5984" y="47625"/>
            <a:ext cx="3500462" cy="461665"/>
          </a:xfrm>
          <a:prstGeom prst="rect">
            <a:avLst/>
          </a:prstGeom>
          <a:noFill/>
        </p:spPr>
        <p:txBody>
          <a:bodyPr wrap="square">
            <a:spAutoFit/>
          </a:bodyPr>
          <a:lstStyle/>
          <a:p>
            <a:pPr algn="ctr">
              <a:defRPr/>
            </a:pPr>
            <a:r>
              <a:rPr lang="en-US" altLang="zh-CN" sz="2400" dirty="0">
                <a:solidFill>
                  <a:schemeClr val="accent1">
                    <a:lumMod val="50000"/>
                  </a:schemeClr>
                </a:solidFill>
              </a:rPr>
              <a:t>4.4.2</a:t>
            </a:r>
            <a:r>
              <a:rPr lang="zh-CN" altLang="en-US" sz="2400" dirty="0">
                <a:solidFill>
                  <a:schemeClr val="accent1">
                    <a:lumMod val="50000"/>
                  </a:schemeClr>
                </a:solidFill>
              </a:rPr>
              <a:t>淡入</a:t>
            </a:r>
            <a:r>
              <a:rPr lang="en-US" altLang="zh-CN" sz="2400" dirty="0">
                <a:solidFill>
                  <a:schemeClr val="accent1">
                    <a:lumMod val="50000"/>
                  </a:schemeClr>
                </a:solidFill>
              </a:rPr>
              <a:t>/</a:t>
            </a:r>
            <a:r>
              <a:rPr lang="zh-CN" altLang="en-US" sz="2400" dirty="0">
                <a:solidFill>
                  <a:schemeClr val="accent1">
                    <a:lumMod val="50000"/>
                  </a:schemeClr>
                </a:solidFill>
              </a:rPr>
              <a:t>淡出效果</a:t>
            </a:r>
            <a:endParaRPr lang="zh-CN" altLang="en-US" sz="2400" dirty="0">
              <a:solidFill>
                <a:schemeClr val="accent1">
                  <a:lumMod val="50000"/>
                </a:schemeClr>
              </a:solidFill>
            </a:endParaRPr>
          </a:p>
        </p:txBody>
      </p:sp>
      <p:sp>
        <p:nvSpPr>
          <p:cNvPr id="10" name="圆角矩形 9"/>
          <p:cNvSpPr>
            <a:spLocks noChangeArrowheads="1"/>
          </p:cNvSpPr>
          <p:nvPr/>
        </p:nvSpPr>
        <p:spPr bwMode="auto">
          <a:xfrm>
            <a:off x="571473" y="1714488"/>
            <a:ext cx="2571768" cy="3357586"/>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．在时间轴上新建三个图层，分别命名为“诗句”、“人物”和“背景”，并且锁定“诗句”和“人物”图层。</a:t>
            </a:r>
            <a:endParaRPr 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6" name="圆角矩形 5"/>
          <p:cNvSpPr>
            <a:spLocks noChangeArrowheads="1"/>
          </p:cNvSpPr>
          <p:nvPr/>
        </p:nvSpPr>
        <p:spPr bwMode="auto">
          <a:xfrm>
            <a:off x="496888" y="738188"/>
            <a:ext cx="8307387" cy="833423"/>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anose="02010609060101010101" pitchFamily="49" charset="-122"/>
                <a:ea typeface="黑体" panose="02010609060101010101" pitchFamily="49" charset="-122"/>
              </a:rPr>
              <a:t>    在范例的开始部分，场景不是直接出现的，而是有一种平滑的淡入效果，仿佛原先西湖场景被大雾笼罩，然后随着时间慢慢变得清晰。</a:t>
            </a:r>
            <a:endParaRPr lang="zh-CN" altLang="en-US" sz="2000" dirty="0">
              <a:solidFill>
                <a:schemeClr val="bg1"/>
              </a:solidFill>
              <a:latin typeface="黑体" panose="02010609060101010101" pitchFamily="49" charset="-122"/>
              <a:ea typeface="黑体" panose="02010609060101010101" pitchFamily="49" charset="-122"/>
            </a:endParaRPr>
          </a:p>
          <a:p>
            <a:pPr>
              <a:defRPr/>
            </a:pPr>
            <a:endParaRPr lang="zh-CN" altLang="en-US" sz="2000" dirty="0">
              <a:solidFill>
                <a:schemeClr val="bg1"/>
              </a:solidFill>
              <a:latin typeface="黑体" panose="02010609060101010101" pitchFamily="49" charset="-122"/>
              <a:ea typeface="黑体" panose="02010609060101010101" pitchFamily="49" charset="-122"/>
            </a:endParaRPr>
          </a:p>
        </p:txBody>
      </p:sp>
      <p:pic>
        <p:nvPicPr>
          <p:cNvPr id="57345" name="图片 8"/>
          <p:cNvPicPr>
            <a:picLocks noChangeAspect="1" noChangeArrowheads="1"/>
          </p:cNvPicPr>
          <p:nvPr/>
        </p:nvPicPr>
        <p:blipFill>
          <a:blip r:embed="rId1" cstate="print"/>
          <a:srcRect/>
          <a:stretch>
            <a:fillRect/>
          </a:stretch>
        </p:blipFill>
        <p:spPr bwMode="auto">
          <a:xfrm>
            <a:off x="3286116" y="2143116"/>
            <a:ext cx="1981200" cy="1905000"/>
          </a:xfrm>
          <a:prstGeom prst="rect">
            <a:avLst/>
          </a:prstGeom>
          <a:noFill/>
          <a:ln w="9525">
            <a:noFill/>
            <a:miter lim="800000"/>
            <a:headEnd/>
            <a:tailEnd/>
          </a:ln>
        </p:spPr>
      </p:pic>
      <p:sp>
        <p:nvSpPr>
          <p:cNvPr id="14342" name="AutoShape 12"/>
          <p:cNvSpPr>
            <a:spLocks noChangeArrowheads="1"/>
          </p:cNvSpPr>
          <p:nvPr/>
        </p:nvSpPr>
        <p:spPr bwMode="auto">
          <a:xfrm rot="21162055" flipV="1">
            <a:off x="2727127" y="1911503"/>
            <a:ext cx="868363" cy="252413"/>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sp>
        <p:nvSpPr>
          <p:cNvPr id="8" name="云形标注 7"/>
          <p:cNvSpPr/>
          <p:nvPr/>
        </p:nvSpPr>
        <p:spPr>
          <a:xfrm>
            <a:off x="5286380" y="1619226"/>
            <a:ext cx="3714775" cy="4167228"/>
          </a:xfrm>
          <a:prstGeom prst="cloudCallout">
            <a:avLst>
              <a:gd name="adj1" fmla="val -55169"/>
              <a:gd name="adj2" fmla="val 51278"/>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dirty="0"/>
              <a:t>提示：在创建动画时，由于每个图层只能有一个补间动画，所以可以先将所有所需图层创建，然后在图层上分别进行操作。若是，并没有很清晰的考虑有几个图层，也可以在操作中慢慢创建。</a:t>
            </a:r>
            <a:endParaRPr lang="zh-CN" altLang="en-US" dirty="0"/>
          </a:p>
        </p:txBody>
      </p:sp>
    </p:spTree>
    <p:custDataLst>
      <p:tags r:id="rId2"/>
    </p:custData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5984" y="47625"/>
            <a:ext cx="3500462" cy="461665"/>
          </a:xfrm>
          <a:prstGeom prst="rect">
            <a:avLst/>
          </a:prstGeom>
          <a:noFill/>
        </p:spPr>
        <p:txBody>
          <a:bodyPr wrap="square">
            <a:spAutoFit/>
          </a:bodyPr>
          <a:lstStyle/>
          <a:p>
            <a:pPr algn="ctr">
              <a:defRPr/>
            </a:pPr>
            <a:r>
              <a:rPr lang="en-US" altLang="zh-CN" sz="2400" dirty="0">
                <a:solidFill>
                  <a:schemeClr val="accent1">
                    <a:lumMod val="50000"/>
                  </a:schemeClr>
                </a:solidFill>
              </a:rPr>
              <a:t>4.4.2</a:t>
            </a:r>
            <a:r>
              <a:rPr lang="zh-CN" altLang="en-US" sz="2400" dirty="0">
                <a:solidFill>
                  <a:schemeClr val="accent1">
                    <a:lumMod val="50000"/>
                  </a:schemeClr>
                </a:solidFill>
              </a:rPr>
              <a:t>淡入</a:t>
            </a:r>
            <a:r>
              <a:rPr lang="en-US" altLang="zh-CN" sz="2400" dirty="0">
                <a:solidFill>
                  <a:schemeClr val="accent1">
                    <a:lumMod val="50000"/>
                  </a:schemeClr>
                </a:solidFill>
              </a:rPr>
              <a:t>/</a:t>
            </a:r>
            <a:r>
              <a:rPr lang="zh-CN" altLang="en-US" sz="2400" dirty="0">
                <a:solidFill>
                  <a:schemeClr val="accent1">
                    <a:lumMod val="50000"/>
                  </a:schemeClr>
                </a:solidFill>
              </a:rPr>
              <a:t>淡出效果</a:t>
            </a:r>
            <a:endParaRPr lang="zh-CN" altLang="en-US" sz="2400" dirty="0">
              <a:solidFill>
                <a:schemeClr val="accent1">
                  <a:lumMod val="50000"/>
                </a:schemeClr>
              </a:solidFill>
            </a:endParaRPr>
          </a:p>
        </p:txBody>
      </p:sp>
      <p:sp>
        <p:nvSpPr>
          <p:cNvPr id="10" name="圆角矩形 9"/>
          <p:cNvSpPr>
            <a:spLocks noChangeArrowheads="1"/>
          </p:cNvSpPr>
          <p:nvPr/>
        </p:nvSpPr>
        <p:spPr bwMode="auto">
          <a:xfrm>
            <a:off x="571472" y="785794"/>
            <a:ext cx="5143535" cy="1357322"/>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2.</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在“背景”图层中，从库中将背景图片拖至舞台上，在“属性”面板中，改变其位置大小。</a:t>
            </a:r>
            <a:endParaRPr 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14342" name="AutoShape 12"/>
          <p:cNvSpPr>
            <a:spLocks noChangeArrowheads="1"/>
          </p:cNvSpPr>
          <p:nvPr/>
        </p:nvSpPr>
        <p:spPr bwMode="auto">
          <a:xfrm rot="21162055" flipV="1">
            <a:off x="5367608" y="619333"/>
            <a:ext cx="766238" cy="202985"/>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pic>
        <p:nvPicPr>
          <p:cNvPr id="79874" name="图片 6"/>
          <p:cNvPicPr>
            <a:picLocks noChangeAspect="1" noChangeArrowheads="1"/>
          </p:cNvPicPr>
          <p:nvPr/>
        </p:nvPicPr>
        <p:blipFill>
          <a:blip r:embed="rId1" cstate="print"/>
          <a:srcRect/>
          <a:stretch>
            <a:fillRect/>
          </a:stretch>
        </p:blipFill>
        <p:spPr bwMode="auto">
          <a:xfrm>
            <a:off x="5929322" y="857232"/>
            <a:ext cx="2901950" cy="928688"/>
          </a:xfrm>
          <a:prstGeom prst="rect">
            <a:avLst/>
          </a:prstGeom>
          <a:noFill/>
          <a:ln w="9525">
            <a:noFill/>
            <a:miter lim="800000"/>
            <a:headEnd/>
            <a:tailEnd/>
          </a:ln>
        </p:spPr>
      </p:pic>
      <p:sp>
        <p:nvSpPr>
          <p:cNvPr id="9" name="圆角矩形 8"/>
          <p:cNvSpPr>
            <a:spLocks noChangeArrowheads="1"/>
          </p:cNvSpPr>
          <p:nvPr/>
        </p:nvSpPr>
        <p:spPr bwMode="auto">
          <a:xfrm>
            <a:off x="571472" y="2285992"/>
            <a:ext cx="8143932" cy="1646224"/>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时间轴上，右键单击“背景”图层第一帧，在弹出对话框中选择“创建补间动画”。此时，将出现一个对话框，警告所选的对象不是一个元件，创建补间动画需要把所选的内容转化为元件，选择“确定”，以便创建补间动画。</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8" name="图片 7"/>
          <p:cNvPicPr>
            <a:picLocks noChangeAspect="1" noChangeArrowheads="1"/>
          </p:cNvPicPr>
          <p:nvPr/>
        </p:nvPicPr>
        <p:blipFill>
          <a:blip r:embed="rId2" cstate="print"/>
          <a:srcRect/>
          <a:stretch>
            <a:fillRect/>
          </a:stretch>
        </p:blipFill>
        <p:spPr bwMode="auto">
          <a:xfrm>
            <a:off x="1692250" y="3991512"/>
            <a:ext cx="5308642" cy="1697238"/>
          </a:xfrm>
          <a:prstGeom prst="rect">
            <a:avLst/>
          </a:prstGeom>
          <a:noFill/>
          <a:ln w="9525">
            <a:noFill/>
            <a:miter lim="800000"/>
            <a:headEnd/>
            <a:tailEnd/>
          </a:ln>
        </p:spPr>
      </p:pic>
      <p:sp>
        <p:nvSpPr>
          <p:cNvPr id="13" name="AutoShape 12"/>
          <p:cNvSpPr>
            <a:spLocks noChangeArrowheads="1"/>
          </p:cNvSpPr>
          <p:nvPr/>
        </p:nvSpPr>
        <p:spPr bwMode="auto">
          <a:xfrm rot="7335945" flipV="1">
            <a:off x="6994877" y="3849664"/>
            <a:ext cx="766238" cy="202985"/>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spTree>
    <p:custDataLst>
      <p:tags r:id="rId3"/>
    </p:custData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5984" y="47625"/>
            <a:ext cx="3500462" cy="461665"/>
          </a:xfrm>
          <a:prstGeom prst="rect">
            <a:avLst/>
          </a:prstGeom>
          <a:noFill/>
        </p:spPr>
        <p:txBody>
          <a:bodyPr wrap="square">
            <a:spAutoFit/>
          </a:bodyPr>
          <a:lstStyle/>
          <a:p>
            <a:pPr algn="ctr">
              <a:defRPr/>
            </a:pPr>
            <a:r>
              <a:rPr lang="en-US" altLang="zh-CN" sz="2400" dirty="0">
                <a:solidFill>
                  <a:schemeClr val="accent1">
                    <a:lumMod val="50000"/>
                  </a:schemeClr>
                </a:solidFill>
              </a:rPr>
              <a:t>4.4.2</a:t>
            </a:r>
            <a:r>
              <a:rPr lang="zh-CN" altLang="en-US" sz="2400" dirty="0">
                <a:solidFill>
                  <a:schemeClr val="accent1">
                    <a:lumMod val="50000"/>
                  </a:schemeClr>
                </a:solidFill>
              </a:rPr>
              <a:t>淡入</a:t>
            </a:r>
            <a:r>
              <a:rPr lang="en-US" altLang="zh-CN" sz="2400" dirty="0">
                <a:solidFill>
                  <a:schemeClr val="accent1">
                    <a:lumMod val="50000"/>
                  </a:schemeClr>
                </a:solidFill>
              </a:rPr>
              <a:t>/</a:t>
            </a:r>
            <a:r>
              <a:rPr lang="zh-CN" altLang="en-US" sz="2400" dirty="0">
                <a:solidFill>
                  <a:schemeClr val="accent1">
                    <a:lumMod val="50000"/>
                  </a:schemeClr>
                </a:solidFill>
              </a:rPr>
              <a:t>淡出效果</a:t>
            </a:r>
            <a:endParaRPr lang="zh-CN" altLang="en-US" sz="2400" dirty="0">
              <a:solidFill>
                <a:schemeClr val="accent1">
                  <a:lumMod val="50000"/>
                </a:schemeClr>
              </a:solidFill>
            </a:endParaRPr>
          </a:p>
        </p:txBody>
      </p:sp>
      <p:pic>
        <p:nvPicPr>
          <p:cNvPr id="80899" name="图片 9"/>
          <p:cNvPicPr>
            <a:picLocks noChangeAspect="1" noChangeArrowheads="1"/>
          </p:cNvPicPr>
          <p:nvPr/>
        </p:nvPicPr>
        <p:blipFill>
          <a:blip r:embed="rId1" cstate="print"/>
          <a:srcRect/>
          <a:stretch>
            <a:fillRect/>
          </a:stretch>
        </p:blipFill>
        <p:spPr bwMode="auto">
          <a:xfrm>
            <a:off x="285720" y="3143248"/>
            <a:ext cx="5000659" cy="1863533"/>
          </a:xfrm>
          <a:prstGeom prst="rect">
            <a:avLst/>
          </a:prstGeom>
          <a:noFill/>
          <a:ln w="9525">
            <a:noFill/>
            <a:miter lim="800000"/>
            <a:headEnd/>
            <a:tailEnd/>
          </a:ln>
        </p:spPr>
      </p:pic>
      <p:sp>
        <p:nvSpPr>
          <p:cNvPr id="14" name="云形标注 13"/>
          <p:cNvSpPr/>
          <p:nvPr/>
        </p:nvSpPr>
        <p:spPr>
          <a:xfrm>
            <a:off x="5429256" y="857232"/>
            <a:ext cx="3571931" cy="3714776"/>
          </a:xfrm>
          <a:prstGeom prst="cloudCallout">
            <a:avLst>
              <a:gd name="adj1" fmla="val -36415"/>
              <a:gd name="adj2" fmla="val 59637"/>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zh-CN" dirty="0"/>
              <a:t>提示：此时转化的元件将放置在库中，并默认元件名为“元件</a:t>
            </a:r>
            <a:r>
              <a:rPr lang="en-US" altLang="zh-CN" dirty="0"/>
              <a:t>1</a:t>
            </a:r>
            <a:r>
              <a:rPr lang="zh-CN" altLang="zh-CN" dirty="0"/>
              <a:t>”，可以在库中，单击“元件</a:t>
            </a:r>
            <a:r>
              <a:rPr lang="en-US" altLang="zh-CN" dirty="0"/>
              <a:t>1</a:t>
            </a:r>
            <a:r>
              <a:rPr lang="zh-CN" altLang="zh-CN" dirty="0"/>
              <a:t>”，右键选择重命名，重新命名，以便后期操作便利。在本章案例中，由于元件较少，因此用默认元件名。</a:t>
            </a:r>
            <a:endParaRPr lang="zh-CN" altLang="zh-CN" dirty="0"/>
          </a:p>
        </p:txBody>
      </p:sp>
      <p:sp>
        <p:nvSpPr>
          <p:cNvPr id="8" name="圆角矩形 8"/>
          <p:cNvSpPr>
            <a:spLocks noChangeArrowheads="1"/>
          </p:cNvSpPr>
          <p:nvPr/>
        </p:nvSpPr>
        <p:spPr bwMode="auto">
          <a:xfrm>
            <a:off x="266008" y="1052736"/>
            <a:ext cx="5000659" cy="1863533"/>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这时它会在时间轴自动确定长度，并将当前图层转换为“补间”图层。图层名称前面的图标将发生改变，并且时间轴上的帧变成蓝色。</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Tree>
    <p:custDataLst>
      <p:tags r:id="rId2"/>
    </p:custData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5984" y="47625"/>
            <a:ext cx="3500462" cy="461665"/>
          </a:xfrm>
          <a:prstGeom prst="rect">
            <a:avLst/>
          </a:prstGeom>
          <a:noFill/>
        </p:spPr>
        <p:txBody>
          <a:bodyPr wrap="square">
            <a:spAutoFit/>
          </a:bodyPr>
          <a:lstStyle/>
          <a:p>
            <a:pPr algn="ctr">
              <a:defRPr/>
            </a:pPr>
            <a:r>
              <a:rPr lang="en-US" altLang="zh-CN" sz="2400" dirty="0">
                <a:solidFill>
                  <a:schemeClr val="accent1">
                    <a:lumMod val="50000"/>
                  </a:schemeClr>
                </a:solidFill>
              </a:rPr>
              <a:t>4.4.2</a:t>
            </a:r>
            <a:r>
              <a:rPr lang="zh-CN" altLang="en-US" sz="2400" dirty="0">
                <a:solidFill>
                  <a:schemeClr val="accent1">
                    <a:lumMod val="50000"/>
                  </a:schemeClr>
                </a:solidFill>
              </a:rPr>
              <a:t>淡入</a:t>
            </a:r>
            <a:r>
              <a:rPr lang="en-US" altLang="zh-CN" sz="2400" dirty="0">
                <a:solidFill>
                  <a:schemeClr val="accent1">
                    <a:lumMod val="50000"/>
                  </a:schemeClr>
                </a:solidFill>
              </a:rPr>
              <a:t>/</a:t>
            </a:r>
            <a:r>
              <a:rPr lang="zh-CN" altLang="en-US" sz="2400" dirty="0">
                <a:solidFill>
                  <a:schemeClr val="accent1">
                    <a:lumMod val="50000"/>
                  </a:schemeClr>
                </a:solidFill>
              </a:rPr>
              <a:t>淡出效果</a:t>
            </a:r>
            <a:endParaRPr lang="zh-CN" altLang="en-US" sz="2400" dirty="0">
              <a:solidFill>
                <a:schemeClr val="accent1">
                  <a:lumMod val="50000"/>
                </a:schemeClr>
              </a:solidFill>
            </a:endParaRPr>
          </a:p>
        </p:txBody>
      </p:sp>
      <p:sp>
        <p:nvSpPr>
          <p:cNvPr id="9" name="圆角矩形 8"/>
          <p:cNvSpPr>
            <a:spLocks noChangeArrowheads="1"/>
          </p:cNvSpPr>
          <p:nvPr/>
        </p:nvSpPr>
        <p:spPr bwMode="auto">
          <a:xfrm>
            <a:off x="214282" y="1142984"/>
            <a:ext cx="8715435" cy="2286016"/>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场景所需要的时间远远不止</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1s</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因此，可以通过在“时间轴”上拖动补间范围的起始帧和结束帧，更改整个补间的持续时间，或者更改动画的播放时间。把光标移到补间末端附近，当光标变成双箭头的时候，此时可以延长或者缩短补间范围。然后单击补间范围的末尾，向前拖动至</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200</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帧，如图所示，因此场景动画持续时间变长。</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54273" name="图片 10"/>
          <p:cNvPicPr>
            <a:picLocks noChangeAspect="1" noChangeArrowheads="1"/>
          </p:cNvPicPr>
          <p:nvPr/>
        </p:nvPicPr>
        <p:blipFill>
          <a:blip r:embed="rId1" cstate="print"/>
          <a:srcRect/>
          <a:stretch>
            <a:fillRect/>
          </a:stretch>
        </p:blipFill>
        <p:spPr bwMode="auto">
          <a:xfrm>
            <a:off x="285720" y="3857628"/>
            <a:ext cx="8612797" cy="1312278"/>
          </a:xfrm>
          <a:prstGeom prst="rect">
            <a:avLst/>
          </a:prstGeom>
          <a:noFill/>
          <a:ln w="9525">
            <a:noFill/>
            <a:miter lim="800000"/>
            <a:headEnd/>
            <a:tailEnd/>
          </a:ln>
        </p:spPr>
      </p:pic>
    </p:spTree>
    <p:custDataLst>
      <p:tags r:id="rId2"/>
    </p:custData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97895" y="47625"/>
            <a:ext cx="2770310" cy="461665"/>
          </a:xfrm>
          <a:prstGeom prst="rect">
            <a:avLst/>
          </a:prstGeom>
          <a:noFill/>
        </p:spPr>
        <p:txBody>
          <a:bodyPr wrap="none">
            <a:spAutoFit/>
          </a:bodyPr>
          <a:lstStyle/>
          <a:p>
            <a:pPr algn="ctr">
              <a:defRPr/>
            </a:pPr>
            <a:r>
              <a:rPr lang="en-US" altLang="zh-CN" sz="2400" dirty="0">
                <a:solidFill>
                  <a:schemeClr val="accent1">
                    <a:lumMod val="50000"/>
                  </a:schemeClr>
                </a:solidFill>
              </a:rPr>
              <a:t>4.4.2</a:t>
            </a:r>
            <a:r>
              <a:rPr lang="zh-CN" altLang="en-US" sz="2400" dirty="0">
                <a:solidFill>
                  <a:schemeClr val="accent1">
                    <a:lumMod val="50000"/>
                  </a:schemeClr>
                </a:solidFill>
              </a:rPr>
              <a:t>淡入</a:t>
            </a:r>
            <a:r>
              <a:rPr lang="en-US" altLang="zh-CN" sz="2400" dirty="0">
                <a:solidFill>
                  <a:schemeClr val="accent1">
                    <a:lumMod val="50000"/>
                  </a:schemeClr>
                </a:solidFill>
              </a:rPr>
              <a:t>/</a:t>
            </a:r>
            <a:r>
              <a:rPr lang="zh-CN" altLang="en-US" sz="2400" dirty="0">
                <a:solidFill>
                  <a:schemeClr val="accent1">
                    <a:lumMod val="50000"/>
                  </a:schemeClr>
                </a:solidFill>
              </a:rPr>
              <a:t>淡出效果</a:t>
            </a:r>
            <a:endParaRPr lang="zh-CN" altLang="en-US" sz="2400" dirty="0">
              <a:solidFill>
                <a:schemeClr val="accent1">
                  <a:lumMod val="50000"/>
                </a:schemeClr>
              </a:solidFill>
            </a:endParaRPr>
          </a:p>
        </p:txBody>
      </p:sp>
      <p:sp>
        <p:nvSpPr>
          <p:cNvPr id="6" name="云形标注 5"/>
          <p:cNvSpPr/>
          <p:nvPr/>
        </p:nvSpPr>
        <p:spPr>
          <a:xfrm>
            <a:off x="285720" y="785794"/>
            <a:ext cx="8644029" cy="4429156"/>
          </a:xfrm>
          <a:prstGeom prst="cloudCallout">
            <a:avLst>
              <a:gd name="adj1" fmla="val -36415"/>
              <a:gd name="adj2" fmla="val 59637"/>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altLang="zh-CN" dirty="0"/>
              <a:t>      </a:t>
            </a:r>
            <a:r>
              <a:rPr lang="zh-CN" altLang="zh-CN" dirty="0"/>
              <a:t>提示：除了直接拖动补间范围的起始帧和结束帧，更改整个补间的持续时间外，还可以通过在所需时间长度的位置添加帧的方式。若补间动画的最后一帧为关键帧，想让补间持续时间增长并且关键帧位置不变，则需要按住</a:t>
            </a:r>
            <a:r>
              <a:rPr lang="en-US" altLang="zh-CN" dirty="0"/>
              <a:t>Shift</a:t>
            </a:r>
            <a:r>
              <a:rPr lang="zh-CN" altLang="zh-CN" dirty="0"/>
              <a:t>键并拖动补间范围的末尾增加持续时间，此时，关键帧位置不变，在补间新范围的末尾会自动添加额外的帧。</a:t>
            </a:r>
            <a:endParaRPr lang="zh-CN" altLang="zh-CN" dirty="0"/>
          </a:p>
          <a:p>
            <a:r>
              <a:rPr lang="en-US" altLang="zh-CN" dirty="0"/>
              <a:t>      </a:t>
            </a:r>
            <a:r>
              <a:rPr lang="zh-CN" altLang="zh-CN" dirty="0"/>
              <a:t>删除或添加帧：可以选择“插入”</a:t>
            </a:r>
            <a:r>
              <a:rPr lang="en-US" altLang="zh-CN" dirty="0"/>
              <a:t>&gt;</a:t>
            </a:r>
            <a:r>
              <a:rPr lang="zh-CN" altLang="zh-CN" dirty="0"/>
              <a:t>“时间轴”</a:t>
            </a:r>
            <a:r>
              <a:rPr lang="en-US" altLang="zh-CN" dirty="0"/>
              <a:t>&gt;</a:t>
            </a:r>
            <a:r>
              <a:rPr lang="zh-CN" altLang="zh-CN" dirty="0"/>
              <a:t>“帧”（</a:t>
            </a:r>
            <a:r>
              <a:rPr lang="en-US" altLang="zh-CN" dirty="0"/>
              <a:t>F5</a:t>
            </a:r>
            <a:r>
              <a:rPr lang="zh-CN" altLang="zh-CN" dirty="0"/>
              <a:t>帧），添加单独帧；也可以选择“编辑”</a:t>
            </a:r>
            <a:r>
              <a:rPr lang="en-US" altLang="zh-CN" dirty="0"/>
              <a:t>&gt;</a:t>
            </a:r>
            <a:r>
              <a:rPr lang="zh-CN" altLang="zh-CN" dirty="0"/>
              <a:t>“时间轴”</a:t>
            </a:r>
            <a:r>
              <a:rPr lang="en-US" altLang="zh-CN" dirty="0"/>
              <a:t>&gt;</a:t>
            </a:r>
            <a:r>
              <a:rPr lang="zh-CN" altLang="zh-CN" dirty="0"/>
              <a:t>“删除帧”（</a:t>
            </a:r>
            <a:r>
              <a:rPr lang="en-US" altLang="zh-CN" dirty="0"/>
              <a:t>Shift+F5</a:t>
            </a:r>
            <a:r>
              <a:rPr lang="zh-CN" altLang="zh-CN" dirty="0"/>
              <a:t>组合键），删除单独的帧。</a:t>
            </a:r>
            <a:endParaRPr lang="zh-CN" altLang="zh-CN" dirty="0"/>
          </a:p>
        </p:txBody>
      </p:sp>
    </p:spTree>
    <p:custDataLst>
      <p:tags r:id="rId1"/>
    </p:custData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97895" y="47625"/>
            <a:ext cx="2770310" cy="461665"/>
          </a:xfrm>
          <a:prstGeom prst="rect">
            <a:avLst/>
          </a:prstGeom>
          <a:noFill/>
        </p:spPr>
        <p:txBody>
          <a:bodyPr wrap="none">
            <a:spAutoFit/>
          </a:bodyPr>
          <a:lstStyle/>
          <a:p>
            <a:pPr algn="ctr">
              <a:defRPr/>
            </a:pPr>
            <a:r>
              <a:rPr lang="en-US" altLang="zh-CN" sz="2400" dirty="0">
                <a:solidFill>
                  <a:schemeClr val="accent1">
                    <a:lumMod val="50000"/>
                  </a:schemeClr>
                </a:solidFill>
              </a:rPr>
              <a:t>4.4.2</a:t>
            </a:r>
            <a:r>
              <a:rPr lang="zh-CN" altLang="en-US" sz="2400" dirty="0">
                <a:solidFill>
                  <a:schemeClr val="accent1">
                    <a:lumMod val="50000"/>
                  </a:schemeClr>
                </a:solidFill>
              </a:rPr>
              <a:t>淡入</a:t>
            </a:r>
            <a:r>
              <a:rPr lang="en-US" altLang="zh-CN" sz="2400" dirty="0">
                <a:solidFill>
                  <a:schemeClr val="accent1">
                    <a:lumMod val="50000"/>
                  </a:schemeClr>
                </a:solidFill>
              </a:rPr>
              <a:t>/</a:t>
            </a:r>
            <a:r>
              <a:rPr lang="zh-CN" altLang="en-US" sz="2400" dirty="0">
                <a:solidFill>
                  <a:schemeClr val="accent1">
                    <a:lumMod val="50000"/>
                  </a:schemeClr>
                </a:solidFill>
              </a:rPr>
              <a:t>淡出效果</a:t>
            </a:r>
            <a:endParaRPr lang="zh-CN" altLang="en-US" sz="2400" dirty="0">
              <a:solidFill>
                <a:schemeClr val="accent1">
                  <a:lumMod val="50000"/>
                </a:schemeClr>
              </a:solidFill>
            </a:endParaRPr>
          </a:p>
        </p:txBody>
      </p:sp>
      <p:sp>
        <p:nvSpPr>
          <p:cNvPr id="4" name="圆角矩形 3"/>
          <p:cNvSpPr>
            <a:spLocks noChangeArrowheads="1"/>
          </p:cNvSpPr>
          <p:nvPr/>
        </p:nvSpPr>
        <p:spPr bwMode="auto">
          <a:xfrm>
            <a:off x="214282" y="714357"/>
            <a:ext cx="6248413" cy="1274484"/>
          </a:xfrm>
          <a:prstGeom prst="roundRect">
            <a:avLst>
              <a:gd name="adj" fmla="val 16667"/>
            </a:avLst>
          </a:prstGeom>
          <a:solidFill>
            <a:schemeClr val="accent1">
              <a:lumMod val="20000"/>
              <a:lumOff val="80000"/>
            </a:schemeClr>
          </a:solidFill>
          <a:ln>
            <a:noFill/>
          </a:ln>
        </p:spPr>
        <p:txBody>
          <a:bodyPr/>
          <a:lstStyle/>
          <a:p>
            <a:pPr lvl="0">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点击背景图层的第一帧，选择舞台上的背景元件，在“属性”检查器中，为“色彩效果”选择</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Alpha</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选项，并将值设置为</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20%</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，如图所示。</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84994" name="图片 15"/>
          <p:cNvPicPr>
            <a:picLocks noChangeAspect="1" noChangeArrowheads="1"/>
          </p:cNvPicPr>
          <p:nvPr/>
        </p:nvPicPr>
        <p:blipFill>
          <a:blip r:embed="rId1" cstate="print"/>
          <a:srcRect/>
          <a:stretch>
            <a:fillRect/>
          </a:stretch>
        </p:blipFill>
        <p:spPr bwMode="auto">
          <a:xfrm>
            <a:off x="6715140" y="714356"/>
            <a:ext cx="2245618" cy="4929222"/>
          </a:xfrm>
          <a:prstGeom prst="rect">
            <a:avLst/>
          </a:prstGeom>
          <a:noFill/>
          <a:ln w="9525">
            <a:noFill/>
            <a:miter lim="800000"/>
            <a:headEnd/>
            <a:tailEnd/>
          </a:ln>
        </p:spPr>
      </p:pic>
      <p:sp>
        <p:nvSpPr>
          <p:cNvPr id="8" name="圆角矩形 7"/>
          <p:cNvSpPr>
            <a:spLocks noChangeArrowheads="1"/>
          </p:cNvSpPr>
          <p:nvPr/>
        </p:nvSpPr>
        <p:spPr bwMode="auto">
          <a:xfrm>
            <a:off x="214282" y="2365505"/>
            <a:ext cx="6248413" cy="893918"/>
          </a:xfrm>
          <a:prstGeom prst="roundRect">
            <a:avLst>
              <a:gd name="adj" fmla="val 16667"/>
            </a:avLst>
          </a:prstGeom>
          <a:solidFill>
            <a:schemeClr val="accent1">
              <a:lumMod val="20000"/>
              <a:lumOff val="80000"/>
            </a:schemeClr>
          </a:solidFill>
          <a:ln>
            <a:noFill/>
          </a:ln>
        </p:spPr>
        <p:txBody>
          <a:bodyPr/>
          <a:lstStyle/>
          <a:p>
            <a:pPr lvl="0">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6.</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在“背景”图层的第</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帧处，点击右键，插入关键帧，选择位置，如图所示。</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9" name="AutoShape 12"/>
          <p:cNvSpPr>
            <a:spLocks noChangeArrowheads="1"/>
          </p:cNvSpPr>
          <p:nvPr/>
        </p:nvSpPr>
        <p:spPr bwMode="auto">
          <a:xfrm flipV="1">
            <a:off x="6072198" y="1500174"/>
            <a:ext cx="816963" cy="183444"/>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pic>
        <p:nvPicPr>
          <p:cNvPr id="10" name="图片 29"/>
          <p:cNvPicPr>
            <a:picLocks noChangeAspect="1" noChangeArrowheads="1"/>
          </p:cNvPicPr>
          <p:nvPr/>
        </p:nvPicPr>
        <p:blipFill>
          <a:blip r:embed="rId2" cstate="print"/>
          <a:srcRect/>
          <a:stretch>
            <a:fillRect/>
          </a:stretch>
        </p:blipFill>
        <p:spPr bwMode="auto">
          <a:xfrm>
            <a:off x="232266" y="3501008"/>
            <a:ext cx="6230429" cy="1714512"/>
          </a:xfrm>
          <a:prstGeom prst="rect">
            <a:avLst/>
          </a:prstGeom>
          <a:noFill/>
          <a:ln w="9525">
            <a:noFill/>
            <a:miter lim="800000"/>
            <a:headEnd/>
            <a:tailEnd/>
          </a:ln>
        </p:spPr>
      </p:pic>
      <p:sp>
        <p:nvSpPr>
          <p:cNvPr id="11" name="AutoShape 12"/>
          <p:cNvSpPr>
            <a:spLocks noChangeArrowheads="1"/>
          </p:cNvSpPr>
          <p:nvPr/>
        </p:nvSpPr>
        <p:spPr bwMode="auto">
          <a:xfrm rot="6884845" flipV="1">
            <a:off x="5353919" y="3242586"/>
            <a:ext cx="816963" cy="183444"/>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spTree>
    <p:custDataLst>
      <p:tags r:id="rId3"/>
    </p:custData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97895" y="47625"/>
            <a:ext cx="2770310" cy="461665"/>
          </a:xfrm>
          <a:prstGeom prst="rect">
            <a:avLst/>
          </a:prstGeom>
          <a:noFill/>
        </p:spPr>
        <p:txBody>
          <a:bodyPr wrap="none">
            <a:spAutoFit/>
          </a:bodyPr>
          <a:lstStyle/>
          <a:p>
            <a:pPr algn="ctr">
              <a:defRPr/>
            </a:pPr>
            <a:r>
              <a:rPr lang="en-US" altLang="zh-CN" sz="2400" dirty="0">
                <a:solidFill>
                  <a:schemeClr val="accent1">
                    <a:lumMod val="50000"/>
                  </a:schemeClr>
                </a:solidFill>
              </a:rPr>
              <a:t>4.4.2</a:t>
            </a:r>
            <a:r>
              <a:rPr lang="zh-CN" altLang="en-US" sz="2400" dirty="0">
                <a:solidFill>
                  <a:schemeClr val="accent1">
                    <a:lumMod val="50000"/>
                  </a:schemeClr>
                </a:solidFill>
              </a:rPr>
              <a:t>淡入</a:t>
            </a:r>
            <a:r>
              <a:rPr lang="en-US" altLang="zh-CN" sz="2400" dirty="0">
                <a:solidFill>
                  <a:schemeClr val="accent1">
                    <a:lumMod val="50000"/>
                  </a:schemeClr>
                </a:solidFill>
              </a:rPr>
              <a:t>/</a:t>
            </a:r>
            <a:r>
              <a:rPr lang="zh-CN" altLang="en-US" sz="2400" dirty="0">
                <a:solidFill>
                  <a:schemeClr val="accent1">
                    <a:lumMod val="50000"/>
                  </a:schemeClr>
                </a:solidFill>
              </a:rPr>
              <a:t>淡出效果</a:t>
            </a:r>
            <a:endParaRPr lang="zh-CN" altLang="en-US" sz="2400" dirty="0">
              <a:solidFill>
                <a:schemeClr val="accent1">
                  <a:lumMod val="50000"/>
                </a:schemeClr>
              </a:solidFill>
            </a:endParaRPr>
          </a:p>
        </p:txBody>
      </p:sp>
      <p:pic>
        <p:nvPicPr>
          <p:cNvPr id="86019" name="图片 34"/>
          <p:cNvPicPr>
            <a:picLocks noChangeAspect="1" noChangeArrowheads="1"/>
          </p:cNvPicPr>
          <p:nvPr/>
        </p:nvPicPr>
        <p:blipFill>
          <a:blip r:embed="rId1" cstate="print"/>
          <a:srcRect/>
          <a:stretch>
            <a:fillRect/>
          </a:stretch>
        </p:blipFill>
        <p:spPr bwMode="auto">
          <a:xfrm>
            <a:off x="1412846" y="2412633"/>
            <a:ext cx="6000792" cy="3579515"/>
          </a:xfrm>
          <a:prstGeom prst="rect">
            <a:avLst/>
          </a:prstGeom>
          <a:noFill/>
          <a:ln w="9525">
            <a:noFill/>
            <a:miter lim="800000"/>
            <a:headEnd/>
            <a:tailEnd/>
          </a:ln>
        </p:spPr>
      </p:pic>
      <p:sp>
        <p:nvSpPr>
          <p:cNvPr id="8" name="圆角矩形 7"/>
          <p:cNvSpPr>
            <a:spLocks noChangeArrowheads="1"/>
          </p:cNvSpPr>
          <p:nvPr/>
        </p:nvSpPr>
        <p:spPr bwMode="auto">
          <a:xfrm>
            <a:off x="304785" y="908720"/>
            <a:ext cx="8410619" cy="1440160"/>
          </a:xfrm>
          <a:prstGeom prst="roundRect">
            <a:avLst>
              <a:gd name="adj" fmla="val 16667"/>
            </a:avLst>
          </a:prstGeom>
          <a:solidFill>
            <a:schemeClr val="accent1">
              <a:lumMod val="20000"/>
              <a:lumOff val="80000"/>
            </a:schemeClr>
          </a:solidFill>
          <a:ln>
            <a:noFill/>
          </a:ln>
        </p:spPr>
        <p:txBody>
          <a:bodyPr/>
          <a:lstStyle/>
          <a:p>
            <a:pPr lvl="0">
              <a:lnSpc>
                <a:spcPct val="120000"/>
              </a:lnSpc>
              <a:defRPr/>
            </a:pP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选取“舞台”上的背景元件实例，在“属性”检查器中，将</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Alpha</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值设置为</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100%</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。此时，“舞台”上的背景元件实例将变成完全不透明。选择“控制”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播放”，预览效果。</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Tree>
    <p:custDataLst>
      <p:tags r:id="rId2"/>
    </p:custData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97895" y="47625"/>
            <a:ext cx="2770310" cy="461665"/>
          </a:xfrm>
          <a:prstGeom prst="rect">
            <a:avLst/>
          </a:prstGeom>
          <a:noFill/>
        </p:spPr>
        <p:txBody>
          <a:bodyPr wrap="none">
            <a:spAutoFit/>
          </a:bodyPr>
          <a:lstStyle/>
          <a:p>
            <a:pPr algn="ctr">
              <a:defRPr/>
            </a:pPr>
            <a:r>
              <a:rPr lang="en-US" altLang="zh-CN" sz="2400" dirty="0">
                <a:solidFill>
                  <a:schemeClr val="accent1">
                    <a:lumMod val="50000"/>
                  </a:schemeClr>
                </a:solidFill>
              </a:rPr>
              <a:t>4.4.2</a:t>
            </a:r>
            <a:r>
              <a:rPr lang="zh-CN" altLang="en-US" sz="2400" dirty="0">
                <a:solidFill>
                  <a:schemeClr val="accent1">
                    <a:lumMod val="50000"/>
                  </a:schemeClr>
                </a:solidFill>
              </a:rPr>
              <a:t>淡入</a:t>
            </a:r>
            <a:r>
              <a:rPr lang="en-US" altLang="zh-CN" sz="2400" dirty="0">
                <a:solidFill>
                  <a:schemeClr val="accent1">
                    <a:lumMod val="50000"/>
                  </a:schemeClr>
                </a:solidFill>
              </a:rPr>
              <a:t>/</a:t>
            </a:r>
            <a:r>
              <a:rPr lang="zh-CN" altLang="en-US" sz="2400" dirty="0">
                <a:solidFill>
                  <a:schemeClr val="accent1">
                    <a:lumMod val="50000"/>
                  </a:schemeClr>
                </a:solidFill>
              </a:rPr>
              <a:t>淡出效果</a:t>
            </a:r>
            <a:endParaRPr lang="zh-CN" altLang="en-US" sz="2400" dirty="0">
              <a:solidFill>
                <a:schemeClr val="accent1">
                  <a:lumMod val="50000"/>
                </a:schemeClr>
              </a:solidFill>
            </a:endParaRPr>
          </a:p>
        </p:txBody>
      </p:sp>
      <p:sp>
        <p:nvSpPr>
          <p:cNvPr id="8" name="圆角矩形 7"/>
          <p:cNvSpPr>
            <a:spLocks noChangeArrowheads="1"/>
          </p:cNvSpPr>
          <p:nvPr/>
        </p:nvSpPr>
        <p:spPr bwMode="auto">
          <a:xfrm>
            <a:off x="214282" y="785794"/>
            <a:ext cx="8643998" cy="1928826"/>
          </a:xfrm>
          <a:prstGeom prst="roundRect">
            <a:avLst>
              <a:gd name="adj" fmla="val 16667"/>
            </a:avLst>
          </a:prstGeom>
          <a:solidFill>
            <a:schemeClr val="accent1">
              <a:lumMod val="20000"/>
              <a:lumOff val="80000"/>
            </a:schemeClr>
          </a:solidFill>
          <a:ln>
            <a:noFill/>
          </a:ln>
        </p:spPr>
        <p:txBody>
          <a:bodyPr/>
          <a:lstStyle/>
          <a:p>
            <a:pPr lvl="0">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7.</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在效果预览中，可以发现背景时间过渡太快，因此可将关键帧进行移动，达到更加平滑过渡的效果。单击选中第</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帧的关键帧，当一个小方框出现在光标附近，则表示可以移动关键帧。单击并拖动关键帧移到第</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45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帧，如图所示。此时背景元件实例的动画将更加平滑过渡。</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87042" name="图片 39"/>
          <p:cNvPicPr>
            <a:picLocks noChangeAspect="1" noChangeArrowheads="1"/>
          </p:cNvPicPr>
          <p:nvPr/>
        </p:nvPicPr>
        <p:blipFill>
          <a:blip r:embed="rId1" cstate="print"/>
          <a:srcRect/>
          <a:stretch>
            <a:fillRect/>
          </a:stretch>
        </p:blipFill>
        <p:spPr bwMode="auto">
          <a:xfrm>
            <a:off x="1000100" y="3071810"/>
            <a:ext cx="3048602" cy="2071702"/>
          </a:xfrm>
          <a:prstGeom prst="rect">
            <a:avLst/>
          </a:prstGeom>
          <a:noFill/>
          <a:ln w="9525">
            <a:noFill/>
            <a:miter lim="800000"/>
            <a:headEnd/>
            <a:tailEnd/>
          </a:ln>
        </p:spPr>
      </p:pic>
      <p:sp>
        <p:nvSpPr>
          <p:cNvPr id="9" name="云形标注 8"/>
          <p:cNvSpPr/>
          <p:nvPr/>
        </p:nvSpPr>
        <p:spPr>
          <a:xfrm>
            <a:off x="4572000" y="2786058"/>
            <a:ext cx="4214843" cy="2881344"/>
          </a:xfrm>
          <a:prstGeom prst="cloudCallout">
            <a:avLst>
              <a:gd name="adj1" fmla="val -51694"/>
              <a:gd name="adj2" fmla="val 55056"/>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zh-CN" dirty="0"/>
              <a:t>提示：如果要删除补间动画，可以在“时间轴”或“舞台”上右击或者按住</a:t>
            </a:r>
            <a:r>
              <a:rPr lang="en-US" altLang="zh-CN" dirty="0"/>
              <a:t>Ctrl</a:t>
            </a:r>
            <a:r>
              <a:rPr lang="zh-CN" altLang="zh-CN" dirty="0"/>
              <a:t>键单击补间动画，然后再选择“删除补间”。</a:t>
            </a:r>
            <a:endParaRPr lang="zh-CN" altLang="zh-CN" dirty="0"/>
          </a:p>
          <a:p>
            <a:pPr>
              <a:defRPr/>
            </a:pPr>
            <a:endParaRPr lang="zh-CN" altLang="en-US" dirty="0"/>
          </a:p>
        </p:txBody>
      </p:sp>
    </p:spTree>
    <p:custDataLst>
      <p:tags r:id="rId2"/>
    </p:custData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71800" y="47625"/>
            <a:ext cx="2032000" cy="461963"/>
          </a:xfrm>
          <a:prstGeom prst="rect">
            <a:avLst/>
          </a:prstGeom>
          <a:noFill/>
        </p:spPr>
        <p:txBody>
          <a:bodyPr wrap="none">
            <a:spAutoFit/>
          </a:bodyPr>
          <a:lstStyle/>
          <a:p>
            <a:pPr>
              <a:defRPr/>
            </a:pPr>
            <a:r>
              <a:rPr lang="zh-CN" altLang="en-US" sz="2400" dirty="0">
                <a:solidFill>
                  <a:schemeClr val="accent1">
                    <a:lumMod val="50000"/>
                  </a:schemeClr>
                </a:solidFill>
              </a:rPr>
              <a:t>本章学习内容</a:t>
            </a:r>
            <a:endParaRPr lang="zh-CN" altLang="en-US" sz="2400" dirty="0">
              <a:solidFill>
                <a:schemeClr val="accent1">
                  <a:lumMod val="50000"/>
                </a:schemeClr>
              </a:solidFill>
            </a:endParaRPr>
          </a:p>
        </p:txBody>
      </p:sp>
      <p:grpSp>
        <p:nvGrpSpPr>
          <p:cNvPr id="7171" name="组合 14"/>
          <p:cNvGrpSpPr/>
          <p:nvPr/>
        </p:nvGrpSpPr>
        <p:grpSpPr bwMode="auto">
          <a:xfrm>
            <a:off x="509588" y="2103438"/>
            <a:ext cx="7548562" cy="677862"/>
            <a:chOff x="623888" y="0"/>
            <a:chExt cx="8436881" cy="960074"/>
          </a:xfrm>
        </p:grpSpPr>
        <p:sp>
          <p:nvSpPr>
            <p:cNvPr id="10" name="直角三角形 9"/>
            <p:cNvSpPr/>
            <p:nvPr/>
          </p:nvSpPr>
          <p:spPr>
            <a:xfrm>
              <a:off x="1562502" y="0"/>
              <a:ext cx="69199" cy="116918"/>
            </a:xfrm>
            <a:prstGeom prst="rtTriangle">
              <a:avLst/>
            </a:prstGeom>
            <a:solidFill>
              <a:srgbClr val="3BC5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任意多边形 10"/>
            <p:cNvSpPr/>
            <p:nvPr/>
          </p:nvSpPr>
          <p:spPr>
            <a:xfrm flipH="1" flipV="1">
              <a:off x="623888" y="116918"/>
              <a:ext cx="8436881" cy="710500"/>
            </a:xfrm>
            <a:custGeom>
              <a:avLst/>
              <a:gdLst>
                <a:gd name="connsiteX0" fmla="*/ 0 w 10085294"/>
                <a:gd name="connsiteY0" fmla="*/ 4670898 h 4670898"/>
                <a:gd name="connsiteX1" fmla="*/ 10085294 w 10085294"/>
                <a:gd name="connsiteY1" fmla="*/ 4670898 h 4670898"/>
                <a:gd name="connsiteX2" fmla="*/ 10085294 w 10085294"/>
                <a:gd name="connsiteY2" fmla="*/ 556098 h 4670898"/>
                <a:gd name="connsiteX3" fmla="*/ 0 w 10085294"/>
                <a:gd name="connsiteY3" fmla="*/ 0 h 4670898"/>
                <a:gd name="connsiteX4" fmla="*/ 0 w 10085294"/>
                <a:gd name="connsiteY4" fmla="*/ 556098 h 4670898"/>
                <a:gd name="connsiteX5" fmla="*/ 0 w 10085294"/>
                <a:gd name="connsiteY5" fmla="*/ 4670898 h 467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85294" h="4670898">
                  <a:moveTo>
                    <a:pt x="0" y="4670898"/>
                  </a:moveTo>
                  <a:lnTo>
                    <a:pt x="10085294" y="4670898"/>
                  </a:lnTo>
                  <a:lnTo>
                    <a:pt x="10085294" y="556098"/>
                  </a:lnTo>
                  <a:lnTo>
                    <a:pt x="0" y="0"/>
                  </a:lnTo>
                  <a:lnTo>
                    <a:pt x="0" y="556098"/>
                  </a:lnTo>
                  <a:lnTo>
                    <a:pt x="0" y="4670898"/>
                  </a:lnTo>
                  <a:close/>
                </a:path>
              </a:pathLst>
            </a:custGeom>
            <a:gradFill flip="none" rotWithShape="1">
              <a:gsLst>
                <a:gs pos="0">
                  <a:schemeClr val="accent3">
                    <a:lumMod val="5000"/>
                    <a:lumOff val="95000"/>
                  </a:schemeClr>
                </a:gs>
                <a:gs pos="100000">
                  <a:schemeClr val="bg1">
                    <a:lumMod val="95000"/>
                  </a:schemeClr>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2" name="任意多边形 11"/>
            <p:cNvSpPr/>
            <p:nvPr/>
          </p:nvSpPr>
          <p:spPr>
            <a:xfrm rot="5400000">
              <a:off x="703771" y="83354"/>
              <a:ext cx="942087" cy="775376"/>
            </a:xfrm>
            <a:custGeom>
              <a:avLst/>
              <a:gdLst>
                <a:gd name="connsiteX0" fmla="*/ 0 w 2096086"/>
                <a:gd name="connsiteY0" fmla="*/ 0 h 952671"/>
                <a:gd name="connsiteX1" fmla="*/ 1917340 w 2096086"/>
                <a:gd name="connsiteY1" fmla="*/ 0 h 952671"/>
                <a:gd name="connsiteX2" fmla="*/ 2096086 w 2096086"/>
                <a:gd name="connsiteY2" fmla="*/ 952671 h 952671"/>
                <a:gd name="connsiteX3" fmla="*/ 0 w 2096086"/>
                <a:gd name="connsiteY3" fmla="*/ 952671 h 952671"/>
              </a:gdLst>
              <a:ahLst/>
              <a:cxnLst>
                <a:cxn ang="0">
                  <a:pos x="connsiteX0" y="connsiteY0"/>
                </a:cxn>
                <a:cxn ang="0">
                  <a:pos x="connsiteX1" y="connsiteY1"/>
                </a:cxn>
                <a:cxn ang="0">
                  <a:pos x="connsiteX2" y="connsiteY2"/>
                </a:cxn>
                <a:cxn ang="0">
                  <a:pos x="connsiteX3" y="connsiteY3"/>
                </a:cxn>
              </a:cxnLst>
              <a:rect l="l" t="t" r="r" b="b"/>
              <a:pathLst>
                <a:path w="2096086" h="952671">
                  <a:moveTo>
                    <a:pt x="0" y="0"/>
                  </a:moveTo>
                  <a:lnTo>
                    <a:pt x="1917340" y="0"/>
                  </a:lnTo>
                  <a:lnTo>
                    <a:pt x="2096086" y="952671"/>
                  </a:lnTo>
                  <a:lnTo>
                    <a:pt x="0" y="952671"/>
                  </a:lnTo>
                  <a:close/>
                </a:path>
              </a:pathLst>
            </a:custGeom>
            <a:solidFill>
              <a:srgbClr val="0D81E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194" name="文本框 10"/>
            <p:cNvSpPr txBox="1">
              <a:spLocks noChangeArrowheads="1"/>
            </p:cNvSpPr>
            <p:nvPr/>
          </p:nvSpPr>
          <p:spPr bwMode="auto">
            <a:xfrm>
              <a:off x="801565" y="132206"/>
              <a:ext cx="747877" cy="82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a:solidFill>
                    <a:schemeClr val="bg1"/>
                  </a:solidFill>
                  <a:latin typeface="微软雅黑" panose="020B0503020204020204" pitchFamily="34" charset="-122"/>
                  <a:ea typeface="微软雅黑" panose="020B0503020204020204" pitchFamily="34" charset="-122"/>
                </a:rPr>
                <a:t>2.</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sp>
        <p:nvSpPr>
          <p:cNvPr id="14" name="矩形 13"/>
          <p:cNvSpPr/>
          <p:nvPr/>
        </p:nvSpPr>
        <p:spPr>
          <a:xfrm>
            <a:off x="1547813" y="2235200"/>
            <a:ext cx="2954655" cy="369332"/>
          </a:xfrm>
          <a:prstGeom prst="rect">
            <a:avLst/>
          </a:prstGeom>
        </p:spPr>
        <p:txBody>
          <a:bodyPr wrap="none">
            <a:spAutoFit/>
          </a:bodyPr>
          <a:lstStyle/>
          <a:p>
            <a:pPr>
              <a:defRPr/>
            </a:pPr>
            <a:r>
              <a:rPr lang="zh-CN" altLang="en-US" dirty="0">
                <a:solidFill>
                  <a:schemeClr val="tx2">
                    <a:lumMod val="75000"/>
                  </a:schemeClr>
                </a:solidFill>
              </a:rPr>
              <a:t>调整动画透明度与播放属性</a:t>
            </a:r>
            <a:endParaRPr lang="zh-CN" altLang="en-US" dirty="0">
              <a:solidFill>
                <a:schemeClr val="tx2">
                  <a:lumMod val="75000"/>
                </a:schemeClr>
              </a:solidFill>
            </a:endParaRPr>
          </a:p>
        </p:txBody>
      </p:sp>
      <p:grpSp>
        <p:nvGrpSpPr>
          <p:cNvPr id="7173" name="组合 14"/>
          <p:cNvGrpSpPr/>
          <p:nvPr/>
        </p:nvGrpSpPr>
        <p:grpSpPr bwMode="auto">
          <a:xfrm>
            <a:off x="509588" y="1195388"/>
            <a:ext cx="7548562" cy="677862"/>
            <a:chOff x="623886" y="0"/>
            <a:chExt cx="8436883" cy="960074"/>
          </a:xfrm>
        </p:grpSpPr>
        <p:sp>
          <p:nvSpPr>
            <p:cNvPr id="31" name="直角三角形 30"/>
            <p:cNvSpPr/>
            <p:nvPr/>
          </p:nvSpPr>
          <p:spPr>
            <a:xfrm>
              <a:off x="1562500" y="0"/>
              <a:ext cx="69199" cy="116918"/>
            </a:xfrm>
            <a:prstGeom prst="rtTriangle">
              <a:avLst/>
            </a:prstGeom>
            <a:solidFill>
              <a:srgbClr val="3BC5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任意多边形 31"/>
            <p:cNvSpPr/>
            <p:nvPr/>
          </p:nvSpPr>
          <p:spPr>
            <a:xfrm flipH="1" flipV="1">
              <a:off x="623886" y="116918"/>
              <a:ext cx="8436883" cy="710500"/>
            </a:xfrm>
            <a:custGeom>
              <a:avLst/>
              <a:gdLst>
                <a:gd name="connsiteX0" fmla="*/ 0 w 10085294"/>
                <a:gd name="connsiteY0" fmla="*/ 4670898 h 4670898"/>
                <a:gd name="connsiteX1" fmla="*/ 10085294 w 10085294"/>
                <a:gd name="connsiteY1" fmla="*/ 4670898 h 4670898"/>
                <a:gd name="connsiteX2" fmla="*/ 10085294 w 10085294"/>
                <a:gd name="connsiteY2" fmla="*/ 556098 h 4670898"/>
                <a:gd name="connsiteX3" fmla="*/ 0 w 10085294"/>
                <a:gd name="connsiteY3" fmla="*/ 0 h 4670898"/>
                <a:gd name="connsiteX4" fmla="*/ 0 w 10085294"/>
                <a:gd name="connsiteY4" fmla="*/ 556098 h 4670898"/>
                <a:gd name="connsiteX5" fmla="*/ 0 w 10085294"/>
                <a:gd name="connsiteY5" fmla="*/ 4670898 h 467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85294" h="4670898">
                  <a:moveTo>
                    <a:pt x="0" y="4670898"/>
                  </a:moveTo>
                  <a:lnTo>
                    <a:pt x="10085294" y="4670898"/>
                  </a:lnTo>
                  <a:lnTo>
                    <a:pt x="10085294" y="556098"/>
                  </a:lnTo>
                  <a:lnTo>
                    <a:pt x="0" y="0"/>
                  </a:lnTo>
                  <a:lnTo>
                    <a:pt x="0" y="556098"/>
                  </a:lnTo>
                  <a:lnTo>
                    <a:pt x="0" y="4670898"/>
                  </a:lnTo>
                  <a:close/>
                </a:path>
              </a:pathLst>
            </a:custGeom>
            <a:gradFill flip="none" rotWithShape="1">
              <a:gsLst>
                <a:gs pos="0">
                  <a:schemeClr val="accent3">
                    <a:lumMod val="5000"/>
                    <a:lumOff val="95000"/>
                  </a:schemeClr>
                </a:gs>
                <a:gs pos="100000">
                  <a:schemeClr val="bg1">
                    <a:lumMod val="95000"/>
                  </a:schemeClr>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3" name="任意多边形 32"/>
            <p:cNvSpPr/>
            <p:nvPr/>
          </p:nvSpPr>
          <p:spPr>
            <a:xfrm rot="5400000">
              <a:off x="703769" y="83354"/>
              <a:ext cx="942087" cy="775377"/>
            </a:xfrm>
            <a:custGeom>
              <a:avLst/>
              <a:gdLst>
                <a:gd name="connsiteX0" fmla="*/ 0 w 2096086"/>
                <a:gd name="connsiteY0" fmla="*/ 0 h 952671"/>
                <a:gd name="connsiteX1" fmla="*/ 1917340 w 2096086"/>
                <a:gd name="connsiteY1" fmla="*/ 0 h 952671"/>
                <a:gd name="connsiteX2" fmla="*/ 2096086 w 2096086"/>
                <a:gd name="connsiteY2" fmla="*/ 952671 h 952671"/>
                <a:gd name="connsiteX3" fmla="*/ 0 w 2096086"/>
                <a:gd name="connsiteY3" fmla="*/ 952671 h 952671"/>
              </a:gdLst>
              <a:ahLst/>
              <a:cxnLst>
                <a:cxn ang="0">
                  <a:pos x="connsiteX0" y="connsiteY0"/>
                </a:cxn>
                <a:cxn ang="0">
                  <a:pos x="connsiteX1" y="connsiteY1"/>
                </a:cxn>
                <a:cxn ang="0">
                  <a:pos x="connsiteX2" y="connsiteY2"/>
                </a:cxn>
                <a:cxn ang="0">
                  <a:pos x="connsiteX3" y="connsiteY3"/>
                </a:cxn>
              </a:cxnLst>
              <a:rect l="l" t="t" r="r" b="b"/>
              <a:pathLst>
                <a:path w="2096086" h="952671">
                  <a:moveTo>
                    <a:pt x="0" y="0"/>
                  </a:moveTo>
                  <a:lnTo>
                    <a:pt x="1917340" y="0"/>
                  </a:lnTo>
                  <a:lnTo>
                    <a:pt x="2096086" y="952671"/>
                  </a:lnTo>
                  <a:lnTo>
                    <a:pt x="0" y="952671"/>
                  </a:lnTo>
                  <a:close/>
                </a:path>
              </a:pathLst>
            </a:custGeom>
            <a:solidFill>
              <a:srgbClr val="0D81E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190" name="文本框 10"/>
            <p:cNvSpPr txBox="1">
              <a:spLocks noChangeArrowheads="1"/>
            </p:cNvSpPr>
            <p:nvPr/>
          </p:nvSpPr>
          <p:spPr bwMode="auto">
            <a:xfrm>
              <a:off x="801565" y="132206"/>
              <a:ext cx="747877" cy="82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a:solidFill>
                    <a:schemeClr val="bg1"/>
                  </a:solidFill>
                  <a:latin typeface="微软雅黑" panose="020B0503020204020204" pitchFamily="34" charset="-122"/>
                  <a:ea typeface="微软雅黑" panose="020B0503020204020204" pitchFamily="34" charset="-122"/>
                </a:rPr>
                <a:t>1.</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sp>
        <p:nvSpPr>
          <p:cNvPr id="2" name="矩形 1"/>
          <p:cNvSpPr/>
          <p:nvPr/>
        </p:nvSpPr>
        <p:spPr>
          <a:xfrm>
            <a:off x="1547813" y="1322388"/>
            <a:ext cx="1569660" cy="369332"/>
          </a:xfrm>
          <a:prstGeom prst="rect">
            <a:avLst/>
          </a:prstGeom>
        </p:spPr>
        <p:txBody>
          <a:bodyPr wrap="none">
            <a:spAutoFit/>
          </a:bodyPr>
          <a:lstStyle/>
          <a:p>
            <a:pPr>
              <a:defRPr/>
            </a:pPr>
            <a:r>
              <a:rPr lang="zh-CN" altLang="en-US" dirty="0">
                <a:solidFill>
                  <a:schemeClr val="tx2">
                    <a:lumMod val="75000"/>
                  </a:schemeClr>
                </a:solidFill>
              </a:rPr>
              <a:t>创建补间动画</a:t>
            </a:r>
            <a:endParaRPr lang="zh-CN" altLang="en-US" dirty="0">
              <a:solidFill>
                <a:schemeClr val="tx2">
                  <a:lumMod val="75000"/>
                </a:schemeClr>
              </a:solidFill>
            </a:endParaRPr>
          </a:p>
        </p:txBody>
      </p:sp>
      <p:grpSp>
        <p:nvGrpSpPr>
          <p:cNvPr id="7175" name="组合 14"/>
          <p:cNvGrpSpPr/>
          <p:nvPr/>
        </p:nvGrpSpPr>
        <p:grpSpPr bwMode="auto">
          <a:xfrm>
            <a:off x="509588" y="2997200"/>
            <a:ext cx="7548562" cy="677863"/>
            <a:chOff x="623888" y="0"/>
            <a:chExt cx="8436883" cy="960074"/>
          </a:xfrm>
        </p:grpSpPr>
        <p:sp>
          <p:nvSpPr>
            <p:cNvPr id="36" name="直角三角形 35"/>
            <p:cNvSpPr/>
            <p:nvPr/>
          </p:nvSpPr>
          <p:spPr>
            <a:xfrm>
              <a:off x="1562502" y="0"/>
              <a:ext cx="69199" cy="116918"/>
            </a:xfrm>
            <a:prstGeom prst="rtTriangle">
              <a:avLst/>
            </a:prstGeom>
            <a:solidFill>
              <a:srgbClr val="3BC5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任意多边形 36"/>
            <p:cNvSpPr/>
            <p:nvPr/>
          </p:nvSpPr>
          <p:spPr>
            <a:xfrm flipH="1" flipV="1">
              <a:off x="623888" y="116918"/>
              <a:ext cx="8436883" cy="710499"/>
            </a:xfrm>
            <a:custGeom>
              <a:avLst/>
              <a:gdLst>
                <a:gd name="connsiteX0" fmla="*/ 0 w 10085294"/>
                <a:gd name="connsiteY0" fmla="*/ 4670898 h 4670898"/>
                <a:gd name="connsiteX1" fmla="*/ 10085294 w 10085294"/>
                <a:gd name="connsiteY1" fmla="*/ 4670898 h 4670898"/>
                <a:gd name="connsiteX2" fmla="*/ 10085294 w 10085294"/>
                <a:gd name="connsiteY2" fmla="*/ 556098 h 4670898"/>
                <a:gd name="connsiteX3" fmla="*/ 0 w 10085294"/>
                <a:gd name="connsiteY3" fmla="*/ 0 h 4670898"/>
                <a:gd name="connsiteX4" fmla="*/ 0 w 10085294"/>
                <a:gd name="connsiteY4" fmla="*/ 556098 h 4670898"/>
                <a:gd name="connsiteX5" fmla="*/ 0 w 10085294"/>
                <a:gd name="connsiteY5" fmla="*/ 4670898 h 467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85294" h="4670898">
                  <a:moveTo>
                    <a:pt x="0" y="4670898"/>
                  </a:moveTo>
                  <a:lnTo>
                    <a:pt x="10085294" y="4670898"/>
                  </a:lnTo>
                  <a:lnTo>
                    <a:pt x="10085294" y="556098"/>
                  </a:lnTo>
                  <a:lnTo>
                    <a:pt x="0" y="0"/>
                  </a:lnTo>
                  <a:lnTo>
                    <a:pt x="0" y="556098"/>
                  </a:lnTo>
                  <a:lnTo>
                    <a:pt x="0" y="4670898"/>
                  </a:lnTo>
                  <a:close/>
                </a:path>
              </a:pathLst>
            </a:custGeom>
            <a:gradFill flip="none" rotWithShape="1">
              <a:gsLst>
                <a:gs pos="0">
                  <a:schemeClr val="accent3">
                    <a:lumMod val="5000"/>
                    <a:lumOff val="95000"/>
                  </a:schemeClr>
                </a:gs>
                <a:gs pos="100000">
                  <a:schemeClr val="bg1">
                    <a:lumMod val="95000"/>
                  </a:schemeClr>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8" name="任意多边形 37"/>
            <p:cNvSpPr/>
            <p:nvPr/>
          </p:nvSpPr>
          <p:spPr>
            <a:xfrm rot="5400000">
              <a:off x="703770" y="83355"/>
              <a:ext cx="942087" cy="775377"/>
            </a:xfrm>
            <a:custGeom>
              <a:avLst/>
              <a:gdLst>
                <a:gd name="connsiteX0" fmla="*/ 0 w 2096086"/>
                <a:gd name="connsiteY0" fmla="*/ 0 h 952671"/>
                <a:gd name="connsiteX1" fmla="*/ 1917340 w 2096086"/>
                <a:gd name="connsiteY1" fmla="*/ 0 h 952671"/>
                <a:gd name="connsiteX2" fmla="*/ 2096086 w 2096086"/>
                <a:gd name="connsiteY2" fmla="*/ 952671 h 952671"/>
                <a:gd name="connsiteX3" fmla="*/ 0 w 2096086"/>
                <a:gd name="connsiteY3" fmla="*/ 952671 h 952671"/>
              </a:gdLst>
              <a:ahLst/>
              <a:cxnLst>
                <a:cxn ang="0">
                  <a:pos x="connsiteX0" y="connsiteY0"/>
                </a:cxn>
                <a:cxn ang="0">
                  <a:pos x="connsiteX1" y="connsiteY1"/>
                </a:cxn>
                <a:cxn ang="0">
                  <a:pos x="connsiteX2" y="connsiteY2"/>
                </a:cxn>
                <a:cxn ang="0">
                  <a:pos x="connsiteX3" y="connsiteY3"/>
                </a:cxn>
              </a:cxnLst>
              <a:rect l="l" t="t" r="r" b="b"/>
              <a:pathLst>
                <a:path w="2096086" h="952671">
                  <a:moveTo>
                    <a:pt x="0" y="0"/>
                  </a:moveTo>
                  <a:lnTo>
                    <a:pt x="1917340" y="0"/>
                  </a:lnTo>
                  <a:lnTo>
                    <a:pt x="2096086" y="952671"/>
                  </a:lnTo>
                  <a:lnTo>
                    <a:pt x="0" y="952671"/>
                  </a:lnTo>
                  <a:close/>
                </a:path>
              </a:pathLst>
            </a:custGeom>
            <a:solidFill>
              <a:srgbClr val="0D81E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186" name="文本框 10"/>
            <p:cNvSpPr txBox="1">
              <a:spLocks noChangeArrowheads="1"/>
            </p:cNvSpPr>
            <p:nvPr/>
          </p:nvSpPr>
          <p:spPr bwMode="auto">
            <a:xfrm>
              <a:off x="801565" y="132206"/>
              <a:ext cx="747877" cy="82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a:solidFill>
                    <a:schemeClr val="bg1"/>
                  </a:solidFill>
                  <a:latin typeface="微软雅黑" panose="020B0503020204020204" pitchFamily="34" charset="-122"/>
                  <a:ea typeface="微软雅黑" panose="020B0503020204020204" pitchFamily="34" charset="-122"/>
                </a:rPr>
                <a:t>3.</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grpSp>
        <p:nvGrpSpPr>
          <p:cNvPr id="7176" name="组合 14"/>
          <p:cNvGrpSpPr/>
          <p:nvPr/>
        </p:nvGrpSpPr>
        <p:grpSpPr bwMode="auto">
          <a:xfrm>
            <a:off x="509588" y="3870325"/>
            <a:ext cx="7548562" cy="677863"/>
            <a:chOff x="623888" y="0"/>
            <a:chExt cx="8436883" cy="960074"/>
          </a:xfrm>
        </p:grpSpPr>
        <p:sp>
          <p:nvSpPr>
            <p:cNvPr id="41" name="直角三角形 40"/>
            <p:cNvSpPr/>
            <p:nvPr/>
          </p:nvSpPr>
          <p:spPr>
            <a:xfrm>
              <a:off x="1562502" y="0"/>
              <a:ext cx="69199" cy="116918"/>
            </a:xfrm>
            <a:prstGeom prst="rtTriangle">
              <a:avLst/>
            </a:prstGeom>
            <a:solidFill>
              <a:srgbClr val="3BC5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任意多边形 41"/>
            <p:cNvSpPr/>
            <p:nvPr/>
          </p:nvSpPr>
          <p:spPr>
            <a:xfrm flipH="1" flipV="1">
              <a:off x="623888" y="116918"/>
              <a:ext cx="8436883" cy="710499"/>
            </a:xfrm>
            <a:custGeom>
              <a:avLst/>
              <a:gdLst>
                <a:gd name="connsiteX0" fmla="*/ 0 w 10085294"/>
                <a:gd name="connsiteY0" fmla="*/ 4670898 h 4670898"/>
                <a:gd name="connsiteX1" fmla="*/ 10085294 w 10085294"/>
                <a:gd name="connsiteY1" fmla="*/ 4670898 h 4670898"/>
                <a:gd name="connsiteX2" fmla="*/ 10085294 w 10085294"/>
                <a:gd name="connsiteY2" fmla="*/ 556098 h 4670898"/>
                <a:gd name="connsiteX3" fmla="*/ 0 w 10085294"/>
                <a:gd name="connsiteY3" fmla="*/ 0 h 4670898"/>
                <a:gd name="connsiteX4" fmla="*/ 0 w 10085294"/>
                <a:gd name="connsiteY4" fmla="*/ 556098 h 4670898"/>
                <a:gd name="connsiteX5" fmla="*/ 0 w 10085294"/>
                <a:gd name="connsiteY5" fmla="*/ 4670898 h 467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85294" h="4670898">
                  <a:moveTo>
                    <a:pt x="0" y="4670898"/>
                  </a:moveTo>
                  <a:lnTo>
                    <a:pt x="10085294" y="4670898"/>
                  </a:lnTo>
                  <a:lnTo>
                    <a:pt x="10085294" y="556098"/>
                  </a:lnTo>
                  <a:lnTo>
                    <a:pt x="0" y="0"/>
                  </a:lnTo>
                  <a:lnTo>
                    <a:pt x="0" y="556098"/>
                  </a:lnTo>
                  <a:lnTo>
                    <a:pt x="0" y="4670898"/>
                  </a:lnTo>
                  <a:close/>
                </a:path>
              </a:pathLst>
            </a:custGeom>
            <a:gradFill flip="none" rotWithShape="1">
              <a:gsLst>
                <a:gs pos="0">
                  <a:schemeClr val="accent3">
                    <a:lumMod val="5000"/>
                    <a:lumOff val="95000"/>
                  </a:schemeClr>
                </a:gs>
                <a:gs pos="100000">
                  <a:schemeClr val="bg1">
                    <a:lumMod val="95000"/>
                  </a:schemeClr>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43" name="任意多边形 42"/>
            <p:cNvSpPr/>
            <p:nvPr/>
          </p:nvSpPr>
          <p:spPr>
            <a:xfrm rot="5400000">
              <a:off x="703770" y="83355"/>
              <a:ext cx="942087" cy="775377"/>
            </a:xfrm>
            <a:custGeom>
              <a:avLst/>
              <a:gdLst>
                <a:gd name="connsiteX0" fmla="*/ 0 w 2096086"/>
                <a:gd name="connsiteY0" fmla="*/ 0 h 952671"/>
                <a:gd name="connsiteX1" fmla="*/ 1917340 w 2096086"/>
                <a:gd name="connsiteY1" fmla="*/ 0 h 952671"/>
                <a:gd name="connsiteX2" fmla="*/ 2096086 w 2096086"/>
                <a:gd name="connsiteY2" fmla="*/ 952671 h 952671"/>
                <a:gd name="connsiteX3" fmla="*/ 0 w 2096086"/>
                <a:gd name="connsiteY3" fmla="*/ 952671 h 952671"/>
              </a:gdLst>
              <a:ahLst/>
              <a:cxnLst>
                <a:cxn ang="0">
                  <a:pos x="connsiteX0" y="connsiteY0"/>
                </a:cxn>
                <a:cxn ang="0">
                  <a:pos x="connsiteX1" y="connsiteY1"/>
                </a:cxn>
                <a:cxn ang="0">
                  <a:pos x="connsiteX2" y="connsiteY2"/>
                </a:cxn>
                <a:cxn ang="0">
                  <a:pos x="connsiteX3" y="connsiteY3"/>
                </a:cxn>
              </a:cxnLst>
              <a:rect l="l" t="t" r="r" b="b"/>
              <a:pathLst>
                <a:path w="2096086" h="952671">
                  <a:moveTo>
                    <a:pt x="0" y="0"/>
                  </a:moveTo>
                  <a:lnTo>
                    <a:pt x="1917340" y="0"/>
                  </a:lnTo>
                  <a:lnTo>
                    <a:pt x="2096086" y="952671"/>
                  </a:lnTo>
                  <a:lnTo>
                    <a:pt x="0" y="952671"/>
                  </a:lnTo>
                  <a:close/>
                </a:path>
              </a:pathLst>
            </a:custGeom>
            <a:solidFill>
              <a:srgbClr val="0D81E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182" name="文本框 10"/>
            <p:cNvSpPr txBox="1">
              <a:spLocks noChangeArrowheads="1"/>
            </p:cNvSpPr>
            <p:nvPr/>
          </p:nvSpPr>
          <p:spPr bwMode="auto">
            <a:xfrm>
              <a:off x="801565" y="132206"/>
              <a:ext cx="747877" cy="82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a:solidFill>
                    <a:schemeClr val="bg1"/>
                  </a:solidFill>
                  <a:latin typeface="微软雅黑" panose="020B0503020204020204" pitchFamily="34" charset="-122"/>
                  <a:ea typeface="微软雅黑" panose="020B0503020204020204" pitchFamily="34" charset="-122"/>
                </a:rPr>
                <a:t>4.</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sp>
        <p:nvSpPr>
          <p:cNvPr id="23" name="矩形 22"/>
          <p:cNvSpPr/>
          <p:nvPr/>
        </p:nvSpPr>
        <p:spPr>
          <a:xfrm>
            <a:off x="1547813" y="3101975"/>
            <a:ext cx="3647152" cy="369332"/>
          </a:xfrm>
          <a:prstGeom prst="rect">
            <a:avLst/>
          </a:prstGeom>
        </p:spPr>
        <p:txBody>
          <a:bodyPr wrap="none">
            <a:spAutoFit/>
          </a:bodyPr>
          <a:lstStyle/>
          <a:p>
            <a:pPr>
              <a:defRPr/>
            </a:pPr>
            <a:r>
              <a:rPr lang="zh-CN" altLang="en-US" dirty="0">
                <a:solidFill>
                  <a:schemeClr val="tx2">
                    <a:lumMod val="75000"/>
                  </a:schemeClr>
                </a:solidFill>
              </a:rPr>
              <a:t>更改对象位置、缩放和模糊等属性</a:t>
            </a:r>
            <a:endParaRPr lang="zh-CN" altLang="en-US" dirty="0">
              <a:solidFill>
                <a:schemeClr val="tx2">
                  <a:lumMod val="75000"/>
                </a:schemeClr>
              </a:solidFill>
            </a:endParaRPr>
          </a:p>
        </p:txBody>
      </p:sp>
      <p:sp>
        <p:nvSpPr>
          <p:cNvPr id="29" name="矩形 28"/>
          <p:cNvSpPr/>
          <p:nvPr/>
        </p:nvSpPr>
        <p:spPr>
          <a:xfrm>
            <a:off x="1547813" y="4017963"/>
            <a:ext cx="2723823" cy="369332"/>
          </a:xfrm>
          <a:prstGeom prst="rect">
            <a:avLst/>
          </a:prstGeom>
        </p:spPr>
        <p:txBody>
          <a:bodyPr wrap="none">
            <a:spAutoFit/>
          </a:bodyPr>
          <a:lstStyle/>
          <a:p>
            <a:pPr>
              <a:defRPr/>
            </a:pPr>
            <a:r>
              <a:rPr lang="zh-CN" altLang="en-US" dirty="0">
                <a:solidFill>
                  <a:schemeClr val="tx2">
                    <a:lumMod val="75000"/>
                  </a:schemeClr>
                </a:solidFill>
              </a:rPr>
              <a:t>调整动画路径和动画缓动</a:t>
            </a:r>
            <a:endParaRPr lang="zh-CN" altLang="en-US" dirty="0">
              <a:solidFill>
                <a:schemeClr val="tx2">
                  <a:lumMod val="75000"/>
                </a:schemeClr>
              </a:solidFill>
            </a:endParaRPr>
          </a:p>
        </p:txBody>
      </p:sp>
      <p:grpSp>
        <p:nvGrpSpPr>
          <p:cNvPr id="27" name="组合 14"/>
          <p:cNvGrpSpPr/>
          <p:nvPr/>
        </p:nvGrpSpPr>
        <p:grpSpPr bwMode="auto">
          <a:xfrm>
            <a:off x="500034" y="4714884"/>
            <a:ext cx="7548562" cy="677863"/>
            <a:chOff x="623888" y="0"/>
            <a:chExt cx="8436883" cy="960074"/>
          </a:xfrm>
        </p:grpSpPr>
        <p:sp>
          <p:nvSpPr>
            <p:cNvPr id="28" name="直角三角形 27"/>
            <p:cNvSpPr/>
            <p:nvPr/>
          </p:nvSpPr>
          <p:spPr>
            <a:xfrm>
              <a:off x="1562502" y="0"/>
              <a:ext cx="69199" cy="116918"/>
            </a:xfrm>
            <a:prstGeom prst="rtTriangle">
              <a:avLst/>
            </a:prstGeom>
            <a:solidFill>
              <a:srgbClr val="3BC5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任意多边形 29"/>
            <p:cNvSpPr/>
            <p:nvPr/>
          </p:nvSpPr>
          <p:spPr>
            <a:xfrm flipH="1" flipV="1">
              <a:off x="623888" y="116918"/>
              <a:ext cx="8436883" cy="710499"/>
            </a:xfrm>
            <a:custGeom>
              <a:avLst/>
              <a:gdLst>
                <a:gd name="connsiteX0" fmla="*/ 0 w 10085294"/>
                <a:gd name="connsiteY0" fmla="*/ 4670898 h 4670898"/>
                <a:gd name="connsiteX1" fmla="*/ 10085294 w 10085294"/>
                <a:gd name="connsiteY1" fmla="*/ 4670898 h 4670898"/>
                <a:gd name="connsiteX2" fmla="*/ 10085294 w 10085294"/>
                <a:gd name="connsiteY2" fmla="*/ 556098 h 4670898"/>
                <a:gd name="connsiteX3" fmla="*/ 0 w 10085294"/>
                <a:gd name="connsiteY3" fmla="*/ 0 h 4670898"/>
                <a:gd name="connsiteX4" fmla="*/ 0 w 10085294"/>
                <a:gd name="connsiteY4" fmla="*/ 556098 h 4670898"/>
                <a:gd name="connsiteX5" fmla="*/ 0 w 10085294"/>
                <a:gd name="connsiteY5" fmla="*/ 4670898 h 467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85294" h="4670898">
                  <a:moveTo>
                    <a:pt x="0" y="4670898"/>
                  </a:moveTo>
                  <a:lnTo>
                    <a:pt x="10085294" y="4670898"/>
                  </a:lnTo>
                  <a:lnTo>
                    <a:pt x="10085294" y="556098"/>
                  </a:lnTo>
                  <a:lnTo>
                    <a:pt x="0" y="0"/>
                  </a:lnTo>
                  <a:lnTo>
                    <a:pt x="0" y="556098"/>
                  </a:lnTo>
                  <a:lnTo>
                    <a:pt x="0" y="4670898"/>
                  </a:lnTo>
                  <a:close/>
                </a:path>
              </a:pathLst>
            </a:custGeom>
            <a:gradFill flip="none" rotWithShape="1">
              <a:gsLst>
                <a:gs pos="0">
                  <a:schemeClr val="accent3">
                    <a:lumMod val="5000"/>
                    <a:lumOff val="95000"/>
                  </a:schemeClr>
                </a:gs>
                <a:gs pos="100000">
                  <a:schemeClr val="bg1">
                    <a:lumMod val="95000"/>
                  </a:schemeClr>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4" name="任意多边形 33"/>
            <p:cNvSpPr/>
            <p:nvPr/>
          </p:nvSpPr>
          <p:spPr>
            <a:xfrm rot="5400000">
              <a:off x="703770" y="83355"/>
              <a:ext cx="942087" cy="775377"/>
            </a:xfrm>
            <a:custGeom>
              <a:avLst/>
              <a:gdLst>
                <a:gd name="connsiteX0" fmla="*/ 0 w 2096086"/>
                <a:gd name="connsiteY0" fmla="*/ 0 h 952671"/>
                <a:gd name="connsiteX1" fmla="*/ 1917340 w 2096086"/>
                <a:gd name="connsiteY1" fmla="*/ 0 h 952671"/>
                <a:gd name="connsiteX2" fmla="*/ 2096086 w 2096086"/>
                <a:gd name="connsiteY2" fmla="*/ 952671 h 952671"/>
                <a:gd name="connsiteX3" fmla="*/ 0 w 2096086"/>
                <a:gd name="connsiteY3" fmla="*/ 952671 h 952671"/>
              </a:gdLst>
              <a:ahLst/>
              <a:cxnLst>
                <a:cxn ang="0">
                  <a:pos x="connsiteX0" y="connsiteY0"/>
                </a:cxn>
                <a:cxn ang="0">
                  <a:pos x="connsiteX1" y="connsiteY1"/>
                </a:cxn>
                <a:cxn ang="0">
                  <a:pos x="connsiteX2" y="connsiteY2"/>
                </a:cxn>
                <a:cxn ang="0">
                  <a:pos x="connsiteX3" y="connsiteY3"/>
                </a:cxn>
              </a:cxnLst>
              <a:rect l="l" t="t" r="r" b="b"/>
              <a:pathLst>
                <a:path w="2096086" h="952671">
                  <a:moveTo>
                    <a:pt x="0" y="0"/>
                  </a:moveTo>
                  <a:lnTo>
                    <a:pt x="1917340" y="0"/>
                  </a:lnTo>
                  <a:lnTo>
                    <a:pt x="2096086" y="952671"/>
                  </a:lnTo>
                  <a:lnTo>
                    <a:pt x="0" y="952671"/>
                  </a:lnTo>
                  <a:close/>
                </a:path>
              </a:pathLst>
            </a:custGeom>
            <a:solidFill>
              <a:srgbClr val="0D81E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文本框 10"/>
            <p:cNvSpPr txBox="1">
              <a:spLocks noChangeArrowheads="1"/>
            </p:cNvSpPr>
            <p:nvPr/>
          </p:nvSpPr>
          <p:spPr bwMode="auto">
            <a:xfrm>
              <a:off x="801565" y="132206"/>
              <a:ext cx="747877" cy="82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dirty="0">
                  <a:solidFill>
                    <a:schemeClr val="bg1"/>
                  </a:solidFill>
                  <a:latin typeface="微软雅黑" panose="020B0503020204020204" pitchFamily="34" charset="-122"/>
                  <a:ea typeface="微软雅黑" panose="020B0503020204020204" pitchFamily="34" charset="-122"/>
                </a:rPr>
                <a:t>5.</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39" name="矩形 38"/>
          <p:cNvSpPr/>
          <p:nvPr/>
        </p:nvSpPr>
        <p:spPr>
          <a:xfrm>
            <a:off x="1571604" y="4857760"/>
            <a:ext cx="1367682" cy="369332"/>
          </a:xfrm>
          <a:prstGeom prst="rect">
            <a:avLst/>
          </a:prstGeom>
        </p:spPr>
        <p:txBody>
          <a:bodyPr wrap="none">
            <a:spAutoFit/>
          </a:bodyPr>
          <a:lstStyle/>
          <a:p>
            <a:pPr>
              <a:defRPr/>
            </a:pPr>
            <a:r>
              <a:rPr lang="zh-CN" altLang="en-US" dirty="0">
                <a:solidFill>
                  <a:schemeClr val="tx2">
                    <a:lumMod val="75000"/>
                  </a:schemeClr>
                </a:solidFill>
              </a:rPr>
              <a:t>运用</a:t>
            </a:r>
            <a:r>
              <a:rPr lang="en-US" altLang="zh-CN" dirty="0">
                <a:solidFill>
                  <a:schemeClr val="tx2">
                    <a:lumMod val="75000"/>
                  </a:schemeClr>
                </a:solidFill>
              </a:rPr>
              <a:t>3D</a:t>
            </a:r>
            <a:r>
              <a:rPr lang="zh-CN" altLang="en-US" dirty="0">
                <a:solidFill>
                  <a:schemeClr val="tx2">
                    <a:lumMod val="75000"/>
                  </a:schemeClr>
                </a:solidFill>
              </a:rPr>
              <a:t>旋转</a:t>
            </a:r>
            <a:endParaRPr lang="zh-CN" altLang="en-US" dirty="0">
              <a:solidFill>
                <a:schemeClr val="tx2">
                  <a:lumMod val="75000"/>
                </a:schemeClr>
              </a:solidFill>
            </a:endParaRPr>
          </a:p>
        </p:txBody>
      </p:sp>
    </p:spTree>
    <p:custDataLst>
      <p:tags r:id="rId1"/>
    </p:custData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3375" y="47625"/>
            <a:ext cx="2488182" cy="461665"/>
          </a:xfrm>
          <a:prstGeom prst="rect">
            <a:avLst/>
          </a:prstGeom>
          <a:noFill/>
        </p:spPr>
        <p:txBody>
          <a:bodyPr wrap="none">
            <a:spAutoFit/>
          </a:bodyPr>
          <a:lstStyle/>
          <a:p>
            <a:pPr>
              <a:defRPr/>
            </a:pPr>
            <a:r>
              <a:rPr lang="en-US" altLang="zh-CN" sz="2400" dirty="0">
                <a:solidFill>
                  <a:schemeClr val="accent1">
                    <a:lumMod val="50000"/>
                  </a:schemeClr>
                </a:solidFill>
              </a:rPr>
              <a:t>4.5 </a:t>
            </a:r>
            <a:r>
              <a:rPr lang="zh-CN" altLang="en-US" sz="2400" dirty="0">
                <a:solidFill>
                  <a:schemeClr val="accent1">
                    <a:lumMod val="50000"/>
                  </a:schemeClr>
                </a:solidFill>
              </a:rPr>
              <a:t>动画特效制作</a:t>
            </a:r>
            <a:endParaRPr lang="zh-CN" altLang="en-US" sz="2400" dirty="0">
              <a:solidFill>
                <a:schemeClr val="accent1">
                  <a:lumMod val="50000"/>
                </a:schemeClr>
              </a:solidFill>
            </a:endParaRPr>
          </a:p>
        </p:txBody>
      </p:sp>
      <p:sp>
        <p:nvSpPr>
          <p:cNvPr id="6" name="圆角矩形 5"/>
          <p:cNvSpPr>
            <a:spLocks noChangeArrowheads="1"/>
          </p:cNvSpPr>
          <p:nvPr/>
        </p:nvSpPr>
        <p:spPr bwMode="auto">
          <a:xfrm>
            <a:off x="500034" y="1285860"/>
            <a:ext cx="8307387" cy="1706557"/>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anose="02010609060101010101" pitchFamily="49" charset="-122"/>
                <a:ea typeface="黑体" panose="02010609060101010101" pitchFamily="49" charset="-122"/>
              </a:rPr>
              <a:t>    通过上述操作步骤，完成了背景动画的制作。接下来，需要对范例中的人物进行动画制作，由于人物不是静态的，有自己的运动轨迹和出现方式。为保证动画的生动性，需要对动画添加多种特效，比如滤镜的添加，动画变形或者更改路径改变运动轨迹等等，使动画更加生动，引人注意。</a:t>
            </a:r>
            <a:endParaRPr lang="zh-CN" altLang="en-US" sz="2000" dirty="0">
              <a:solidFill>
                <a:schemeClr val="bg1"/>
              </a:solidFill>
              <a:latin typeface="黑体" panose="02010609060101010101" pitchFamily="49" charset="-122"/>
              <a:ea typeface="黑体" panose="02010609060101010101" pitchFamily="49" charset="-122"/>
            </a:endParaRPr>
          </a:p>
        </p:txBody>
      </p:sp>
      <p:sp>
        <p:nvSpPr>
          <p:cNvPr id="7" name="圆角矩形 6"/>
          <p:cNvSpPr>
            <a:spLocks noChangeArrowheads="1"/>
          </p:cNvSpPr>
          <p:nvPr/>
        </p:nvSpPr>
        <p:spPr bwMode="auto">
          <a:xfrm>
            <a:off x="500034" y="3571876"/>
            <a:ext cx="8307387" cy="1285883"/>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anose="02010609060101010101" pitchFamily="49" charset="-122"/>
                <a:ea typeface="黑体" panose="02010609060101010101" pitchFamily="49" charset="-122"/>
              </a:rPr>
              <a:t>    在第二章，曾讲过使用滤镜为太阳添加发光的效果，在本章动画制作中，同样需要使用不同类型的滤镜，比如模糊和投影等，为文本、按钮和影片剪辑等元件实例提供特效，使补间动画更具有生动性。</a:t>
            </a:r>
            <a:endParaRPr lang="zh-CN" altLang="en-US" sz="2000" dirty="0">
              <a:solidFill>
                <a:schemeClr val="bg1"/>
              </a:solidFill>
              <a:latin typeface="黑体" panose="02010609060101010101" pitchFamily="49" charset="-122"/>
              <a:ea typeface="黑体" panose="02010609060101010101" pitchFamily="49" charset="-122"/>
            </a:endParaRPr>
          </a:p>
        </p:txBody>
      </p:sp>
    </p:spTree>
    <p:custDataLst>
      <p:tags r:id="rId1"/>
    </p:custData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3375" y="47625"/>
            <a:ext cx="2105063" cy="461665"/>
          </a:xfrm>
          <a:prstGeom prst="rect">
            <a:avLst/>
          </a:prstGeom>
          <a:noFill/>
        </p:spPr>
        <p:txBody>
          <a:bodyPr wrap="none">
            <a:spAutoFit/>
          </a:bodyPr>
          <a:lstStyle/>
          <a:p>
            <a:pPr>
              <a:defRPr/>
            </a:pPr>
            <a:r>
              <a:rPr lang="en-US" altLang="zh-CN" sz="2400" dirty="0">
                <a:solidFill>
                  <a:schemeClr val="accent1">
                    <a:lumMod val="50000"/>
                  </a:schemeClr>
                </a:solidFill>
              </a:rPr>
              <a:t>4.5.1 </a:t>
            </a:r>
            <a:r>
              <a:rPr lang="zh-CN" altLang="en-US" sz="2400" dirty="0">
                <a:solidFill>
                  <a:schemeClr val="accent1">
                    <a:lumMod val="50000"/>
                  </a:schemeClr>
                </a:solidFill>
              </a:rPr>
              <a:t>添加滤镜</a:t>
            </a:r>
            <a:endParaRPr lang="zh-CN" altLang="en-US" sz="2400" dirty="0">
              <a:solidFill>
                <a:schemeClr val="accent1">
                  <a:lumMod val="50000"/>
                </a:schemeClr>
              </a:solidFill>
            </a:endParaRPr>
          </a:p>
        </p:txBody>
      </p:sp>
      <p:sp>
        <p:nvSpPr>
          <p:cNvPr id="9" name="圆角矩形 8"/>
          <p:cNvSpPr>
            <a:spLocks noChangeArrowheads="1"/>
          </p:cNvSpPr>
          <p:nvPr/>
        </p:nvSpPr>
        <p:spPr bwMode="auto">
          <a:xfrm>
            <a:off x="227013" y="765175"/>
            <a:ext cx="2701913" cy="5092717"/>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锁定“背景”图层，打开“人物”图层。在“人物”图层的第</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45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帧处插入关键帧，将“库”中的命名为“人物”的图片拖入舞台中间，对其创建补间动画，然后拖动时间轴至</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200</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帧处。此时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库中出现人物元件为“元件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2”</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，如图所示。</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17413" name="AutoShape 12"/>
          <p:cNvSpPr>
            <a:spLocks noChangeArrowheads="1"/>
          </p:cNvSpPr>
          <p:nvPr/>
        </p:nvSpPr>
        <p:spPr bwMode="auto">
          <a:xfrm rot="21162055" flipV="1">
            <a:off x="2369938" y="625620"/>
            <a:ext cx="868363" cy="252413"/>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sp>
        <p:nvSpPr>
          <p:cNvPr id="8" name="圆角矩形 7"/>
          <p:cNvSpPr>
            <a:spLocks noChangeArrowheads="1"/>
          </p:cNvSpPr>
          <p:nvPr/>
        </p:nvSpPr>
        <p:spPr bwMode="auto">
          <a:xfrm>
            <a:off x="3143240" y="4429132"/>
            <a:ext cx="2643206" cy="1428760"/>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2.</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设置元件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2</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的大小位置和透明度参数，如图所示。</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17416" name="AutoShape 12"/>
          <p:cNvSpPr>
            <a:spLocks noChangeArrowheads="1"/>
          </p:cNvSpPr>
          <p:nvPr/>
        </p:nvSpPr>
        <p:spPr bwMode="auto">
          <a:xfrm rot="19809158" flipV="1">
            <a:off x="5230466" y="4153844"/>
            <a:ext cx="681217" cy="243944"/>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pic>
        <p:nvPicPr>
          <p:cNvPr id="82945" name="图片 4"/>
          <p:cNvPicPr>
            <a:picLocks noChangeAspect="1" noChangeArrowheads="1"/>
          </p:cNvPicPr>
          <p:nvPr/>
        </p:nvPicPr>
        <p:blipFill>
          <a:blip r:embed="rId1" cstate="print"/>
          <a:srcRect/>
          <a:stretch>
            <a:fillRect/>
          </a:stretch>
        </p:blipFill>
        <p:spPr bwMode="auto">
          <a:xfrm>
            <a:off x="3143240" y="857232"/>
            <a:ext cx="2632305" cy="3143248"/>
          </a:xfrm>
          <a:prstGeom prst="rect">
            <a:avLst/>
          </a:prstGeom>
          <a:noFill/>
          <a:ln w="9525">
            <a:noFill/>
            <a:miter lim="800000"/>
            <a:headEnd/>
            <a:tailEnd/>
          </a:ln>
        </p:spPr>
      </p:pic>
      <p:pic>
        <p:nvPicPr>
          <p:cNvPr id="82946" name="图片 41"/>
          <p:cNvPicPr>
            <a:picLocks noChangeAspect="1" noChangeArrowheads="1"/>
          </p:cNvPicPr>
          <p:nvPr/>
        </p:nvPicPr>
        <p:blipFill>
          <a:blip r:embed="rId2" cstate="print"/>
          <a:srcRect b="43413"/>
          <a:stretch>
            <a:fillRect/>
          </a:stretch>
        </p:blipFill>
        <p:spPr bwMode="auto">
          <a:xfrm>
            <a:off x="5927417" y="1074402"/>
            <a:ext cx="2928958" cy="4473436"/>
          </a:xfrm>
          <a:prstGeom prst="rect">
            <a:avLst/>
          </a:prstGeom>
          <a:noFill/>
          <a:ln w="9525">
            <a:noFill/>
            <a:miter lim="800000"/>
            <a:headEnd/>
            <a:tailEnd/>
          </a:ln>
        </p:spPr>
      </p:pic>
    </p:spTree>
    <p:custDataLst>
      <p:tags r:id="rId3"/>
    </p:custData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3375" y="47625"/>
            <a:ext cx="2105063" cy="461665"/>
          </a:xfrm>
          <a:prstGeom prst="rect">
            <a:avLst/>
          </a:prstGeom>
          <a:noFill/>
        </p:spPr>
        <p:txBody>
          <a:bodyPr wrap="none">
            <a:spAutoFit/>
          </a:bodyPr>
          <a:lstStyle/>
          <a:p>
            <a:pPr>
              <a:defRPr/>
            </a:pPr>
            <a:r>
              <a:rPr lang="en-US" altLang="zh-CN" sz="2400" dirty="0">
                <a:solidFill>
                  <a:schemeClr val="accent1">
                    <a:lumMod val="50000"/>
                  </a:schemeClr>
                </a:solidFill>
              </a:rPr>
              <a:t>4.5.1 </a:t>
            </a:r>
            <a:r>
              <a:rPr lang="zh-CN" altLang="en-US" sz="2400" dirty="0">
                <a:solidFill>
                  <a:schemeClr val="accent1">
                    <a:lumMod val="50000"/>
                  </a:schemeClr>
                </a:solidFill>
              </a:rPr>
              <a:t>添加滤镜</a:t>
            </a:r>
            <a:endParaRPr lang="zh-CN" altLang="en-US" sz="2400" dirty="0">
              <a:solidFill>
                <a:schemeClr val="accent1">
                  <a:lumMod val="50000"/>
                </a:schemeClr>
              </a:solidFill>
            </a:endParaRPr>
          </a:p>
        </p:txBody>
      </p:sp>
      <p:sp>
        <p:nvSpPr>
          <p:cNvPr id="9" name="圆角矩形 8"/>
          <p:cNvSpPr>
            <a:spLocks noChangeArrowheads="1"/>
          </p:cNvSpPr>
          <p:nvPr/>
        </p:nvSpPr>
        <p:spPr bwMode="auto">
          <a:xfrm>
            <a:off x="227013" y="765175"/>
            <a:ext cx="5630871" cy="3021015"/>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单击时间轴上的第</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45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帧关键帧，选定透明的人物实例。在“属性”检查器中，展开“滤镜”区域，单击“添加滤镜”</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   </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按钮 ，此时会展开一系列滤镜选项，如图所示。</a:t>
            </a:r>
            <a:endPar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a:p>
            <a:pPr>
              <a:lnSpc>
                <a:spcPct val="120000"/>
              </a:lnSpc>
              <a:defRPr/>
            </a:pP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在本章案例中，对人物使用了“模糊”滤镜。选择“模糊”，这将对实例应用“模糊”滤镜，并修改参数如图所示。</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88066" name="图片 11"/>
          <p:cNvPicPr>
            <a:picLocks noChangeAspect="1" noChangeArrowheads="1"/>
          </p:cNvPicPr>
          <p:nvPr/>
        </p:nvPicPr>
        <p:blipFill>
          <a:blip r:embed="rId1" cstate="print"/>
          <a:srcRect/>
          <a:stretch>
            <a:fillRect/>
          </a:stretch>
        </p:blipFill>
        <p:spPr bwMode="auto">
          <a:xfrm>
            <a:off x="6143636" y="714356"/>
            <a:ext cx="2860675" cy="2819400"/>
          </a:xfrm>
          <a:prstGeom prst="rect">
            <a:avLst/>
          </a:prstGeom>
          <a:noFill/>
          <a:ln w="9525">
            <a:noFill/>
            <a:miter lim="800000"/>
            <a:headEnd/>
            <a:tailEnd/>
          </a:ln>
        </p:spPr>
      </p:pic>
      <p:pic>
        <p:nvPicPr>
          <p:cNvPr id="88067" name="图片 14"/>
          <p:cNvPicPr>
            <a:picLocks noChangeAspect="1" noChangeArrowheads="1"/>
          </p:cNvPicPr>
          <p:nvPr/>
        </p:nvPicPr>
        <p:blipFill>
          <a:blip r:embed="rId2" cstate="print"/>
          <a:srcRect/>
          <a:stretch>
            <a:fillRect/>
          </a:stretch>
        </p:blipFill>
        <p:spPr bwMode="auto">
          <a:xfrm>
            <a:off x="6143636" y="4286256"/>
            <a:ext cx="2825750" cy="1128713"/>
          </a:xfrm>
          <a:prstGeom prst="rect">
            <a:avLst/>
          </a:prstGeom>
          <a:noFill/>
          <a:ln w="9525">
            <a:noFill/>
            <a:miter lim="800000"/>
            <a:headEnd/>
            <a:tailEnd/>
          </a:ln>
        </p:spPr>
      </p:pic>
      <p:sp>
        <p:nvSpPr>
          <p:cNvPr id="14" name="云形标注 13"/>
          <p:cNvSpPr/>
          <p:nvPr/>
        </p:nvSpPr>
        <p:spPr>
          <a:xfrm>
            <a:off x="142844" y="3857628"/>
            <a:ext cx="5786478" cy="2143140"/>
          </a:xfrm>
          <a:prstGeom prst="cloudCallout">
            <a:avLst>
              <a:gd name="adj1" fmla="val -47932"/>
              <a:gd name="adj2" fmla="val 46700"/>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zh-CN" dirty="0"/>
              <a:t>提示：修改链接模糊</a:t>
            </a:r>
            <a:r>
              <a:rPr lang="en-US" altLang="zh-CN" dirty="0"/>
              <a:t>X</a:t>
            </a:r>
            <a:r>
              <a:rPr lang="zh-CN" altLang="zh-CN" dirty="0"/>
              <a:t>和模糊</a:t>
            </a:r>
            <a:r>
              <a:rPr lang="en-US" altLang="zh-CN" dirty="0"/>
              <a:t>Y</a:t>
            </a:r>
            <a:r>
              <a:rPr lang="zh-CN" altLang="zh-CN" dirty="0"/>
              <a:t>的属性，则是修改</a:t>
            </a:r>
            <a:r>
              <a:rPr lang="en-US" altLang="zh-CN" dirty="0"/>
              <a:t>x</a:t>
            </a:r>
            <a:r>
              <a:rPr lang="zh-CN" altLang="zh-CN" dirty="0"/>
              <a:t>方向和</a:t>
            </a:r>
            <a:r>
              <a:rPr lang="en-US" altLang="zh-CN" dirty="0"/>
              <a:t>y</a:t>
            </a:r>
            <a:r>
              <a:rPr lang="zh-CN" altLang="zh-CN" dirty="0"/>
              <a:t>方向的元件模糊值。</a:t>
            </a:r>
            <a:endParaRPr lang="zh-CN" altLang="zh-CN" dirty="0"/>
          </a:p>
        </p:txBody>
      </p:sp>
      <p:pic>
        <p:nvPicPr>
          <p:cNvPr id="88068" name="图片 12"/>
          <p:cNvPicPr>
            <a:picLocks noChangeAspect="1" noChangeArrowheads="1"/>
          </p:cNvPicPr>
          <p:nvPr/>
        </p:nvPicPr>
        <p:blipFill>
          <a:blip r:embed="rId3" cstate="print"/>
          <a:srcRect/>
          <a:stretch>
            <a:fillRect/>
          </a:stretch>
        </p:blipFill>
        <p:spPr bwMode="auto">
          <a:xfrm>
            <a:off x="3214678" y="1785926"/>
            <a:ext cx="290513" cy="234950"/>
          </a:xfrm>
          <a:prstGeom prst="rect">
            <a:avLst/>
          </a:prstGeom>
          <a:noFill/>
          <a:ln w="9525">
            <a:noFill/>
            <a:miter lim="800000"/>
            <a:headEnd/>
            <a:tailEnd/>
          </a:ln>
        </p:spPr>
      </p:pic>
    </p:spTree>
    <p:custDataLst>
      <p:tags r:id="rId4"/>
    </p:custData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3375" y="47625"/>
            <a:ext cx="2105063" cy="461665"/>
          </a:xfrm>
          <a:prstGeom prst="rect">
            <a:avLst/>
          </a:prstGeom>
          <a:noFill/>
        </p:spPr>
        <p:txBody>
          <a:bodyPr wrap="none">
            <a:spAutoFit/>
          </a:bodyPr>
          <a:lstStyle/>
          <a:p>
            <a:pPr>
              <a:defRPr/>
            </a:pPr>
            <a:r>
              <a:rPr lang="en-US" altLang="zh-CN" sz="2400" dirty="0">
                <a:solidFill>
                  <a:schemeClr val="accent1">
                    <a:lumMod val="50000"/>
                  </a:schemeClr>
                </a:solidFill>
              </a:rPr>
              <a:t>4.5.1 </a:t>
            </a:r>
            <a:r>
              <a:rPr lang="zh-CN" altLang="en-US" sz="2400" dirty="0">
                <a:solidFill>
                  <a:schemeClr val="accent1">
                    <a:lumMod val="50000"/>
                  </a:schemeClr>
                </a:solidFill>
              </a:rPr>
              <a:t>添加滤镜</a:t>
            </a:r>
            <a:endParaRPr lang="zh-CN" altLang="en-US" sz="2400" dirty="0">
              <a:solidFill>
                <a:schemeClr val="accent1">
                  <a:lumMod val="50000"/>
                </a:schemeClr>
              </a:solidFill>
            </a:endParaRPr>
          </a:p>
        </p:txBody>
      </p:sp>
      <p:sp>
        <p:nvSpPr>
          <p:cNvPr id="9" name="圆角矩形 8"/>
          <p:cNvSpPr>
            <a:spLocks noChangeArrowheads="1"/>
          </p:cNvSpPr>
          <p:nvPr/>
        </p:nvSpPr>
        <p:spPr bwMode="auto">
          <a:xfrm>
            <a:off x="285720" y="1142985"/>
            <a:ext cx="5630871" cy="1214446"/>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在“人物”图层的第</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100</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帧处，修改位置和大小、透明度和模糊值，如图所示。</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10" name="圆角矩形 9"/>
          <p:cNvSpPr>
            <a:spLocks noChangeArrowheads="1"/>
          </p:cNvSpPr>
          <p:nvPr/>
        </p:nvSpPr>
        <p:spPr bwMode="auto">
          <a:xfrm>
            <a:off x="285720" y="3000372"/>
            <a:ext cx="5630871" cy="1928826"/>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为了使人物出现更加自然，可以在第</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75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帧处，点击人物元件，修改其透明值为</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75%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，此时，在前段部分人物从无到有出现速度稍快，后面越渐清晰，系统会自动创建人物出现的平滑过渡。</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89090" name="图片 16"/>
          <p:cNvPicPr>
            <a:picLocks noChangeAspect="1" noChangeArrowheads="1"/>
          </p:cNvPicPr>
          <p:nvPr/>
        </p:nvPicPr>
        <p:blipFill>
          <a:blip r:embed="rId1" cstate="print"/>
          <a:srcRect/>
          <a:stretch>
            <a:fillRect/>
          </a:stretch>
        </p:blipFill>
        <p:spPr bwMode="auto">
          <a:xfrm>
            <a:off x="6143636" y="642919"/>
            <a:ext cx="2874963" cy="5072098"/>
          </a:xfrm>
          <a:prstGeom prst="rect">
            <a:avLst/>
          </a:prstGeom>
          <a:noFill/>
          <a:ln w="9525">
            <a:noFill/>
            <a:miter lim="800000"/>
            <a:headEnd/>
            <a:tailEnd/>
          </a:ln>
        </p:spPr>
      </p:pic>
      <p:sp>
        <p:nvSpPr>
          <p:cNvPr id="15" name="AutoShape 12"/>
          <p:cNvSpPr>
            <a:spLocks noChangeArrowheads="1"/>
          </p:cNvSpPr>
          <p:nvPr/>
        </p:nvSpPr>
        <p:spPr bwMode="auto">
          <a:xfrm rot="20565104" flipV="1">
            <a:off x="5304275" y="908859"/>
            <a:ext cx="868363" cy="252413"/>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spTree>
    <p:custDataLst>
      <p:tags r:id="rId2"/>
    </p:custData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3375" y="47625"/>
            <a:ext cx="2105063" cy="461665"/>
          </a:xfrm>
          <a:prstGeom prst="rect">
            <a:avLst/>
          </a:prstGeom>
          <a:noFill/>
        </p:spPr>
        <p:txBody>
          <a:bodyPr wrap="none">
            <a:spAutoFit/>
          </a:bodyPr>
          <a:lstStyle/>
          <a:p>
            <a:pPr>
              <a:defRPr/>
            </a:pPr>
            <a:r>
              <a:rPr lang="en-US" altLang="zh-CN" sz="2400" dirty="0">
                <a:solidFill>
                  <a:schemeClr val="accent1">
                    <a:lumMod val="50000"/>
                  </a:schemeClr>
                </a:solidFill>
              </a:rPr>
              <a:t>4.5.1 </a:t>
            </a:r>
            <a:r>
              <a:rPr lang="zh-CN" altLang="en-US" sz="2400" dirty="0">
                <a:solidFill>
                  <a:schemeClr val="accent1">
                    <a:lumMod val="50000"/>
                  </a:schemeClr>
                </a:solidFill>
              </a:rPr>
              <a:t>添加滤镜</a:t>
            </a:r>
            <a:endParaRPr lang="zh-CN" altLang="en-US" sz="2400" dirty="0">
              <a:solidFill>
                <a:schemeClr val="accent1">
                  <a:lumMod val="50000"/>
                </a:schemeClr>
              </a:solidFill>
            </a:endParaRPr>
          </a:p>
        </p:txBody>
      </p:sp>
      <p:sp>
        <p:nvSpPr>
          <p:cNvPr id="8" name="云形标注 7"/>
          <p:cNvSpPr/>
          <p:nvPr/>
        </p:nvSpPr>
        <p:spPr>
          <a:xfrm>
            <a:off x="785786" y="1000108"/>
            <a:ext cx="7572428" cy="2643206"/>
          </a:xfrm>
          <a:prstGeom prst="cloudCallout">
            <a:avLst>
              <a:gd name="adj1" fmla="val -44482"/>
              <a:gd name="adj2" fmla="val 52878"/>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zh-CN" dirty="0"/>
              <a:t>注意：修改参数后，会自动在时间轴上添加关键帧，此时，在时间轴第</a:t>
            </a:r>
            <a:r>
              <a:rPr lang="en-US" altLang="zh-CN" dirty="0"/>
              <a:t>76</a:t>
            </a:r>
            <a:r>
              <a:rPr lang="zh-CN" altLang="zh-CN" dirty="0"/>
              <a:t>帧和第</a:t>
            </a:r>
            <a:r>
              <a:rPr lang="en-US" altLang="zh-CN" dirty="0"/>
              <a:t>100</a:t>
            </a:r>
            <a:r>
              <a:rPr lang="zh-CN" altLang="zh-CN" dirty="0"/>
              <a:t>帧处，会出现关键帧标志，如图所示。也可以在这两帧处，先添加关键帧，再修改参数。插入关键帧可以选择“滤镜”或者“位置”等等。</a:t>
            </a:r>
            <a:endParaRPr lang="zh-CN" altLang="zh-CN" dirty="0"/>
          </a:p>
        </p:txBody>
      </p:sp>
      <p:pic>
        <p:nvPicPr>
          <p:cNvPr id="90114" name="Picture 2"/>
          <p:cNvPicPr>
            <a:picLocks noChangeAspect="1" noChangeArrowheads="1"/>
          </p:cNvPicPr>
          <p:nvPr/>
        </p:nvPicPr>
        <p:blipFill>
          <a:blip r:embed="rId1" cstate="print"/>
          <a:srcRect/>
          <a:stretch>
            <a:fillRect/>
          </a:stretch>
        </p:blipFill>
        <p:spPr bwMode="auto">
          <a:xfrm>
            <a:off x="785786" y="4071942"/>
            <a:ext cx="7546833" cy="1500198"/>
          </a:xfrm>
          <a:prstGeom prst="rect">
            <a:avLst/>
          </a:prstGeom>
          <a:noFill/>
          <a:ln w="9525">
            <a:noFill/>
            <a:miter lim="800000"/>
            <a:headEnd/>
            <a:tailEnd/>
          </a:ln>
        </p:spPr>
      </p:pic>
    </p:spTree>
    <p:custDataLst>
      <p:tags r:id="rId2"/>
    </p:custData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38425" y="47625"/>
            <a:ext cx="2790831" cy="461665"/>
          </a:xfrm>
          <a:prstGeom prst="rect">
            <a:avLst/>
          </a:prstGeom>
          <a:noFill/>
        </p:spPr>
        <p:txBody>
          <a:bodyPr wrap="square">
            <a:spAutoFit/>
          </a:bodyPr>
          <a:lstStyle/>
          <a:p>
            <a:pPr algn="ctr">
              <a:defRPr/>
            </a:pPr>
            <a:r>
              <a:rPr lang="en-US" altLang="zh-CN" sz="2400" dirty="0">
                <a:solidFill>
                  <a:schemeClr val="accent1">
                    <a:lumMod val="50000"/>
                  </a:schemeClr>
                </a:solidFill>
              </a:rPr>
              <a:t>4.5.2</a:t>
            </a:r>
            <a:r>
              <a:rPr lang="zh-CN" altLang="en-US" sz="2400" dirty="0">
                <a:solidFill>
                  <a:schemeClr val="accent1">
                    <a:lumMod val="50000"/>
                  </a:schemeClr>
                </a:solidFill>
              </a:rPr>
              <a:t>拆分动画</a:t>
            </a:r>
            <a:endParaRPr lang="zh-CN" altLang="en-US" sz="2400" dirty="0">
              <a:solidFill>
                <a:schemeClr val="accent1">
                  <a:lumMod val="50000"/>
                </a:schemeClr>
              </a:solidFill>
            </a:endParaRPr>
          </a:p>
        </p:txBody>
      </p:sp>
      <p:sp>
        <p:nvSpPr>
          <p:cNvPr id="12" name="圆角矩形 11"/>
          <p:cNvSpPr>
            <a:spLocks noChangeArrowheads="1"/>
          </p:cNvSpPr>
          <p:nvPr/>
        </p:nvSpPr>
        <p:spPr bwMode="auto">
          <a:xfrm>
            <a:off x="285720" y="857233"/>
            <a:ext cx="8572560" cy="2143140"/>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anose="02010609060101010101" pitchFamily="49" charset="-122"/>
                <a:ea typeface="黑体" panose="02010609060101010101" pitchFamily="49" charset="-122"/>
              </a:rPr>
              <a:t>    在场景运动过程中，一个元件的运动方式在每个时段会有不同的方式状态。同一个元件在同一个时间轴中，如果需要不同的运动轨迹或者运动方式形态，则此时就需要通过拆分动画来实现。</a:t>
            </a:r>
            <a:endParaRPr lang="zh-CN" altLang="en-US" sz="2000" dirty="0">
              <a:solidFill>
                <a:schemeClr val="bg1"/>
              </a:solidFill>
              <a:latin typeface="黑体" panose="02010609060101010101" pitchFamily="49" charset="-122"/>
              <a:ea typeface="黑体" panose="02010609060101010101" pitchFamily="49" charset="-122"/>
            </a:endParaRPr>
          </a:p>
          <a:p>
            <a:pPr>
              <a:defRPr/>
            </a:pPr>
            <a:r>
              <a:rPr lang="zh-CN" altLang="en-US" sz="2000" dirty="0">
                <a:solidFill>
                  <a:schemeClr val="bg1"/>
                </a:solidFill>
                <a:latin typeface="黑体" panose="02010609060101010101" pitchFamily="49" charset="-122"/>
                <a:ea typeface="黑体" panose="02010609060101010101" pitchFamily="49" charset="-122"/>
              </a:rPr>
              <a:t>    在本章案例中，诗人吟诗的过程中，诗人也在不停的运动，沿着石阶的延伸方向，诗人的运动轨迹会发生变化，诗人的大小也会随着距离的远近而变化，使之更加符合现实的人物运动。</a:t>
            </a:r>
            <a:endParaRPr lang="zh-CN" altLang="en-US" sz="2000" dirty="0">
              <a:solidFill>
                <a:schemeClr val="bg1"/>
              </a:solidFill>
              <a:latin typeface="黑体" panose="02010609060101010101" pitchFamily="49" charset="-122"/>
              <a:ea typeface="黑体" panose="02010609060101010101" pitchFamily="49" charset="-122"/>
            </a:endParaRPr>
          </a:p>
        </p:txBody>
      </p:sp>
      <p:sp>
        <p:nvSpPr>
          <p:cNvPr id="4" name="圆角矩形 3"/>
          <p:cNvSpPr>
            <a:spLocks noChangeArrowheads="1"/>
          </p:cNvSpPr>
          <p:nvPr/>
        </p:nvSpPr>
        <p:spPr bwMode="auto">
          <a:xfrm>
            <a:off x="285720" y="3071810"/>
            <a:ext cx="5072098" cy="1357322"/>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在“人物”图层中选择第</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101</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帧，右键单击，选择拆分动画，此时时间轴如图所示。</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53249" name="图片 18"/>
          <p:cNvPicPr>
            <a:picLocks noChangeAspect="1" noChangeArrowheads="1"/>
          </p:cNvPicPr>
          <p:nvPr/>
        </p:nvPicPr>
        <p:blipFill>
          <a:blip r:embed="rId1" cstate="print"/>
          <a:srcRect/>
          <a:stretch>
            <a:fillRect/>
          </a:stretch>
        </p:blipFill>
        <p:spPr bwMode="auto">
          <a:xfrm>
            <a:off x="285720" y="4572008"/>
            <a:ext cx="5072098" cy="903250"/>
          </a:xfrm>
          <a:prstGeom prst="rect">
            <a:avLst/>
          </a:prstGeom>
          <a:noFill/>
          <a:ln w="9525">
            <a:noFill/>
            <a:miter lim="800000"/>
            <a:headEnd/>
            <a:tailEnd/>
          </a:ln>
        </p:spPr>
      </p:pic>
      <p:sp>
        <p:nvSpPr>
          <p:cNvPr id="6" name="云形标注 5"/>
          <p:cNvSpPr/>
          <p:nvPr/>
        </p:nvSpPr>
        <p:spPr>
          <a:xfrm>
            <a:off x="5429256" y="3000372"/>
            <a:ext cx="3714744" cy="2928958"/>
          </a:xfrm>
          <a:prstGeom prst="cloudCallout">
            <a:avLst>
              <a:gd name="adj1" fmla="val 46242"/>
              <a:gd name="adj2" fmla="val 48316"/>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zh-CN" dirty="0"/>
              <a:t>提示：人物补间动画在此处进行了拆分，因此前后两段动画皆为独立的补间动画，第一个补间的末尾对应了第二个补间的开始。</a:t>
            </a:r>
            <a:endParaRPr lang="zh-CN" altLang="zh-CN" dirty="0"/>
          </a:p>
          <a:p>
            <a:endParaRPr lang="zh-CN" altLang="zh-CN" dirty="0"/>
          </a:p>
        </p:txBody>
      </p:sp>
    </p:spTree>
    <p:custDataLst>
      <p:tags r:id="rId2"/>
    </p:custData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38425" y="47625"/>
            <a:ext cx="2790831" cy="461665"/>
          </a:xfrm>
          <a:prstGeom prst="rect">
            <a:avLst/>
          </a:prstGeom>
          <a:noFill/>
        </p:spPr>
        <p:txBody>
          <a:bodyPr wrap="square">
            <a:spAutoFit/>
          </a:bodyPr>
          <a:lstStyle/>
          <a:p>
            <a:pPr algn="ctr">
              <a:defRPr/>
            </a:pPr>
            <a:r>
              <a:rPr lang="en-US" altLang="zh-CN" sz="2400" dirty="0">
                <a:solidFill>
                  <a:schemeClr val="accent1">
                    <a:lumMod val="50000"/>
                  </a:schemeClr>
                </a:solidFill>
              </a:rPr>
              <a:t>4.5.2</a:t>
            </a:r>
            <a:r>
              <a:rPr lang="zh-CN" altLang="en-US" sz="2400" dirty="0">
                <a:solidFill>
                  <a:schemeClr val="accent1">
                    <a:lumMod val="50000"/>
                  </a:schemeClr>
                </a:solidFill>
              </a:rPr>
              <a:t>拆分动画</a:t>
            </a:r>
            <a:endParaRPr lang="zh-CN" altLang="en-US" sz="2400" dirty="0">
              <a:solidFill>
                <a:schemeClr val="accent1">
                  <a:lumMod val="50000"/>
                </a:schemeClr>
              </a:solidFill>
            </a:endParaRPr>
          </a:p>
        </p:txBody>
      </p:sp>
      <p:sp>
        <p:nvSpPr>
          <p:cNvPr id="4" name="圆角矩形 3"/>
          <p:cNvSpPr>
            <a:spLocks noChangeArrowheads="1"/>
          </p:cNvSpPr>
          <p:nvPr/>
        </p:nvSpPr>
        <p:spPr bwMode="auto">
          <a:xfrm>
            <a:off x="142844" y="642918"/>
            <a:ext cx="4929222" cy="1571636"/>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2.</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在第二段补间动画中，人物将随着石阶的延伸方向而转变原先的运动轨迹，并且人物元件渐渐变小，此时运用到了动画变形。</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6" name="云形标注 5"/>
          <p:cNvSpPr/>
          <p:nvPr/>
        </p:nvSpPr>
        <p:spPr>
          <a:xfrm>
            <a:off x="5429256" y="642918"/>
            <a:ext cx="3714744" cy="3429024"/>
          </a:xfrm>
          <a:prstGeom prst="cloudCallout">
            <a:avLst>
              <a:gd name="adj1" fmla="val -54857"/>
              <a:gd name="adj2" fmla="val -38652"/>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zh-CN" dirty="0"/>
              <a:t>补充：动画变形是指制作缩放比例或旋转中的变化的动画，可以利用“任意变形”工具或者利用“变形”面板执行这些类型的更改。</a:t>
            </a:r>
            <a:endParaRPr lang="zh-CN" altLang="zh-CN" dirty="0"/>
          </a:p>
        </p:txBody>
      </p:sp>
      <p:sp>
        <p:nvSpPr>
          <p:cNvPr id="8" name="圆角矩形 7"/>
          <p:cNvSpPr>
            <a:spLocks noChangeArrowheads="1"/>
          </p:cNvSpPr>
          <p:nvPr/>
        </p:nvSpPr>
        <p:spPr bwMode="auto">
          <a:xfrm>
            <a:off x="4507865" y="4254500"/>
            <a:ext cx="4500880" cy="1381125"/>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选择人物图层第</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170</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帧，选择“任意变形”工具点击人物元件，此时元件周围将出现变形句柄，如图所示。</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91139" name="Picture 3"/>
          <p:cNvPicPr>
            <a:picLocks noChangeAspect="1" noChangeArrowheads="1"/>
          </p:cNvPicPr>
          <p:nvPr/>
        </p:nvPicPr>
        <p:blipFill>
          <a:blip r:embed="rId1" cstate="print"/>
          <a:srcRect/>
          <a:stretch>
            <a:fillRect/>
          </a:stretch>
        </p:blipFill>
        <p:spPr bwMode="auto">
          <a:xfrm>
            <a:off x="214282" y="2285992"/>
            <a:ext cx="3364325" cy="3714776"/>
          </a:xfrm>
          <a:prstGeom prst="rect">
            <a:avLst/>
          </a:prstGeom>
          <a:noFill/>
          <a:ln w="9525">
            <a:noFill/>
            <a:miter lim="800000"/>
            <a:headEnd/>
            <a:tailEnd/>
          </a:ln>
        </p:spPr>
      </p:pic>
      <p:sp>
        <p:nvSpPr>
          <p:cNvPr id="13" name="AutoShape 12"/>
          <p:cNvSpPr>
            <a:spLocks noChangeArrowheads="1"/>
          </p:cNvSpPr>
          <p:nvPr/>
        </p:nvSpPr>
        <p:spPr bwMode="auto">
          <a:xfrm flipH="1" flipV="1">
            <a:off x="3571868" y="4143380"/>
            <a:ext cx="1099829" cy="237238"/>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spTree>
    <p:custDataLst>
      <p:tags r:id="rId2"/>
    </p:custData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38425" y="47625"/>
            <a:ext cx="2790831" cy="461665"/>
          </a:xfrm>
          <a:prstGeom prst="rect">
            <a:avLst/>
          </a:prstGeom>
          <a:noFill/>
        </p:spPr>
        <p:txBody>
          <a:bodyPr wrap="square">
            <a:spAutoFit/>
          </a:bodyPr>
          <a:lstStyle/>
          <a:p>
            <a:pPr algn="ctr">
              <a:defRPr/>
            </a:pPr>
            <a:r>
              <a:rPr lang="en-US" altLang="zh-CN" sz="2400" dirty="0">
                <a:solidFill>
                  <a:schemeClr val="accent1">
                    <a:lumMod val="50000"/>
                  </a:schemeClr>
                </a:solidFill>
              </a:rPr>
              <a:t>4.5.2</a:t>
            </a:r>
            <a:r>
              <a:rPr lang="zh-CN" altLang="en-US" sz="2400" dirty="0">
                <a:solidFill>
                  <a:schemeClr val="accent1">
                    <a:lumMod val="50000"/>
                  </a:schemeClr>
                </a:solidFill>
              </a:rPr>
              <a:t>拆分动画</a:t>
            </a:r>
            <a:endParaRPr lang="zh-CN" altLang="en-US" sz="2400" dirty="0">
              <a:solidFill>
                <a:schemeClr val="accent1">
                  <a:lumMod val="50000"/>
                </a:schemeClr>
              </a:solidFill>
            </a:endParaRPr>
          </a:p>
        </p:txBody>
      </p:sp>
      <p:sp>
        <p:nvSpPr>
          <p:cNvPr id="4" name="圆角矩形 3"/>
          <p:cNvSpPr>
            <a:spLocks noChangeArrowheads="1"/>
          </p:cNvSpPr>
          <p:nvPr/>
        </p:nvSpPr>
        <p:spPr bwMode="auto">
          <a:xfrm>
            <a:off x="142844" y="4000504"/>
            <a:ext cx="5857916" cy="1643074"/>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拖动句柄，更改元件大小等相关属性，也可以在“属性”面板中进行精准设置，如图所示，此时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Animate</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会自动对第</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101</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帧到第</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170</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帧对应的位置和缩放比例等变化进行补间。</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6" name="云形标注 5"/>
          <p:cNvSpPr/>
          <p:nvPr/>
        </p:nvSpPr>
        <p:spPr>
          <a:xfrm>
            <a:off x="500034" y="714356"/>
            <a:ext cx="5214974" cy="2786082"/>
          </a:xfrm>
          <a:prstGeom prst="cloudCallout">
            <a:avLst>
              <a:gd name="adj1" fmla="val -40047"/>
              <a:gd name="adj2" fmla="val 63420"/>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zh-CN" dirty="0"/>
              <a:t>提示：也可以使用“变形”面板（选择“窗口”</a:t>
            </a:r>
            <a:r>
              <a:rPr lang="en-US" altLang="zh-CN" dirty="0"/>
              <a:t>&gt;</a:t>
            </a:r>
            <a:r>
              <a:rPr lang="zh-CN" altLang="zh-CN" dirty="0"/>
              <a:t>“变形”按钮），把元件实例的缩放比例更改为适当比例。</a:t>
            </a:r>
            <a:endParaRPr lang="zh-CN" altLang="zh-CN" dirty="0"/>
          </a:p>
        </p:txBody>
      </p:sp>
      <p:pic>
        <p:nvPicPr>
          <p:cNvPr id="92162" name="Picture 2"/>
          <p:cNvPicPr>
            <a:picLocks noChangeAspect="1" noChangeArrowheads="1"/>
          </p:cNvPicPr>
          <p:nvPr/>
        </p:nvPicPr>
        <p:blipFill>
          <a:blip r:embed="rId1" cstate="print"/>
          <a:srcRect/>
          <a:stretch>
            <a:fillRect/>
          </a:stretch>
        </p:blipFill>
        <p:spPr bwMode="auto">
          <a:xfrm>
            <a:off x="6143636" y="642918"/>
            <a:ext cx="2857520" cy="5286375"/>
          </a:xfrm>
          <a:prstGeom prst="rect">
            <a:avLst/>
          </a:prstGeom>
          <a:noFill/>
          <a:ln w="9525">
            <a:noFill/>
            <a:miter lim="800000"/>
            <a:headEnd/>
            <a:tailEnd/>
          </a:ln>
        </p:spPr>
      </p:pic>
    </p:spTree>
    <p:custDataLst>
      <p:tags r:id="rId2"/>
    </p:custData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38425" y="47625"/>
            <a:ext cx="2790831" cy="461665"/>
          </a:xfrm>
          <a:prstGeom prst="rect">
            <a:avLst/>
          </a:prstGeom>
          <a:noFill/>
        </p:spPr>
        <p:txBody>
          <a:bodyPr wrap="square">
            <a:spAutoFit/>
          </a:bodyPr>
          <a:lstStyle/>
          <a:p>
            <a:pPr algn="ctr">
              <a:defRPr/>
            </a:pPr>
            <a:r>
              <a:rPr lang="en-US" altLang="zh-CN" sz="2400" dirty="0">
                <a:solidFill>
                  <a:schemeClr val="accent1">
                    <a:lumMod val="50000"/>
                  </a:schemeClr>
                </a:solidFill>
              </a:rPr>
              <a:t>4.5.2</a:t>
            </a:r>
            <a:r>
              <a:rPr lang="zh-CN" altLang="en-US" sz="2400" dirty="0">
                <a:solidFill>
                  <a:schemeClr val="accent1">
                    <a:lumMod val="50000"/>
                  </a:schemeClr>
                </a:solidFill>
              </a:rPr>
              <a:t>拆分动画</a:t>
            </a:r>
            <a:endParaRPr lang="zh-CN" altLang="en-US" sz="2400" dirty="0">
              <a:solidFill>
                <a:schemeClr val="accent1">
                  <a:lumMod val="50000"/>
                </a:schemeClr>
              </a:solidFill>
            </a:endParaRPr>
          </a:p>
        </p:txBody>
      </p:sp>
      <p:sp>
        <p:nvSpPr>
          <p:cNvPr id="6" name="云形标注 5"/>
          <p:cNvSpPr/>
          <p:nvPr/>
        </p:nvSpPr>
        <p:spPr>
          <a:xfrm>
            <a:off x="1357290" y="857232"/>
            <a:ext cx="6715172" cy="3286148"/>
          </a:xfrm>
          <a:prstGeom prst="cloudCallout">
            <a:avLst>
              <a:gd name="adj1" fmla="val -41465"/>
              <a:gd name="adj2" fmla="val 58404"/>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zh-CN" dirty="0"/>
              <a:t>补充：“缓动”是指动画过程中的渐进加速或减速，可使动画更加逼真。“缓动”的数值可以是</a:t>
            </a:r>
            <a:r>
              <a:rPr lang="en-US" altLang="zh-CN" dirty="0"/>
              <a:t>-100</a:t>
            </a:r>
            <a:r>
              <a:rPr lang="zh-CN" altLang="zh-CN" dirty="0"/>
              <a:t>到正</a:t>
            </a:r>
            <a:r>
              <a:rPr lang="en-US" altLang="zh-CN" dirty="0"/>
              <a:t>100</a:t>
            </a:r>
            <a:r>
              <a:rPr lang="zh-CN" altLang="zh-CN" dirty="0"/>
              <a:t>之间的任意整数，代表运动元件的加速度。“缓动”是负数，则元件作加速运动；“缓动”是正数，则元件作减速运动；如果“缓动”是</a:t>
            </a:r>
            <a:r>
              <a:rPr lang="en-US" altLang="zh-CN" dirty="0"/>
              <a:t>0</a:t>
            </a:r>
            <a:r>
              <a:rPr lang="zh-CN" altLang="zh-CN" dirty="0"/>
              <a:t>，则元件匀速运动。</a:t>
            </a:r>
            <a:endParaRPr lang="zh-CN" altLang="zh-CN" dirty="0"/>
          </a:p>
        </p:txBody>
      </p:sp>
      <p:sp>
        <p:nvSpPr>
          <p:cNvPr id="8" name="圆角矩形 7"/>
          <p:cNvSpPr>
            <a:spLocks noChangeArrowheads="1"/>
          </p:cNvSpPr>
          <p:nvPr/>
        </p:nvSpPr>
        <p:spPr bwMode="auto">
          <a:xfrm>
            <a:off x="214282" y="4643446"/>
            <a:ext cx="8715436" cy="1285884"/>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Animate</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中，动画运动速度默认为匀速运动，而在本章案例中，要求诗人的运动状态为先加速后减速到匀速运动，因此运用到了缓动。</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Tree>
    <p:custDataLst>
      <p:tags r:id="rId1"/>
    </p:custData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38425" y="47625"/>
            <a:ext cx="2790831" cy="461665"/>
          </a:xfrm>
          <a:prstGeom prst="rect">
            <a:avLst/>
          </a:prstGeom>
          <a:noFill/>
        </p:spPr>
        <p:txBody>
          <a:bodyPr wrap="square">
            <a:spAutoFit/>
          </a:bodyPr>
          <a:lstStyle/>
          <a:p>
            <a:pPr algn="ctr">
              <a:defRPr/>
            </a:pPr>
            <a:r>
              <a:rPr lang="en-US" altLang="zh-CN" sz="2400" dirty="0">
                <a:solidFill>
                  <a:schemeClr val="accent1">
                    <a:lumMod val="50000"/>
                  </a:schemeClr>
                </a:solidFill>
              </a:rPr>
              <a:t>4.5.2</a:t>
            </a:r>
            <a:r>
              <a:rPr lang="zh-CN" altLang="en-US" sz="2400" dirty="0">
                <a:solidFill>
                  <a:schemeClr val="accent1">
                    <a:lumMod val="50000"/>
                  </a:schemeClr>
                </a:solidFill>
              </a:rPr>
              <a:t>拆分动画</a:t>
            </a:r>
            <a:endParaRPr lang="zh-CN" altLang="en-US" sz="2400" dirty="0">
              <a:solidFill>
                <a:schemeClr val="accent1">
                  <a:lumMod val="50000"/>
                </a:schemeClr>
              </a:solidFill>
            </a:endParaRPr>
          </a:p>
        </p:txBody>
      </p:sp>
      <p:sp>
        <p:nvSpPr>
          <p:cNvPr id="6" name="云形标注 5"/>
          <p:cNvSpPr/>
          <p:nvPr/>
        </p:nvSpPr>
        <p:spPr>
          <a:xfrm>
            <a:off x="285720" y="571480"/>
            <a:ext cx="5072098" cy="3357586"/>
          </a:xfrm>
          <a:prstGeom prst="cloudCallout">
            <a:avLst>
              <a:gd name="adj1" fmla="val -41465"/>
              <a:gd name="adj2" fmla="val 58404"/>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zh-CN" dirty="0"/>
              <a:t>补充：“缓动”是指动画过程中的渐进加速或减速，可使动画更加逼真。“缓动”的数值可以是</a:t>
            </a:r>
            <a:r>
              <a:rPr lang="en-US" altLang="zh-CN" dirty="0"/>
              <a:t>-100</a:t>
            </a:r>
            <a:r>
              <a:rPr lang="zh-CN" altLang="zh-CN" dirty="0"/>
              <a:t>到正</a:t>
            </a:r>
            <a:r>
              <a:rPr lang="en-US" altLang="zh-CN" dirty="0"/>
              <a:t>100</a:t>
            </a:r>
            <a:r>
              <a:rPr lang="zh-CN" altLang="zh-CN" dirty="0"/>
              <a:t>之间的任意整数，代表运动元件的加速度。“缓动”是负数，则元件作加速运动；“缓动”是正数，则元件作减速运动；如果“缓动”是</a:t>
            </a:r>
            <a:r>
              <a:rPr lang="en-US" altLang="zh-CN" dirty="0"/>
              <a:t>0</a:t>
            </a:r>
            <a:r>
              <a:rPr lang="zh-CN" altLang="zh-CN" dirty="0"/>
              <a:t>，则元件匀速运动。</a:t>
            </a:r>
            <a:endParaRPr lang="zh-CN" altLang="zh-CN" dirty="0"/>
          </a:p>
        </p:txBody>
      </p:sp>
      <p:sp>
        <p:nvSpPr>
          <p:cNvPr id="8" name="圆角矩形 7"/>
          <p:cNvSpPr>
            <a:spLocks noChangeArrowheads="1"/>
          </p:cNvSpPr>
          <p:nvPr/>
        </p:nvSpPr>
        <p:spPr bwMode="auto">
          <a:xfrm>
            <a:off x="285720" y="4357694"/>
            <a:ext cx="5357850" cy="1643074"/>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Animate</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中，动画运动速度默认为匀速运动，而在本章案例中，要求诗人的运动状态为先加速后减速到匀速运动，因此运用到了缓动。</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5" name="圆角矩形 4"/>
          <p:cNvSpPr>
            <a:spLocks noChangeArrowheads="1"/>
          </p:cNvSpPr>
          <p:nvPr/>
        </p:nvSpPr>
        <p:spPr bwMode="auto">
          <a:xfrm>
            <a:off x="6072198" y="785794"/>
            <a:ext cx="2722130" cy="2890854"/>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6.</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在人物图层中，选择第一段补间动画中的任意一帧，在“属性”面板中输入缓动值</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-50</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，如图所示，则缓动运用成功。</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93186" name="Picture 2"/>
          <p:cNvPicPr>
            <a:picLocks noChangeAspect="1" noChangeArrowheads="1"/>
          </p:cNvPicPr>
          <p:nvPr/>
        </p:nvPicPr>
        <p:blipFill>
          <a:blip r:embed="rId1" cstate="print"/>
          <a:srcRect/>
          <a:stretch>
            <a:fillRect/>
          </a:stretch>
        </p:blipFill>
        <p:spPr bwMode="auto">
          <a:xfrm>
            <a:off x="5929322" y="3857628"/>
            <a:ext cx="2889250" cy="1476375"/>
          </a:xfrm>
          <a:prstGeom prst="rect">
            <a:avLst/>
          </a:prstGeom>
          <a:noFill/>
          <a:ln w="9525">
            <a:noFill/>
            <a:miter lim="800000"/>
            <a:headEnd/>
            <a:tailEnd/>
          </a:ln>
        </p:spPr>
      </p:pic>
      <p:sp>
        <p:nvSpPr>
          <p:cNvPr id="9" name="AutoShape 12"/>
          <p:cNvSpPr>
            <a:spLocks noChangeArrowheads="1"/>
          </p:cNvSpPr>
          <p:nvPr/>
        </p:nvSpPr>
        <p:spPr bwMode="auto">
          <a:xfrm rot="16200000" flipH="1" flipV="1">
            <a:off x="5250661" y="3536157"/>
            <a:ext cx="1071569" cy="285752"/>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spTree>
    <p:custDataLst>
      <p:tags r:id="rId2"/>
    </p:custData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395288" y="908050"/>
            <a:ext cx="813752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Wingdings" panose="05000000000000000000" pitchFamily="2" charset="2"/>
              <a:buChar char="u"/>
              <a:defRPr/>
            </a:pPr>
            <a:r>
              <a:rPr lang="zh-CN" altLang="en-US" sz="2000" dirty="0">
                <a:solidFill>
                  <a:schemeClr val="accent5">
                    <a:lumMod val="50000"/>
                  </a:schemeClr>
                </a:solidFill>
                <a:latin typeface="黑体" panose="02010609060101010101" pitchFamily="49" charset="-122"/>
                <a:ea typeface="黑体" panose="02010609060101010101" pitchFamily="49" charset="-122"/>
              </a:rPr>
              <a:t>本章范例是一个关于诗人赏景吟诗的背景描绘</a:t>
            </a:r>
            <a:r>
              <a:rPr lang="en-US" altLang="zh-CN" sz="2000" dirty="0">
                <a:solidFill>
                  <a:schemeClr val="accent5">
                    <a:lumMod val="50000"/>
                  </a:schemeClr>
                </a:solidFill>
                <a:latin typeface="黑体" panose="02010609060101010101" pitchFamily="49" charset="-122"/>
                <a:ea typeface="黑体" panose="02010609060101010101" pitchFamily="49" charset="-122"/>
              </a:rPr>
              <a:t>,</a:t>
            </a:r>
            <a:r>
              <a:rPr lang="zh-CN" altLang="en-US" sz="2000" dirty="0">
                <a:solidFill>
                  <a:schemeClr val="accent5">
                    <a:lumMod val="50000"/>
                  </a:schemeClr>
                </a:solidFill>
                <a:latin typeface="黑体" panose="02010609060101010101" pitchFamily="49" charset="-122"/>
                <a:ea typeface="黑体" panose="02010609060101010101" pitchFamily="49" charset="-122"/>
              </a:rPr>
              <a:t>在垂垂杨柳的西湖边，诗人看着扁舟湖上、孤鹜自飞的美景，不禁吟诗一篇，赞美水光潋滟的西湖美景。在这幅动画中主要涉及补间动画的制作以及文字的</a:t>
            </a:r>
            <a:r>
              <a:rPr lang="en-US" altLang="zh-CN" sz="2000" dirty="0">
                <a:solidFill>
                  <a:schemeClr val="accent5">
                    <a:lumMod val="50000"/>
                  </a:schemeClr>
                </a:solidFill>
                <a:latin typeface="黑体" panose="02010609060101010101" pitchFamily="49" charset="-122"/>
                <a:ea typeface="黑体" panose="02010609060101010101" pitchFamily="49" charset="-122"/>
              </a:rPr>
              <a:t>3D</a:t>
            </a:r>
            <a:r>
              <a:rPr lang="zh-CN" altLang="en-US" sz="2000" dirty="0">
                <a:solidFill>
                  <a:schemeClr val="accent5">
                    <a:lumMod val="50000"/>
                  </a:schemeClr>
                </a:solidFill>
                <a:latin typeface="黑体" panose="02010609060101010101" pitchFamily="49" charset="-122"/>
                <a:ea typeface="黑体" panose="02010609060101010101" pitchFamily="49" charset="-122"/>
              </a:rPr>
              <a:t>旋转操作。</a:t>
            </a:r>
            <a:endParaRPr lang="zh-CN" altLang="en-US" sz="2000" dirty="0">
              <a:solidFill>
                <a:schemeClr val="accent5">
                  <a:lumMod val="50000"/>
                </a:schemeClr>
              </a:solidFill>
              <a:latin typeface="黑体" panose="02010609060101010101" pitchFamily="49" charset="-122"/>
              <a:ea typeface="黑体" panose="02010609060101010101" pitchFamily="49" charset="-122"/>
            </a:endParaRPr>
          </a:p>
        </p:txBody>
      </p:sp>
      <p:sp>
        <p:nvSpPr>
          <p:cNvPr id="5" name="矩形 1"/>
          <p:cNvSpPr>
            <a:spLocks noChangeArrowheads="1"/>
          </p:cNvSpPr>
          <p:nvPr/>
        </p:nvSpPr>
        <p:spPr bwMode="auto">
          <a:xfrm>
            <a:off x="5580063" y="0"/>
            <a:ext cx="3563937" cy="584200"/>
          </a:xfrm>
          <a:prstGeom prst="rect">
            <a:avLst/>
          </a:prstGeom>
          <a:solidFill>
            <a:schemeClr val="tx2">
              <a:lumMod val="40000"/>
              <a:lumOff val="6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 typeface="Arial" panose="020B0604020202020204" pitchFamily="34" charset="0"/>
              <a:buNone/>
              <a:defRPr/>
            </a:pPr>
            <a:endParaRPr lang="zh-CN" altLang="en-US" sz="1800">
              <a:solidFill>
                <a:srgbClr val="FFFFFF"/>
              </a:solidFill>
              <a:latin typeface="宋体" panose="02010600030101010101" pitchFamily="2" charset="-122"/>
              <a:sym typeface="宋体" panose="02010600030101010101" pitchFamily="2" charset="-122"/>
            </a:endParaRPr>
          </a:p>
        </p:txBody>
      </p:sp>
      <p:sp>
        <p:nvSpPr>
          <p:cNvPr id="8196" name="矩形 2"/>
          <p:cNvSpPr>
            <a:spLocks noChangeArrowheads="1"/>
          </p:cNvSpPr>
          <p:nvPr/>
        </p:nvSpPr>
        <p:spPr bwMode="auto">
          <a:xfrm>
            <a:off x="0" y="0"/>
            <a:ext cx="1258888" cy="584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宋体" panose="02010600030101010101" pitchFamily="2" charset="-122"/>
              <a:sym typeface="宋体" panose="02010600030101010101" pitchFamily="2" charset="-122"/>
            </a:endParaRPr>
          </a:p>
        </p:txBody>
      </p:sp>
      <p:sp>
        <p:nvSpPr>
          <p:cNvPr id="7" name="矩形 3"/>
          <p:cNvSpPr>
            <a:spLocks noChangeArrowheads="1"/>
          </p:cNvSpPr>
          <p:nvPr/>
        </p:nvSpPr>
        <p:spPr bwMode="auto">
          <a:xfrm>
            <a:off x="1322388" y="0"/>
            <a:ext cx="585787" cy="584200"/>
          </a:xfrm>
          <a:prstGeom prst="rect">
            <a:avLst/>
          </a:prstGeom>
          <a:solidFill>
            <a:schemeClr val="tx2">
              <a:lumMod val="40000"/>
              <a:lumOff val="6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 typeface="Arial" panose="020B0604020202020204" pitchFamily="34" charset="0"/>
              <a:buNone/>
              <a:defRPr/>
            </a:pPr>
            <a:endParaRPr lang="zh-CN" altLang="en-US" sz="1800">
              <a:solidFill>
                <a:srgbClr val="FFFFFF"/>
              </a:solidFill>
              <a:latin typeface="宋体" panose="02010600030101010101" pitchFamily="2" charset="-122"/>
              <a:sym typeface="宋体" panose="02010600030101010101" pitchFamily="2" charset="-122"/>
            </a:endParaRPr>
          </a:p>
        </p:txBody>
      </p:sp>
      <p:sp>
        <p:nvSpPr>
          <p:cNvPr id="8" name="矩形 4"/>
          <p:cNvSpPr>
            <a:spLocks noChangeArrowheads="1"/>
          </p:cNvSpPr>
          <p:nvPr/>
        </p:nvSpPr>
        <p:spPr bwMode="auto">
          <a:xfrm>
            <a:off x="1979613" y="0"/>
            <a:ext cx="288925" cy="584200"/>
          </a:xfrm>
          <a:prstGeom prst="rect">
            <a:avLst/>
          </a:prstGeom>
          <a:solidFill>
            <a:schemeClr val="tx2">
              <a:lumMod val="20000"/>
              <a:lumOff val="8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 typeface="Arial" panose="020B0604020202020204" pitchFamily="34" charset="0"/>
              <a:buNone/>
              <a:defRPr/>
            </a:pPr>
            <a:endParaRPr lang="zh-CN" altLang="en-US" sz="1800">
              <a:solidFill>
                <a:srgbClr val="FFFFFF"/>
              </a:solidFill>
              <a:latin typeface="宋体" panose="02010600030101010101" pitchFamily="2" charset="-122"/>
              <a:sym typeface="宋体" panose="02010600030101010101" pitchFamily="2" charset="-122"/>
            </a:endParaRPr>
          </a:p>
        </p:txBody>
      </p:sp>
      <p:sp>
        <p:nvSpPr>
          <p:cNvPr id="9" name="TextBox 8"/>
          <p:cNvSpPr txBox="1"/>
          <p:nvPr/>
        </p:nvSpPr>
        <p:spPr>
          <a:xfrm>
            <a:off x="2901950" y="85725"/>
            <a:ext cx="2030413" cy="461963"/>
          </a:xfrm>
          <a:prstGeom prst="rect">
            <a:avLst/>
          </a:prstGeom>
          <a:noFill/>
        </p:spPr>
        <p:txBody>
          <a:bodyPr wrap="none">
            <a:spAutoFit/>
          </a:bodyPr>
          <a:lstStyle/>
          <a:p>
            <a:pPr>
              <a:defRPr/>
            </a:pPr>
            <a:r>
              <a:rPr lang="zh-CN" altLang="en-US" sz="2400" dirty="0">
                <a:solidFill>
                  <a:schemeClr val="accent1">
                    <a:lumMod val="50000"/>
                  </a:schemeClr>
                </a:solidFill>
              </a:rPr>
              <a:t>本章案例介绍</a:t>
            </a:r>
            <a:endParaRPr lang="zh-CN" altLang="en-US" sz="2400" dirty="0">
              <a:solidFill>
                <a:schemeClr val="accent1">
                  <a:lumMod val="50000"/>
                </a:schemeClr>
              </a:solidFill>
            </a:endParaRPr>
          </a:p>
        </p:txBody>
      </p:sp>
      <p:pic>
        <p:nvPicPr>
          <p:cNvPr id="1026" name="Picture 2"/>
          <p:cNvPicPr>
            <a:picLocks noChangeAspect="1" noChangeArrowheads="1"/>
          </p:cNvPicPr>
          <p:nvPr/>
        </p:nvPicPr>
        <p:blipFill>
          <a:blip r:embed="rId1" cstate="print"/>
          <a:srcRect/>
          <a:stretch>
            <a:fillRect/>
          </a:stretch>
        </p:blipFill>
        <p:spPr bwMode="auto">
          <a:xfrm>
            <a:off x="1979930" y="2294255"/>
            <a:ext cx="4799330" cy="3494405"/>
          </a:xfrm>
          <a:prstGeom prst="rect">
            <a:avLst/>
          </a:prstGeom>
          <a:noFill/>
          <a:ln w="9525">
            <a:noFill/>
            <a:miter lim="800000"/>
            <a:headEnd/>
            <a:tailEnd/>
          </a:ln>
        </p:spPr>
      </p:pic>
    </p:spTree>
    <p:custDataLst>
      <p:tags r:id="rId2"/>
    </p:custData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38425" y="47625"/>
            <a:ext cx="2790831" cy="461665"/>
          </a:xfrm>
          <a:prstGeom prst="rect">
            <a:avLst/>
          </a:prstGeom>
          <a:noFill/>
        </p:spPr>
        <p:txBody>
          <a:bodyPr wrap="square">
            <a:spAutoFit/>
          </a:bodyPr>
          <a:lstStyle/>
          <a:p>
            <a:pPr algn="ctr">
              <a:defRPr/>
            </a:pPr>
            <a:r>
              <a:rPr lang="en-US" altLang="zh-CN" sz="2400" dirty="0">
                <a:solidFill>
                  <a:schemeClr val="accent1">
                    <a:lumMod val="50000"/>
                  </a:schemeClr>
                </a:solidFill>
              </a:rPr>
              <a:t>4.6  3D</a:t>
            </a:r>
            <a:r>
              <a:rPr lang="zh-CN" altLang="en-US" sz="2400" dirty="0">
                <a:solidFill>
                  <a:schemeClr val="accent1">
                    <a:lumMod val="50000"/>
                  </a:schemeClr>
                </a:solidFill>
              </a:rPr>
              <a:t>旋转运动</a:t>
            </a:r>
            <a:endParaRPr lang="zh-CN" altLang="en-US" sz="2400" dirty="0">
              <a:solidFill>
                <a:schemeClr val="accent1">
                  <a:lumMod val="50000"/>
                </a:schemeClr>
              </a:solidFill>
            </a:endParaRPr>
          </a:p>
        </p:txBody>
      </p:sp>
      <p:sp>
        <p:nvSpPr>
          <p:cNvPr id="12" name="圆角矩形 11"/>
          <p:cNvSpPr>
            <a:spLocks noChangeArrowheads="1"/>
          </p:cNvSpPr>
          <p:nvPr/>
        </p:nvSpPr>
        <p:spPr bwMode="auto">
          <a:xfrm>
            <a:off x="214282" y="785794"/>
            <a:ext cx="2714644" cy="3214710"/>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anose="02010609060101010101" pitchFamily="49" charset="-122"/>
                <a:ea typeface="黑体" panose="02010609060101010101" pitchFamily="49" charset="-122"/>
              </a:rPr>
              <a:t>    本章案例为诗人吟诗的场景描述，因此需要在场景上添加诗人吟出的诗句。在</a:t>
            </a:r>
            <a:r>
              <a:rPr lang="en-US" altLang="zh-CN" sz="2000" dirty="0">
                <a:solidFill>
                  <a:schemeClr val="bg1"/>
                </a:solidFill>
                <a:latin typeface="黑体" panose="02010609060101010101" pitchFamily="49" charset="-122"/>
                <a:ea typeface="黑体" panose="02010609060101010101" pitchFamily="49" charset="-122"/>
              </a:rPr>
              <a:t>Animate</a:t>
            </a:r>
            <a:r>
              <a:rPr lang="zh-CN" altLang="en-US" sz="2000" dirty="0">
                <a:solidFill>
                  <a:schemeClr val="bg1"/>
                </a:solidFill>
                <a:latin typeface="黑体" panose="02010609060101010101" pitchFamily="49" charset="-122"/>
                <a:ea typeface="黑体" panose="02010609060101010101" pitchFamily="49" charset="-122"/>
              </a:rPr>
              <a:t>中，运用</a:t>
            </a:r>
            <a:r>
              <a:rPr lang="en-US" altLang="zh-CN" sz="2000" dirty="0">
                <a:solidFill>
                  <a:schemeClr val="bg1"/>
                </a:solidFill>
                <a:latin typeface="黑体" panose="02010609060101010101" pitchFamily="49" charset="-122"/>
                <a:ea typeface="黑体" panose="02010609060101010101" pitchFamily="49" charset="-122"/>
              </a:rPr>
              <a:t>3D</a:t>
            </a:r>
            <a:r>
              <a:rPr lang="zh-CN" altLang="en-US" sz="2000" dirty="0">
                <a:solidFill>
                  <a:schemeClr val="bg1"/>
                </a:solidFill>
                <a:latin typeface="黑体" panose="02010609060101010101" pitchFamily="49" charset="-122"/>
                <a:ea typeface="黑体" panose="02010609060101010101" pitchFamily="49" charset="-122"/>
              </a:rPr>
              <a:t>工具可以制作三维动画，使动画出现的方式更加生动。</a:t>
            </a:r>
            <a:endParaRPr lang="zh-CN" altLang="en-US" sz="2000" dirty="0">
              <a:solidFill>
                <a:schemeClr val="bg1"/>
              </a:solidFill>
              <a:latin typeface="黑体" panose="02010609060101010101" pitchFamily="49" charset="-122"/>
              <a:ea typeface="黑体" panose="02010609060101010101" pitchFamily="49" charset="-122"/>
            </a:endParaRPr>
          </a:p>
        </p:txBody>
      </p:sp>
      <p:sp>
        <p:nvSpPr>
          <p:cNvPr id="4" name="云形标注 3"/>
          <p:cNvSpPr/>
          <p:nvPr/>
        </p:nvSpPr>
        <p:spPr>
          <a:xfrm>
            <a:off x="3571868" y="1071546"/>
            <a:ext cx="5429288" cy="4357718"/>
          </a:xfrm>
          <a:prstGeom prst="cloudCallout">
            <a:avLst>
              <a:gd name="adj1" fmla="val -64925"/>
              <a:gd name="adj2" fmla="val 11442"/>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zh-CN" dirty="0"/>
              <a:t>补充：使用</a:t>
            </a:r>
            <a:r>
              <a:rPr lang="en-US" altLang="zh-CN" dirty="0"/>
              <a:t>3D</a:t>
            </a:r>
            <a:r>
              <a:rPr lang="zh-CN" altLang="zh-CN" dirty="0"/>
              <a:t>工具时，需要先对“工具”面板中的“全局转换”进行设置，如图所示。“全局转换”选项将在全局选项（按钮按下）与局部选项（按钮升起）之间切换。在启用全局选项的情况下移动一个对象将使转换相对于全局坐标系统进行，而在启用局部选项的情况下移动一个对象将使转换相对于它自身进行。</a:t>
            </a:r>
            <a:endParaRPr lang="zh-CN" altLang="zh-CN" dirty="0"/>
          </a:p>
          <a:p>
            <a:endParaRPr lang="zh-CN" altLang="zh-CN" dirty="0"/>
          </a:p>
        </p:txBody>
      </p:sp>
      <p:pic>
        <p:nvPicPr>
          <p:cNvPr id="52225" name="Picture 1"/>
          <p:cNvPicPr>
            <a:picLocks noChangeAspect="1" noChangeArrowheads="1"/>
          </p:cNvPicPr>
          <p:nvPr/>
        </p:nvPicPr>
        <p:blipFill>
          <a:blip r:embed="rId1" cstate="print"/>
          <a:srcRect/>
          <a:stretch>
            <a:fillRect/>
          </a:stretch>
        </p:blipFill>
        <p:spPr bwMode="auto">
          <a:xfrm>
            <a:off x="1142976" y="4214818"/>
            <a:ext cx="831850" cy="928688"/>
          </a:xfrm>
          <a:prstGeom prst="rect">
            <a:avLst/>
          </a:prstGeom>
          <a:noFill/>
          <a:ln w="9525">
            <a:noFill/>
            <a:miter lim="800000"/>
            <a:headEnd/>
            <a:tailEnd/>
          </a:ln>
        </p:spPr>
      </p:pic>
      <p:sp>
        <p:nvSpPr>
          <p:cNvPr id="7" name="AutoShape 12"/>
          <p:cNvSpPr>
            <a:spLocks noChangeArrowheads="1"/>
          </p:cNvSpPr>
          <p:nvPr/>
        </p:nvSpPr>
        <p:spPr bwMode="auto">
          <a:xfrm rot="20565104" flipH="1">
            <a:off x="2087008" y="4843424"/>
            <a:ext cx="2383083" cy="464889"/>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spTree>
    <p:custDataLst>
      <p:tags r:id="rId2"/>
    </p:custData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638425" y="47625"/>
            <a:ext cx="2790831" cy="461665"/>
          </a:xfrm>
          <a:prstGeom prst="rect">
            <a:avLst/>
          </a:prstGeom>
          <a:noFill/>
        </p:spPr>
        <p:txBody>
          <a:bodyPr wrap="square">
            <a:spAutoFit/>
          </a:bodyPr>
          <a:lstStyle/>
          <a:p>
            <a:pPr algn="ctr">
              <a:defRPr/>
            </a:pPr>
            <a:r>
              <a:rPr lang="en-US" altLang="zh-CN" sz="2400" dirty="0">
                <a:solidFill>
                  <a:schemeClr val="accent1">
                    <a:lumMod val="50000"/>
                  </a:schemeClr>
                </a:solidFill>
              </a:rPr>
              <a:t>4.6.1  3D</a:t>
            </a:r>
            <a:r>
              <a:rPr lang="zh-CN" altLang="en-US" sz="2400" dirty="0">
                <a:solidFill>
                  <a:schemeClr val="accent1">
                    <a:lumMod val="50000"/>
                  </a:schemeClr>
                </a:solidFill>
              </a:rPr>
              <a:t>旋转</a:t>
            </a:r>
            <a:endParaRPr lang="zh-CN" altLang="en-US" sz="2400" dirty="0">
              <a:solidFill>
                <a:schemeClr val="accent1">
                  <a:lumMod val="50000"/>
                </a:schemeClr>
              </a:solidFill>
            </a:endParaRPr>
          </a:p>
        </p:txBody>
      </p:sp>
      <p:sp>
        <p:nvSpPr>
          <p:cNvPr id="8" name="圆角矩形 7"/>
          <p:cNvSpPr>
            <a:spLocks noChangeArrowheads="1"/>
          </p:cNvSpPr>
          <p:nvPr/>
        </p:nvSpPr>
        <p:spPr bwMode="auto">
          <a:xfrm>
            <a:off x="142844" y="3143248"/>
            <a:ext cx="4929222" cy="2786082"/>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锁定“人物”图层，打开“诗句”图层。在“诗句”图层的第</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106</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帧处插入关键帧，并将“库”中的命名为“文字”的图片拖入舞台中间，对其创建补间动画，然后拖动时间轴至</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200</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帧处。此时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库中出现文字元件为“元件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5" name="云形标注 4"/>
          <p:cNvSpPr/>
          <p:nvPr/>
        </p:nvSpPr>
        <p:spPr>
          <a:xfrm rot="821725">
            <a:off x="4515569" y="697113"/>
            <a:ext cx="4521351" cy="3687036"/>
          </a:xfrm>
          <a:prstGeom prst="cloudCallout">
            <a:avLst>
              <a:gd name="adj1" fmla="val -31922"/>
              <a:gd name="adj2" fmla="val 62632"/>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zh-CN" dirty="0"/>
              <a:t>注意</a:t>
            </a:r>
            <a:r>
              <a:rPr lang="en-US" altLang="zh-CN" dirty="0"/>
              <a:t>1</a:t>
            </a:r>
            <a:r>
              <a:rPr lang="zh-CN" altLang="zh-CN" dirty="0"/>
              <a:t>：此时，将会自动补齐时间轴到</a:t>
            </a:r>
            <a:r>
              <a:rPr lang="en-US" altLang="zh-CN" dirty="0"/>
              <a:t>200</a:t>
            </a:r>
            <a:r>
              <a:rPr lang="zh-CN" altLang="zh-CN" dirty="0"/>
              <a:t>帧处，若没有自动补齐，则需要进行手动调整，拖动时间轴到</a:t>
            </a:r>
            <a:r>
              <a:rPr lang="en-US" altLang="zh-CN" dirty="0"/>
              <a:t>200</a:t>
            </a:r>
            <a:r>
              <a:rPr lang="zh-CN" altLang="zh-CN" dirty="0"/>
              <a:t>帧处。</a:t>
            </a:r>
            <a:endParaRPr lang="zh-CN" altLang="zh-CN" dirty="0"/>
          </a:p>
          <a:p>
            <a:r>
              <a:rPr lang="zh-CN" altLang="zh-CN" dirty="0"/>
              <a:t>注意</a:t>
            </a:r>
            <a:r>
              <a:rPr lang="en-US" altLang="zh-CN" dirty="0"/>
              <a:t>2</a:t>
            </a:r>
            <a:r>
              <a:rPr lang="zh-CN" altLang="zh-CN" dirty="0"/>
              <a:t>：以下所有位置大小参数均为参考参数，可自行进行调整。</a:t>
            </a:r>
            <a:endParaRPr lang="zh-CN" altLang="zh-CN" dirty="0"/>
          </a:p>
        </p:txBody>
      </p:sp>
    </p:spTree>
    <p:custDataLst>
      <p:tags r:id="rId1"/>
    </p:custData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638425" y="47625"/>
            <a:ext cx="2790831" cy="461665"/>
          </a:xfrm>
          <a:prstGeom prst="rect">
            <a:avLst/>
          </a:prstGeom>
          <a:noFill/>
        </p:spPr>
        <p:txBody>
          <a:bodyPr wrap="square">
            <a:spAutoFit/>
          </a:bodyPr>
          <a:lstStyle/>
          <a:p>
            <a:pPr algn="ctr">
              <a:defRPr/>
            </a:pPr>
            <a:r>
              <a:rPr lang="en-US" altLang="zh-CN" sz="2400" dirty="0">
                <a:solidFill>
                  <a:schemeClr val="accent1">
                    <a:lumMod val="50000"/>
                  </a:schemeClr>
                </a:solidFill>
              </a:rPr>
              <a:t>4.6.1  3D</a:t>
            </a:r>
            <a:r>
              <a:rPr lang="zh-CN" altLang="en-US" sz="2400" dirty="0">
                <a:solidFill>
                  <a:schemeClr val="accent1">
                    <a:lumMod val="50000"/>
                  </a:schemeClr>
                </a:solidFill>
              </a:rPr>
              <a:t>旋转</a:t>
            </a:r>
            <a:endParaRPr lang="zh-CN" altLang="en-US" sz="2400" dirty="0">
              <a:solidFill>
                <a:schemeClr val="accent1">
                  <a:lumMod val="50000"/>
                </a:schemeClr>
              </a:solidFill>
            </a:endParaRPr>
          </a:p>
        </p:txBody>
      </p:sp>
      <p:sp>
        <p:nvSpPr>
          <p:cNvPr id="8" name="圆角矩形 7"/>
          <p:cNvSpPr>
            <a:spLocks noChangeArrowheads="1"/>
          </p:cNvSpPr>
          <p:nvPr/>
        </p:nvSpPr>
        <p:spPr bwMode="auto">
          <a:xfrm>
            <a:off x="285720" y="857232"/>
            <a:ext cx="4929222" cy="1071570"/>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2.</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点击“元件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，移动该元件到舞台外左上方，并修改其大小，如图所示。</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6" name="圆角矩形 5"/>
          <p:cNvSpPr>
            <a:spLocks noChangeArrowheads="1"/>
          </p:cNvSpPr>
          <p:nvPr/>
        </p:nvSpPr>
        <p:spPr bwMode="auto">
          <a:xfrm>
            <a:off x="5214942" y="2571744"/>
            <a:ext cx="3714776" cy="3071834"/>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选择“</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3D</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旋转”工具，并在“工具面板”底部取消“全局转换”选项。将“元件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实例，绕着</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x</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轴旋转，使得元件看上去消失，然后修改该元件的透明度为</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0</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，效果如图所示。</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94210" name="Picture 2"/>
          <p:cNvPicPr>
            <a:picLocks noChangeAspect="1" noChangeArrowheads="1"/>
          </p:cNvPicPr>
          <p:nvPr/>
        </p:nvPicPr>
        <p:blipFill>
          <a:blip r:embed="rId1" cstate="print"/>
          <a:srcRect/>
          <a:stretch>
            <a:fillRect/>
          </a:stretch>
        </p:blipFill>
        <p:spPr bwMode="auto">
          <a:xfrm>
            <a:off x="5715008" y="928670"/>
            <a:ext cx="2889250" cy="852488"/>
          </a:xfrm>
          <a:prstGeom prst="rect">
            <a:avLst/>
          </a:prstGeom>
          <a:noFill/>
          <a:ln w="9525">
            <a:noFill/>
            <a:miter lim="800000"/>
            <a:headEnd/>
            <a:tailEnd/>
          </a:ln>
        </p:spPr>
      </p:pic>
      <p:pic>
        <p:nvPicPr>
          <p:cNvPr id="94211" name="Picture 3"/>
          <p:cNvPicPr>
            <a:picLocks noChangeAspect="1" noChangeArrowheads="1"/>
          </p:cNvPicPr>
          <p:nvPr/>
        </p:nvPicPr>
        <p:blipFill>
          <a:blip r:embed="rId2" cstate="print"/>
          <a:srcRect/>
          <a:stretch>
            <a:fillRect/>
          </a:stretch>
        </p:blipFill>
        <p:spPr bwMode="auto">
          <a:xfrm>
            <a:off x="428596" y="2714620"/>
            <a:ext cx="4445743" cy="2211388"/>
          </a:xfrm>
          <a:prstGeom prst="rect">
            <a:avLst/>
          </a:prstGeom>
          <a:noFill/>
          <a:ln w="9525">
            <a:noFill/>
            <a:miter lim="800000"/>
            <a:headEnd/>
            <a:tailEnd/>
          </a:ln>
        </p:spPr>
      </p:pic>
      <p:sp>
        <p:nvSpPr>
          <p:cNvPr id="11" name="AutoShape 12"/>
          <p:cNvSpPr>
            <a:spLocks noChangeArrowheads="1"/>
          </p:cNvSpPr>
          <p:nvPr/>
        </p:nvSpPr>
        <p:spPr bwMode="auto">
          <a:xfrm flipH="1" flipV="1">
            <a:off x="4714875" y="2500306"/>
            <a:ext cx="885515" cy="214314"/>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sp>
        <p:nvSpPr>
          <p:cNvPr id="12" name="AutoShape 12"/>
          <p:cNvSpPr>
            <a:spLocks noChangeArrowheads="1"/>
          </p:cNvSpPr>
          <p:nvPr/>
        </p:nvSpPr>
        <p:spPr bwMode="auto">
          <a:xfrm flipV="1">
            <a:off x="4929190" y="714356"/>
            <a:ext cx="828997" cy="214314"/>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spTree>
    <p:custDataLst>
      <p:tags r:id="rId3"/>
    </p:custData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638425" y="47625"/>
            <a:ext cx="2790831" cy="461665"/>
          </a:xfrm>
          <a:prstGeom prst="rect">
            <a:avLst/>
          </a:prstGeom>
          <a:noFill/>
        </p:spPr>
        <p:txBody>
          <a:bodyPr wrap="square">
            <a:spAutoFit/>
          </a:bodyPr>
          <a:lstStyle/>
          <a:p>
            <a:pPr algn="ctr">
              <a:defRPr/>
            </a:pPr>
            <a:r>
              <a:rPr lang="en-US" altLang="zh-CN" sz="2400" dirty="0">
                <a:solidFill>
                  <a:schemeClr val="accent1">
                    <a:lumMod val="50000"/>
                  </a:schemeClr>
                </a:solidFill>
              </a:rPr>
              <a:t>4.6.1  3D</a:t>
            </a:r>
            <a:r>
              <a:rPr lang="zh-CN" altLang="en-US" sz="2400" dirty="0">
                <a:solidFill>
                  <a:schemeClr val="accent1">
                    <a:lumMod val="50000"/>
                  </a:schemeClr>
                </a:solidFill>
              </a:rPr>
              <a:t>旋转</a:t>
            </a:r>
            <a:endParaRPr lang="zh-CN" altLang="en-US" sz="2400" dirty="0">
              <a:solidFill>
                <a:schemeClr val="accent1">
                  <a:lumMod val="50000"/>
                </a:schemeClr>
              </a:solidFill>
            </a:endParaRPr>
          </a:p>
        </p:txBody>
      </p:sp>
      <p:sp>
        <p:nvSpPr>
          <p:cNvPr id="8" name="圆角矩形 7"/>
          <p:cNvSpPr>
            <a:spLocks noChangeArrowheads="1"/>
          </p:cNvSpPr>
          <p:nvPr/>
        </p:nvSpPr>
        <p:spPr bwMode="auto">
          <a:xfrm>
            <a:off x="571472" y="857232"/>
            <a:ext cx="7929618" cy="1000132"/>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在第</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155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帧处插入关键帧，单击选中“元件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，设置其透明度为</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100</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，并拖动元件旋转，使其舒展开来，最终效果如图所示。</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95234" name="Picture 2"/>
          <p:cNvPicPr>
            <a:picLocks noChangeAspect="1" noChangeArrowheads="1"/>
          </p:cNvPicPr>
          <p:nvPr/>
        </p:nvPicPr>
        <p:blipFill>
          <a:blip r:embed="rId1" cstate="print"/>
          <a:srcRect/>
          <a:stretch>
            <a:fillRect/>
          </a:stretch>
        </p:blipFill>
        <p:spPr bwMode="auto">
          <a:xfrm>
            <a:off x="1071538" y="2071678"/>
            <a:ext cx="6838579" cy="3571900"/>
          </a:xfrm>
          <a:prstGeom prst="rect">
            <a:avLst/>
          </a:prstGeom>
          <a:noFill/>
          <a:ln w="9525">
            <a:noFill/>
            <a:miter lim="800000"/>
            <a:headEnd/>
            <a:tailEnd/>
          </a:ln>
        </p:spPr>
      </p:pic>
    </p:spTree>
    <p:custDataLst>
      <p:tags r:id="rId2"/>
    </p:custData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428860" y="44450"/>
            <a:ext cx="3143272" cy="461665"/>
          </a:xfrm>
          <a:prstGeom prst="rect">
            <a:avLst/>
          </a:prstGeom>
          <a:noFill/>
        </p:spPr>
        <p:txBody>
          <a:bodyPr wrap="square">
            <a:spAutoFit/>
          </a:bodyPr>
          <a:lstStyle/>
          <a:p>
            <a:pPr algn="ctr">
              <a:defRPr/>
            </a:pPr>
            <a:r>
              <a:rPr lang="en-US" altLang="zh-CN" sz="2400" dirty="0">
                <a:solidFill>
                  <a:schemeClr val="accent1">
                    <a:lumMod val="50000"/>
                  </a:schemeClr>
                </a:solidFill>
              </a:rPr>
              <a:t>4.6.2  </a:t>
            </a:r>
            <a:r>
              <a:rPr lang="zh-CN" altLang="en-US" sz="2400" dirty="0">
                <a:solidFill>
                  <a:schemeClr val="accent1">
                    <a:lumMod val="50000"/>
                  </a:schemeClr>
                </a:solidFill>
              </a:rPr>
              <a:t>更改路径</a:t>
            </a:r>
            <a:endParaRPr lang="zh-CN" altLang="en-US" sz="2400" dirty="0">
              <a:solidFill>
                <a:schemeClr val="accent1">
                  <a:lumMod val="50000"/>
                </a:schemeClr>
              </a:solidFill>
            </a:endParaRPr>
          </a:p>
        </p:txBody>
      </p:sp>
      <p:sp>
        <p:nvSpPr>
          <p:cNvPr id="19" name="圆角矩形 18"/>
          <p:cNvSpPr>
            <a:spLocks noChangeArrowheads="1"/>
          </p:cNvSpPr>
          <p:nvPr/>
        </p:nvSpPr>
        <p:spPr bwMode="auto">
          <a:xfrm>
            <a:off x="285720" y="2071678"/>
            <a:ext cx="8501122" cy="928694"/>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、选中路径，可以直接整体拖动进行移动路径位置，此时动画的相对运动和播放时间不会改变，但是起始位置和终止位置会改变。</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22" name="圆角矩形 21"/>
          <p:cNvSpPr>
            <a:spLocks noChangeArrowheads="1"/>
          </p:cNvSpPr>
          <p:nvPr/>
        </p:nvSpPr>
        <p:spPr bwMode="auto">
          <a:xfrm>
            <a:off x="285720" y="3143248"/>
            <a:ext cx="8501122" cy="571504"/>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2</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、过“任意变形”工具选中路径，可以对路径进行放大缩小或者旋转。</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15" name="圆角矩形 14"/>
          <p:cNvSpPr>
            <a:spLocks noChangeArrowheads="1"/>
          </p:cNvSpPr>
          <p:nvPr/>
        </p:nvSpPr>
        <p:spPr bwMode="auto">
          <a:xfrm>
            <a:off x="285750" y="692150"/>
            <a:ext cx="8534400" cy="1236652"/>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anose="02010609060101010101" pitchFamily="49" charset="-122"/>
                <a:ea typeface="黑体" panose="02010609060101010101" pitchFamily="49" charset="-122"/>
              </a:rPr>
              <a:t>    在</a:t>
            </a:r>
            <a:r>
              <a:rPr lang="en-US" altLang="zh-CN" sz="2000" dirty="0">
                <a:solidFill>
                  <a:schemeClr val="bg1"/>
                </a:solidFill>
                <a:latin typeface="黑体" panose="02010609060101010101" pitchFamily="49" charset="-122"/>
                <a:ea typeface="黑体" panose="02010609060101010101" pitchFamily="49" charset="-122"/>
              </a:rPr>
              <a:t>Animate</a:t>
            </a:r>
            <a:r>
              <a:rPr lang="zh-CN" altLang="en-US" sz="2000" dirty="0">
                <a:solidFill>
                  <a:schemeClr val="bg1"/>
                </a:solidFill>
                <a:latin typeface="黑体" panose="02010609060101010101" pitchFamily="49" charset="-122"/>
                <a:ea typeface="黑体" panose="02010609060101010101" pitchFamily="49" charset="-122"/>
              </a:rPr>
              <a:t>中，物体运动的路径是可以进行编辑的，通过移动、缩放和旋转路径，使物体更好的沿着路径运动，该物体的补间动画路径为一条彩色带有圆点的线。有以下</a:t>
            </a:r>
            <a:r>
              <a:rPr lang="en-US" altLang="zh-CN" sz="2000" dirty="0">
                <a:solidFill>
                  <a:schemeClr val="bg1"/>
                </a:solidFill>
                <a:latin typeface="黑体" panose="02010609060101010101" pitchFamily="49" charset="-122"/>
                <a:ea typeface="黑体" panose="02010609060101010101" pitchFamily="49" charset="-122"/>
              </a:rPr>
              <a:t>4</a:t>
            </a:r>
            <a:r>
              <a:rPr lang="zh-CN" altLang="en-US" sz="2000" dirty="0">
                <a:solidFill>
                  <a:schemeClr val="bg1"/>
                </a:solidFill>
                <a:latin typeface="黑体" panose="02010609060101010101" pitchFamily="49" charset="-122"/>
                <a:ea typeface="黑体" panose="02010609060101010101" pitchFamily="49" charset="-122"/>
              </a:rPr>
              <a:t>种方式编辑修改路径。</a:t>
            </a:r>
            <a:endParaRPr lang="zh-CN" altLang="en-US" sz="2000" dirty="0">
              <a:solidFill>
                <a:schemeClr val="bg1"/>
              </a:solidFill>
              <a:latin typeface="黑体" panose="02010609060101010101" pitchFamily="49" charset="-122"/>
              <a:ea typeface="黑体" panose="02010609060101010101" pitchFamily="49" charset="-122"/>
            </a:endParaRPr>
          </a:p>
        </p:txBody>
      </p:sp>
      <p:sp>
        <p:nvSpPr>
          <p:cNvPr id="9" name="圆角矩形 8"/>
          <p:cNvSpPr>
            <a:spLocks noChangeArrowheads="1"/>
          </p:cNvSpPr>
          <p:nvPr/>
        </p:nvSpPr>
        <p:spPr bwMode="auto">
          <a:xfrm>
            <a:off x="285720" y="3929066"/>
            <a:ext cx="5143536" cy="1785950"/>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、通过“转换锚点”工具利用锚点句柄和贝塞尔精度编辑路径，在本章案例的初始操作中只能编辑“元件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运动路径的起点和终点以控制路径的曲度。</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10" name="云形标注 9"/>
          <p:cNvSpPr/>
          <p:nvPr/>
        </p:nvSpPr>
        <p:spPr>
          <a:xfrm>
            <a:off x="5572132" y="3786190"/>
            <a:ext cx="3143272" cy="2143140"/>
          </a:xfrm>
          <a:prstGeom prst="cloudCallout">
            <a:avLst>
              <a:gd name="adj1" fmla="val -58781"/>
              <a:gd name="adj2" fmla="val 35547"/>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zh-CN" dirty="0"/>
              <a:t>补充：“属性”检查器中的“调整到路径”选项可以对沿着路径进行的对象定位。</a:t>
            </a:r>
            <a:endParaRPr lang="zh-CN" altLang="zh-CN" dirty="0"/>
          </a:p>
          <a:p>
            <a:endParaRPr lang="zh-CN" altLang="zh-CN" dirty="0"/>
          </a:p>
        </p:txBody>
      </p:sp>
    </p:spTree>
    <p:custDataLst>
      <p:tags r:id="rId1"/>
    </p:custData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428860" y="44450"/>
            <a:ext cx="3143272" cy="461665"/>
          </a:xfrm>
          <a:prstGeom prst="rect">
            <a:avLst/>
          </a:prstGeom>
          <a:noFill/>
        </p:spPr>
        <p:txBody>
          <a:bodyPr wrap="square">
            <a:spAutoFit/>
          </a:bodyPr>
          <a:lstStyle/>
          <a:p>
            <a:pPr algn="ctr">
              <a:defRPr/>
            </a:pPr>
            <a:r>
              <a:rPr lang="en-US" altLang="zh-CN" sz="2400" dirty="0">
                <a:solidFill>
                  <a:schemeClr val="accent1">
                    <a:lumMod val="50000"/>
                  </a:schemeClr>
                </a:solidFill>
              </a:rPr>
              <a:t>4.6.2  </a:t>
            </a:r>
            <a:r>
              <a:rPr lang="zh-CN" altLang="en-US" sz="2400" dirty="0">
                <a:solidFill>
                  <a:schemeClr val="accent1">
                    <a:lumMod val="50000"/>
                  </a:schemeClr>
                </a:solidFill>
              </a:rPr>
              <a:t>更改路径</a:t>
            </a:r>
            <a:endParaRPr lang="zh-CN" altLang="en-US" sz="2400" dirty="0">
              <a:solidFill>
                <a:schemeClr val="accent1">
                  <a:lumMod val="50000"/>
                </a:schemeClr>
              </a:solidFill>
            </a:endParaRPr>
          </a:p>
        </p:txBody>
      </p:sp>
      <p:sp>
        <p:nvSpPr>
          <p:cNvPr id="19" name="圆角矩形 18"/>
          <p:cNvSpPr>
            <a:spLocks noChangeArrowheads="1"/>
          </p:cNvSpPr>
          <p:nvPr/>
        </p:nvSpPr>
        <p:spPr bwMode="auto">
          <a:xfrm>
            <a:off x="214282" y="714356"/>
            <a:ext cx="8715436" cy="2143140"/>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、选取“选择”工具，将其移动到运动的路径上面，此时在鼠标指针旁边将出现一个弯曲的图标，然后便可以直接编辑路径。</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a:p>
            <a:pPr>
              <a:lnSpc>
                <a:spcPct val="120000"/>
              </a:lnSpc>
              <a:defRPr/>
            </a:pP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   如图</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4.1</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所示修改“元件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的运动路径。其中，可以在中间部分修改</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3D</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旋转，使元件运动更加生动，如图</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4.2</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所示，在中间部分可以多次修改</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3D</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旋转，每修改一次，系统将会自动在修改处的时间轴上添加关键帧。</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a:p>
            <a:pPr>
              <a:lnSpc>
                <a:spcPct val="120000"/>
              </a:lnSpc>
              <a:defRPr/>
            </a:pP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96258" name="Picture 2"/>
          <p:cNvPicPr>
            <a:picLocks noChangeAspect="1" noChangeArrowheads="1"/>
          </p:cNvPicPr>
          <p:nvPr/>
        </p:nvPicPr>
        <p:blipFill>
          <a:blip r:embed="rId1" cstate="print"/>
          <a:srcRect/>
          <a:stretch>
            <a:fillRect/>
          </a:stretch>
        </p:blipFill>
        <p:spPr bwMode="auto">
          <a:xfrm>
            <a:off x="142844" y="2928934"/>
            <a:ext cx="4572000" cy="2714644"/>
          </a:xfrm>
          <a:prstGeom prst="rect">
            <a:avLst/>
          </a:prstGeom>
          <a:noFill/>
          <a:ln w="9525">
            <a:noFill/>
            <a:miter lim="800000"/>
            <a:headEnd/>
            <a:tailEnd/>
          </a:ln>
        </p:spPr>
      </p:pic>
      <p:pic>
        <p:nvPicPr>
          <p:cNvPr id="96260" name="Picture 4"/>
          <p:cNvPicPr>
            <a:picLocks noChangeAspect="1" noChangeArrowheads="1"/>
          </p:cNvPicPr>
          <p:nvPr/>
        </p:nvPicPr>
        <p:blipFill>
          <a:blip r:embed="rId2" cstate="print"/>
          <a:srcRect/>
          <a:stretch>
            <a:fillRect/>
          </a:stretch>
        </p:blipFill>
        <p:spPr bwMode="auto">
          <a:xfrm>
            <a:off x="4786314" y="2928934"/>
            <a:ext cx="4254140" cy="2714644"/>
          </a:xfrm>
          <a:prstGeom prst="rect">
            <a:avLst/>
          </a:prstGeom>
          <a:noFill/>
          <a:ln w="9525">
            <a:noFill/>
            <a:miter lim="800000"/>
            <a:headEnd/>
            <a:tailEnd/>
          </a:ln>
        </p:spPr>
      </p:pic>
      <p:sp>
        <p:nvSpPr>
          <p:cNvPr id="11" name="矩形 10"/>
          <p:cNvSpPr/>
          <p:nvPr/>
        </p:nvSpPr>
        <p:spPr>
          <a:xfrm>
            <a:off x="1714480" y="5715016"/>
            <a:ext cx="751840" cy="368300"/>
          </a:xfrm>
          <a:prstGeom prst="rect">
            <a:avLst/>
          </a:prstGeom>
        </p:spPr>
        <p:txBody>
          <a:bodyPr wrap="none">
            <a:spAutoFit/>
          </a:bodyPr>
          <a:lstStyle/>
          <a:p>
            <a:pPr>
              <a:defRPr/>
            </a:pPr>
            <a:r>
              <a:rPr lang="zh-CN" altLang="en-US" dirty="0">
                <a:solidFill>
                  <a:schemeClr val="tx2">
                    <a:lumMod val="75000"/>
                  </a:schemeClr>
                </a:solidFill>
              </a:rPr>
              <a:t>图 </a:t>
            </a:r>
            <a:r>
              <a:rPr lang="en-US" altLang="zh-CN" dirty="0">
                <a:solidFill>
                  <a:schemeClr val="tx2">
                    <a:lumMod val="75000"/>
                  </a:schemeClr>
                </a:solidFill>
              </a:rPr>
              <a:t>4.1</a:t>
            </a:r>
            <a:endParaRPr lang="en-US" altLang="zh-CN" dirty="0">
              <a:solidFill>
                <a:schemeClr val="tx2">
                  <a:lumMod val="75000"/>
                </a:schemeClr>
              </a:solidFill>
            </a:endParaRPr>
          </a:p>
        </p:txBody>
      </p:sp>
      <p:sp>
        <p:nvSpPr>
          <p:cNvPr id="12" name="矩形 11"/>
          <p:cNvSpPr/>
          <p:nvPr/>
        </p:nvSpPr>
        <p:spPr>
          <a:xfrm>
            <a:off x="6500826" y="5715016"/>
            <a:ext cx="751840" cy="368300"/>
          </a:xfrm>
          <a:prstGeom prst="rect">
            <a:avLst/>
          </a:prstGeom>
        </p:spPr>
        <p:txBody>
          <a:bodyPr wrap="none">
            <a:spAutoFit/>
          </a:bodyPr>
          <a:lstStyle/>
          <a:p>
            <a:pPr>
              <a:defRPr/>
            </a:pPr>
            <a:r>
              <a:rPr lang="zh-CN" altLang="en-US" dirty="0">
                <a:solidFill>
                  <a:schemeClr val="tx2">
                    <a:lumMod val="75000"/>
                  </a:schemeClr>
                </a:solidFill>
              </a:rPr>
              <a:t>图 </a:t>
            </a:r>
            <a:r>
              <a:rPr lang="en-US" altLang="zh-CN" dirty="0">
                <a:solidFill>
                  <a:schemeClr val="tx2">
                    <a:lumMod val="75000"/>
                  </a:schemeClr>
                </a:solidFill>
              </a:rPr>
              <a:t>4.2</a:t>
            </a:r>
            <a:endParaRPr lang="en-US" altLang="zh-CN" dirty="0">
              <a:solidFill>
                <a:schemeClr val="tx2">
                  <a:lumMod val="75000"/>
                </a:schemeClr>
              </a:solidFill>
            </a:endParaRPr>
          </a:p>
        </p:txBody>
      </p:sp>
    </p:spTree>
    <p:custDataLst>
      <p:tags r:id="rId3"/>
    </p:custData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428860" y="44450"/>
            <a:ext cx="3143272" cy="461665"/>
          </a:xfrm>
          <a:prstGeom prst="rect">
            <a:avLst/>
          </a:prstGeom>
          <a:noFill/>
        </p:spPr>
        <p:txBody>
          <a:bodyPr wrap="square">
            <a:spAutoFit/>
          </a:bodyPr>
          <a:lstStyle/>
          <a:p>
            <a:pPr algn="ctr">
              <a:defRPr/>
            </a:pPr>
            <a:r>
              <a:rPr lang="en-US" altLang="zh-CN" sz="2400" dirty="0">
                <a:solidFill>
                  <a:schemeClr val="accent1">
                    <a:lumMod val="50000"/>
                  </a:schemeClr>
                </a:solidFill>
              </a:rPr>
              <a:t>4.6.2  </a:t>
            </a:r>
            <a:r>
              <a:rPr lang="zh-CN" altLang="en-US" sz="2400" dirty="0">
                <a:solidFill>
                  <a:schemeClr val="accent1">
                    <a:lumMod val="50000"/>
                  </a:schemeClr>
                </a:solidFill>
              </a:rPr>
              <a:t>更改路径</a:t>
            </a:r>
            <a:endParaRPr lang="zh-CN" altLang="en-US" sz="2400" dirty="0">
              <a:solidFill>
                <a:schemeClr val="accent1">
                  <a:lumMod val="50000"/>
                </a:schemeClr>
              </a:solidFill>
            </a:endParaRPr>
          </a:p>
        </p:txBody>
      </p:sp>
      <p:sp>
        <p:nvSpPr>
          <p:cNvPr id="19" name="圆角矩形 18"/>
          <p:cNvSpPr>
            <a:spLocks noChangeArrowheads="1"/>
          </p:cNvSpPr>
          <p:nvPr/>
        </p:nvSpPr>
        <p:spPr bwMode="auto">
          <a:xfrm>
            <a:off x="499745" y="1348740"/>
            <a:ext cx="8144510" cy="3540125"/>
          </a:xfrm>
          <a:prstGeom prst="roundRect">
            <a:avLst>
              <a:gd name="adj" fmla="val 16667"/>
            </a:avLst>
          </a:prstGeom>
          <a:solidFill>
            <a:schemeClr val="accent1">
              <a:lumMod val="20000"/>
              <a:lumOff val="80000"/>
            </a:schemeClr>
          </a:solidFill>
          <a:ln>
            <a:noFill/>
          </a:ln>
        </p:spPr>
        <p:txBody>
          <a:bodyPr/>
          <a:lstStyle/>
          <a:p>
            <a:pPr eaLnBrk="1" latinLnBrk="0" hangingPunct="1">
              <a:lnSpc>
                <a:spcPct val="200000"/>
              </a:lnSpc>
              <a:defRPr/>
            </a:pP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    由于“元件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做了运动操作后，最终呈现效果中文字会带有模糊感，为了增强用户体验，则需要使最终文字呈现清晰效果，可以在时间轴元件运动结束后的位置，用文字图片替代，用相同的位置大小则可以实现效果，即在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156</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帧处删除模糊的文字，从库面板中将“文字”放在相同的位置。</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a:p>
            <a:pPr>
              <a:lnSpc>
                <a:spcPct val="120000"/>
              </a:lnSpc>
              <a:defRPr/>
            </a:pP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    </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Tree>
    <p:custDataLst>
      <p:tags r:id="rId1"/>
    </p:custData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428860" y="44450"/>
            <a:ext cx="3143272" cy="461665"/>
          </a:xfrm>
          <a:prstGeom prst="rect">
            <a:avLst/>
          </a:prstGeom>
          <a:noFill/>
        </p:spPr>
        <p:txBody>
          <a:bodyPr wrap="square">
            <a:spAutoFit/>
          </a:bodyPr>
          <a:lstStyle/>
          <a:p>
            <a:pPr algn="ctr">
              <a:defRPr/>
            </a:pPr>
            <a:r>
              <a:rPr lang="en-US" altLang="zh-CN" sz="2400" dirty="0">
                <a:solidFill>
                  <a:schemeClr val="accent1">
                    <a:lumMod val="50000"/>
                  </a:schemeClr>
                </a:solidFill>
              </a:rPr>
              <a:t>4.6.2  </a:t>
            </a:r>
            <a:r>
              <a:rPr lang="zh-CN" altLang="en-US" sz="2400" dirty="0">
                <a:solidFill>
                  <a:schemeClr val="accent1">
                    <a:lumMod val="50000"/>
                  </a:schemeClr>
                </a:solidFill>
              </a:rPr>
              <a:t>更改路径</a:t>
            </a:r>
            <a:endParaRPr lang="zh-CN" altLang="en-US" sz="2400" dirty="0">
              <a:solidFill>
                <a:schemeClr val="accent1">
                  <a:lumMod val="50000"/>
                </a:schemeClr>
              </a:solidFill>
            </a:endParaRPr>
          </a:p>
        </p:txBody>
      </p:sp>
      <p:pic>
        <p:nvPicPr>
          <p:cNvPr id="97282" name="Picture 2"/>
          <p:cNvPicPr>
            <a:picLocks noChangeAspect="1" noChangeArrowheads="1"/>
          </p:cNvPicPr>
          <p:nvPr/>
        </p:nvPicPr>
        <p:blipFill>
          <a:blip r:embed="rId1" cstate="print"/>
          <a:srcRect/>
          <a:stretch>
            <a:fillRect/>
          </a:stretch>
        </p:blipFill>
        <p:spPr bwMode="auto">
          <a:xfrm>
            <a:off x="3312368" y="692696"/>
            <a:ext cx="5004048" cy="2617294"/>
          </a:xfrm>
          <a:prstGeom prst="rect">
            <a:avLst/>
          </a:prstGeom>
          <a:noFill/>
          <a:ln w="9525">
            <a:noFill/>
            <a:miter lim="800000"/>
            <a:headEnd/>
            <a:tailEnd/>
          </a:ln>
        </p:spPr>
      </p:pic>
      <p:pic>
        <p:nvPicPr>
          <p:cNvPr id="97283" name="Picture 3"/>
          <p:cNvPicPr>
            <a:picLocks noChangeAspect="1" noChangeArrowheads="1"/>
          </p:cNvPicPr>
          <p:nvPr/>
        </p:nvPicPr>
        <p:blipFill>
          <a:blip r:embed="rId2" cstate="print"/>
          <a:srcRect/>
          <a:stretch>
            <a:fillRect/>
          </a:stretch>
        </p:blipFill>
        <p:spPr bwMode="auto">
          <a:xfrm>
            <a:off x="3923928" y="3348107"/>
            <a:ext cx="5123597" cy="2673181"/>
          </a:xfrm>
          <a:prstGeom prst="rect">
            <a:avLst/>
          </a:prstGeom>
          <a:noFill/>
          <a:ln w="9525">
            <a:noFill/>
            <a:miter lim="800000"/>
            <a:headEnd/>
            <a:tailEnd/>
          </a:ln>
        </p:spPr>
      </p:pic>
      <p:sp>
        <p:nvSpPr>
          <p:cNvPr id="6" name="矩形 5"/>
          <p:cNvSpPr/>
          <p:nvPr/>
        </p:nvSpPr>
        <p:spPr>
          <a:xfrm>
            <a:off x="3046765" y="4571836"/>
            <a:ext cx="751840" cy="368300"/>
          </a:xfrm>
          <a:prstGeom prst="rect">
            <a:avLst/>
          </a:prstGeom>
        </p:spPr>
        <p:txBody>
          <a:bodyPr wrap="none">
            <a:spAutoFit/>
          </a:bodyPr>
          <a:lstStyle/>
          <a:p>
            <a:pPr>
              <a:defRPr/>
            </a:pPr>
            <a:r>
              <a:rPr lang="zh-CN" altLang="en-US" dirty="0">
                <a:solidFill>
                  <a:schemeClr val="tx2">
                    <a:lumMod val="75000"/>
                  </a:schemeClr>
                </a:solidFill>
              </a:rPr>
              <a:t>图 </a:t>
            </a:r>
            <a:r>
              <a:rPr lang="en-US" altLang="zh-CN" dirty="0">
                <a:solidFill>
                  <a:schemeClr val="tx2">
                    <a:lumMod val="75000"/>
                  </a:schemeClr>
                </a:solidFill>
              </a:rPr>
              <a:t>4.4</a:t>
            </a:r>
            <a:endParaRPr lang="en-US" altLang="zh-CN" dirty="0">
              <a:solidFill>
                <a:schemeClr val="tx2">
                  <a:lumMod val="75000"/>
                </a:schemeClr>
              </a:solidFill>
            </a:endParaRPr>
          </a:p>
        </p:txBody>
      </p:sp>
      <p:sp>
        <p:nvSpPr>
          <p:cNvPr id="7" name="矩形 6"/>
          <p:cNvSpPr/>
          <p:nvPr/>
        </p:nvSpPr>
        <p:spPr>
          <a:xfrm>
            <a:off x="8303349" y="1691516"/>
            <a:ext cx="877163" cy="368300"/>
          </a:xfrm>
          <a:prstGeom prst="rect">
            <a:avLst/>
          </a:prstGeom>
        </p:spPr>
        <p:txBody>
          <a:bodyPr wrap="square">
            <a:spAutoFit/>
          </a:bodyPr>
          <a:lstStyle/>
          <a:p>
            <a:pPr>
              <a:defRPr/>
            </a:pPr>
            <a:r>
              <a:rPr lang="zh-CN" altLang="en-US" dirty="0">
                <a:solidFill>
                  <a:schemeClr val="tx2">
                    <a:lumMod val="75000"/>
                  </a:schemeClr>
                </a:solidFill>
              </a:rPr>
              <a:t>图 </a:t>
            </a:r>
            <a:r>
              <a:rPr lang="en-US" altLang="zh-CN" dirty="0">
                <a:solidFill>
                  <a:schemeClr val="tx2">
                    <a:lumMod val="75000"/>
                  </a:schemeClr>
                </a:solidFill>
              </a:rPr>
              <a:t>4.3</a:t>
            </a:r>
            <a:endParaRPr lang="en-US" altLang="zh-CN" dirty="0">
              <a:solidFill>
                <a:schemeClr val="tx2">
                  <a:lumMod val="75000"/>
                </a:schemeClr>
              </a:solidFill>
            </a:endParaRPr>
          </a:p>
        </p:txBody>
      </p:sp>
      <p:sp>
        <p:nvSpPr>
          <p:cNvPr id="8" name="圆角矩形 18"/>
          <p:cNvSpPr>
            <a:spLocks noChangeArrowheads="1"/>
          </p:cNvSpPr>
          <p:nvPr/>
        </p:nvSpPr>
        <p:spPr bwMode="auto">
          <a:xfrm>
            <a:off x="244817" y="908720"/>
            <a:ext cx="2873956" cy="4816533"/>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在第</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156</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帧处，右键拆分动画，然后删除第二段动画中的动作。在第</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156</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帧处，从库中将“文字”图片拖到舞台上，调整其位置大小与舞台上的“元件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相同，如图</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4.3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所示，然后删除“元件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，此时案例操作全部完成，如图</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4.4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所示。</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Tree>
    <p:custDataLst>
      <p:tags r:id="rId3"/>
    </p:custData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771775" y="44450"/>
            <a:ext cx="2443167" cy="461665"/>
          </a:xfrm>
          <a:prstGeom prst="rect">
            <a:avLst/>
          </a:prstGeom>
          <a:noFill/>
        </p:spPr>
        <p:txBody>
          <a:bodyPr wrap="square">
            <a:spAutoFit/>
          </a:bodyPr>
          <a:lstStyle/>
          <a:p>
            <a:pPr algn="ctr">
              <a:defRPr/>
            </a:pPr>
            <a:r>
              <a:rPr lang="en-US" altLang="zh-CN" sz="2400" dirty="0">
                <a:solidFill>
                  <a:schemeClr val="accent1">
                    <a:lumMod val="50000"/>
                  </a:schemeClr>
                </a:solidFill>
              </a:rPr>
              <a:t>4.7  </a:t>
            </a:r>
            <a:r>
              <a:rPr lang="zh-CN" altLang="en-US" sz="2400" dirty="0">
                <a:solidFill>
                  <a:schemeClr val="accent1">
                    <a:lumMod val="50000"/>
                  </a:schemeClr>
                </a:solidFill>
              </a:rPr>
              <a:t>动画预览</a:t>
            </a:r>
            <a:endParaRPr lang="zh-CN" altLang="en-US" sz="2400" dirty="0">
              <a:solidFill>
                <a:schemeClr val="accent1">
                  <a:lumMod val="50000"/>
                </a:schemeClr>
              </a:solidFill>
            </a:endParaRPr>
          </a:p>
        </p:txBody>
      </p:sp>
      <p:sp>
        <p:nvSpPr>
          <p:cNvPr id="19" name="圆角矩形 18"/>
          <p:cNvSpPr>
            <a:spLocks noChangeArrowheads="1"/>
          </p:cNvSpPr>
          <p:nvPr/>
        </p:nvSpPr>
        <p:spPr bwMode="auto">
          <a:xfrm>
            <a:off x="285720" y="1714488"/>
            <a:ext cx="8572560" cy="1000132"/>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通过在“时间轴”上来回拖动红色播放头</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按</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Enter</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键</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选择“控制”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播放”来快速预览动画。</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8" name="圆角矩形 7"/>
          <p:cNvSpPr>
            <a:spLocks noChangeArrowheads="1"/>
          </p:cNvSpPr>
          <p:nvPr/>
        </p:nvSpPr>
        <p:spPr bwMode="auto">
          <a:xfrm>
            <a:off x="285750" y="763588"/>
            <a:ext cx="8534400" cy="879462"/>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anose="02010609060101010101" pitchFamily="49" charset="-122"/>
                <a:ea typeface="黑体" panose="02010609060101010101" pitchFamily="49" charset="-122"/>
              </a:rPr>
              <a:t>    本章案例完成之后，需要对其进行预览观看效果，</a:t>
            </a:r>
            <a:r>
              <a:rPr lang="en-US" altLang="zh-CN" sz="2000" dirty="0">
                <a:solidFill>
                  <a:schemeClr val="bg1"/>
                </a:solidFill>
                <a:latin typeface="黑体" panose="02010609060101010101" pitchFamily="49" charset="-122"/>
                <a:ea typeface="黑体" panose="02010609060101010101" pitchFamily="49" charset="-122"/>
              </a:rPr>
              <a:t>Animate</a:t>
            </a:r>
            <a:r>
              <a:rPr lang="zh-CN" altLang="en-US" sz="2000" dirty="0">
                <a:solidFill>
                  <a:schemeClr val="bg1"/>
                </a:solidFill>
                <a:latin typeface="黑体" panose="02010609060101010101" pitchFamily="49" charset="-122"/>
                <a:ea typeface="黑体" panose="02010609060101010101" pitchFamily="49" charset="-122"/>
              </a:rPr>
              <a:t>提供以下几种预览方法。</a:t>
            </a:r>
            <a:endParaRPr lang="zh-CN" altLang="en-US" sz="2000" dirty="0">
              <a:solidFill>
                <a:schemeClr val="bg1"/>
              </a:solidFill>
              <a:latin typeface="黑体" panose="02010609060101010101" pitchFamily="49" charset="-122"/>
              <a:ea typeface="黑体" panose="02010609060101010101" pitchFamily="49" charset="-122"/>
            </a:endParaRPr>
          </a:p>
        </p:txBody>
      </p:sp>
      <p:sp>
        <p:nvSpPr>
          <p:cNvPr id="9" name="圆角矩形 8"/>
          <p:cNvSpPr>
            <a:spLocks noChangeArrowheads="1"/>
          </p:cNvSpPr>
          <p:nvPr/>
        </p:nvSpPr>
        <p:spPr bwMode="auto">
          <a:xfrm>
            <a:off x="357158" y="4071942"/>
            <a:ext cx="5000660" cy="1714512"/>
          </a:xfrm>
          <a:prstGeom prst="roundRect">
            <a:avLst>
              <a:gd name="adj" fmla="val 16667"/>
            </a:avLst>
          </a:prstGeom>
          <a:solidFill>
            <a:srgbClr val="DCE6F2"/>
          </a:solidFill>
          <a:ln>
            <a:noFill/>
          </a:ln>
        </p:spPr>
        <p:style>
          <a:lnRef idx="1">
            <a:schemeClr val="accent2"/>
          </a:lnRef>
          <a:fillRef idx="2">
            <a:schemeClr val="accent2"/>
          </a:fillRef>
          <a:effectRef idx="1">
            <a:schemeClr val="accent2"/>
          </a:effectRef>
          <a:fontRef idx="minor">
            <a:schemeClr val="dk1"/>
          </a:fontRef>
        </p:style>
        <p:txBody>
          <a:bodyPr/>
          <a:lstStyle/>
          <a:p>
            <a:pPr>
              <a:lnSpc>
                <a:spcPct val="120000"/>
              </a:lnSpc>
              <a:defRPr/>
            </a:pP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   在 </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 CS6</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软件版本中，也可以选择“窗口”</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工具栏”</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控制器”，将出现一个控制器面板，其中包含了播放和倒转的按钮。</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45057" name="Picture 1"/>
          <p:cNvPicPr>
            <a:picLocks noChangeAspect="1" noChangeArrowheads="1"/>
          </p:cNvPicPr>
          <p:nvPr/>
        </p:nvPicPr>
        <p:blipFill>
          <a:blip r:embed="rId1" cstate="print"/>
          <a:srcRect/>
          <a:stretch>
            <a:fillRect/>
          </a:stretch>
        </p:blipFill>
        <p:spPr bwMode="auto">
          <a:xfrm>
            <a:off x="500034" y="2857496"/>
            <a:ext cx="8154621" cy="1071570"/>
          </a:xfrm>
          <a:prstGeom prst="rect">
            <a:avLst/>
          </a:prstGeom>
          <a:noFill/>
          <a:ln w="9525">
            <a:noFill/>
            <a:miter lim="800000"/>
            <a:headEnd/>
            <a:tailEnd/>
          </a:ln>
        </p:spPr>
      </p:pic>
      <p:pic>
        <p:nvPicPr>
          <p:cNvPr id="45058" name="Picture 2"/>
          <p:cNvPicPr>
            <a:picLocks noChangeAspect="1" noChangeArrowheads="1"/>
          </p:cNvPicPr>
          <p:nvPr/>
        </p:nvPicPr>
        <p:blipFill>
          <a:blip r:embed="rId2" cstate="print"/>
          <a:srcRect/>
          <a:stretch>
            <a:fillRect/>
          </a:stretch>
        </p:blipFill>
        <p:spPr bwMode="auto">
          <a:xfrm>
            <a:off x="571472" y="4214818"/>
            <a:ext cx="276225" cy="276225"/>
          </a:xfrm>
          <a:prstGeom prst="rect">
            <a:avLst/>
          </a:prstGeom>
          <a:noFill/>
          <a:ln w="9525">
            <a:noFill/>
            <a:miter lim="800000"/>
            <a:headEnd/>
            <a:tailEnd/>
          </a:ln>
        </p:spPr>
      </p:pic>
      <p:pic>
        <p:nvPicPr>
          <p:cNvPr id="45059" name="图片 40"/>
          <p:cNvPicPr>
            <a:picLocks noChangeAspect="1" noChangeArrowheads="1"/>
          </p:cNvPicPr>
          <p:nvPr/>
        </p:nvPicPr>
        <p:blipFill>
          <a:blip r:embed="rId3" cstate="print"/>
          <a:srcRect/>
          <a:stretch>
            <a:fillRect/>
          </a:stretch>
        </p:blipFill>
        <p:spPr bwMode="auto">
          <a:xfrm>
            <a:off x="6286512" y="4357694"/>
            <a:ext cx="1857388" cy="857725"/>
          </a:xfrm>
          <a:prstGeom prst="rect">
            <a:avLst/>
          </a:prstGeom>
          <a:noFill/>
          <a:ln w="9525">
            <a:noFill/>
            <a:miter lim="800000"/>
            <a:headEnd/>
            <a:tailEnd/>
          </a:ln>
        </p:spPr>
      </p:pic>
      <p:sp>
        <p:nvSpPr>
          <p:cNvPr id="12" name="AutoShape 12"/>
          <p:cNvSpPr>
            <a:spLocks noChangeArrowheads="1"/>
          </p:cNvSpPr>
          <p:nvPr/>
        </p:nvSpPr>
        <p:spPr bwMode="auto">
          <a:xfrm flipV="1">
            <a:off x="5429256" y="4071942"/>
            <a:ext cx="868363" cy="252412"/>
          </a:xfrm>
          <a:prstGeom prst="curvedUpArrow">
            <a:avLst>
              <a:gd name="adj1" fmla="val 75001"/>
              <a:gd name="adj2" fmla="val 149986"/>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spTree>
    <p:custDataLst>
      <p:tags r:id="rId4"/>
    </p:custData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771775" y="44450"/>
            <a:ext cx="2443167" cy="461665"/>
          </a:xfrm>
          <a:prstGeom prst="rect">
            <a:avLst/>
          </a:prstGeom>
          <a:noFill/>
        </p:spPr>
        <p:txBody>
          <a:bodyPr wrap="square">
            <a:spAutoFit/>
          </a:bodyPr>
          <a:lstStyle/>
          <a:p>
            <a:pPr algn="ctr">
              <a:defRPr/>
            </a:pPr>
            <a:r>
              <a:rPr lang="en-US" altLang="zh-CN" sz="2400" dirty="0">
                <a:solidFill>
                  <a:schemeClr val="accent1">
                    <a:lumMod val="50000"/>
                  </a:schemeClr>
                </a:solidFill>
              </a:rPr>
              <a:t>4.7  </a:t>
            </a:r>
            <a:r>
              <a:rPr lang="zh-CN" altLang="en-US" sz="2400" dirty="0">
                <a:solidFill>
                  <a:schemeClr val="accent1">
                    <a:lumMod val="50000"/>
                  </a:schemeClr>
                </a:solidFill>
              </a:rPr>
              <a:t>动画预览</a:t>
            </a:r>
            <a:endParaRPr lang="zh-CN" altLang="en-US" sz="2400" dirty="0">
              <a:solidFill>
                <a:schemeClr val="accent1">
                  <a:lumMod val="50000"/>
                </a:schemeClr>
              </a:solidFill>
            </a:endParaRPr>
          </a:p>
        </p:txBody>
      </p:sp>
      <p:sp>
        <p:nvSpPr>
          <p:cNvPr id="19" name="圆角矩形 18"/>
          <p:cNvSpPr>
            <a:spLocks noChangeArrowheads="1"/>
          </p:cNvSpPr>
          <p:nvPr/>
        </p:nvSpPr>
        <p:spPr bwMode="auto">
          <a:xfrm>
            <a:off x="214282" y="642918"/>
            <a:ext cx="8715436" cy="2428892"/>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2.</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通过选择“控制”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测试影片”</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Animate</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中”，或者使用快捷键</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Ctrl+Enter</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进行动画预览，</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将导出一个</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SWF</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文件，存储在与</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文件相同的位置。该</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SWF</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文件是将嵌入在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HTML</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页面中的经过压缩的、最终的</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媒体。</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将自动创建一个与“舞台”尺寸完全相同的新窗口，在此新窗口中显示</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SWF</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文件并播放动画。要退出“测试影片“模式，直接单击“关闭窗口”按钮。</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13" name="圆角矩形 12"/>
          <p:cNvSpPr>
            <a:spLocks noChangeArrowheads="1"/>
          </p:cNvSpPr>
          <p:nvPr/>
        </p:nvSpPr>
        <p:spPr bwMode="auto">
          <a:xfrm>
            <a:off x="357158" y="3643314"/>
            <a:ext cx="5000660" cy="1428760"/>
          </a:xfrm>
          <a:prstGeom prst="roundRect">
            <a:avLst>
              <a:gd name="adj" fmla="val 16667"/>
            </a:avLst>
          </a:prstGeom>
          <a:solidFill>
            <a:srgbClr val="DCE6F2"/>
          </a:solidFill>
          <a:ln>
            <a:noFill/>
          </a:ln>
        </p:spPr>
        <p:style>
          <a:lnRef idx="1">
            <a:schemeClr val="accent2"/>
          </a:lnRef>
          <a:fillRef idx="2">
            <a:schemeClr val="accent2"/>
          </a:fillRef>
          <a:effectRef idx="1">
            <a:schemeClr val="accent2"/>
          </a:effectRef>
          <a:fontRef idx="minor">
            <a:schemeClr val="dk1"/>
          </a:fontRef>
        </p:style>
        <p:txBody>
          <a:bodyPr/>
          <a:lstStyle/>
          <a:p>
            <a:pPr>
              <a:lnSpc>
                <a:spcPct val="120000"/>
              </a:lnSpc>
              <a:defRPr/>
            </a:pP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    在 </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 CS6</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和</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 CC 2015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软件版本中，</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SWF</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文件将在“控制”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测试影片”</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 Professional</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中”。 </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98306" name="Picture 2"/>
          <p:cNvPicPr>
            <a:picLocks noChangeAspect="1" noChangeArrowheads="1"/>
          </p:cNvPicPr>
          <p:nvPr/>
        </p:nvPicPr>
        <p:blipFill>
          <a:blip r:embed="rId1" cstate="print"/>
          <a:srcRect/>
          <a:stretch>
            <a:fillRect/>
          </a:stretch>
        </p:blipFill>
        <p:spPr bwMode="auto">
          <a:xfrm>
            <a:off x="5429256" y="3061838"/>
            <a:ext cx="3714744" cy="3011168"/>
          </a:xfrm>
          <a:prstGeom prst="rect">
            <a:avLst/>
          </a:prstGeom>
          <a:noFill/>
          <a:ln w="9525">
            <a:noFill/>
            <a:miter lim="800000"/>
            <a:headEnd/>
            <a:tailEnd/>
          </a:ln>
        </p:spPr>
      </p:pic>
      <p:pic>
        <p:nvPicPr>
          <p:cNvPr id="98307" name="Picture 3"/>
          <p:cNvPicPr>
            <a:picLocks noChangeAspect="1" noChangeArrowheads="1"/>
          </p:cNvPicPr>
          <p:nvPr/>
        </p:nvPicPr>
        <p:blipFill>
          <a:blip r:embed="rId2" cstate="print"/>
          <a:srcRect/>
          <a:stretch>
            <a:fillRect/>
          </a:stretch>
        </p:blipFill>
        <p:spPr bwMode="auto">
          <a:xfrm>
            <a:off x="500034" y="3786190"/>
            <a:ext cx="276225" cy="276225"/>
          </a:xfrm>
          <a:prstGeom prst="rect">
            <a:avLst/>
          </a:prstGeom>
          <a:noFill/>
          <a:ln w="9525">
            <a:noFill/>
            <a:miter lim="800000"/>
            <a:headEnd/>
            <a:tailEnd/>
          </a:ln>
        </p:spPr>
      </p:pic>
      <p:pic>
        <p:nvPicPr>
          <p:cNvPr id="98308" name="Picture 4"/>
          <p:cNvPicPr>
            <a:picLocks noChangeAspect="1" noChangeArrowheads="1"/>
          </p:cNvPicPr>
          <p:nvPr/>
        </p:nvPicPr>
        <p:blipFill>
          <a:blip r:embed="rId3" cstate="print"/>
          <a:srcRect/>
          <a:stretch>
            <a:fillRect/>
          </a:stretch>
        </p:blipFill>
        <p:spPr bwMode="auto">
          <a:xfrm>
            <a:off x="785786" y="3786190"/>
            <a:ext cx="263525" cy="263525"/>
          </a:xfrm>
          <a:prstGeom prst="rect">
            <a:avLst/>
          </a:prstGeom>
          <a:noFill/>
          <a:ln w="9525">
            <a:noFill/>
            <a:miter lim="800000"/>
            <a:headEnd/>
            <a:tailEnd/>
          </a:ln>
        </p:spPr>
      </p:pic>
    </p:spTree>
    <p:custDataLst>
      <p:tags r:id="rId4"/>
    </p:custData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圆角矩形 6"/>
          <p:cNvSpPr>
            <a:spLocks noChangeArrowheads="1"/>
          </p:cNvSpPr>
          <p:nvPr/>
        </p:nvSpPr>
        <p:spPr bwMode="auto">
          <a:xfrm>
            <a:off x="250825" y="1557338"/>
            <a:ext cx="8677275" cy="2879725"/>
          </a:xfrm>
          <a:prstGeom prst="roundRect">
            <a:avLst>
              <a:gd name="adj" fmla="val 16667"/>
            </a:avLst>
          </a:prstGeom>
          <a:solidFill>
            <a:schemeClr val="accent1">
              <a:lumMod val="20000"/>
              <a:lumOff val="80000"/>
            </a:schemeClr>
          </a:solidFill>
          <a:ln>
            <a:noFill/>
          </a:ln>
        </p:spPr>
        <p:txBody>
          <a:bodyPr/>
          <a:lstStyle/>
          <a:p>
            <a:pPr lvl="0">
              <a:lnSpc>
                <a:spcPct val="120000"/>
              </a:lnSpc>
              <a:defRPr/>
            </a:pP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1.</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右键单击“</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Lesson04/</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/Complete</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”文件夹的“</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04</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complete</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CC 2017</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err="1">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swf</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04</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complete</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CC 2015</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err="1">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swf</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04</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complete</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CS6</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err="1">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swf</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文件，在打开方式中选择已安装的</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Adobe Flash Player</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播放器对“</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04</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complete</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CC 2017</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err="1">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swf</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04</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complete</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CC 2015</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err="1">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swf</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04</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complete</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CS6</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err="1">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swf</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动画进行播放，该动画是用于描述诗人赏景吟诗的场景。</a:t>
            </a:r>
            <a:endPar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endParaRPr>
          </a:p>
          <a:p>
            <a:pPr>
              <a:lnSpc>
                <a:spcPct val="120000"/>
              </a:lnSpc>
              <a:defRPr/>
            </a:pP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2.</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关闭</a:t>
            </a:r>
            <a:r>
              <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Adobe Flash Player</a:t>
            </a:r>
            <a:r>
              <a:rPr lang="zh-CN" altLang="en-US"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rPr>
              <a:t>播放器。</a:t>
            </a:r>
            <a:endParaRPr lang="en-US" altLang="zh-CN" sz="2000" dirty="0">
              <a:solidFill>
                <a:schemeClr val="accent1">
                  <a:lumMod val="50000"/>
                </a:schemeClr>
              </a:solidFill>
              <a:latin typeface="黑体" panose="02010609060101010101" pitchFamily="49" charset="-122"/>
              <a:ea typeface="黑体" panose="02010609060101010101" pitchFamily="49" charset="-122"/>
              <a:sym typeface="黑体" panose="02010609060101010101" pitchFamily="49" charset="-122"/>
            </a:endParaRPr>
          </a:p>
          <a:p>
            <a:pPr>
              <a:lnSpc>
                <a:spcPct val="120000"/>
              </a:lnSpc>
              <a:defRPr/>
            </a:pPr>
            <a:endParaRPr 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3" name="TextBox 2"/>
          <p:cNvSpPr txBox="1"/>
          <p:nvPr/>
        </p:nvSpPr>
        <p:spPr>
          <a:xfrm>
            <a:off x="2636838" y="44450"/>
            <a:ext cx="2727029" cy="461665"/>
          </a:xfrm>
          <a:prstGeom prst="rect">
            <a:avLst/>
          </a:prstGeom>
          <a:noFill/>
        </p:spPr>
        <p:txBody>
          <a:bodyPr wrap="none">
            <a:spAutoFit/>
          </a:bodyPr>
          <a:lstStyle/>
          <a:p>
            <a:pPr>
              <a:defRPr/>
            </a:pPr>
            <a:r>
              <a:rPr lang="en-US" altLang="zh-CN" sz="2400" dirty="0">
                <a:solidFill>
                  <a:schemeClr val="accent1">
                    <a:lumMod val="50000"/>
                  </a:schemeClr>
                </a:solidFill>
              </a:rPr>
              <a:t>4.1</a:t>
            </a:r>
            <a:r>
              <a:rPr lang="zh-CN" altLang="en-US" sz="2400" dirty="0">
                <a:solidFill>
                  <a:schemeClr val="accent1">
                    <a:lumMod val="50000"/>
                  </a:schemeClr>
                </a:solidFill>
              </a:rPr>
              <a:t>预览完成的案例</a:t>
            </a:r>
            <a:endParaRPr lang="zh-CN" altLang="en-US" sz="2400" dirty="0">
              <a:solidFill>
                <a:schemeClr val="accent1">
                  <a:lumMod val="50000"/>
                </a:schemeClr>
              </a:solidFill>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771775" y="44450"/>
            <a:ext cx="2443167" cy="461665"/>
          </a:xfrm>
          <a:prstGeom prst="rect">
            <a:avLst/>
          </a:prstGeom>
          <a:noFill/>
        </p:spPr>
        <p:txBody>
          <a:bodyPr wrap="square">
            <a:spAutoFit/>
          </a:bodyPr>
          <a:lstStyle/>
          <a:p>
            <a:pPr algn="ctr">
              <a:defRPr/>
            </a:pPr>
            <a:r>
              <a:rPr lang="en-US" altLang="zh-CN" sz="2400" dirty="0">
                <a:solidFill>
                  <a:schemeClr val="accent1">
                    <a:lumMod val="50000"/>
                  </a:schemeClr>
                </a:solidFill>
              </a:rPr>
              <a:t>4.7  </a:t>
            </a:r>
            <a:r>
              <a:rPr lang="zh-CN" altLang="en-US" sz="2400" dirty="0">
                <a:solidFill>
                  <a:schemeClr val="accent1">
                    <a:lumMod val="50000"/>
                  </a:schemeClr>
                </a:solidFill>
              </a:rPr>
              <a:t>动画预览</a:t>
            </a:r>
            <a:endParaRPr lang="zh-CN" altLang="en-US" sz="2400" dirty="0">
              <a:solidFill>
                <a:schemeClr val="accent1">
                  <a:lumMod val="50000"/>
                </a:schemeClr>
              </a:solidFill>
            </a:endParaRPr>
          </a:p>
        </p:txBody>
      </p:sp>
      <p:sp>
        <p:nvSpPr>
          <p:cNvPr id="19" name="圆角矩形 18"/>
          <p:cNvSpPr>
            <a:spLocks noChangeArrowheads="1"/>
          </p:cNvSpPr>
          <p:nvPr/>
        </p:nvSpPr>
        <p:spPr bwMode="auto">
          <a:xfrm>
            <a:off x="213995" y="714375"/>
            <a:ext cx="8715375" cy="1149350"/>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通过选择“调试”</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调试影片”</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Animate</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中”进行影片调试，此时也会将会弹出</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SWF</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文件窗口，并且</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Animate</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操作页面将更改为调试状态。</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13" name="圆角矩形 12"/>
          <p:cNvSpPr>
            <a:spLocks noChangeArrowheads="1"/>
          </p:cNvSpPr>
          <p:nvPr/>
        </p:nvSpPr>
        <p:spPr bwMode="auto">
          <a:xfrm>
            <a:off x="285720" y="2071678"/>
            <a:ext cx="3000396" cy="3429024"/>
          </a:xfrm>
          <a:prstGeom prst="roundRect">
            <a:avLst>
              <a:gd name="adj" fmla="val 16667"/>
            </a:avLst>
          </a:prstGeom>
          <a:solidFill>
            <a:srgbClr val="DCE6F2"/>
          </a:solidFill>
          <a:ln>
            <a:noFill/>
          </a:ln>
        </p:spPr>
        <p:style>
          <a:lnRef idx="1">
            <a:schemeClr val="accent2"/>
          </a:lnRef>
          <a:fillRef idx="2">
            <a:schemeClr val="accent2"/>
          </a:fillRef>
          <a:effectRef idx="1">
            <a:schemeClr val="accent2"/>
          </a:effectRef>
          <a:fontRef idx="minor">
            <a:schemeClr val="dk1"/>
          </a:fontRef>
        </p:style>
        <p:txBody>
          <a:bodyPr/>
          <a:lstStyle/>
          <a:p>
            <a:pPr>
              <a:lnSpc>
                <a:spcPct val="120000"/>
              </a:lnSpc>
              <a:defRPr/>
            </a:pP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     在 </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 CS6</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和</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 CC 2015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软件版本中，</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SWF</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文件将在“调试”</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调试影片”</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 Professional</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中”。</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99330" name="Picture 2"/>
          <p:cNvPicPr>
            <a:picLocks noChangeAspect="1" noChangeArrowheads="1"/>
          </p:cNvPicPr>
          <p:nvPr/>
        </p:nvPicPr>
        <p:blipFill>
          <a:blip r:embed="rId1" cstate="print"/>
          <a:srcRect/>
          <a:stretch>
            <a:fillRect/>
          </a:stretch>
        </p:blipFill>
        <p:spPr bwMode="auto">
          <a:xfrm>
            <a:off x="3428993" y="2071678"/>
            <a:ext cx="5500726" cy="3437954"/>
          </a:xfrm>
          <a:prstGeom prst="rect">
            <a:avLst/>
          </a:prstGeom>
          <a:noFill/>
          <a:ln w="9525">
            <a:noFill/>
            <a:miter lim="800000"/>
            <a:headEnd/>
            <a:tailEnd/>
          </a:ln>
        </p:spPr>
      </p:pic>
      <p:pic>
        <p:nvPicPr>
          <p:cNvPr id="99331" name="Picture 3"/>
          <p:cNvPicPr>
            <a:picLocks noChangeAspect="1" noChangeArrowheads="1"/>
          </p:cNvPicPr>
          <p:nvPr/>
        </p:nvPicPr>
        <p:blipFill>
          <a:blip r:embed="rId2" cstate="print"/>
          <a:srcRect/>
          <a:stretch>
            <a:fillRect/>
          </a:stretch>
        </p:blipFill>
        <p:spPr bwMode="auto">
          <a:xfrm>
            <a:off x="500034" y="2285992"/>
            <a:ext cx="276225" cy="276225"/>
          </a:xfrm>
          <a:prstGeom prst="rect">
            <a:avLst/>
          </a:prstGeom>
          <a:noFill/>
          <a:ln w="9525">
            <a:noFill/>
            <a:miter lim="800000"/>
            <a:headEnd/>
            <a:tailEnd/>
          </a:ln>
        </p:spPr>
      </p:pic>
      <p:pic>
        <p:nvPicPr>
          <p:cNvPr id="99332" name="Picture 4"/>
          <p:cNvPicPr>
            <a:picLocks noChangeAspect="1" noChangeArrowheads="1"/>
          </p:cNvPicPr>
          <p:nvPr/>
        </p:nvPicPr>
        <p:blipFill>
          <a:blip r:embed="rId3" cstate="print"/>
          <a:srcRect/>
          <a:stretch>
            <a:fillRect/>
          </a:stretch>
        </p:blipFill>
        <p:spPr bwMode="auto">
          <a:xfrm>
            <a:off x="785786" y="2285992"/>
            <a:ext cx="263525" cy="263525"/>
          </a:xfrm>
          <a:prstGeom prst="rect">
            <a:avLst/>
          </a:prstGeom>
          <a:noFill/>
          <a:ln w="9525">
            <a:noFill/>
            <a:miter lim="800000"/>
            <a:headEnd/>
            <a:tailEnd/>
          </a:ln>
        </p:spPr>
      </p:pic>
    </p:spTree>
    <p:custDataLst>
      <p:tags r:id="rId4"/>
    </p:custData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Group 3"/>
          <p:cNvGrpSpPr/>
          <p:nvPr/>
        </p:nvGrpSpPr>
        <p:grpSpPr bwMode="auto">
          <a:xfrm>
            <a:off x="252413" y="690563"/>
            <a:ext cx="8570912" cy="5114925"/>
            <a:chOff x="-113" y="-2"/>
            <a:chExt cx="13499" cy="8053"/>
          </a:xfrm>
        </p:grpSpPr>
        <p:sp>
          <p:nvSpPr>
            <p:cNvPr id="5" name="AutoShape 4"/>
            <p:cNvSpPr>
              <a:spLocks noChangeArrowheads="1"/>
            </p:cNvSpPr>
            <p:nvPr/>
          </p:nvSpPr>
          <p:spPr bwMode="auto">
            <a:xfrm rot="16200000">
              <a:off x="-1754" y="1869"/>
              <a:ext cx="8051" cy="4313"/>
            </a:xfrm>
            <a:prstGeom prst="flowChartManualOperation">
              <a:avLst/>
            </a:prstGeom>
            <a:solidFill>
              <a:schemeClr val="accent5">
                <a:lumMod val="20000"/>
                <a:lumOff val="80000"/>
              </a:schemeClr>
            </a:solidFill>
            <a:ln w="12700" cap="flat" cmpd="sng">
              <a:solidFill>
                <a:srgbClr val="EAF5FC"/>
              </a:solidFill>
              <a:miter lim="800000"/>
            </a:ln>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6" name="AutoShape 5"/>
            <p:cNvSpPr>
              <a:spLocks noChangeArrowheads="1"/>
            </p:cNvSpPr>
            <p:nvPr/>
          </p:nvSpPr>
          <p:spPr bwMode="auto">
            <a:xfrm rot="5400000">
              <a:off x="7198" y="1868"/>
              <a:ext cx="8053" cy="4313"/>
            </a:xfrm>
            <a:prstGeom prst="flowChartManualOperation">
              <a:avLst/>
            </a:prstGeom>
            <a:solidFill>
              <a:schemeClr val="accent5">
                <a:lumMod val="20000"/>
                <a:lumOff val="80000"/>
              </a:schemeClr>
            </a:solidFill>
            <a:ln w="12700" cap="flat" cmpd="sng">
              <a:solidFill>
                <a:srgbClr val="EAF5FC"/>
              </a:solidFill>
              <a:miter lim="800000"/>
            </a:ln>
          </p:spPr>
          <p:txBody>
            <a:bodyPr/>
            <a:lstStyle/>
            <a:p>
              <a:pPr>
                <a:buFont typeface="Arial" panose="020B0604020202020204" pitchFamily="34" charset="0"/>
                <a:buNone/>
                <a:defRPr/>
              </a:pPr>
              <a:endParaRPr lang="zh-CN" altLang="en-US">
                <a:latin typeface="Arial" panose="020B0604020202020204" pitchFamily="34" charset="0"/>
                <a:ea typeface="宋体" panose="02010600030101010101" pitchFamily="2" charset="-122"/>
              </a:endParaRPr>
            </a:p>
          </p:txBody>
        </p:sp>
        <p:sp>
          <p:nvSpPr>
            <p:cNvPr id="67591" name="Rectangle 6"/>
            <p:cNvSpPr>
              <a:spLocks noChangeArrowheads="1"/>
            </p:cNvSpPr>
            <p:nvPr/>
          </p:nvSpPr>
          <p:spPr bwMode="auto">
            <a:xfrm>
              <a:off x="-113" y="1135"/>
              <a:ext cx="5103" cy="5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3200" tIns="0" rIns="203200" bIns="0"/>
            <a:lstStyle>
              <a:lvl1pPr eaLnBrk="0" hangingPunct="0">
                <a:defRPr>
                  <a:solidFill>
                    <a:schemeClr val="tx1"/>
                  </a:solidFill>
                  <a:latin typeface="Calibri" panose="020F0502020204030204" pitchFamily="34" charset="0"/>
                  <a:ea typeface="宋体" panose="02010600030101010101" pitchFamily="2" charset="-122"/>
                </a:defRPr>
              </a:lvl1pPr>
              <a:lvl2pPr marL="2857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Aft>
                  <a:spcPct val="35000"/>
                </a:spcAft>
                <a:defRPr/>
              </a:pPr>
              <a:endParaRPr lang="zh-CN" altLang="en-US" sz="2000" b="1" dirty="0">
                <a:solidFill>
                  <a:srgbClr val="0D81E1"/>
                </a:solidFill>
              </a:endParaRPr>
            </a:p>
            <a:p>
              <a:pPr lvl="1" eaLnBrk="1" hangingPunct="1">
                <a:lnSpc>
                  <a:spcPct val="90000"/>
                </a:lnSpc>
                <a:spcAft>
                  <a:spcPct val="15000"/>
                </a:spcAft>
                <a:buFont typeface="Arial" panose="020B0604020202020204" pitchFamily="34" charset="0"/>
                <a:buChar char="•"/>
                <a:defRPr/>
              </a:pPr>
              <a:endParaRPr lang="en-US" altLang="zh-CN" sz="2000" b="1" dirty="0">
                <a:solidFill>
                  <a:srgbClr val="0D81E1"/>
                </a:solidFill>
              </a:endParaRPr>
            </a:p>
            <a:p>
              <a:pPr lvl="1" eaLnBrk="1" hangingPunct="1">
                <a:lnSpc>
                  <a:spcPct val="90000"/>
                </a:lnSpc>
                <a:spcAft>
                  <a:spcPct val="15000"/>
                </a:spcAft>
                <a:buFont typeface="Arial" panose="020B0604020202020204" pitchFamily="34" charset="0"/>
                <a:buChar char="•"/>
                <a:defRPr/>
              </a:pPr>
              <a:r>
                <a:rPr lang="zh-CN" altLang="en-US" sz="2000" b="1" dirty="0">
                  <a:solidFill>
                    <a:srgbClr val="0D81E1"/>
                  </a:solidFill>
                </a:rPr>
                <a:t>补间动画和传统动画</a:t>
              </a:r>
              <a:endParaRPr lang="en-US" altLang="zh-CN" sz="2000" b="1" dirty="0">
                <a:solidFill>
                  <a:srgbClr val="0D81E1"/>
                </a:solidFill>
              </a:endParaRPr>
            </a:p>
            <a:p>
              <a:pPr marL="0" lvl="1" indent="0" eaLnBrk="1" hangingPunct="1">
                <a:lnSpc>
                  <a:spcPct val="90000"/>
                </a:lnSpc>
                <a:spcAft>
                  <a:spcPct val="15000"/>
                </a:spcAft>
                <a:defRPr/>
              </a:pPr>
              <a:endParaRPr lang="en-US" altLang="zh-CN" sz="2000" b="1" dirty="0">
                <a:solidFill>
                  <a:srgbClr val="0D81E1"/>
                </a:solidFill>
              </a:endParaRPr>
            </a:p>
            <a:p>
              <a:pPr lvl="1" eaLnBrk="1" hangingPunct="1">
                <a:lnSpc>
                  <a:spcPct val="90000"/>
                </a:lnSpc>
                <a:spcAft>
                  <a:spcPct val="15000"/>
                </a:spcAft>
                <a:buFont typeface="Arial" panose="020B0604020202020204" pitchFamily="34" charset="0"/>
                <a:buChar char="•"/>
                <a:defRPr/>
              </a:pPr>
              <a:r>
                <a:rPr lang="zh-CN" altLang="en-US" sz="2000" b="1" dirty="0">
                  <a:solidFill>
                    <a:srgbClr val="0D81E1"/>
                  </a:solidFill>
                </a:rPr>
                <a:t>遮罩层与遮罩动画</a:t>
              </a:r>
              <a:endParaRPr lang="en-US" altLang="zh-CN" sz="2000" b="1" dirty="0">
                <a:solidFill>
                  <a:srgbClr val="0D81E1"/>
                </a:solidFill>
              </a:endParaRPr>
            </a:p>
            <a:p>
              <a:pPr marL="0" lvl="1" indent="0" eaLnBrk="1" hangingPunct="1">
                <a:lnSpc>
                  <a:spcPct val="90000"/>
                </a:lnSpc>
                <a:spcAft>
                  <a:spcPct val="15000"/>
                </a:spcAft>
                <a:defRPr/>
              </a:pPr>
              <a:endParaRPr lang="en-US" altLang="zh-CN" sz="2000" b="1" dirty="0">
                <a:solidFill>
                  <a:srgbClr val="0D81E1"/>
                </a:solidFill>
              </a:endParaRPr>
            </a:p>
            <a:p>
              <a:pPr lvl="1" eaLnBrk="1" hangingPunct="1">
                <a:lnSpc>
                  <a:spcPct val="90000"/>
                </a:lnSpc>
                <a:spcAft>
                  <a:spcPct val="15000"/>
                </a:spcAft>
                <a:buFont typeface="Arial" panose="020B0604020202020204" pitchFamily="34" charset="0"/>
                <a:buChar char="•"/>
                <a:defRPr/>
              </a:pPr>
              <a:r>
                <a:rPr lang="zh-CN" altLang="en-US" sz="2000" b="1" dirty="0">
                  <a:solidFill>
                    <a:srgbClr val="0D81E1"/>
                  </a:solidFill>
                </a:rPr>
                <a:t>制作动画特效</a:t>
              </a:r>
              <a:endParaRPr lang="en-US" altLang="zh-CN" sz="2000" b="1" dirty="0">
                <a:solidFill>
                  <a:srgbClr val="0D81E1"/>
                </a:solidFill>
              </a:endParaRPr>
            </a:p>
            <a:p>
              <a:pPr marL="0" lvl="1" indent="0" eaLnBrk="1" hangingPunct="1">
                <a:lnSpc>
                  <a:spcPct val="90000"/>
                </a:lnSpc>
                <a:spcAft>
                  <a:spcPct val="15000"/>
                </a:spcAft>
                <a:defRPr/>
              </a:pPr>
              <a:endParaRPr lang="en-US" altLang="zh-CN" sz="2000" b="1" dirty="0">
                <a:solidFill>
                  <a:srgbClr val="0D81E1"/>
                </a:solidFill>
              </a:endParaRPr>
            </a:p>
            <a:p>
              <a:pPr lvl="1" eaLnBrk="1" hangingPunct="1">
                <a:lnSpc>
                  <a:spcPct val="90000"/>
                </a:lnSpc>
                <a:spcAft>
                  <a:spcPct val="15000"/>
                </a:spcAft>
                <a:buFont typeface="Arial" panose="020B0604020202020204" pitchFamily="34" charset="0"/>
                <a:buChar char="•"/>
                <a:defRPr/>
              </a:pPr>
              <a:r>
                <a:rPr lang="zh-CN" altLang="en-US" sz="2000" b="1" dirty="0">
                  <a:solidFill>
                    <a:srgbClr val="0D81E1"/>
                  </a:solidFill>
                </a:rPr>
                <a:t>图层的合理运用</a:t>
              </a:r>
              <a:endParaRPr lang="en-US" altLang="zh-CN" sz="2000" b="1" dirty="0">
                <a:solidFill>
                  <a:srgbClr val="0D81E1"/>
                </a:solidFill>
              </a:endParaRPr>
            </a:p>
            <a:p>
              <a:pPr eaLnBrk="1" hangingPunct="1">
                <a:defRPr/>
              </a:pPr>
              <a:endParaRPr lang="en-US" altLang="zh-CN" sz="2000" b="1" dirty="0">
                <a:solidFill>
                  <a:srgbClr val="0D81E1"/>
                </a:solidFill>
              </a:endParaRPr>
            </a:p>
            <a:p>
              <a:pPr eaLnBrk="1" hangingPunct="1">
                <a:defRPr/>
              </a:pPr>
              <a:r>
                <a:rPr lang="zh-CN" altLang="zh-CN" sz="2000" b="1" dirty="0">
                  <a:solidFill>
                    <a:srgbClr val="0D81E1"/>
                  </a:solidFill>
                </a:rPr>
                <a:t>　　</a:t>
              </a:r>
              <a:endParaRPr lang="zh-CN" altLang="zh-CN" sz="2000" b="1" dirty="0">
                <a:solidFill>
                  <a:srgbClr val="0D81E1"/>
                </a:solidFill>
              </a:endParaRPr>
            </a:p>
            <a:p>
              <a:pPr lvl="1" eaLnBrk="1" hangingPunct="1">
                <a:lnSpc>
                  <a:spcPct val="90000"/>
                </a:lnSpc>
                <a:spcAft>
                  <a:spcPct val="15000"/>
                </a:spcAft>
                <a:buFont typeface="Arial" panose="020B0604020202020204" pitchFamily="34" charset="0"/>
                <a:buChar char="•"/>
                <a:defRPr/>
              </a:pPr>
              <a:endParaRPr lang="en-US" altLang="zh-CN" sz="2000" b="1" dirty="0">
                <a:solidFill>
                  <a:srgbClr val="0D81E1"/>
                </a:solidFill>
              </a:endParaRPr>
            </a:p>
            <a:p>
              <a:pPr lvl="1" eaLnBrk="1" hangingPunct="1">
                <a:lnSpc>
                  <a:spcPct val="90000"/>
                </a:lnSpc>
                <a:spcAft>
                  <a:spcPct val="15000"/>
                </a:spcAft>
                <a:buFont typeface="Arial" panose="020B0604020202020204" pitchFamily="34" charset="0"/>
                <a:buChar char="•"/>
                <a:defRPr/>
              </a:pPr>
              <a:endParaRPr lang="zh-CN" altLang="en-US" sz="2000" b="1" dirty="0">
                <a:solidFill>
                  <a:srgbClr val="0D81E1"/>
                </a:solidFill>
              </a:endParaRPr>
            </a:p>
          </p:txBody>
        </p:sp>
        <p:sp>
          <p:nvSpPr>
            <p:cNvPr id="49160" name="Rectangle 7"/>
            <p:cNvSpPr>
              <a:spLocks noChangeArrowheads="1"/>
            </p:cNvSpPr>
            <p:nvPr/>
          </p:nvSpPr>
          <p:spPr bwMode="auto">
            <a:xfrm>
              <a:off x="8845" y="1135"/>
              <a:ext cx="4541" cy="4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3200" tIns="0" rIns="203200" bIns="0"/>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rgbClr val="0D81E1"/>
                  </a:solidFill>
                </a:rPr>
                <a:t>   </a:t>
              </a:r>
              <a:endParaRPr lang="zh-CN" altLang="zh-CN" sz="2000" b="1" dirty="0">
                <a:solidFill>
                  <a:srgbClr val="0D81E1"/>
                </a:solidFill>
              </a:endParaRPr>
            </a:p>
            <a:p>
              <a:pPr eaLnBrk="1" hangingPunct="1"/>
              <a:endParaRPr lang="en-US" altLang="zh-CN" sz="2000" b="1" dirty="0">
                <a:solidFill>
                  <a:srgbClr val="0D81E1"/>
                </a:solidFill>
              </a:endParaRPr>
            </a:p>
            <a:p>
              <a:pPr eaLnBrk="1" hangingPunct="1">
                <a:buFont typeface="Arial" panose="020B0604020202020204" pitchFamily="34" charset="0"/>
                <a:buChar char="•"/>
              </a:pPr>
              <a:r>
                <a:rPr lang="zh-CN" altLang="en-US" sz="2000" b="1" dirty="0">
                  <a:solidFill>
                    <a:srgbClr val="0D81E1"/>
                  </a:solidFill>
                </a:rPr>
                <a:t>动画位置、缩放和旋转</a:t>
              </a:r>
              <a:r>
                <a:rPr lang="zh-CN" altLang="zh-CN" sz="2000" b="1" dirty="0">
                  <a:solidFill>
                    <a:srgbClr val="0D81E1"/>
                  </a:solidFill>
                </a:rPr>
                <a:t>　　</a:t>
              </a:r>
              <a:endParaRPr lang="zh-CN" altLang="zh-CN" sz="2000" b="1" dirty="0">
                <a:solidFill>
                  <a:srgbClr val="0D81E1"/>
                </a:solidFill>
              </a:endParaRPr>
            </a:p>
            <a:p>
              <a:pPr eaLnBrk="1" hangingPunct="1">
                <a:buFont typeface="Arial" panose="020B0604020202020204" pitchFamily="34" charset="0"/>
                <a:buChar char="•"/>
              </a:pPr>
              <a:endParaRPr lang="en-US" altLang="zh-CN" sz="2000" b="1" dirty="0">
                <a:solidFill>
                  <a:srgbClr val="0D81E1"/>
                </a:solidFill>
              </a:endParaRPr>
            </a:p>
            <a:p>
              <a:pPr eaLnBrk="1" hangingPunct="1">
                <a:lnSpc>
                  <a:spcPct val="90000"/>
                </a:lnSpc>
                <a:spcAft>
                  <a:spcPct val="35000"/>
                </a:spcAft>
                <a:buFont typeface="Arial" panose="020B0604020202020204" pitchFamily="34" charset="0"/>
                <a:buChar char="•"/>
              </a:pPr>
              <a:r>
                <a:rPr lang="en-US" altLang="zh-CN" sz="2000" b="1" dirty="0">
                  <a:solidFill>
                    <a:srgbClr val="0D81E1"/>
                  </a:solidFill>
                </a:rPr>
                <a:t>3D</a:t>
              </a:r>
              <a:r>
                <a:rPr lang="zh-CN" altLang="en-US" sz="2000" b="1" dirty="0">
                  <a:solidFill>
                    <a:srgbClr val="0D81E1"/>
                  </a:solidFill>
                </a:rPr>
                <a:t>旋转工具</a:t>
              </a:r>
              <a:endParaRPr lang="en-US" altLang="zh-CN" sz="2000" b="1" dirty="0">
                <a:solidFill>
                  <a:srgbClr val="0D81E1"/>
                </a:solidFill>
              </a:endParaRPr>
            </a:p>
            <a:p>
              <a:pPr eaLnBrk="1" hangingPunct="1">
                <a:lnSpc>
                  <a:spcPct val="90000"/>
                </a:lnSpc>
                <a:spcAft>
                  <a:spcPct val="35000"/>
                </a:spcAft>
              </a:pPr>
              <a:endParaRPr lang="en-US" altLang="zh-CN" sz="2000" b="1" dirty="0">
                <a:solidFill>
                  <a:srgbClr val="0D81E1"/>
                </a:solidFill>
              </a:endParaRPr>
            </a:p>
            <a:p>
              <a:pPr eaLnBrk="1" hangingPunct="1">
                <a:lnSpc>
                  <a:spcPct val="90000"/>
                </a:lnSpc>
                <a:spcAft>
                  <a:spcPct val="35000"/>
                </a:spcAft>
                <a:buFont typeface="Arial" panose="020B0604020202020204" pitchFamily="34" charset="0"/>
                <a:buChar char="•"/>
              </a:pPr>
              <a:r>
                <a:rPr lang="zh-CN" altLang="en-US" sz="2000" b="1" dirty="0">
                  <a:solidFill>
                    <a:srgbClr val="0D81E1"/>
                  </a:solidFill>
                </a:rPr>
                <a:t>动画透明度设置</a:t>
              </a:r>
              <a:endParaRPr lang="en-US" altLang="zh-CN" sz="2000" b="1" dirty="0">
                <a:solidFill>
                  <a:srgbClr val="0D81E1"/>
                </a:solidFill>
              </a:endParaRPr>
            </a:p>
            <a:p>
              <a:pPr eaLnBrk="1" hangingPunct="1">
                <a:lnSpc>
                  <a:spcPct val="90000"/>
                </a:lnSpc>
                <a:spcAft>
                  <a:spcPct val="35000"/>
                </a:spcAft>
              </a:pPr>
              <a:endParaRPr lang="en-US" altLang="zh-CN" sz="2000" b="1" dirty="0">
                <a:solidFill>
                  <a:srgbClr val="0D81E1"/>
                </a:solidFill>
              </a:endParaRPr>
            </a:p>
            <a:p>
              <a:pPr eaLnBrk="1" hangingPunct="1">
                <a:lnSpc>
                  <a:spcPct val="90000"/>
                </a:lnSpc>
                <a:spcAft>
                  <a:spcPct val="35000"/>
                </a:spcAft>
                <a:buFont typeface="Arial" panose="020B0604020202020204" pitchFamily="34" charset="0"/>
                <a:buChar char="•"/>
              </a:pPr>
              <a:r>
                <a:rPr lang="zh-CN" altLang="en-US" sz="2000" b="1" dirty="0">
                  <a:solidFill>
                    <a:srgbClr val="0D81E1"/>
                  </a:solidFill>
                </a:rPr>
                <a:t>元件的运动</a:t>
              </a:r>
              <a:endParaRPr lang="en-US" altLang="zh-CN" sz="2000" b="1" dirty="0">
                <a:solidFill>
                  <a:srgbClr val="0D81E1"/>
                </a:solidFill>
              </a:endParaRPr>
            </a:p>
          </p:txBody>
        </p:sp>
        <p:sp>
          <p:nvSpPr>
            <p:cNvPr id="67594" name="Rectangle 9"/>
            <p:cNvSpPr>
              <a:spLocks noChangeArrowheads="1"/>
            </p:cNvSpPr>
            <p:nvPr/>
          </p:nvSpPr>
          <p:spPr bwMode="auto">
            <a:xfrm>
              <a:off x="4535" y="1635"/>
              <a:ext cx="4313" cy="4829"/>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03200" tIns="0" rIns="203200" bIns="0"/>
            <a:lstStyle>
              <a:lvl1pPr eaLnBrk="0" hangingPunct="0">
                <a:defRPr>
                  <a:solidFill>
                    <a:schemeClr val="tx1"/>
                  </a:solidFill>
                  <a:latin typeface="Calibri" panose="020F0502020204030204" pitchFamily="34" charset="0"/>
                  <a:ea typeface="宋体" panose="02010600030101010101" pitchFamily="2" charset="-122"/>
                </a:defRPr>
              </a:lvl1pPr>
              <a:lvl2pPr marL="2857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 typeface="Arial" panose="020B0604020202020204" pitchFamily="34" charset="0"/>
                <a:buChar char="•"/>
                <a:defRPr/>
              </a:pPr>
              <a:r>
                <a:rPr lang="zh-CN" altLang="en-US" sz="2000" b="1" dirty="0">
                  <a:solidFill>
                    <a:srgbClr val="0D81E1"/>
                  </a:solidFill>
                </a:rPr>
                <a:t>动画的缓动</a:t>
              </a:r>
              <a:endParaRPr lang="en-US" altLang="zh-CN" sz="2000" b="1" dirty="0">
                <a:solidFill>
                  <a:srgbClr val="0D81E1"/>
                </a:solidFill>
              </a:endParaRPr>
            </a:p>
            <a:p>
              <a:pPr eaLnBrk="1" hangingPunct="1">
                <a:lnSpc>
                  <a:spcPct val="150000"/>
                </a:lnSpc>
                <a:buFont typeface="Arial" panose="020B0604020202020204" pitchFamily="34" charset="0"/>
                <a:buChar char="•"/>
                <a:defRPr/>
              </a:pPr>
              <a:r>
                <a:rPr lang="zh-CN" altLang="en-US" sz="2000" b="1" dirty="0">
                  <a:solidFill>
                    <a:srgbClr val="0D81E1"/>
                  </a:solidFill>
                </a:rPr>
                <a:t>逐帧与渐变动画</a:t>
              </a:r>
              <a:endParaRPr lang="en-US" altLang="zh-CN" sz="2000" b="1" dirty="0">
                <a:solidFill>
                  <a:srgbClr val="0D81E1"/>
                </a:solidFill>
              </a:endParaRPr>
            </a:p>
            <a:p>
              <a:pPr eaLnBrk="1" hangingPunct="1">
                <a:lnSpc>
                  <a:spcPct val="150000"/>
                </a:lnSpc>
                <a:buFont typeface="Arial" panose="020B0604020202020204" pitchFamily="34" charset="0"/>
                <a:buChar char="•"/>
                <a:defRPr/>
              </a:pPr>
              <a:r>
                <a:rPr lang="zh-CN" altLang="en-US" sz="2000" b="1" dirty="0">
                  <a:solidFill>
                    <a:srgbClr val="0D81E1"/>
                  </a:solidFill>
                </a:rPr>
                <a:t>帧的基本类型和基本操作</a:t>
              </a:r>
              <a:endParaRPr lang="en-US" altLang="zh-CN" sz="2000" b="1" dirty="0">
                <a:solidFill>
                  <a:srgbClr val="0D81E1"/>
                </a:solidFill>
              </a:endParaRPr>
            </a:p>
            <a:p>
              <a:pPr eaLnBrk="1" hangingPunct="1">
                <a:lnSpc>
                  <a:spcPct val="150000"/>
                </a:lnSpc>
                <a:buFont typeface="Arial" panose="020B0604020202020204" pitchFamily="34" charset="0"/>
                <a:buChar char="•"/>
                <a:defRPr/>
              </a:pPr>
              <a:r>
                <a:rPr lang="zh-CN" altLang="en-US" sz="2000" b="1" dirty="0">
                  <a:solidFill>
                    <a:srgbClr val="0D81E1"/>
                  </a:solidFill>
                </a:rPr>
                <a:t>形状提示的使用和运用</a:t>
              </a:r>
              <a:endParaRPr lang="zh-CN" altLang="en-US" sz="2000" b="1" dirty="0">
                <a:solidFill>
                  <a:srgbClr val="0D81E1"/>
                </a:solidFill>
              </a:endParaRPr>
            </a:p>
          </p:txBody>
        </p:sp>
      </p:grpSp>
      <p:sp>
        <p:nvSpPr>
          <p:cNvPr id="49155" name="矩形 11"/>
          <p:cNvSpPr>
            <a:spLocks noChangeArrowheads="1"/>
          </p:cNvSpPr>
          <p:nvPr/>
        </p:nvSpPr>
        <p:spPr bwMode="auto">
          <a:xfrm>
            <a:off x="-3276600" y="763588"/>
            <a:ext cx="4572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a:solidFill>
                  <a:schemeClr val="bg1"/>
                </a:solidFill>
              </a:rPr>
              <a:t>　</a:t>
            </a:r>
            <a:endParaRPr lang="zh-CN" altLang="zh-CN">
              <a:solidFill>
                <a:schemeClr val="bg1"/>
              </a:solidFill>
            </a:endParaRPr>
          </a:p>
        </p:txBody>
      </p:sp>
      <p:sp>
        <p:nvSpPr>
          <p:cNvPr id="11" name="TextBox 10"/>
          <p:cNvSpPr txBox="1"/>
          <p:nvPr/>
        </p:nvSpPr>
        <p:spPr>
          <a:xfrm>
            <a:off x="2987675" y="-26988"/>
            <a:ext cx="1570038" cy="646113"/>
          </a:xfrm>
          <a:prstGeom prst="rect">
            <a:avLst/>
          </a:prstGeom>
          <a:noFill/>
        </p:spPr>
        <p:txBody>
          <a:bodyPr wrap="none">
            <a:spAutoFit/>
          </a:bodyPr>
          <a:lstStyle/>
          <a:p>
            <a:pPr>
              <a:defRPr/>
            </a:pPr>
            <a:r>
              <a:rPr lang="zh-CN" altLang="en-US" sz="3600" dirty="0">
                <a:solidFill>
                  <a:schemeClr val="accent1">
                    <a:lumMod val="50000"/>
                  </a:schemeClr>
                </a:solidFill>
              </a:rPr>
              <a:t>知识点</a:t>
            </a:r>
            <a:endParaRPr lang="zh-CN" altLang="en-US" sz="3600" dirty="0">
              <a:solidFill>
                <a:schemeClr val="accent1">
                  <a:lumMod val="50000"/>
                </a:schemeClr>
              </a:solidFill>
            </a:endParaRPr>
          </a:p>
        </p:txBody>
      </p:sp>
    </p:spTree>
    <p:custDataLst>
      <p:tags r:id="rId1"/>
    </p:custData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5"/>
          <p:cNvSpPr>
            <a:spLocks noChangeArrowheads="1"/>
          </p:cNvSpPr>
          <p:nvPr/>
        </p:nvSpPr>
        <p:spPr bwMode="auto">
          <a:xfrm>
            <a:off x="720725" y="1165225"/>
            <a:ext cx="4572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zh-CN" sz="2000">
                <a:solidFill>
                  <a:schemeClr val="bg1"/>
                </a:solidFill>
                <a:latin typeface="黑体" panose="02010609060101010101" pitchFamily="49" charset="-122"/>
                <a:ea typeface="黑体" panose="02010609060101010101" pitchFamily="49" charset="-122"/>
              </a:rPr>
              <a:t>的径向</a:t>
            </a:r>
            <a:endParaRPr lang="zh-CN" altLang="zh-CN" sz="2000">
              <a:solidFill>
                <a:schemeClr val="bg1"/>
              </a:solidFill>
              <a:latin typeface="黑体" panose="02010609060101010101" pitchFamily="49" charset="-122"/>
              <a:ea typeface="黑体" panose="02010609060101010101" pitchFamily="49" charset="-122"/>
            </a:endParaRPr>
          </a:p>
        </p:txBody>
      </p:sp>
      <p:sp>
        <p:nvSpPr>
          <p:cNvPr id="50179" name="矩形 1"/>
          <p:cNvSpPr>
            <a:spLocks noChangeArrowheads="1"/>
          </p:cNvSpPr>
          <p:nvPr/>
        </p:nvSpPr>
        <p:spPr bwMode="auto">
          <a:xfrm>
            <a:off x="428596" y="928670"/>
            <a:ext cx="8243887"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zh-CN" sz="2800" b="1" dirty="0">
                <a:solidFill>
                  <a:srgbClr val="0D81E1"/>
                </a:solidFill>
                <a:latin typeface="黑体" panose="02010609060101010101" pitchFamily="49" charset="-122"/>
                <a:ea typeface="黑体" panose="02010609060101010101" pitchFamily="49" charset="-122"/>
              </a:rPr>
              <a:t>模拟练习</a:t>
            </a:r>
            <a:endParaRPr lang="zh-CN" altLang="zh-CN" sz="2800" dirty="0">
              <a:solidFill>
                <a:srgbClr val="0D81E1"/>
              </a:solidFill>
              <a:latin typeface="黑体" panose="02010609060101010101" pitchFamily="49" charset="-122"/>
              <a:ea typeface="黑体" panose="02010609060101010101" pitchFamily="49" charset="-122"/>
            </a:endParaRPr>
          </a:p>
          <a:p>
            <a:pPr eaLnBrk="1" hangingPunct="1"/>
            <a:r>
              <a:rPr lang="zh-CN" altLang="en-US" dirty="0">
                <a:solidFill>
                  <a:srgbClr val="0D81E1"/>
                </a:solidFill>
              </a:rPr>
              <a:t>        打开 “</a:t>
            </a:r>
            <a:r>
              <a:rPr lang="en-US" altLang="zh-CN" dirty="0">
                <a:solidFill>
                  <a:srgbClr val="0D81E1"/>
                </a:solidFill>
              </a:rPr>
              <a:t>Lesson04”&gt; “</a:t>
            </a:r>
            <a:r>
              <a:rPr lang="zh-CN" altLang="en-US" dirty="0">
                <a:solidFill>
                  <a:srgbClr val="0D81E1"/>
                </a:solidFill>
              </a:rPr>
              <a:t>模拟”</a:t>
            </a:r>
            <a:r>
              <a:rPr lang="en-US" altLang="zh-CN" dirty="0">
                <a:solidFill>
                  <a:srgbClr val="0D81E1"/>
                </a:solidFill>
              </a:rPr>
              <a:t>&gt; Complete</a:t>
            </a:r>
            <a:r>
              <a:rPr lang="zh-CN" altLang="en-US" dirty="0">
                <a:solidFill>
                  <a:srgbClr val="0D81E1"/>
                </a:solidFill>
              </a:rPr>
              <a:t>文件夹的“</a:t>
            </a:r>
            <a:r>
              <a:rPr lang="en-US" altLang="zh-CN" dirty="0">
                <a:solidFill>
                  <a:srgbClr val="0D81E1"/>
                </a:solidFill>
              </a:rPr>
              <a:t>04</a:t>
            </a:r>
            <a:r>
              <a:rPr lang="zh-CN" altLang="en-US" dirty="0">
                <a:solidFill>
                  <a:srgbClr val="0D81E1"/>
                </a:solidFill>
              </a:rPr>
              <a:t>模拟</a:t>
            </a:r>
            <a:r>
              <a:rPr lang="en-US" altLang="zh-CN" dirty="0">
                <a:solidFill>
                  <a:srgbClr val="0D81E1"/>
                </a:solidFill>
              </a:rPr>
              <a:t>complete</a:t>
            </a:r>
            <a:r>
              <a:rPr lang="zh-CN" altLang="en-US" dirty="0">
                <a:solidFill>
                  <a:srgbClr val="0D81E1"/>
                </a:solidFill>
              </a:rPr>
              <a:t>（</a:t>
            </a:r>
            <a:r>
              <a:rPr lang="en-US" altLang="zh-CN" dirty="0">
                <a:solidFill>
                  <a:srgbClr val="0D81E1"/>
                </a:solidFill>
              </a:rPr>
              <a:t>CC 2017</a:t>
            </a:r>
            <a:r>
              <a:rPr lang="zh-CN" altLang="en-US" dirty="0">
                <a:solidFill>
                  <a:srgbClr val="0D81E1"/>
                </a:solidFill>
              </a:rPr>
              <a:t>）</a:t>
            </a:r>
            <a:r>
              <a:rPr lang="en-US" altLang="zh-CN" dirty="0">
                <a:solidFill>
                  <a:srgbClr val="0D81E1"/>
                </a:solidFill>
              </a:rPr>
              <a:t>.swf” </a:t>
            </a:r>
            <a:r>
              <a:rPr lang="zh-CN" altLang="en-US" dirty="0">
                <a:solidFill>
                  <a:srgbClr val="0D81E1"/>
                </a:solidFill>
              </a:rPr>
              <a:t>（使用</a:t>
            </a:r>
            <a:r>
              <a:rPr lang="en-US" altLang="zh-CN" dirty="0">
                <a:solidFill>
                  <a:srgbClr val="0D81E1"/>
                </a:solidFill>
              </a:rPr>
              <a:t>Flash CS6</a:t>
            </a:r>
            <a:r>
              <a:rPr lang="zh-CN" altLang="en-US" dirty="0">
                <a:solidFill>
                  <a:srgbClr val="0D81E1"/>
                </a:solidFill>
              </a:rPr>
              <a:t>和</a:t>
            </a:r>
            <a:r>
              <a:rPr lang="en-US" altLang="zh-CN" dirty="0">
                <a:solidFill>
                  <a:srgbClr val="0D81E1"/>
                </a:solidFill>
              </a:rPr>
              <a:t>Flash CC 2015</a:t>
            </a:r>
            <a:r>
              <a:rPr lang="zh-CN" altLang="en-US" dirty="0">
                <a:solidFill>
                  <a:srgbClr val="0D81E1"/>
                </a:solidFill>
              </a:rPr>
              <a:t>版本的请打开对应的模拟练习案例，使用</a:t>
            </a:r>
            <a:r>
              <a:rPr lang="en-US" altLang="zh-CN" dirty="0">
                <a:solidFill>
                  <a:srgbClr val="0D81E1"/>
                </a:solidFill>
              </a:rPr>
              <a:t>Flash CC 2014</a:t>
            </a:r>
            <a:r>
              <a:rPr lang="zh-CN" altLang="en-US" dirty="0">
                <a:solidFill>
                  <a:srgbClr val="0D81E1"/>
                </a:solidFill>
              </a:rPr>
              <a:t>、</a:t>
            </a:r>
            <a:r>
              <a:rPr lang="en-US" altLang="zh-CN" dirty="0">
                <a:solidFill>
                  <a:srgbClr val="0D81E1"/>
                </a:solidFill>
              </a:rPr>
              <a:t>Animate CC 2016</a:t>
            </a:r>
            <a:r>
              <a:rPr lang="zh-CN" altLang="en-US" dirty="0">
                <a:solidFill>
                  <a:srgbClr val="0D81E1"/>
                </a:solidFill>
              </a:rPr>
              <a:t>软件的可打开</a:t>
            </a:r>
            <a:r>
              <a:rPr lang="en-US" altLang="zh-CN" dirty="0">
                <a:solidFill>
                  <a:srgbClr val="0D81E1"/>
                </a:solidFill>
              </a:rPr>
              <a:t>Flash CC 2015</a:t>
            </a:r>
            <a:r>
              <a:rPr lang="zh-CN" altLang="en-US" dirty="0">
                <a:solidFill>
                  <a:srgbClr val="0D81E1"/>
                </a:solidFill>
              </a:rPr>
              <a:t>案例文件）进行浏览播放，根据本章所述知识，使用“素材”文件夹中的文件做一个类似的作品。作品资料已完整提供，可从</a:t>
            </a:r>
            <a:r>
              <a:rPr lang="en-US" altLang="zh-CN" dirty="0">
                <a:solidFill>
                  <a:srgbClr val="0D81E1"/>
                </a:solidFill>
              </a:rPr>
              <a:t>http:// nclass.infoepoch.net</a:t>
            </a:r>
            <a:r>
              <a:rPr lang="zh-CN" altLang="en-US" dirty="0">
                <a:solidFill>
                  <a:srgbClr val="0D81E1"/>
                </a:solidFill>
              </a:rPr>
              <a:t>网站下载。</a:t>
            </a:r>
            <a:endParaRPr lang="zh-CN" altLang="en-US" dirty="0">
              <a:solidFill>
                <a:srgbClr val="0D81E1"/>
              </a:solidFill>
            </a:endParaRPr>
          </a:p>
          <a:p>
            <a:pPr eaLnBrk="1" hangingPunct="1"/>
            <a:endParaRPr lang="en-US" altLang="zh-CN" dirty="0">
              <a:solidFill>
                <a:srgbClr val="0D81E1"/>
              </a:solidFill>
            </a:endParaRPr>
          </a:p>
          <a:p>
            <a:pPr eaLnBrk="1" hangingPunct="1"/>
            <a:endParaRPr lang="en-US" altLang="zh-CN" dirty="0">
              <a:solidFill>
                <a:srgbClr val="0D81E1"/>
              </a:solidFill>
            </a:endParaRPr>
          </a:p>
          <a:p>
            <a:pPr algn="ctr" eaLnBrk="1" hangingPunct="1">
              <a:lnSpc>
                <a:spcPct val="150000"/>
              </a:lnSpc>
            </a:pPr>
            <a:r>
              <a:rPr lang="zh-CN" altLang="zh-CN" sz="2800" b="1" dirty="0">
                <a:solidFill>
                  <a:srgbClr val="0D81E1"/>
                </a:solidFill>
                <a:latin typeface="黑体" panose="02010609060101010101" pitchFamily="49" charset="-122"/>
                <a:ea typeface="黑体" panose="02010609060101010101" pitchFamily="49" charset="-122"/>
              </a:rPr>
              <a:t>自主创意</a:t>
            </a:r>
            <a:endParaRPr lang="zh-CN" altLang="zh-CN" sz="2800" b="1" dirty="0">
              <a:solidFill>
                <a:srgbClr val="0D81E1"/>
              </a:solidFill>
              <a:latin typeface="黑体" panose="02010609060101010101" pitchFamily="49" charset="-122"/>
              <a:ea typeface="黑体" panose="02010609060101010101" pitchFamily="49" charset="-122"/>
            </a:endParaRPr>
          </a:p>
          <a:p>
            <a:pPr eaLnBrk="1" hangingPunct="1"/>
            <a:r>
              <a:rPr lang="zh-CN" altLang="en-US" dirty="0">
                <a:solidFill>
                  <a:srgbClr val="0D81E1"/>
                </a:solidFill>
                <a:latin typeface="黑体" panose="02010609060101010101" pitchFamily="49" charset="-122"/>
              </a:rPr>
              <a:t>    自主创造出一个场景，应用本章所学习知识，制作生动形象的动画或者动画课件。你也可以把自己完成的作品上传到课程网站进行交流。</a:t>
            </a:r>
            <a:endParaRPr lang="zh-CN" altLang="en-US" dirty="0">
              <a:solidFill>
                <a:srgbClr val="0D81E1"/>
              </a:solidFill>
              <a:latin typeface="黑体" panose="02010609060101010101" pitchFamily="49" charset="-122"/>
            </a:endParaRPr>
          </a:p>
          <a:p>
            <a:pPr eaLnBrk="1" hangingPunct="1"/>
            <a:endParaRPr lang="zh-CN" altLang="zh-CN" b="1" dirty="0">
              <a:solidFill>
                <a:srgbClr val="0D81E1"/>
              </a:solidFill>
            </a:endParaRPr>
          </a:p>
        </p:txBody>
      </p:sp>
      <p:sp>
        <p:nvSpPr>
          <p:cNvPr id="5" name="TextBox 4"/>
          <p:cNvSpPr txBox="1"/>
          <p:nvPr/>
        </p:nvSpPr>
        <p:spPr>
          <a:xfrm>
            <a:off x="2828925" y="-26988"/>
            <a:ext cx="2030413" cy="646113"/>
          </a:xfrm>
          <a:prstGeom prst="rect">
            <a:avLst/>
          </a:prstGeom>
          <a:noFill/>
        </p:spPr>
        <p:txBody>
          <a:bodyPr wrap="none">
            <a:spAutoFit/>
          </a:bodyPr>
          <a:lstStyle/>
          <a:p>
            <a:pPr>
              <a:defRPr/>
            </a:pPr>
            <a:r>
              <a:rPr lang="zh-CN" altLang="en-US" sz="3600" dirty="0">
                <a:solidFill>
                  <a:schemeClr val="accent1">
                    <a:lumMod val="50000"/>
                  </a:schemeClr>
                </a:solidFill>
              </a:rPr>
              <a:t>课后作业</a:t>
            </a:r>
            <a:endParaRPr lang="en-US" altLang="zh-CN" sz="3600" dirty="0">
              <a:solidFill>
                <a:schemeClr val="accent1">
                  <a:lumMod val="50000"/>
                </a:schemeClr>
              </a:solidFill>
            </a:endParaRPr>
          </a:p>
        </p:txBody>
      </p:sp>
    </p:spTree>
    <p:custDataLst>
      <p:tags r:id="rId1"/>
    </p:custData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矩形 5"/>
          <p:cNvSpPr>
            <a:spLocks noChangeArrowheads="1"/>
          </p:cNvSpPr>
          <p:nvPr/>
        </p:nvSpPr>
        <p:spPr bwMode="auto">
          <a:xfrm>
            <a:off x="720725" y="1165225"/>
            <a:ext cx="4572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zh-CN" sz="2000">
                <a:solidFill>
                  <a:schemeClr val="bg1"/>
                </a:solidFill>
                <a:latin typeface="黑体" panose="02010609060101010101" pitchFamily="49" charset="-122"/>
                <a:ea typeface="黑体" panose="02010609060101010101" pitchFamily="49" charset="-122"/>
              </a:rPr>
              <a:t>的径向</a:t>
            </a:r>
            <a:endParaRPr lang="zh-CN" altLang="zh-CN" sz="2000">
              <a:solidFill>
                <a:schemeClr val="bg1"/>
              </a:solidFill>
              <a:latin typeface="黑体" panose="02010609060101010101" pitchFamily="49" charset="-122"/>
              <a:ea typeface="黑体" panose="02010609060101010101" pitchFamily="49" charset="-122"/>
            </a:endParaRPr>
          </a:p>
        </p:txBody>
      </p:sp>
      <p:sp>
        <p:nvSpPr>
          <p:cNvPr id="2" name="矩形 1"/>
          <p:cNvSpPr/>
          <p:nvPr/>
        </p:nvSpPr>
        <p:spPr>
          <a:xfrm>
            <a:off x="720725" y="1165225"/>
            <a:ext cx="7380288" cy="3508653"/>
          </a:xfrm>
          <a:prstGeom prst="rect">
            <a:avLst/>
          </a:prstGeom>
        </p:spPr>
        <p:txBody>
          <a:bodyPr>
            <a:spAutoFit/>
          </a:bodyPr>
          <a:lstStyle/>
          <a:p>
            <a:pPr algn="ctr">
              <a:defRPr/>
            </a:pPr>
            <a:r>
              <a:rPr lang="zh-CN" altLang="en-US" sz="2800" b="1" dirty="0">
                <a:solidFill>
                  <a:srgbClr val="0D81E1"/>
                </a:solidFill>
                <a:latin typeface="黑体" panose="02010609060101010101" pitchFamily="49" charset="-122"/>
                <a:ea typeface="黑体" panose="02010609060101010101" pitchFamily="49" charset="-122"/>
              </a:rPr>
              <a:t>理论题</a:t>
            </a:r>
            <a:endParaRPr lang="en-US" altLang="zh-CN" sz="2800" b="1" dirty="0">
              <a:solidFill>
                <a:srgbClr val="0D81E1"/>
              </a:solidFill>
              <a:latin typeface="黑体" panose="02010609060101010101" pitchFamily="49" charset="-122"/>
              <a:ea typeface="黑体" panose="02010609060101010101" pitchFamily="49" charset="-122"/>
            </a:endParaRPr>
          </a:p>
          <a:p>
            <a:pPr algn="ctr">
              <a:defRPr/>
            </a:pPr>
            <a:endParaRPr lang="en-US" altLang="zh-CN" sz="2800" b="1" dirty="0">
              <a:solidFill>
                <a:srgbClr val="0D81E1"/>
              </a:solidFill>
              <a:latin typeface="黑体" panose="02010609060101010101" pitchFamily="49" charset="-122"/>
              <a:ea typeface="黑体" panose="02010609060101010101" pitchFamily="49" charset="-122"/>
            </a:endParaRPr>
          </a:p>
          <a:p>
            <a:pPr marL="457200" indent="-457200">
              <a:lnSpc>
                <a:spcPct val="200000"/>
              </a:lnSpc>
              <a:buFontTx/>
              <a:buAutoNum type="arabicPeriod"/>
              <a:defRPr/>
            </a:pPr>
            <a:r>
              <a:rPr lang="zh-CN" altLang="en-US" sz="2000" dirty="0">
                <a:solidFill>
                  <a:srgbClr val="0D81E1"/>
                </a:solidFill>
                <a:ea typeface="宋体" panose="02010600030101010101" pitchFamily="2" charset="-122"/>
              </a:rPr>
              <a:t>补间动画可以改变哪些类型的属性？</a:t>
            </a:r>
            <a:endParaRPr lang="zh-CN" altLang="en-US" sz="2000" dirty="0">
              <a:solidFill>
                <a:srgbClr val="0D81E1"/>
              </a:solidFill>
              <a:ea typeface="宋体" panose="02010600030101010101" pitchFamily="2" charset="-122"/>
            </a:endParaRPr>
          </a:p>
          <a:p>
            <a:pPr marL="457200" indent="-457200">
              <a:lnSpc>
                <a:spcPct val="200000"/>
              </a:lnSpc>
              <a:buFontTx/>
              <a:buAutoNum type="arabicPeriod"/>
              <a:defRPr/>
            </a:pPr>
            <a:r>
              <a:rPr lang="zh-CN" altLang="en-US" sz="2000" dirty="0">
                <a:solidFill>
                  <a:srgbClr val="0D81E1"/>
                </a:solidFill>
                <a:ea typeface="宋体" panose="02010600030101010101" pitchFamily="2" charset="-122"/>
              </a:rPr>
              <a:t>什么是动画变形？</a:t>
            </a:r>
            <a:endParaRPr lang="zh-CN" altLang="en-US" sz="2000" dirty="0">
              <a:solidFill>
                <a:srgbClr val="0D81E1"/>
              </a:solidFill>
              <a:ea typeface="宋体" panose="02010600030101010101" pitchFamily="2" charset="-122"/>
            </a:endParaRPr>
          </a:p>
          <a:p>
            <a:pPr marL="457200" indent="-457200">
              <a:lnSpc>
                <a:spcPct val="200000"/>
              </a:lnSpc>
              <a:buFontTx/>
              <a:buAutoNum type="arabicPeriod"/>
              <a:defRPr/>
            </a:pPr>
            <a:r>
              <a:rPr lang="zh-CN" altLang="en-US" sz="2000" dirty="0">
                <a:solidFill>
                  <a:srgbClr val="0D81E1"/>
                </a:solidFill>
                <a:ea typeface="宋体" panose="02010600030101010101" pitchFamily="2" charset="-122"/>
              </a:rPr>
              <a:t>什么是缓动？</a:t>
            </a:r>
            <a:endParaRPr lang="zh-CN" altLang="en-US" sz="2000" dirty="0">
              <a:solidFill>
                <a:srgbClr val="0D81E1"/>
              </a:solidFill>
              <a:ea typeface="宋体" panose="02010600030101010101" pitchFamily="2" charset="-122"/>
            </a:endParaRPr>
          </a:p>
          <a:p>
            <a:pPr algn="ctr">
              <a:defRPr/>
            </a:pPr>
            <a:endParaRPr lang="zh-CN" altLang="zh-CN" sz="2800" b="1" dirty="0">
              <a:solidFill>
                <a:schemeClr val="accent2">
                  <a:lumMod val="75000"/>
                </a:schemeClr>
              </a:solidFill>
              <a:latin typeface="黑体" panose="02010609060101010101" pitchFamily="49" charset="-122"/>
              <a:ea typeface="黑体" panose="02010609060101010101" pitchFamily="49" charset="-122"/>
            </a:endParaRPr>
          </a:p>
          <a:p>
            <a:pPr marL="357505" indent="-357505">
              <a:defRPr/>
            </a:pPr>
            <a:endParaRPr lang="zh-CN" altLang="zh-CN" dirty="0">
              <a:ea typeface="宋体" panose="02010600030101010101" pitchFamily="2" charset="-122"/>
            </a:endParaRPr>
          </a:p>
        </p:txBody>
      </p:sp>
      <p:sp>
        <p:nvSpPr>
          <p:cNvPr id="6" name="TextBox 5"/>
          <p:cNvSpPr txBox="1"/>
          <p:nvPr/>
        </p:nvSpPr>
        <p:spPr>
          <a:xfrm>
            <a:off x="2828925" y="-26988"/>
            <a:ext cx="2030413" cy="646113"/>
          </a:xfrm>
          <a:prstGeom prst="rect">
            <a:avLst/>
          </a:prstGeom>
          <a:noFill/>
        </p:spPr>
        <p:txBody>
          <a:bodyPr wrap="none">
            <a:spAutoFit/>
          </a:bodyPr>
          <a:lstStyle/>
          <a:p>
            <a:pPr>
              <a:defRPr/>
            </a:pPr>
            <a:r>
              <a:rPr lang="zh-CN" altLang="en-US" sz="3600" dirty="0">
                <a:solidFill>
                  <a:schemeClr val="accent1">
                    <a:lumMod val="50000"/>
                  </a:schemeClr>
                </a:solidFill>
              </a:rPr>
              <a:t>课后作业</a:t>
            </a:r>
            <a:endParaRPr lang="en-US" altLang="zh-CN" sz="3600" dirty="0">
              <a:solidFill>
                <a:schemeClr val="accent1">
                  <a:lumMod val="50000"/>
                </a:schemeClr>
              </a:solidFill>
            </a:endParaRPr>
          </a:p>
        </p:txBody>
      </p:sp>
    </p:spTree>
    <p:custDataLst>
      <p:tags r:id="rId1"/>
    </p:custData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矩形 5"/>
          <p:cNvSpPr>
            <a:spLocks noChangeArrowheads="1"/>
          </p:cNvSpPr>
          <p:nvPr/>
        </p:nvSpPr>
        <p:spPr bwMode="auto">
          <a:xfrm>
            <a:off x="720725" y="1165225"/>
            <a:ext cx="4572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zh-CN" sz="2000">
                <a:solidFill>
                  <a:schemeClr val="bg1"/>
                </a:solidFill>
                <a:latin typeface="黑体" panose="02010609060101010101" pitchFamily="49" charset="-122"/>
                <a:ea typeface="黑体" panose="02010609060101010101" pitchFamily="49" charset="-122"/>
              </a:rPr>
              <a:t>的径向</a:t>
            </a:r>
            <a:endParaRPr lang="zh-CN" altLang="zh-CN" sz="2000">
              <a:solidFill>
                <a:schemeClr val="bg1"/>
              </a:solidFill>
              <a:latin typeface="黑体" panose="02010609060101010101" pitchFamily="49" charset="-122"/>
              <a:ea typeface="黑体" panose="02010609060101010101" pitchFamily="49" charset="-122"/>
            </a:endParaRPr>
          </a:p>
        </p:txBody>
      </p:sp>
      <p:sp>
        <p:nvSpPr>
          <p:cNvPr id="52227" name="矩形 1"/>
          <p:cNvSpPr>
            <a:spLocks noChangeArrowheads="1"/>
          </p:cNvSpPr>
          <p:nvPr/>
        </p:nvSpPr>
        <p:spPr bwMode="auto">
          <a:xfrm>
            <a:off x="720725" y="908720"/>
            <a:ext cx="7380288" cy="464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rgbClr val="0D81E1"/>
                </a:solidFill>
                <a:latin typeface="黑体" panose="02010609060101010101" pitchFamily="49" charset="-122"/>
                <a:ea typeface="黑体" panose="02010609060101010101" pitchFamily="49" charset="-122"/>
              </a:rPr>
              <a:t>复习题答案</a:t>
            </a:r>
            <a:endParaRPr lang="en-US" altLang="zh-CN" sz="2800" b="1" dirty="0">
              <a:solidFill>
                <a:srgbClr val="0D81E1"/>
              </a:solidFill>
              <a:latin typeface="黑体" panose="02010609060101010101" pitchFamily="49" charset="-122"/>
              <a:ea typeface="黑体" panose="02010609060101010101" pitchFamily="49" charset="-122"/>
            </a:endParaRPr>
          </a:p>
          <a:p>
            <a:pPr algn="ctr" eaLnBrk="1" hangingPunct="1"/>
            <a:endParaRPr lang="en-US" altLang="zh-CN" sz="2800" b="1" dirty="0">
              <a:solidFill>
                <a:srgbClr val="0D81E1"/>
              </a:solidFill>
              <a:latin typeface="黑体" panose="02010609060101010101" pitchFamily="49" charset="-122"/>
              <a:ea typeface="黑体" panose="02010609060101010101" pitchFamily="49" charset="-122"/>
            </a:endParaRPr>
          </a:p>
          <a:p>
            <a:pPr eaLnBrk="1" hangingPunct="1"/>
            <a:r>
              <a:rPr lang="en-US" altLang="zh-CN" sz="2000" dirty="0">
                <a:solidFill>
                  <a:srgbClr val="0D81E1"/>
                </a:solidFill>
                <a:latin typeface="黑体" panose="02010609060101010101" pitchFamily="49" charset="-122"/>
                <a:ea typeface="黑体" panose="02010609060101010101" pitchFamily="49" charset="-122"/>
              </a:rPr>
              <a:t>1.</a:t>
            </a:r>
            <a:r>
              <a:rPr lang="zh-CN" altLang="en-US" sz="2000" dirty="0">
                <a:solidFill>
                  <a:srgbClr val="0D81E1"/>
                </a:solidFill>
                <a:latin typeface="黑体" panose="02010609060101010101" pitchFamily="49" charset="-122"/>
                <a:ea typeface="黑体" panose="02010609060101010101" pitchFamily="49" charset="-122"/>
              </a:rPr>
              <a:t>补间动画可以改变颜色属性（包括透明度，色调，亮度，高级属性），可以改变坐标，可以改变大小。可以改变角度。可以改变滤镜里面的参数。</a:t>
            </a:r>
            <a:endParaRPr lang="en-US" altLang="zh-CN" sz="2000" dirty="0">
              <a:solidFill>
                <a:srgbClr val="0D81E1"/>
              </a:solidFill>
              <a:latin typeface="黑体" panose="02010609060101010101" pitchFamily="49" charset="-122"/>
              <a:ea typeface="黑体" panose="02010609060101010101" pitchFamily="49" charset="-122"/>
            </a:endParaRPr>
          </a:p>
          <a:p>
            <a:pPr eaLnBrk="1" hangingPunct="1"/>
            <a:endParaRPr lang="zh-CN" altLang="en-US" sz="2000" dirty="0">
              <a:solidFill>
                <a:srgbClr val="0D81E1"/>
              </a:solidFill>
              <a:latin typeface="黑体" panose="02010609060101010101" pitchFamily="49" charset="-122"/>
              <a:ea typeface="黑体" panose="02010609060101010101" pitchFamily="49" charset="-122"/>
            </a:endParaRPr>
          </a:p>
          <a:p>
            <a:pPr eaLnBrk="1" hangingPunct="1"/>
            <a:r>
              <a:rPr lang="en-US" altLang="zh-CN" sz="2000" dirty="0">
                <a:solidFill>
                  <a:srgbClr val="0D81E1"/>
                </a:solidFill>
                <a:latin typeface="黑体" panose="02010609060101010101" pitchFamily="49" charset="-122"/>
                <a:ea typeface="黑体" panose="02010609060101010101" pitchFamily="49" charset="-122"/>
              </a:rPr>
              <a:t>2.</a:t>
            </a:r>
            <a:r>
              <a:rPr lang="zh-CN" altLang="en-US" sz="2000" dirty="0">
                <a:solidFill>
                  <a:srgbClr val="0D81E1"/>
                </a:solidFill>
                <a:latin typeface="黑体" panose="02010609060101010101" pitchFamily="49" charset="-122"/>
                <a:ea typeface="黑体" panose="02010609060101010101" pitchFamily="49" charset="-122"/>
              </a:rPr>
              <a:t>动画变形是指制作缩放比例或旋转中的变化的动画，可以利用“任意变形”工具或者利用“变形”面板执行这些类型的更改。</a:t>
            </a:r>
            <a:endParaRPr lang="en-US" altLang="zh-CN" sz="2000" dirty="0">
              <a:solidFill>
                <a:srgbClr val="0D81E1"/>
              </a:solidFill>
              <a:latin typeface="黑体" panose="02010609060101010101" pitchFamily="49" charset="-122"/>
              <a:ea typeface="黑体" panose="02010609060101010101" pitchFamily="49" charset="-122"/>
            </a:endParaRPr>
          </a:p>
          <a:p>
            <a:pPr eaLnBrk="1" hangingPunct="1"/>
            <a:endParaRPr lang="zh-CN" altLang="en-US" sz="2000" dirty="0">
              <a:solidFill>
                <a:srgbClr val="0D81E1"/>
              </a:solidFill>
              <a:latin typeface="黑体" panose="02010609060101010101" pitchFamily="49" charset="-122"/>
              <a:ea typeface="黑体" panose="02010609060101010101" pitchFamily="49" charset="-122"/>
            </a:endParaRPr>
          </a:p>
          <a:p>
            <a:pPr eaLnBrk="1" hangingPunct="1"/>
            <a:r>
              <a:rPr lang="en-US" altLang="zh-CN" sz="2000" dirty="0">
                <a:solidFill>
                  <a:srgbClr val="0D81E1"/>
                </a:solidFill>
                <a:latin typeface="黑体" panose="02010609060101010101" pitchFamily="49" charset="-122"/>
                <a:ea typeface="黑体" panose="02010609060101010101" pitchFamily="49" charset="-122"/>
              </a:rPr>
              <a:t>3.</a:t>
            </a:r>
            <a:r>
              <a:rPr lang="zh-CN" altLang="en-US" sz="2000" dirty="0">
                <a:solidFill>
                  <a:srgbClr val="0D81E1"/>
                </a:solidFill>
                <a:latin typeface="黑体" panose="02010609060101010101" pitchFamily="49" charset="-122"/>
                <a:ea typeface="黑体" panose="02010609060101010101" pitchFamily="49" charset="-122"/>
              </a:rPr>
              <a:t>“缓动”是指动画过程中的渐进加速或减速，可使动画更加逼真。“缓动”的数值可以是</a:t>
            </a:r>
            <a:r>
              <a:rPr lang="en-US" altLang="zh-CN" sz="2000" dirty="0">
                <a:solidFill>
                  <a:srgbClr val="0D81E1"/>
                </a:solidFill>
                <a:latin typeface="黑体" panose="02010609060101010101" pitchFamily="49" charset="-122"/>
                <a:ea typeface="黑体" panose="02010609060101010101" pitchFamily="49" charset="-122"/>
              </a:rPr>
              <a:t>-100</a:t>
            </a:r>
            <a:r>
              <a:rPr lang="zh-CN" altLang="en-US" sz="2000" dirty="0">
                <a:solidFill>
                  <a:srgbClr val="0D81E1"/>
                </a:solidFill>
                <a:latin typeface="黑体" panose="02010609060101010101" pitchFamily="49" charset="-122"/>
                <a:ea typeface="黑体" panose="02010609060101010101" pitchFamily="49" charset="-122"/>
              </a:rPr>
              <a:t>到正</a:t>
            </a:r>
            <a:r>
              <a:rPr lang="en-US" altLang="zh-CN" sz="2000" dirty="0">
                <a:solidFill>
                  <a:srgbClr val="0D81E1"/>
                </a:solidFill>
                <a:latin typeface="黑体" panose="02010609060101010101" pitchFamily="49" charset="-122"/>
                <a:ea typeface="黑体" panose="02010609060101010101" pitchFamily="49" charset="-122"/>
              </a:rPr>
              <a:t>100</a:t>
            </a:r>
            <a:r>
              <a:rPr lang="zh-CN" altLang="en-US" sz="2000" dirty="0">
                <a:solidFill>
                  <a:srgbClr val="0D81E1"/>
                </a:solidFill>
                <a:latin typeface="黑体" panose="02010609060101010101" pitchFamily="49" charset="-122"/>
                <a:ea typeface="黑体" panose="02010609060101010101" pitchFamily="49" charset="-122"/>
              </a:rPr>
              <a:t>之间的任意整数，代表运动元件的加速度。“缓动”是负数，则元件作加速运动；“缓动”是正数，则元件作减速运动；如果“缓动”是</a:t>
            </a:r>
            <a:r>
              <a:rPr lang="en-US" altLang="zh-CN" sz="2000" dirty="0">
                <a:solidFill>
                  <a:srgbClr val="0D81E1"/>
                </a:solidFill>
                <a:latin typeface="黑体" panose="02010609060101010101" pitchFamily="49" charset="-122"/>
                <a:ea typeface="黑体" panose="02010609060101010101" pitchFamily="49" charset="-122"/>
              </a:rPr>
              <a:t>0</a:t>
            </a:r>
            <a:r>
              <a:rPr lang="zh-CN" altLang="en-US" sz="2000" dirty="0">
                <a:solidFill>
                  <a:srgbClr val="0D81E1"/>
                </a:solidFill>
                <a:latin typeface="黑体" panose="02010609060101010101" pitchFamily="49" charset="-122"/>
                <a:ea typeface="黑体" panose="02010609060101010101" pitchFamily="49" charset="-122"/>
              </a:rPr>
              <a:t>，则元件匀速运动。</a:t>
            </a:r>
            <a:endParaRPr lang="zh-CN" altLang="en-US" sz="2000" dirty="0">
              <a:solidFill>
                <a:srgbClr val="0D81E1"/>
              </a:solidFill>
              <a:latin typeface="黑体" panose="02010609060101010101" pitchFamily="49" charset="-122"/>
              <a:ea typeface="黑体" panose="02010609060101010101" pitchFamily="49" charset="-122"/>
            </a:endParaRPr>
          </a:p>
        </p:txBody>
      </p:sp>
      <p:sp>
        <p:nvSpPr>
          <p:cNvPr id="5" name="TextBox 4"/>
          <p:cNvSpPr txBox="1"/>
          <p:nvPr/>
        </p:nvSpPr>
        <p:spPr>
          <a:xfrm>
            <a:off x="2484438" y="-26988"/>
            <a:ext cx="2492375" cy="646113"/>
          </a:xfrm>
          <a:prstGeom prst="rect">
            <a:avLst/>
          </a:prstGeom>
          <a:noFill/>
        </p:spPr>
        <p:txBody>
          <a:bodyPr wrap="none">
            <a:spAutoFit/>
          </a:bodyPr>
          <a:lstStyle/>
          <a:p>
            <a:pPr>
              <a:defRPr/>
            </a:pPr>
            <a:r>
              <a:rPr lang="zh-CN" altLang="en-US" sz="3600" dirty="0">
                <a:solidFill>
                  <a:schemeClr val="accent1">
                    <a:lumMod val="50000"/>
                  </a:schemeClr>
                </a:solidFill>
              </a:rPr>
              <a:t>复习题答案</a:t>
            </a:r>
            <a:endParaRPr lang="en-US" altLang="zh-CN" sz="3600" dirty="0">
              <a:solidFill>
                <a:schemeClr val="accent1">
                  <a:lumMod val="50000"/>
                </a:schemeClr>
              </a:solidFill>
            </a:endParaRPr>
          </a:p>
        </p:txBody>
      </p:sp>
    </p:spTree>
    <p:custDataLst>
      <p:tags r:id="rId1"/>
    </p:custData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65400" y="31750"/>
            <a:ext cx="2863856" cy="461665"/>
          </a:xfrm>
          <a:prstGeom prst="rect">
            <a:avLst/>
          </a:prstGeom>
          <a:noFill/>
        </p:spPr>
        <p:txBody>
          <a:bodyPr wrap="square">
            <a:spAutoFit/>
          </a:bodyPr>
          <a:lstStyle/>
          <a:p>
            <a:pPr algn="ctr">
              <a:defRPr/>
            </a:pPr>
            <a:r>
              <a:rPr lang="en-US" altLang="zh-CN" sz="2400" dirty="0">
                <a:solidFill>
                  <a:schemeClr val="accent1">
                    <a:lumMod val="50000"/>
                  </a:schemeClr>
                </a:solidFill>
              </a:rPr>
              <a:t>4.1</a:t>
            </a:r>
            <a:r>
              <a:rPr lang="zh-CN" altLang="en-US" sz="2400" dirty="0">
                <a:solidFill>
                  <a:schemeClr val="accent1">
                    <a:lumMod val="50000"/>
                  </a:schemeClr>
                </a:solidFill>
              </a:rPr>
              <a:t>预览完成的案例</a:t>
            </a:r>
            <a:endParaRPr lang="zh-CN" altLang="en-US" sz="2400" dirty="0">
              <a:solidFill>
                <a:schemeClr val="accent1">
                  <a:lumMod val="50000"/>
                </a:schemeClr>
              </a:solidFill>
            </a:endParaRPr>
          </a:p>
        </p:txBody>
      </p:sp>
      <p:sp>
        <p:nvSpPr>
          <p:cNvPr id="4" name="圆角矩形 3"/>
          <p:cNvSpPr>
            <a:spLocks noChangeArrowheads="1"/>
          </p:cNvSpPr>
          <p:nvPr/>
        </p:nvSpPr>
        <p:spPr bwMode="auto">
          <a:xfrm>
            <a:off x="180975" y="836613"/>
            <a:ext cx="8605867" cy="1949445"/>
          </a:xfrm>
          <a:prstGeom prst="roundRect">
            <a:avLst>
              <a:gd name="adj" fmla="val 16667"/>
            </a:avLst>
          </a:prstGeom>
          <a:solidFill>
            <a:schemeClr val="accent1">
              <a:lumMod val="20000"/>
              <a:lumOff val="80000"/>
            </a:schemeClr>
          </a:solidFill>
          <a:ln>
            <a:noFill/>
          </a:ln>
        </p:spPr>
        <p:txBody>
          <a:bodyPr/>
          <a:lstStyle/>
          <a:p>
            <a:pPr lvl="0">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可以用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Adobe Animate CC 2017</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打开源文件进行预览，在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Adobe Animate CC 2017</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菜单栏中选择“文件”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打开”命令，再选择“</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Lesson04/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/complete</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”文件夹的“</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04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complete</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CC 2017</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err="1">
                <a:solidFill>
                  <a:srgbClr val="125C8A"/>
                </a:solidFill>
                <a:latin typeface="黑体" panose="02010609060101010101" pitchFamily="49" charset="-122"/>
                <a:ea typeface="黑体" panose="02010609060101010101" pitchFamily="49" charset="-122"/>
                <a:sym typeface="黑体" panose="02010609060101010101" pitchFamily="49" charset="-122"/>
              </a:rPr>
              <a:t>fla</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”，并单击“打开”按钮。选择“控制” </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 “</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测试影片” </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 “</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Animate </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中”即可预览动画效果。</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2050" name="Picture 2"/>
          <p:cNvPicPr>
            <a:picLocks noChangeAspect="1" noChangeArrowheads="1"/>
          </p:cNvPicPr>
          <p:nvPr/>
        </p:nvPicPr>
        <p:blipFill>
          <a:blip r:embed="rId1" cstate="print"/>
          <a:srcRect/>
          <a:stretch>
            <a:fillRect/>
          </a:stretch>
        </p:blipFill>
        <p:spPr bwMode="auto">
          <a:xfrm>
            <a:off x="403791" y="2972316"/>
            <a:ext cx="4560655" cy="2867565"/>
          </a:xfrm>
          <a:prstGeom prst="rect">
            <a:avLst/>
          </a:prstGeom>
          <a:noFill/>
          <a:ln w="9525">
            <a:noFill/>
            <a:miter lim="800000"/>
            <a:headEnd/>
            <a:tailEnd/>
          </a:ln>
        </p:spPr>
      </p:pic>
      <p:sp>
        <p:nvSpPr>
          <p:cNvPr id="8" name="AutoShape 12"/>
          <p:cNvSpPr>
            <a:spLocks noChangeArrowheads="1"/>
          </p:cNvSpPr>
          <p:nvPr/>
        </p:nvSpPr>
        <p:spPr bwMode="auto">
          <a:xfrm rot="6813418" flipV="1">
            <a:off x="4499769" y="2814651"/>
            <a:ext cx="868362" cy="254000"/>
          </a:xfrm>
          <a:prstGeom prst="curvedUpArrow">
            <a:avLst>
              <a:gd name="adj1" fmla="val 74532"/>
              <a:gd name="adj2" fmla="val 149048"/>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sp>
        <p:nvSpPr>
          <p:cNvPr id="7" name="云形标注 9"/>
          <p:cNvSpPr/>
          <p:nvPr/>
        </p:nvSpPr>
        <p:spPr>
          <a:xfrm rot="821725">
            <a:off x="5075238" y="2698750"/>
            <a:ext cx="3938587" cy="3100388"/>
          </a:xfrm>
          <a:prstGeom prst="cloudCallout">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600" dirty="0"/>
              <a:t>使用</a:t>
            </a:r>
            <a:r>
              <a:rPr lang="en-US" altLang="zh-CN" sz="1600" dirty="0"/>
              <a:t>CS6</a:t>
            </a:r>
            <a:r>
              <a:rPr lang="zh-CN" altLang="en-US" sz="1600" dirty="0"/>
              <a:t>软件的读者请打开“</a:t>
            </a:r>
            <a:r>
              <a:rPr lang="en-US" altLang="zh-CN" sz="1600" dirty="0"/>
              <a:t>Lesson04/</a:t>
            </a:r>
            <a:r>
              <a:rPr lang="zh-CN" altLang="en-US" sz="1600" dirty="0"/>
              <a:t>范例</a:t>
            </a:r>
            <a:r>
              <a:rPr lang="en-US" altLang="zh-CN" sz="1600" dirty="0"/>
              <a:t>/complete”</a:t>
            </a:r>
            <a:r>
              <a:rPr lang="zh-CN" altLang="en-US" sz="1600" dirty="0"/>
              <a:t>文件夹中的“</a:t>
            </a:r>
            <a:r>
              <a:rPr lang="en-US" altLang="zh-CN" sz="1600" dirty="0"/>
              <a:t>04</a:t>
            </a:r>
            <a:r>
              <a:rPr lang="zh-CN" altLang="en-US" sz="1600" dirty="0"/>
              <a:t>范例</a:t>
            </a:r>
            <a:r>
              <a:rPr lang="en-US" altLang="zh-CN" sz="1600" dirty="0"/>
              <a:t>complete</a:t>
            </a:r>
            <a:r>
              <a:rPr lang="zh-CN" altLang="en-US" sz="1600" dirty="0"/>
              <a:t>（</a:t>
            </a:r>
            <a:r>
              <a:rPr lang="en-US" altLang="zh-CN" sz="1600" dirty="0"/>
              <a:t>CS6</a:t>
            </a:r>
            <a:r>
              <a:rPr lang="zh-CN" altLang="en-US" sz="1600" dirty="0"/>
              <a:t>）</a:t>
            </a:r>
            <a:r>
              <a:rPr lang="en-US" altLang="zh-CN" sz="1600" dirty="0"/>
              <a:t>.</a:t>
            </a:r>
            <a:r>
              <a:rPr lang="en-US" altLang="zh-CN" sz="1600" dirty="0" err="1"/>
              <a:t>fla</a:t>
            </a:r>
            <a:r>
              <a:rPr lang="en-US" altLang="zh-CN" sz="1600" dirty="0"/>
              <a:t>”</a:t>
            </a:r>
            <a:r>
              <a:rPr lang="zh-CN" altLang="en-US" sz="1600" dirty="0"/>
              <a:t>文件；使用</a:t>
            </a:r>
            <a:r>
              <a:rPr lang="en-US" altLang="zh-CN" sz="1600" dirty="0"/>
              <a:t>CC 2015</a:t>
            </a:r>
            <a:r>
              <a:rPr lang="zh-CN" altLang="en-US" sz="1600" dirty="0"/>
              <a:t>软件版本的读者请打开“</a:t>
            </a:r>
            <a:r>
              <a:rPr lang="en-US" altLang="zh-CN" sz="1600" dirty="0"/>
              <a:t>Lesson04/</a:t>
            </a:r>
            <a:r>
              <a:rPr lang="zh-CN" altLang="en-US" sz="1600" dirty="0"/>
              <a:t>范例</a:t>
            </a:r>
            <a:r>
              <a:rPr lang="en-US" altLang="zh-CN" sz="1600" dirty="0"/>
              <a:t>/complete”</a:t>
            </a:r>
            <a:r>
              <a:rPr lang="zh-CN" altLang="en-US" sz="1600" dirty="0"/>
              <a:t>文件夹中的“</a:t>
            </a:r>
            <a:r>
              <a:rPr lang="en-US" altLang="zh-CN" sz="1600" dirty="0"/>
              <a:t>04</a:t>
            </a:r>
            <a:r>
              <a:rPr lang="zh-CN" altLang="en-US" sz="1600" dirty="0"/>
              <a:t>范例</a:t>
            </a:r>
            <a:r>
              <a:rPr lang="en-US" altLang="zh-CN" sz="1600" dirty="0"/>
              <a:t>complete(CC 2015).</a:t>
            </a:r>
            <a:r>
              <a:rPr lang="en-US" altLang="zh-CN" sz="1600" dirty="0" err="1"/>
              <a:t>fla</a:t>
            </a:r>
            <a:r>
              <a:rPr lang="en-US" altLang="zh-CN" sz="1600" dirty="0"/>
              <a:t>”</a:t>
            </a:r>
            <a:r>
              <a:rPr lang="zh-CN" altLang="en-US" sz="1600" dirty="0"/>
              <a:t>文件。</a:t>
            </a:r>
            <a:endParaRPr lang="zh-CN" altLang="zh-CN" sz="1600" dirty="0"/>
          </a:p>
        </p:txBody>
      </p:sp>
    </p:spTree>
    <p:custDataLst>
      <p:tags r:id="rId2"/>
    </p:custData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24075" y="44450"/>
            <a:ext cx="3519495" cy="461665"/>
          </a:xfrm>
          <a:prstGeom prst="rect">
            <a:avLst/>
          </a:prstGeom>
          <a:noFill/>
        </p:spPr>
        <p:txBody>
          <a:bodyPr wrap="square">
            <a:spAutoFit/>
          </a:bodyPr>
          <a:lstStyle/>
          <a:p>
            <a:pPr algn="ctr">
              <a:defRPr/>
            </a:pPr>
            <a:r>
              <a:rPr lang="en-US" altLang="zh-CN" sz="2400" dirty="0">
                <a:solidFill>
                  <a:schemeClr val="accent1">
                    <a:lumMod val="50000"/>
                  </a:schemeClr>
                </a:solidFill>
              </a:rPr>
              <a:t>4.2</a:t>
            </a:r>
            <a:r>
              <a:rPr lang="zh-CN" altLang="en-US" sz="2400" dirty="0">
                <a:solidFill>
                  <a:schemeClr val="accent1">
                    <a:lumMod val="50000"/>
                  </a:schemeClr>
                </a:solidFill>
              </a:rPr>
              <a:t>新建文件</a:t>
            </a:r>
            <a:endParaRPr lang="zh-CN" altLang="en-US" sz="2400" dirty="0">
              <a:solidFill>
                <a:schemeClr val="accent1">
                  <a:lumMod val="50000"/>
                </a:schemeClr>
              </a:solidFill>
            </a:endParaRPr>
          </a:p>
        </p:txBody>
      </p:sp>
      <p:sp>
        <p:nvSpPr>
          <p:cNvPr id="4" name="圆角矩形 3"/>
          <p:cNvSpPr>
            <a:spLocks noChangeArrowheads="1"/>
          </p:cNvSpPr>
          <p:nvPr/>
        </p:nvSpPr>
        <p:spPr bwMode="auto">
          <a:xfrm>
            <a:off x="180975" y="836613"/>
            <a:ext cx="8582025" cy="1735131"/>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在菜单栏中</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选择“文件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新建”</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在“新建文件”对话框中，选择“</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ActionScrip3.0”</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类型，默认原有设置，然后单击”确定“按钮，以创建一个舞台大小为宽</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550</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像素，高</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400</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像素，背景为白色的</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文档（*</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endParaRPr 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11269" name="AutoShape 12"/>
          <p:cNvSpPr>
            <a:spLocks noChangeArrowheads="1"/>
          </p:cNvSpPr>
          <p:nvPr/>
        </p:nvSpPr>
        <p:spPr bwMode="auto">
          <a:xfrm rot="6498634" flipV="1">
            <a:off x="6895124" y="2539650"/>
            <a:ext cx="868362" cy="254000"/>
          </a:xfrm>
          <a:prstGeom prst="curvedUpArrow">
            <a:avLst>
              <a:gd name="adj1" fmla="val 74532"/>
              <a:gd name="adj2" fmla="val 149048"/>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pic>
        <p:nvPicPr>
          <p:cNvPr id="3074" name="图片 32"/>
          <p:cNvPicPr>
            <a:picLocks noChangeAspect="1" noChangeArrowheads="1"/>
          </p:cNvPicPr>
          <p:nvPr/>
        </p:nvPicPr>
        <p:blipFill>
          <a:blip r:embed="rId1" cstate="print"/>
          <a:srcRect/>
          <a:stretch>
            <a:fillRect/>
          </a:stretch>
        </p:blipFill>
        <p:spPr bwMode="auto">
          <a:xfrm>
            <a:off x="1857356" y="2643182"/>
            <a:ext cx="5272088" cy="3282950"/>
          </a:xfrm>
          <a:prstGeom prst="rect">
            <a:avLst/>
          </a:prstGeom>
          <a:noFill/>
          <a:ln w="9525">
            <a:noFill/>
            <a:miter lim="800000"/>
            <a:headEnd/>
            <a:tailEnd/>
          </a:ln>
        </p:spPr>
      </p:pic>
    </p:spTree>
    <p:custDataLst>
      <p:tags r:id="rId2"/>
    </p:custData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24075" y="44450"/>
            <a:ext cx="3519495" cy="461665"/>
          </a:xfrm>
          <a:prstGeom prst="rect">
            <a:avLst/>
          </a:prstGeom>
          <a:noFill/>
        </p:spPr>
        <p:txBody>
          <a:bodyPr wrap="square">
            <a:spAutoFit/>
          </a:bodyPr>
          <a:lstStyle/>
          <a:p>
            <a:pPr algn="ctr">
              <a:defRPr/>
            </a:pPr>
            <a:r>
              <a:rPr lang="en-US" altLang="zh-CN" sz="2400" dirty="0">
                <a:solidFill>
                  <a:schemeClr val="accent1">
                    <a:lumMod val="50000"/>
                  </a:schemeClr>
                </a:solidFill>
              </a:rPr>
              <a:t>4.2</a:t>
            </a:r>
            <a:r>
              <a:rPr lang="zh-CN" altLang="en-US" sz="2400" dirty="0">
                <a:solidFill>
                  <a:schemeClr val="accent1">
                    <a:lumMod val="50000"/>
                  </a:schemeClr>
                </a:solidFill>
              </a:rPr>
              <a:t>新建文件</a:t>
            </a:r>
            <a:endParaRPr lang="zh-CN" altLang="en-US" sz="2400" dirty="0">
              <a:solidFill>
                <a:schemeClr val="accent1">
                  <a:lumMod val="50000"/>
                </a:schemeClr>
              </a:solidFill>
            </a:endParaRPr>
          </a:p>
        </p:txBody>
      </p:sp>
      <p:sp>
        <p:nvSpPr>
          <p:cNvPr id="4" name="圆角矩形 3"/>
          <p:cNvSpPr>
            <a:spLocks noChangeArrowheads="1"/>
          </p:cNvSpPr>
          <p:nvPr/>
        </p:nvSpPr>
        <p:spPr bwMode="auto">
          <a:xfrm>
            <a:off x="180975" y="836613"/>
            <a:ext cx="8677305" cy="1735131"/>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2.</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选择菜单“文件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保存”，把文件名命名为“</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04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start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CC 2017</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 </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Adobe Flash  CC 2015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中命名为</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04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start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CC 2015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Adobe  Flash  CS6</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中命名为</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04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start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CS6</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。把它保存在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04Start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文件夹中。</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14" name="云形标注 13"/>
          <p:cNvSpPr/>
          <p:nvPr/>
        </p:nvSpPr>
        <p:spPr>
          <a:xfrm>
            <a:off x="5286380" y="2714620"/>
            <a:ext cx="3485576" cy="2649327"/>
          </a:xfrm>
          <a:prstGeom prst="cloudCallout">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600" dirty="0"/>
              <a:t>注意：若需要重新修改舞台大小，则在菜单栏中，选择“修改</a:t>
            </a:r>
            <a:r>
              <a:rPr lang="en-US" altLang="zh-CN" sz="1600" dirty="0"/>
              <a:t>&gt;</a:t>
            </a:r>
            <a:r>
              <a:rPr lang="zh-CN" altLang="en-US" sz="1600" dirty="0"/>
              <a:t>文档”命令，在对话框中设置所需参数。</a:t>
            </a:r>
            <a:endParaRPr lang="zh-CN" altLang="en-US" sz="1600" dirty="0"/>
          </a:p>
        </p:txBody>
      </p:sp>
      <p:sp>
        <p:nvSpPr>
          <p:cNvPr id="8" name="圆角矩形 3"/>
          <p:cNvSpPr>
            <a:spLocks noChangeArrowheads="1"/>
          </p:cNvSpPr>
          <p:nvPr/>
        </p:nvSpPr>
        <p:spPr bwMode="auto">
          <a:xfrm>
            <a:off x="205631" y="2636912"/>
            <a:ext cx="4786347" cy="3306768"/>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     使用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 CS6</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软件版本的读者请打开“</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Lesson04/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/start/”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文件夹中的“</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04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start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CS6</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err="1">
                <a:solidFill>
                  <a:srgbClr val="125C8A"/>
                </a:solidFill>
                <a:latin typeface="黑体" panose="02010609060101010101" pitchFamily="49" charset="-122"/>
                <a:ea typeface="黑体" panose="02010609060101010101" pitchFamily="49" charset="-122"/>
                <a:sym typeface="黑体" panose="02010609060101010101" pitchFamily="49" charset="-122"/>
              </a:rPr>
              <a:t>fla</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文件；使用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 2015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软件版本（包括</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 CC 2014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Animate CC 2016</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）的读者请打开“</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Lesson04/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/start/”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文件夹中的“</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04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start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CC 2015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en-US" altLang="zh-CN" sz="2000" dirty="0" err="1">
                <a:solidFill>
                  <a:srgbClr val="125C8A"/>
                </a:solidFill>
                <a:latin typeface="黑体" panose="02010609060101010101" pitchFamily="49" charset="-122"/>
                <a:ea typeface="黑体" panose="02010609060101010101" pitchFamily="49" charset="-122"/>
                <a:sym typeface="黑体" panose="02010609060101010101" pitchFamily="49" charset="-122"/>
              </a:rPr>
              <a:t>fla</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文件。</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9" name="图片 0"/>
          <p:cNvPicPr>
            <a:picLocks noChangeAspect="1" noChangeArrowheads="1"/>
          </p:cNvPicPr>
          <p:nvPr/>
        </p:nvPicPr>
        <p:blipFill>
          <a:blip r:embed="rId1" cstate="print"/>
          <a:srcRect/>
          <a:stretch>
            <a:fillRect/>
          </a:stretch>
        </p:blipFill>
        <p:spPr bwMode="auto">
          <a:xfrm>
            <a:off x="500034" y="2852936"/>
            <a:ext cx="276225" cy="276225"/>
          </a:xfrm>
          <a:prstGeom prst="rect">
            <a:avLst/>
          </a:prstGeom>
          <a:noFill/>
          <a:ln w="9525">
            <a:noFill/>
            <a:miter lim="800000"/>
            <a:headEnd/>
            <a:tailEnd/>
          </a:ln>
        </p:spPr>
      </p:pic>
      <p:pic>
        <p:nvPicPr>
          <p:cNvPr id="10" name="图片 3"/>
          <p:cNvPicPr>
            <a:picLocks noChangeAspect="1" noChangeArrowheads="1"/>
          </p:cNvPicPr>
          <p:nvPr/>
        </p:nvPicPr>
        <p:blipFill>
          <a:blip r:embed="rId2" cstate="print"/>
          <a:srcRect/>
          <a:stretch>
            <a:fillRect/>
          </a:stretch>
        </p:blipFill>
        <p:spPr bwMode="auto">
          <a:xfrm>
            <a:off x="785786" y="2852936"/>
            <a:ext cx="263525" cy="263525"/>
          </a:xfrm>
          <a:prstGeom prst="rect">
            <a:avLst/>
          </a:prstGeom>
          <a:noFill/>
          <a:ln w="9525">
            <a:noFill/>
            <a:miter lim="800000"/>
            <a:headEnd/>
            <a:tailEnd/>
          </a:ln>
        </p:spPr>
      </p:pic>
    </p:spTree>
    <p:custDataLst>
      <p:tags r:id="rId3"/>
    </p:custData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35200" y="44450"/>
            <a:ext cx="3479808" cy="461665"/>
          </a:xfrm>
          <a:prstGeom prst="rect">
            <a:avLst/>
          </a:prstGeom>
          <a:noFill/>
        </p:spPr>
        <p:txBody>
          <a:bodyPr wrap="square">
            <a:spAutoFit/>
          </a:bodyPr>
          <a:lstStyle/>
          <a:p>
            <a:pPr algn="ctr">
              <a:defRPr/>
            </a:pPr>
            <a:r>
              <a:rPr lang="en-US" altLang="zh-CN" sz="2400" dirty="0">
                <a:solidFill>
                  <a:schemeClr val="accent1">
                    <a:lumMod val="50000"/>
                  </a:schemeClr>
                </a:solidFill>
              </a:rPr>
              <a:t>4.3</a:t>
            </a:r>
            <a:r>
              <a:rPr lang="zh-CN" altLang="en-US" sz="2400" dirty="0">
                <a:solidFill>
                  <a:schemeClr val="accent1">
                    <a:lumMod val="50000"/>
                  </a:schemeClr>
                </a:solidFill>
              </a:rPr>
              <a:t>素材导入</a:t>
            </a:r>
            <a:endParaRPr lang="zh-CN" altLang="en-US" sz="2400" dirty="0">
              <a:solidFill>
                <a:schemeClr val="accent1">
                  <a:lumMod val="50000"/>
                </a:schemeClr>
              </a:solidFill>
            </a:endParaRPr>
          </a:p>
        </p:txBody>
      </p:sp>
      <p:sp>
        <p:nvSpPr>
          <p:cNvPr id="9" name="圆角矩形 8"/>
          <p:cNvSpPr>
            <a:spLocks noChangeArrowheads="1"/>
          </p:cNvSpPr>
          <p:nvPr/>
        </p:nvSpPr>
        <p:spPr bwMode="auto">
          <a:xfrm>
            <a:off x="496888" y="738188"/>
            <a:ext cx="8307387" cy="1081087"/>
          </a:xfrm>
          <a:prstGeom prst="roundRect">
            <a:avLst>
              <a:gd name="adj" fmla="val 16667"/>
            </a:avLst>
          </a:prstGeom>
          <a:solidFill>
            <a:schemeClr val="accent5"/>
          </a:solidFill>
          <a:ln>
            <a:noFill/>
          </a:ln>
        </p:spPr>
        <p:txBody>
          <a:bodyPr/>
          <a:lstStyle/>
          <a:p>
            <a:pPr>
              <a:defRPr/>
            </a:pPr>
            <a:r>
              <a:rPr lang="en-US" altLang="zh-CN" sz="2000" dirty="0">
                <a:solidFill>
                  <a:schemeClr val="bg1"/>
                </a:solidFill>
                <a:latin typeface="黑体" panose="02010609060101010101" pitchFamily="49" charset="-122"/>
                <a:ea typeface="黑体" panose="02010609060101010101" pitchFamily="49" charset="-122"/>
              </a:rPr>
              <a:t>   Animate</a:t>
            </a:r>
            <a:r>
              <a:rPr lang="zh-CN" altLang="en-US" sz="2000" dirty="0">
                <a:solidFill>
                  <a:schemeClr val="bg1"/>
                </a:solidFill>
                <a:latin typeface="黑体" panose="02010609060101010101" pitchFamily="49" charset="-122"/>
                <a:ea typeface="黑体" panose="02010609060101010101" pitchFamily="49" charset="-122"/>
              </a:rPr>
              <a:t>允许导入图片、音频、视频等素材到舞台上或者导入到库。导入的素材可以多次重复使用，也可以将其转换成元件进行进一步操作。</a:t>
            </a:r>
            <a:endParaRPr lang="zh-CN" altLang="en-US" sz="2000" dirty="0">
              <a:solidFill>
                <a:schemeClr val="bg1"/>
              </a:solidFill>
              <a:latin typeface="黑体" panose="02010609060101010101" pitchFamily="49" charset="-122"/>
              <a:ea typeface="黑体" panose="02010609060101010101" pitchFamily="49" charset="-122"/>
            </a:endParaRPr>
          </a:p>
        </p:txBody>
      </p:sp>
      <p:sp>
        <p:nvSpPr>
          <p:cNvPr id="10" name="圆角矩形 9"/>
          <p:cNvSpPr>
            <a:spLocks noChangeArrowheads="1"/>
          </p:cNvSpPr>
          <p:nvPr/>
        </p:nvSpPr>
        <p:spPr bwMode="auto">
          <a:xfrm>
            <a:off x="452438" y="1987550"/>
            <a:ext cx="6035675" cy="2084392"/>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1.</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选择“文件</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导入</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&gt;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导入到库”，在弹出对话框中选择</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Lesson04/</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范例</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素材文件夹的背景、人物与文件三个素材。</a:t>
            </a:r>
            <a:endPar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a:p>
            <a:pPr>
              <a:lnSpc>
                <a:spcPct val="120000"/>
              </a:lnSpc>
              <a:defRPr/>
            </a:pP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2.</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此时，三个素材将被导入在库，可以重复拖入舞台使用。</a:t>
            </a:r>
            <a:endPar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a:p>
            <a:pPr>
              <a:lnSpc>
                <a:spcPct val="120000"/>
              </a:lnSpc>
              <a:defRPr/>
            </a:pPr>
            <a:endParaRPr 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59393" name="图片 47"/>
          <p:cNvPicPr>
            <a:picLocks noChangeAspect="1" noChangeArrowheads="1"/>
          </p:cNvPicPr>
          <p:nvPr/>
        </p:nvPicPr>
        <p:blipFill>
          <a:blip r:embed="rId1" cstate="print"/>
          <a:srcRect/>
          <a:stretch>
            <a:fillRect/>
          </a:stretch>
        </p:blipFill>
        <p:spPr bwMode="auto">
          <a:xfrm>
            <a:off x="714348" y="4214818"/>
            <a:ext cx="5360910" cy="1643074"/>
          </a:xfrm>
          <a:prstGeom prst="rect">
            <a:avLst/>
          </a:prstGeom>
          <a:noFill/>
          <a:ln w="9525">
            <a:noFill/>
            <a:miter lim="800000"/>
            <a:headEnd/>
            <a:tailEnd/>
          </a:ln>
        </p:spPr>
      </p:pic>
      <p:pic>
        <p:nvPicPr>
          <p:cNvPr id="59394" name="图片 1"/>
          <p:cNvPicPr>
            <a:picLocks noChangeAspect="1" noChangeArrowheads="1"/>
          </p:cNvPicPr>
          <p:nvPr/>
        </p:nvPicPr>
        <p:blipFill>
          <a:blip r:embed="rId2" cstate="print"/>
          <a:srcRect/>
          <a:stretch>
            <a:fillRect/>
          </a:stretch>
        </p:blipFill>
        <p:spPr bwMode="auto">
          <a:xfrm>
            <a:off x="6520680" y="2000240"/>
            <a:ext cx="2574740" cy="3714776"/>
          </a:xfrm>
          <a:prstGeom prst="rect">
            <a:avLst/>
          </a:prstGeom>
          <a:noFill/>
          <a:ln w="9525">
            <a:noFill/>
            <a:miter lim="800000"/>
            <a:headEnd/>
            <a:tailEnd/>
          </a:ln>
        </p:spPr>
      </p:pic>
      <p:sp>
        <p:nvSpPr>
          <p:cNvPr id="12294" name="AutoShape 12"/>
          <p:cNvSpPr>
            <a:spLocks noChangeArrowheads="1"/>
          </p:cNvSpPr>
          <p:nvPr/>
        </p:nvSpPr>
        <p:spPr bwMode="auto">
          <a:xfrm rot="1300463" flipV="1">
            <a:off x="6373865" y="3366119"/>
            <a:ext cx="868363" cy="252413"/>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sp>
        <p:nvSpPr>
          <p:cNvPr id="11" name="AutoShape 12"/>
          <p:cNvSpPr>
            <a:spLocks noChangeArrowheads="1"/>
          </p:cNvSpPr>
          <p:nvPr/>
        </p:nvSpPr>
        <p:spPr bwMode="auto">
          <a:xfrm rot="16200000" flipV="1">
            <a:off x="-621090" y="3655603"/>
            <a:ext cx="2065391" cy="349658"/>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solidFill>
                <a:srgbClr val="00B0F0"/>
              </a:solidFill>
            </a:endParaRPr>
          </a:p>
        </p:txBody>
      </p:sp>
    </p:spTree>
    <p:custDataLst>
      <p:tags r:id="rId3"/>
    </p:custData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35200" y="44450"/>
            <a:ext cx="3551246" cy="461665"/>
          </a:xfrm>
          <a:prstGeom prst="rect">
            <a:avLst/>
          </a:prstGeom>
          <a:noFill/>
        </p:spPr>
        <p:txBody>
          <a:bodyPr wrap="square">
            <a:spAutoFit/>
          </a:bodyPr>
          <a:lstStyle/>
          <a:p>
            <a:pPr algn="ctr">
              <a:defRPr/>
            </a:pPr>
            <a:r>
              <a:rPr lang="en-US" altLang="zh-CN" sz="2400" dirty="0">
                <a:solidFill>
                  <a:schemeClr val="accent1">
                    <a:lumMod val="50000"/>
                  </a:schemeClr>
                </a:solidFill>
              </a:rPr>
              <a:t>4.4 </a:t>
            </a:r>
            <a:r>
              <a:rPr lang="zh-CN" altLang="en-US" sz="2400" dirty="0">
                <a:solidFill>
                  <a:schemeClr val="accent1">
                    <a:lumMod val="50000"/>
                  </a:schemeClr>
                </a:solidFill>
              </a:rPr>
              <a:t>创建图层和补间动画</a:t>
            </a:r>
            <a:endParaRPr lang="zh-CN" altLang="en-US" sz="2400" dirty="0">
              <a:solidFill>
                <a:schemeClr val="accent1">
                  <a:lumMod val="50000"/>
                </a:schemeClr>
              </a:solidFill>
            </a:endParaRPr>
          </a:p>
        </p:txBody>
      </p:sp>
      <p:sp>
        <p:nvSpPr>
          <p:cNvPr id="10" name="圆角矩形 9"/>
          <p:cNvSpPr>
            <a:spLocks noChangeArrowheads="1"/>
          </p:cNvSpPr>
          <p:nvPr/>
        </p:nvSpPr>
        <p:spPr bwMode="auto">
          <a:xfrm>
            <a:off x="428596" y="857232"/>
            <a:ext cx="8424862" cy="2143140"/>
          </a:xfrm>
          <a:prstGeom prst="roundRect">
            <a:avLst>
              <a:gd name="adj" fmla="val 16667"/>
            </a:avLst>
          </a:prstGeom>
          <a:solidFill>
            <a:schemeClr val="accent1">
              <a:lumMod val="20000"/>
              <a:lumOff val="80000"/>
            </a:schemeClr>
          </a:solidFill>
          <a:ln>
            <a:noFill/>
          </a:ln>
        </p:spPr>
        <p:txBody>
          <a:bodyPr/>
          <a:lstStyle/>
          <a:p>
            <a:pPr>
              <a:lnSpc>
                <a:spcPct val="120000"/>
              </a:lnSpc>
              <a:defRPr/>
            </a:pP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4.3</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的操作中，学习如何导入素材，为制作动画提供了基础。在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Animate</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中，动画是指物体通过时间的变化而运动或更改，除了本章范例中讲到的补间动画运用以外，</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Animate</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还支持传统补间动画、反向运动姿势、补间形状和逐帧动画的运用。接下来，将需要把导入的素材转化为元件以便创建补间动画</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为场景添加动态效果。</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sp>
        <p:nvSpPr>
          <p:cNvPr id="7" name="圆角矩形 6"/>
          <p:cNvSpPr>
            <a:spLocks noChangeArrowheads="1"/>
          </p:cNvSpPr>
          <p:nvPr/>
        </p:nvSpPr>
        <p:spPr bwMode="auto">
          <a:xfrm>
            <a:off x="428596" y="3071810"/>
            <a:ext cx="8424862" cy="2857520"/>
          </a:xfrm>
          <a:prstGeom prst="roundRect">
            <a:avLst>
              <a:gd name="adj" fmla="val 16667"/>
            </a:avLst>
          </a:prstGeom>
          <a:solidFill>
            <a:srgbClr val="DCE6F2"/>
          </a:solidFill>
          <a:ln>
            <a:noFill/>
          </a:ln>
        </p:spPr>
        <p:style>
          <a:lnRef idx="1">
            <a:schemeClr val="accent2"/>
          </a:lnRef>
          <a:fillRef idx="2">
            <a:schemeClr val="accent2"/>
          </a:fillRef>
          <a:effectRef idx="1">
            <a:schemeClr val="accent2"/>
          </a:effectRef>
          <a:fontRef idx="minor">
            <a:schemeClr val="dk1"/>
          </a:fontRef>
        </p:style>
        <p:txBody>
          <a:bodyPr/>
          <a:lstStyle/>
          <a:p>
            <a:pPr>
              <a:lnSpc>
                <a:spcPct val="120000"/>
              </a:lnSpc>
              <a:defRPr/>
            </a:pP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     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 CS6</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和</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 CC 2015</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两个版本中，同样支持以下五种类型的动画：补间动画；传统补间动画；反向运动姿势；补间形状；逐帧动画。</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a:p>
            <a:pPr>
              <a:lnSpc>
                <a:spcPct val="120000"/>
              </a:lnSpc>
              <a:defRPr/>
            </a:pP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在</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中，动画的基本流程如下：先选取“舞台”上的对象，然后右击对应帧，在弹出的快捷菜单中选择“创建补间动画“命令，移动红色播放头到不同的时间点，设置对象的新属性，</a:t>
            </a:r>
            <a:r>
              <a:rPr lang="en-US" altLang="zh-CN"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Flash</a:t>
            </a:r>
            <a:r>
              <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rPr>
              <a:t>自动在播放头位置形成一个属性关键帧。</a:t>
            </a:r>
            <a:endParaRPr lang="zh-CN" altLang="en-US" sz="2000" dirty="0">
              <a:solidFill>
                <a:srgbClr val="125C8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58369" name="Picture 1"/>
          <p:cNvPicPr>
            <a:picLocks noChangeAspect="1" noChangeArrowheads="1"/>
          </p:cNvPicPr>
          <p:nvPr/>
        </p:nvPicPr>
        <p:blipFill>
          <a:blip r:embed="rId1" cstate="print"/>
          <a:srcRect/>
          <a:stretch>
            <a:fillRect/>
          </a:stretch>
        </p:blipFill>
        <p:spPr bwMode="auto">
          <a:xfrm>
            <a:off x="714348" y="3286124"/>
            <a:ext cx="276225" cy="276225"/>
          </a:xfrm>
          <a:prstGeom prst="rect">
            <a:avLst/>
          </a:prstGeom>
          <a:noFill/>
          <a:ln w="9525">
            <a:noFill/>
            <a:miter lim="800000"/>
            <a:headEnd/>
            <a:tailEnd/>
          </a:ln>
        </p:spPr>
      </p:pic>
      <p:pic>
        <p:nvPicPr>
          <p:cNvPr id="58370" name="Picture 2"/>
          <p:cNvPicPr>
            <a:picLocks noChangeAspect="1" noChangeArrowheads="1"/>
          </p:cNvPicPr>
          <p:nvPr/>
        </p:nvPicPr>
        <p:blipFill>
          <a:blip r:embed="rId2" cstate="print"/>
          <a:srcRect/>
          <a:stretch>
            <a:fillRect/>
          </a:stretch>
        </p:blipFill>
        <p:spPr bwMode="auto">
          <a:xfrm>
            <a:off x="1000100" y="3286124"/>
            <a:ext cx="263525" cy="263525"/>
          </a:xfrm>
          <a:prstGeom prst="rect">
            <a:avLst/>
          </a:prstGeom>
          <a:noFill/>
          <a:ln w="9525">
            <a:noFill/>
            <a:miter lim="800000"/>
            <a:headEnd/>
            <a:tailEnd/>
          </a:ln>
        </p:spPr>
      </p:pic>
    </p:spTree>
    <p:custDataLst>
      <p:tags r:id="rId3"/>
    </p:custDataLst>
  </p:cSld>
  <p:clrMapOvr>
    <a:masterClrMapping/>
  </p:clrMapOvr>
  <p:transition>
    <p:fade/>
  </p:transition>
</p:sld>
</file>

<file path=ppt/tags/tag1.xml><?xml version="1.0" encoding="utf-8"?>
<p:tagLst xmlns:p="http://schemas.openxmlformats.org/presentationml/2006/main">
  <p:tag name="ARTICULATE_SLIDE_THUMBNAIL_REFRESH" val="1"/>
</p:tagLst>
</file>

<file path=ppt/tags/tag10.xml><?xml version="1.0" encoding="utf-8"?>
<p:tagLst xmlns:p="http://schemas.openxmlformats.org/presentationml/2006/main">
  <p:tag name="ARTICULATE_SLIDE_THUMBNAIL_REFRESH" val="1"/>
</p:tagLst>
</file>

<file path=ppt/tags/tag11.xml><?xml version="1.0" encoding="utf-8"?>
<p:tagLst xmlns:p="http://schemas.openxmlformats.org/presentationml/2006/main">
  <p:tag name="ARTICULATE_SLIDE_THUMBNAIL_REFRESH" val="1"/>
</p:tagLst>
</file>

<file path=ppt/tags/tag12.xml><?xml version="1.0" encoding="utf-8"?>
<p:tagLst xmlns:p="http://schemas.openxmlformats.org/presentationml/2006/main">
  <p:tag name="ARTICULATE_SLIDE_THUMBNAIL_REFRESH" val="1"/>
</p:tagLst>
</file>

<file path=ppt/tags/tag13.xml><?xml version="1.0" encoding="utf-8"?>
<p:tagLst xmlns:p="http://schemas.openxmlformats.org/presentationml/2006/main">
  <p:tag name="ARTICULATE_SLIDE_THUMBNAIL_REFRESH" val="1"/>
</p:tagLst>
</file>

<file path=ppt/tags/tag14.xml><?xml version="1.0" encoding="utf-8"?>
<p:tagLst xmlns:p="http://schemas.openxmlformats.org/presentationml/2006/main">
  <p:tag name="ARTICULATE_SLIDE_THUMBNAIL_REFRESH" val="1"/>
</p:tagLst>
</file>

<file path=ppt/tags/tag15.xml><?xml version="1.0" encoding="utf-8"?>
<p:tagLst xmlns:p="http://schemas.openxmlformats.org/presentationml/2006/main">
  <p:tag name="ARTICULATE_SLIDE_THUMBNAIL_REFRESH" val="1"/>
</p:tagLst>
</file>

<file path=ppt/tags/tag16.xml><?xml version="1.0" encoding="utf-8"?>
<p:tagLst xmlns:p="http://schemas.openxmlformats.org/presentationml/2006/main">
  <p:tag name="ARTICULATE_SLIDE_THUMBNAIL_REFRESH" val="1"/>
</p:tagLst>
</file>

<file path=ppt/tags/tag17.xml><?xml version="1.0" encoding="utf-8"?>
<p:tagLst xmlns:p="http://schemas.openxmlformats.org/presentationml/2006/main">
  <p:tag name="ARTICULATE_SLIDE_THUMBNAIL_REFRESH" val="1"/>
</p:tagLst>
</file>

<file path=ppt/tags/tag18.xml><?xml version="1.0" encoding="utf-8"?>
<p:tagLst xmlns:p="http://schemas.openxmlformats.org/presentationml/2006/main">
  <p:tag name="ARTICULATE_SLIDE_THUMBNAIL_REFRESH" val="1"/>
</p:tagLst>
</file>

<file path=ppt/tags/tag19.xml><?xml version="1.0" encoding="utf-8"?>
<p:tagLst xmlns:p="http://schemas.openxmlformats.org/presentationml/2006/main">
  <p:tag name="ARTICULATE_SLIDE_THUMBNAIL_REFRESH" val="1"/>
</p:tagLst>
</file>

<file path=ppt/tags/tag2.xml><?xml version="1.0" encoding="utf-8"?>
<p:tagLst xmlns:p="http://schemas.openxmlformats.org/presentationml/2006/main">
  <p:tag name="ARTICULATE_SLIDE_THUMBNAIL_REFRESH" val="1"/>
</p:tagLst>
</file>

<file path=ppt/tags/tag20.xml><?xml version="1.0" encoding="utf-8"?>
<p:tagLst xmlns:p="http://schemas.openxmlformats.org/presentationml/2006/main">
  <p:tag name="ARTICULATE_SLIDE_THUMBNAIL_REFRESH" val="1"/>
</p:tagLst>
</file>

<file path=ppt/tags/tag21.xml><?xml version="1.0" encoding="utf-8"?>
<p:tagLst xmlns:p="http://schemas.openxmlformats.org/presentationml/2006/main">
  <p:tag name="ARTICULATE_SLIDE_THUMBNAIL_REFRESH" val="1"/>
</p:tagLst>
</file>

<file path=ppt/tags/tag22.xml><?xml version="1.0" encoding="utf-8"?>
<p:tagLst xmlns:p="http://schemas.openxmlformats.org/presentationml/2006/main">
  <p:tag name="ARTICULATE_SLIDE_THUMBNAIL_REFRESH" val="1"/>
</p:tagLst>
</file>

<file path=ppt/tags/tag23.xml><?xml version="1.0" encoding="utf-8"?>
<p:tagLst xmlns:p="http://schemas.openxmlformats.org/presentationml/2006/main">
  <p:tag name="ARTICULATE_SLIDE_THUMBNAIL_REFRESH" val="1"/>
</p:tagLst>
</file>

<file path=ppt/tags/tag24.xml><?xml version="1.0" encoding="utf-8"?>
<p:tagLst xmlns:p="http://schemas.openxmlformats.org/presentationml/2006/main">
  <p:tag name="ARTICULATE_SLIDE_THUMBNAIL_REFRESH" val="1"/>
</p:tagLst>
</file>

<file path=ppt/tags/tag25.xml><?xml version="1.0" encoding="utf-8"?>
<p:tagLst xmlns:p="http://schemas.openxmlformats.org/presentationml/2006/main">
  <p:tag name="ARTICULATE_SLIDE_THUMBNAIL_REFRESH" val="1"/>
</p:tagLst>
</file>

<file path=ppt/tags/tag26.xml><?xml version="1.0" encoding="utf-8"?>
<p:tagLst xmlns:p="http://schemas.openxmlformats.org/presentationml/2006/main">
  <p:tag name="ARTICULATE_SLIDE_THUMBNAIL_REFRESH" val="1"/>
</p:tagLst>
</file>

<file path=ppt/tags/tag27.xml><?xml version="1.0" encoding="utf-8"?>
<p:tagLst xmlns:p="http://schemas.openxmlformats.org/presentationml/2006/main">
  <p:tag name="ARTICULATE_SLIDE_THUMBNAIL_REFRESH" val="1"/>
</p:tagLst>
</file>

<file path=ppt/tags/tag28.xml><?xml version="1.0" encoding="utf-8"?>
<p:tagLst xmlns:p="http://schemas.openxmlformats.org/presentationml/2006/main">
  <p:tag name="ARTICULATE_SLIDE_THUMBNAIL_REFRESH" val="1"/>
</p:tagLst>
</file>

<file path=ppt/tags/tag29.xml><?xml version="1.0" encoding="utf-8"?>
<p:tagLst xmlns:p="http://schemas.openxmlformats.org/presentationml/2006/main">
  <p:tag name="ARTICULATE_SLIDE_THUMBNAIL_REFRESH" val="1"/>
</p:tagLst>
</file>

<file path=ppt/tags/tag3.xml><?xml version="1.0" encoding="utf-8"?>
<p:tagLst xmlns:p="http://schemas.openxmlformats.org/presentationml/2006/main">
  <p:tag name="ARTICULATE_SLIDE_THUMBNAIL_REFRESH" val="1"/>
</p:tagLst>
</file>

<file path=ppt/tags/tag30.xml><?xml version="1.0" encoding="utf-8"?>
<p:tagLst xmlns:p="http://schemas.openxmlformats.org/presentationml/2006/main">
  <p:tag name="ARTICULATE_SLIDE_THUMBNAIL_REFRESH" val="1"/>
</p:tagLst>
</file>

<file path=ppt/tags/tag31.xml><?xml version="1.0" encoding="utf-8"?>
<p:tagLst xmlns:p="http://schemas.openxmlformats.org/presentationml/2006/main">
  <p:tag name="ARTICULATE_SLIDE_THUMBNAIL_REFRESH" val="1"/>
</p:tagLst>
</file>

<file path=ppt/tags/tag32.xml><?xml version="1.0" encoding="utf-8"?>
<p:tagLst xmlns:p="http://schemas.openxmlformats.org/presentationml/2006/main">
  <p:tag name="ARTICULATE_SLIDE_THUMBNAIL_REFRESH" val="1"/>
</p:tagLst>
</file>

<file path=ppt/tags/tag33.xml><?xml version="1.0" encoding="utf-8"?>
<p:tagLst xmlns:p="http://schemas.openxmlformats.org/presentationml/2006/main">
  <p:tag name="ARTICULATE_SLIDE_THUMBNAIL_REFRESH" val="1"/>
</p:tagLst>
</file>

<file path=ppt/tags/tag34.xml><?xml version="1.0" encoding="utf-8"?>
<p:tagLst xmlns:p="http://schemas.openxmlformats.org/presentationml/2006/main">
  <p:tag name="ARTICULATE_SLIDE_THUMBNAIL_REFRESH" val="1"/>
</p:tagLst>
</file>

<file path=ppt/tags/tag35.xml><?xml version="1.0" encoding="utf-8"?>
<p:tagLst xmlns:p="http://schemas.openxmlformats.org/presentationml/2006/main">
  <p:tag name="ARTICULATE_SLIDE_THUMBNAIL_REFRESH" val="1"/>
</p:tagLst>
</file>

<file path=ppt/tags/tag36.xml><?xml version="1.0" encoding="utf-8"?>
<p:tagLst xmlns:p="http://schemas.openxmlformats.org/presentationml/2006/main">
  <p:tag name="ARTICULATE_SLIDE_THUMBNAIL_REFRESH" val="1"/>
</p:tagLst>
</file>

<file path=ppt/tags/tag37.xml><?xml version="1.0" encoding="utf-8"?>
<p:tagLst xmlns:p="http://schemas.openxmlformats.org/presentationml/2006/main">
  <p:tag name="ARTICULATE_SLIDE_THUMBNAIL_REFRESH" val="1"/>
</p:tagLst>
</file>

<file path=ppt/tags/tag38.xml><?xml version="1.0" encoding="utf-8"?>
<p:tagLst xmlns:p="http://schemas.openxmlformats.org/presentationml/2006/main">
  <p:tag name="ARTICULATE_SLIDE_THUMBNAIL_REFRESH" val="1"/>
</p:tagLst>
</file>

<file path=ppt/tags/tag39.xml><?xml version="1.0" encoding="utf-8"?>
<p:tagLst xmlns:p="http://schemas.openxmlformats.org/presentationml/2006/main">
  <p:tag name="ARTICULATE_SLIDE_THUMBNAIL_REFRESH" val="1"/>
</p:tagLst>
</file>

<file path=ppt/tags/tag4.xml><?xml version="1.0" encoding="utf-8"?>
<p:tagLst xmlns:p="http://schemas.openxmlformats.org/presentationml/2006/main">
  <p:tag name="ARTICULATE_SLIDE_THUMBNAIL_REFRESH" val="1"/>
</p:tagLst>
</file>

<file path=ppt/tags/tag40.xml><?xml version="1.0" encoding="utf-8"?>
<p:tagLst xmlns:p="http://schemas.openxmlformats.org/presentationml/2006/main">
  <p:tag name="ARTICULATE_SLIDE_THUMBNAIL_REFRESH" val="1"/>
</p:tagLst>
</file>

<file path=ppt/tags/tag41.xml><?xml version="1.0" encoding="utf-8"?>
<p:tagLst xmlns:p="http://schemas.openxmlformats.org/presentationml/2006/main">
  <p:tag name="ARTICULATE_SLIDE_THUMBNAIL_REFRESH" val="1"/>
</p:tagLst>
</file>

<file path=ppt/tags/tag42.xml><?xml version="1.0" encoding="utf-8"?>
<p:tagLst xmlns:p="http://schemas.openxmlformats.org/presentationml/2006/main">
  <p:tag name="ARTICULATE_SLIDE_THUMBNAIL_REFRESH" val="1"/>
</p:tagLst>
</file>

<file path=ppt/tags/tag43.xml><?xml version="1.0" encoding="utf-8"?>
<p:tagLst xmlns:p="http://schemas.openxmlformats.org/presentationml/2006/main">
  <p:tag name="ARTICULATE_SLIDE_THUMBNAIL_REFRESH" val="1"/>
</p:tagLst>
</file>

<file path=ppt/tags/tag44.xml><?xml version="1.0" encoding="utf-8"?>
<p:tagLst xmlns:p="http://schemas.openxmlformats.org/presentationml/2006/main">
  <p:tag name="ARTICULATE_SLIDE_THUMBNAIL_REFRESH" val="1"/>
</p:tagLst>
</file>

<file path=ppt/tags/tag5.xml><?xml version="1.0" encoding="utf-8"?>
<p:tagLst xmlns:p="http://schemas.openxmlformats.org/presentationml/2006/main">
  <p:tag name="ARTICULATE_SLIDE_THUMBNAIL_REFRESH" val="1"/>
</p:tagLst>
</file>

<file path=ppt/tags/tag6.xml><?xml version="1.0" encoding="utf-8"?>
<p:tagLst xmlns:p="http://schemas.openxmlformats.org/presentationml/2006/main">
  <p:tag name="ARTICULATE_SLIDE_THUMBNAIL_REFRESH" val="1"/>
</p:tagLst>
</file>

<file path=ppt/tags/tag7.xml><?xml version="1.0" encoding="utf-8"?>
<p:tagLst xmlns:p="http://schemas.openxmlformats.org/presentationml/2006/main">
  <p:tag name="ARTICULATE_SLIDE_THUMBNAIL_REFRESH" val="1"/>
</p:tagLst>
</file>

<file path=ppt/tags/tag8.xml><?xml version="1.0" encoding="utf-8"?>
<p:tagLst xmlns:p="http://schemas.openxmlformats.org/presentationml/2006/main">
  <p:tag name="ARTICULATE_SLIDE_THUMBNAIL_REFRESH" val="1"/>
</p:tagLst>
</file>

<file path=ppt/tags/tag9.xml><?xml version="1.0" encoding="utf-8"?>
<p:tagLst xmlns:p="http://schemas.openxmlformats.org/presentationml/2006/main">
  <p:tag name="ARTICULATE_SLIDE_THUMBNAIL_REFRE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8252</Words>
  <Application>WPS 演示</Application>
  <PresentationFormat>全屏显示(4:3)</PresentationFormat>
  <Paragraphs>345</Paragraphs>
  <Slides>44</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44</vt:i4>
      </vt:variant>
    </vt:vector>
  </HeadingPairs>
  <TitlesOfParts>
    <vt:vector size="54" baseType="lpstr">
      <vt:lpstr>Arial</vt:lpstr>
      <vt:lpstr>宋体</vt:lpstr>
      <vt:lpstr>Wingdings</vt:lpstr>
      <vt:lpstr>Calibri</vt:lpstr>
      <vt:lpstr>微软雅黑</vt:lpstr>
      <vt:lpstr>Calibri</vt:lpstr>
      <vt:lpstr>Arial Unicode MS</vt:lpstr>
      <vt:lpstr>黑体</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dc:creator>
  <cp:lastModifiedBy>scm</cp:lastModifiedBy>
  <cp:revision>291</cp:revision>
  <dcterms:created xsi:type="dcterms:W3CDTF">2017-12-25T04:53:20Z</dcterms:created>
  <dcterms:modified xsi:type="dcterms:W3CDTF">2017-12-25T05:01:53Z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18072954-A4C1-4A4A-3F7C-353F3F3F433F</vt:lpwstr>
  </property>
  <property fmtid="{D5CDD505-2E9C-101B-9397-08002B2CF9AE}" pid="3" name="ArticulatePath">
    <vt:lpwstr>第五章 制作形状的动画和使用遮罩</vt:lpwstr>
  </property>
  <property fmtid="{D5CDD505-2E9C-101B-9397-08002B2CF9AE}" pid="4" name="KSOProductBuildVer">
    <vt:lpwstr>2052-10.1.0.7023</vt:lpwstr>
  </property>
</Properties>
</file>