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1" r:id="rId2"/>
    <p:sldId id="262" r:id="rId3"/>
    <p:sldId id="263" r:id="rId4"/>
    <p:sldId id="264" r:id="rId5"/>
    <p:sldId id="327" r:id="rId6"/>
    <p:sldId id="328" r:id="rId7"/>
    <p:sldId id="368" r:id="rId8"/>
    <p:sldId id="329" r:id="rId9"/>
    <p:sldId id="330" r:id="rId10"/>
    <p:sldId id="365" r:id="rId11"/>
    <p:sldId id="331" r:id="rId12"/>
    <p:sldId id="332" r:id="rId13"/>
    <p:sldId id="333" r:id="rId14"/>
    <p:sldId id="334" r:id="rId15"/>
    <p:sldId id="335" r:id="rId16"/>
    <p:sldId id="336" r:id="rId17"/>
    <p:sldId id="369" r:id="rId18"/>
    <p:sldId id="370" r:id="rId19"/>
    <p:sldId id="337" r:id="rId20"/>
    <p:sldId id="371" r:id="rId21"/>
    <p:sldId id="269" r:id="rId22"/>
    <p:sldId id="338" r:id="rId23"/>
    <p:sldId id="372" r:id="rId24"/>
    <p:sldId id="339" r:id="rId25"/>
    <p:sldId id="340" r:id="rId26"/>
    <p:sldId id="341" r:id="rId27"/>
    <p:sldId id="343" r:id="rId28"/>
    <p:sldId id="373" r:id="rId29"/>
    <p:sldId id="344" r:id="rId30"/>
    <p:sldId id="374" r:id="rId31"/>
    <p:sldId id="307" r:id="rId32"/>
    <p:sldId id="310" r:id="rId33"/>
    <p:sldId id="311" r:id="rId34"/>
    <p:sldId id="364" r:id="rId35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81E1"/>
    <a:srgbClr val="117D9B"/>
    <a:srgbClr val="125C8A"/>
    <a:srgbClr val="001746"/>
    <a:srgbClr val="00133A"/>
    <a:srgbClr val="494949"/>
    <a:srgbClr val="037783"/>
    <a:srgbClr val="028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-1386" y="6"/>
      </p:cViewPr>
      <p:guideLst>
        <p:guide orient="horz" pos="2146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74BCDA9B-51A3-4439-AD9D-0FC93B7F062D}" type="datetimeFigureOut">
              <a:rPr lang="zh-CN" altLang="en-US"/>
              <a:pPr>
                <a:defRPr/>
              </a:pPr>
              <a:t>2017/11/27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CCAA3C3E-6909-48B1-B7C8-2B1DC08B33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29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22155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3821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7631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867123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5588" cy="9429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8B3801B1-1F85-4C9A-8B08-C0788A80E3A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740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82968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23427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985899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75866576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6B5015-7326-44AD-899D-B6F459AE56AA}" type="datetime1">
              <a:rPr lang="zh-CN" altLang="en-US"/>
              <a:pPr>
                <a:defRPr/>
              </a:pPr>
              <a:t>2017/11/27</a:t>
            </a:fld>
            <a:endParaRPr lang="zh-CN" altLang="en-US"/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43AF6D9-5BC6-490E-95C3-E4AE966EA5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6450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6" name="TextBox 5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7" name="矩形 6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5F988E0-FBDE-405A-8D88-E5CBE274EB6A}" type="datetime1">
              <a:rPr lang="zh-CN" altLang="en-US"/>
              <a:pPr>
                <a:defRPr/>
              </a:pPr>
              <a:t>2017/11/27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915A65E-72CA-4FF7-9ECA-1A73136BEB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4390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5" name="TextBox 4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6" name="矩形 5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6BAD7D-AE02-49C2-8F85-EDB643163AB2}" type="datetime1">
              <a:rPr lang="zh-CN" altLang="en-US"/>
              <a:pPr>
                <a:defRPr/>
              </a:pPr>
              <a:t>2017/11/27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00BE4E79-0D00-4AF9-9BC7-E7F9BF7F9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43998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81611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7892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://nclass.infoepoch.net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Administrator\Desktop\71a67129a0ee982ff7b9ffe11617a676.jp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7" b="4791"/>
          <a:stretch>
            <a:fillRect/>
          </a:stretch>
        </p:blipFill>
        <p:spPr bwMode="auto">
          <a:xfrm>
            <a:off x="0" y="6056313"/>
            <a:ext cx="91440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1115616" y="6056139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rgbClr val="001746"/>
                </a:solidFill>
              </a:rPr>
              <a:t>Adobe Animate  CC</a:t>
            </a:r>
            <a:r>
              <a:rPr lang="en-US" altLang="zh-CN" sz="2000" dirty="0" smtClean="0">
                <a:solidFill>
                  <a:srgbClr val="001746"/>
                </a:solidFill>
              </a:rPr>
              <a:t/>
            </a:r>
            <a:br>
              <a:rPr lang="en-US" altLang="zh-CN" sz="2000" dirty="0" smtClean="0">
                <a:solidFill>
                  <a:srgbClr val="001746"/>
                </a:solidFill>
              </a:rPr>
            </a:br>
            <a:r>
              <a:rPr lang="zh-CN" altLang="en-US" sz="1400" dirty="0" smtClean="0">
                <a:solidFill>
                  <a:srgbClr val="001746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solidFill>
                <a:srgbClr val="001746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31" name="TextBox 9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6480175" y="633253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dirty="0" smtClean="0">
                <a:solidFill>
                  <a:srgbClr val="00133A"/>
                </a:solidFill>
              </a:rPr>
              <a:t>http://nclass.infoepoch.net</a:t>
            </a:r>
            <a:endParaRPr lang="zh-CN" altLang="en-US" sz="1200" dirty="0" smtClean="0">
              <a:solidFill>
                <a:srgbClr val="00133A"/>
              </a:solidFill>
            </a:endParaRPr>
          </a:p>
        </p:txBody>
      </p:sp>
      <p:pic>
        <p:nvPicPr>
          <p:cNvPr id="1029" name="Picture 9" descr="C:\Users\Administrator\Documents\Tencent Files\1035666756\Image\C2C\)[FOKES4FX3M_M_T}5AL7F7.png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6"/>
          <a:stretch>
            <a:fillRect/>
          </a:stretch>
        </p:blipFill>
        <p:spPr bwMode="auto">
          <a:xfrm>
            <a:off x="442913" y="6196013"/>
            <a:ext cx="5540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 userDrawn="1"/>
        </p:nvSpPr>
        <p:spPr bwMode="auto">
          <a:xfrm>
            <a:off x="5795963" y="0"/>
            <a:ext cx="33480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 userDrawn="1"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 userDrawn="1"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 userDrawn="1"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custDataLst>
      <p:tags r:id="rId1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8" r:id="rId5"/>
    <p:sldLayoutId id="2147483969" r:id="rId6"/>
    <p:sldLayoutId id="2147483970" r:id="rId7"/>
    <p:sldLayoutId id="2147483962" r:id="rId8"/>
    <p:sldLayoutId id="2147483963" r:id="rId9"/>
    <p:sldLayoutId id="2147483964" r:id="rId10"/>
    <p:sldLayoutId id="2147483965" r:id="rId11"/>
    <p:sldLayoutId id="2147483966" r:id="rId12"/>
    <p:sldLayoutId id="2147483971" r:id="rId13"/>
    <p:sldLayoutId id="2147483967" r:id="rId14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43842" y="2641874"/>
            <a:ext cx="7255378" cy="1581758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  <a:tileRect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10753" y="2962954"/>
            <a:ext cx="1489039" cy="993307"/>
          </a:xfrm>
          <a:prstGeom prst="roundRect">
            <a:avLst>
              <a:gd name="adj" fmla="val 225"/>
            </a:avLst>
          </a:prstGeom>
          <a:solidFill>
            <a:srgbClr val="125C8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第六章</a:t>
            </a:r>
            <a:endParaRPr lang="zh-CN" altLang="en-US" sz="3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53" name="文本框 26"/>
          <p:cNvSpPr txBox="1">
            <a:spLocks noChangeArrowheads="1"/>
          </p:cNvSpPr>
          <p:nvPr/>
        </p:nvSpPr>
        <p:spPr bwMode="auto">
          <a:xfrm>
            <a:off x="3132138" y="3197225"/>
            <a:ext cx="48962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25C8A"/>
                </a:solidFill>
                <a:latin typeface="微软雅黑" pitchFamily="34" charset="-122"/>
                <a:ea typeface="微软雅黑" pitchFamily="34" charset="-122"/>
              </a:rPr>
              <a:t>“代码片段”面板的运用</a:t>
            </a:r>
            <a:endParaRPr lang="en-US" altLang="zh-CN" sz="2800" b="1" dirty="0">
              <a:solidFill>
                <a:srgbClr val="125C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80312" y="2636912"/>
            <a:ext cx="1050020" cy="530599"/>
            <a:chOff x="10256891" y="2578804"/>
            <a:chExt cx="1552170" cy="784347"/>
          </a:xfrm>
          <a:solidFill>
            <a:srgbClr val="125C8A"/>
          </a:solidFill>
        </p:grpSpPr>
        <p:sp>
          <p:nvSpPr>
            <p:cNvPr id="7" name="直角三角形 6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107504" y="764704"/>
            <a:ext cx="4608512" cy="50405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．双击所需要的代码片段后，动作面板会自动弹出来，并在图层面板最上方新建一个图层“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。此时动作面板中会显示如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示的代码片段，在事件处理函数中，系统默认的代码是“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trace("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鼠标悬停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");”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，我们需要将这行代码更改为“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this.gotoAndPlay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("2");”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。此代码片段的意思是当鼠标滑过实例名称为“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mc1”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这个影片剪辑元件时，播放头跳到第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帧并开始播放，可以实现横线和字母“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Gallery”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滑出的效果。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0392" y="44450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事件处理函数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4908550" y="908720"/>
            <a:ext cx="4235450" cy="2023745"/>
          </a:xfrm>
          <a:prstGeom prst="rect">
            <a:avLst/>
          </a:prstGeom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 rot="158674" flipV="1">
            <a:off x="4418356" y="928618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 rot="821725">
            <a:off x="4493796" y="2823601"/>
            <a:ext cx="4594673" cy="3540816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注意：在代码上方有一段使用</a:t>
            </a:r>
            <a:r>
              <a:rPr lang="en-US" altLang="zh-CN" dirty="0"/>
              <a:t>/**/</a:t>
            </a:r>
            <a:r>
              <a:rPr lang="zh-CN" altLang="en-US" dirty="0"/>
              <a:t>符号包裹的文字，这就是</a:t>
            </a:r>
            <a:r>
              <a:rPr lang="en-US" altLang="zh-CN" dirty="0"/>
              <a:t>Animate</a:t>
            </a:r>
            <a:r>
              <a:rPr lang="zh-CN" altLang="en-US" dirty="0"/>
              <a:t>中的注释。</a:t>
            </a:r>
            <a:r>
              <a:rPr lang="en-US" altLang="zh-CN" dirty="0"/>
              <a:t>Animate</a:t>
            </a:r>
            <a:r>
              <a:rPr lang="zh-CN" altLang="en-US" dirty="0"/>
              <a:t>中的注释在动画运行中是没有作用的，而注释的作用是为了使到程序明朗化，增加可读性，方便自己以后进行修改，也有利于别人读懂自己的程序。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15263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179512" y="1052737"/>
            <a:ext cx="4795837" cy="252027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．按照上述操作，给实例名称为“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mc1”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的影片剪辑元件添加“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Mouse Out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事件”。修改鼠标离开事件处理函数中的默认代码“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trace("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鼠标已离开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");”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this.gotoAndPlay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("19");”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。修改后的代码如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4342" name="AutoShape 12"/>
          <p:cNvSpPr>
            <a:spLocks noChangeArrowheads="1"/>
          </p:cNvSpPr>
          <p:nvPr/>
        </p:nvSpPr>
        <p:spPr bwMode="auto">
          <a:xfrm rot="1336433" flipV="1">
            <a:off x="4857898" y="1214565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06558" y="3789040"/>
            <a:ext cx="8496944" cy="18002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中”（或者使用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Ctrl+Ener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快捷键），预览动画效果。此时“相册”按钮会不停的滑出并收回，并没有因为鼠标的滑过或离开而改变状态。此时就需要添加代码让动画在适当的时候停止了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0392" y="44450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事件处理函数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5050089" y="1538177"/>
            <a:ext cx="3996661" cy="18908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54416" y="764704"/>
            <a:ext cx="8689404" cy="331236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．进入“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photo”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影片剪辑元件实例的元件编辑模式，选择“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F9”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快捷键打开动作面板。在“动作”面板的第一行，输入“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stop();”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代码命令。此时动画会停止播放，当鼠标划过“相册”按钮时，播放头跳到第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帧并开始播放。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插入关键帧。选择该关键帧，按“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F9”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打开动作面板。在“动作”面板的第一行，输入“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stop();”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代码命令，此时横线和文字“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Gallery”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会滑出来并停止。当鼠标离开“相册”按钮时，播放头跳到第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帧并开始播放，即横线和文字会收回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0392" y="44450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事件处理函数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272744" y="4221088"/>
            <a:ext cx="8671076" cy="144016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introduction”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影片剪辑元件、“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news”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影片剪辑元件和“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video”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影片剪辑元件的制作与“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photo”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影片剪辑元件类似，在舞台上已经制作好并放在了相应的位置，如果感兴趣也可以自己制作这些影片剪辑元件，熟悉的使用这些代码。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9792" y="47625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场景跳转效果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68313" y="836712"/>
            <a:ext cx="5039792" cy="129614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photo”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影片剪辑元件实例，在属性面板中设置它的实例名称为“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btn_1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459220" y="2492896"/>
            <a:ext cx="5048885" cy="176629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．打开“代码片断”面板。在该面板中打开“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时间轴导航”文件夹，双击“单击以转到场景并播放”选项。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468313" y="4509120"/>
            <a:ext cx="8675687" cy="133424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．修改“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MovieClip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this.root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gotoAndPlay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(1, "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场景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3");”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代码中的“场景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为“场景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这段代码的意思是单击实例名称为“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btn_1”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的影片剪辑元件时，转到场景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并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5849302" y="815301"/>
            <a:ext cx="2959016" cy="1338965"/>
          </a:xfrm>
          <a:prstGeom prst="rect">
            <a:avLst/>
          </a:prstGeom>
        </p:spPr>
      </p:pic>
      <p:sp>
        <p:nvSpPr>
          <p:cNvPr id="16390" name="AutoShape 12"/>
          <p:cNvSpPr>
            <a:spLocks noChangeArrowheads="1"/>
          </p:cNvSpPr>
          <p:nvPr/>
        </p:nvSpPr>
        <p:spPr bwMode="auto">
          <a:xfrm rot="164496" flipV="1">
            <a:off x="5258195" y="657329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5881009" y="2285297"/>
            <a:ext cx="2472350" cy="2048946"/>
          </a:xfrm>
          <a:prstGeom prst="rect">
            <a:avLst/>
          </a:prstGeom>
        </p:spPr>
      </p:pic>
      <p:sp>
        <p:nvSpPr>
          <p:cNvPr id="15" name="AutoShape 12"/>
          <p:cNvSpPr>
            <a:spLocks noChangeArrowheads="1"/>
          </p:cNvSpPr>
          <p:nvPr/>
        </p:nvSpPr>
        <p:spPr bwMode="auto">
          <a:xfrm rot="164496" flipV="1">
            <a:off x="5314046" y="2159091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155005" y="693168"/>
            <a:ext cx="8809483" cy="165571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．按照上述操作，设置“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introduction”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影片剪辑元件实例、“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news”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影片剪辑元件实例和“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video”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影片剪辑元件实例的实例名称分别为“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btn_2”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btn_3”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btn_4”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。并分别给它们添加“单击以转到场景并播放”代码片段，修改“场景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分别为“场景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、“场景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和“场景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 rot="821725">
            <a:off x="4509552" y="2414385"/>
            <a:ext cx="3864214" cy="2977899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注意：由于</a:t>
            </a:r>
            <a:r>
              <a:rPr lang="en-US" altLang="zh-CN" dirty="0"/>
              <a:t>Animate</a:t>
            </a:r>
            <a:r>
              <a:rPr lang="zh-CN" altLang="en-US" dirty="0"/>
              <a:t>默认函数名称会与后面我们创建的函数名称重复，此处可以适当修改“单击以转到场景并播放”函数名称，避免函数名称的重复。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699792" y="47625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场景跳转效果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539552" y="2482869"/>
            <a:ext cx="2952328" cy="3582131"/>
          </a:xfrm>
          <a:prstGeom prst="rect">
            <a:avLst/>
          </a:prstGeom>
        </p:spPr>
      </p:pic>
      <p:sp>
        <p:nvSpPr>
          <p:cNvPr id="17413" name="AutoShape 12"/>
          <p:cNvSpPr>
            <a:spLocks noChangeArrowheads="1"/>
          </p:cNvSpPr>
          <p:nvPr/>
        </p:nvSpPr>
        <p:spPr bwMode="auto">
          <a:xfrm rot="5400000" flipV="1">
            <a:off x="3219523" y="2530544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47625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动画移动效果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155005" y="765176"/>
            <a:ext cx="8809483" cy="86362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中的“返回主页”影片剪辑元件实例，在属性面板中设置它的实例名称为“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title_pic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155005" y="1700808"/>
            <a:ext cx="8809483" cy="86362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．打开“代码片断”面板。在该面板中打开“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动画”文件夹，双击“水平动画移动”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选项。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323528" y="2737297"/>
            <a:ext cx="3702108" cy="3067967"/>
          </a:xfrm>
          <a:prstGeom prst="rect">
            <a:avLst/>
          </a:prstGeom>
        </p:spPr>
      </p:pic>
      <p:sp>
        <p:nvSpPr>
          <p:cNvPr id="5" name="AutoShape 12"/>
          <p:cNvSpPr>
            <a:spLocks noChangeArrowheads="1"/>
          </p:cNvSpPr>
          <p:nvPr/>
        </p:nvSpPr>
        <p:spPr bwMode="auto">
          <a:xfrm rot="5774263" flipV="1">
            <a:off x="3789516" y="2874652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4559746" y="2652415"/>
            <a:ext cx="4404742" cy="329686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title_pic.addEventListener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Event.ENTER_FRAME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 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fl_AnimateHorizontally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代码下添加代码“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title_pic.x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= -65;”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，设置实例名称为“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title_pic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的影片剪辑元件的初始位置，该元件在开始时在舞台外。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179512" y="980728"/>
            <a:ext cx="4778283" cy="46805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．更改“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title_pic.x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+= 10;”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代码中的数值“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，并在此行代码下方添加代码：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if(</a:t>
            </a:r>
            <a:r>
              <a:rPr lang="en-US" altLang="zh-CN" sz="2000" dirty="0" err="1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title_pic.x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&gt;= -10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){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err="1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title_pic.removeEventListener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</a:t>
            </a:r>
            <a:r>
              <a:rPr lang="en-US" altLang="zh-CN" sz="2000" dirty="0" err="1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Event.ENTER_FRAME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 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fl_AnimateHorizontally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);}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完整代码如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示。这段代码的意思是实例名称为“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title_pic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的影片剪辑元件以每帧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像素的速度向右移动，直到位置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时停止移动。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47625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动画移动效果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4788024" y="2780927"/>
            <a:ext cx="4355976" cy="2054871"/>
          </a:xfrm>
          <a:prstGeom prst="rect">
            <a:avLst/>
          </a:prstGeom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 rot="476423" flipV="1">
            <a:off x="4822495" y="2469746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198358" y="836712"/>
            <a:ext cx="8784976" cy="496855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．选择动态文本“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Gallery”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，在属性面板中设置它的实例名称为“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title_txt1”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。在“代码片断”面板中双击“水平动画移动”选项。按照上述操作，添加设置初始位置的代码“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title_pic.x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= -120;”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fl_AnimateHorizontally_2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函数中的代码“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title_txt1.x += 10;”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下添加代码：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	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if(title_txt1.x &gt;= 70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){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		title_txt1.removeEventListener(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Event.ENTER_FRAME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 fl_AnimateHorizontally_2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);}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	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这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段代码的意思是动态文本“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Gallery”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以每帧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像素的速度向右移动，直到位置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时停止移动。由于“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Gallery”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动态文本的最终位置更靠右，所以设置它的移动速度比实例名称为“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title_pic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的影片剪辑元件实例的移动速度快。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99792" y="47625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动画移动效果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584605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198358" y="836712"/>
            <a:ext cx="8784976" cy="295232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，选择动态文本“新疆景点”，在属性面板中设置它的实例名称为“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title1”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．由于实现的效果是动态文本“新疆景点”从上到下垂直移动，所以应该双击“代码片段”面板中的“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动画”文件夹下的“垂直动画移动”选项。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．修改代码如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示，这段代码的意思是动态文本“新疆景点”以每帧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像素的速度向下移动，直到位置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时停止移动。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99792" y="47625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动画移动效果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323528" y="3861048"/>
            <a:ext cx="5239574" cy="2160240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 rot="4831240" flipV="1">
            <a:off x="4156664" y="3823838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5423488" y="3861048"/>
            <a:ext cx="3613008" cy="2054525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“场景 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6”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、“场景 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7”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和“场景 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8”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的“返回主页”影片剪辑元件实例和动态文本运用的代码片段跟“场景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中的类似，已经在“动作面板”中添加完成。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3737613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84879" y="47625"/>
            <a:ext cx="326724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淡入影片剪辑效果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90863" y="836712"/>
            <a:ext cx="8401617" cy="172819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中的“景点图片”影片剪辑元件实例，在属性面板中设置它的实例名称为“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pic1”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．打开“代码片断”面板。在该面板中打开“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动画”文件夹，双击“淡入影片剪辑”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选项。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490862" y="2708920"/>
            <a:ext cx="8401617" cy="122413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．默认的淡入速度为“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0.01”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，此处希望淡入速度快一点，更改“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pic1.alpha += 0.01;”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中的数值“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0.01”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0.05;”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示。数值越高，淡入越快，但是数值必须大于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且小于或等于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3933056"/>
            <a:ext cx="5616624" cy="2044050"/>
          </a:xfrm>
          <a:prstGeom prst="rect">
            <a:avLst/>
          </a:prstGeom>
        </p:spPr>
      </p:pic>
      <p:sp>
        <p:nvSpPr>
          <p:cNvPr id="20485" name="AutoShape 12"/>
          <p:cNvSpPr>
            <a:spLocks noChangeArrowheads="1"/>
          </p:cNvSpPr>
          <p:nvPr/>
        </p:nvSpPr>
        <p:spPr bwMode="auto">
          <a:xfrm rot="5617039" flipV="1">
            <a:off x="7050281" y="3970880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47625"/>
            <a:ext cx="20320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本章学习内容</a:t>
            </a:r>
          </a:p>
        </p:txBody>
      </p:sp>
      <p:grpSp>
        <p:nvGrpSpPr>
          <p:cNvPr id="7171" name="组合 14"/>
          <p:cNvGrpSpPr>
            <a:grpSpLocks/>
          </p:cNvGrpSpPr>
          <p:nvPr/>
        </p:nvGrpSpPr>
        <p:grpSpPr bwMode="auto">
          <a:xfrm>
            <a:off x="509588" y="1988840"/>
            <a:ext cx="7548562" cy="677862"/>
            <a:chOff x="623888" y="0"/>
            <a:chExt cx="8436881" cy="960074"/>
          </a:xfrm>
        </p:grpSpPr>
        <p:sp>
          <p:nvSpPr>
            <p:cNvPr id="10" name="直角三角形 9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 flipV="1">
              <a:off x="623888" y="116918"/>
              <a:ext cx="8436881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2" name="任意多边形 11"/>
            <p:cNvSpPr/>
            <p:nvPr/>
          </p:nvSpPr>
          <p:spPr>
            <a:xfrm rot="5400000">
              <a:off x="703771" y="83354"/>
              <a:ext cx="942087" cy="775376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4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547813" y="212060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初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识“代码片段”面板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173" name="组合 14"/>
          <p:cNvGrpSpPr>
            <a:grpSpLocks/>
          </p:cNvGrpSpPr>
          <p:nvPr/>
        </p:nvGrpSpPr>
        <p:grpSpPr bwMode="auto">
          <a:xfrm>
            <a:off x="509588" y="1196752"/>
            <a:ext cx="7548562" cy="677862"/>
            <a:chOff x="623886" y="0"/>
            <a:chExt cx="8436883" cy="960074"/>
          </a:xfrm>
        </p:grpSpPr>
        <p:sp>
          <p:nvSpPr>
            <p:cNvPr id="31" name="直角三角形 30"/>
            <p:cNvSpPr/>
            <p:nvPr/>
          </p:nvSpPr>
          <p:spPr>
            <a:xfrm>
              <a:off x="1562500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flipH="1" flipV="1">
              <a:off x="623886" y="116918"/>
              <a:ext cx="8436883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" name="任意多边形 32"/>
            <p:cNvSpPr/>
            <p:nvPr/>
          </p:nvSpPr>
          <p:spPr>
            <a:xfrm rot="5400000">
              <a:off x="703769" y="83354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0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47813" y="1323752"/>
            <a:ext cx="2052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dirty="0" err="1" smtClean="0">
                <a:solidFill>
                  <a:schemeClr val="tx2">
                    <a:lumMod val="75000"/>
                  </a:schemeClr>
                </a:solidFill>
              </a:rPr>
              <a:t>AcionScript</a:t>
            </a: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3.0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概述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175" name="组合 14"/>
          <p:cNvGrpSpPr>
            <a:grpSpLocks/>
          </p:cNvGrpSpPr>
          <p:nvPr/>
        </p:nvGrpSpPr>
        <p:grpSpPr bwMode="auto">
          <a:xfrm>
            <a:off x="509588" y="2780928"/>
            <a:ext cx="7548562" cy="677863"/>
            <a:chOff x="623888" y="0"/>
            <a:chExt cx="8436883" cy="960074"/>
          </a:xfrm>
        </p:grpSpPr>
        <p:sp>
          <p:nvSpPr>
            <p:cNvPr id="36" name="直角三角形 35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8" name="任意多边形 37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6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6" name="组合 14"/>
          <p:cNvGrpSpPr>
            <a:grpSpLocks/>
          </p:cNvGrpSpPr>
          <p:nvPr/>
        </p:nvGrpSpPr>
        <p:grpSpPr bwMode="auto">
          <a:xfrm>
            <a:off x="509588" y="3573016"/>
            <a:ext cx="7548562" cy="677863"/>
            <a:chOff x="623888" y="0"/>
            <a:chExt cx="8436883" cy="960074"/>
          </a:xfrm>
        </p:grpSpPr>
        <p:sp>
          <p:nvSpPr>
            <p:cNvPr id="41" name="直角三角形 40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2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47813" y="2885703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掌握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“代码片段”面板的使用方法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47813" y="3720654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使用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“代码片段”面板添加交互效果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7" name="组合 14"/>
          <p:cNvGrpSpPr>
            <a:grpSpLocks/>
          </p:cNvGrpSpPr>
          <p:nvPr/>
        </p:nvGrpSpPr>
        <p:grpSpPr bwMode="auto">
          <a:xfrm>
            <a:off x="509588" y="4365104"/>
            <a:ext cx="7548562" cy="677863"/>
            <a:chOff x="623888" y="0"/>
            <a:chExt cx="8436883" cy="960074"/>
          </a:xfrm>
        </p:grpSpPr>
        <p:sp>
          <p:nvSpPr>
            <p:cNvPr id="28" name="直角三角形 27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4" name="任意多边形 33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5.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547813" y="451274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添加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视频和音频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84879" y="47625"/>
            <a:ext cx="326724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淡入影片剪辑效果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90863" y="836712"/>
            <a:ext cx="8401617" cy="136815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．按照上述操作，设置“景点文字”影片剪辑元件实例的实例名称为“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。并给它添加“淡入影片剪辑”代码片段，更改“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txt1.alpha += 0.01;”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中的数值“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0.01”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0.02”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462138" y="4149080"/>
            <a:ext cx="8401617" cy="165618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．按照设置“场景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中的“景点图片”影片剪辑元件实例和“景点文字”影片剪辑元件实例的淡入效果的步骤，来设置“场景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中的“美食图片”影片剪辑元件实例和“美食文字”影片剪辑元件实例，“场景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中的“文化图片”影片剪辑元件实例和“文化文字”影片剪辑元件实例。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20485" name="AutoShape 12"/>
          <p:cNvSpPr>
            <a:spLocks noChangeArrowheads="1"/>
          </p:cNvSpPr>
          <p:nvPr/>
        </p:nvSpPr>
        <p:spPr bwMode="auto">
          <a:xfrm rot="5617039" flipV="1">
            <a:off x="6824082" y="2231905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2117225" y="2204864"/>
            <a:ext cx="4968552" cy="1850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2175085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01612" y="3212976"/>
            <a:ext cx="8534400" cy="122413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．选择没有内容的动态文本框，在属性面板中设置它的实例名称为“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。打开“代码片断”面板，在该面板中打开“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加载和卸载”文件夹，双击“加载外部文本”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选项。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00820" y="47625"/>
            <a:ext cx="241925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6.5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加载外部文本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01612" y="980728"/>
            <a:ext cx="8534400" cy="208823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浏览网页时，就存在很多加载效果，比如加载图片、文字、视频、音频等等。当然，在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中也常常会加载外部文件以呈现更多丰富的效果。</a:t>
            </a:r>
          </a:p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切换到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“场景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6”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中，可以看到有一个动态文本框内没有内容，接下来我们将利用代码片段为它加载内容。加载的内容为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start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文件夹中的“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text.txt”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中的内容。</a:t>
            </a: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01612" y="4617132"/>
            <a:ext cx="8534400" cy="46805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．将加载的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URL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修改为“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539552" y="5172285"/>
            <a:ext cx="7500452" cy="618222"/>
          </a:xfrm>
          <a:prstGeom prst="rect">
            <a:avLst/>
          </a:prstGeom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 rot="4102980" flipV="1">
            <a:off x="7272937" y="4941065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22028" y="836712"/>
            <a:ext cx="8570452" cy="18002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．修改事件处理函数中的“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trace(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textData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代码为 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text.text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=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textData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示。修改后的代码是指将新载入的文本赋予给实例名为“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的文本框。此时在运行程序时，实例名为“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的文本框中将显示文件“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中的内容。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00820" y="47625"/>
            <a:ext cx="241925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6.5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加载外部文本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1261186" y="3068960"/>
            <a:ext cx="6154238" cy="2580017"/>
          </a:xfrm>
          <a:prstGeom prst="rect">
            <a:avLst/>
          </a:prstGeom>
        </p:spPr>
      </p:pic>
      <p:sp>
        <p:nvSpPr>
          <p:cNvPr id="22537" name="AutoShape 12"/>
          <p:cNvSpPr>
            <a:spLocks noChangeArrowheads="1"/>
          </p:cNvSpPr>
          <p:nvPr/>
        </p:nvSpPr>
        <p:spPr bwMode="auto">
          <a:xfrm rot="7023554" flipV="1">
            <a:off x="6636811" y="2726603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22028" y="980728"/>
            <a:ext cx="8570452" cy="129614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中”，预览动画效果。当点击“介绍”按钮进入到“场景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会加载“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text.txt”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文本文件，并在动态文本框中显示出来，如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00820" y="47625"/>
            <a:ext cx="241925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6.5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加载外部文本</a:t>
            </a:r>
            <a:endParaRPr lang="en-US" altLang="zh-CN" sz="24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322028" y="2708920"/>
            <a:ext cx="4488717" cy="2937155"/>
          </a:xfrm>
          <a:prstGeom prst="rect">
            <a:avLst/>
          </a:prstGeom>
        </p:spPr>
      </p:pic>
      <p:sp>
        <p:nvSpPr>
          <p:cNvPr id="22537" name="AutoShape 12"/>
          <p:cNvSpPr>
            <a:spLocks noChangeArrowheads="1"/>
          </p:cNvSpPr>
          <p:nvPr/>
        </p:nvSpPr>
        <p:spPr bwMode="auto">
          <a:xfrm rot="7023554" flipV="1">
            <a:off x="4482978" y="2426679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7" name="云形标注 6"/>
          <p:cNvSpPr/>
          <p:nvPr/>
        </p:nvSpPr>
        <p:spPr>
          <a:xfrm rot="821725">
            <a:off x="5377064" y="2562215"/>
            <a:ext cx="3497796" cy="269355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</a:t>
            </a:r>
            <a:r>
              <a:rPr lang="en-US" altLang="zh-CN" dirty="0"/>
              <a:t>Animate</a:t>
            </a:r>
            <a:r>
              <a:rPr lang="zh-CN" altLang="en-US" dirty="0"/>
              <a:t>用函数调入外部文件后，如果需要修改，只需修改外部文件就能达到修改</a:t>
            </a:r>
            <a:r>
              <a:rPr lang="en-US" altLang="zh-CN" dirty="0"/>
              <a:t>Animate</a:t>
            </a:r>
            <a:r>
              <a:rPr lang="zh-CN" altLang="en-US" dirty="0"/>
              <a:t>内容的目的。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9988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>
            <a:spLocks noChangeArrowheads="1"/>
          </p:cNvSpPr>
          <p:nvPr/>
        </p:nvSpPr>
        <p:spPr bwMode="auto">
          <a:xfrm>
            <a:off x="323528" y="692696"/>
            <a:ext cx="8534400" cy="86464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“定时器”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代码片段有定时执行任务的功能，通过设置定时器的间隔时间，会自动在时间间隔后执行预先设置好的任务。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20094" y="47625"/>
            <a:ext cx="149592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6.6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定时器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323528" y="1700808"/>
            <a:ext cx="8534400" cy="122413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中，打开“代码片断”面板。在该面板中打开“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动作”文件夹，双击“定时器”选项，初始代码如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85" y="3320890"/>
            <a:ext cx="4577055" cy="1823339"/>
          </a:xfrm>
          <a:prstGeom prst="rect">
            <a:avLst/>
          </a:prstGeom>
        </p:spPr>
      </p:pic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4932040" y="3068960"/>
            <a:ext cx="3888432" cy="273630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．默认的倒计时长度是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秒，可以将其修改为你所需要的秒数。此处更改代码“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var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fl_SecondsToCountDown:Number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= 10;”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中的数字“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，即倒计时长度为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秒。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 rot="7023554" flipV="1">
            <a:off x="3843779" y="3098790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410146" y="677864"/>
            <a:ext cx="8266310" cy="325187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．删除定时器函数中的“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trace(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fl_SecondsToCountDown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+ "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秒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");”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，在“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fl_SecondsToCountDown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--;”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代码下添加代码：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	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if(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fl_SecondsToCountDown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==0){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	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intro3.visible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= 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true;intro4.visible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= true;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	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intro1.visible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= 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false;intro2.visible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= false;	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}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完整代码如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示。这段代码的意思是跳转到“场景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秒后，影片剪辑元件“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intro1”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intro2”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不可见，影片剪辑元件“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intro3”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intro4”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出现。呈现图片自动变换的效果。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20094" y="47625"/>
            <a:ext cx="149592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6.6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定时器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2195736" y="3929741"/>
            <a:ext cx="3888432" cy="2106014"/>
          </a:xfrm>
          <a:prstGeom prst="rect">
            <a:avLst/>
          </a:prstGeom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rot="6483981" flipV="1">
            <a:off x="5649986" y="4110278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48098" y="2097743"/>
            <a:ext cx="8602663" cy="89920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，在“库”面板中，打开“视频和音频”文件夹，将“声音”影片剪辑元件拖拽到舞台上。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47625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6.7.1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背景音乐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23528" y="764704"/>
            <a:ext cx="8534400" cy="108012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音乐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伴随在我们生活、学习和工作中的方方面面，为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动画添加背景音乐可以让我们在感受视觉效果的基础上，将听觉调动起来，视听结合，获得更好的体验。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348098" y="3231726"/>
            <a:ext cx="5003382" cy="242952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．选择“声音”影片剪辑元件实例，在属性面板中设置它的实例名称为“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sound”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。打开“代码片断”面板。在该面板中打开“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动作”文件夹，双击“播放影片剪辑”选项，初始代码如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5543587" y="3724927"/>
            <a:ext cx="3314341" cy="1466948"/>
          </a:xfrm>
          <a:prstGeom prst="rect">
            <a:avLst/>
          </a:prstGeom>
        </p:spPr>
      </p:pic>
      <p:sp>
        <p:nvSpPr>
          <p:cNvPr id="25606" name="AutoShape 12"/>
          <p:cNvSpPr>
            <a:spLocks noChangeArrowheads="1"/>
          </p:cNvSpPr>
          <p:nvPr/>
        </p:nvSpPr>
        <p:spPr bwMode="auto">
          <a:xfrm rot="501725" flipV="1">
            <a:off x="5109406" y="3306472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967913" y="44450"/>
            <a:ext cx="203613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6.7.2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添加视频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82574" y="764704"/>
            <a:ext cx="8601075" cy="237626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．切换到“场景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，打开“代码片断”面板。在该面板中打开“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音频和视频”文件夹，双击“创建 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NetStream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视频”选项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．修改播放视频的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URL"http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://www.helpexamples.com/flash/video/water.flv"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 “线路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1.mp4”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282574" y="3356992"/>
            <a:ext cx="3569345" cy="217835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addChild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fl_Vid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代码下添加代码“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fl_Vid.width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= 800; 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fl_Vid.height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= 470;”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设置视频的宽和高，如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4340609" y="3418304"/>
            <a:ext cx="3783965" cy="2026920"/>
          </a:xfrm>
          <a:prstGeom prst="rect">
            <a:avLst/>
          </a:prstGeom>
        </p:spPr>
      </p:pic>
      <p:sp>
        <p:nvSpPr>
          <p:cNvPr id="27653" name="AutoShape 12"/>
          <p:cNvSpPr>
            <a:spLocks noChangeArrowheads="1"/>
          </p:cNvSpPr>
          <p:nvPr/>
        </p:nvSpPr>
        <p:spPr bwMode="auto">
          <a:xfrm rot="20002303" flipV="1">
            <a:off x="3694789" y="3404695"/>
            <a:ext cx="868363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967913" y="44450"/>
            <a:ext cx="203613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6.7.2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添加视频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82574" y="836712"/>
            <a:ext cx="8601075" cy="208823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中”，预览动画效果。当点击“线路一”按钮进入到“场景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会播放视频，但是此时背景音乐仍然会播放，造成音频和视频声音重叠的错误，此时可以在创建视频的代码之前添加代码“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SoundMixer.stopAll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停止播放背景音乐，如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282574" y="3140968"/>
            <a:ext cx="5153522" cy="244827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中”，预览动画效果。当点击“返回”按钮返回到“场景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时，“场景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和视频会重叠。此时可以在“单击以转到场景并播放”函数中添加代码“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removeChild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fl_Vid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); 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移除视频。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27653" name="AutoShape 12"/>
          <p:cNvSpPr>
            <a:spLocks noChangeArrowheads="1"/>
          </p:cNvSpPr>
          <p:nvPr/>
        </p:nvSpPr>
        <p:spPr bwMode="auto">
          <a:xfrm rot="277016" flipV="1">
            <a:off x="5167787" y="3034150"/>
            <a:ext cx="868363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601969" y="3368853"/>
            <a:ext cx="3281680" cy="19323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12953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52412" y="764704"/>
            <a:ext cx="8601075" cy="122413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9”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stop_video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影片剪辑元件实例，打开“代码片断”面板，在该面板中打开“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事件处理函数”文件夹，双击“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Mouse Click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事件”选项。 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-27384"/>
            <a:ext cx="27542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6.7.3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添加控制视频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播放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    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和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暂停的按钮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52411" y="2132856"/>
            <a:ext cx="4679629" cy="388866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．在事件处理函数中，删除代码“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trace("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已单击鼠标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");”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，并添加代码：	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fl_NS.pause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();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play_video.visible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= true;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stop_video.visible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= false;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完整代码如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示，这段代码指点击实例名称为“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stop_video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影片剪辑元件时，视频会停止播放，并且暂停视频按钮会消失，播放视频按钮显示出来。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5004048" y="2996952"/>
            <a:ext cx="4104456" cy="1803234"/>
          </a:xfrm>
          <a:prstGeom prst="rect">
            <a:avLst/>
          </a:prstGeom>
        </p:spPr>
      </p:pic>
      <p:sp>
        <p:nvSpPr>
          <p:cNvPr id="9" name="AutoShape 12"/>
          <p:cNvSpPr>
            <a:spLocks noChangeArrowheads="1"/>
          </p:cNvSpPr>
          <p:nvPr/>
        </p:nvSpPr>
        <p:spPr bwMode="auto">
          <a:xfrm flipV="1">
            <a:off x="4716016" y="2707554"/>
            <a:ext cx="868363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395288" y="908050"/>
            <a:ext cx="8137525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  <a:defRPr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本章范例中，该动画是介绍新疆的案例，上面会介绍新疆的景点、美食以及风俗</a:t>
            </a: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000" dirty="0" smtClean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itchFamily="2" charset="2"/>
              <a:buChar char="u"/>
              <a:defRPr/>
            </a:pP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本章，你将掌握一些基本的“代码片段”，比如场景的跳转，播放、淡入影片剪辑元件，垂直动画和水平动画移动，定时器的使用，加载外部文本以及创建 </a:t>
            </a:r>
            <a:r>
              <a:rPr lang="en-US" altLang="zh-CN" sz="2000" dirty="0" err="1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NetStream</a:t>
            </a:r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视频等等。</a:t>
            </a:r>
            <a:endParaRPr lang="zh-CN" altLang="zh-CN" sz="2000" dirty="0" smtClean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80063" y="0"/>
            <a:ext cx="35639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1950" y="85725"/>
            <a:ext cx="20304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本章案例介绍</a:t>
            </a: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2336482" y="2780927"/>
            <a:ext cx="4395758" cy="274464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52412" y="764704"/>
            <a:ext cx="8601075" cy="194285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9”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stop_video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的影片剪辑元件实例，移动它的位置。在其下方有一个实例名称为“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play_video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的影片剪辑元件实例，选中它。打开“代码片断”面板，在该面板中打开“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事件处理函数”文件夹，双击“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Mouse Click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事件”选项。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-27384"/>
            <a:ext cx="275428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6.7.3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添加控制视频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播放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    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和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暂停的按钮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52411" y="3284984"/>
            <a:ext cx="4679629" cy="100811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．这个鼠标点击函数控制视频的播放，按照如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示修改代码。</a:t>
            </a: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124455" y="2780928"/>
            <a:ext cx="3651250" cy="1759585"/>
          </a:xfrm>
          <a:prstGeom prst="rect">
            <a:avLst/>
          </a:prstGeom>
        </p:spPr>
      </p:pic>
      <p:sp>
        <p:nvSpPr>
          <p:cNvPr id="9" name="AutoShape 12"/>
          <p:cNvSpPr>
            <a:spLocks noChangeArrowheads="1"/>
          </p:cNvSpPr>
          <p:nvPr/>
        </p:nvSpPr>
        <p:spPr bwMode="auto">
          <a:xfrm rot="20316400" flipV="1">
            <a:off x="4436735" y="2930608"/>
            <a:ext cx="868363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252411" y="4653136"/>
            <a:ext cx="8523294" cy="129614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9”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中的实例名称为“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stop_video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影片剪辑元件实例，在属性面板中，设置它的位置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470”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，使暂停按钮和播放按钮重叠。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948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3"/>
          <p:cNvGrpSpPr>
            <a:grpSpLocks/>
          </p:cNvGrpSpPr>
          <p:nvPr/>
        </p:nvGrpSpPr>
        <p:grpSpPr bwMode="auto">
          <a:xfrm>
            <a:off x="252413" y="690563"/>
            <a:ext cx="8570912" cy="5114925"/>
            <a:chOff x="-113" y="-2"/>
            <a:chExt cx="13499" cy="8053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6200000">
              <a:off x="-1754" y="1869"/>
              <a:ext cx="8051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pitchFamily="34" charset="0"/>
                <a:ea typeface="宋体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5400000">
              <a:off x="7198" y="1868"/>
              <a:ext cx="8053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pitchFamily="34" charset="0"/>
                <a:ea typeface="宋体" charset="-122"/>
              </a:endParaRPr>
            </a:p>
          </p:txBody>
        </p:sp>
        <p:sp>
          <p:nvSpPr>
            <p:cNvPr id="67591" name="Rectangle 6"/>
            <p:cNvSpPr>
              <a:spLocks noChangeArrowheads="1"/>
            </p:cNvSpPr>
            <p:nvPr/>
          </p:nvSpPr>
          <p:spPr bwMode="auto">
            <a:xfrm>
              <a:off x="-113" y="1929"/>
              <a:ext cx="5103" cy="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关于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ActionScript </a:t>
              </a:r>
              <a:r>
                <a:rPr lang="en-US" altLang="zh-CN" sz="2000" b="1" dirty="0" smtClean="0">
                  <a:solidFill>
                    <a:srgbClr val="0D81E1"/>
                  </a:solidFill>
                </a:rPr>
                <a:t>3.0</a:t>
              </a:r>
            </a:p>
            <a:p>
              <a:pPr marL="0" lvl="1" indent="0" eaLnBrk="1" hangingPunct="1">
                <a:lnSpc>
                  <a:spcPct val="90000"/>
                </a:lnSpc>
                <a:spcAft>
                  <a:spcPct val="15000"/>
                </a:spcAft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en-US" altLang="zh-CN" sz="2000" b="1" dirty="0">
                  <a:solidFill>
                    <a:srgbClr val="0D81E1"/>
                  </a:solidFill>
                </a:rPr>
                <a:t>AS3.0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编程语言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基础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marL="0" lvl="1" indent="0" eaLnBrk="1" hangingPunct="1">
                <a:lnSpc>
                  <a:spcPct val="90000"/>
                </a:lnSpc>
                <a:spcAft>
                  <a:spcPct val="15000"/>
                </a:spcAft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学会使用注释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zh-CN" altLang="zh-CN" sz="2000" b="1" dirty="0" smtClean="0">
                  <a:solidFill>
                    <a:srgbClr val="0D81E1"/>
                  </a:solidFill>
                </a:rPr>
                <a:t>　　</a:t>
              </a: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endParaRPr lang="zh-CN" altLang="en-US" sz="2000" b="1" dirty="0" smtClean="0">
                <a:solidFill>
                  <a:srgbClr val="0D81E1"/>
                </a:solidFill>
              </a:endParaRPr>
            </a:p>
          </p:txBody>
        </p:sp>
        <p:sp>
          <p:nvSpPr>
            <p:cNvPr id="49160" name="Rectangle 7"/>
            <p:cNvSpPr>
              <a:spLocks noChangeArrowheads="1"/>
            </p:cNvSpPr>
            <p:nvPr/>
          </p:nvSpPr>
          <p:spPr bwMode="auto">
            <a:xfrm>
              <a:off x="8845" y="1859"/>
              <a:ext cx="4541" cy="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0D81E1"/>
                  </a:solidFill>
                </a:rPr>
                <a:t>   </a:t>
              </a:r>
              <a:endParaRPr lang="zh-CN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  使用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代码添加音频和视频</a:t>
              </a:r>
              <a:r>
                <a:rPr lang="zh-CN" altLang="zh-CN" sz="2000" b="1" dirty="0">
                  <a:solidFill>
                    <a:srgbClr val="0D81E1"/>
                  </a:solidFill>
                </a:rPr>
                <a:t>　　</a:t>
              </a:r>
            </a:p>
            <a:p>
              <a:pPr eaLnBrk="1" hangingPunct="1"/>
              <a:endParaRPr lang="en-US" altLang="zh-CN" sz="2000" b="1" dirty="0">
                <a:solidFill>
                  <a:srgbClr val="0D81E1"/>
                </a:solidFill>
              </a:endParaRPr>
            </a:p>
          </p:txBody>
        </p:sp>
        <p:sp>
          <p:nvSpPr>
            <p:cNvPr id="67594" name="Rectangle 9"/>
            <p:cNvSpPr>
              <a:spLocks noChangeArrowheads="1"/>
            </p:cNvSpPr>
            <p:nvPr/>
          </p:nvSpPr>
          <p:spPr bwMode="auto">
            <a:xfrm>
              <a:off x="4535" y="1589"/>
              <a:ext cx="4313" cy="482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使用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事件处理函数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加载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外部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文本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使用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定时器</a:t>
              </a:r>
              <a:endParaRPr lang="zh-CN" altLang="en-US" sz="2000" b="1" dirty="0" smtClean="0">
                <a:solidFill>
                  <a:srgbClr val="0D81E1"/>
                </a:solidFill>
              </a:endParaRPr>
            </a:p>
          </p:txBody>
        </p:sp>
      </p:grpSp>
      <p:sp>
        <p:nvSpPr>
          <p:cNvPr id="49155" name="矩形 11"/>
          <p:cNvSpPr>
            <a:spLocks noChangeArrowheads="1"/>
          </p:cNvSpPr>
          <p:nvPr/>
        </p:nvSpPr>
        <p:spPr bwMode="auto">
          <a:xfrm>
            <a:off x="-3276600" y="763588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</a:rPr>
              <a:t>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7675" y="-26988"/>
            <a:ext cx="15700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知识点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0179" name="矩形 1"/>
          <p:cNvSpPr>
            <a:spLocks noChangeArrowheads="1"/>
          </p:cNvSpPr>
          <p:nvPr/>
        </p:nvSpPr>
        <p:spPr bwMode="auto">
          <a:xfrm>
            <a:off x="427038" y="765175"/>
            <a:ext cx="8243887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模拟练习</a:t>
            </a:r>
            <a:endParaRPr lang="zh-CN" altLang="zh-CN" sz="28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</a:rPr>
              <a:t>       打开 </a:t>
            </a:r>
            <a:r>
              <a:rPr lang="zh-CN" altLang="en-US" dirty="0">
                <a:solidFill>
                  <a:srgbClr val="0D81E1"/>
                </a:solidFill>
              </a:rPr>
              <a:t>“模拟练习”文件目录，选择“</a:t>
            </a:r>
            <a:r>
              <a:rPr lang="en-US" altLang="zh-CN" dirty="0">
                <a:solidFill>
                  <a:srgbClr val="0D81E1"/>
                </a:solidFill>
              </a:rPr>
              <a:t>Lesson06”&gt; “</a:t>
            </a:r>
            <a:r>
              <a:rPr lang="zh-CN" altLang="en-US" dirty="0">
                <a:solidFill>
                  <a:srgbClr val="0D81E1"/>
                </a:solidFill>
              </a:rPr>
              <a:t>模拟”</a:t>
            </a:r>
            <a:r>
              <a:rPr lang="en-US" altLang="zh-CN" dirty="0">
                <a:solidFill>
                  <a:srgbClr val="0D81E1"/>
                </a:solidFill>
              </a:rPr>
              <a:t>&gt; “complete”&gt;“06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CC 2017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（“</a:t>
            </a:r>
            <a:r>
              <a:rPr lang="en-US" altLang="zh-CN" dirty="0">
                <a:solidFill>
                  <a:srgbClr val="0D81E1"/>
                </a:solidFill>
              </a:rPr>
              <a:t>06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CC 2015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，“</a:t>
            </a:r>
            <a:r>
              <a:rPr lang="en-US" altLang="zh-CN" dirty="0">
                <a:solidFill>
                  <a:srgbClr val="0D81E1"/>
                </a:solidFill>
              </a:rPr>
              <a:t>06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CS6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）文件进行浏览播放，根据上述知识点，做一个类似的课件。课件资料已完整提供，保存在光盘目录“模拟练习</a:t>
            </a:r>
            <a:r>
              <a:rPr lang="en-US" altLang="zh-CN" dirty="0">
                <a:solidFill>
                  <a:srgbClr val="0D81E1"/>
                </a:solidFill>
              </a:rPr>
              <a:t>&gt;Lesson06”</a:t>
            </a:r>
            <a:r>
              <a:rPr lang="zh-CN" altLang="en-US" dirty="0">
                <a:solidFill>
                  <a:srgbClr val="0D81E1"/>
                </a:solidFill>
              </a:rPr>
              <a:t>中，或者从</a:t>
            </a:r>
            <a:r>
              <a:rPr lang="en-US" altLang="zh-CN" dirty="0">
                <a:solidFill>
                  <a:srgbClr val="0D81E1"/>
                </a:solidFill>
              </a:rPr>
              <a:t>http:// nclass.infoepoch.net</a:t>
            </a:r>
            <a:r>
              <a:rPr lang="zh-CN" altLang="en-US" dirty="0">
                <a:solidFill>
                  <a:srgbClr val="0D81E1"/>
                </a:solidFill>
              </a:rPr>
              <a:t>网站下载相关资源。 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r>
              <a:rPr lang="en-US" altLang="zh-CN" dirty="0">
                <a:solidFill>
                  <a:srgbClr val="0D81E1"/>
                </a:solidFill>
              </a:rPr>
              <a:t> </a:t>
            </a:r>
            <a:r>
              <a:rPr lang="en-US" altLang="zh-CN" dirty="0" smtClean="0">
                <a:solidFill>
                  <a:srgbClr val="0D81E1"/>
                </a:solidFill>
              </a:rPr>
              <a:t>       </a:t>
            </a:r>
            <a:r>
              <a:rPr lang="zh-CN" altLang="en-US" dirty="0" smtClean="0">
                <a:solidFill>
                  <a:srgbClr val="0D81E1"/>
                </a:solidFill>
              </a:rPr>
              <a:t> </a:t>
            </a:r>
            <a:r>
              <a:rPr lang="zh-CN" altLang="en-US" dirty="0">
                <a:solidFill>
                  <a:srgbClr val="0D81E1"/>
                </a:solidFill>
              </a:rPr>
              <a:t>要求</a:t>
            </a:r>
            <a:r>
              <a:rPr lang="en-US" altLang="zh-CN" dirty="0">
                <a:solidFill>
                  <a:srgbClr val="0D81E1"/>
                </a:solidFill>
              </a:rPr>
              <a:t>1</a:t>
            </a:r>
            <a:r>
              <a:rPr lang="zh-CN" altLang="en-US" dirty="0" smtClean="0">
                <a:solidFill>
                  <a:srgbClr val="0D81E1"/>
                </a:solidFill>
              </a:rPr>
              <a:t>：</a:t>
            </a:r>
            <a:r>
              <a:rPr lang="zh-CN" altLang="fr-FR" dirty="0">
                <a:solidFill>
                  <a:srgbClr val="0D81E1"/>
                </a:solidFill>
              </a:rPr>
              <a:t>了解</a:t>
            </a:r>
            <a:r>
              <a:rPr lang="fr-FR" altLang="zh-CN" dirty="0">
                <a:solidFill>
                  <a:srgbClr val="0D81E1"/>
                </a:solidFill>
              </a:rPr>
              <a:t>AcionScript 3.0</a:t>
            </a:r>
            <a:r>
              <a:rPr lang="zh-CN" altLang="fr-FR" dirty="0">
                <a:solidFill>
                  <a:srgbClr val="0D81E1"/>
                </a:solidFill>
              </a:rPr>
              <a:t>的概念</a:t>
            </a:r>
            <a:r>
              <a:rPr lang="zh-CN" altLang="fr-FR" dirty="0" smtClean="0">
                <a:solidFill>
                  <a:srgbClr val="0D81E1"/>
                </a:solidFill>
              </a:rPr>
              <a:t>。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</a:rPr>
              <a:t>         </a:t>
            </a:r>
            <a:r>
              <a:rPr lang="zh-CN" altLang="en-US" dirty="0">
                <a:solidFill>
                  <a:srgbClr val="0D81E1"/>
                </a:solidFill>
              </a:rPr>
              <a:t>要求</a:t>
            </a:r>
            <a:r>
              <a:rPr lang="en-US" altLang="zh-CN" dirty="0">
                <a:solidFill>
                  <a:srgbClr val="0D81E1"/>
                </a:solidFill>
              </a:rPr>
              <a:t>2</a:t>
            </a:r>
            <a:r>
              <a:rPr lang="zh-CN" altLang="en-US" dirty="0">
                <a:solidFill>
                  <a:srgbClr val="0D81E1"/>
                </a:solidFill>
              </a:rPr>
              <a:t>：熟练掌握“代码片段”面板的使用方法</a:t>
            </a:r>
            <a:r>
              <a:rPr lang="zh-CN" altLang="en-US" dirty="0" smtClean="0">
                <a:solidFill>
                  <a:srgbClr val="0D81E1"/>
                </a:solidFill>
              </a:rPr>
              <a:t>。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</a:rPr>
              <a:t>         </a:t>
            </a:r>
            <a:r>
              <a:rPr lang="zh-CN" altLang="en-US" dirty="0">
                <a:solidFill>
                  <a:srgbClr val="0D81E1"/>
                </a:solidFill>
              </a:rPr>
              <a:t>要求</a:t>
            </a:r>
            <a:r>
              <a:rPr lang="en-US" altLang="zh-CN" dirty="0">
                <a:solidFill>
                  <a:srgbClr val="0D81E1"/>
                </a:solidFill>
              </a:rPr>
              <a:t>3</a:t>
            </a:r>
            <a:r>
              <a:rPr lang="zh-CN" altLang="en-US" dirty="0">
                <a:solidFill>
                  <a:srgbClr val="0D81E1"/>
                </a:solidFill>
              </a:rPr>
              <a:t>：尝试修改代码片段中的代码以适应自己的需求</a:t>
            </a:r>
            <a:r>
              <a:rPr lang="zh-CN" altLang="en-US" dirty="0" smtClean="0">
                <a:solidFill>
                  <a:srgbClr val="0D81E1"/>
                </a:solidFill>
              </a:rPr>
              <a:t>。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endParaRPr lang="en-US" altLang="zh-CN" dirty="0" smtClean="0">
              <a:solidFill>
                <a:srgbClr val="0D81E1"/>
              </a:solidFill>
            </a:endParaRPr>
          </a:p>
          <a:p>
            <a:pPr algn="ctr" eaLnBrk="1" hangingPunct="1"/>
            <a:r>
              <a:rPr lang="zh-CN" altLang="zh-CN" sz="2800" b="1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自主</a:t>
            </a:r>
            <a:r>
              <a:rPr lang="zh-CN" altLang="zh-CN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创意</a:t>
            </a: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  <a:latin typeface="黑体" pitchFamily="49" charset="-122"/>
              </a:rPr>
              <a:t>    自主</a:t>
            </a: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设计一个</a:t>
            </a:r>
            <a:r>
              <a:rPr lang="en-US" altLang="zh-CN" dirty="0">
                <a:solidFill>
                  <a:srgbClr val="0D81E1"/>
                </a:solidFill>
                <a:latin typeface="黑体" pitchFamily="49" charset="-122"/>
              </a:rPr>
              <a:t>Animate</a:t>
            </a: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动画，应用本章所学习的基本的“代码片段”，比如场景的跳转，播放、淡入影片剪辑元件，垂直动画和水平动画移动，定时器的使用，加载外部文本以及创建 </a:t>
            </a:r>
            <a:r>
              <a:rPr lang="en-US" altLang="zh-CN" dirty="0" err="1">
                <a:solidFill>
                  <a:srgbClr val="0D81E1"/>
                </a:solidFill>
                <a:latin typeface="黑体" pitchFamily="49" charset="-122"/>
              </a:rPr>
              <a:t>NetStream</a:t>
            </a:r>
            <a:r>
              <a:rPr lang="en-US" altLang="zh-CN" dirty="0">
                <a:solidFill>
                  <a:srgbClr val="0D81E1"/>
                </a:solidFill>
                <a:latin typeface="黑体" pitchFamily="49" charset="-122"/>
              </a:rPr>
              <a:t> </a:t>
            </a: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视频等。你也可以把自己完成的作品上传到课程网站进行交流。</a:t>
            </a:r>
            <a:endParaRPr lang="zh-CN" altLang="zh-CN" b="1" dirty="0">
              <a:solidFill>
                <a:srgbClr val="0D81E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2" name="矩形 1"/>
          <p:cNvSpPr/>
          <p:nvPr/>
        </p:nvSpPr>
        <p:spPr>
          <a:xfrm>
            <a:off x="720725" y="1165225"/>
            <a:ext cx="7380288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理论题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defRPr/>
            </a:pP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altLang="zh-CN" sz="2000" dirty="0" smtClean="0">
                <a:solidFill>
                  <a:srgbClr val="0D81E1"/>
                </a:solidFill>
                <a:ea typeface="宋体" charset="-122"/>
              </a:rPr>
              <a:t>  </a:t>
            </a:r>
            <a:r>
              <a:rPr lang="en-US" altLang="zh-CN" sz="2000" dirty="0" smtClean="0">
                <a:solidFill>
                  <a:srgbClr val="0D81E1"/>
                </a:solidFill>
                <a:ea typeface="宋体" charset="-122"/>
              </a:rPr>
              <a:t> </a:t>
            </a:r>
            <a:r>
              <a:rPr lang="fr-FR" altLang="zh-CN" sz="2000" dirty="0" smtClean="0">
                <a:solidFill>
                  <a:srgbClr val="0D81E1"/>
                </a:solidFill>
                <a:ea typeface="宋体" charset="-122"/>
              </a:rPr>
              <a:t>“</a:t>
            </a:r>
            <a:r>
              <a:rPr lang="fr-FR" altLang="zh-CN" sz="2000" dirty="0">
                <a:solidFill>
                  <a:srgbClr val="0D81E1"/>
                </a:solidFill>
                <a:ea typeface="宋体" charset="-122"/>
              </a:rPr>
              <a:t>AcionScript 3.0”</a:t>
            </a:r>
            <a:r>
              <a:rPr lang="zh-CN" altLang="fr-FR" sz="2000" dirty="0">
                <a:solidFill>
                  <a:srgbClr val="0D81E1"/>
                </a:solidFill>
                <a:ea typeface="宋体" charset="-122"/>
              </a:rPr>
              <a:t>是什么</a:t>
            </a:r>
            <a:r>
              <a:rPr lang="zh-CN" altLang="fr-FR" sz="2000" dirty="0" smtClean="0">
                <a:solidFill>
                  <a:srgbClr val="0D81E1"/>
                </a:solidFill>
                <a:ea typeface="宋体" charset="-122"/>
              </a:rPr>
              <a:t>？</a:t>
            </a:r>
            <a:endParaRPr lang="en-US" altLang="zh-CN" sz="2000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endParaRPr lang="zh-CN" altLang="zh-CN" sz="2000" dirty="0">
              <a:solidFill>
                <a:srgbClr val="0D81E1"/>
              </a:solidFill>
              <a:ea typeface="宋体" charset="-122"/>
            </a:endParaRPr>
          </a:p>
          <a:p>
            <a:pPr marL="457200" indent="-457200">
              <a:buFontTx/>
              <a:buAutoNum type="arabicPeriod" startAt="2"/>
              <a:defRPr/>
            </a:pP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   </a:t>
            </a:r>
            <a:r>
              <a:rPr lang="en-US" altLang="zh-CN" sz="2000" dirty="0" smtClean="0">
                <a:solidFill>
                  <a:srgbClr val="0D81E1"/>
                </a:solidFill>
                <a:ea typeface="宋体" charset="-122"/>
              </a:rPr>
              <a:t>“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代码片段”是什么</a:t>
            </a: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？</a:t>
            </a:r>
            <a:endParaRPr lang="en-US" altLang="zh-CN" sz="2000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endParaRPr lang="zh-CN" altLang="zh-CN" sz="2000" dirty="0">
              <a:solidFill>
                <a:srgbClr val="0D81E1"/>
              </a:solidFill>
              <a:ea typeface="宋体" charset="-122"/>
            </a:endParaRPr>
          </a:p>
          <a:p>
            <a:pPr marL="457200" indent="-457200">
              <a:buAutoNum type="arabicPeriod" startAt="3"/>
              <a:defRPr/>
            </a:pP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   如何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打开“代码片段”面板</a:t>
            </a: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？</a:t>
            </a:r>
            <a:endParaRPr lang="en-US" altLang="zh-CN" sz="2000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endParaRPr lang="en-US" altLang="zh-CN" dirty="0" smtClean="0">
              <a:ea typeface="宋体" charset="-122"/>
            </a:endParaRPr>
          </a:p>
          <a:p>
            <a:pPr marL="357188" indent="-357188">
              <a:buAutoNum type="arabicPeriod" startAt="4"/>
              <a:defRPr/>
            </a:pPr>
            <a:r>
              <a:rPr lang="en-US" altLang="zh-CN" dirty="0" smtClean="0">
                <a:solidFill>
                  <a:srgbClr val="0D81E1"/>
                </a:solidFill>
                <a:ea typeface="宋体" charset="-122"/>
              </a:rPr>
              <a:t>     </a:t>
            </a:r>
            <a:r>
              <a:rPr lang="en-US" altLang="zh-CN" dirty="0" smtClean="0">
                <a:solidFill>
                  <a:srgbClr val="0D81E1"/>
                </a:solidFill>
                <a:ea typeface="宋体" charset="-122"/>
              </a:rPr>
              <a:t>“</a:t>
            </a:r>
            <a:r>
              <a:rPr lang="zh-CN" altLang="en-US" dirty="0">
                <a:solidFill>
                  <a:srgbClr val="0D81E1"/>
                </a:solidFill>
                <a:ea typeface="宋体" charset="-122"/>
              </a:rPr>
              <a:t>注释”的作用</a:t>
            </a:r>
            <a:r>
              <a:rPr lang="zh-CN" altLang="en-US" dirty="0" smtClean="0">
                <a:solidFill>
                  <a:srgbClr val="0D81E1"/>
                </a:solidFill>
                <a:ea typeface="宋体" charset="-122"/>
              </a:rPr>
              <a:t>？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981075"/>
            <a:ext cx="7380288" cy="464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ActionScript3.0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是随着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Adobe Flash CS3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Flex 2.0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的推出而同步推出的脚本编程语言，是一门功能强大、符合业界标准的面向对象的编程语言</a:t>
            </a:r>
            <a:r>
              <a:rPr lang="zh-CN" altLang="en-US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．“代码片断”是把一个功能的代码用模板的形式集合，旨在使非编程人员能轻松的使用简单的 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ActionScript 3.0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代码。即使不会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ActionScript 3.0 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的知识，也可以使用“代码片断”面板实现交互功能</a:t>
            </a:r>
            <a:r>
              <a:rPr lang="zh-CN" altLang="en-US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000" dirty="0" smtClean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．通过选择“窗口”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代码片断”命令打开“代码片断”面板，或者如果已经打开了“动作”面板，也可以通过单击“动作面板”右上方的“代码片断”</a:t>
            </a:r>
            <a:r>
              <a:rPr lang="zh-CN" altLang="en-US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按钮打开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“代码片断”面板。</a:t>
            </a: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．使到程序明朗化，增加可读性，方便自己以后进行修改，也有利于别人读懂自己的程序</a:t>
            </a:r>
            <a:r>
              <a:rPr lang="zh-CN" altLang="en-US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250825" y="1557338"/>
            <a:ext cx="8677275" cy="28797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右键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单击“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Lesson06/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/complete”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06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complete(CC 2017).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 (“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06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06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”)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文件，在打开方式中选择已安装的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Player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播放器对“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06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 (“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06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、“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06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”)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动画进行播放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，该动画是一个介绍新疆的景点、美食和文化的动画。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关闭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Player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播放器。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6838" y="44450"/>
            <a:ext cx="27273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65400" y="31750"/>
            <a:ext cx="27273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17748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可以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打开源文件进行预览，在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菜单栏中选择“文件”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打开”命令，再选择“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Lesson06/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/complete”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文件夹的“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06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，并单击“打开”按钮。选择“控制”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中”即可预览动画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效果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 rot="821725">
            <a:off x="5180776" y="2698749"/>
            <a:ext cx="3938587" cy="310038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600" dirty="0"/>
              <a:t>使用</a:t>
            </a:r>
            <a:r>
              <a:rPr lang="en-US" altLang="zh-CN" sz="1600" dirty="0"/>
              <a:t>CS6</a:t>
            </a:r>
            <a:r>
              <a:rPr lang="zh-CN" altLang="en-US" sz="1600" dirty="0"/>
              <a:t>软件的读者请打开“</a:t>
            </a:r>
            <a:r>
              <a:rPr lang="en-US" altLang="zh-CN" sz="1600" dirty="0" smtClean="0"/>
              <a:t>Lesson06/</a:t>
            </a:r>
            <a:r>
              <a:rPr lang="zh-CN" altLang="en-US" sz="1600" dirty="0"/>
              <a:t>范例</a:t>
            </a:r>
            <a:r>
              <a:rPr lang="en-US" altLang="zh-CN" sz="1600" dirty="0"/>
              <a:t>/complete”</a:t>
            </a:r>
            <a:r>
              <a:rPr lang="zh-CN" altLang="en-US" sz="1600" dirty="0"/>
              <a:t>文件夹中的“</a:t>
            </a:r>
            <a:r>
              <a:rPr lang="en-US" altLang="zh-CN" sz="1600" dirty="0" smtClean="0"/>
              <a:t>06</a:t>
            </a:r>
            <a:r>
              <a:rPr lang="zh-CN" altLang="en-US" sz="1600" dirty="0" smtClean="0"/>
              <a:t>范例</a:t>
            </a:r>
            <a:r>
              <a:rPr lang="en-US" altLang="zh-CN" sz="1600" dirty="0"/>
              <a:t>complete</a:t>
            </a:r>
            <a:r>
              <a:rPr lang="zh-CN" altLang="en-US" sz="1600" dirty="0"/>
              <a:t>（</a:t>
            </a:r>
            <a:r>
              <a:rPr lang="en-US" altLang="zh-CN" sz="1600" dirty="0"/>
              <a:t>CS6</a:t>
            </a:r>
            <a:r>
              <a:rPr lang="zh-CN" altLang="en-US" sz="1600" dirty="0"/>
              <a:t>）</a:t>
            </a:r>
            <a:r>
              <a:rPr lang="en-US" altLang="zh-CN" sz="1600" dirty="0"/>
              <a:t>.</a:t>
            </a:r>
            <a:r>
              <a:rPr lang="en-US" altLang="zh-CN" sz="1600" dirty="0" err="1"/>
              <a:t>fla</a:t>
            </a:r>
            <a:r>
              <a:rPr lang="en-US" altLang="zh-CN" sz="1600" dirty="0"/>
              <a:t>”</a:t>
            </a:r>
            <a:r>
              <a:rPr lang="zh-CN" altLang="en-US" sz="1600" dirty="0"/>
              <a:t>文件；使用</a:t>
            </a:r>
            <a:r>
              <a:rPr lang="en-US" altLang="zh-CN" sz="1600" dirty="0"/>
              <a:t>CC 2015</a:t>
            </a:r>
            <a:r>
              <a:rPr lang="zh-CN" altLang="en-US" sz="1600" dirty="0"/>
              <a:t>软件版本的读者请打开“</a:t>
            </a:r>
            <a:r>
              <a:rPr lang="en-US" altLang="zh-CN" sz="1600" dirty="0" smtClean="0"/>
              <a:t>Lesson06/</a:t>
            </a:r>
            <a:r>
              <a:rPr lang="zh-CN" altLang="en-US" sz="1600" dirty="0"/>
              <a:t>范例</a:t>
            </a:r>
            <a:r>
              <a:rPr lang="en-US" altLang="zh-CN" sz="1600" dirty="0"/>
              <a:t>/complete”</a:t>
            </a:r>
            <a:r>
              <a:rPr lang="zh-CN" altLang="en-US" sz="1600" dirty="0"/>
              <a:t>文件夹中的“</a:t>
            </a:r>
            <a:r>
              <a:rPr lang="en-US" altLang="zh-CN" sz="1600" dirty="0" smtClean="0"/>
              <a:t>06</a:t>
            </a:r>
            <a:r>
              <a:rPr lang="zh-CN" altLang="en-US" sz="1600" dirty="0" smtClean="0"/>
              <a:t>范例</a:t>
            </a:r>
            <a:r>
              <a:rPr lang="en-US" altLang="zh-CN" sz="1600" dirty="0"/>
              <a:t>complete(CC 2015).</a:t>
            </a:r>
            <a:r>
              <a:rPr lang="en-US" altLang="zh-CN" sz="1600" dirty="0" err="1"/>
              <a:t>fla</a:t>
            </a:r>
            <a:r>
              <a:rPr lang="en-US" altLang="zh-CN" sz="1600" dirty="0"/>
              <a:t>”</a:t>
            </a:r>
            <a:r>
              <a:rPr lang="zh-CN" altLang="en-US" sz="1600" dirty="0"/>
              <a:t>文件。</a:t>
            </a:r>
            <a:endParaRPr lang="zh-CN" altLang="zh-CN" sz="1600" dirty="0"/>
          </a:p>
        </p:txBody>
      </p:sp>
      <p:pic>
        <p:nvPicPr>
          <p:cNvPr id="8" name="图片 7"/>
          <p:cNvPicPr/>
          <p:nvPr/>
        </p:nvPicPr>
        <p:blipFill rotWithShape="1">
          <a:blip r:embed="rId3"/>
          <a:srcRect b="5523"/>
          <a:stretch/>
        </p:blipFill>
        <p:spPr bwMode="auto">
          <a:xfrm>
            <a:off x="221016" y="3003551"/>
            <a:ext cx="4895337" cy="24907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245" name="AutoShape 12"/>
          <p:cNvSpPr>
            <a:spLocks noChangeArrowheads="1"/>
          </p:cNvSpPr>
          <p:nvPr/>
        </p:nvSpPr>
        <p:spPr bwMode="auto">
          <a:xfrm rot="6498634" flipV="1">
            <a:off x="4425951" y="2652712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73299" y="44450"/>
            <a:ext cx="30348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6.2AcionScript 3.0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概述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96888" y="1124744"/>
            <a:ext cx="8307387" cy="449101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前面的章节我们学习了如何创建一些简单的小动画，从本章节开始，我们将学习使用简单的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AcionScript3.0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代码来制作动画。</a:t>
            </a:r>
          </a:p>
          <a:p>
            <a:pPr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ActionScript3.0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是随着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Adobe Flash CS3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Flex 2.0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的推出而同步推出的脚本编程语言，是一门功能强大、符合业界标准的面向对象的编程语言。</a:t>
            </a:r>
          </a:p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中，运用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 3.0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编写脚本，可以创建各种不同的应用特效，实现丰富多彩的动画效果和复杂的交互功能。如果要在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中加入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 3.0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代码，可以直接使用动作面板来输入。动作面板主要由脚本窗格、面板菜单、动作工具箱和脚本导航器这四个部分组成。</a:t>
            </a:r>
          </a:p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为了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满足不同学习基础的用户的需求，对于一些常见性的任务，可以使用代码片段面板来实现，它提供了一个简单、直观的方式来添加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ActionScript3.0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脚本。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5736" y="44450"/>
            <a:ext cx="365035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初识“代码片段”面板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519897" y="692696"/>
            <a:ext cx="4579168" cy="5184576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“代码片断”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是把一个功能的代码用模板的形式集合，旨在使非编程人员能轻松的使用简单的 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 3.0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代码。即使不会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 3.0 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的知识，也可以使用“代码片断”面板实现交互功能。</a:t>
            </a:r>
          </a:p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如图所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示，“代码片段”面板分了三个部分：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文档中用于实现交互的代码、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HTML5 Canvas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文档中用于实现交互的代码、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WebGL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文档中用于实现交互的代码。由于在本书中，我们新建的都是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文档，本课主要讲解在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文档中调用代码片段。</a:t>
            </a:r>
          </a:p>
        </p:txBody>
      </p: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5292080" y="1916832"/>
            <a:ext cx="3649552" cy="3024336"/>
          </a:xfrm>
          <a:prstGeom prst="rect">
            <a:avLst/>
          </a:prstGeom>
        </p:spPr>
      </p:pic>
      <p:sp>
        <p:nvSpPr>
          <p:cNvPr id="5" name="AutoShape 12"/>
          <p:cNvSpPr>
            <a:spLocks noChangeArrowheads="1"/>
          </p:cNvSpPr>
          <p:nvPr/>
        </p:nvSpPr>
        <p:spPr bwMode="auto">
          <a:xfrm rot="2914678" flipV="1">
            <a:off x="4857898" y="1524258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984419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1760" y="-27384"/>
            <a:ext cx="307327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6.4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使用“代码片段”面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板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交互效果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391668" y="1916832"/>
            <a:ext cx="4396356" cy="374583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菜单栏中选择“文件”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打开”命令，再选择“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Lesson06/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，并单击“打开”按钮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文件中已经创建好了相应的场景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并完成了部分场景内的代码。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68313" y="792039"/>
            <a:ext cx="8307387" cy="908769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“代码片段”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面板提供了一些常用的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ActionScript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代码，可以给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动画添加简单的动画交互效果。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云形标注 10"/>
          <p:cNvSpPr/>
          <p:nvPr/>
        </p:nvSpPr>
        <p:spPr>
          <a:xfrm rot="821725">
            <a:off x="4939291" y="2071384"/>
            <a:ext cx="4119932" cy="3174964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使用</a:t>
            </a:r>
            <a:r>
              <a:rPr lang="en-US" altLang="zh-CN" dirty="0"/>
              <a:t>CS6</a:t>
            </a:r>
            <a:r>
              <a:rPr lang="zh-CN" altLang="en-US" dirty="0"/>
              <a:t>软件的读者请打开“</a:t>
            </a:r>
            <a:r>
              <a:rPr lang="en-US" altLang="zh-CN" dirty="0"/>
              <a:t>Lesson06/</a:t>
            </a:r>
            <a:r>
              <a:rPr lang="zh-CN" altLang="en-US" dirty="0"/>
              <a:t>范例</a:t>
            </a:r>
            <a:r>
              <a:rPr lang="en-US" altLang="zh-CN" dirty="0"/>
              <a:t>/start”</a:t>
            </a:r>
            <a:r>
              <a:rPr lang="zh-CN" altLang="en-US" dirty="0"/>
              <a:t>文件夹中的“</a:t>
            </a:r>
            <a:r>
              <a:rPr lang="en-US" altLang="zh-CN" dirty="0"/>
              <a:t>06</a:t>
            </a:r>
            <a:r>
              <a:rPr lang="zh-CN" altLang="en-US" dirty="0"/>
              <a:t>范例</a:t>
            </a:r>
            <a:r>
              <a:rPr lang="en-US" altLang="zh-CN" dirty="0"/>
              <a:t>start</a:t>
            </a:r>
            <a:r>
              <a:rPr lang="zh-CN" altLang="en-US" dirty="0"/>
              <a:t>（</a:t>
            </a:r>
            <a:r>
              <a:rPr lang="en-US" altLang="zh-CN" dirty="0"/>
              <a:t>CS6</a:t>
            </a:r>
            <a:r>
              <a:rPr lang="zh-CN" altLang="en-US" dirty="0"/>
              <a:t>）</a:t>
            </a:r>
            <a:r>
              <a:rPr lang="en-US" altLang="zh-CN" dirty="0"/>
              <a:t>.</a:t>
            </a:r>
            <a:r>
              <a:rPr lang="en-US" altLang="zh-CN" dirty="0" err="1"/>
              <a:t>fla</a:t>
            </a:r>
            <a:r>
              <a:rPr lang="en-US" altLang="zh-CN" dirty="0"/>
              <a:t>”</a:t>
            </a:r>
            <a:r>
              <a:rPr lang="zh-CN" altLang="en-US" dirty="0"/>
              <a:t>文件；使用</a:t>
            </a:r>
            <a:r>
              <a:rPr lang="en-US" altLang="zh-CN" dirty="0"/>
              <a:t>CC 2015</a:t>
            </a:r>
            <a:r>
              <a:rPr lang="zh-CN" altLang="en-US" dirty="0"/>
              <a:t>软件版本的读者请打开“</a:t>
            </a:r>
            <a:r>
              <a:rPr lang="en-US" altLang="zh-CN" dirty="0"/>
              <a:t>Lesson06/</a:t>
            </a:r>
            <a:r>
              <a:rPr lang="zh-CN" altLang="en-US" dirty="0"/>
              <a:t>范例</a:t>
            </a:r>
            <a:r>
              <a:rPr lang="en-US" altLang="zh-CN" dirty="0"/>
              <a:t>/start”</a:t>
            </a:r>
            <a:r>
              <a:rPr lang="zh-CN" altLang="en-US" dirty="0"/>
              <a:t>文件夹中的“</a:t>
            </a:r>
            <a:r>
              <a:rPr lang="en-US" altLang="zh-CN" dirty="0"/>
              <a:t>06</a:t>
            </a:r>
            <a:r>
              <a:rPr lang="zh-CN" altLang="en-US" dirty="0"/>
              <a:t>范例</a:t>
            </a:r>
            <a:r>
              <a:rPr lang="en-US" altLang="zh-CN" dirty="0"/>
              <a:t>start(CC 2015).</a:t>
            </a:r>
            <a:r>
              <a:rPr lang="en-US" altLang="zh-CN" dirty="0" err="1"/>
              <a:t>fla</a:t>
            </a:r>
            <a:r>
              <a:rPr lang="en-US" altLang="zh-CN" dirty="0"/>
              <a:t>”</a:t>
            </a:r>
            <a:r>
              <a:rPr lang="zh-CN" altLang="en-US" dirty="0"/>
              <a:t>文件。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536" y="764705"/>
            <a:ext cx="8424862" cy="122413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．双击“场景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photo”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影片剪辑元件实例，进入它的元件编辑模式。选择舞台上的“相册正方形”影片剪辑元件，在属性面板中设置它的实例名称为“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mc1”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，选择“相册”图层的第一帧。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0392" y="44450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6.4.1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事件处理函数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28423" y="2132856"/>
            <a:ext cx="4575625" cy="36004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．通过选择“窗口”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代码片断”命令打开“代码片断”面板，或者如果已经打开了“动作”面板，也可以通过单击“动作面板”右上方的“代码片断”按钮（ 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）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打开“代码片断”面板。在该面板中打开“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ActionScript”&gt;“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事件处理函数”文件夹，双击“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Mouse Over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事件”选项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3275856" y="3878317"/>
            <a:ext cx="191770" cy="19875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5292079" y="2440614"/>
            <a:ext cx="3539621" cy="2932602"/>
          </a:xfrm>
          <a:prstGeom prst="rect">
            <a:avLst/>
          </a:prstGeom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 rot="384392" flipV="1">
            <a:off x="4857898" y="2314408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3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1702</TotalTime>
  <Words>3660</Words>
  <Application>Microsoft Office PowerPoint</Application>
  <PresentationFormat>全屏显示(4:3)</PresentationFormat>
  <Paragraphs>172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</dc:creator>
  <cp:lastModifiedBy>微软中国</cp:lastModifiedBy>
  <cp:revision>314</cp:revision>
  <dcterms:modified xsi:type="dcterms:W3CDTF">2017-11-27T06:08:42Z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18072954-A4C1-4A4A-3F7C-353F3F3F433F</vt:lpwstr>
  </property>
  <property fmtid="{D5CDD505-2E9C-101B-9397-08002B2CF9AE}" pid="3" name="ArticulatePath">
    <vt:lpwstr>第五章 制作形状的动画和使用遮罩</vt:lpwstr>
  </property>
</Properties>
</file>