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61" r:id="rId3"/>
    <p:sldId id="262" r:id="rId4"/>
    <p:sldId id="263" r:id="rId5"/>
    <p:sldId id="264" r:id="rId6"/>
    <p:sldId id="327" r:id="rId7"/>
    <p:sldId id="328" r:id="rId8"/>
    <p:sldId id="329" r:id="rId9"/>
    <p:sldId id="330" r:id="rId10"/>
    <p:sldId id="365" r:id="rId11"/>
    <p:sldId id="366" r:id="rId12"/>
    <p:sldId id="367" r:id="rId13"/>
    <p:sldId id="370" r:id="rId14"/>
    <p:sldId id="368" r:id="rId15"/>
    <p:sldId id="369" r:id="rId16"/>
    <p:sldId id="371" r:id="rId17"/>
    <p:sldId id="331" r:id="rId18"/>
    <p:sldId id="372" r:id="rId19"/>
    <p:sldId id="374" r:id="rId20"/>
    <p:sldId id="373" r:id="rId21"/>
    <p:sldId id="375" r:id="rId22"/>
    <p:sldId id="333" r:id="rId23"/>
    <p:sldId id="376" r:id="rId24"/>
    <p:sldId id="377" r:id="rId25"/>
    <p:sldId id="378" r:id="rId26"/>
    <p:sldId id="335" r:id="rId27"/>
    <p:sldId id="379" r:id="rId28"/>
    <p:sldId id="307" r:id="rId29"/>
    <p:sldId id="310" r:id="rId30"/>
    <p:sldId id="311" r:id="rId31"/>
    <p:sldId id="364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81E1"/>
    <a:srgbClr val="117D9B"/>
    <a:srgbClr val="125C8A"/>
    <a:srgbClr val="001746"/>
    <a:srgbClr val="00133A"/>
    <a:srgbClr val="494949"/>
    <a:srgbClr val="037783"/>
    <a:srgbClr val="028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1380" y="56"/>
      </p:cViewPr>
      <p:guideLst>
        <p:guide orient="horz" pos="2146"/>
        <p:guide pos="28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BCDA9B-51A3-4439-AD9D-0FC93B7F062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CAA3C3E-6909-48B1-B7C8-2B1DC08B338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hyperlink" Target="http://nclass.infoepoch.net/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hyperlink" Target="http://nclass.infoepoch.net/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hyperlink" Target="http://nclass.infoepoch.net/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5588" cy="9429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B3801B1-1F85-4C9A-8B08-C0788A80E3AC}" type="slidenum">
              <a:rPr lang="zh-CN" alt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/>
              <a:t>Adobe Flash Professional CC</a:t>
            </a:r>
            <a:br>
              <a:rPr lang="en-US" altLang="zh-CN" sz="2000" dirty="0"/>
            </a:br>
            <a:r>
              <a:rPr lang="zh-CN" altLang="en-US" sz="1400" dirty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/>
              <a:t>http://nclass.infoepoch.net</a:t>
            </a:r>
            <a:endParaRPr lang="zh-CN" altLang="en-US" sz="12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26B5015-7326-44AD-899D-B6F459AE56AA}" type="datetime1">
              <a:rPr lang="zh-CN" altLang="en-US"/>
            </a:fld>
            <a:endParaRPr lang="zh-CN" altLang="en-US"/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43AF6D9-5BC6-490E-95C3-E4AE966EA5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/>
              <a:t>Adobe Flash Professional CC</a:t>
            </a:r>
            <a:br>
              <a:rPr lang="en-US" altLang="zh-CN" sz="2000" dirty="0"/>
            </a:br>
            <a:r>
              <a:rPr lang="zh-CN" altLang="en-US" sz="1400" dirty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6" name="TextBox 5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/>
              <a:t>http://nclass.infoepoch.net</a:t>
            </a:r>
            <a:endParaRPr lang="zh-CN" altLang="en-US" sz="1200"/>
          </a:p>
        </p:txBody>
      </p:sp>
      <p:sp>
        <p:nvSpPr>
          <p:cNvPr id="7" name="矩形 6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5F988E0-FBDE-405A-8D88-E5CBE274EB6A}" type="datetime1">
              <a:rPr lang="zh-CN" altLang="en-US"/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915A65E-72CA-4FF7-9ECA-1A73136BEB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/>
              <a:t>Adobe Flash Professional CC</a:t>
            </a:r>
            <a:br>
              <a:rPr lang="en-US" altLang="zh-CN" sz="2000" dirty="0"/>
            </a:br>
            <a:r>
              <a:rPr lang="zh-CN" altLang="en-US" sz="1400" dirty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5" name="TextBox 4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/>
              <a:t>http://nclass.infoepoch.net</a:t>
            </a:r>
            <a:endParaRPr lang="zh-CN" altLang="en-US" sz="1200"/>
          </a:p>
        </p:txBody>
      </p:sp>
      <p:sp>
        <p:nvSpPr>
          <p:cNvPr id="6" name="矩形 5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6BAD7D-AE02-49C2-8F85-EDB643163AB2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0BE4E79-0D00-4AF9-9BC7-E7F9BF7F9C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hyperlink" Target="http://nclass.infoepoch.net/" TargetMode="External"/><Relationship Id="rId15" Type="http://schemas.openxmlformats.org/officeDocument/2006/relationships/image" Target="../media/image3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Users\Administrator\Desktop\71a67129a0ee982ff7b9ffe11617a676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67" b="4791"/>
          <a:stretch>
            <a:fillRect/>
          </a:stretch>
        </p:blipFill>
        <p:spPr bwMode="auto">
          <a:xfrm>
            <a:off x="0" y="6056313"/>
            <a:ext cx="91440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1115616" y="6056139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001746"/>
                </a:solidFill>
              </a:rPr>
              <a:t>Adobe Animate  CC</a:t>
            </a:r>
            <a:br>
              <a:rPr lang="en-US" altLang="zh-CN" sz="2000" dirty="0">
                <a:solidFill>
                  <a:srgbClr val="001746"/>
                </a:solidFill>
              </a:rPr>
            </a:br>
            <a:r>
              <a:rPr lang="zh-CN" altLang="en-US" sz="1400" dirty="0">
                <a:solidFill>
                  <a:srgbClr val="001746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solidFill>
                <a:srgbClr val="001746"/>
              </a:solidFill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31" name="TextBox 9">
            <a:hlinkClick r:id="rId16"/>
          </p:cNvPr>
          <p:cNvSpPr txBox="1">
            <a:spLocks noChangeArrowheads="1"/>
          </p:cNvSpPr>
          <p:nvPr/>
        </p:nvSpPr>
        <p:spPr bwMode="auto">
          <a:xfrm>
            <a:off x="6480175" y="633253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dirty="0">
                <a:solidFill>
                  <a:srgbClr val="00133A"/>
                </a:solidFill>
              </a:rPr>
              <a:t>http://nclass.infoepoch.net</a:t>
            </a:r>
            <a:endParaRPr lang="zh-CN" altLang="en-US" sz="1200" dirty="0">
              <a:solidFill>
                <a:srgbClr val="00133A"/>
              </a:solidFill>
            </a:endParaRPr>
          </a:p>
        </p:txBody>
      </p:sp>
      <p:pic>
        <p:nvPicPr>
          <p:cNvPr id="1029" name="Picture 9" descr="C:\Users\Administrator\Documents\Tencent Files\1035666756\Image\C2C\)[FOKES4FX3M_M_T}5AL7F7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6"/>
          <a:stretch>
            <a:fillRect/>
          </a:stretch>
        </p:blipFill>
        <p:spPr bwMode="auto">
          <a:xfrm>
            <a:off x="442913" y="6196013"/>
            <a:ext cx="5540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>
            <a:spLocks noChangeArrowheads="1"/>
          </p:cNvSpPr>
          <p:nvPr userDrawn="1"/>
        </p:nvSpPr>
        <p:spPr bwMode="auto">
          <a:xfrm>
            <a:off x="5795963" y="0"/>
            <a:ext cx="33480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 userDrawn="1"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 userDrawn="1"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 userDrawn="1"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43842" y="2641874"/>
            <a:ext cx="7255378" cy="1581758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  <a:tileRect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10753" y="2962954"/>
            <a:ext cx="1489039" cy="993307"/>
          </a:xfrm>
          <a:prstGeom prst="roundRect">
            <a:avLst>
              <a:gd name="adj" fmla="val 225"/>
            </a:avLst>
          </a:prstGeom>
          <a:solidFill>
            <a:srgbClr val="125C8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第二章</a:t>
            </a:r>
            <a:endParaRPr lang="zh-CN" altLang="en-US" sz="3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53" name="文本框 26"/>
          <p:cNvSpPr txBox="1">
            <a:spLocks noChangeArrowheads="1"/>
          </p:cNvSpPr>
          <p:nvPr/>
        </p:nvSpPr>
        <p:spPr bwMode="auto">
          <a:xfrm>
            <a:off x="3132138" y="3197225"/>
            <a:ext cx="4646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125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Animate</a:t>
            </a:r>
            <a:r>
              <a:rPr lang="zh-CN" altLang="en-US" sz="2800" b="1" dirty="0">
                <a:solidFill>
                  <a:srgbClr val="125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中图形的绘制编辑</a:t>
            </a:r>
            <a:endParaRPr lang="en-US" altLang="zh-CN" sz="2800" b="1" dirty="0">
              <a:solidFill>
                <a:srgbClr val="125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80312" y="2636912"/>
            <a:ext cx="1050020" cy="530599"/>
            <a:chOff x="10256891" y="2578804"/>
            <a:chExt cx="1552170" cy="784347"/>
          </a:xfrm>
          <a:solidFill>
            <a:srgbClr val="125C8A"/>
          </a:solidFill>
        </p:grpSpPr>
        <p:sp>
          <p:nvSpPr>
            <p:cNvPr id="7" name="直角三角形 6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3613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椭圆工具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874713"/>
            <a:ext cx="8424862" cy="68207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2.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双击选中画出的太阳，在右侧“属性”面板中修改位置和大小。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7" name="云形标注 4"/>
          <p:cNvSpPr/>
          <p:nvPr/>
        </p:nvSpPr>
        <p:spPr>
          <a:xfrm rot="821725">
            <a:off x="4261898" y="1718904"/>
            <a:ext cx="4565307" cy="3430993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000" dirty="0"/>
              <a:t>    </a:t>
            </a:r>
            <a:r>
              <a:rPr lang="zh-CN" altLang="zh-CN" sz="2000" dirty="0"/>
              <a:t>在</a:t>
            </a:r>
            <a:r>
              <a:rPr lang="en-US" altLang="zh-CN" sz="2000" dirty="0"/>
              <a:t>Flash CS6</a:t>
            </a:r>
            <a:r>
              <a:rPr lang="zh-CN" altLang="zh-CN" sz="2000" dirty="0"/>
              <a:t>和</a:t>
            </a:r>
            <a:r>
              <a:rPr lang="en-US" altLang="zh-CN" sz="2000" dirty="0"/>
              <a:t>Flash CC 2015</a:t>
            </a:r>
            <a:r>
              <a:rPr lang="zh-CN" altLang="zh-CN" sz="2000" dirty="0"/>
              <a:t>的版本中，</a:t>
            </a:r>
            <a:r>
              <a:rPr lang="zh-CN" altLang="en-US" sz="2000" dirty="0"/>
              <a:t>长按工具面板中的“矩形工具”右下角的黑色小三角，访问隐藏的工具，选择“椭圆工具”</a:t>
            </a:r>
            <a:endParaRPr lang="zh-CN" altLang="en-US" sz="2000" dirty="0"/>
          </a:p>
        </p:txBody>
      </p:sp>
      <p:pic>
        <p:nvPicPr>
          <p:cNvPr id="5" name="图片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92480" y="1913992"/>
            <a:ext cx="2885440" cy="3599815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8609534" flipV="1">
            <a:off x="3410232" y="1718172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3613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2.3.3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钢笔工具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764704"/>
            <a:ext cx="8424862" cy="233791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．在舞台的三分之一处，选择工具面板中的“钢笔工具”， 在右侧的“填充和笔触”面板中，将笔触颜色改为黑色，填充颜色改为无色，笔触大小改为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像素，画出草地与天空的交线与道路。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．选择 “钢笔工具”，在右侧的“填充和笔触”面板中，将笔触颜色改为黑色，填充颜色改为无色，笔触大小改为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像素，然后在舞台上绘制出房子的结构和水池，然后删除多余的边线。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36996" y="3212628"/>
            <a:ext cx="3622675" cy="263842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30254" y="3220882"/>
            <a:ext cx="3600450" cy="2621915"/>
          </a:xfrm>
          <a:prstGeom prst="rect">
            <a:avLst/>
          </a:prstGeom>
        </p:spPr>
      </p:pic>
      <p:sp>
        <p:nvSpPr>
          <p:cNvPr id="13317" name="AutoShape 12"/>
          <p:cNvSpPr>
            <a:spLocks noChangeArrowheads="1"/>
          </p:cNvSpPr>
          <p:nvPr/>
        </p:nvSpPr>
        <p:spPr bwMode="auto">
          <a:xfrm rot="7707289" flipV="1">
            <a:off x="7099577" y="3093881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3613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2.3.3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钢笔工具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764704"/>
            <a:ext cx="8424862" cy="237531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然后选择“矩形工具”和“椭圆工具”， 在右侧的“填充和笔触”面板中，将笔触颜色改为黑色，填充颜色改为无色，笔触大小改为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像素分别画出房子的窗户与门把手。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由于绘制水池的曲线需要更加平滑，因此可以点击“钢笔工具”下的“转换锚点”工具，单击需要平滑的锚点并拖动，当从锚点出现句柄时适当拖到句柄修改。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534542" y="3220881"/>
            <a:ext cx="3736793" cy="2710309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0" y="3220881"/>
            <a:ext cx="4037458" cy="271030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3613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铅笔工具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764704"/>
            <a:ext cx="8424862" cy="241882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．选择工具面板中的“铅笔工具”， 在右侧的“填充和笔触”面板中，将笔触颜色改为黑色，填充颜色改为无色，笔触大小改为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像素，画出树干。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．选择“钢笔工具”，在右侧的“填充和笔触”面板中，将笔触颜色改为黑色，填充颜色改为无色，笔触大小改为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像素，在舞台上绘制出树叶的边框，并选中“选择工具”进行调整。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501332" y="3293542"/>
            <a:ext cx="3467735" cy="251650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92889" y="3313929"/>
            <a:ext cx="3467734" cy="25165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2.3.5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画笔工具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874713"/>
            <a:ext cx="8424862" cy="104211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．选择工具面板中的“画笔工具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Y”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， 在右侧的“填充和笔触”面板中，将笔触颜色改为黑色，笔触大小改为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像素，画出白云。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8" name="云形标注 8"/>
          <p:cNvSpPr/>
          <p:nvPr/>
        </p:nvSpPr>
        <p:spPr>
          <a:xfrm rot="821725">
            <a:off x="4750554" y="2353689"/>
            <a:ext cx="4043548" cy="2941684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在</a:t>
            </a:r>
            <a:r>
              <a:rPr lang="en-US" altLang="zh-CN" dirty="0"/>
              <a:t>Flash CS6</a:t>
            </a:r>
            <a:r>
              <a:rPr lang="zh-CN" altLang="en-US" dirty="0"/>
              <a:t>版本中，画笔工具</a:t>
            </a:r>
            <a:r>
              <a:rPr lang="en-US" altLang="zh-CN" dirty="0"/>
              <a:t>B</a:t>
            </a:r>
            <a:r>
              <a:rPr lang="zh-CN" altLang="en-US" dirty="0"/>
              <a:t>为刷子工具，其基本用法与本版本相同。</a:t>
            </a:r>
            <a:endParaRPr lang="en-US" altLang="zh-CN" dirty="0"/>
          </a:p>
          <a:p>
            <a:pPr>
              <a:defRPr/>
            </a:pPr>
            <a:r>
              <a:rPr lang="zh-CN" altLang="zh-CN" dirty="0"/>
              <a:t>在</a:t>
            </a:r>
            <a:r>
              <a:rPr lang="en-US" altLang="zh-CN" dirty="0"/>
              <a:t>Flash CC 2015</a:t>
            </a:r>
            <a:r>
              <a:rPr lang="zh-CN" altLang="zh-CN" dirty="0"/>
              <a:t>版本中，并未出现画笔工具</a:t>
            </a:r>
            <a:r>
              <a:rPr lang="en-US" altLang="zh-CN" dirty="0"/>
              <a:t>Y</a:t>
            </a:r>
            <a:r>
              <a:rPr lang="zh-CN" altLang="zh-CN" dirty="0"/>
              <a:t>，只出现画笔工具</a:t>
            </a:r>
            <a:r>
              <a:rPr lang="en-US" altLang="zh-CN" dirty="0"/>
              <a:t>B</a:t>
            </a:r>
            <a:r>
              <a:rPr lang="zh-CN" altLang="zh-CN" dirty="0"/>
              <a:t>，</a:t>
            </a:r>
            <a:r>
              <a:rPr lang="zh-CN" altLang="en-US" dirty="0"/>
              <a:t>没有</a:t>
            </a:r>
            <a:r>
              <a:rPr lang="zh-CN" altLang="zh-CN" dirty="0"/>
              <a:t>刷子工具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sp>
        <p:nvSpPr>
          <p:cNvPr id="13317" name="AutoShape 12"/>
          <p:cNvSpPr>
            <a:spLocks noChangeArrowheads="1"/>
          </p:cNvSpPr>
          <p:nvPr/>
        </p:nvSpPr>
        <p:spPr bwMode="auto">
          <a:xfrm rot="8609534" flipV="1">
            <a:off x="4173538" y="1862515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536613" y="2166854"/>
            <a:ext cx="3803650" cy="27743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2.3.6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线条工具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874713"/>
            <a:ext cx="8424862" cy="129214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．选择工具面板中的“线条工具”，在右侧的“填充和笔触”面板中，将笔触颜色改为黑色，填充颜色改为无色，笔触大小改为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像素，画出栅栏。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3317" name="AutoShape 12"/>
          <p:cNvSpPr>
            <a:spLocks noChangeArrowheads="1"/>
          </p:cNvSpPr>
          <p:nvPr/>
        </p:nvSpPr>
        <p:spPr bwMode="auto">
          <a:xfrm rot="8609534" flipV="1">
            <a:off x="7658704" y="2215102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9" name="图片 8"/>
          <p:cNvPicPr/>
          <p:nvPr/>
        </p:nvPicPr>
        <p:blipFill rotWithShape="1">
          <a:blip r:embed="rId1" cstate="print"/>
          <a:srcRect b="4896"/>
          <a:stretch>
            <a:fillRect/>
          </a:stretch>
        </p:blipFill>
        <p:spPr bwMode="auto">
          <a:xfrm>
            <a:off x="1475656" y="2517350"/>
            <a:ext cx="5760640" cy="3071890"/>
          </a:xfrm>
          <a:prstGeom prst="rect">
            <a:avLst/>
          </a:prstGeom>
          <a:ln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7784" y="116632"/>
            <a:ext cx="279595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 元件的创建编辑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418306" y="1199853"/>
            <a:ext cx="8307387" cy="3626916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20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在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2.3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的操作中，绘制出了太阳和树，但是在现实生活中，真正的太阳会有发光的效果，而花朵也不会只有一瓣花瓣，此时便需要对图像进行加工。但是在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或者在以往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Flash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版本中，无法对图像直接添加滤镜，而且单凭复制粘贴操作不能是花瓣形成一朵花，此时就需要将图形转化成元件，然后进行所需操作。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57501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转换元件并增加滤镜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874713"/>
            <a:ext cx="8424862" cy="219424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．在时间轴上选择“太阳”图层，右键单击舞台上的太阳，选择“复制”，然后在菜单栏上选择“编辑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粘贴到中心位置”。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．选中粘贴的太阳，单击菜单栏“修改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转化为元件”或者右键转化为元件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输入元件名称为“太阳模糊”，类型选择为”影片剪辑”（如图所示），单击”确定”。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3317" name="AutoShape 12"/>
          <p:cNvSpPr>
            <a:spLocks noChangeArrowheads="1"/>
          </p:cNvSpPr>
          <p:nvPr/>
        </p:nvSpPr>
        <p:spPr bwMode="auto">
          <a:xfrm rot="8609534" flipV="1">
            <a:off x="3485240" y="2974369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55576" y="3437558"/>
            <a:ext cx="3588385" cy="1556385"/>
          </a:xfrm>
          <a:prstGeom prst="rect">
            <a:avLst/>
          </a:prstGeom>
        </p:spPr>
      </p:pic>
      <p:sp>
        <p:nvSpPr>
          <p:cNvPr id="7" name="云形标注 8"/>
          <p:cNvSpPr/>
          <p:nvPr/>
        </p:nvSpPr>
        <p:spPr>
          <a:xfrm rot="821725">
            <a:off x="4629005" y="2792462"/>
            <a:ext cx="3902148" cy="2876463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2000" dirty="0"/>
              <a:t>注意：元件共有三种类型，分别为影片剪辑，按钮，图形。</a:t>
            </a:r>
            <a:endParaRPr lang="zh-CN" altLang="zh-CN" sz="2000" dirty="0"/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57501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转换元件并增加滤镜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874713"/>
            <a:ext cx="8424862" cy="133015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．在右侧属性栏中的滤镜展开区域点击添加滤镜，如图，为元件增加模糊效果，并设置模糊像素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分别为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30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．把“太阳模糊”元件放在“太阳”图形后面，则形成太阳发光效果。</a:t>
            </a:r>
            <a:endParaRPr lang="zh-CN" alt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3317" name="AutoShape 12"/>
          <p:cNvSpPr>
            <a:spLocks noChangeArrowheads="1"/>
          </p:cNvSpPr>
          <p:nvPr/>
        </p:nvSpPr>
        <p:spPr bwMode="auto">
          <a:xfrm rot="8609534" flipV="1">
            <a:off x="7995206" y="2222228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8" name="图片 7"/>
          <p:cNvPicPr/>
          <p:nvPr/>
        </p:nvPicPr>
        <p:blipFill rotWithShape="1">
          <a:blip r:embed="rId1" cstate="print"/>
          <a:srcRect b="5147"/>
          <a:stretch>
            <a:fillRect/>
          </a:stretch>
        </p:blipFill>
        <p:spPr bwMode="auto">
          <a:xfrm>
            <a:off x="1403648" y="2562340"/>
            <a:ext cx="6048672" cy="3111621"/>
          </a:xfrm>
          <a:prstGeom prst="rect">
            <a:avLst/>
          </a:prstGeom>
          <a:ln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43876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2.4.2 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创建元件多次重复使用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59569" y="764704"/>
            <a:ext cx="8424862" cy="284231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．在时间轴上新建“花朵”图层，并锁定其他图层。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2.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在菜单栏中点击“插入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新建元件”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并命名为“花瓣”，并选择类型为“图形”。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3.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此时进入到名为“花瓣”的“元件编辑”模式，选择“钢笔工具”并利用“转换锚点”工具，画出花瓣，然后在舞台上方的水平条上单击“场景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，返回到主场景。此时创建了一个名叫“花瓣”的元件，并已存储在“库”中，以便重复使用。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3317" name="AutoShape 12"/>
          <p:cNvSpPr>
            <a:spLocks noChangeArrowheads="1"/>
          </p:cNvSpPr>
          <p:nvPr/>
        </p:nvSpPr>
        <p:spPr bwMode="auto">
          <a:xfrm rot="8609534" flipV="1">
            <a:off x="7658704" y="3480023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11" name="图片 10"/>
          <p:cNvPicPr/>
          <p:nvPr/>
        </p:nvPicPr>
        <p:blipFill rotWithShape="1">
          <a:blip r:embed="rId1" cstate="print"/>
          <a:srcRect b="5147"/>
          <a:stretch>
            <a:fillRect/>
          </a:stretch>
        </p:blipFill>
        <p:spPr bwMode="auto">
          <a:xfrm>
            <a:off x="2212681" y="3548216"/>
            <a:ext cx="4770120" cy="2545080"/>
          </a:xfrm>
          <a:prstGeom prst="rect">
            <a:avLst/>
          </a:prstGeom>
          <a:ln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47625"/>
            <a:ext cx="20320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本章学习内容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7171" name="组合 14"/>
          <p:cNvGrpSpPr/>
          <p:nvPr/>
        </p:nvGrpSpPr>
        <p:grpSpPr bwMode="auto">
          <a:xfrm>
            <a:off x="509588" y="2103438"/>
            <a:ext cx="7548562" cy="677862"/>
            <a:chOff x="623888" y="0"/>
            <a:chExt cx="8436881" cy="960074"/>
          </a:xfrm>
        </p:grpSpPr>
        <p:sp>
          <p:nvSpPr>
            <p:cNvPr id="10" name="直角三角形 9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 flipV="1">
              <a:off x="623888" y="116918"/>
              <a:ext cx="8436881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2" name="任意多边形 11"/>
            <p:cNvSpPr/>
            <p:nvPr/>
          </p:nvSpPr>
          <p:spPr>
            <a:xfrm rot="5400000">
              <a:off x="703771" y="83354"/>
              <a:ext cx="942087" cy="775376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4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547813" y="223520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钢笔工具与元件的使用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173" name="组合 14"/>
          <p:cNvGrpSpPr/>
          <p:nvPr/>
        </p:nvGrpSpPr>
        <p:grpSpPr bwMode="auto">
          <a:xfrm>
            <a:off x="509588" y="1195388"/>
            <a:ext cx="7548562" cy="677862"/>
            <a:chOff x="623886" y="0"/>
            <a:chExt cx="8436883" cy="960074"/>
          </a:xfrm>
        </p:grpSpPr>
        <p:sp>
          <p:nvSpPr>
            <p:cNvPr id="31" name="直角三角形 30"/>
            <p:cNvSpPr/>
            <p:nvPr/>
          </p:nvSpPr>
          <p:spPr>
            <a:xfrm>
              <a:off x="1562500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flipH="1" flipV="1">
              <a:off x="623886" y="116918"/>
              <a:ext cx="8436883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3" name="任意多边形 32"/>
            <p:cNvSpPr/>
            <p:nvPr/>
          </p:nvSpPr>
          <p:spPr>
            <a:xfrm rot="5400000">
              <a:off x="703769" y="83354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0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47813" y="132238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创建和编辑图形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175" name="组合 14"/>
          <p:cNvGrpSpPr/>
          <p:nvPr/>
        </p:nvGrpSpPr>
        <p:grpSpPr bwMode="auto">
          <a:xfrm>
            <a:off x="509588" y="2997200"/>
            <a:ext cx="7548562" cy="677863"/>
            <a:chOff x="623888" y="0"/>
            <a:chExt cx="8436883" cy="960074"/>
          </a:xfrm>
        </p:grpSpPr>
        <p:sp>
          <p:nvSpPr>
            <p:cNvPr id="36" name="直角三角形 35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8" name="任意多边形 37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6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6" name="组合 14"/>
          <p:cNvGrpSpPr/>
          <p:nvPr/>
        </p:nvGrpSpPr>
        <p:grpSpPr bwMode="auto">
          <a:xfrm>
            <a:off x="509588" y="3870325"/>
            <a:ext cx="7548562" cy="677863"/>
            <a:chOff x="623888" y="0"/>
            <a:chExt cx="8436883" cy="960074"/>
          </a:xfrm>
        </p:grpSpPr>
        <p:sp>
          <p:nvSpPr>
            <p:cNvPr id="41" name="直角三角形 40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3" name="任意多边形 42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2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47813" y="3101975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填充和笔触的运用与设置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47813" y="401796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创建和编辑文本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43876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2.4.2 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创建元件多次重复使用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59569" y="764705"/>
            <a:ext cx="8424862" cy="100811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4.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在“花朵”图层中，可重复将库中的“花瓣”元件拖动到舞台上，并放置在相应位置。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6" name="图片 5"/>
          <p:cNvPicPr/>
          <p:nvPr/>
        </p:nvPicPr>
        <p:blipFill rotWithShape="1">
          <a:blip r:embed="rId1" cstate="print"/>
          <a:srcRect b="5437"/>
          <a:stretch>
            <a:fillRect/>
          </a:stretch>
        </p:blipFill>
        <p:spPr bwMode="auto">
          <a:xfrm>
            <a:off x="1475656" y="2031407"/>
            <a:ext cx="6607228" cy="3514631"/>
          </a:xfrm>
          <a:prstGeom prst="rect">
            <a:avLst/>
          </a:prstGeom>
          <a:ln>
            <a:noFill/>
          </a:ln>
        </p:spPr>
      </p:pic>
      <p:sp>
        <p:nvSpPr>
          <p:cNvPr id="13317" name="AutoShape 12"/>
          <p:cNvSpPr>
            <a:spLocks noChangeArrowheads="1"/>
          </p:cNvSpPr>
          <p:nvPr/>
        </p:nvSpPr>
        <p:spPr bwMode="auto">
          <a:xfrm rot="8609534" flipV="1">
            <a:off x="7514686" y="1841380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73375" y="47625"/>
            <a:ext cx="19367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2.5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颜色填充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468313" y="1008063"/>
            <a:ext cx="4341811" cy="428021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通过上述操作步骤，完成了场景的绘制，接下来需要为场景添加颜色，使场景看起来更生动。在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软件中，颜色填充有多种方式，不仅可以填充纯色图案，还可以进行渐变填充。颜色填充可以使用“颜料桶”或者“墨水瓶”工具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但必须是封闭图形。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云形标注 8"/>
          <p:cNvSpPr/>
          <p:nvPr/>
        </p:nvSpPr>
        <p:spPr>
          <a:xfrm rot="821725">
            <a:off x="5095167" y="1709939"/>
            <a:ext cx="3902148" cy="2876463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2000" dirty="0"/>
              <a:t>在</a:t>
            </a:r>
            <a:r>
              <a:rPr lang="en-US" altLang="zh-CN" sz="2000" dirty="0"/>
              <a:t>Flash CS6</a:t>
            </a:r>
            <a:r>
              <a:rPr lang="zh-CN" altLang="zh-CN" sz="2000" dirty="0"/>
              <a:t>版本中</a:t>
            </a:r>
            <a:r>
              <a:rPr lang="en-US" altLang="zh-CN" sz="2000" dirty="0"/>
              <a:t>,</a:t>
            </a:r>
            <a:r>
              <a:rPr lang="zh-CN" altLang="zh-CN" sz="2000" dirty="0"/>
              <a:t>“颜料桶”工具与“墨水瓶”工具合并了。</a:t>
            </a:r>
            <a:endParaRPr lang="zh-CN" altLang="zh-CN" sz="2000" dirty="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16918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2.5.1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纯色填充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51520" y="874713"/>
            <a:ext cx="8641208" cy="500255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选择“颜料桶”工具，在填充颜色色块处选择相应颜色，分别对栅栏、房子、水池、树、道路、太阳等进行颜色填充，填充颜色时注意图形区域的密封。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参考颜色如下：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太阳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#FF0000 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房顶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#3399FF 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墙体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#FFFF00 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窗口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#FF66CC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窗户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#00FFFF 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树干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#996600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树叶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#00FF00 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草地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#33CC00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门框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#FF99FF 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门内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#FFCCFF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把手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#FFFF00 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栅栏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#993300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水池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#00CCFF 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道路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#FF9933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花朵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#FF3333 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白云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#FFFFFF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6" name="图片 5"/>
          <p:cNvPicPr/>
          <p:nvPr/>
        </p:nvPicPr>
        <p:blipFill rotWithShape="1">
          <a:blip r:embed="rId1" cstate="print"/>
          <a:srcRect b="4856"/>
          <a:stretch>
            <a:fillRect/>
          </a:stretch>
        </p:blipFill>
        <p:spPr bwMode="auto">
          <a:xfrm>
            <a:off x="3807334" y="2351181"/>
            <a:ext cx="4869122" cy="3128997"/>
          </a:xfrm>
          <a:prstGeom prst="rect">
            <a:avLst/>
          </a:prstGeom>
          <a:ln>
            <a:noFill/>
          </a:ln>
        </p:spPr>
      </p:pic>
      <p:sp>
        <p:nvSpPr>
          <p:cNvPr id="13317" name="AutoShape 12"/>
          <p:cNvSpPr>
            <a:spLocks noChangeArrowheads="1"/>
          </p:cNvSpPr>
          <p:nvPr/>
        </p:nvSpPr>
        <p:spPr bwMode="auto">
          <a:xfrm rot="4878798" flipV="1">
            <a:off x="8095742" y="2366939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2.5.2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渐变填充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51520" y="874713"/>
            <a:ext cx="8641208" cy="158205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marL="457200" indent="-457200">
              <a:lnSpc>
                <a:spcPct val="120000"/>
              </a:lnSpc>
              <a:buAutoNum type="arabicPeriod"/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选择“窗口”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颜色”命令进入颜色面板，设置填充类型为“线性渐变”，填充颜色为蓝到浅蓝到白色之间的渐变，在渐变色框中间单击添加一个颜色方块，颜色值依次设置为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#00BBDE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#8AE8F8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#FFFFFF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AutoNum type="arabicPeriod"/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使用“颜色桶工具”填充到天空，此时天空默认为从左至右渐变。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67317" y="2654250"/>
            <a:ext cx="3035935" cy="291782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84895" y="2567273"/>
            <a:ext cx="4347210" cy="3168015"/>
          </a:xfrm>
          <a:prstGeom prst="rect">
            <a:avLst/>
          </a:prstGeom>
        </p:spPr>
      </p:pic>
      <p:sp>
        <p:nvSpPr>
          <p:cNvPr id="13317" name="AutoShape 12"/>
          <p:cNvSpPr>
            <a:spLocks noChangeArrowheads="1"/>
          </p:cNvSpPr>
          <p:nvPr/>
        </p:nvSpPr>
        <p:spPr bwMode="auto">
          <a:xfrm rot="4878798" flipV="1">
            <a:off x="8095742" y="2366939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2.5.2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渐变填充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51520" y="874713"/>
            <a:ext cx="8641208" cy="147416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单击工具面板上的“任意变形工具”下的三角图标，选择“渐变变形工具”，以改变渐变的方向。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点击天空，出现句柄后，向左或是向右旋转矩形渐变颜色约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90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度。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9" name="图片 8"/>
          <p:cNvPicPr/>
          <p:nvPr/>
        </p:nvPicPr>
        <p:blipFill rotWithShape="1">
          <a:blip r:embed="rId1" cstate="print"/>
          <a:srcRect b="5147"/>
          <a:stretch>
            <a:fillRect/>
          </a:stretch>
        </p:blipFill>
        <p:spPr bwMode="auto">
          <a:xfrm>
            <a:off x="395536" y="2571603"/>
            <a:ext cx="4438051" cy="3036551"/>
          </a:xfrm>
          <a:prstGeom prst="rect">
            <a:avLst/>
          </a:prstGeom>
          <a:ln>
            <a:noFill/>
          </a:ln>
        </p:spPr>
      </p:pic>
      <p:sp>
        <p:nvSpPr>
          <p:cNvPr id="13317" name="AutoShape 12"/>
          <p:cNvSpPr>
            <a:spLocks noChangeArrowheads="1"/>
          </p:cNvSpPr>
          <p:nvPr/>
        </p:nvSpPr>
        <p:spPr bwMode="auto">
          <a:xfrm rot="7432452" flipV="1">
            <a:off x="4356361" y="2355296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1" name="云形标注 8"/>
          <p:cNvSpPr/>
          <p:nvPr/>
        </p:nvSpPr>
        <p:spPr>
          <a:xfrm rot="821725">
            <a:off x="4922165" y="2359027"/>
            <a:ext cx="4130722" cy="3292073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500" dirty="0"/>
              <a:t>注意：对图形进行填充时</a:t>
            </a:r>
            <a:r>
              <a:rPr lang="en-US" altLang="zh-CN" sz="1500" dirty="0"/>
              <a:t>,</a:t>
            </a:r>
            <a:r>
              <a:rPr lang="zh-CN" altLang="en-US" sz="1500" dirty="0"/>
              <a:t>要注意所填充的图形需为封闭图形</a:t>
            </a:r>
            <a:r>
              <a:rPr lang="en-US" altLang="zh-CN" sz="1500" dirty="0"/>
              <a:t>,</a:t>
            </a:r>
            <a:r>
              <a:rPr lang="zh-CN" altLang="en-US" sz="1500" dirty="0"/>
              <a:t>如不是，可以使用位于工具栏底部的“间隔大小”工具（如图</a:t>
            </a:r>
            <a:r>
              <a:rPr lang="en-US" altLang="zh-CN" sz="1500" dirty="0"/>
              <a:t>2.30</a:t>
            </a:r>
            <a:r>
              <a:rPr lang="zh-CN" altLang="en-US" sz="1500" dirty="0"/>
              <a:t>），对不封闭空隙进行填充。在点击“颜色桶工具”选择好颜色后，点击“间隔大小”工具，选择相应空隙大小后，对不封闭图案进行填充</a:t>
            </a:r>
            <a:endParaRPr lang="zh-CN" altLang="zh-CN" sz="1500" dirty="0"/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38425" y="47625"/>
            <a:ext cx="27270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2.6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文字的创建编辑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11"/>
          <p:cNvSpPr>
            <a:spLocks noChangeArrowheads="1"/>
          </p:cNvSpPr>
          <p:nvPr/>
        </p:nvSpPr>
        <p:spPr bwMode="auto">
          <a:xfrm>
            <a:off x="539552" y="836712"/>
            <a:ext cx="8307387" cy="83733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本章案例为诗句的场景描述，因此需要在最终完成场景上添加本章诗句。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9"/>
          <p:cNvSpPr>
            <a:spLocks noChangeArrowheads="1"/>
          </p:cNvSpPr>
          <p:nvPr/>
        </p:nvSpPr>
        <p:spPr bwMode="auto">
          <a:xfrm>
            <a:off x="488403" y="1807816"/>
            <a:ext cx="5091709" cy="406945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在时间轴上新建一个名为“诗句”的图层。</a:t>
            </a:r>
            <a:endParaRPr lang="zh-CN" alt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在工具面板上，选择“文本工具”，输入文字“行至水穷处，坐看云起时”。然后选择恰当的颜色和字体，并调整大小。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选中创建的文本，通过“修改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转化为元件”或者右键将其转化为元件，类型为影片剪辑，命名为“诗句”。此时可以为文字添加效果。</a:t>
            </a:r>
            <a:endParaRPr lang="zh-CN" alt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6" name="云形标注 8"/>
          <p:cNvSpPr/>
          <p:nvPr/>
        </p:nvSpPr>
        <p:spPr>
          <a:xfrm rot="821725">
            <a:off x="5320400" y="1724706"/>
            <a:ext cx="3734276" cy="3729055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600" dirty="0"/>
              <a:t>注意：也可以对文字进行分离，然后单个文字进行设置，具体操作是，将创作的文字转化为元件，然后选中文本，选择“修改</a:t>
            </a:r>
            <a:r>
              <a:rPr lang="en-US" altLang="zh-CN" sz="1600" dirty="0"/>
              <a:t>&gt;</a:t>
            </a:r>
            <a:r>
              <a:rPr lang="zh-CN" altLang="en-US" sz="1600" dirty="0"/>
              <a:t>分离”，分离两次。当第二次分离后字体上会出现斑点，就表示分离彻底了，可以用图形的方式进行编辑。</a:t>
            </a:r>
            <a:endParaRPr lang="zh-CN" altLang="zh-CN" sz="1600" dirty="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38425" y="47625"/>
            <a:ext cx="27270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2.6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文字的创建编辑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圆角矩形 9"/>
          <p:cNvSpPr>
            <a:spLocks noChangeArrowheads="1"/>
          </p:cNvSpPr>
          <p:nvPr/>
        </p:nvSpPr>
        <p:spPr bwMode="auto">
          <a:xfrm>
            <a:off x="395536" y="1000766"/>
            <a:ext cx="8208912" cy="98807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选择“属性”面板中的“滤镜”栏中的“发光”效果，设置“发光”效果的参数，模糊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和模糊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像素，品质为高，发光颜色为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#66FFFF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 rotWithShape="1">
          <a:blip r:embed="rId1" cstate="print"/>
          <a:srcRect b="5437"/>
          <a:stretch>
            <a:fillRect/>
          </a:stretch>
        </p:blipFill>
        <p:spPr bwMode="auto">
          <a:xfrm>
            <a:off x="1187624" y="2204864"/>
            <a:ext cx="6552728" cy="3485578"/>
          </a:xfrm>
          <a:prstGeom prst="rect">
            <a:avLst/>
          </a:prstGeom>
          <a:ln>
            <a:noFill/>
          </a:ln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3"/>
          <p:cNvGrpSpPr/>
          <p:nvPr/>
        </p:nvGrpSpPr>
        <p:grpSpPr bwMode="auto">
          <a:xfrm>
            <a:off x="252413" y="690563"/>
            <a:ext cx="8570912" cy="5114925"/>
            <a:chOff x="-113" y="-2"/>
            <a:chExt cx="13499" cy="8053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16200000">
              <a:off x="-1754" y="1869"/>
              <a:ext cx="8051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5400000">
              <a:off x="7198" y="1868"/>
              <a:ext cx="8053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591" name="Rectangle 6"/>
            <p:cNvSpPr>
              <a:spLocks noChangeArrowheads="1"/>
            </p:cNvSpPr>
            <p:nvPr/>
          </p:nvSpPr>
          <p:spPr bwMode="auto">
            <a:xfrm>
              <a:off x="-113" y="1135"/>
              <a:ext cx="5103" cy="5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000" b="1" dirty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15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使用多个绘图工具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15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颜色填充的方法和类型    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15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转化和创建元件   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15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转换锚点</a:t>
              </a:r>
              <a:endParaRPr lang="zh-CN" altLang="en-US" sz="2000" b="1" dirty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15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选取颜色的多个方法</a:t>
              </a:r>
              <a:endParaRPr lang="zh-CN" altLang="en-US" sz="2000" b="1" dirty="0">
                <a:solidFill>
                  <a:srgbClr val="0D81E1"/>
                </a:solidFill>
              </a:endParaRPr>
            </a:p>
            <a:p>
              <a:pPr eaLnBrk="1" hangingPunct="1">
                <a:buFont typeface="Arial" panose="020B0604020202020204" pitchFamily="34" charset="0"/>
                <a:buChar char="•"/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r>
                <a:rPr lang="zh-CN" altLang="zh-CN" sz="2000" b="1" dirty="0">
                  <a:solidFill>
                    <a:srgbClr val="0D81E1"/>
                  </a:solidFill>
                </a:rPr>
                <a:t>　　</a:t>
              </a:r>
              <a:endParaRPr lang="zh-CN" altLang="zh-CN" sz="2000" b="1" dirty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2000" b="1" dirty="0">
                <a:solidFill>
                  <a:srgbClr val="0D81E1"/>
                </a:solidFill>
              </a:endParaRPr>
            </a:p>
          </p:txBody>
        </p:sp>
        <p:sp>
          <p:nvSpPr>
            <p:cNvPr id="49160" name="Rectangle 7"/>
            <p:cNvSpPr>
              <a:spLocks noChangeArrowheads="1"/>
            </p:cNvSpPr>
            <p:nvPr/>
          </p:nvSpPr>
          <p:spPr bwMode="auto">
            <a:xfrm>
              <a:off x="8845" y="1135"/>
              <a:ext cx="4541" cy="4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0D81E1"/>
                  </a:solidFill>
                </a:rPr>
                <a:t>   </a:t>
              </a:r>
              <a:endParaRPr lang="zh-CN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导入多种格式图像文件  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编辑设置矢量线条        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使用任意变形工具 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创建编辑文字</a:t>
              </a:r>
              <a:endParaRPr lang="zh-CN" altLang="en-US" sz="2000" b="1" dirty="0">
                <a:solidFill>
                  <a:srgbClr val="0D81E1"/>
                </a:solidFill>
              </a:endParaRPr>
            </a:p>
          </p:txBody>
        </p:sp>
        <p:sp>
          <p:nvSpPr>
            <p:cNvPr id="67594" name="Rectangle 9"/>
            <p:cNvSpPr>
              <a:spLocks noChangeArrowheads="1"/>
            </p:cNvSpPr>
            <p:nvPr/>
          </p:nvSpPr>
          <p:spPr bwMode="auto">
            <a:xfrm>
              <a:off x="4535" y="1635"/>
              <a:ext cx="4313" cy="482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填充与笔触的区分运用    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编辑图形对象     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使用变形工具</a:t>
              </a:r>
              <a:endParaRPr lang="zh-CN" altLang="en-US" sz="2000" b="1" dirty="0">
                <a:solidFill>
                  <a:srgbClr val="0D81E1"/>
                </a:solidFill>
              </a:endParaRPr>
            </a:p>
          </p:txBody>
        </p:sp>
      </p:grpSp>
      <p:sp>
        <p:nvSpPr>
          <p:cNvPr id="49155" name="矩形 11"/>
          <p:cNvSpPr>
            <a:spLocks noChangeArrowheads="1"/>
          </p:cNvSpPr>
          <p:nvPr/>
        </p:nvSpPr>
        <p:spPr bwMode="auto">
          <a:xfrm>
            <a:off x="-3276600" y="763588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</a:rPr>
              <a:t>　</a:t>
            </a: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675" y="-26988"/>
            <a:ext cx="15700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知识点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的径向</a:t>
            </a:r>
            <a:endParaRPr lang="zh-CN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79" name="矩形 1"/>
          <p:cNvSpPr>
            <a:spLocks noChangeArrowheads="1"/>
          </p:cNvSpPr>
          <p:nvPr/>
        </p:nvSpPr>
        <p:spPr bwMode="auto">
          <a:xfrm>
            <a:off x="427038" y="765175"/>
            <a:ext cx="8243887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模拟练习</a:t>
            </a:r>
            <a:endParaRPr lang="zh-CN" altLang="zh-CN" sz="28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dirty="0">
                <a:solidFill>
                  <a:srgbClr val="0D81E1"/>
                </a:solidFill>
              </a:rPr>
              <a:t>         打开 “模拟练习”文件目录，选择“</a:t>
            </a:r>
            <a:r>
              <a:rPr lang="en-US" altLang="zh-CN" dirty="0">
                <a:solidFill>
                  <a:srgbClr val="0D81E1"/>
                </a:solidFill>
              </a:rPr>
              <a:t>Lesson02”&gt; “</a:t>
            </a:r>
            <a:r>
              <a:rPr lang="zh-CN" altLang="en-US" dirty="0">
                <a:solidFill>
                  <a:srgbClr val="0D81E1"/>
                </a:solidFill>
              </a:rPr>
              <a:t>模拟”</a:t>
            </a:r>
            <a:r>
              <a:rPr lang="en-US" altLang="zh-CN" dirty="0">
                <a:solidFill>
                  <a:srgbClr val="0D81E1"/>
                </a:solidFill>
              </a:rPr>
              <a:t>&gt; “complete”&gt;“02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CC 2017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（“</a:t>
            </a:r>
            <a:r>
              <a:rPr lang="en-US" altLang="zh-CN" dirty="0">
                <a:solidFill>
                  <a:srgbClr val="0D81E1"/>
                </a:solidFill>
              </a:rPr>
              <a:t>02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CC 2015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，“</a:t>
            </a:r>
            <a:r>
              <a:rPr lang="en-US" altLang="zh-CN" dirty="0">
                <a:solidFill>
                  <a:srgbClr val="0D81E1"/>
                </a:solidFill>
              </a:rPr>
              <a:t>02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CS6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）文件进行浏览播放，根据上述知识点，做一个类似的课件。课件资料已完整提供，保存在光盘目录“模拟练习</a:t>
            </a:r>
            <a:r>
              <a:rPr lang="en-US" altLang="zh-CN" dirty="0">
                <a:solidFill>
                  <a:srgbClr val="0D81E1"/>
                </a:solidFill>
              </a:rPr>
              <a:t>&gt;Lesson02”</a:t>
            </a:r>
            <a:r>
              <a:rPr lang="zh-CN" altLang="en-US" dirty="0">
                <a:solidFill>
                  <a:srgbClr val="0D81E1"/>
                </a:solidFill>
              </a:rPr>
              <a:t>中，或者从</a:t>
            </a:r>
            <a:r>
              <a:rPr lang="en-US" altLang="zh-CN" dirty="0">
                <a:solidFill>
                  <a:srgbClr val="0D81E1"/>
                </a:solidFill>
              </a:rPr>
              <a:t>http:// nclass.infoepoch.net</a:t>
            </a:r>
            <a:r>
              <a:rPr lang="zh-CN" altLang="en-US" dirty="0">
                <a:solidFill>
                  <a:srgbClr val="0D81E1"/>
                </a:solidFill>
              </a:rPr>
              <a:t>网站下载相关资源。</a:t>
            </a:r>
            <a:endParaRPr lang="zh-CN" altLang="en-US" dirty="0">
              <a:solidFill>
                <a:srgbClr val="0D81E1"/>
              </a:solidFill>
            </a:endParaRPr>
          </a:p>
          <a:p>
            <a:pPr eaLnBrk="1" hangingPunct="1"/>
            <a:r>
              <a:rPr lang="zh-CN" altLang="en-US" dirty="0">
                <a:solidFill>
                  <a:srgbClr val="0D81E1"/>
                </a:solidFill>
              </a:rPr>
              <a:t>         要求</a:t>
            </a:r>
            <a:r>
              <a:rPr lang="en-US" altLang="zh-CN" dirty="0">
                <a:solidFill>
                  <a:srgbClr val="0D81E1"/>
                </a:solidFill>
              </a:rPr>
              <a:t>1</a:t>
            </a:r>
            <a:r>
              <a:rPr lang="zh-CN" altLang="en-US" dirty="0">
                <a:solidFill>
                  <a:srgbClr val="0D81E1"/>
                </a:solidFill>
              </a:rPr>
              <a:t>：熟练运用各种绘图工具。</a:t>
            </a:r>
            <a:endParaRPr lang="zh-CN" altLang="en-US" dirty="0">
              <a:solidFill>
                <a:srgbClr val="0D81E1"/>
              </a:solidFill>
            </a:endParaRPr>
          </a:p>
          <a:p>
            <a:pPr eaLnBrk="1" hangingPunct="1"/>
            <a:r>
              <a:rPr lang="zh-CN" altLang="en-US" dirty="0">
                <a:solidFill>
                  <a:srgbClr val="0D81E1"/>
                </a:solidFill>
              </a:rPr>
              <a:t>         要求</a:t>
            </a:r>
            <a:r>
              <a:rPr lang="en-US" altLang="zh-CN" dirty="0">
                <a:solidFill>
                  <a:srgbClr val="0D81E1"/>
                </a:solidFill>
              </a:rPr>
              <a:t>2</a:t>
            </a:r>
            <a:r>
              <a:rPr lang="zh-CN" altLang="en-US" dirty="0">
                <a:solidFill>
                  <a:srgbClr val="0D81E1"/>
                </a:solidFill>
              </a:rPr>
              <a:t>：对图像进行不同类型的颜色填充。</a:t>
            </a:r>
            <a:endParaRPr lang="zh-CN" altLang="en-US" dirty="0">
              <a:solidFill>
                <a:srgbClr val="0D81E1"/>
              </a:solidFill>
            </a:endParaRPr>
          </a:p>
          <a:p>
            <a:pPr eaLnBrk="1" hangingPunct="1"/>
            <a:r>
              <a:rPr lang="zh-CN" altLang="en-US" dirty="0">
                <a:solidFill>
                  <a:srgbClr val="0D81E1"/>
                </a:solidFill>
              </a:rPr>
              <a:t>         要求</a:t>
            </a:r>
            <a:r>
              <a:rPr lang="en-US" altLang="zh-CN" dirty="0">
                <a:solidFill>
                  <a:srgbClr val="0D81E1"/>
                </a:solidFill>
              </a:rPr>
              <a:t>3</a:t>
            </a:r>
            <a:r>
              <a:rPr lang="zh-CN" altLang="en-US" dirty="0">
                <a:solidFill>
                  <a:srgbClr val="0D81E1"/>
                </a:solidFill>
              </a:rPr>
              <a:t>：了解使用元件功能。</a:t>
            </a:r>
            <a:endParaRPr lang="en-US" altLang="zh-CN" dirty="0">
              <a:solidFill>
                <a:srgbClr val="0D81E1"/>
              </a:solidFill>
            </a:endParaRPr>
          </a:p>
          <a:p>
            <a:pPr eaLnBrk="1" hangingPunct="1"/>
            <a:r>
              <a:rPr lang="zh-CN" altLang="en-US" dirty="0">
                <a:solidFill>
                  <a:srgbClr val="0D81E1"/>
                </a:solidFill>
              </a:rPr>
              <a:t>         要求</a:t>
            </a:r>
            <a:r>
              <a:rPr lang="en-US" altLang="zh-CN" dirty="0">
                <a:solidFill>
                  <a:srgbClr val="0D81E1"/>
                </a:solidFill>
              </a:rPr>
              <a:t>4</a:t>
            </a:r>
            <a:r>
              <a:rPr lang="zh-CN" altLang="en-US" dirty="0">
                <a:solidFill>
                  <a:srgbClr val="0D81E1"/>
                </a:solidFill>
              </a:rPr>
              <a:t>：自主练习“多角星工具”，选择该工具后，在属性面板中，点击工    具设置“选项”按钮，可以在样式下拉菜单选择“星形”或者“多边形”。</a:t>
            </a:r>
            <a:endParaRPr lang="en-US" altLang="zh-CN" dirty="0">
              <a:solidFill>
                <a:srgbClr val="0D81E1"/>
              </a:solidFill>
            </a:endParaRPr>
          </a:p>
          <a:p>
            <a:pPr eaLnBrk="1" hangingPunct="1"/>
            <a:endParaRPr lang="en-US" altLang="zh-CN" dirty="0">
              <a:solidFill>
                <a:srgbClr val="0D81E1"/>
              </a:solidFill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自主创意</a:t>
            </a:r>
            <a:endParaRPr lang="zh-CN" altLang="zh-CN" sz="2800" b="1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dirty="0">
                <a:solidFill>
                  <a:srgbClr val="0D81E1"/>
                </a:solidFill>
                <a:latin typeface="黑体" panose="02010609060101010101" pitchFamily="49" charset="-122"/>
              </a:rPr>
              <a:t>    自主创造出一个场景，应用本章所学习知识，熟练使用各种工具进行绘制。你也可以把自己完成的作品上传到课程网站进行交流。</a:t>
            </a:r>
            <a:endParaRPr lang="zh-CN" altLang="zh-CN" b="1" dirty="0">
              <a:solidFill>
                <a:srgbClr val="0D81E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的径向</a:t>
            </a:r>
            <a:endParaRPr lang="zh-CN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0725" y="1165225"/>
            <a:ext cx="7380288" cy="35702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理论题</a:t>
            </a:r>
            <a:endParaRPr lang="en-US" altLang="zh-CN" sz="2800" b="1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endParaRPr lang="en-US" altLang="zh-CN" sz="2800" b="1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000" dirty="0">
                <a:solidFill>
                  <a:srgbClr val="0D81E1"/>
                </a:solidFill>
                <a:ea typeface="宋体" panose="02010600030101010101" pitchFamily="2" charset="-122"/>
              </a:rPr>
              <a:t>形状由哪两个部分组成，有什么独特处？</a:t>
            </a:r>
            <a:endParaRPr lang="zh-CN" altLang="en-US" sz="2000" dirty="0">
              <a:solidFill>
                <a:srgbClr val="0D81E1"/>
              </a:solidFill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000" dirty="0">
                <a:solidFill>
                  <a:srgbClr val="0D81E1"/>
                </a:solidFill>
                <a:ea typeface="宋体" panose="02010600030101010101" pitchFamily="2" charset="-122"/>
              </a:rPr>
              <a:t>怎样绘制标准的椭圆、正方形、直线？</a:t>
            </a:r>
            <a:endParaRPr lang="zh-CN" altLang="en-US" sz="2000" dirty="0">
              <a:solidFill>
                <a:srgbClr val="0D81E1"/>
              </a:solidFill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000" dirty="0">
                <a:solidFill>
                  <a:srgbClr val="0D81E1"/>
                </a:solidFill>
                <a:ea typeface="宋体" panose="02010600030101010101" pitchFamily="2" charset="-122"/>
              </a:rPr>
              <a:t>元件有哪几种类型？</a:t>
            </a:r>
            <a:endParaRPr lang="zh-CN" altLang="en-US" sz="2000" dirty="0">
              <a:solidFill>
                <a:srgbClr val="0D81E1"/>
              </a:solidFill>
              <a:ea typeface="宋体" panose="02010600030101010101" pitchFamily="2" charset="-122"/>
            </a:endParaRPr>
          </a:p>
          <a:p>
            <a:pPr>
              <a:defRPr/>
            </a:pPr>
            <a:endParaRPr lang="zh-CN" altLang="zh-CN" sz="2000" dirty="0">
              <a:solidFill>
                <a:srgbClr val="0D81E1"/>
              </a:solidFill>
              <a:ea typeface="宋体" panose="02010600030101010101" pitchFamily="2" charset="-122"/>
            </a:endParaRPr>
          </a:p>
          <a:p>
            <a:pPr algn="ctr">
              <a:defRPr/>
            </a:pPr>
            <a:endParaRPr lang="zh-CN" altLang="zh-CN" sz="2800" b="1" dirty="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57505" indent="-357505">
              <a:defRPr/>
            </a:pPr>
            <a:endParaRPr lang="zh-CN" altLang="zh-CN" dirty="0"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395288" y="908050"/>
            <a:ext cx="813752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u"/>
              <a:defRPr/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本章范例中，该静态插图为一句古诗词的背景描绘。在本章，你将学习图形的绘制与编辑。</a:t>
            </a:r>
            <a:endParaRPr lang="en-US" altLang="zh-CN" sz="2000" dirty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Char char="u"/>
              <a:defRPr/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本章范例是一个关于一句古诗词的背景描绘</a:t>
            </a:r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在体验诗人吟出“行至水穷处，坐看云起时”这句诗词时，脑中浮现出那副湖水幽幽，白云朵朵的场景。主要涉及各种图形的绘制与填充，掌握元件的基本运用以及文本的创建编辑。</a:t>
            </a:r>
            <a:endParaRPr lang="zh-CN" altLang="zh-CN" sz="2000" dirty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80063" y="0"/>
            <a:ext cx="35639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6" name="矩形 2"/>
          <p:cNvSpPr>
            <a:spLocks noChangeArrowheads="1"/>
          </p:cNvSpPr>
          <p:nvPr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1950" y="85725"/>
            <a:ext cx="20304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本章案例介绍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图片 9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268538" y="2847974"/>
            <a:ext cx="4256234" cy="31019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的径向</a:t>
            </a:r>
            <a:endParaRPr lang="zh-CN" altLang="zh-CN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720725" y="981075"/>
            <a:ext cx="7380288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复习题答案</a:t>
            </a:r>
            <a:endParaRPr lang="en-US" altLang="zh-CN" sz="2800" b="1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/>
            <a:endParaRPr lang="en-US" altLang="zh-CN" sz="2800" b="1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．形状由填充和笔触两部分组成；填充和笔触彼此是独立的，可以修改或删除其中的一个部分，而不会影响另一个部分。</a:t>
            </a:r>
            <a:endParaRPr lang="en-US" altLang="zh-CN" sz="20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0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．在</a:t>
            </a:r>
            <a:r>
              <a:rPr lang="en-US" altLang="zh-CN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Animate</a:t>
            </a:r>
            <a:r>
              <a:rPr lang="zh-CN" altLang="en-US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图形绘制中，使用“椭圆工具”的同时按住</a:t>
            </a:r>
            <a:r>
              <a:rPr lang="en-US" altLang="zh-CN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Shift</a:t>
            </a:r>
            <a:r>
              <a:rPr lang="zh-CN" altLang="en-US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键，则可以绘制出正圆，若不按住</a:t>
            </a:r>
            <a:r>
              <a:rPr lang="en-US" altLang="zh-CN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Shift</a:t>
            </a:r>
            <a:r>
              <a:rPr lang="zh-CN" altLang="en-US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键，将绘制出椭圆。同理使用“矩形工具”绘图时，按住</a:t>
            </a:r>
            <a:r>
              <a:rPr lang="en-US" altLang="zh-CN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Shift</a:t>
            </a:r>
            <a:r>
              <a:rPr lang="zh-CN" altLang="en-US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键可以绘制出正方形；使用“直线工具”绘图时，按住</a:t>
            </a:r>
            <a:r>
              <a:rPr lang="en-US" altLang="zh-CN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Shift</a:t>
            </a:r>
            <a:r>
              <a:rPr lang="zh-CN" altLang="en-US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键可以绘制出沿坐标轴方向的直线。</a:t>
            </a:r>
            <a:endParaRPr lang="en-US" altLang="zh-CN" sz="20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0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 dirty="0">
                <a:solidFill>
                  <a:srgbClr val="0D81E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．元件共有三种类型，分别为影片剪辑，按钮，图形。</a:t>
            </a:r>
            <a:endParaRPr lang="zh-CN" altLang="en-US" sz="2000" dirty="0">
              <a:solidFill>
                <a:srgbClr val="0D81E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4438" y="-26988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复习题答案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250825" y="1557338"/>
            <a:ext cx="8677275" cy="28797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1.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右键单击“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Lesson0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/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/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complete”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文件夹的“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02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complete(CC 2017).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swf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” (“0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complete（CC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2015）.swf”、“0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complete（CS6）.swf”)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文件，在打开方式中选择已安装的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Adobe Flash Player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播放器对“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02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complete（CC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2017）.swf” (“0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complete（CC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2015）.swf”、“0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complete（CS6）.swf”)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动画进行播放，该动画是一幅用于领悟诗句的静态插图。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2.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关闭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Adobe Flash Player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播放器。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6838" y="44450"/>
            <a:ext cx="27270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65400" y="31750"/>
            <a:ext cx="27270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613"/>
            <a:ext cx="8582025" cy="17748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可以用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打开源文件进行预览，在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菜单栏中选择“文件”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打开”命令，再选择“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Lesson02/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/complete”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文件夹的“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02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complete(CC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，并单击“打开”按钮。选择“控制”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中”即可预览动画效果。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0245" name="AutoShape 12"/>
          <p:cNvSpPr>
            <a:spLocks noChangeArrowheads="1"/>
          </p:cNvSpPr>
          <p:nvPr/>
        </p:nvSpPr>
        <p:spPr bwMode="auto">
          <a:xfrm rot="6498634" flipV="1">
            <a:off x="4425951" y="2652712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 rot="821725">
            <a:off x="5075238" y="2698750"/>
            <a:ext cx="3938587" cy="3100388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600" dirty="0"/>
              <a:t>使用</a:t>
            </a:r>
            <a:r>
              <a:rPr lang="en-US" altLang="zh-CN" sz="1600" dirty="0"/>
              <a:t>CS6</a:t>
            </a:r>
            <a:r>
              <a:rPr lang="zh-CN" altLang="en-US" sz="1600" dirty="0"/>
              <a:t>软件的读者请打开“</a:t>
            </a:r>
            <a:r>
              <a:rPr lang="en-US" altLang="zh-CN" sz="1600" dirty="0"/>
              <a:t>Lesson02/</a:t>
            </a:r>
            <a:r>
              <a:rPr lang="zh-CN" altLang="en-US" sz="1600" dirty="0"/>
              <a:t>范例</a:t>
            </a:r>
            <a:r>
              <a:rPr lang="en-US" altLang="zh-CN" sz="1600" dirty="0"/>
              <a:t>/complete”</a:t>
            </a:r>
            <a:r>
              <a:rPr lang="zh-CN" altLang="en-US" sz="1600" dirty="0"/>
              <a:t>文件夹中的“</a:t>
            </a:r>
            <a:r>
              <a:rPr lang="en-US" altLang="zh-CN" sz="1600" dirty="0"/>
              <a:t>02</a:t>
            </a:r>
            <a:r>
              <a:rPr lang="zh-CN" altLang="en-US" sz="1600" dirty="0"/>
              <a:t>范例</a:t>
            </a:r>
            <a:r>
              <a:rPr lang="en-US" altLang="zh-CN" sz="1600" dirty="0"/>
              <a:t>complete</a:t>
            </a:r>
            <a:r>
              <a:rPr lang="zh-CN" altLang="en-US" sz="1600" dirty="0"/>
              <a:t>（</a:t>
            </a:r>
            <a:r>
              <a:rPr lang="en-US" altLang="zh-CN" sz="1600" dirty="0"/>
              <a:t>CS6</a:t>
            </a:r>
            <a:r>
              <a:rPr lang="zh-CN" altLang="en-US" sz="1600" dirty="0"/>
              <a:t>）</a:t>
            </a:r>
            <a:r>
              <a:rPr lang="en-US" altLang="zh-CN" sz="1600" dirty="0"/>
              <a:t>.</a:t>
            </a:r>
            <a:r>
              <a:rPr lang="en-US" altLang="zh-CN" sz="1600" dirty="0" err="1"/>
              <a:t>fla</a:t>
            </a:r>
            <a:r>
              <a:rPr lang="en-US" altLang="zh-CN" sz="1600" dirty="0"/>
              <a:t>”</a:t>
            </a:r>
            <a:r>
              <a:rPr lang="zh-CN" altLang="en-US" sz="1600" dirty="0"/>
              <a:t>文件；使用</a:t>
            </a:r>
            <a:r>
              <a:rPr lang="en-US" altLang="zh-CN" sz="1600" dirty="0"/>
              <a:t>CC 2015</a:t>
            </a:r>
            <a:r>
              <a:rPr lang="zh-CN" altLang="en-US" sz="1600" dirty="0"/>
              <a:t>软件版本的读者请打开“</a:t>
            </a:r>
            <a:r>
              <a:rPr lang="en-US" altLang="zh-CN" sz="1600" dirty="0"/>
              <a:t>Lesson02/</a:t>
            </a:r>
            <a:r>
              <a:rPr lang="zh-CN" altLang="en-US" sz="1600" dirty="0"/>
              <a:t>范例</a:t>
            </a:r>
            <a:r>
              <a:rPr lang="en-US" altLang="zh-CN" sz="1600" dirty="0"/>
              <a:t>/complete”</a:t>
            </a:r>
            <a:r>
              <a:rPr lang="zh-CN" altLang="en-US" sz="1600" dirty="0"/>
              <a:t>文件夹中的“</a:t>
            </a:r>
            <a:r>
              <a:rPr lang="en-US" altLang="zh-CN" sz="1600" dirty="0"/>
              <a:t>02</a:t>
            </a:r>
            <a:r>
              <a:rPr lang="zh-CN" altLang="en-US" sz="1600" dirty="0"/>
              <a:t>范例</a:t>
            </a:r>
            <a:r>
              <a:rPr lang="en-US" altLang="zh-CN" sz="1600" dirty="0"/>
              <a:t>complete(CC 2015).</a:t>
            </a:r>
            <a:r>
              <a:rPr lang="en-US" altLang="zh-CN" sz="1600" dirty="0" err="1"/>
              <a:t>fla</a:t>
            </a:r>
            <a:r>
              <a:rPr lang="en-US" altLang="zh-CN" sz="1600" dirty="0"/>
              <a:t>”</a:t>
            </a:r>
            <a:r>
              <a:rPr lang="zh-CN" altLang="en-US" sz="1600" dirty="0"/>
              <a:t>文件。</a:t>
            </a:r>
            <a:endParaRPr lang="zh-CN" altLang="zh-CN" sz="1600" dirty="0"/>
          </a:p>
        </p:txBody>
      </p:sp>
      <p:pic>
        <p:nvPicPr>
          <p:cNvPr id="7" name="图片 6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91364" y="2778918"/>
            <a:ext cx="4296660" cy="313143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4075" y="44450"/>
            <a:ext cx="386856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使用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Animate CC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新建文档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613"/>
            <a:ext cx="8582025" cy="208756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1.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在菜单栏中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新建”，在“新建文档”对话框中，选择“常规”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&gt;“ActionScript 3.0”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命令，默认原有设置，然后单击“确定”按钮以创建一个新的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文档，文件扩展名为“</a:t>
            </a:r>
            <a:r>
              <a:rPr lang="en-US" altLang="zh-CN" sz="2000" dirty="0" err="1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，这是常用的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文件格式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此处的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ActionScript 3.0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是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中可编写的脚本语言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11268" name="图片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3195638"/>
            <a:ext cx="4429125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AutoShape 12"/>
          <p:cNvSpPr>
            <a:spLocks noChangeArrowheads="1"/>
          </p:cNvSpPr>
          <p:nvPr/>
        </p:nvSpPr>
        <p:spPr bwMode="auto">
          <a:xfrm rot="6498634" flipV="1">
            <a:off x="4099719" y="2912269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5118100" y="3038475"/>
            <a:ext cx="3675063" cy="291147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2. 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选择“文件”＞“保存”命令， 把文件命名为“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start01.fla”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，把它保存在“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Lesson01/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/start”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文件夹中，此时舞台大小为宽“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550”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像素，高“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400”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像素，背景颜色为白色。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7270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绘图工具的使用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96889" y="1052736"/>
            <a:ext cx="8035552" cy="420298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Animate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提供了多个绘图工具供用户使用，以创造不同的场景，例如钢笔工具、线条工具、矩形工具、椭圆工具、多角星形工具、铅笔工具和画笔工具。这些绘图工具都可以创建出形状，然后通过笔触和填充的设置，形成一幅幅图形。在此，需要明白，形状是由两个部分组成：填充和笔触，前者是形状里面的部分，后者是形状的轮廓线，两者是相互独立的，修改和删除其中的一部分，而不会影响另一部分。在接下来的创作中，将通过不同图形的的创建来更加深入了解这些内容。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3613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2.3.1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矩形工具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874713"/>
            <a:ext cx="8424862" cy="205023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．选择工具面板中的“矩形工具”，在右侧的“填充和笔触”面板中，将笔触颜色改为黑色，填充颜色改为无色，笔触大小改为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像素，然后在舞台上绘制一个矩形。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．双击选中画出的黑色方框线，在右侧“属性”面板中修改位置和大小，此时该黑色方框恰巧与舞台边缘线重合。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8" name="云形标注 8"/>
          <p:cNvSpPr/>
          <p:nvPr/>
        </p:nvSpPr>
        <p:spPr>
          <a:xfrm rot="821725">
            <a:off x="4558177" y="2786762"/>
            <a:ext cx="4043548" cy="2941684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</a:t>
            </a:r>
            <a:r>
              <a:rPr lang="zh-CN" altLang="zh-CN" dirty="0"/>
              <a:t>若在图形绘制后需要重新修改参数，则选中图形，在属性检查器中重新修改相关参数，此时舞台上的矩形将发生改变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pic>
        <p:nvPicPr>
          <p:cNvPr id="9" name="图片 8"/>
          <p:cNvPicPr/>
          <p:nvPr/>
        </p:nvPicPr>
        <p:blipFill rotWithShape="1">
          <a:blip r:embed="rId1" cstate="print"/>
          <a:srcRect b="31950"/>
          <a:stretch>
            <a:fillRect/>
          </a:stretch>
        </p:blipFill>
        <p:spPr>
          <a:xfrm>
            <a:off x="755576" y="3068960"/>
            <a:ext cx="3356997" cy="2823860"/>
          </a:xfrm>
          <a:prstGeom prst="rect">
            <a:avLst/>
          </a:prstGeom>
        </p:spPr>
      </p:pic>
      <p:sp>
        <p:nvSpPr>
          <p:cNvPr id="13317" name="AutoShape 12"/>
          <p:cNvSpPr>
            <a:spLocks noChangeArrowheads="1"/>
          </p:cNvSpPr>
          <p:nvPr/>
        </p:nvSpPr>
        <p:spPr bwMode="auto">
          <a:xfrm rot="8609534" flipV="1">
            <a:off x="3842280" y="3085628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203613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2.3.2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椭圆工具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874713"/>
            <a:ext cx="8424862" cy="212223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接下来需要在舞台上利用椭圆工具画出太阳，首先，需要在时间轴上创建一个新图层，命名为太阳。</a:t>
            </a:r>
            <a:endParaRPr lang="en-US" altLang="zh-CN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．选择工具面板中的“椭圆工具”，在右侧的“填充和笔触”面板中，将笔触颜色改为无色，填充颜色改为红色。然后按住</a:t>
            </a:r>
            <a:r>
              <a:rPr lang="en-US" altLang="zh-CN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Shift</a:t>
            </a:r>
            <a:r>
              <a:rPr lang="zh-CN" altLang="en-US" sz="2000" dirty="0">
                <a:solidFill>
                  <a:srgbClr val="125C8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键，在舞台上单击并拖拽，绘制一个正圆。</a:t>
            </a:r>
            <a:endParaRPr lang="en-US" sz="2000" dirty="0">
              <a:solidFill>
                <a:srgbClr val="125C8A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7" name="云形标注 4"/>
          <p:cNvSpPr/>
          <p:nvPr/>
        </p:nvSpPr>
        <p:spPr>
          <a:xfrm rot="821725">
            <a:off x="3254504" y="2536217"/>
            <a:ext cx="5523050" cy="3758755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900" dirty="0"/>
              <a:t>注意：在</a:t>
            </a:r>
            <a:r>
              <a:rPr lang="en-US" altLang="zh-CN" sz="1900" dirty="0"/>
              <a:t>Animate</a:t>
            </a:r>
            <a:r>
              <a:rPr lang="zh-CN" altLang="en-US" sz="1900" dirty="0"/>
              <a:t>图形绘制中，使用“椭圆工具”的同时按住</a:t>
            </a:r>
            <a:r>
              <a:rPr lang="en-US" altLang="zh-CN" sz="1900" dirty="0"/>
              <a:t>Shift</a:t>
            </a:r>
            <a:r>
              <a:rPr lang="zh-CN" altLang="en-US" sz="1900" dirty="0"/>
              <a:t>键，则可以绘制出正圆，若不按住</a:t>
            </a:r>
            <a:r>
              <a:rPr lang="en-US" altLang="zh-CN" sz="1900" dirty="0"/>
              <a:t>Shift</a:t>
            </a:r>
            <a:r>
              <a:rPr lang="zh-CN" altLang="en-US" sz="1900" dirty="0"/>
              <a:t>键，将绘制出椭圆。同理使用“矩形工具”绘图时，按住</a:t>
            </a:r>
            <a:r>
              <a:rPr lang="en-US" altLang="zh-CN" sz="1900" dirty="0"/>
              <a:t>Shift</a:t>
            </a:r>
            <a:r>
              <a:rPr lang="zh-CN" altLang="en-US" sz="1900" dirty="0"/>
              <a:t>键可以绘制出正方形；使用“直线工具”绘图时，按住</a:t>
            </a:r>
            <a:r>
              <a:rPr lang="en-US" altLang="zh-CN" sz="1900" dirty="0"/>
              <a:t>Shift</a:t>
            </a:r>
            <a:r>
              <a:rPr lang="zh-CN" altLang="en-US" sz="1900" dirty="0"/>
              <a:t>键可以绘制出沿坐标轴方向的直线。</a:t>
            </a:r>
            <a:endParaRPr lang="zh-CN" altLang="en-US" sz="1900" dirty="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ARTICULATE_SLIDE_THUMBNAIL_REFRESH" val="1"/>
</p:tagLst>
</file>

<file path=ppt/tags/tag10.xml><?xml version="1.0" encoding="utf-8"?>
<p:tagLst xmlns:p="http://schemas.openxmlformats.org/presentationml/2006/main">
  <p:tag name="ARTICULATE_SLIDE_THUMBNAIL_REFRESH" val="1"/>
</p:tagLst>
</file>

<file path=ppt/tags/tag11.xml><?xml version="1.0" encoding="utf-8"?>
<p:tagLst xmlns:p="http://schemas.openxmlformats.org/presentationml/2006/main">
  <p:tag name="ARTICULATE_SLIDE_THUMBNAIL_REFRESH" val="1"/>
</p:tagLst>
</file>

<file path=ppt/tags/tag12.xml><?xml version="1.0" encoding="utf-8"?>
<p:tagLst xmlns:p="http://schemas.openxmlformats.org/presentationml/2006/main">
  <p:tag name="ARTICULATE_SLIDE_THUMBNAIL_REFRESH" val="1"/>
</p:tagLst>
</file>

<file path=ppt/tags/tag13.xml><?xml version="1.0" encoding="utf-8"?>
<p:tagLst xmlns:p="http://schemas.openxmlformats.org/presentationml/2006/main">
  <p:tag name="ARTICULATE_SLIDE_THUMBNAIL_REFRESH" val="1"/>
</p:tagLst>
</file>

<file path=ppt/tags/tag14.xml><?xml version="1.0" encoding="utf-8"?>
<p:tagLst xmlns:p="http://schemas.openxmlformats.org/presentationml/2006/main">
  <p:tag name="ARTICULATE_SLIDE_THUMBNAIL_REFRESH" val="1"/>
</p:tagLst>
</file>

<file path=ppt/tags/tag15.xml><?xml version="1.0" encoding="utf-8"?>
<p:tagLst xmlns:p="http://schemas.openxmlformats.org/presentationml/2006/main">
  <p:tag name="ARTICULATE_SLIDE_THUMBNAIL_REFRESH" val="1"/>
</p:tagLst>
</file>

<file path=ppt/tags/tag16.xml><?xml version="1.0" encoding="utf-8"?>
<p:tagLst xmlns:p="http://schemas.openxmlformats.org/presentationml/2006/main">
  <p:tag name="ARTICULATE_SLIDE_THUMBNAIL_REFRESH" val="1"/>
</p:tagLst>
</file>

<file path=ppt/tags/tag17.xml><?xml version="1.0" encoding="utf-8"?>
<p:tagLst xmlns:p="http://schemas.openxmlformats.org/presentationml/2006/main">
  <p:tag name="ARTICULATE_SLIDE_THUMBNAIL_REFRESH" val="1"/>
</p:tagLst>
</file>

<file path=ppt/tags/tag18.xml><?xml version="1.0" encoding="utf-8"?>
<p:tagLst xmlns:p="http://schemas.openxmlformats.org/presentationml/2006/main">
  <p:tag name="ARTICULATE_SLIDE_THUMBNAIL_REFRESH" val="1"/>
</p:tagLst>
</file>

<file path=ppt/tags/tag19.xml><?xml version="1.0" encoding="utf-8"?>
<p:tagLst xmlns:p="http://schemas.openxmlformats.org/presentationml/2006/main">
  <p:tag name="ARTICULATE_SLIDE_THUMBNAIL_REFRESH" val="1"/>
</p:tagLst>
</file>

<file path=ppt/tags/tag2.xml><?xml version="1.0" encoding="utf-8"?>
<p:tagLst xmlns:p="http://schemas.openxmlformats.org/presentationml/2006/main">
  <p:tag name="ARTICULATE_SLIDE_THUMBNAIL_REFRESH" val="1"/>
</p:tagLst>
</file>

<file path=ppt/tags/tag20.xml><?xml version="1.0" encoding="utf-8"?>
<p:tagLst xmlns:p="http://schemas.openxmlformats.org/presentationml/2006/main">
  <p:tag name="ARTICULATE_SLIDE_THUMBNAIL_REFRESH" val="1"/>
</p:tagLst>
</file>

<file path=ppt/tags/tag21.xml><?xml version="1.0" encoding="utf-8"?>
<p:tagLst xmlns:p="http://schemas.openxmlformats.org/presentationml/2006/main">
  <p:tag name="ARTICULATE_SLIDE_THUMBNAIL_REFRESH" val="1"/>
</p:tagLst>
</file>

<file path=ppt/tags/tag22.xml><?xml version="1.0" encoding="utf-8"?>
<p:tagLst xmlns:p="http://schemas.openxmlformats.org/presentationml/2006/main">
  <p:tag name="ARTICULATE_SLIDE_THUMBNAIL_REFRESH" val="1"/>
</p:tagLst>
</file>

<file path=ppt/tags/tag23.xml><?xml version="1.0" encoding="utf-8"?>
<p:tagLst xmlns:p="http://schemas.openxmlformats.org/presentationml/2006/main">
  <p:tag name="ARTICULATE_SLIDE_THUMBNAIL_REFRESH" val="1"/>
</p:tagLst>
</file>

<file path=ppt/tags/tag24.xml><?xml version="1.0" encoding="utf-8"?>
<p:tagLst xmlns:p="http://schemas.openxmlformats.org/presentationml/2006/main">
  <p:tag name="ARTICULATE_SLIDE_THUMBNAIL_REFRESH" val="1"/>
</p:tagLst>
</file>

<file path=ppt/tags/tag25.xml><?xml version="1.0" encoding="utf-8"?>
<p:tagLst xmlns:p="http://schemas.openxmlformats.org/presentationml/2006/main">
  <p:tag name="ARTICULATE_SLIDE_THUMBNAIL_REFRESH" val="1"/>
</p:tagLst>
</file>

<file path=ppt/tags/tag26.xml><?xml version="1.0" encoding="utf-8"?>
<p:tagLst xmlns:p="http://schemas.openxmlformats.org/presentationml/2006/main">
  <p:tag name="ARTICULATE_SLIDE_THUMBNAIL_REFRESH" val="1"/>
</p:tagLst>
</file>

<file path=ppt/tags/tag27.xml><?xml version="1.0" encoding="utf-8"?>
<p:tagLst xmlns:p="http://schemas.openxmlformats.org/presentationml/2006/main">
  <p:tag name="ARTICULATE_SLIDE_THUMBNAIL_REFRESH" val="1"/>
</p:tagLst>
</file>

<file path=ppt/tags/tag28.xml><?xml version="1.0" encoding="utf-8"?>
<p:tagLst xmlns:p="http://schemas.openxmlformats.org/presentationml/2006/main">
  <p:tag name="ARTICULATE_SLIDE_THUMBNAIL_REFRESH" val="1"/>
</p:tagLst>
</file>

<file path=ppt/tags/tag29.xml><?xml version="1.0" encoding="utf-8"?>
<p:tagLst xmlns:p="http://schemas.openxmlformats.org/presentationml/2006/main">
  <p:tag name="ARTICULATE_SLIDE_THUMBNAIL_REFRESH" val="1"/>
</p:tagLst>
</file>

<file path=ppt/tags/tag3.xml><?xml version="1.0" encoding="utf-8"?>
<p:tagLst xmlns:p="http://schemas.openxmlformats.org/presentationml/2006/main">
  <p:tag name="ARTICULATE_SLIDE_THUMBNAIL_REFRESH" val="1"/>
</p:tagLst>
</file>

<file path=ppt/tags/tag30.xml><?xml version="1.0" encoding="utf-8"?>
<p:tagLst xmlns:p="http://schemas.openxmlformats.org/presentationml/2006/main">
  <p:tag name="ARTICULATE_SLIDE_THUMBNAIL_REFRESH" val="1"/>
</p:tagLst>
</file>

<file path=ppt/tags/tag4.xml><?xml version="1.0" encoding="utf-8"?>
<p:tagLst xmlns:p="http://schemas.openxmlformats.org/presentationml/2006/main">
  <p:tag name="ARTICULATE_SLIDE_THUMBNAIL_REFRESH" val="1"/>
</p:tagLst>
</file>

<file path=ppt/tags/tag5.xml><?xml version="1.0" encoding="utf-8"?>
<p:tagLst xmlns:p="http://schemas.openxmlformats.org/presentationml/2006/main">
  <p:tag name="ARTICULATE_SLIDE_THUMBNAIL_REFRESH" val="1"/>
</p:tagLst>
</file>

<file path=ppt/tags/tag6.xml><?xml version="1.0" encoding="utf-8"?>
<p:tagLst xmlns:p="http://schemas.openxmlformats.org/presentationml/2006/main">
  <p:tag name="ARTICULATE_SLIDE_THUMBNAIL_REFRESH" val="1"/>
</p:tagLst>
</file>

<file path=ppt/tags/tag7.xml><?xml version="1.0" encoding="utf-8"?>
<p:tagLst xmlns:p="http://schemas.openxmlformats.org/presentationml/2006/main">
  <p:tag name="ARTICULATE_SLIDE_THUMBNAIL_REFRESH" val="1"/>
</p:tagLst>
</file>

<file path=ppt/tags/tag8.xml><?xml version="1.0" encoding="utf-8"?>
<p:tagLst xmlns:p="http://schemas.openxmlformats.org/presentationml/2006/main">
  <p:tag name="ARTICULATE_SLIDE_THUMBNAIL_REFRESH" val="1"/>
</p:tagLst>
</file>

<file path=ppt/tags/tag9.xml><?xml version="1.0" encoding="utf-8"?>
<p:tagLst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5293</Words>
  <Application>WPS 演示</Application>
  <PresentationFormat>全屏显示(4:3)</PresentationFormat>
  <Paragraphs>243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微软雅黑</vt:lpstr>
      <vt:lpstr>Calibri</vt:lpstr>
      <vt:lpstr>Arial Unicode MS</vt:lpstr>
      <vt:lpstr>黑体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</dc:creator>
  <cp:lastModifiedBy>scm</cp:lastModifiedBy>
  <cp:revision>221</cp:revision>
  <dcterms:created xsi:type="dcterms:W3CDTF">2017-12-25T02:16:00Z</dcterms:created>
  <dcterms:modified xsi:type="dcterms:W3CDTF">2017-12-25T04:52:05Z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18072954-A4C1-4A4A-3F7C-353F3F3F433F</vt:lpwstr>
  </property>
  <property fmtid="{D5CDD505-2E9C-101B-9397-08002B2CF9AE}" pid="3" name="ArticulatePath">
    <vt:lpwstr>第五章 制作形状的动画和使用遮罩</vt:lpwstr>
  </property>
  <property fmtid="{D5CDD505-2E9C-101B-9397-08002B2CF9AE}" pid="4" name="KSOProductBuildVer">
    <vt:lpwstr>2052-10.1.0.7023</vt:lpwstr>
  </property>
</Properties>
</file>