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3399"/>
    <a:srgbClr val="9900FF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7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248A0-3FFF-42A5-BCC1-F2FDB515AF41}" type="datetimeFigureOut">
              <a:rPr lang="zh-CN" altLang="en-US" smtClean="0"/>
              <a:pPr/>
              <a:t>2019/2/1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AFD41-7EE1-476F-A754-2B476E291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248A0-3FFF-42A5-BCC1-F2FDB515AF41}" type="datetimeFigureOut">
              <a:rPr lang="zh-CN" altLang="en-US" smtClean="0"/>
              <a:pPr/>
              <a:t>2019/2/1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AFD41-7EE1-476F-A754-2B476E291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248A0-3FFF-42A5-BCC1-F2FDB515AF41}" type="datetimeFigureOut">
              <a:rPr lang="zh-CN" altLang="en-US" smtClean="0"/>
              <a:pPr/>
              <a:t>2019/2/1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AFD41-7EE1-476F-A754-2B476E291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248A0-3FFF-42A5-BCC1-F2FDB515AF41}" type="datetimeFigureOut">
              <a:rPr lang="zh-CN" altLang="en-US" smtClean="0"/>
              <a:pPr/>
              <a:t>2019/2/1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AFD41-7EE1-476F-A754-2B476E291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248A0-3FFF-42A5-BCC1-F2FDB515AF41}" type="datetimeFigureOut">
              <a:rPr lang="zh-CN" altLang="en-US" smtClean="0"/>
              <a:pPr/>
              <a:t>2019/2/1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AFD41-7EE1-476F-A754-2B476E291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248A0-3FFF-42A5-BCC1-F2FDB515AF41}" type="datetimeFigureOut">
              <a:rPr lang="zh-CN" altLang="en-US" smtClean="0"/>
              <a:pPr/>
              <a:t>2019/2/1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AFD41-7EE1-476F-A754-2B476E291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248A0-3FFF-42A5-BCC1-F2FDB515AF41}" type="datetimeFigureOut">
              <a:rPr lang="zh-CN" altLang="en-US" smtClean="0"/>
              <a:pPr/>
              <a:t>2019/2/1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AFD41-7EE1-476F-A754-2B476E291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248A0-3FFF-42A5-BCC1-F2FDB515AF41}" type="datetimeFigureOut">
              <a:rPr lang="zh-CN" altLang="en-US" smtClean="0"/>
              <a:pPr/>
              <a:t>2019/2/1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AFD41-7EE1-476F-A754-2B476E291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248A0-3FFF-42A5-BCC1-F2FDB515AF41}" type="datetimeFigureOut">
              <a:rPr lang="zh-CN" altLang="en-US" smtClean="0"/>
              <a:pPr/>
              <a:t>2019/2/1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AFD41-7EE1-476F-A754-2B476E291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248A0-3FFF-42A5-BCC1-F2FDB515AF41}" type="datetimeFigureOut">
              <a:rPr lang="zh-CN" altLang="en-US" smtClean="0"/>
              <a:pPr/>
              <a:t>2019/2/1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3AFD41-7EE1-476F-A754-2B476E291E7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3248A0-3FFF-42A5-BCC1-F2FDB515AF41}" type="datetimeFigureOut">
              <a:rPr lang="zh-CN" altLang="en-US" smtClean="0"/>
              <a:pPr/>
              <a:t>2019/2/1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03AFD41-7EE1-476F-A754-2B476E291E7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A3248A0-3FFF-42A5-BCC1-F2FDB515AF41}" type="datetimeFigureOut">
              <a:rPr lang="zh-CN" altLang="en-US" smtClean="0"/>
              <a:pPr/>
              <a:t>2019/2/1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03AFD41-7EE1-476F-A754-2B476E291E75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8.xml"/><Relationship Id="rId13" Type="http://schemas.openxmlformats.org/officeDocument/2006/relationships/slide" Target="slide38.xml"/><Relationship Id="rId3" Type="http://schemas.openxmlformats.org/officeDocument/2006/relationships/slide" Target="slide4.xml"/><Relationship Id="rId7" Type="http://schemas.openxmlformats.org/officeDocument/2006/relationships/slide" Target="slide17.xml"/><Relationship Id="rId12" Type="http://schemas.openxmlformats.org/officeDocument/2006/relationships/slide" Target="slide36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0.xml"/><Relationship Id="rId11" Type="http://schemas.openxmlformats.org/officeDocument/2006/relationships/slide" Target="slide33.xml"/><Relationship Id="rId5" Type="http://schemas.openxmlformats.org/officeDocument/2006/relationships/slide" Target="slide9.xml"/><Relationship Id="rId10" Type="http://schemas.openxmlformats.org/officeDocument/2006/relationships/slide" Target="slide24.xml"/><Relationship Id="rId4" Type="http://schemas.openxmlformats.org/officeDocument/2006/relationships/slide" Target="slide6.xml"/><Relationship Id="rId9" Type="http://schemas.openxmlformats.org/officeDocument/2006/relationships/slide" Target="slide20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 smtClean="0"/>
              <a:t>第</a:t>
            </a:r>
            <a:r>
              <a:rPr lang="en-US" altLang="zh-CN" dirty="0" smtClean="0"/>
              <a:t>2</a:t>
            </a:r>
            <a:r>
              <a:rPr lang="zh-CN" altLang="zh-CN" dirty="0" smtClean="0"/>
              <a:t>章 </a:t>
            </a:r>
            <a:r>
              <a:rPr lang="en-US" altLang="zh-CN" dirty="0" smtClean="0"/>
              <a:t>8086</a:t>
            </a:r>
            <a:r>
              <a:rPr lang="zh-CN" altLang="zh-CN" dirty="0" smtClean="0"/>
              <a:t>宏汇编语言的源程序组成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2.2.3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操作数项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6A18A8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</a:rPr>
              <a:t>操作数项</a:t>
            </a:r>
            <a:r>
              <a:rPr lang="zh-CN" altLang="zh-CN" sz="2800" b="1" dirty="0" smtClean="0"/>
              <a:t>用来描述一条语句的操作对象。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操作数项可以是常量、变量、寄存器、指令标号、过程名、段名或表达式，其内容可以是数据或地址。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1.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常量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常量的类型有：数值常量和字符常量。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1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）数值常量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数值常量可用十进制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、二进制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、十六进制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或八进制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形式表示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对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带符号数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，可直接用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+/-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表示正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负号（即用数的真值表示），也可将数转换为补码表示。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十六进制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表示数据时，如果数的最高位在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A ~ F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范围内，必须在数的最高位上添加一个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数值常量</a:t>
            </a:r>
            <a:r>
              <a:rPr lang="zh-CN" altLang="en-US" sz="2800" b="1" dirty="0" smtClean="0"/>
              <a:t>的值</a:t>
            </a:r>
            <a:r>
              <a:rPr lang="zh-CN" altLang="zh-CN" sz="2800" b="1" dirty="0" smtClean="0"/>
              <a:t>不能超出当前语句所处理的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数据类型</a:t>
            </a:r>
            <a:r>
              <a:rPr lang="zh-CN" altLang="en-US" sz="2800" b="1" dirty="0" smtClean="0"/>
              <a:t>的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数据表示范围</a:t>
            </a:r>
            <a:r>
              <a:rPr lang="zh-CN" altLang="zh-CN" sz="2800" b="1" dirty="0" smtClean="0"/>
              <a:t>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2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）字符常量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字符常量有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两种表示方式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：将字符置于一对单引号（或双引号）中表示，或用字符的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ASCII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码表示。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29600" cy="51278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2.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变量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</a:rPr>
              <a:t>变量</a:t>
            </a:r>
            <a:r>
              <a:rPr lang="zh-CN" altLang="en-US" sz="2800" b="1" dirty="0" smtClean="0"/>
              <a:t>也称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内存变量</a:t>
            </a:r>
            <a:r>
              <a:rPr lang="zh-CN" altLang="en-US" sz="2800" b="1" dirty="0" smtClean="0"/>
              <a:t>，</a:t>
            </a:r>
            <a:r>
              <a:rPr lang="zh-CN" altLang="zh-CN" sz="2800" b="1" dirty="0" smtClean="0"/>
              <a:t>需经定义方可使用。</a:t>
            </a:r>
            <a:endParaRPr lang="en-US" altLang="zh-CN" sz="2800" b="1" dirty="0" smtClean="0"/>
          </a:p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变量作为操作数项时，直接用其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变量名</a:t>
            </a:r>
            <a:r>
              <a:rPr lang="zh-CN" altLang="zh-CN" sz="2800" b="1" dirty="0" smtClean="0"/>
              <a:t>表示。</a:t>
            </a:r>
            <a:r>
              <a:rPr lang="zh-CN" altLang="zh-CN" sz="2800" b="1" kern="100" dirty="0" smtClean="0">
                <a:latin typeface="Times New Roman"/>
                <a:cs typeface="Times New Roman"/>
              </a:rPr>
              <a:t>变量名的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类型属性</a:t>
            </a:r>
            <a:r>
              <a:rPr lang="zh-CN" altLang="zh-CN" sz="2800" b="1" kern="100" dirty="0" smtClean="0">
                <a:latin typeface="Times New Roman"/>
                <a:cs typeface="Times New Roman"/>
              </a:rPr>
              <a:t>决定变量的数据类型，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Times New Roman"/>
                <a:cs typeface="Times New Roman"/>
              </a:rPr>
              <a:t>地址属性</a:t>
            </a:r>
            <a:r>
              <a:rPr lang="zh-CN" altLang="zh-CN" sz="2800" b="1" kern="100" dirty="0" smtClean="0">
                <a:latin typeface="Times New Roman"/>
                <a:cs typeface="Times New Roman"/>
              </a:rPr>
              <a:t>指出变量的存储地址。</a:t>
            </a:r>
            <a:endParaRPr lang="en-US" altLang="zh-CN" sz="2800" b="1" kern="100" dirty="0" smtClean="0">
              <a:latin typeface="Times New Roman"/>
              <a:cs typeface="Times New Roman"/>
            </a:endParaRPr>
          </a:p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3.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指令标号和过程名</a:t>
            </a:r>
            <a:endParaRPr lang="en-US" altLang="zh-CN" sz="2800" b="1" dirty="0" smtClean="0"/>
          </a:p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这两类操作数项主要作为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程序控制类指令</a:t>
            </a:r>
            <a:r>
              <a:rPr lang="zh-CN" altLang="zh-CN" sz="2800" b="1" dirty="0" smtClean="0"/>
              <a:t>语句（如各种转移指令和过程调用指令）的操作对象，利用其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类型属性</a:t>
            </a:r>
            <a:r>
              <a:rPr lang="zh-CN" altLang="zh-CN" sz="2800" b="1" dirty="0" smtClean="0"/>
              <a:t>及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地址属性</a:t>
            </a:r>
            <a:r>
              <a:rPr lang="zh-CN" altLang="zh-CN" sz="2800" b="1" dirty="0" smtClean="0"/>
              <a:t>，准确实现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程序执行流程的控制</a:t>
            </a:r>
            <a:r>
              <a:rPr lang="zh-CN" altLang="zh-CN" sz="2800" b="1" dirty="0" smtClean="0"/>
              <a:t>。</a:t>
            </a:r>
            <a:endParaRPr lang="en-US" altLang="zh-CN" sz="2800" b="1" kern="100" dirty="0" smtClean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29600" cy="51278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4.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段名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</a:rPr>
              <a:t>段名</a:t>
            </a:r>
            <a:r>
              <a:rPr lang="zh-CN" altLang="zh-CN" sz="2800" b="1" dirty="0" smtClean="0"/>
              <a:t>具有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段地址属性</a:t>
            </a:r>
            <a:r>
              <a:rPr lang="zh-CN" altLang="zh-CN" sz="2800" b="1" dirty="0" smtClean="0"/>
              <a:t>，使用段名作为操作数项就是为了获取段地址信息。</a:t>
            </a:r>
            <a:endParaRPr lang="en-US" altLang="zh-CN" sz="2800" b="1" dirty="0" smtClean="0"/>
          </a:p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5.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寄存器</a:t>
            </a:r>
            <a:endParaRPr lang="en-US" altLang="zh-CN" sz="2800" b="1" dirty="0" smtClean="0"/>
          </a:p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</a:rPr>
              <a:t>寄存器</a:t>
            </a:r>
            <a:r>
              <a:rPr lang="zh-CN" altLang="zh-CN" sz="2800" b="1" dirty="0" smtClean="0"/>
              <a:t>可以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存放数据或地址</a:t>
            </a:r>
            <a:r>
              <a:rPr lang="zh-CN" altLang="zh-CN" sz="2800" b="1" dirty="0" smtClean="0"/>
              <a:t>，是指令语句中常用的操作数项。</a:t>
            </a:r>
            <a:endParaRPr lang="en-US" altLang="zh-CN" sz="2800" b="1" dirty="0" smtClean="0"/>
          </a:p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6.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表达式</a:t>
            </a:r>
            <a:endParaRPr lang="en-US" altLang="zh-CN" sz="2800" b="1" kern="100" dirty="0" smtClean="0">
              <a:latin typeface="Times New Roman"/>
              <a:cs typeface="Times New Roman"/>
            </a:endParaRPr>
          </a:p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</a:rPr>
              <a:t>表达式</a:t>
            </a:r>
            <a:r>
              <a:rPr lang="zh-CN" altLang="zh-CN" sz="2800" b="1" dirty="0" smtClean="0"/>
              <a:t>是由常量、变量、指令标号、过程名等，与一些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运算符</a:t>
            </a:r>
            <a:r>
              <a:rPr lang="zh-CN" altLang="zh-CN" sz="2800" b="1" dirty="0" smtClean="0"/>
              <a:t>所组成的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运算式</a:t>
            </a:r>
            <a:r>
              <a:rPr lang="zh-CN" altLang="zh-CN" sz="2800" b="1" dirty="0" smtClean="0"/>
              <a:t>；通常，单个量也可称为表达式。</a:t>
            </a:r>
            <a:endParaRPr lang="en-US" altLang="zh-CN" sz="2800" b="1" kern="100" dirty="0" smtClean="0">
              <a:latin typeface="Times New Roman"/>
              <a:cs typeface="Times New Roman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表达式只存在于源程序中，在汇编程序对源程序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汇编期间完成计算</a:t>
            </a:r>
            <a:r>
              <a:rPr lang="zh-CN" altLang="zh-CN" sz="2800" b="1" dirty="0" smtClean="0"/>
              <a:t>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表达式中只能包含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已知量</a:t>
            </a:r>
            <a:r>
              <a:rPr lang="zh-CN" altLang="zh-CN" sz="2800" b="1" dirty="0" smtClean="0"/>
              <a:t>，不能出现程序运行过程中动态确定的量。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表达式分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数据表达式</a:t>
            </a:r>
            <a:r>
              <a:rPr lang="zh-CN" altLang="zh-CN" sz="2800" b="1" dirty="0" smtClean="0"/>
              <a:t>和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地址表达式</a:t>
            </a:r>
            <a:r>
              <a:rPr lang="zh-CN" altLang="zh-CN" sz="2800" b="1" dirty="0" smtClean="0"/>
              <a:t>两类，其计算结果分别是数据和地址。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表达式中允许使用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圆括弧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( )</a:t>
            </a:r>
            <a:r>
              <a:rPr lang="zh-CN" altLang="en-US" sz="2800" b="1" dirty="0" smtClean="0"/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1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）算术运算符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算术运算符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+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*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MOD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对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字符数据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进行算术运算时，实际是对字符的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ASCII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码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进行运算。需要注意运算的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合理性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对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地址</a:t>
            </a:r>
            <a:r>
              <a:rPr lang="zh-CN" altLang="zh-CN" sz="2800" b="1" dirty="0" smtClean="0"/>
              <a:t>进行算术运算时，都是对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偏移地址</a:t>
            </a:r>
            <a:r>
              <a:rPr lang="zh-CN" altLang="zh-CN" sz="2800" b="1" dirty="0" smtClean="0"/>
              <a:t>的运算，也要注意运算的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合理性</a:t>
            </a:r>
            <a:r>
              <a:rPr lang="zh-CN" altLang="zh-CN" sz="2800" b="1" dirty="0" smtClean="0"/>
              <a:t>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2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）逻辑运算符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逻辑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运算符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r>
              <a:rPr lang="en-US" altLang="zh-CN" sz="2800" dirty="0" smtClean="0"/>
              <a:t> 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OR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XOR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NOT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逻辑运算是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按位</a:t>
            </a:r>
            <a:r>
              <a:rPr lang="zh-CN" altLang="zh-CN" sz="2800" b="1" dirty="0" smtClean="0"/>
              <a:t>运算。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</a:t>
            </a:r>
            <a:endParaRPr lang="en-US" altLang="zh-CN" sz="2400" b="1" dirty="0" smtClean="0">
              <a:solidFill>
                <a:srgbClr val="FF0066"/>
              </a:solidFill>
              <a:latin typeface="华文楷体" pitchFamily="2" charset="-122"/>
              <a:ea typeface="华文楷体" pitchFamily="2" charset="-122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例：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计算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逻辑表达式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 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56H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0C3H</a:t>
            </a:r>
          </a:p>
          <a:p>
            <a:r>
              <a:rPr lang="en-US" altLang="zh-CN" sz="2400" b="1" dirty="0" smtClean="0">
                <a:latin typeface="+mn-ea"/>
                <a:cs typeface="Times New Roman" pitchFamily="18" charset="0"/>
              </a:rPr>
              <a:t>                 0 1 0 1 0 1 1 0</a:t>
            </a:r>
            <a:endParaRPr lang="zh-CN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+mn-ea"/>
                <a:cs typeface="Times New Roman" pitchFamily="18" charset="0"/>
              </a:rPr>
              <a:t>           AND   1 1 0 0 0 0 1 1</a:t>
            </a:r>
            <a:endParaRPr lang="zh-CN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+mn-ea"/>
                <a:cs typeface="Times New Roman" pitchFamily="18" charset="0"/>
              </a:rPr>
              <a:t>                 0 1 0 0 0 0 1 0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1979712" y="5013176"/>
            <a:ext cx="367240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3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）关系运算符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关系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运算符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EQ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NE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GT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LT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GE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LE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关系运算符用于比较两个数之间的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大小关系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4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）属性运算符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en-US" sz="2800" b="1" dirty="0" smtClean="0">
                <a:solidFill>
                  <a:srgbClr val="FF0000"/>
                </a:solidFill>
              </a:rPr>
              <a:t>属性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运算符</a:t>
            </a:r>
            <a:r>
              <a:rPr lang="zh-CN" altLang="zh-CN" sz="2800" b="1" dirty="0" smtClean="0"/>
              <a:t>专门针对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变量</a:t>
            </a:r>
            <a:r>
              <a:rPr lang="zh-CN" altLang="zh-CN" sz="2800" b="1" dirty="0" smtClean="0"/>
              <a:t>和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标号</a:t>
            </a:r>
            <a:r>
              <a:rPr lang="zh-CN" altLang="zh-CN" sz="2800" b="1" dirty="0" smtClean="0"/>
              <a:t>（包括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过程名</a:t>
            </a:r>
            <a:r>
              <a:rPr lang="zh-CN" altLang="zh-CN" sz="2800" b="1" dirty="0" smtClean="0"/>
              <a:t>），用于获取其有关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属性信息</a:t>
            </a:r>
            <a:r>
              <a:rPr lang="zh-CN" altLang="zh-CN" sz="2800" b="1" dirty="0" smtClean="0"/>
              <a:t>，或重新指定其有关属性。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常用的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属性运算符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有：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OFFSET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SEG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PTR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，段前缀（段寄存器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: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  <a:sym typeface="Wingdings" pitchFamily="2" charset="2"/>
              </a:rPr>
              <a:t>）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SHORT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等。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2.2.4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注释项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6A18A8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</a:rPr>
              <a:t>注释项</a:t>
            </a:r>
            <a:r>
              <a:rPr lang="zh-CN" altLang="zh-CN" sz="2800" b="1" dirty="0" smtClean="0"/>
              <a:t>必须以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分号（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;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）</a:t>
            </a:r>
            <a:r>
              <a:rPr lang="zh-CN" altLang="zh-CN" sz="2800" b="1" dirty="0" smtClean="0"/>
              <a:t>开始，用于对一条语句的功能或作用等进行说明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注释也可以单独作为源程序的一行（也以分号开始，称为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注释行</a:t>
            </a:r>
            <a:r>
              <a:rPr lang="zh-CN" altLang="zh-CN" sz="2800" b="1" dirty="0" smtClean="0"/>
              <a:t>），用来说明其后一段程序的功能。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注释项仅在源程序中可见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solidFill>
                  <a:schemeClr val="accent1"/>
                </a:solidFill>
                <a:latin typeface="华文琥珀" pitchFamily="2" charset="-122"/>
                <a:ea typeface="华文琥珀" pitchFamily="2" charset="-122"/>
              </a:rPr>
              <a:t>2.3 </a:t>
            </a:r>
            <a:r>
              <a:rPr lang="zh-CN" altLang="en-US" sz="2800" dirty="0" smtClean="0">
                <a:solidFill>
                  <a:schemeClr val="accent1"/>
                </a:solidFill>
                <a:latin typeface="华文琥珀" pitchFamily="2" charset="-122"/>
                <a:ea typeface="华文琥珀" pitchFamily="2" charset="-122"/>
              </a:rPr>
              <a:t>常用伪指令</a:t>
            </a:r>
            <a:endParaRPr lang="zh-CN" altLang="en-US" sz="2800" dirty="0">
              <a:solidFill>
                <a:schemeClr val="accent1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9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504056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b="1" dirty="0" smtClean="0">
                <a:solidFill>
                  <a:srgbClr val="6A18A8"/>
                </a:solidFill>
                <a:latin typeface="方正舒体" pitchFamily="2" charset="-122"/>
                <a:ea typeface="方正舒体" pitchFamily="2" charset="-122"/>
              </a:rPr>
              <a:t>2.3.1 </a:t>
            </a:r>
            <a:r>
              <a:rPr lang="zh-CN" altLang="en-US" sz="2800" b="1" dirty="0" smtClean="0">
                <a:solidFill>
                  <a:srgbClr val="6A18A8"/>
                </a:solidFill>
                <a:latin typeface="方正舒体" pitchFamily="2" charset="-122"/>
                <a:ea typeface="方正舒体" pitchFamily="2" charset="-122"/>
              </a:rPr>
              <a:t>处理器选择伪指令</a:t>
            </a:r>
            <a:endParaRPr lang="en-US" altLang="zh-CN" sz="2800" b="1" dirty="0" smtClean="0">
              <a:solidFill>
                <a:srgbClr val="6A18A8"/>
              </a:solidFill>
              <a:latin typeface="方正舒体" pitchFamily="2" charset="-122"/>
              <a:ea typeface="方正舒体" pitchFamily="2" charset="-122"/>
            </a:endParaRPr>
          </a:p>
          <a:p>
            <a:pPr>
              <a:buClr>
                <a:srgbClr val="C87608"/>
              </a:buClr>
              <a:buFont typeface="Wingdings" pitchFamily="2" charset="2"/>
              <a:buChar char="u"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MASM 5.0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宏汇编程序支持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8086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80286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80386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80486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80586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等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微处理器的指令系统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其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默认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的微处理器是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8086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C87608"/>
              </a:buClr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为了能够使用不同微处理器所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扩展的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，可以用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处理器选择伪指令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说明所针对的微处理器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C87608"/>
              </a:buClr>
              <a:buNone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1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.8086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C87608"/>
              </a:buClr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选择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8086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指令系统。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此为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默认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选择。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C87608"/>
              </a:buClr>
              <a:buNone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2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.286/.386/.486/.586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C87608"/>
              </a:buClr>
              <a:buFont typeface="Wingdings" pitchFamily="2" charset="2"/>
              <a:buChar char="u"/>
            </a:pPr>
            <a:r>
              <a:rPr lang="zh-CN" altLang="zh-CN" sz="2800" b="1" dirty="0" smtClean="0"/>
              <a:t>选择相应微处理器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实模式</a:t>
            </a:r>
            <a:r>
              <a:rPr lang="zh-CN" altLang="zh-CN" sz="2800" b="1" dirty="0" smtClean="0"/>
              <a:t>下的指令系统。</a:t>
            </a:r>
            <a:endParaRPr lang="zh-CN" altLang="zh-CN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3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.286P/.386P/.486P/.586P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选择相应微处理器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保护模式</a:t>
            </a:r>
            <a:r>
              <a:rPr lang="zh-CN" altLang="zh-CN" sz="2800" b="1" dirty="0" smtClean="0"/>
              <a:t>下的指令系统。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处理器选择伪指令通常作为源程序的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第一条</a:t>
            </a:r>
            <a:r>
              <a:rPr lang="zh-CN" altLang="zh-CN" sz="2800" b="1" dirty="0" smtClean="0"/>
              <a:t>语句。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544616"/>
          </a:xfrm>
          <a:solidFill>
            <a:schemeClr val="accent1">
              <a:lumMod val="75000"/>
            </a:schemeClr>
          </a:solidFill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en-US" altLang="zh-CN" sz="2800" dirty="0" smtClean="0">
                <a:solidFill>
                  <a:schemeClr val="accent1"/>
                </a:solidFill>
                <a:latin typeface="华文新魏" pitchFamily="2" charset="-122"/>
                <a:ea typeface="华文新魏" pitchFamily="2" charset="-122"/>
                <a:hlinkClick r:id="rId2" action="ppaction://hlinksldjump"/>
              </a:rPr>
              <a:t>2.1 </a:t>
            </a:r>
            <a:r>
              <a:rPr lang="zh-CN" altLang="en-US" sz="2800" dirty="0" smtClean="0">
                <a:solidFill>
                  <a:schemeClr val="accent1"/>
                </a:solidFill>
                <a:latin typeface="华文新魏" pitchFamily="2" charset="-122"/>
                <a:ea typeface="华文新魏" pitchFamily="2" charset="-122"/>
                <a:hlinkClick r:id="rId2" action="ppaction://hlinksldjump"/>
              </a:rPr>
              <a:t>源程序</a:t>
            </a:r>
            <a:r>
              <a:rPr lang="zh-CN" altLang="zh-CN" sz="2800" dirty="0" smtClean="0">
                <a:solidFill>
                  <a:schemeClr val="accent1"/>
                </a:solidFill>
                <a:latin typeface="华文新魏" pitchFamily="2" charset="-122"/>
                <a:ea typeface="华文新魏" pitchFamily="2" charset="-122"/>
                <a:hlinkClick r:id="rId2" action="ppaction://hlinksldjump"/>
              </a:rPr>
              <a:t>的</a:t>
            </a:r>
            <a:r>
              <a:rPr lang="zh-CN" altLang="en-US" sz="2800" dirty="0" smtClean="0">
                <a:solidFill>
                  <a:schemeClr val="accent1"/>
                </a:solidFill>
                <a:latin typeface="华文新魏" pitchFamily="2" charset="-122"/>
                <a:ea typeface="华文新魏" pitchFamily="2" charset="-122"/>
                <a:hlinkClick r:id="rId2" action="ppaction://hlinksldjump"/>
              </a:rPr>
              <a:t>分段</a:t>
            </a:r>
            <a:r>
              <a:rPr lang="zh-CN" altLang="en-US" sz="2800" dirty="0" smtClean="0">
                <a:solidFill>
                  <a:schemeClr val="accent1"/>
                </a:solidFill>
                <a:latin typeface="华文新魏" pitchFamily="2" charset="-122"/>
                <a:ea typeface="华文新魏" pitchFamily="2" charset="-122"/>
                <a:hlinkClick r:id="rId2" action="ppaction://hlinksldjump"/>
              </a:rPr>
              <a:t>结构</a:t>
            </a:r>
            <a:endParaRPr lang="en-US" altLang="zh-CN" sz="2800" dirty="0" smtClean="0">
              <a:solidFill>
                <a:schemeClr val="accent1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buNone/>
            </a:pPr>
            <a:r>
              <a:rPr lang="en-US" altLang="zh-CN" sz="2800" dirty="0" smtClean="0">
                <a:solidFill>
                  <a:schemeClr val="accent1"/>
                </a:solidFill>
                <a:latin typeface="华文新魏" pitchFamily="2" charset="-122"/>
                <a:ea typeface="华文新魏" pitchFamily="2" charset="-122"/>
                <a:hlinkClick r:id="rId3" action="ppaction://hlinksldjump"/>
              </a:rPr>
              <a:t>2.2 </a:t>
            </a:r>
            <a:r>
              <a:rPr lang="zh-CN" altLang="en-US" sz="2800" dirty="0" smtClean="0">
                <a:solidFill>
                  <a:schemeClr val="accent1"/>
                </a:solidFill>
                <a:latin typeface="华文新魏" pitchFamily="2" charset="-122"/>
                <a:ea typeface="华文新魏" pitchFamily="2" charset="-122"/>
                <a:hlinkClick r:id="rId3" action="ppaction://hlinksldjump"/>
              </a:rPr>
              <a:t>汇编语言</a:t>
            </a:r>
            <a:r>
              <a:rPr lang="zh-CN" altLang="zh-CN" sz="2800" dirty="0" smtClean="0">
                <a:solidFill>
                  <a:schemeClr val="accent1"/>
                </a:solidFill>
                <a:latin typeface="华文新魏" pitchFamily="2" charset="-122"/>
                <a:ea typeface="华文新魏" pitchFamily="2" charset="-122"/>
                <a:hlinkClick r:id="rId3" action="ppaction://hlinksldjump"/>
              </a:rPr>
              <a:t>的</a:t>
            </a:r>
            <a:r>
              <a:rPr lang="zh-CN" altLang="en-US" sz="2800" dirty="0" smtClean="0">
                <a:solidFill>
                  <a:schemeClr val="accent1"/>
                </a:solidFill>
                <a:latin typeface="华文新魏" pitchFamily="2" charset="-122"/>
                <a:ea typeface="华文新魏" pitchFamily="2" charset="-122"/>
                <a:hlinkClick r:id="rId3" action="ppaction://hlinksldjump"/>
              </a:rPr>
              <a:t>语句</a:t>
            </a:r>
            <a:r>
              <a:rPr lang="zh-CN" altLang="en-US" sz="2800" dirty="0" smtClean="0">
                <a:solidFill>
                  <a:schemeClr val="accent1"/>
                </a:solidFill>
                <a:latin typeface="华文新魏" pitchFamily="2" charset="-122"/>
                <a:ea typeface="华文新魏" pitchFamily="2" charset="-122"/>
                <a:hlinkClick r:id="rId3" action="ppaction://hlinksldjump"/>
              </a:rPr>
              <a:t>结构</a:t>
            </a:r>
            <a:endParaRPr lang="en-US" altLang="zh-CN" sz="2800" dirty="0" smtClean="0">
              <a:solidFill>
                <a:schemeClr val="accent1"/>
              </a:solidFill>
              <a:latin typeface="华文新魏" pitchFamily="2" charset="-122"/>
              <a:ea typeface="华文新魏" pitchFamily="2" charset="-122"/>
            </a:endParaRPr>
          </a:p>
          <a:p>
            <a:pPr lvl="0">
              <a:buNone/>
            </a:pP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4" action="ppaction://hlinksldjump"/>
              </a:rPr>
              <a:t>2.2.1 </a:t>
            </a:r>
            <a:r>
              <a:rPr lang="zh-CN" altLang="en-US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4" action="ppaction://hlinksldjump"/>
              </a:rPr>
              <a:t>名字项</a:t>
            </a:r>
            <a:endParaRPr lang="en-US" altLang="zh-CN" sz="2400" b="1" dirty="0" smtClean="0">
              <a:solidFill>
                <a:srgbClr val="6A18A8"/>
              </a:solidFill>
              <a:latin typeface="华文楷体" pitchFamily="2" charset="-122"/>
              <a:ea typeface="华文楷体" pitchFamily="2" charset="-122"/>
            </a:endParaRPr>
          </a:p>
          <a:p>
            <a:pPr lvl="0">
              <a:buNone/>
            </a:pP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5" action="ppaction://hlinksldjump"/>
              </a:rPr>
              <a:t>2.2.2 </a:t>
            </a:r>
            <a:r>
              <a:rPr lang="zh-CN" altLang="en-US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5" action="ppaction://hlinksldjump"/>
              </a:rPr>
              <a:t>操作项</a:t>
            </a:r>
            <a:endParaRPr lang="en-US" altLang="zh-CN" sz="2400" b="1" dirty="0" smtClean="0">
              <a:solidFill>
                <a:srgbClr val="6A18A8"/>
              </a:solidFill>
              <a:latin typeface="华文楷体" pitchFamily="2" charset="-122"/>
              <a:ea typeface="华文楷体" pitchFamily="2" charset="-122"/>
            </a:endParaRPr>
          </a:p>
          <a:p>
            <a:pPr lvl="0">
              <a:buNone/>
            </a:pP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6" action="ppaction://hlinksldjump"/>
              </a:rPr>
              <a:t>2.2.3 </a:t>
            </a:r>
            <a:r>
              <a:rPr lang="zh-CN" altLang="en-US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6" action="ppaction://hlinksldjump"/>
              </a:rPr>
              <a:t>操作数项</a:t>
            </a:r>
            <a:endParaRPr lang="en-US" altLang="zh-CN" sz="2400" b="1" dirty="0" smtClean="0">
              <a:solidFill>
                <a:srgbClr val="6A18A8"/>
              </a:solidFill>
              <a:latin typeface="华文楷体" pitchFamily="2" charset="-122"/>
              <a:ea typeface="华文楷体" pitchFamily="2" charset="-122"/>
            </a:endParaRPr>
          </a:p>
          <a:p>
            <a:pPr lvl="0">
              <a:buNone/>
            </a:pP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7" action="ppaction://hlinksldjump"/>
              </a:rPr>
              <a:t>2.2.4 </a:t>
            </a:r>
            <a:r>
              <a:rPr lang="zh-CN" altLang="en-US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7" action="ppaction://hlinksldjump"/>
              </a:rPr>
              <a:t>注释项</a:t>
            </a:r>
            <a:endParaRPr lang="en-US" altLang="zh-CN" sz="2400" b="1" dirty="0" smtClean="0">
              <a:solidFill>
                <a:srgbClr val="6A18A8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en-US" altLang="zh-CN" sz="2800" dirty="0" smtClean="0">
                <a:solidFill>
                  <a:schemeClr val="accent1"/>
                </a:solidFill>
                <a:latin typeface="华文新魏" pitchFamily="2" charset="-122"/>
                <a:ea typeface="华文新魏" pitchFamily="2" charset="-122"/>
                <a:hlinkClick r:id="rId8" action="ppaction://hlinksldjump"/>
              </a:rPr>
              <a:t>2.3 </a:t>
            </a:r>
            <a:r>
              <a:rPr lang="zh-CN" altLang="en-US" sz="2800" dirty="0" smtClean="0">
                <a:solidFill>
                  <a:schemeClr val="accent1"/>
                </a:solidFill>
                <a:latin typeface="华文新魏" pitchFamily="2" charset="-122"/>
                <a:ea typeface="华文新魏" pitchFamily="2" charset="-122"/>
                <a:hlinkClick r:id="rId8" action="ppaction://hlinksldjump"/>
              </a:rPr>
              <a:t>常用</a:t>
            </a:r>
            <a:r>
              <a:rPr lang="zh-CN" altLang="en-US" sz="2800" dirty="0" smtClean="0">
                <a:solidFill>
                  <a:schemeClr val="accent1"/>
                </a:solidFill>
                <a:latin typeface="华文新魏" pitchFamily="2" charset="-122"/>
                <a:ea typeface="华文新魏" pitchFamily="2" charset="-122"/>
                <a:hlinkClick r:id="rId8" action="ppaction://hlinksldjump"/>
              </a:rPr>
              <a:t>伪指令</a:t>
            </a:r>
            <a:endParaRPr lang="en-US" altLang="zh-CN" sz="2800" dirty="0" smtClean="0">
              <a:solidFill>
                <a:schemeClr val="accent1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buNone/>
            </a:pP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8" action="ppaction://hlinksldjump"/>
              </a:rPr>
              <a:t>2.3.1 </a:t>
            </a:r>
            <a:r>
              <a:rPr lang="zh-CN" altLang="en-US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8" action="ppaction://hlinksldjump"/>
              </a:rPr>
              <a:t>处理器选择伪指令</a:t>
            </a:r>
            <a:endParaRPr lang="en-US" altLang="zh-CN" sz="2400" b="1" dirty="0" smtClean="0">
              <a:solidFill>
                <a:srgbClr val="6A18A8"/>
              </a:solidFill>
              <a:latin typeface="华文楷体" pitchFamily="2" charset="-122"/>
              <a:ea typeface="华文楷体" pitchFamily="2" charset="-122"/>
            </a:endParaRPr>
          </a:p>
          <a:p>
            <a:pPr lvl="0">
              <a:buNone/>
            </a:pP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9" action="ppaction://hlinksldjump"/>
              </a:rPr>
              <a:t>2.3.2 </a:t>
            </a:r>
            <a:r>
              <a:rPr lang="zh-CN" altLang="en-US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9" action="ppaction://hlinksldjump"/>
              </a:rPr>
              <a:t>段定义及源程序结束伪指令</a:t>
            </a:r>
            <a:endParaRPr lang="en-US" altLang="zh-CN" sz="2400" b="1" dirty="0" smtClean="0">
              <a:solidFill>
                <a:srgbClr val="6A18A8"/>
              </a:solidFill>
              <a:latin typeface="华文楷体" pitchFamily="2" charset="-122"/>
              <a:ea typeface="华文楷体" pitchFamily="2" charset="-122"/>
            </a:endParaRPr>
          </a:p>
          <a:p>
            <a:pPr lvl="0">
              <a:buNone/>
            </a:pP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10" action="ppaction://hlinksldjump"/>
              </a:rPr>
              <a:t>2.3.3 </a:t>
            </a:r>
            <a:r>
              <a:rPr lang="zh-CN" altLang="en-US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10" action="ppaction://hlinksldjump"/>
              </a:rPr>
              <a:t>变量定义与存储空间分配伪指令</a:t>
            </a:r>
            <a:endParaRPr lang="en-US" altLang="zh-CN" sz="2400" b="1" dirty="0" smtClean="0">
              <a:solidFill>
                <a:srgbClr val="6A18A8"/>
              </a:solidFill>
              <a:latin typeface="华文楷体" pitchFamily="2" charset="-122"/>
              <a:ea typeface="华文楷体" pitchFamily="2" charset="-122"/>
            </a:endParaRPr>
          </a:p>
          <a:p>
            <a:pPr lvl="0">
              <a:buNone/>
            </a:pP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11" action="ppaction://hlinksldjump"/>
              </a:rPr>
              <a:t>2.3.4 </a:t>
            </a:r>
            <a:r>
              <a:rPr lang="zh-CN" altLang="en-US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11" action="ppaction://hlinksldjump"/>
              </a:rPr>
              <a:t>替代符定义伪指令</a:t>
            </a:r>
            <a:endParaRPr lang="en-US" altLang="zh-CN" sz="2400" b="1" dirty="0" smtClean="0">
              <a:solidFill>
                <a:srgbClr val="6A18A8"/>
              </a:solidFill>
              <a:latin typeface="华文楷体" pitchFamily="2" charset="-122"/>
              <a:ea typeface="华文楷体" pitchFamily="2" charset="-122"/>
            </a:endParaRPr>
          </a:p>
          <a:p>
            <a:pPr lvl="0">
              <a:buNone/>
            </a:pP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12" action="ppaction://hlinksldjump"/>
              </a:rPr>
              <a:t>2.3.5 </a:t>
            </a:r>
            <a:r>
              <a:rPr lang="zh-CN" altLang="en-US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12" action="ppaction://hlinksldjump"/>
              </a:rPr>
              <a:t>段内偏移地址指针设置伪指令</a:t>
            </a:r>
            <a:endParaRPr lang="en-US" altLang="zh-CN" sz="2400" b="1" dirty="0" smtClean="0">
              <a:solidFill>
                <a:srgbClr val="6A18A8"/>
              </a:solidFill>
              <a:latin typeface="华文楷体" pitchFamily="2" charset="-122"/>
              <a:ea typeface="华文楷体" pitchFamily="2" charset="-122"/>
            </a:endParaRPr>
          </a:p>
          <a:p>
            <a:pPr lvl="0">
              <a:buNone/>
            </a:pP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13" action="ppaction://hlinksldjump"/>
              </a:rPr>
              <a:t>2.3.6 </a:t>
            </a:r>
            <a:r>
              <a:rPr lang="zh-CN" altLang="en-US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13" action="ppaction://hlinksldjump"/>
              </a:rPr>
              <a:t>过程定义与宏定义伪指令</a:t>
            </a:r>
            <a:endParaRPr lang="en-US" altLang="zh-CN" sz="2400" b="1" dirty="0" smtClean="0">
              <a:solidFill>
                <a:srgbClr val="6A18A8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2.3.2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段定义及源程序结束伪指令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6A18A8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1.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段定义伪指令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</a:rPr>
              <a:t>段定义伪指令</a:t>
            </a:r>
            <a:r>
              <a:rPr lang="zh-CN" altLang="zh-CN" sz="2800" b="1" dirty="0" smtClean="0"/>
              <a:t>用于对程序的各个段进行定义，其一般格式如下：</a:t>
            </a:r>
            <a:endParaRPr lang="en-US" altLang="zh-CN" sz="2800" b="1" dirty="0" smtClean="0"/>
          </a:p>
          <a:p>
            <a:endParaRPr lang="en-US" altLang="zh-CN" sz="2400" b="1" dirty="0" smtClean="0"/>
          </a:p>
          <a:p>
            <a:pPr>
              <a:lnSpc>
                <a:spcPts val="32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段名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SEGMENT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[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定位类型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] [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组合类型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] [′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类别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′]</a:t>
            </a:r>
            <a:endParaRPr lang="zh-CN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2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     …… </a:t>
            </a:r>
            <a:r>
              <a:rPr lang="en-US" altLang="zh-CN" sz="2400" b="1" dirty="0" smtClean="0"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;</a:t>
            </a:r>
            <a:r>
              <a:rPr lang="zh-CN" altLang="zh-CN" sz="2400" b="1" dirty="0" smtClean="0">
                <a:latin typeface="+mn-ea"/>
                <a:cs typeface="Times New Roman" pitchFamily="18" charset="0"/>
              </a:rPr>
              <a:t>段的具体内容</a:t>
            </a:r>
          </a:p>
          <a:p>
            <a:pPr>
              <a:lnSpc>
                <a:spcPts val="32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段名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ENDS</a:t>
            </a:r>
          </a:p>
          <a:p>
            <a:pPr>
              <a:lnSpc>
                <a:spcPts val="3200"/>
              </a:lnSpc>
            </a:pP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/>
              <a:t>    </a:t>
            </a:r>
            <a:r>
              <a:rPr lang="zh-CN" altLang="zh-CN" sz="2400" b="1" dirty="0" smtClean="0">
                <a:solidFill>
                  <a:schemeClr val="accent2"/>
                </a:solidFill>
              </a:rPr>
              <a:t>⑴</a:t>
            </a:r>
            <a:r>
              <a:rPr lang="zh-CN" altLang="zh-CN" sz="2400" b="1" dirty="0" smtClean="0"/>
              <a:t> 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定位类型</a:t>
            </a:r>
            <a:r>
              <a:rPr lang="zh-CN" altLang="zh-CN" sz="2400" b="1" dirty="0" smtClean="0"/>
              <a:t>。用来说明对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段首地址</a:t>
            </a:r>
            <a:r>
              <a:rPr lang="zh-CN" altLang="zh-CN" sz="2400" b="1" dirty="0" smtClean="0"/>
              <a:t>的要求。具体有：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PARA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（默认）、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BYTE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WORD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DWORD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PAGE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⑵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组合类型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。在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多模块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程序设计时，用于说明多个模块中的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同名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同类别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的段在连接时的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组合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方法。主要有：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PUBLIC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STACK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COMMON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⑶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′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类别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′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。类别可以是任意一个合法的字符串，且必须置于一对单引号（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′ ′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）之间。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′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类别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′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段组合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中起作用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ASSUME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伪指令语句是与段定义密切相关的一条语句，在源程序中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必不可少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，其语句格式为：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lnSpc>
                <a:spcPct val="150000"/>
              </a:lnSpc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ASSUME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段寄存器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段名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[ ,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段寄存器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: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段名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[ ,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…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] ]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ASSUME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语句</a:t>
            </a:r>
            <a:r>
              <a:rPr lang="zh-CN" altLang="zh-CN" sz="2800" b="1" dirty="0" smtClean="0"/>
              <a:t>用于建立段寄存器与段之间的联系</a:t>
            </a:r>
            <a:r>
              <a:rPr lang="zh-CN" altLang="en-US" sz="2800" b="1" dirty="0" smtClean="0"/>
              <a:t>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2.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源程序结束伪指令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在源程序各段都定义完成后，必须用源程序结束伪指令来结束整个源程序，其格式如下：</a:t>
            </a:r>
            <a:endParaRPr lang="en-US" altLang="zh-CN" sz="2800" b="1" dirty="0" smtClean="0"/>
          </a:p>
          <a:p>
            <a:pPr algn="ctr"/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END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[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指令标号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]</a:t>
            </a:r>
          </a:p>
          <a:p>
            <a:pPr>
              <a:lnSpc>
                <a:spcPts val="3200"/>
              </a:lnSpc>
            </a:pP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/>
              <a:t>    </a:t>
            </a:r>
            <a:r>
              <a:rPr lang="zh-CN" altLang="en-US" sz="2800" b="1" dirty="0" smtClean="0"/>
              <a:t>其中的</a:t>
            </a:r>
            <a:r>
              <a:rPr lang="zh-CN" altLang="zh-CN" sz="2800" b="1" dirty="0" smtClean="0"/>
              <a:t>指令标号为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程序入口</a:t>
            </a:r>
            <a:r>
              <a:rPr lang="zh-CN" altLang="zh-CN" sz="2800" b="1" dirty="0" smtClean="0"/>
              <a:t>指令的标号。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一个包含堆栈段、数据段和代码段的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源程序框架</a:t>
            </a:r>
            <a:r>
              <a:rPr lang="zh-CN" altLang="zh-CN" sz="2800" b="1" dirty="0" smtClean="0"/>
              <a:t>结构如下：</a:t>
            </a:r>
            <a:endParaRPr lang="en-US" altLang="zh-CN" sz="2800" b="1" dirty="0" smtClean="0">
              <a:solidFill>
                <a:prstClr val="black"/>
              </a:solidFill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  SSEG  SEGMENT  STACK</a:t>
            </a:r>
            <a:endParaRPr lang="zh-CN" altLang="zh-CN" sz="20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</a:t>
            </a:r>
            <a:r>
              <a:rPr lang="zh-CN" altLang="zh-CN" sz="2000" b="1" dirty="0" smtClean="0">
                <a:latin typeface="+mn-ea"/>
              </a:rPr>
              <a:t>…</a:t>
            </a:r>
          </a:p>
          <a:p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  SSEG  ENDS</a:t>
            </a:r>
          </a:p>
          <a:p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  DSEG  SEGMENT</a:t>
            </a:r>
            <a:endParaRPr lang="zh-CN" altLang="zh-CN" sz="2000" b="1" dirty="0" smtClean="0">
              <a:solidFill>
                <a:schemeClr val="accent4">
                  <a:lumMod val="75000"/>
                </a:schemeClr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</a:t>
            </a:r>
            <a:r>
              <a:rPr lang="zh-CN" altLang="zh-CN" sz="2000" b="1" dirty="0" smtClean="0">
                <a:latin typeface="+mn-ea"/>
              </a:rPr>
              <a:t>…</a:t>
            </a:r>
          </a:p>
          <a:p>
            <a:r>
              <a:rPr lang="en-US" altLang="zh-CN" sz="2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  DSEG  ENDS</a:t>
            </a:r>
            <a:endParaRPr lang="zh-CN" altLang="zh-CN" sz="2000" b="1" dirty="0" smtClean="0">
              <a:solidFill>
                <a:schemeClr val="accent4">
                  <a:lumMod val="75000"/>
                </a:schemeClr>
              </a:solidFill>
              <a:latin typeface="+mn-ea"/>
            </a:endParaRPr>
          </a:p>
          <a:p>
            <a:endParaRPr lang="en-US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  CSEG  SEGMENT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solidFill>
                  <a:srgbClr val="00B0F0"/>
                </a:solidFill>
                <a:latin typeface="+mn-ea"/>
              </a:rPr>
              <a:t>  ASSUME  CS:CSEG,DS:DSEG,SS:SSEG</a:t>
            </a:r>
            <a:endParaRPr lang="zh-CN" altLang="zh-CN" sz="2000" b="1" dirty="0" smtClean="0">
              <a:solidFill>
                <a:srgbClr val="00B0F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FF3399"/>
                </a:solidFill>
                <a:latin typeface="+mn-ea"/>
              </a:rPr>
              <a:t>START:</a:t>
            </a:r>
            <a:r>
              <a:rPr lang="en-US" altLang="zh-CN" sz="2000" b="1" dirty="0" smtClean="0">
                <a:latin typeface="+mn-ea"/>
              </a:rPr>
              <a:t> MOV  AX,DSEG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MOV  DS,AX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</a:t>
            </a:r>
            <a:r>
              <a:rPr lang="zh-CN" altLang="zh-CN" sz="2000" b="1" dirty="0" smtClean="0">
                <a:latin typeface="+mn-ea"/>
              </a:rPr>
              <a:t>…</a:t>
            </a:r>
          </a:p>
          <a:p>
            <a:r>
              <a:rPr lang="en-US" altLang="zh-CN" sz="2000" b="1" dirty="0" smtClean="0">
                <a:latin typeface="+mn-ea"/>
              </a:rPr>
              <a:t>         MOV  AH, 4CH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INT  21H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  CSEG  ENDS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solidFill>
                  <a:srgbClr val="9900FF"/>
                </a:solidFill>
                <a:latin typeface="+mn-ea"/>
              </a:rPr>
              <a:t>  END  </a:t>
            </a:r>
            <a:r>
              <a:rPr lang="en-US" altLang="zh-CN" sz="2000" b="1" dirty="0" smtClean="0">
                <a:solidFill>
                  <a:srgbClr val="FF3399"/>
                </a:solidFill>
                <a:latin typeface="+mn-ea"/>
              </a:rPr>
              <a:t>START</a:t>
            </a:r>
            <a:endParaRPr lang="zh-CN" altLang="zh-CN" sz="2000" b="1" dirty="0" smtClean="0">
              <a:solidFill>
                <a:srgbClr val="FF3399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2.3.3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变量定义与存储空间分配伪指令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6A18A8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这类伪指令主要用在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堆栈段</a:t>
            </a:r>
            <a:r>
              <a:rPr lang="zh-CN" altLang="zh-CN" sz="2800" b="1" dirty="0" smtClean="0"/>
              <a:t>和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数据段</a:t>
            </a:r>
            <a:r>
              <a:rPr lang="zh-CN" altLang="zh-CN" sz="2800" b="1" dirty="0" smtClean="0"/>
              <a:t>中。其伪指令格式如下：</a:t>
            </a:r>
            <a:endParaRPr lang="en-US" altLang="zh-CN" sz="2800" b="1" dirty="0" smtClean="0"/>
          </a:p>
          <a:p>
            <a:pPr>
              <a:lnSpc>
                <a:spcPts val="3200"/>
              </a:lnSpc>
            </a:pP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200"/>
              </a:lnSpc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  [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变量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名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]  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类型定义操作符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数据项或表达式列表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类型定义操作符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有以下几种：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DB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——定义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字节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类型。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DW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——定义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字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类型。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DD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——定义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双字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类型。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DQ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——定义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四字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类型。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DT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——定义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十字节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类型。</a:t>
            </a:r>
          </a:p>
          <a:p>
            <a:pPr>
              <a:lnSpc>
                <a:spcPts val="3200"/>
              </a:lnSpc>
            </a:pPr>
            <a:endParaRPr lang="zh-CN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200"/>
              </a:lnSpc>
            </a:pPr>
            <a:endParaRPr lang="en-US" altLang="zh-CN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29600" cy="51278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indent="-27432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【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2.1】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分析以下数据段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000" b="1" dirty="0" smtClean="0">
                <a:latin typeface="+mn-ea"/>
              </a:rPr>
              <a:t>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DSEG  SEGMENT</a:t>
            </a:r>
            <a:endParaRPr lang="zh-CN" altLang="zh-CN" sz="20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VAR1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DB</a:t>
            </a:r>
            <a:r>
              <a:rPr lang="en-US" altLang="zh-CN" sz="2000" b="1" dirty="0" smtClean="0">
                <a:latin typeface="+mn-ea"/>
              </a:rPr>
              <a:t>  46H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VAR2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DW</a:t>
            </a:r>
            <a:r>
              <a:rPr lang="en-US" altLang="zh-CN" sz="2000" b="1" dirty="0" smtClean="0">
                <a:latin typeface="+mn-ea"/>
              </a:rPr>
              <a:t>  2A05H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VAR3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DB</a:t>
            </a:r>
            <a:r>
              <a:rPr lang="en-US" altLang="zh-CN" sz="2000" b="1" dirty="0" smtClean="0">
                <a:latin typeface="+mn-ea"/>
              </a:rPr>
              <a:t>  26*3,-53,00101001B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VAR4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DW</a:t>
            </a:r>
            <a:r>
              <a:rPr lang="en-US" altLang="zh-CN" sz="2000" b="1" dirty="0" smtClean="0">
                <a:latin typeface="+mn-ea"/>
              </a:rPr>
              <a:t>  12H,0A186H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DSEG  ENDS</a:t>
            </a:r>
            <a:endParaRPr lang="zh-CN" altLang="zh-CN" sz="2000" b="1" dirty="0" smtClean="0">
              <a:solidFill>
                <a:srgbClr val="0000FF"/>
              </a:solidFill>
              <a:latin typeface="+mn-ea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2843807" y="3212976"/>
          <a:ext cx="5982415" cy="3645024"/>
        </p:xfrm>
        <a:graphic>
          <a:graphicData uri="http://schemas.openxmlformats.org/presentationml/2006/ole">
            <p:oleObj spid="_x0000_s1025" name="Visio" r:id="rId3" imgW="4777532" imgH="2928123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29600" cy="51278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indent="-27432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【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2.2】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字符变量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及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字符串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也是程序设计中常用的数据。试分析以下字符变量及字符串定义语句。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endParaRPr lang="en-US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CHAR1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DB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′</a:t>
            </a:r>
            <a:r>
              <a:rPr lang="en-US" altLang="zh-CN" sz="2000" b="1" dirty="0" smtClean="0">
                <a:latin typeface="+mn-ea"/>
              </a:rPr>
              <a:t>B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′</a:t>
            </a:r>
            <a:endParaRPr lang="zh-CN" altLang="zh-CN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000" b="1" dirty="0" smtClean="0">
                <a:latin typeface="+mn-ea"/>
              </a:rPr>
              <a:t>    CHAR2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DB</a:t>
            </a:r>
            <a:r>
              <a:rPr lang="en-US" altLang="zh-CN" sz="2000" b="1" dirty="0" smtClean="0">
                <a:latin typeface="+mn-ea"/>
              </a:rPr>
              <a:t>  52H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STR1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DB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′</a:t>
            </a:r>
            <a:r>
              <a:rPr lang="en-US" altLang="zh-CN" sz="2000" b="1" dirty="0" smtClean="0">
                <a:latin typeface="+mn-ea"/>
              </a:rPr>
              <a:t>C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′</a:t>
            </a:r>
            <a:r>
              <a:rPr lang="en-US" altLang="zh-CN" sz="2000" b="1" dirty="0" smtClean="0">
                <a:latin typeface="+mn-ea"/>
              </a:rPr>
              <a:t>, 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′</a:t>
            </a:r>
            <a:r>
              <a:rPr lang="en-US" altLang="zh-CN" sz="2000" b="1" dirty="0" smtClean="0">
                <a:latin typeface="+mn-ea"/>
              </a:rPr>
              <a:t>o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′</a:t>
            </a:r>
            <a:r>
              <a:rPr lang="en-US" altLang="zh-CN" sz="2000" b="1" dirty="0" smtClean="0">
                <a:latin typeface="+mn-ea"/>
              </a:rPr>
              <a:t>, 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′</a:t>
            </a:r>
            <a:r>
              <a:rPr lang="en-US" altLang="zh-CN" sz="2000" b="1" dirty="0" smtClean="0">
                <a:latin typeface="+mn-ea"/>
              </a:rPr>
              <a:t>m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′</a:t>
            </a:r>
            <a:r>
              <a:rPr lang="en-US" altLang="zh-CN" sz="2000" b="1" dirty="0" smtClean="0">
                <a:latin typeface="+mn-ea"/>
              </a:rPr>
              <a:t>, 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′</a:t>
            </a:r>
            <a:r>
              <a:rPr lang="en-US" altLang="zh-CN" sz="2000" b="1" dirty="0" smtClean="0">
                <a:latin typeface="+mn-ea"/>
              </a:rPr>
              <a:t>p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′</a:t>
            </a:r>
            <a:r>
              <a:rPr lang="en-US" altLang="zh-CN" sz="2000" b="1" dirty="0" smtClean="0">
                <a:latin typeface="+mn-ea"/>
              </a:rPr>
              <a:t>, 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′</a:t>
            </a:r>
            <a:r>
              <a:rPr lang="en-US" altLang="zh-CN" sz="2000" b="1" dirty="0" smtClean="0">
                <a:latin typeface="+mn-ea"/>
              </a:rPr>
              <a:t>u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′</a:t>
            </a:r>
            <a:r>
              <a:rPr lang="en-US" altLang="zh-CN" sz="2000" b="1" dirty="0" smtClean="0">
                <a:latin typeface="+mn-ea"/>
              </a:rPr>
              <a:t>, 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′</a:t>
            </a:r>
            <a:r>
              <a:rPr lang="en-US" altLang="zh-CN" sz="2000" b="1" dirty="0" smtClean="0">
                <a:latin typeface="+mn-ea"/>
              </a:rPr>
              <a:t>t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′</a:t>
            </a:r>
            <a:r>
              <a:rPr lang="en-US" altLang="zh-CN" sz="2000" b="1" dirty="0" smtClean="0">
                <a:latin typeface="+mn-ea"/>
              </a:rPr>
              <a:t>, 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′</a:t>
            </a:r>
            <a:r>
              <a:rPr lang="en-US" altLang="zh-CN" sz="2000" b="1" dirty="0" smtClean="0">
                <a:latin typeface="+mn-ea"/>
              </a:rPr>
              <a:t>e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′</a:t>
            </a:r>
            <a:r>
              <a:rPr lang="en-US" altLang="zh-CN" sz="2000" b="1" dirty="0" smtClean="0">
                <a:latin typeface="+mn-ea"/>
              </a:rPr>
              <a:t>, 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′</a:t>
            </a:r>
            <a:r>
              <a:rPr lang="en-US" altLang="zh-CN" sz="2000" b="1" dirty="0" smtClean="0">
                <a:latin typeface="+mn-ea"/>
              </a:rPr>
              <a:t>r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′</a:t>
            </a:r>
            <a:endParaRPr lang="zh-CN" altLang="zh-CN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000" b="1" dirty="0" smtClean="0">
                <a:latin typeface="+mn-ea"/>
              </a:rPr>
              <a:t>    STR2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DB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′</a:t>
            </a:r>
            <a:r>
              <a:rPr lang="en-US" altLang="zh-CN" sz="2000" b="1" dirty="0" smtClean="0">
                <a:latin typeface="+mn-ea"/>
              </a:rPr>
              <a:t>program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′</a:t>
            </a:r>
          </a:p>
          <a:p>
            <a:endParaRPr lang="en-US" altLang="zh-CN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sz="2400" b="1" dirty="0" smtClean="0"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注意：</a:t>
            </a:r>
            <a:r>
              <a:rPr lang="zh-CN" altLang="zh-CN" sz="2400" b="1" dirty="0" smtClean="0">
                <a:latin typeface="隶书" pitchFamily="49" charset="-122"/>
                <a:ea typeface="隶书" pitchFamily="49" charset="-122"/>
              </a:rPr>
              <a:t>字符在计算机中以</a:t>
            </a:r>
            <a:r>
              <a:rPr lang="en-US" alt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ASCII</a:t>
            </a:r>
            <a:r>
              <a:rPr lang="zh-CN" alt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码</a:t>
            </a:r>
            <a:r>
              <a:rPr lang="zh-CN" altLang="zh-CN" sz="2400" b="1" dirty="0" smtClean="0">
                <a:latin typeface="隶书" pitchFamily="49" charset="-122"/>
                <a:ea typeface="隶书" pitchFamily="49" charset="-122"/>
              </a:rPr>
              <a:t>表示，一个字符的</a:t>
            </a:r>
            <a:r>
              <a:rPr lang="en-US" altLang="zh-CN" sz="2400" b="1" dirty="0" smtClean="0">
                <a:latin typeface="隶书" pitchFamily="49" charset="-122"/>
                <a:ea typeface="隶书" pitchFamily="49" charset="-122"/>
              </a:rPr>
              <a:t>ASCII </a:t>
            </a:r>
          </a:p>
          <a:p>
            <a:r>
              <a:rPr lang="en-US" altLang="zh-CN" sz="2400" b="1" dirty="0" smtClean="0"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隶书" pitchFamily="49" charset="-122"/>
                <a:ea typeface="隶书" pitchFamily="49" charset="-122"/>
              </a:rPr>
              <a:t>码占用主存的</a:t>
            </a:r>
            <a:r>
              <a:rPr lang="zh-CN" alt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一个字节</a:t>
            </a:r>
            <a:r>
              <a:rPr lang="zh-CN" altLang="en-US" sz="2400" b="1" dirty="0" smtClean="0">
                <a:latin typeface="隶书" pitchFamily="49" charset="-122"/>
                <a:ea typeface="隶书" pitchFamily="49" charset="-122"/>
              </a:rPr>
              <a:t>。</a:t>
            </a:r>
            <a:r>
              <a:rPr lang="zh-CN" altLang="zh-CN" sz="2400" b="1" dirty="0" smtClean="0">
                <a:latin typeface="隶书" pitchFamily="49" charset="-122"/>
                <a:ea typeface="隶书" pitchFamily="49" charset="-122"/>
              </a:rPr>
              <a:t>无论是单字符变量，还是字符串，</a:t>
            </a:r>
            <a:endParaRPr lang="en-US" altLang="zh-CN" sz="2400" b="1" dirty="0" smtClean="0">
              <a:latin typeface="隶书" pitchFamily="49" charset="-122"/>
              <a:ea typeface="隶书" pitchFamily="49" charset="-122"/>
            </a:endParaRPr>
          </a:p>
          <a:p>
            <a:r>
              <a:rPr lang="en-US" altLang="zh-CN" sz="2400" b="1" dirty="0" smtClean="0">
                <a:latin typeface="Times New Roman" pitchFamily="18" charset="0"/>
                <a:ea typeface="隶书" pitchFamily="49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隶书" pitchFamily="49" charset="-122"/>
                <a:ea typeface="隶书" pitchFamily="49" charset="-122"/>
              </a:rPr>
              <a:t>都</a:t>
            </a:r>
            <a:r>
              <a:rPr lang="zh-CN" alt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必须按字节类型定义</a:t>
            </a:r>
            <a:r>
              <a:rPr lang="zh-CN" altLang="zh-CN" sz="2400" b="1" dirty="0" smtClean="0">
                <a:latin typeface="隶书" pitchFamily="49" charset="-122"/>
                <a:ea typeface="隶书" pitchFamily="49" charset="-122"/>
              </a:rPr>
              <a:t>。</a:t>
            </a:r>
            <a:endParaRPr lang="zh-CN" altLang="zh-CN" sz="2400" b="1" dirty="0" smtClean="0">
              <a:latin typeface="隶书" pitchFamily="49" charset="-122"/>
              <a:ea typeface="隶书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汇编语言中规定用问号（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）来为变量或数组元素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分配存储空间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【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2.3】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下列语句为变量及数组分配存储空间。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VAR5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DB</a:t>
            </a:r>
            <a:r>
              <a:rPr lang="en-US" altLang="zh-CN" sz="2000" b="1" dirty="0" smtClean="0">
                <a:latin typeface="+mn-ea"/>
              </a:rPr>
              <a:t>  ?  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VAR6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DW</a:t>
            </a:r>
            <a:r>
              <a:rPr lang="en-US" altLang="zh-CN" sz="2000" b="1" dirty="0" smtClean="0">
                <a:latin typeface="+mn-ea"/>
              </a:rPr>
              <a:t>  ?,?,?,?,?,?,?,?,?,? 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VAR7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DB</a:t>
            </a:r>
            <a:r>
              <a:rPr lang="en-US" altLang="zh-CN" sz="2000" b="1" dirty="0" smtClean="0">
                <a:latin typeface="+mn-ea"/>
              </a:rPr>
              <a:t>  50,?,35H,?,?  </a:t>
            </a:r>
            <a:endParaRPr lang="zh-CN" altLang="zh-CN" sz="2000" b="1" dirty="0" smtClean="0">
              <a:latin typeface="+mn-ea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400" b="1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当数组元素较多，且元素值按一定的规律重复时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，可使用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重复操作符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DUP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ctr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4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marL="514350" lvl="0" indent="-514350" algn="ctr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重复次数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DUP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(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数据项或表达式列表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)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29600" cy="51278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indent="-27432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【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2.4】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采用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DUP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操作符的数组定义。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endParaRPr lang="en-US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ARR1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DB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100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DUP</a:t>
            </a:r>
            <a:r>
              <a:rPr lang="en-US" altLang="zh-CN" sz="2000" b="1" dirty="0" smtClean="0">
                <a:latin typeface="+mn-ea"/>
              </a:rPr>
              <a:t>(?)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ARR2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DW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50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DUP</a:t>
            </a:r>
            <a:r>
              <a:rPr lang="en-US" altLang="zh-CN" sz="2000" b="1" dirty="0" smtClean="0">
                <a:latin typeface="+mn-ea"/>
              </a:rPr>
              <a:t>(0)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ARR3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DB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5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DUP</a:t>
            </a:r>
            <a:r>
              <a:rPr lang="en-US" altLang="zh-CN" sz="2000" b="1" dirty="0" smtClean="0">
                <a:latin typeface="+mn-ea"/>
              </a:rPr>
              <a:t>(12H,86H)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ARR4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DB</a:t>
            </a:r>
            <a:r>
              <a:rPr lang="en-US" altLang="zh-CN" sz="2000" b="1" dirty="0" smtClean="0">
                <a:latin typeface="+mn-ea"/>
              </a:rPr>
              <a:t>  65H,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3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DUP</a:t>
            </a:r>
            <a:r>
              <a:rPr lang="en-US" altLang="zh-CN" sz="2000" b="1" dirty="0" smtClean="0">
                <a:latin typeface="+mn-ea"/>
              </a:rPr>
              <a:t>(4AH,05H),30H</a:t>
            </a:r>
            <a:endParaRPr lang="zh-CN" altLang="zh-CN" sz="2000" b="1" dirty="0" smtClean="0">
              <a:latin typeface="+mn-ea"/>
            </a:endParaRPr>
          </a:p>
        </p:txBody>
      </p:sp>
      <p:sp>
        <p:nvSpPr>
          <p:cNvPr id="3789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37889" name="Object 1"/>
          <p:cNvGraphicFramePr>
            <a:graphicFrameLocks noChangeAspect="1"/>
          </p:cNvGraphicFramePr>
          <p:nvPr/>
        </p:nvGraphicFramePr>
        <p:xfrm>
          <a:off x="1547664" y="3284984"/>
          <a:ext cx="6103165" cy="3456384"/>
        </p:xfrm>
        <a:graphic>
          <a:graphicData uri="http://schemas.openxmlformats.org/presentationml/2006/ole">
            <p:oleObj spid="_x0000_s37889" name="Visio" r:id="rId3" imgW="4867796" imgH="274790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29600" cy="51278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indent="-27432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【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2.5】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定义一个大小为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32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个字的堆栈。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解：该堆栈段定义如下</a:t>
            </a:r>
          </a:p>
          <a:p>
            <a:endParaRPr lang="en-US" altLang="zh-CN" sz="2000" dirty="0" smtClean="0"/>
          </a:p>
          <a:p>
            <a:r>
              <a:rPr lang="en-US" altLang="zh-CN" sz="2000" b="1" dirty="0" smtClean="0">
                <a:latin typeface="+mn-ea"/>
              </a:rPr>
              <a:t>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SSEG  SEGMENT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STACK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DW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32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DUP(?)  </a:t>
            </a:r>
            <a:r>
              <a:rPr lang="en-US" altLang="zh-CN" sz="2000" b="1" dirty="0" smtClean="0">
                <a:latin typeface="+mn-ea"/>
              </a:rPr>
              <a:t>;为堆栈分配32</a:t>
            </a:r>
            <a:r>
              <a:rPr lang="zh-CN" altLang="zh-CN" sz="2000" b="1" dirty="0" smtClean="0">
                <a:latin typeface="+mn-ea"/>
              </a:rPr>
              <a:t>个字的存储空间</a:t>
            </a:r>
          </a:p>
          <a:p>
            <a:r>
              <a:rPr lang="en-US" altLang="zh-CN" sz="2000" b="1" dirty="0" smtClean="0">
                <a:latin typeface="+mn-ea"/>
              </a:rPr>
              <a:t>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SSEG  ENDS</a:t>
            </a:r>
            <a:endParaRPr lang="zh-CN" altLang="zh-CN" sz="2000" b="1" dirty="0" smtClean="0">
              <a:solidFill>
                <a:srgbClr val="0000FF"/>
              </a:solidFill>
              <a:latin typeface="+mn-ea"/>
            </a:endParaRPr>
          </a:p>
          <a:p>
            <a:endParaRPr lang="en-US" altLang="zh-CN" sz="2000" b="1" dirty="0" smtClean="0">
              <a:latin typeface="+mn-ea"/>
            </a:endParaRPr>
          </a:p>
          <a:p>
            <a:r>
              <a:rPr lang="zh-CN" altLang="en-US" sz="2400" b="1" dirty="0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注意：</a:t>
            </a:r>
            <a:r>
              <a:rPr lang="en-US" altLang="zh-CN" sz="2400" b="1" dirty="0" smtClean="0">
                <a:latin typeface="隶书" pitchFamily="49" charset="-122"/>
                <a:ea typeface="隶书" pitchFamily="49" charset="-122"/>
              </a:rPr>
              <a:t>8086</a:t>
            </a:r>
            <a:r>
              <a:rPr lang="zh-CN" altLang="zh-CN" sz="2400" b="1" dirty="0" smtClean="0">
                <a:latin typeface="隶书" pitchFamily="49" charset="-122"/>
                <a:ea typeface="隶书" pitchFamily="49" charset="-122"/>
              </a:rPr>
              <a:t>系统规定，数据进、出栈操作均按</a:t>
            </a:r>
            <a:r>
              <a:rPr lang="zh-CN" alt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字</a:t>
            </a:r>
            <a:r>
              <a:rPr lang="zh-CN" altLang="zh-CN" sz="2400" b="1" dirty="0" smtClean="0">
                <a:latin typeface="隶书" pitchFamily="49" charset="-122"/>
                <a:ea typeface="隶书" pitchFamily="49" charset="-122"/>
              </a:rPr>
              <a:t>进行，</a:t>
            </a:r>
            <a:r>
              <a:rPr lang="en-US" altLang="zh-CN" sz="2400" b="1" dirty="0" smtClean="0">
                <a:latin typeface="隶书" pitchFamily="49" charset="-122"/>
                <a:ea typeface="隶书" pitchFamily="49" charset="-122"/>
              </a:rPr>
              <a:t> </a:t>
            </a:r>
          </a:p>
          <a:p>
            <a:r>
              <a:rPr lang="en-US" altLang="zh-CN" sz="2400" b="1" dirty="0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zh-CN" sz="2400" b="1" dirty="0" smtClean="0">
                <a:latin typeface="隶书" pitchFamily="49" charset="-122"/>
                <a:ea typeface="隶书" pitchFamily="49" charset="-122"/>
              </a:rPr>
              <a:t>因此，通常按</a:t>
            </a:r>
            <a:r>
              <a:rPr lang="zh-CN" alt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字类型</a:t>
            </a:r>
            <a:r>
              <a:rPr lang="zh-CN" altLang="zh-CN" sz="2400" b="1" dirty="0" smtClean="0"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2400" b="1" dirty="0" smtClean="0">
                <a:latin typeface="隶书" pitchFamily="49" charset="-122"/>
                <a:ea typeface="隶书" pitchFamily="49" charset="-122"/>
              </a:rPr>
              <a:t>DW</a:t>
            </a:r>
            <a:r>
              <a:rPr lang="zh-CN" altLang="zh-CN" sz="2400" b="1" dirty="0" smtClean="0">
                <a:latin typeface="隶书" pitchFamily="49" charset="-122"/>
                <a:ea typeface="隶书" pitchFamily="49" charset="-122"/>
              </a:rPr>
              <a:t>）定义堆栈空间</a:t>
            </a:r>
            <a:r>
              <a:rPr lang="zh-CN" altLang="en-US" sz="2400" b="1" dirty="0" smtClean="0">
                <a:latin typeface="隶书" pitchFamily="49" charset="-122"/>
                <a:ea typeface="隶书" pitchFamily="49" charset="-122"/>
              </a:rPr>
              <a:t>。</a:t>
            </a:r>
            <a:endParaRPr lang="zh-CN" altLang="zh-CN" sz="2400" b="1" dirty="0" smtClean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solidFill>
                  <a:schemeClr val="accent1"/>
                </a:solidFill>
                <a:latin typeface="华文琥珀" pitchFamily="2" charset="-122"/>
                <a:ea typeface="华文琥珀" pitchFamily="2" charset="-122"/>
              </a:rPr>
              <a:t>2.1 </a:t>
            </a:r>
            <a:r>
              <a:rPr lang="zh-CN" altLang="en-US" sz="2800" dirty="0" smtClean="0">
                <a:solidFill>
                  <a:schemeClr val="accent1"/>
                </a:solidFill>
                <a:latin typeface="华文琥珀" pitchFamily="2" charset="-122"/>
                <a:ea typeface="华文琥珀" pitchFamily="2" charset="-122"/>
              </a:rPr>
              <a:t>源程序</a:t>
            </a:r>
            <a:r>
              <a:rPr lang="zh-CN" altLang="zh-CN" sz="2800" dirty="0" smtClean="0">
                <a:solidFill>
                  <a:schemeClr val="accent1"/>
                </a:solidFill>
                <a:latin typeface="华文琥珀" pitchFamily="2" charset="-122"/>
                <a:ea typeface="华文琥珀" pitchFamily="2" charset="-122"/>
              </a:rPr>
              <a:t>的</a:t>
            </a:r>
            <a:r>
              <a:rPr lang="zh-CN" altLang="en-US" sz="2800" dirty="0" smtClean="0">
                <a:solidFill>
                  <a:schemeClr val="accent1"/>
                </a:solidFill>
                <a:latin typeface="华文琥珀" pitchFamily="2" charset="-122"/>
                <a:ea typeface="华文琥珀" pitchFamily="2" charset="-122"/>
              </a:rPr>
              <a:t>分段结构</a:t>
            </a:r>
            <a:endParaRPr lang="zh-CN" altLang="en-US" sz="2800" dirty="0">
              <a:solidFill>
                <a:schemeClr val="accent1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67808"/>
          </a:xfrm>
        </p:spPr>
        <p:txBody>
          <a:bodyPr>
            <a:normAutofit/>
          </a:bodyPr>
          <a:lstStyle/>
          <a:p>
            <a:pPr>
              <a:buClr>
                <a:srgbClr val="C87608"/>
              </a:buClr>
              <a:buFont typeface="Wingdings" pitchFamily="2" charset="2"/>
              <a:buChar char="u"/>
            </a:pPr>
            <a:r>
              <a:rPr lang="zh-CN" altLang="zh-CN" sz="2800" b="1" dirty="0" smtClean="0"/>
              <a:t>汇编语言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源程序</a:t>
            </a:r>
            <a:r>
              <a:rPr lang="zh-CN" altLang="zh-CN" sz="2800" b="1" dirty="0" smtClean="0"/>
              <a:t>，是指用汇编语言的语句按汇编语言的语法结构编写而成的程序。</a:t>
            </a:r>
            <a:endParaRPr lang="en-US" altLang="zh-CN" sz="2800" b="1" dirty="0" smtClean="0"/>
          </a:p>
          <a:p>
            <a:pPr>
              <a:buClr>
                <a:srgbClr val="C87608"/>
              </a:buClr>
              <a:buFont typeface="Wingdings" pitchFamily="2" charset="2"/>
              <a:buChar char="u"/>
            </a:pPr>
            <a:r>
              <a:rPr lang="zh-CN" altLang="zh-CN" sz="2800" b="1" dirty="0" smtClean="0"/>
              <a:t>汇编语言源程序采用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分段结构</a:t>
            </a:r>
            <a:r>
              <a:rPr lang="zh-CN" altLang="zh-CN" sz="2800" b="1" dirty="0" smtClean="0"/>
              <a:t>，将程序中的指令代码、数据变量、堆栈等分别定义在不同的主存段中。</a:t>
            </a:r>
            <a:endParaRPr lang="en-US" altLang="zh-CN" sz="2800" b="1" dirty="0" smtClean="0"/>
          </a:p>
          <a:p>
            <a:pPr>
              <a:buClr>
                <a:srgbClr val="C87608"/>
              </a:buClr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典型地，一个源程序包含三个段：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代码段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数据段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堆栈段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，其段地址分别存于段寄存器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中。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C87608"/>
              </a:buClr>
              <a:buFont typeface="Wingdings" pitchFamily="2" charset="2"/>
              <a:buChar char="u"/>
            </a:pPr>
            <a:r>
              <a:rPr lang="zh-CN" altLang="zh-CN" sz="2800" b="1" dirty="0" smtClean="0"/>
              <a:t>一个源程序可包含的段数</a:t>
            </a:r>
            <a:r>
              <a:rPr lang="zh-CN" altLang="en-US" sz="2800" b="1" dirty="0" smtClean="0"/>
              <a:t>不</a:t>
            </a:r>
            <a:r>
              <a:rPr lang="zh-CN" altLang="zh-CN" sz="2800" b="1" dirty="0" smtClean="0"/>
              <a:t>受限制。</a:t>
            </a:r>
            <a:r>
              <a:rPr lang="zh-CN" altLang="en-US" sz="2800" b="1" dirty="0" smtClean="0"/>
              <a:t>但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最多只能同时操作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个段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一些属性运算符可以与变量或标号组成特殊的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属性表达式</a:t>
            </a:r>
            <a:r>
              <a:rPr lang="zh-CN" altLang="zh-CN" sz="2800" b="1" dirty="0" smtClean="0"/>
              <a:t>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1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OFFSET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运算符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OFFSET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用于取变量或标号的段内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偏移地址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，其使用方式为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ctr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OFFSET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变量或标号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2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SEG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运算符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SEG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运算符用于取变量或标号的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段地址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，其使用方式为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ctr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SEG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变量或标号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3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PTR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运算符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PTR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运算符用于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重新指定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变量、标号或地址表达式的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访问类型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，其使用方式为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ctr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4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marL="514350" lvl="0" indent="-514350" algn="ctr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新类型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PTR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变量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标号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/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地址表达式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 marL="514350" lvl="0" indent="-514350" algn="ctr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400" b="1" dirty="0" smtClean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可重新指定的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新类型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有：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BYTE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——字节类型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WORD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——字类型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DWORD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——双字类型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NEAR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——近类型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FAR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——远类型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【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2.6】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在例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2.1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的基础上，分析几个属性表达式：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solidFill>
                  <a:schemeClr val="accent2"/>
                </a:solidFill>
                <a:latin typeface="+mn-ea"/>
              </a:rPr>
              <a:t>    </a:t>
            </a:r>
            <a:r>
              <a:rPr lang="zh-CN" altLang="zh-CN" sz="2000" b="1" dirty="0" smtClean="0">
                <a:solidFill>
                  <a:schemeClr val="accent2"/>
                </a:solidFill>
                <a:latin typeface="+mn-ea"/>
              </a:rPr>
              <a:t>⑴</a:t>
            </a:r>
            <a:r>
              <a:rPr lang="en-US" altLang="zh-CN" sz="2000" b="1" dirty="0" smtClean="0">
                <a:latin typeface="+mn-ea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OFFSET</a:t>
            </a:r>
            <a:r>
              <a:rPr lang="en-US" altLang="zh-CN" sz="2000" b="1" dirty="0" smtClean="0">
                <a:latin typeface="+mn-ea"/>
              </a:rPr>
              <a:t>  VAR1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solidFill>
                  <a:schemeClr val="accent2"/>
                </a:solidFill>
                <a:latin typeface="+mn-ea"/>
              </a:rPr>
              <a:t>    </a:t>
            </a:r>
            <a:r>
              <a:rPr lang="zh-CN" altLang="zh-CN" sz="2000" b="1" dirty="0" smtClean="0">
                <a:solidFill>
                  <a:schemeClr val="accent2"/>
                </a:solidFill>
                <a:latin typeface="+mn-ea"/>
              </a:rPr>
              <a:t>⑵</a:t>
            </a:r>
            <a:r>
              <a:rPr lang="zh-CN" altLang="zh-CN" sz="2000" b="1" dirty="0" smtClean="0">
                <a:latin typeface="+mn-ea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OFFSET</a:t>
            </a:r>
            <a:r>
              <a:rPr lang="en-US" altLang="zh-CN" sz="2000" b="1" dirty="0" smtClean="0">
                <a:latin typeface="+mn-ea"/>
              </a:rPr>
              <a:t>  VAR2+1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solidFill>
                  <a:schemeClr val="accent2"/>
                </a:solidFill>
                <a:latin typeface="+mn-ea"/>
              </a:rPr>
              <a:t>    </a:t>
            </a:r>
            <a:r>
              <a:rPr lang="zh-CN" altLang="zh-CN" sz="2000" b="1" dirty="0" smtClean="0">
                <a:solidFill>
                  <a:schemeClr val="accent2"/>
                </a:solidFill>
                <a:latin typeface="+mn-ea"/>
              </a:rPr>
              <a:t>⑶</a:t>
            </a:r>
            <a:r>
              <a:rPr lang="zh-CN" altLang="zh-CN" sz="2000" b="1" dirty="0" smtClean="0">
                <a:latin typeface="+mn-ea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SEG</a:t>
            </a:r>
            <a:r>
              <a:rPr lang="en-US" altLang="zh-CN" sz="2000" b="1" dirty="0" smtClean="0">
                <a:latin typeface="+mn-ea"/>
              </a:rPr>
              <a:t>  VAR3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solidFill>
                  <a:schemeClr val="accent2"/>
                </a:solidFill>
                <a:latin typeface="+mn-ea"/>
              </a:rPr>
              <a:t>    </a:t>
            </a:r>
            <a:r>
              <a:rPr lang="zh-CN" altLang="zh-CN" sz="2000" b="1" dirty="0" smtClean="0">
                <a:solidFill>
                  <a:schemeClr val="accent2"/>
                </a:solidFill>
                <a:latin typeface="+mn-ea"/>
              </a:rPr>
              <a:t>⑷</a:t>
            </a:r>
            <a:r>
              <a:rPr lang="zh-CN" altLang="zh-CN" sz="2000" b="1" dirty="0" smtClean="0">
                <a:latin typeface="+mn-ea"/>
              </a:rPr>
              <a:t>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WORD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PTR</a:t>
            </a:r>
            <a:r>
              <a:rPr lang="en-US" altLang="zh-CN" sz="2000" b="1" dirty="0" smtClean="0">
                <a:latin typeface="+mn-ea"/>
              </a:rPr>
              <a:t>  VAR3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solidFill>
                  <a:schemeClr val="accent2"/>
                </a:solidFill>
                <a:latin typeface="+mn-ea"/>
              </a:rPr>
              <a:t>    </a:t>
            </a:r>
            <a:r>
              <a:rPr lang="zh-CN" altLang="zh-CN" sz="2000" b="1" dirty="0" smtClean="0">
                <a:solidFill>
                  <a:schemeClr val="accent2"/>
                </a:solidFill>
                <a:latin typeface="+mn-ea"/>
              </a:rPr>
              <a:t>⑸</a:t>
            </a:r>
            <a:r>
              <a:rPr lang="zh-CN" altLang="zh-CN" sz="2000" b="1" dirty="0" smtClean="0">
                <a:latin typeface="+mn-ea"/>
              </a:rPr>
              <a:t>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BYTE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PTR</a:t>
            </a:r>
            <a:r>
              <a:rPr lang="en-US" altLang="zh-CN" sz="2000" b="1" dirty="0" smtClean="0">
                <a:latin typeface="+mn-ea"/>
              </a:rPr>
              <a:t>  VAR4+2</a:t>
            </a: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400" b="1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  <p:graphicFrame>
        <p:nvGraphicFramePr>
          <p:cNvPr id="40962" name="Object 2"/>
          <p:cNvGraphicFramePr>
            <a:graphicFrameLocks noChangeAspect="1"/>
          </p:cNvGraphicFramePr>
          <p:nvPr/>
        </p:nvGraphicFramePr>
        <p:xfrm>
          <a:off x="2843808" y="3068960"/>
          <a:ext cx="5983287" cy="3644900"/>
        </p:xfrm>
        <a:graphic>
          <a:graphicData uri="http://schemas.openxmlformats.org/presentationml/2006/ole">
            <p:oleObj spid="_x0000_s40962" name="Visio" r:id="rId3" imgW="4777532" imgH="2928123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2.3.4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替代符定义伪指令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6A18A8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en-US" sz="2800" b="1" dirty="0" smtClean="0"/>
              <a:t>可以</a:t>
            </a:r>
            <a:r>
              <a:rPr lang="zh-CN" altLang="zh-CN" sz="2800" b="1" dirty="0" smtClean="0"/>
              <a:t>给常量表达式或其他合法表达式定义一个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替代符</a:t>
            </a:r>
            <a:r>
              <a:rPr lang="zh-CN" altLang="zh-CN" sz="2800" b="1" dirty="0" smtClean="0"/>
              <a:t>，然后在源程序中直接用替代符来代替原表达式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pPr>
              <a:lnSpc>
                <a:spcPts val="3200"/>
              </a:lnSpc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1.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用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EQU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伪指令定义替代符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ts val="3200"/>
              </a:lnSpc>
            </a:pPr>
            <a:endParaRPr lang="en-US" altLang="zh-CN" sz="24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ts val="3200"/>
              </a:lnSpc>
            </a:pPr>
            <a:r>
              <a:rPr lang="zh-CN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替代符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EQU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表达式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2400" dirty="0" smtClean="0"/>
          </a:p>
          <a:p>
            <a:r>
              <a:rPr lang="en-US" altLang="zh-CN" sz="2400" b="1" dirty="0" smtClean="0"/>
              <a:t>    </a:t>
            </a:r>
            <a:r>
              <a:rPr lang="zh-CN" altLang="zh-CN" sz="2400" b="1" dirty="0" smtClean="0"/>
              <a:t>表达式中可包含：常量、已经过定义的其他符号（如变量</a:t>
            </a:r>
            <a:r>
              <a:rPr lang="en-US" altLang="zh-CN" sz="2400" b="1" dirty="0" smtClean="0"/>
              <a:t> </a:t>
            </a:r>
          </a:p>
          <a:p>
            <a:r>
              <a:rPr lang="en-US" altLang="zh-CN" sz="2400" b="1" dirty="0" smtClean="0"/>
              <a:t>    </a:t>
            </a:r>
            <a:r>
              <a:rPr lang="zh-CN" altLang="zh-CN" sz="2400" b="1" dirty="0" smtClean="0"/>
              <a:t>名、标号、替代符）或汇编语言规定使用的一些符号（如</a:t>
            </a:r>
            <a:endParaRPr lang="en-US" altLang="zh-CN" sz="2400" b="1" dirty="0" smtClean="0"/>
          </a:p>
          <a:p>
            <a:r>
              <a:rPr lang="en-US" altLang="zh-CN" sz="2400" b="1" dirty="0" smtClean="0"/>
              <a:t>    </a:t>
            </a:r>
            <a:r>
              <a:rPr lang="zh-CN" altLang="zh-CN" sz="2400" b="1" dirty="0" smtClean="0"/>
              <a:t>指令助记符、寄存器名）等。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3200"/>
              </a:lnSpc>
            </a:pPr>
            <a:endParaRPr lang="zh-CN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200"/>
              </a:lnSpc>
            </a:pPr>
            <a:endParaRPr lang="en-US" altLang="zh-CN" sz="28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【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2.7】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分析以下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EQU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伪指令语句。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solidFill>
                  <a:schemeClr val="accent2"/>
                </a:solidFill>
                <a:latin typeface="+mn-ea"/>
              </a:rPr>
              <a:t>    </a:t>
            </a:r>
            <a:r>
              <a:rPr lang="zh-CN" altLang="zh-CN" sz="2000" b="1" dirty="0" smtClean="0">
                <a:solidFill>
                  <a:schemeClr val="accent2"/>
                </a:solidFill>
                <a:latin typeface="+mn-ea"/>
              </a:rPr>
              <a:t>⑴</a:t>
            </a:r>
            <a:r>
              <a:rPr lang="en-US" altLang="zh-CN" sz="2000" b="1" dirty="0" smtClean="0">
                <a:latin typeface="+mn-ea"/>
              </a:rPr>
              <a:t> N1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EQU</a:t>
            </a:r>
            <a:r>
              <a:rPr lang="en-US" altLang="zh-CN" sz="2000" b="1" dirty="0" smtClean="0">
                <a:latin typeface="+mn-ea"/>
              </a:rPr>
              <a:t>  (124-38)/2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solidFill>
                  <a:schemeClr val="accent2"/>
                </a:solidFill>
                <a:latin typeface="+mn-ea"/>
              </a:rPr>
              <a:t>    </a:t>
            </a:r>
            <a:r>
              <a:rPr lang="zh-CN" altLang="zh-CN" sz="2000" b="1" dirty="0" smtClean="0">
                <a:solidFill>
                  <a:schemeClr val="accent2"/>
                </a:solidFill>
                <a:latin typeface="+mn-ea"/>
              </a:rPr>
              <a:t>⑵</a:t>
            </a:r>
            <a:r>
              <a:rPr lang="zh-CN" altLang="zh-CN" sz="2000" b="1" dirty="0" smtClean="0">
                <a:latin typeface="+mn-ea"/>
              </a:rPr>
              <a:t> </a:t>
            </a:r>
            <a:r>
              <a:rPr lang="en-US" altLang="zh-CN" sz="2000" b="1" dirty="0" smtClean="0">
                <a:latin typeface="+mn-ea"/>
              </a:rPr>
              <a:t>C1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EQU</a:t>
            </a:r>
            <a:r>
              <a:rPr lang="en-US" altLang="zh-CN" sz="2000" b="1" dirty="0" smtClean="0">
                <a:latin typeface="+mn-ea"/>
              </a:rPr>
              <a:t>  15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C2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EQU</a:t>
            </a:r>
            <a:r>
              <a:rPr lang="en-US" altLang="zh-CN" sz="2000" b="1" dirty="0" smtClean="0">
                <a:latin typeface="+mn-ea"/>
              </a:rPr>
              <a:t>  100-C1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solidFill>
                  <a:schemeClr val="accent2"/>
                </a:solidFill>
                <a:latin typeface="+mn-ea"/>
              </a:rPr>
              <a:t>    </a:t>
            </a:r>
            <a:r>
              <a:rPr lang="zh-CN" altLang="zh-CN" sz="2000" b="1" dirty="0" smtClean="0">
                <a:solidFill>
                  <a:schemeClr val="accent2"/>
                </a:solidFill>
                <a:latin typeface="+mn-ea"/>
              </a:rPr>
              <a:t>⑶</a:t>
            </a:r>
            <a:r>
              <a:rPr lang="zh-CN" altLang="zh-CN" sz="2000" b="1" dirty="0" smtClean="0">
                <a:latin typeface="+mn-ea"/>
              </a:rPr>
              <a:t> </a:t>
            </a:r>
            <a:r>
              <a:rPr lang="en-US" altLang="zh-CN" sz="2000" b="1" dirty="0" smtClean="0">
                <a:latin typeface="+mn-ea"/>
              </a:rPr>
              <a:t>V1  DB  41H,30H,55H,2AH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ADDR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EQU</a:t>
            </a:r>
            <a:r>
              <a:rPr lang="en-US" altLang="zh-CN" sz="2000" b="1" dirty="0" smtClean="0">
                <a:latin typeface="+mn-ea"/>
              </a:rPr>
              <a:t>  V1+1</a:t>
            </a:r>
            <a:endParaRPr lang="zh-CN" altLang="zh-CN" sz="2000" b="1" dirty="0" smtClean="0">
              <a:latin typeface="+mn-ea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400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en-US" sz="2400" b="1" dirty="0" smtClean="0"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en-US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注意：</a:t>
            </a:r>
            <a:r>
              <a:rPr lang="zh-CN" altLang="zh-CN" sz="2400" b="1" dirty="0" smtClean="0">
                <a:latin typeface="隶书" pitchFamily="49" charset="-122"/>
                <a:ea typeface="隶书" pitchFamily="49" charset="-122"/>
              </a:rPr>
              <a:t>用</a:t>
            </a:r>
            <a:r>
              <a:rPr lang="en-US" alt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EQU</a:t>
            </a:r>
            <a:r>
              <a:rPr lang="zh-CN" altLang="zh-CN" sz="2400" b="1" dirty="0" smtClean="0">
                <a:latin typeface="隶书" pitchFamily="49" charset="-122"/>
                <a:ea typeface="隶书" pitchFamily="49" charset="-122"/>
              </a:rPr>
              <a:t>伪指令定义的替代符在同一个源程序中</a:t>
            </a:r>
            <a:r>
              <a:rPr lang="zh-CN" altLang="zh-CN" sz="24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不能重复定义</a:t>
            </a:r>
            <a:r>
              <a:rPr lang="zh-CN" altLang="zh-CN" sz="2400" b="1" dirty="0" smtClean="0">
                <a:latin typeface="隶书" pitchFamily="49" charset="-122"/>
                <a:ea typeface="隶书" pitchFamily="49" charset="-122"/>
              </a:rPr>
              <a:t>，也就是说，一个替代符经定义后，其替代的对象就不能改变了。</a:t>
            </a:r>
            <a:endParaRPr lang="en-US" altLang="zh-CN" sz="2400" b="1" dirty="0" smtClean="0">
              <a:latin typeface="隶书" pitchFamily="49" charset="-122"/>
              <a:ea typeface="隶书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1.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用“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=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”伪指令定义替代符</a:t>
            </a:r>
            <a:endParaRPr lang="en-US" altLang="zh-CN" sz="2800" b="1" dirty="0" smtClean="0"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ts val="3200"/>
              </a:lnSpc>
            </a:pPr>
            <a:endParaRPr lang="en-US" altLang="zh-CN" sz="24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algn="ctr">
              <a:lnSpc>
                <a:spcPts val="3200"/>
              </a:lnSpc>
            </a:pPr>
            <a:r>
              <a:rPr lang="zh-CN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替代符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=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表达式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endParaRPr lang="en-US" altLang="zh-CN" sz="2400" dirty="0" smtClean="0"/>
          </a:p>
          <a:p>
            <a:r>
              <a:rPr lang="en-US" altLang="zh-CN" sz="2400" b="1" dirty="0" smtClean="0"/>
              <a:t>    </a:t>
            </a:r>
            <a:r>
              <a:rPr lang="zh-CN" altLang="zh-CN" sz="2400" b="1" dirty="0" smtClean="0"/>
              <a:t>“＝”伪指令所起的作用与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EQU</a:t>
            </a:r>
            <a:r>
              <a:rPr lang="zh-CN" altLang="zh-CN" sz="2400" b="1" dirty="0" smtClean="0"/>
              <a:t>伪指令相同，但用“＝”</a:t>
            </a:r>
            <a:r>
              <a:rPr lang="en-US" altLang="zh-CN" sz="2400" b="1" dirty="0" smtClean="0"/>
              <a:t> </a:t>
            </a:r>
          </a:p>
          <a:p>
            <a:r>
              <a:rPr lang="en-US" altLang="zh-CN" sz="2400" b="1" dirty="0" smtClean="0"/>
              <a:t>    </a:t>
            </a:r>
            <a:r>
              <a:rPr lang="zh-CN" altLang="zh-CN" sz="2400" b="1" dirty="0" smtClean="0"/>
              <a:t>伪指令定义的替代符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可在同一个源程序中重复定义</a:t>
            </a:r>
            <a:r>
              <a:rPr lang="zh-CN" altLang="zh-CN" sz="2400" b="1" dirty="0" smtClean="0"/>
              <a:t>。</a:t>
            </a:r>
            <a:endParaRPr lang="en-US" altLang="zh-CN" sz="2400" b="1" dirty="0" smtClean="0"/>
          </a:p>
          <a:p>
            <a:endParaRPr lang="zh-CN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ts val="3200"/>
              </a:lnSpc>
            </a:pPr>
            <a:r>
              <a:rPr lang="en-US" altLang="zh-CN" sz="2800" b="1" dirty="0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zh-CN" sz="28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注意</a:t>
            </a:r>
            <a:r>
              <a:rPr lang="zh-CN" altLang="en-US" sz="28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：</a:t>
            </a:r>
            <a:r>
              <a:rPr lang="zh-CN" altLang="zh-CN" sz="2800" b="1" dirty="0" smtClean="0">
                <a:latin typeface="隶书" pitchFamily="49" charset="-122"/>
                <a:ea typeface="隶书" pitchFamily="49" charset="-122"/>
              </a:rPr>
              <a:t>替代符与变量有着本质区别</a:t>
            </a:r>
            <a:r>
              <a:rPr lang="zh-CN" altLang="en-US" sz="2800" b="1" dirty="0" smtClean="0">
                <a:latin typeface="隶书" pitchFamily="49" charset="-122"/>
                <a:ea typeface="隶书" pitchFamily="49" charset="-122"/>
              </a:rPr>
              <a:t>。</a:t>
            </a:r>
            <a:r>
              <a:rPr lang="zh-CN" altLang="zh-CN" sz="2800" b="1" dirty="0" smtClean="0">
                <a:latin typeface="隶书" pitchFamily="49" charset="-122"/>
                <a:ea typeface="隶书" pitchFamily="49" charset="-122"/>
              </a:rPr>
              <a:t>替代符不占存储空间，它只相当于某个表达式的</a:t>
            </a:r>
            <a:r>
              <a:rPr lang="zh-CN" altLang="zh-CN" sz="28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别名</a:t>
            </a:r>
            <a:r>
              <a:rPr lang="zh-CN" altLang="zh-CN" sz="2800" b="1" dirty="0" smtClean="0">
                <a:latin typeface="隶书" pitchFamily="49" charset="-122"/>
                <a:ea typeface="隶书" pitchFamily="49" charset="-122"/>
              </a:rPr>
              <a:t>，</a:t>
            </a:r>
            <a:r>
              <a:rPr lang="zh-CN" altLang="en-US" sz="2800" b="1" dirty="0" smtClean="0">
                <a:latin typeface="隶书" pitchFamily="49" charset="-122"/>
                <a:ea typeface="隶书" pitchFamily="49" charset="-122"/>
              </a:rPr>
              <a:t>代表着这个表达式的值，相当于一个常量，故亦称</a:t>
            </a:r>
            <a:r>
              <a:rPr lang="zh-CN" altLang="en-US" sz="28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符号常量</a:t>
            </a:r>
            <a:r>
              <a:rPr lang="zh-CN" altLang="en-US" sz="2800" b="1" dirty="0" smtClean="0">
                <a:latin typeface="隶书" pitchFamily="49" charset="-122"/>
                <a:ea typeface="隶书" pitchFamily="49" charset="-122"/>
              </a:rPr>
              <a:t>。</a:t>
            </a:r>
            <a:endParaRPr lang="en-US" altLang="zh-CN" sz="2800" b="1" dirty="0" smtClean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2.3.5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段内偏移地址指针设置伪指令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6A18A8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1.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段内偏移地址指针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$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汇编程序给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每个段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设置了一个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段内偏移地址指针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（用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$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表示），用以跟踪汇编过程，动态指出段内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下一个可分配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的存储单元的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偏移地址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b="1" dirty="0" smtClean="0">
              <a:solidFill>
                <a:srgbClr val="FF0066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【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2.8】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分析下列语句段内偏移地址指针的作用。</a:t>
            </a:r>
          </a:p>
          <a:p>
            <a:r>
              <a:rPr lang="en-US" altLang="zh-CN" sz="2000" b="1" dirty="0" smtClean="0">
                <a:latin typeface="+mn-ea"/>
              </a:rPr>
              <a:t>    DSEG  SEGMENT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DAT1  DB  7FH,0DH,20H,33H,49H,0C6H,10  DUP(?)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N1=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$</a:t>
            </a:r>
            <a:r>
              <a:rPr lang="en-US" altLang="zh-CN" sz="2000" b="1" dirty="0" smtClean="0">
                <a:latin typeface="+mn-ea"/>
              </a:rPr>
              <a:t>-DAT1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DAT2  DW  1023H,0B5H,4587H,356H,7096H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N2=(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$</a:t>
            </a:r>
            <a:r>
              <a:rPr lang="en-US" altLang="zh-CN" sz="2000" b="1" dirty="0" smtClean="0">
                <a:latin typeface="+mn-ea"/>
              </a:rPr>
              <a:t>-DAT2)/2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DSEG  ENDS</a:t>
            </a:r>
            <a:endParaRPr lang="zh-CN" altLang="zh-CN" sz="2000" b="1" dirty="0" smtClean="0">
              <a:latin typeface="+mn-ea"/>
            </a:endParaRPr>
          </a:p>
          <a:p>
            <a:endParaRPr lang="en-US" altLang="zh-CN" sz="2400" b="1" dirty="0" smtClean="0"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+mn-ea"/>
              </a:rPr>
              <a:t>若在</a:t>
            </a:r>
            <a:r>
              <a:rPr lang="zh-CN" altLang="zh-CN" sz="2800" b="1" dirty="0" smtClean="0">
                <a:solidFill>
                  <a:srgbClr val="FF0000"/>
                </a:solidFill>
                <a:latin typeface="+mn-ea"/>
              </a:rPr>
              <a:t>代码段</a:t>
            </a:r>
            <a:r>
              <a:rPr lang="zh-CN" altLang="zh-CN" sz="2800" b="1" dirty="0" smtClean="0">
                <a:latin typeface="+mn-ea"/>
              </a:rPr>
              <a:t>的</a:t>
            </a:r>
            <a:r>
              <a:rPr lang="zh-CN" altLang="zh-CN" sz="2800" b="1" dirty="0" smtClean="0">
                <a:solidFill>
                  <a:srgbClr val="FF0000"/>
                </a:solidFill>
                <a:latin typeface="+mn-ea"/>
              </a:rPr>
              <a:t>指令语句</a:t>
            </a:r>
            <a:r>
              <a:rPr lang="zh-CN" altLang="zh-CN" sz="2800" b="1" dirty="0" smtClean="0">
                <a:latin typeface="+mn-ea"/>
              </a:rPr>
              <a:t>中使用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$</a:t>
            </a:r>
            <a:r>
              <a:rPr lang="zh-CN" altLang="zh-CN" sz="2800" b="1" dirty="0" smtClean="0">
                <a:latin typeface="+mn-ea"/>
              </a:rPr>
              <a:t>指针，则表示</a:t>
            </a:r>
            <a:r>
              <a:rPr lang="zh-CN" altLang="zh-CN" sz="2800" b="1" dirty="0" smtClean="0">
                <a:solidFill>
                  <a:srgbClr val="FF0000"/>
                </a:solidFill>
                <a:latin typeface="+mn-ea"/>
              </a:rPr>
              <a:t>本条指令</a:t>
            </a:r>
            <a:r>
              <a:rPr lang="zh-CN" altLang="zh-CN" sz="2800" b="1" dirty="0" smtClean="0">
                <a:latin typeface="+mn-ea"/>
              </a:rPr>
              <a:t>在代码段内的</a:t>
            </a:r>
            <a:r>
              <a:rPr lang="zh-CN" altLang="zh-CN" sz="2800" b="1" dirty="0" smtClean="0">
                <a:solidFill>
                  <a:srgbClr val="FF0000"/>
                </a:solidFill>
                <a:latin typeface="+mn-ea"/>
              </a:rPr>
              <a:t>偏移地址</a:t>
            </a:r>
            <a:r>
              <a:rPr lang="zh-CN" altLang="zh-CN" sz="2800" b="1" dirty="0" smtClean="0">
                <a:latin typeface="+mn-ea"/>
              </a:rPr>
              <a:t>。</a:t>
            </a:r>
            <a:endParaRPr lang="en-US" altLang="zh-CN" sz="2800" b="1" dirty="0" smtClean="0">
              <a:latin typeface="+mn-ea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2.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段内偏移地址指针设置伪指令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+mn-ea"/>
              </a:rPr>
              <a:t>该伪指令用于</a:t>
            </a:r>
            <a:r>
              <a:rPr lang="zh-CN" altLang="zh-CN" sz="2800" b="1" dirty="0" smtClean="0">
                <a:solidFill>
                  <a:srgbClr val="FF0000"/>
                </a:solidFill>
                <a:latin typeface="+mn-ea"/>
              </a:rPr>
              <a:t>直接设置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$</a:t>
            </a:r>
            <a:r>
              <a:rPr lang="zh-CN" altLang="zh-CN" sz="2800" b="1" dirty="0" smtClean="0">
                <a:solidFill>
                  <a:srgbClr val="FF0000"/>
                </a:solidFill>
                <a:latin typeface="+mn-ea"/>
              </a:rPr>
              <a:t>指针的值</a:t>
            </a:r>
            <a:r>
              <a:rPr lang="zh-CN" altLang="zh-CN" sz="2800" b="1" dirty="0" smtClean="0">
                <a:latin typeface="+mn-ea"/>
              </a:rPr>
              <a:t>，其格式为：</a:t>
            </a:r>
            <a:endParaRPr lang="en-US" altLang="zh-CN" sz="2800" b="1" dirty="0" smtClean="0">
              <a:latin typeface="+mn-ea"/>
              <a:cs typeface="Times New Roman" pitchFamily="18" charset="0"/>
            </a:endParaRPr>
          </a:p>
          <a:p>
            <a:pPr marL="514350" lvl="0" indent="-514350" algn="ctr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ORG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常量表达式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400" b="1" dirty="0" smtClean="0">
              <a:solidFill>
                <a:srgbClr val="FF0066"/>
              </a:solidFill>
              <a:latin typeface="华文楷体" pitchFamily="2" charset="-122"/>
              <a:ea typeface="华文楷体" pitchFamily="2" charset="-122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【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2.9】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分析下面数据段定义中，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ORG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伪指令的作用。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DSEG  SEGMENT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DAT1  DB  14H  DUP(?)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ORG</a:t>
            </a:r>
            <a:r>
              <a:rPr lang="en-US" altLang="zh-CN" sz="2000" b="1" dirty="0" smtClean="0">
                <a:latin typeface="+mn-ea"/>
              </a:rPr>
              <a:t>  100H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DAT2  DW  1357H,2468H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DSEG  ENDS</a:t>
            </a:r>
            <a:endParaRPr lang="zh-CN" altLang="zh-CN" sz="2000" b="1" dirty="0" smtClean="0">
              <a:latin typeface="+mn-ea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400" b="1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2.3.6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过程定义与宏定义伪指令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6A18A8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1.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过程定义伪指令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</a:rPr>
              <a:t>过程</a:t>
            </a:r>
            <a:r>
              <a:rPr lang="zh-CN" altLang="zh-CN" sz="2800" b="1" dirty="0" smtClean="0"/>
              <a:t>也称为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子程序</a:t>
            </a:r>
            <a:r>
              <a:rPr lang="zh-CN" altLang="zh-CN" sz="2800" b="1" dirty="0" smtClean="0"/>
              <a:t>，过程定义伪指令语句格式如下：</a:t>
            </a:r>
            <a:endParaRPr lang="en-US" altLang="zh-CN" sz="2800" b="1" dirty="0" smtClean="0"/>
          </a:p>
          <a:p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          </a:t>
            </a:r>
            <a:r>
              <a:rPr lang="zh-CN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过程名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PROC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[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类型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]</a:t>
            </a:r>
            <a:endParaRPr lang="zh-CN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              …… ;</a:t>
            </a:r>
            <a:r>
              <a:rPr lang="zh-CN" altLang="zh-CN" sz="2400" b="1" dirty="0" smtClean="0">
                <a:latin typeface="+mn-ea"/>
              </a:rPr>
              <a:t>过程的具体代码</a:t>
            </a:r>
          </a:p>
          <a:p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          </a:t>
            </a:r>
            <a:r>
              <a:rPr lang="zh-CN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过程名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ENDP</a:t>
            </a:r>
          </a:p>
          <a:p>
            <a:endParaRPr lang="zh-CN" altLang="zh-CN" sz="24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过程的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类型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有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NEAR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FAR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两种。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默认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NEAR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</a:rPr>
              <a:t>过程名</a:t>
            </a:r>
            <a:r>
              <a:rPr lang="zh-CN" altLang="zh-CN" sz="2800" b="1" dirty="0" smtClean="0"/>
              <a:t>具有三个属性：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类型属性</a:t>
            </a:r>
            <a:r>
              <a:rPr lang="zh-CN" altLang="zh-CN" sz="2800" b="1" dirty="0" smtClean="0"/>
              <a:t>、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段地址属性</a:t>
            </a:r>
            <a:r>
              <a:rPr lang="zh-CN" altLang="zh-CN" sz="2800" b="1" dirty="0" smtClean="0"/>
              <a:t>和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偏移地址属性</a:t>
            </a:r>
            <a:r>
              <a:rPr lang="zh-CN" altLang="zh-CN" sz="2800" b="1" dirty="0" smtClean="0"/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b="1" dirty="0" smtClean="0"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2.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宏定义伪指令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</a:rPr>
              <a:t>宏定义</a:t>
            </a:r>
            <a:r>
              <a:rPr lang="zh-CN" altLang="zh-CN" sz="2800" b="1" dirty="0" smtClean="0"/>
              <a:t>伪指令用于定义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宏指令</a:t>
            </a:r>
            <a:r>
              <a:rPr lang="zh-CN" altLang="zh-CN" sz="2800" b="1" dirty="0" smtClean="0"/>
              <a:t>，其语句格式如下：</a:t>
            </a:r>
            <a:endParaRPr lang="en-US" altLang="zh-CN" sz="2800" b="1" dirty="0" smtClean="0"/>
          </a:p>
          <a:p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          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宏指令</a:t>
            </a:r>
            <a:r>
              <a:rPr lang="zh-CN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名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MACRO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[</a:t>
            </a:r>
            <a:r>
              <a:rPr lang="zh-CN" altLang="en-US" sz="2400" b="1" dirty="0" smtClean="0">
                <a:latin typeface="黑体" pitchFamily="49" charset="-122"/>
                <a:ea typeface="黑体" pitchFamily="49" charset="-122"/>
              </a:rPr>
              <a:t>形式参数表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]</a:t>
            </a:r>
            <a:endParaRPr lang="zh-CN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                …… ;</a:t>
            </a:r>
            <a:r>
              <a:rPr lang="zh-CN" altLang="en-US" sz="2400" b="1" dirty="0" smtClean="0">
                <a:latin typeface="+mn-ea"/>
              </a:rPr>
              <a:t>宏体</a:t>
            </a:r>
            <a:endParaRPr lang="zh-CN" altLang="zh-CN" sz="2400" b="1" dirty="0" smtClean="0">
              <a:latin typeface="+mn-ea"/>
            </a:endParaRPr>
          </a:p>
          <a:p>
            <a:r>
              <a:rPr lang="en-US" altLang="zh-CN" sz="2400" b="1" smtClean="0">
                <a:latin typeface="黑体" pitchFamily="49" charset="-122"/>
                <a:ea typeface="黑体" pitchFamily="49" charset="-122"/>
              </a:rPr>
              <a:t>            </a:t>
            </a:r>
            <a:r>
              <a:rPr lang="en-US" altLang="zh-CN" sz="2400" b="1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ENDM</a:t>
            </a:r>
          </a:p>
          <a:p>
            <a:endParaRPr lang="zh-CN" altLang="zh-CN" sz="24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宏指令经定义后，即可在程序中使用，称为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宏调用</a:t>
            </a:r>
            <a:r>
              <a:rPr lang="zh-CN" altLang="zh-CN" sz="2800" b="1" dirty="0" smtClean="0"/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b="1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solidFill>
                  <a:schemeClr val="accent1"/>
                </a:solidFill>
                <a:latin typeface="华文琥珀" pitchFamily="2" charset="-122"/>
                <a:ea typeface="华文琥珀" pitchFamily="2" charset="-122"/>
              </a:rPr>
              <a:t>2.2 </a:t>
            </a:r>
            <a:r>
              <a:rPr lang="zh-CN" altLang="en-US" sz="2800" dirty="0" smtClean="0">
                <a:solidFill>
                  <a:schemeClr val="accent1"/>
                </a:solidFill>
                <a:latin typeface="华文琥珀" pitchFamily="2" charset="-122"/>
                <a:ea typeface="华文琥珀" pitchFamily="2" charset="-122"/>
              </a:rPr>
              <a:t>汇编语言</a:t>
            </a:r>
            <a:r>
              <a:rPr lang="zh-CN" altLang="zh-CN" sz="2800" dirty="0" smtClean="0">
                <a:solidFill>
                  <a:schemeClr val="accent1"/>
                </a:solidFill>
                <a:latin typeface="华文琥珀" pitchFamily="2" charset="-122"/>
                <a:ea typeface="华文琥珀" pitchFamily="2" charset="-122"/>
              </a:rPr>
              <a:t>的</a:t>
            </a:r>
            <a:r>
              <a:rPr lang="zh-CN" altLang="en-US" sz="2800" dirty="0" smtClean="0">
                <a:solidFill>
                  <a:schemeClr val="accent1"/>
                </a:solidFill>
                <a:latin typeface="华文琥珀" pitchFamily="2" charset="-122"/>
                <a:ea typeface="华文琥珀" pitchFamily="2" charset="-122"/>
              </a:rPr>
              <a:t>语句结构</a:t>
            </a:r>
            <a:endParaRPr lang="zh-CN" altLang="en-US" sz="2800" dirty="0">
              <a:solidFill>
                <a:schemeClr val="accent1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968552"/>
          </a:xfrm>
        </p:spPr>
        <p:txBody>
          <a:bodyPr>
            <a:normAutofit/>
          </a:bodyPr>
          <a:lstStyle/>
          <a:p>
            <a:pPr>
              <a:buClr>
                <a:srgbClr val="C87608"/>
              </a:buClr>
              <a:buFont typeface="Wingdings" pitchFamily="2" charset="2"/>
              <a:buChar char="u"/>
            </a:pPr>
            <a:r>
              <a:rPr lang="zh-CN" altLang="zh-CN" sz="2800" b="1" dirty="0" smtClean="0"/>
              <a:t>汇编语言源程序由一条条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语句</a:t>
            </a:r>
            <a:r>
              <a:rPr lang="zh-CN" altLang="zh-CN" sz="2800" b="1" dirty="0" smtClean="0"/>
              <a:t>组成，这些语句用来描述程序中所需的各种操作，如段定义、变量定义、操作指令等。</a:t>
            </a:r>
            <a:endParaRPr lang="en-US" altLang="zh-CN" sz="2800" b="1" dirty="0" smtClean="0"/>
          </a:p>
          <a:p>
            <a:pPr>
              <a:buClr>
                <a:srgbClr val="C87608"/>
              </a:buClr>
              <a:buFont typeface="Wingdings" pitchFamily="2" charset="2"/>
              <a:buChar char="u"/>
            </a:pPr>
            <a:r>
              <a:rPr lang="zh-CN" altLang="zh-CN" sz="2800" b="1" dirty="0" smtClean="0"/>
              <a:t>汇编语言语句的一般格式如下：</a:t>
            </a:r>
            <a:endParaRPr lang="en-US" altLang="zh-CN" sz="2800" b="1" dirty="0" smtClean="0"/>
          </a:p>
          <a:p>
            <a:pPr algn="ctr">
              <a:buClr>
                <a:srgbClr val="C87608"/>
              </a:buClr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名字项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]  </a:t>
            </a:r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操作项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[</a:t>
            </a:r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操作数项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]  [;</a:t>
            </a:r>
            <a:r>
              <a:rPr lang="zh-CN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注释项</a:t>
            </a:r>
            <a:r>
              <a:rPr lang="en-US" altLang="zh-CN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]</a:t>
            </a:r>
            <a:endParaRPr lang="en-US" altLang="zh-CN" sz="28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>
              <a:buClr>
                <a:srgbClr val="C87608"/>
              </a:buClr>
              <a:buNone/>
            </a:pP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C87608"/>
              </a:buClr>
              <a:buNone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1.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伪指令语句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C87608"/>
              </a:buClr>
              <a:buFont typeface="Wingdings" pitchFamily="2" charset="2"/>
              <a:buChar char="u"/>
            </a:pPr>
            <a:r>
              <a:rPr lang="zh-CN" altLang="zh-CN" sz="2800" b="1" dirty="0" smtClean="0"/>
              <a:t>伪指令语句用来说明程序运行的处理器平台，进行段定义、变量与常量定义、过程定义、宏定义以及源程序的开始与结束定义等。</a:t>
            </a:r>
            <a:endParaRPr lang="zh-CN" altLang="en-US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29600" cy="51278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prstClr val="black"/>
                </a:solidFill>
              </a:rPr>
              <a:t>伪指令语句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作用于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汇编过程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，</a:t>
            </a:r>
            <a:r>
              <a:rPr lang="zh-CN" altLang="zh-CN" sz="2800" b="1" dirty="0" smtClean="0">
                <a:solidFill>
                  <a:prstClr val="black"/>
                </a:solidFill>
              </a:rPr>
              <a:t>用来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指示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汇编程序</a:t>
            </a:r>
            <a:r>
              <a:rPr lang="zh-CN" altLang="en-US" sz="2800" b="1" dirty="0" smtClean="0">
                <a:solidFill>
                  <a:prstClr val="black"/>
                </a:solidFill>
              </a:rPr>
              <a:t>如何进行源程序汇编</a:t>
            </a:r>
            <a:r>
              <a:rPr lang="zh-CN" altLang="zh-CN" sz="2800" b="1" dirty="0" smtClean="0">
                <a:solidFill>
                  <a:prstClr val="black"/>
                </a:solidFill>
              </a:rPr>
              <a:t>。</a:t>
            </a:r>
            <a:endParaRPr lang="en-US" altLang="zh-CN" sz="2800" b="1" dirty="0" smtClean="0">
              <a:solidFill>
                <a:srgbClr val="A50021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2.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指令语句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一条指令语句包含一条汇编语言指令</a:t>
            </a:r>
            <a:r>
              <a:rPr lang="zh-CN" altLang="en-US" sz="2800" b="1" dirty="0" smtClean="0"/>
              <a:t>。</a:t>
            </a:r>
            <a:r>
              <a:rPr lang="zh-CN" altLang="zh-CN" sz="2800" b="1" dirty="0" smtClean="0"/>
              <a:t>程序的操作功能是由指令语句来实现的。</a:t>
            </a:r>
            <a:endParaRPr lang="en-US" altLang="zh-CN" sz="2800" b="1" dirty="0" smtClean="0"/>
          </a:p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3.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宏指令语句</a:t>
            </a:r>
            <a:endParaRPr lang="en-US" altLang="zh-CN" sz="2800" b="1" dirty="0" smtClean="0"/>
          </a:p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宏指令是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宏汇编语言</a:t>
            </a:r>
            <a:r>
              <a:rPr lang="zh-CN" altLang="zh-CN" sz="2800" b="1" dirty="0" smtClean="0"/>
              <a:t>允许程序员自定义的一种特殊形式的指令。</a:t>
            </a:r>
            <a:endParaRPr lang="en-US" altLang="zh-CN" sz="2800" b="1" dirty="0" smtClean="0"/>
          </a:p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en-US" sz="2800" b="1" dirty="0" smtClean="0"/>
              <a:t>宏指令语句用来描述宏指令的使用。</a:t>
            </a:r>
            <a:endParaRPr lang="en-US" altLang="zh-CN" sz="2800" b="1" dirty="0" smtClean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2.2.1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名字项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6A18A8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名字项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是一个符合特定规则的字符串，其最大长度不超过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31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个字符。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组成名字项的字符规定为：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26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个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英文字母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（不分大、小写），数字符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 ~ 9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，以及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_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@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$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等。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数字不能作为名字项的第一个字符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只能作为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名字项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第一个字符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用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29600" cy="51278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1.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伪指令语句中的名字项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伪指令语句中的名字项涉及：</a:t>
            </a:r>
            <a:endParaRPr lang="en-US" altLang="zh-CN" sz="2800" b="1" dirty="0" smtClean="0"/>
          </a:p>
          <a:p>
            <a:pPr marL="274320" lvl="0" indent="-274320">
              <a:lnSpc>
                <a:spcPts val="3300"/>
              </a:lnSpc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zh-CN" sz="2400" b="1" dirty="0" smtClean="0">
                <a:solidFill>
                  <a:schemeClr val="accent2"/>
                </a:solidFill>
              </a:rPr>
              <a:t>⑴</a:t>
            </a:r>
            <a:r>
              <a:rPr lang="zh-CN" altLang="zh-CN" sz="2400" b="1" dirty="0" smtClean="0"/>
              <a:t> 段定义语句中的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段名</a:t>
            </a:r>
            <a:r>
              <a:rPr lang="zh-CN" altLang="en-US" sz="2400" b="1" dirty="0" smtClean="0"/>
              <a:t>。</a:t>
            </a:r>
            <a:r>
              <a:rPr lang="zh-CN" altLang="zh-CN" sz="2400" b="1" dirty="0" smtClean="0"/>
              <a:t>段名具有段地址属性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pPr marL="274320" lvl="0" indent="-274320">
              <a:lnSpc>
                <a:spcPts val="3300"/>
              </a:lnSpc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zh-CN" sz="2400" b="1" dirty="0" smtClean="0">
                <a:solidFill>
                  <a:schemeClr val="accent2"/>
                </a:solidFill>
              </a:rPr>
              <a:t>⑵</a:t>
            </a:r>
            <a:r>
              <a:rPr lang="zh-CN" altLang="zh-CN" sz="2400" b="1" dirty="0" smtClean="0"/>
              <a:t> 变量定义语句中的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变量名</a:t>
            </a:r>
            <a:r>
              <a:rPr lang="zh-CN" altLang="en-US" sz="2400" b="1" dirty="0" smtClean="0"/>
              <a:t>。</a:t>
            </a:r>
            <a:r>
              <a:rPr lang="zh-CN" altLang="zh-CN" sz="2400" b="1" dirty="0" smtClean="0"/>
              <a:t>变量名具有三个属性：类型属性、段地址属性和偏移地址属性。</a:t>
            </a:r>
            <a:endParaRPr lang="en-US" altLang="zh-CN" sz="2400" b="1" dirty="0" smtClean="0"/>
          </a:p>
          <a:p>
            <a:pPr marL="274320" lvl="0" indent="-274320">
              <a:lnSpc>
                <a:spcPts val="3300"/>
              </a:lnSpc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zh-CN" sz="2400" b="1" dirty="0" smtClean="0">
                <a:solidFill>
                  <a:schemeClr val="accent2"/>
                </a:solidFill>
              </a:rPr>
              <a:t>⑶</a:t>
            </a:r>
            <a:r>
              <a:rPr lang="zh-CN" altLang="zh-CN" sz="2400" b="1" dirty="0" smtClean="0"/>
              <a:t> 替代符定义语句中的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替代符</a:t>
            </a:r>
            <a:r>
              <a:rPr lang="zh-CN" altLang="en-US" sz="2400" b="1" dirty="0" smtClean="0"/>
              <a:t>。</a:t>
            </a:r>
            <a:r>
              <a:rPr lang="zh-CN" altLang="zh-CN" sz="2400" b="1" dirty="0" smtClean="0"/>
              <a:t>替代符代表了所定义的对象。</a:t>
            </a:r>
            <a:endParaRPr lang="en-US" altLang="zh-CN" sz="2400" b="1" dirty="0" smtClean="0"/>
          </a:p>
          <a:p>
            <a:pPr marL="274320" lvl="0" indent="-274320">
              <a:lnSpc>
                <a:spcPts val="3300"/>
              </a:lnSpc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zh-CN" sz="2400" b="1" dirty="0" smtClean="0">
                <a:solidFill>
                  <a:schemeClr val="accent2"/>
                </a:solidFill>
              </a:rPr>
              <a:t>⑷</a:t>
            </a:r>
            <a:r>
              <a:rPr lang="zh-CN" altLang="zh-CN" sz="2400" b="1" dirty="0" smtClean="0"/>
              <a:t> 过程定义语句中的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过程名</a:t>
            </a:r>
            <a:r>
              <a:rPr lang="zh-CN" altLang="en-US" sz="2400" b="1" dirty="0" smtClean="0"/>
              <a:t>。</a:t>
            </a:r>
            <a:r>
              <a:rPr lang="zh-CN" altLang="zh-CN" sz="2400" b="1" dirty="0" smtClean="0"/>
              <a:t>过程也就是子程序。过程名具有三个属性：类型属性、段地址属性和偏移地址属性。</a:t>
            </a:r>
            <a:endParaRPr lang="en-US" altLang="zh-CN" sz="2400" b="1" dirty="0" smtClean="0"/>
          </a:p>
          <a:p>
            <a:pPr marL="274320" lvl="0" indent="-274320">
              <a:lnSpc>
                <a:spcPts val="3300"/>
              </a:lnSpc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zh-CN" sz="2400" b="1" dirty="0" smtClean="0">
                <a:solidFill>
                  <a:schemeClr val="accent2"/>
                </a:solidFill>
              </a:rPr>
              <a:t>⑸</a:t>
            </a:r>
            <a:r>
              <a:rPr lang="zh-CN" altLang="zh-CN" sz="2400" b="1" dirty="0" smtClean="0"/>
              <a:t> 宏定义语句中的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宏指令名</a:t>
            </a:r>
            <a:r>
              <a:rPr lang="zh-CN" altLang="en-US" sz="2400" b="1" dirty="0" smtClean="0"/>
              <a:t>。</a:t>
            </a:r>
            <a:r>
              <a:rPr lang="zh-CN" altLang="zh-CN" sz="2400" b="1" dirty="0" smtClean="0"/>
              <a:t>宏指令名相当于宏指令的助记符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29600" cy="51278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2.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指令语句中的名字项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指令语句中的名字项称为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指令标号</a:t>
            </a:r>
            <a:r>
              <a:rPr lang="zh-CN" altLang="en-US" sz="2800" b="1" dirty="0" smtClean="0"/>
              <a:t>，</a:t>
            </a:r>
            <a:r>
              <a:rPr lang="zh-CN" altLang="zh-CN" sz="2800" b="1" dirty="0" smtClean="0"/>
              <a:t>使用格式为</a:t>
            </a:r>
            <a:endParaRPr lang="en-US" altLang="zh-CN" sz="2800" b="1" dirty="0" smtClean="0"/>
          </a:p>
          <a:p>
            <a:pPr marL="274320" lvl="0" indent="-274320" algn="ctr">
              <a:lnSpc>
                <a:spcPct val="150000"/>
              </a:lnSpc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指令标号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:</a:t>
            </a:r>
          </a:p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指令标号的作用是标记当前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指令的位置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指令标号有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三个属性</a:t>
            </a:r>
            <a:r>
              <a:rPr lang="zh-CN" altLang="zh-CN" sz="2800" b="1" dirty="0" smtClean="0"/>
              <a:t>：类型属性</a:t>
            </a: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near</a:t>
            </a:r>
            <a:r>
              <a:rPr lang="zh-CN" altLang="en-US" sz="2800" b="1" dirty="0" smtClean="0"/>
              <a:t>或</a:t>
            </a:r>
            <a:r>
              <a:rPr lang="en-US" altLang="zh-CN" sz="2800" b="1" dirty="0" smtClean="0"/>
              <a:t>far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、段地址属性和偏移地址属性。</a:t>
            </a:r>
            <a:endParaRPr lang="en-US" altLang="zh-CN" sz="2800" b="1" dirty="0" smtClean="0">
              <a:solidFill>
                <a:prstClr val="black"/>
              </a:solidFill>
            </a:endParaRPr>
          </a:p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800" b="1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2.2.2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操作项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6A18A8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</a:rPr>
              <a:t>操作项</a:t>
            </a:r>
            <a:r>
              <a:rPr lang="zh-CN" altLang="zh-CN" sz="2800" b="1" dirty="0" smtClean="0"/>
              <a:t>用来描述一条语句的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操作功能</a:t>
            </a:r>
            <a:r>
              <a:rPr lang="zh-CN" altLang="zh-CN" sz="2800" b="1" dirty="0" smtClean="0"/>
              <a:t>，是伪指令、指令或宏指令的操作助记符。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操作项是一条语句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必不可少</a:t>
            </a:r>
            <a:r>
              <a:rPr lang="zh-CN" altLang="zh-CN" sz="2800" b="1" dirty="0" smtClean="0"/>
              <a:t>的组成部分。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993</TotalTime>
  <Words>2840</Words>
  <Application>Microsoft Office PowerPoint</Application>
  <PresentationFormat>全屏显示(4:3)</PresentationFormat>
  <Paragraphs>293</Paragraphs>
  <Slides>39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1" baseType="lpstr">
      <vt:lpstr>流畅</vt:lpstr>
      <vt:lpstr>Visio</vt:lpstr>
      <vt:lpstr>第2章 8086宏汇编语言的源程序组成</vt:lpstr>
      <vt:lpstr>幻灯片 2</vt:lpstr>
      <vt:lpstr>2.1 源程序的分段结构</vt:lpstr>
      <vt:lpstr>2.2 汇编语言的语句结构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2.3 常用伪指令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第2章 8086宏汇编语言的源程序组成</dc:title>
  <dc:creator>Lenovo</dc:creator>
  <cp:lastModifiedBy>Lenovo</cp:lastModifiedBy>
  <cp:revision>104</cp:revision>
  <dcterms:created xsi:type="dcterms:W3CDTF">2018-11-15T03:29:03Z</dcterms:created>
  <dcterms:modified xsi:type="dcterms:W3CDTF">2019-02-01T09:36:32Z</dcterms:modified>
</cp:coreProperties>
</file>